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4"/>
  </p:notesMasterIdLst>
  <p:handoutMasterIdLst>
    <p:handoutMasterId r:id="rId115"/>
  </p:handoutMasterIdLst>
  <p:sldIdLst>
    <p:sldId id="256" r:id="rId2"/>
    <p:sldId id="371" r:id="rId3"/>
    <p:sldId id="300" r:id="rId4"/>
    <p:sldId id="301" r:id="rId5"/>
    <p:sldId id="302" r:id="rId6"/>
    <p:sldId id="303" r:id="rId7"/>
    <p:sldId id="372" r:id="rId8"/>
    <p:sldId id="293" r:id="rId9"/>
    <p:sldId id="298" r:id="rId10"/>
    <p:sldId id="294" r:id="rId11"/>
    <p:sldId id="296" r:id="rId12"/>
    <p:sldId id="295" r:id="rId13"/>
    <p:sldId id="297" r:id="rId14"/>
    <p:sldId id="373" r:id="rId15"/>
    <p:sldId id="304" r:id="rId16"/>
    <p:sldId id="305" r:id="rId17"/>
    <p:sldId id="306" r:id="rId18"/>
    <p:sldId id="307" r:id="rId19"/>
    <p:sldId id="374" r:id="rId20"/>
    <p:sldId id="310" r:id="rId21"/>
    <p:sldId id="311" r:id="rId22"/>
    <p:sldId id="312" r:id="rId23"/>
    <p:sldId id="313" r:id="rId24"/>
    <p:sldId id="314" r:id="rId25"/>
    <p:sldId id="315" r:id="rId26"/>
    <p:sldId id="375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299" r:id="rId42"/>
    <p:sldId id="331" r:id="rId43"/>
    <p:sldId id="332" r:id="rId44"/>
    <p:sldId id="333" r:id="rId45"/>
    <p:sldId id="334" r:id="rId46"/>
    <p:sldId id="376" r:id="rId47"/>
    <p:sldId id="335" r:id="rId48"/>
    <p:sldId id="336" r:id="rId49"/>
    <p:sldId id="337" r:id="rId50"/>
    <p:sldId id="338" r:id="rId51"/>
    <p:sldId id="339" r:id="rId52"/>
    <p:sldId id="377" r:id="rId53"/>
    <p:sldId id="340" r:id="rId54"/>
    <p:sldId id="341" r:id="rId55"/>
    <p:sldId id="342" r:id="rId56"/>
    <p:sldId id="378" r:id="rId57"/>
    <p:sldId id="343" r:id="rId58"/>
    <p:sldId id="344" r:id="rId59"/>
    <p:sldId id="345" r:id="rId60"/>
    <p:sldId id="346" r:id="rId61"/>
    <p:sldId id="347" r:id="rId62"/>
    <p:sldId id="348" r:id="rId63"/>
    <p:sldId id="349" r:id="rId64"/>
    <p:sldId id="379" r:id="rId65"/>
    <p:sldId id="350" r:id="rId66"/>
    <p:sldId id="268" r:id="rId67"/>
    <p:sldId id="262" r:id="rId68"/>
    <p:sldId id="263" r:id="rId69"/>
    <p:sldId id="264" r:id="rId70"/>
    <p:sldId id="265" r:id="rId71"/>
    <p:sldId id="266" r:id="rId72"/>
    <p:sldId id="267" r:id="rId73"/>
    <p:sldId id="380" r:id="rId74"/>
    <p:sldId id="351" r:id="rId75"/>
    <p:sldId id="352" r:id="rId76"/>
    <p:sldId id="353" r:id="rId77"/>
    <p:sldId id="354" r:id="rId78"/>
    <p:sldId id="355" r:id="rId79"/>
    <p:sldId id="356" r:id="rId80"/>
    <p:sldId id="357" r:id="rId81"/>
    <p:sldId id="358" r:id="rId82"/>
    <p:sldId id="359" r:id="rId83"/>
    <p:sldId id="360" r:id="rId84"/>
    <p:sldId id="361" r:id="rId85"/>
    <p:sldId id="362" r:id="rId86"/>
    <p:sldId id="363" r:id="rId87"/>
    <p:sldId id="364" r:id="rId88"/>
    <p:sldId id="381" r:id="rId89"/>
    <p:sldId id="368" r:id="rId90"/>
    <p:sldId id="382" r:id="rId91"/>
    <p:sldId id="369" r:id="rId92"/>
    <p:sldId id="370" r:id="rId93"/>
    <p:sldId id="383" r:id="rId94"/>
    <p:sldId id="367" r:id="rId95"/>
    <p:sldId id="365" r:id="rId96"/>
    <p:sldId id="366" r:id="rId97"/>
    <p:sldId id="389" r:id="rId98"/>
    <p:sldId id="277" r:id="rId99"/>
    <p:sldId id="287" r:id="rId100"/>
    <p:sldId id="385" r:id="rId101"/>
    <p:sldId id="386" r:id="rId102"/>
    <p:sldId id="281" r:id="rId103"/>
    <p:sldId id="390" r:id="rId104"/>
    <p:sldId id="387" r:id="rId105"/>
    <p:sldId id="391" r:id="rId106"/>
    <p:sldId id="282" r:id="rId107"/>
    <p:sldId id="392" r:id="rId108"/>
    <p:sldId id="279" r:id="rId109"/>
    <p:sldId id="285" r:id="rId110"/>
    <p:sldId id="271" r:id="rId111"/>
    <p:sldId id="272" r:id="rId112"/>
    <p:sldId id="388" r:id="rId1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7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5201" autoAdjust="0"/>
  </p:normalViewPr>
  <p:slideViewPr>
    <p:cSldViewPr snapToGrid="0">
      <p:cViewPr varScale="1">
        <p:scale>
          <a:sx n="68" d="100"/>
          <a:sy n="68" d="100"/>
        </p:scale>
        <p:origin x="114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notesMaster" Target="notesMasters/notesMaster1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70A-4A0B-8730-B330CB1A7E8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70A-4A0B-8730-B330CB1A7E8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70A-4A0B-8730-B330CB1A7E8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1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Planilha1!$D$2:$D$4</c:f>
              <c:strCache>
                <c:ptCount val="3"/>
                <c:pt idx="0">
                  <c:v>RECURSO PRÓPRIO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Planilha1!$E$2:$E$4</c:f>
              <c:numCache>
                <c:formatCode>"R$"#,##0.00_);[Red]\("R$"#,##0.00\)</c:formatCode>
                <c:ptCount val="3"/>
                <c:pt idx="0">
                  <c:v>3824280.62</c:v>
                </c:pt>
                <c:pt idx="1">
                  <c:v>175242.36</c:v>
                </c:pt>
                <c:pt idx="2">
                  <c:v>2492148.62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0A-4A0B-8730-B330CB1A7E8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1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pt-BR"/>
          </a:p>
        </c:txPr>
      </c:legendEntry>
      <c:layout>
        <c:manualLayout>
          <c:xMode val="edge"/>
          <c:yMode val="edge"/>
          <c:x val="0.7267471394048336"/>
          <c:y val="2.3518777020548755E-2"/>
          <c:w val="0.27118042062826847"/>
          <c:h val="0.9334507144940216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803-426C-98EF-5A2BE9B2D5A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803-426C-98EF-5A2BE9B2D5A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803-426C-98EF-5A2BE9B2D5A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Planilha1!$D$2:$D$4</c:f>
              <c:strCache>
                <c:ptCount val="3"/>
                <c:pt idx="0">
                  <c:v>RECURSO PRÓPRIO</c:v>
                </c:pt>
                <c:pt idx="1">
                  <c:v>RECURSO ESTADUAL</c:v>
                </c:pt>
                <c:pt idx="2">
                  <c:v>RECURSO FEDERAL</c:v>
                </c:pt>
              </c:strCache>
            </c:strRef>
          </c:cat>
          <c:val>
            <c:numRef>
              <c:f>Planilha1!$E$2:$E$4</c:f>
              <c:numCache>
                <c:formatCode>#,##0.00</c:formatCode>
                <c:ptCount val="3"/>
                <c:pt idx="0">
                  <c:v>3707030.5</c:v>
                </c:pt>
                <c:pt idx="1">
                  <c:v>168122.87</c:v>
                </c:pt>
                <c:pt idx="2">
                  <c:v>3913977.1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03-426C-98EF-5A2BE9B2D5A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366724057963732"/>
          <c:y val="1.9937043892432324E-2"/>
          <c:w val="0.22633275942036257"/>
          <c:h val="0.9571313707690313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1DFB6C5-CE78-27DA-C2BD-94EC7E1410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D63FD7-780B-68ED-DA0B-45C145C11C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7911D-E39F-4EAA-9954-4216620C2F5E}" type="datetimeFigureOut">
              <a:rPr lang="pt-BR" smtClean="0"/>
              <a:t>29/05/2024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647ED2B-797D-A51A-4F65-57649419C9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6B478B6-740B-61EE-D034-81AD4D5F0D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6AC11-F8CE-46E4-B4F6-863A33BEFF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377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D25EB-DB97-48F4-BB13-5FEFD7DAF4D5}" type="datetimeFigureOut">
              <a:rPr lang="pt-BR" smtClean="0"/>
              <a:t>29/05/2024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D84A3-30B4-4EFA-B6D0-BD376D68A7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72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4618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e0524cd2a5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2e0524cd2a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e096ade9bd_1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e096ade9b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e0add7bbad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e0add7bba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e096ade9bd_1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2e096ade9bd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e0add7bba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2e0add7bb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e0add7bbad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2e0add7bba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FF6CC-2B71-4A32-B81B-77C2C468D89D}" type="slidenum">
              <a:rPr lang="pt-BR" smtClean="0"/>
              <a:t>98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7994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FF6CC-2B71-4A32-B81B-77C2C468D89D}" type="slidenum">
              <a:rPr lang="pt-BR" smtClean="0"/>
              <a:t>99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8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F7A50-F5F7-4E05-B5E8-699BCEF6AA2E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441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CAD46-86CC-46D8-A0EC-2AC08856B80C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9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A63DA-DCAB-4D5C-AB9E-75E3965FEAB7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14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59778-C5AC-4913-8180-2D4D9361A949}" type="datetime1">
              <a:rPr lang="pt-BR" smtClean="0"/>
              <a:t>29/05/2024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65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AE00-0AE3-4FFC-9CBC-B64B42B46696}" type="datetime1">
              <a:rPr lang="pt-BR" smtClean="0"/>
              <a:t>29/05/2024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31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E789-B9FF-4126-8D61-8F6C9AEDD8D7}" type="datetime1">
              <a:rPr lang="pt-BR" smtClean="0"/>
              <a:t>29/05/2024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29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584E-0794-4502-B47E-CF27BB92312E}" type="datetime1">
              <a:rPr lang="pt-BR" smtClean="0"/>
              <a:t>29/05/2024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81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3A93-5E24-4E79-AE21-2DFCE208357E}" type="datetime1">
              <a:rPr lang="pt-BR" smtClean="0"/>
              <a:t>29/05/2024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608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43EDA-0D1B-4060-B631-D6A8EB4E9F73}" type="datetime1">
              <a:rPr lang="pt-BR" smtClean="0"/>
              <a:t>29/05/2024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83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2E22-3670-4556-8242-E198AC570B91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18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B83-F866-4626-9260-2905B73F18CA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0963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C2F6-CD4B-4B6A-97AE-7A3108D97919}" type="datetime1">
              <a:rPr lang="pt-BR" smtClean="0"/>
              <a:t>29/05/2024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837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ABFBE-7D72-4926-8D33-28F582A2A408}" type="datetime1">
              <a:rPr lang="pt-BR" smtClean="0"/>
              <a:t>29/05/2024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887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6190-CFF4-45E9-BB96-EB2B0D8A9CA7}" type="datetime1">
              <a:rPr lang="pt-BR" smtClean="0"/>
              <a:t>29/05/2024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759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16D9-EBF2-4668-B5D8-55F8FF95C7F6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607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B24F-B8ED-4F22-BE03-13F75DCF0523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1º RDQA - 2024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35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3D7E8-FE32-4663-9B33-AA176C86C01E}" type="datetime1">
              <a:rPr lang="pt-BR" smtClean="0"/>
              <a:t>29/05/2024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1º RDQA - 2024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A7B7CB-BB63-4ACF-AE48-7F2A2F95E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13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argemalta.es.gov.b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203560D-0486-F69C-6961-C1DB7AFF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183" y="521506"/>
            <a:ext cx="5386387" cy="5758717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4DD2F3D-BE12-4E5C-8FE7-0EB228284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7676" y="3120950"/>
            <a:ext cx="8915400" cy="906957"/>
          </a:xfrm>
        </p:spPr>
        <p:txBody>
          <a:bodyPr>
            <a:noAutofit/>
          </a:bodyPr>
          <a:lstStyle/>
          <a:p>
            <a:pPr algn="ctr"/>
            <a:b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</a:br>
            <a:r>
              <a:rPr lang="pt-BR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 Detalhado do Quadrimestre Anterior - 1º RDQA – 2024</a:t>
            </a:r>
            <a:br>
              <a:rPr lang="pt-BR" sz="4800" b="1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</a:br>
            <a:br>
              <a:rPr lang="pt-BR" sz="48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(DigiSUS)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337A4883-A79D-42B7-A88C-EB792F0F2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1348" y="4684542"/>
            <a:ext cx="10732476" cy="188626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pt-BR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Secretaria Municipal de Saúde</a:t>
            </a:r>
            <a:br>
              <a:rPr lang="pt-BR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Vargem Alta – ES</a:t>
            </a:r>
          </a:p>
          <a:p>
            <a:pPr algn="ctr"/>
            <a:r>
              <a:rPr lang="pt-BR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29/05/2024</a:t>
            </a:r>
          </a:p>
          <a:p>
            <a:pPr algn="ctr"/>
            <a:r>
              <a:rPr lang="pt-BR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Aprovado pelo Conselho Municipal de Saúde em 28/05/2024 – Resolução CMS/VA Nº 137/24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BEFD80-DEEE-4CCC-BA21-7EF39E29C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0" y="2471492"/>
            <a:ext cx="3607970" cy="22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ceitos e definições para um Sistema de Gestão eficiente!">
            <a:extLst>
              <a:ext uri="{FF2B5EF4-FFF2-40B4-BE49-F238E27FC236}">
                <a16:creationId xmlns:a16="http://schemas.microsoft.com/office/drawing/2014/main" id="{DA802711-31F8-450F-8ADF-E63883EA1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147" y="2471492"/>
            <a:ext cx="2426677" cy="22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04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2587668" y="2221747"/>
            <a:ext cx="70166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GESTÃO - GABINETE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DA SECRETÁRIA</a:t>
            </a:r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FF6EE2-6775-F0A7-6CDB-8C4DA50BC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3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442" y="447010"/>
            <a:ext cx="8911687" cy="1280890"/>
          </a:xfrm>
        </p:spPr>
        <p:txBody>
          <a:bodyPr>
            <a:normAutofit/>
          </a:bodyPr>
          <a:lstStyle/>
          <a:p>
            <a:pPr algn="ctr"/>
            <a:br>
              <a:rPr lang="pt-BR" sz="2600" dirty="0">
                <a:latin typeface="Arial Narrow" panose="020B060602020203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REUNIÕES DA EQUIPE GESTORA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C28C46FE-F4B0-FB90-CBAF-5E8A4AB6C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7182" y="1992923"/>
            <a:ext cx="8915400" cy="377762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Realizadas reuniões mensais com as Coordenações das Áreas Técnicas da Secretaria, para monitoramento e avaliação dos indicadores pactuados.</a:t>
            </a:r>
          </a:p>
          <a:p>
            <a:endParaRPr lang="pt-BR" sz="2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DE JANEIRO DE 2024;</a:t>
            </a:r>
          </a:p>
          <a:p>
            <a:r>
              <a:rPr lang="pt-BR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DE FEVEREIRO DE 2024;</a:t>
            </a:r>
          </a:p>
          <a:p>
            <a:r>
              <a:rPr lang="pt-BR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DE MARÇO DE 2024;</a:t>
            </a:r>
          </a:p>
          <a:p>
            <a:r>
              <a:rPr lang="pt-BR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DE ABRIL DE 2024.</a:t>
            </a:r>
            <a:r>
              <a:rPr lang="pt-BR" b="1" dirty="0">
                <a:latin typeface="Arial Narrow" panose="020B0606020202030204" pitchFamily="34" charset="0"/>
              </a:rPr>
              <a:t>																												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865DDA83-6DC5-5895-CA05-7AD3CF3D6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139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9319D5-C790-4450-8BA7-E6F7B60A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088" y="199046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INSERÇÃO DE DOCUMENTOS NO</a:t>
            </a:r>
            <a:br>
              <a:rPr lang="pt-BR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PORTAL DA TRANSPARÊNCIA</a:t>
            </a:r>
            <a:br>
              <a:rPr lang="pt-BR" sz="2600" dirty="0">
                <a:latin typeface="Arial Narrow" panose="020B0606020202030204" pitchFamily="34" charset="0"/>
              </a:rPr>
            </a:br>
            <a:r>
              <a:rPr lang="pt-BR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www.vargemalta.es.gov.br</a:t>
            </a:r>
            <a:br>
              <a:rPr lang="pt-BR" sz="2600" dirty="0">
                <a:latin typeface="Arial Narrow" panose="020B0606020202030204" pitchFamily="34" charset="0"/>
              </a:rPr>
            </a:br>
            <a:endParaRPr lang="pt-BR" sz="2600" dirty="0">
              <a:latin typeface="Arial Narrow" panose="020B060602020203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BF8B23-8298-4AB7-8E24-4A58D16BE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442" y="1734126"/>
            <a:ext cx="4796326" cy="3777622"/>
          </a:xfrm>
        </p:spPr>
        <p:txBody>
          <a:bodyPr>
            <a:noAutofit/>
          </a:bodyPr>
          <a:lstStyle/>
          <a:p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 - Programação Anual de Saúde</a:t>
            </a:r>
          </a:p>
          <a:p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RAG - Relatório Anual de Gestão</a:t>
            </a:r>
            <a:endParaRPr lang="pt-B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Relatório Detalhado do Quadrimestre Anterior - RDQA</a:t>
            </a:r>
          </a:p>
          <a:p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Dados sobre Fila para Agendamentos, Consultas e Exames</a:t>
            </a:r>
            <a:endParaRPr lang="pt-B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Relação dos Medicamentos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3376350B-DF80-4A90-8C66-FF468C4D4C47}"/>
              </a:ext>
            </a:extLst>
          </p:cNvPr>
          <p:cNvSpPr txBox="1">
            <a:spLocks/>
          </p:cNvSpPr>
          <p:nvPr/>
        </p:nvSpPr>
        <p:spPr>
          <a:xfrm>
            <a:off x="7048768" y="1564666"/>
            <a:ext cx="4331677" cy="3777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 Municipal de Saúde – PMS</a:t>
            </a:r>
          </a:p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Semanal da Secretária de Saúde</a:t>
            </a:r>
          </a:p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Municipal de Saúde - Resoluções</a:t>
            </a:r>
          </a:p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Conferência Municipal de Saúde</a:t>
            </a:r>
          </a:p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Escalas dos Profissionais da Saúde</a:t>
            </a:r>
          </a:p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Convênios e Termos de Parceria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952A88E9-80DA-9EE0-1A8B-69C43F2AD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493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ADA6E8-BBE7-4EF3-AACE-C8533331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pt-BR" sz="2600" dirty="0">
                <a:latin typeface="Arial Narrow" panose="020B060602020203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PLANOS DE TRABALHO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98CDEA-7E8C-4C54-8EA9-67DEC7F6B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Secretaria Municipal de Saúde apresenta ao Conselho Municipal de Saúde os Planos de Trabalho referentes aos recursos financeiros destinados à saúde, de origem de Emendas Parlamentares e do Ministério da Saúde, para custeio e investimento.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E6C9962A-9E6A-ABCC-E963-540373CBD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27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D3C18-9AFD-4286-AD3C-0F747A95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pt-BR" sz="2600" dirty="0">
                <a:latin typeface="Arial Narrow" panose="020B060602020203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PROJETO DE CONSTRUÇÃO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EA5E13-63C5-46AC-B913-DE33C5E1E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 DE PRONTO ATENDIMENTO – UPA</a:t>
            </a:r>
          </a:p>
          <a:p>
            <a:pPr marL="0" indent="0" algn="just">
              <a:buNone/>
            </a:pP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(PROJETO ARQUITETÔNICO EM PROCESSO DE ELABORAÇÃO)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8C32144E-DB3B-E1D8-AB02-0226F1AB7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936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2212857" y="1982596"/>
            <a:ext cx="84978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SISTEMA MUNICIPAL DE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CONTROLE, AVALIAÇÃO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 AUDITORIA - SMCAA</a:t>
            </a:r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B4A4A6C-A628-5D5B-6A93-75EF569C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922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CF84EBC-54FB-589A-7B43-A67BDAA6C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687654"/>
              </p:ext>
            </p:extLst>
          </p:nvPr>
        </p:nvGraphicFramePr>
        <p:xfrm>
          <a:off x="1258589" y="1454693"/>
          <a:ext cx="10234715" cy="34667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02530">
                  <a:extLst>
                    <a:ext uri="{9D8B030D-6E8A-4147-A177-3AD203B41FA5}">
                      <a16:colId xmlns:a16="http://schemas.microsoft.com/office/drawing/2014/main" val="1492825182"/>
                    </a:ext>
                  </a:extLst>
                </a:gridCol>
                <a:gridCol w="2532185">
                  <a:extLst>
                    <a:ext uri="{9D8B030D-6E8A-4147-A177-3AD203B41FA5}">
                      <a16:colId xmlns:a16="http://schemas.microsoft.com/office/drawing/2014/main" val="1897524372"/>
                    </a:ext>
                  </a:extLst>
                </a:gridCol>
              </a:tblGrid>
              <a:tr h="503821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ATIVIDADES REALIZADAS</a:t>
                      </a:r>
                      <a:endParaRPr lang="pt-BR" sz="24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QUANTIDADE</a:t>
                      </a:r>
                      <a:endParaRPr lang="pt-BR" sz="24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545644"/>
                  </a:ext>
                </a:extLst>
              </a:tr>
              <a:tr h="468051">
                <a:tc>
                  <a:txBody>
                    <a:bodyPr/>
                    <a:lstStyle/>
                    <a:p>
                      <a:pPr algn="l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Elaboração de Normas de Procedimento de Auditoria Interna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pt-BR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488285"/>
                  </a:ext>
                </a:extLst>
              </a:tr>
              <a:tr h="2231428">
                <a:tc>
                  <a:txBody>
                    <a:bodyPr/>
                    <a:lstStyle/>
                    <a:p>
                      <a:pPr algn="l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Participação em Comissões e Grupos de Trabalho</a:t>
                      </a:r>
                    </a:p>
                    <a:p>
                      <a:pPr algn="l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44465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6040578-FA63-4563-85F1-8AC1E9D1C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889216"/>
              </p:ext>
            </p:extLst>
          </p:nvPr>
        </p:nvGraphicFramePr>
        <p:xfrm>
          <a:off x="1258589" y="4794853"/>
          <a:ext cx="10234715" cy="4680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02530">
                  <a:extLst>
                    <a:ext uri="{9D8B030D-6E8A-4147-A177-3AD203B41FA5}">
                      <a16:colId xmlns:a16="http://schemas.microsoft.com/office/drawing/2014/main" val="2617589665"/>
                    </a:ext>
                  </a:extLst>
                </a:gridCol>
                <a:gridCol w="2532185">
                  <a:extLst>
                    <a:ext uri="{9D8B030D-6E8A-4147-A177-3AD203B41FA5}">
                      <a16:colId xmlns:a16="http://schemas.microsoft.com/office/drawing/2014/main" val="3563164761"/>
                    </a:ext>
                  </a:extLst>
                </a:gridCol>
              </a:tblGrid>
              <a:tr h="468051">
                <a:tc>
                  <a:txBody>
                    <a:bodyPr/>
                    <a:lstStyle/>
                    <a:p>
                      <a:pPr algn="l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Elaboração de documento orientativo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  <a:endParaRPr lang="pt-BR" sz="2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588566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3A7664E3-D760-3000-C11F-9F563382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0414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D7F22845-BEE9-82AB-B829-C17B37F0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612" y="464684"/>
            <a:ext cx="7877908" cy="586852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ELABORAÇÃO DE DOCUMENTOS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F3EB629-6B62-DF8F-C405-7A1BCF8E2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002" y="1173892"/>
            <a:ext cx="3866393" cy="517744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D825B45-87AF-2363-FC4F-2DC162255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209" y="1173892"/>
            <a:ext cx="3723037" cy="517744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86CEAD31-ABAB-C1F1-FCE6-1A3F3B166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298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97952A4-7704-F02F-40C4-42DD760F12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780404"/>
              </p:ext>
            </p:extLst>
          </p:nvPr>
        </p:nvGraphicFramePr>
        <p:xfrm>
          <a:off x="1412849" y="1617792"/>
          <a:ext cx="10052320" cy="1152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3865">
                  <a:extLst>
                    <a:ext uri="{9D8B030D-6E8A-4147-A177-3AD203B41FA5}">
                      <a16:colId xmlns:a16="http://schemas.microsoft.com/office/drawing/2014/main" val="2057586793"/>
                    </a:ext>
                  </a:extLst>
                </a:gridCol>
                <a:gridCol w="2588455">
                  <a:extLst>
                    <a:ext uri="{9D8B030D-6E8A-4147-A177-3AD203B41FA5}">
                      <a16:colId xmlns:a16="http://schemas.microsoft.com/office/drawing/2014/main" val="2238271612"/>
                    </a:ext>
                  </a:extLst>
                </a:gridCol>
              </a:tblGrid>
              <a:tr h="420567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ATIVIDADES REALIZADAS</a:t>
                      </a:r>
                      <a:endParaRPr lang="pt-BR" sz="24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QUANTIDADE</a:t>
                      </a:r>
                      <a:endParaRPr lang="pt-BR" sz="24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0047069"/>
                  </a:ext>
                </a:extLst>
              </a:tr>
              <a:tr h="420567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Participação em Congressos/ Fóruns/ Capacitações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pt-BR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689929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A2FE078-A35C-7394-B7B5-1BA3BE67E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5011"/>
              </p:ext>
            </p:extLst>
          </p:nvPr>
        </p:nvGraphicFramePr>
        <p:xfrm>
          <a:off x="1412850" y="2776032"/>
          <a:ext cx="10052319" cy="101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3864">
                  <a:extLst>
                    <a:ext uri="{9D8B030D-6E8A-4147-A177-3AD203B41FA5}">
                      <a16:colId xmlns:a16="http://schemas.microsoft.com/office/drawing/2014/main" val="221755749"/>
                    </a:ext>
                  </a:extLst>
                </a:gridCol>
                <a:gridCol w="2588455">
                  <a:extLst>
                    <a:ext uri="{9D8B030D-6E8A-4147-A177-3AD203B41FA5}">
                      <a16:colId xmlns:a16="http://schemas.microsoft.com/office/drawing/2014/main" val="2686179073"/>
                    </a:ext>
                  </a:extLst>
                </a:gridCol>
              </a:tblGrid>
              <a:tr h="1018200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Elaboração de documentos administrativos de apoio a gestão de saúde 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8175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812C786-5F7B-45E3-B567-3A0C5B122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879027"/>
              </p:ext>
            </p:extLst>
          </p:nvPr>
        </p:nvGraphicFramePr>
        <p:xfrm>
          <a:off x="1412849" y="3773731"/>
          <a:ext cx="10052320" cy="1261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3865">
                  <a:extLst>
                    <a:ext uri="{9D8B030D-6E8A-4147-A177-3AD203B41FA5}">
                      <a16:colId xmlns:a16="http://schemas.microsoft.com/office/drawing/2014/main" val="1103778650"/>
                    </a:ext>
                  </a:extLst>
                </a:gridCol>
                <a:gridCol w="2588455">
                  <a:extLst>
                    <a:ext uri="{9D8B030D-6E8A-4147-A177-3AD203B41FA5}">
                      <a16:colId xmlns:a16="http://schemas.microsoft.com/office/drawing/2014/main" val="4282876333"/>
                    </a:ext>
                  </a:extLst>
                </a:gridCol>
              </a:tblGrid>
              <a:tr h="1261701">
                <a:tc>
                  <a:txBody>
                    <a:bodyPr/>
                    <a:lstStyle/>
                    <a:p>
                      <a:pPr algn="l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Visitas técnicas orientativas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11075"/>
                  </a:ext>
                </a:extLst>
              </a:tr>
            </a:tbl>
          </a:graphicData>
        </a:graphic>
      </p:graphicFrame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016D2531-BA1E-3F60-60EF-6D963D98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629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Sala com mesa e cadeiras&#10;&#10;Descrição gerada automaticamente com confiança média">
            <a:extLst>
              <a:ext uri="{FF2B5EF4-FFF2-40B4-BE49-F238E27FC236}">
                <a16:creationId xmlns:a16="http://schemas.microsoft.com/office/drawing/2014/main" id="{B39E2E5E-9D63-A5B6-7F94-473DD8404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61750" y="1152518"/>
            <a:ext cx="3550507" cy="2701013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B9E87DDC-6639-8312-681C-184F5DC7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391" y="370954"/>
            <a:ext cx="4462552" cy="586852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VISITAS TÉCNICAS</a:t>
            </a:r>
          </a:p>
        </p:txBody>
      </p:sp>
      <p:pic>
        <p:nvPicPr>
          <p:cNvPr id="6" name="Imagem 5" descr="Uma imagem contendo no interior, quarto, vivendo, mesa&#10;&#10;Descrição gerada automaticamente">
            <a:extLst>
              <a:ext uri="{FF2B5EF4-FFF2-40B4-BE49-F238E27FC236}">
                <a16:creationId xmlns:a16="http://schemas.microsoft.com/office/drawing/2014/main" id="{C6EA508D-1E5C-947D-AEBE-6219FE446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142" y="1103562"/>
            <a:ext cx="4229172" cy="3171879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3" name="Imagem 2" descr="Carro estacionado na frente de um prédio&#10;&#10;Descrição gerada automaticamente">
            <a:extLst>
              <a:ext uri="{FF2B5EF4-FFF2-40B4-BE49-F238E27FC236}">
                <a16:creationId xmlns:a16="http://schemas.microsoft.com/office/drawing/2014/main" id="{9CDD2A92-A4A7-7393-C749-8837BA338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666" y="3373308"/>
            <a:ext cx="4132810" cy="3101546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10" name="Retângulo: Cantos Diagonais Arredondados 9">
            <a:extLst>
              <a:ext uri="{FF2B5EF4-FFF2-40B4-BE49-F238E27FC236}">
                <a16:creationId xmlns:a16="http://schemas.microsoft.com/office/drawing/2014/main" id="{E5FDD4A0-3BCB-EE31-BE71-2E69D02E4BA0}"/>
              </a:ext>
            </a:extLst>
          </p:cNvPr>
          <p:cNvSpPr/>
          <p:nvPr/>
        </p:nvSpPr>
        <p:spPr>
          <a:xfrm flipH="1">
            <a:off x="6443826" y="5888736"/>
            <a:ext cx="5699406" cy="59831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rial Black" panose="020B0A04020102020204" pitchFamily="34" charset="0"/>
              </a:rPr>
              <a:t>ASSOCIAÇÃO PESTALOZZI</a:t>
            </a: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3140D46C-E60C-A197-53DD-FC58F2AF9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164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DA5D0CE-5FAE-8BC7-9F96-EF99379BE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687374"/>
              </p:ext>
            </p:extLst>
          </p:nvPr>
        </p:nvGraphicFramePr>
        <p:xfrm>
          <a:off x="1528560" y="1035175"/>
          <a:ext cx="10052320" cy="2939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48154">
                  <a:extLst>
                    <a:ext uri="{9D8B030D-6E8A-4147-A177-3AD203B41FA5}">
                      <a16:colId xmlns:a16="http://schemas.microsoft.com/office/drawing/2014/main" val="1343539842"/>
                    </a:ext>
                  </a:extLst>
                </a:gridCol>
                <a:gridCol w="2704166">
                  <a:extLst>
                    <a:ext uri="{9D8B030D-6E8A-4147-A177-3AD203B41FA5}">
                      <a16:colId xmlns:a16="http://schemas.microsoft.com/office/drawing/2014/main" val="2056424038"/>
                    </a:ext>
                  </a:extLst>
                </a:gridCol>
              </a:tblGrid>
              <a:tr h="2736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ATIVIDADES REALIZADAS</a:t>
                      </a:r>
                      <a:endParaRPr lang="pt-BR" sz="24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QUANTIDADE</a:t>
                      </a:r>
                      <a:endParaRPr lang="pt-BR" sz="24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068313"/>
                  </a:ext>
                </a:extLst>
              </a:tr>
              <a:tr h="2573868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Reuniões administrativas de apoio à gestão de saúde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749959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A38DDB1-2994-4BFD-A4D8-C8AA252D2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353353"/>
              </p:ext>
            </p:extLst>
          </p:nvPr>
        </p:nvGraphicFramePr>
        <p:xfrm>
          <a:off x="1528560" y="3913843"/>
          <a:ext cx="10052320" cy="1261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48154">
                  <a:extLst>
                    <a:ext uri="{9D8B030D-6E8A-4147-A177-3AD203B41FA5}">
                      <a16:colId xmlns:a16="http://schemas.microsoft.com/office/drawing/2014/main" val="937861264"/>
                    </a:ext>
                  </a:extLst>
                </a:gridCol>
                <a:gridCol w="2704166">
                  <a:extLst>
                    <a:ext uri="{9D8B030D-6E8A-4147-A177-3AD203B41FA5}">
                      <a16:colId xmlns:a16="http://schemas.microsoft.com/office/drawing/2014/main" val="219630446"/>
                    </a:ext>
                  </a:extLst>
                </a:gridCol>
              </a:tblGrid>
              <a:tr h="1261701">
                <a:tc>
                  <a:txBody>
                    <a:bodyPr/>
                    <a:lstStyle/>
                    <a:p>
                      <a:pPr algn="l"/>
                      <a:r>
                        <a:rPr lang="pt-PT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Realização de capacitações 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</a:p>
                  </a:txBody>
                  <a:tcPr marL="66740" marR="667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740263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BA26649-7197-BCFD-995E-BA2D13B04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15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3E6328FC-79CC-BA87-F994-F975228DE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236" y="1555750"/>
            <a:ext cx="3820792" cy="41910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0BC36C8B-BC3A-816D-80A1-5DC944ADA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725" y="1771650"/>
            <a:ext cx="5306009" cy="33147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40" name="Retângulo: Cantos Diagonais Arredondados 39">
            <a:extLst>
              <a:ext uri="{FF2B5EF4-FFF2-40B4-BE49-F238E27FC236}">
                <a16:creationId xmlns:a16="http://schemas.microsoft.com/office/drawing/2014/main" id="{42D5345F-2229-E1A9-44A7-C038409D4D77}"/>
              </a:ext>
            </a:extLst>
          </p:cNvPr>
          <p:cNvSpPr/>
          <p:nvPr/>
        </p:nvSpPr>
        <p:spPr>
          <a:xfrm flipH="1">
            <a:off x="7525315" y="4568102"/>
            <a:ext cx="4256884" cy="1468295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rial Black" panose="020B0A04020102020204" pitchFamily="34" charset="0"/>
              </a:rPr>
              <a:t>SISTEMA DE REGISTRO DE INFORMAÇÕES PARA ODONTOLOGIA</a:t>
            </a:r>
          </a:p>
        </p:txBody>
      </p:sp>
      <p:sp>
        <p:nvSpPr>
          <p:cNvPr id="46" name="Título 3">
            <a:extLst>
              <a:ext uri="{FF2B5EF4-FFF2-40B4-BE49-F238E27FC236}">
                <a16:creationId xmlns:a16="http://schemas.microsoft.com/office/drawing/2014/main" id="{546F5236-3EB6-74C6-0C74-CFB7952CA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403" y="587040"/>
            <a:ext cx="3534332" cy="586852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CAPACITAÇÕES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387CEE-1416-B2D1-44C2-8A4AE8C5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5519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2744078" y="2221747"/>
            <a:ext cx="73228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REDE DE URGÊNCIA E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EMERGÊNCIA - RUE</a:t>
            </a:r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D8DA230-4F4B-9298-7BBB-18725FC81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36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>
            <a:extLst>
              <a:ext uri="{FF2B5EF4-FFF2-40B4-BE49-F238E27FC236}">
                <a16:creationId xmlns:a16="http://schemas.microsoft.com/office/drawing/2014/main" id="{A69EC84E-4977-AEDF-4F6D-CCC464699131}"/>
              </a:ext>
            </a:extLst>
          </p:cNvPr>
          <p:cNvSpPr txBox="1">
            <a:spLocks/>
          </p:cNvSpPr>
          <p:nvPr/>
        </p:nvSpPr>
        <p:spPr>
          <a:xfrm>
            <a:off x="1609344" y="511568"/>
            <a:ext cx="9716280" cy="8675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pt-B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88C1A63-5AD6-A644-F14C-22EF1364A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010606"/>
              </p:ext>
            </p:extLst>
          </p:nvPr>
        </p:nvGraphicFramePr>
        <p:xfrm>
          <a:off x="1609344" y="707632"/>
          <a:ext cx="9607296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436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2592817774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49633407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SAMU 192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Atendimento </a:t>
                      </a:r>
                      <a:r>
                        <a:rPr lang="pt-BR" sz="24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pré-hospitalar</a:t>
                      </a:r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móvel, realizado pela Equipe de Suporte Básico de Vida Terrestre</a:t>
                      </a:r>
                      <a:endParaRPr lang="pt-B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Transporte </a:t>
                      </a:r>
                      <a:r>
                        <a:rPr lang="pt-BR" sz="24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inter-hospitalar,</a:t>
                      </a:r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pela Unidade de Suporte Básico de Vida Terrestre (USB)</a:t>
                      </a:r>
                      <a:endParaRPr lang="pt-B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83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Atendimento </a:t>
                      </a:r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pré-hospitalar</a:t>
                      </a: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móvel realizado pela equipe de Suporte Avançado de vida terrestre.</a:t>
                      </a:r>
                      <a:endParaRPr lang="pt-B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053935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4B991895-A059-8A92-986C-899A61457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419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71A3B06-069B-A20A-D0D6-C5AA7E5B66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59537"/>
              </p:ext>
            </p:extLst>
          </p:nvPr>
        </p:nvGraphicFramePr>
        <p:xfrm>
          <a:off x="1609344" y="1564828"/>
          <a:ext cx="960729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436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2592817774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49633407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pt-BR" sz="2400" b="1" i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ATENDIMENTO DE URGÊNCIA C/ OBSERVAÇÃO, EM ATÉ 24 HORAS, EM ATENÇÃO ESPECIALIZADA</a:t>
                      </a:r>
                      <a:endParaRPr lang="pt-BR" sz="24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INSTITUIÇÃO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Pronto Atendimento Municipal “Octacílio Geraldo do Carmo”</a:t>
                      </a:r>
                      <a:endParaRPr lang="pt-BR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Hospital “Padre Olívio”</a:t>
                      </a:r>
                      <a:endParaRPr lang="pt-BR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832305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495786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C76064D-A5BE-8236-0C69-2B796C81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629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697BD33-A284-2D8B-C89E-CA5132F32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671446"/>
              </p:ext>
            </p:extLst>
          </p:nvPr>
        </p:nvGraphicFramePr>
        <p:xfrm>
          <a:off x="1609344" y="1564828"/>
          <a:ext cx="960729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436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2592817774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49633407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pt-BR" sz="2400" b="1" i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ATENDIMENTO MÉDICO EM UNIDADE DE PRONTO ATENDIMENTO</a:t>
                      </a:r>
                      <a:endParaRPr lang="pt-BR" sz="24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INSTITUIÇÃO</a:t>
                      </a:r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Pronto Atendimento Municipal “Octacílio Geraldo do Carmo”</a:t>
                      </a:r>
                      <a:endParaRPr lang="pt-BR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642</a:t>
                      </a:r>
                      <a:endParaRPr lang="pt-BR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Hospital “Padre Olívio”</a:t>
                      </a:r>
                      <a:endParaRPr lang="pt-BR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1.035</a:t>
                      </a:r>
                      <a:endParaRPr lang="pt-BR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897</a:t>
                      </a:r>
                    </a:p>
                  </a:txBody>
                  <a:tcPr marL="190500" marR="1905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832305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5.381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495786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1A1DABD-C837-AD58-35F2-88544D1E7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603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8C962F0-75AF-55D7-3AED-37B44393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57450"/>
              </p:ext>
            </p:extLst>
          </p:nvPr>
        </p:nvGraphicFramePr>
        <p:xfrm>
          <a:off x="1623413" y="1495865"/>
          <a:ext cx="9607296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436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2592817774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49633407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pt-BR" sz="2400" b="1" i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INTERNAÇÕES HOSPITALARES</a:t>
                      </a:r>
                      <a:endParaRPr lang="pt-BR" sz="24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INSTITUIÇÃO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Hospital “Padre Olívio”</a:t>
                      </a:r>
                      <a:endParaRPr lang="pt-BR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832305"/>
                  </a:ext>
                </a:extLst>
              </a:tr>
              <a:tr h="386783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Demais Instituições Hospitalares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425828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495786"/>
                  </a:ext>
                </a:extLst>
              </a:tr>
            </a:tbl>
          </a:graphicData>
        </a:graphic>
      </p:graphicFrame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2D9F641-E876-4B12-A1A1-21A4F3EEDDF5}"/>
              </a:ext>
            </a:extLst>
          </p:cNvPr>
          <p:cNvSpPr/>
          <p:nvPr/>
        </p:nvSpPr>
        <p:spPr>
          <a:xfrm>
            <a:off x="2382457" y="4870938"/>
            <a:ext cx="792480" cy="487680"/>
          </a:xfrm>
          <a:prstGeom prst="rightArrow">
            <a:avLst/>
          </a:prstGeom>
          <a:solidFill>
            <a:srgbClr val="FFFFFF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D9FDFDF-5041-44A4-9C63-72BC32B6BA52}"/>
              </a:ext>
            </a:extLst>
          </p:cNvPr>
          <p:cNvSpPr txBox="1"/>
          <p:nvPr/>
        </p:nvSpPr>
        <p:spPr>
          <a:xfrm>
            <a:off x="3640389" y="4870938"/>
            <a:ext cx="6985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Participações em Reuniões de Rede: 03</a:t>
            </a: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95F207D6-1E0A-EE74-BE06-ABD1D88A7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014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3210291" y="2193612"/>
            <a:ext cx="64748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SERVIÇO SOCIAL –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SESAVA</a:t>
            </a:r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85CBFE8-E11E-549A-3859-DDB2253DA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879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696" y="878046"/>
            <a:ext cx="9603242" cy="99295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 DE ATENDIMENTOS  (01/01/2024 À 30/04/2024)</a:t>
            </a:r>
            <a:br>
              <a:rPr lang="pt-BR" b="1" dirty="0">
                <a:solidFill>
                  <a:schemeClr val="tx1"/>
                </a:solidFill>
              </a:rPr>
            </a:br>
            <a:endParaRPr lang="pt-BR" b="1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A61E641C-76AC-49E1-BF48-B663E081F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8725794"/>
              </p:ext>
            </p:extLst>
          </p:nvPr>
        </p:nvGraphicFramePr>
        <p:xfrm>
          <a:off x="1214094" y="2015418"/>
          <a:ext cx="10354008" cy="4193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3420">
                  <a:extLst>
                    <a:ext uri="{9D8B030D-6E8A-4147-A177-3AD203B41FA5}">
                      <a16:colId xmlns:a16="http://schemas.microsoft.com/office/drawing/2014/main" val="1006141980"/>
                    </a:ext>
                  </a:extLst>
                </a:gridCol>
                <a:gridCol w="2290588">
                  <a:extLst>
                    <a:ext uri="{9D8B030D-6E8A-4147-A177-3AD203B41FA5}">
                      <a16:colId xmlns:a16="http://schemas.microsoft.com/office/drawing/2014/main" val="3582954609"/>
                    </a:ext>
                  </a:extLst>
                </a:gridCol>
              </a:tblGrid>
              <a:tr h="694444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ATENDIMENTOS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66979"/>
                  </a:ext>
                </a:extLst>
              </a:tr>
              <a:tr h="1001599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UBS/Domicílios</a:t>
                      </a: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(Palestras de planejamento familiar, visitas domiciliares, orientações individuais, demandas do Conselho Tutelar e Ministério Público)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49813"/>
                  </a:ext>
                </a:extLst>
              </a:tr>
              <a:tr h="1308755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Secretaria de saúde </a:t>
                      </a: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(Processos de medicamentos, solicitações de viagem, retirada de insumos de curativo, fraldas e bolsas de colostomia)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63407"/>
                  </a:ext>
                </a:extLst>
              </a:tr>
              <a:tr h="1001599">
                <a:tc>
                  <a:txBody>
                    <a:bodyPr/>
                    <a:lstStyle/>
                    <a:p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25698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9D4DBDA5-4B7C-1115-1903-7FAA2EAC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220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477" y="540423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 DE LIBERAÇÃO DE FRALDAS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A61E641C-76AC-49E1-BF48-B663E081F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507211"/>
              </p:ext>
            </p:extLst>
          </p:nvPr>
        </p:nvGraphicFramePr>
        <p:xfrm>
          <a:off x="1589477" y="2114550"/>
          <a:ext cx="9603242" cy="3977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624">
                  <a:extLst>
                    <a:ext uri="{9D8B030D-6E8A-4147-A177-3AD203B41FA5}">
                      <a16:colId xmlns:a16="http://schemas.microsoft.com/office/drawing/2014/main" val="1006141980"/>
                    </a:ext>
                  </a:extLst>
                </a:gridCol>
                <a:gridCol w="2120618">
                  <a:extLst>
                    <a:ext uri="{9D8B030D-6E8A-4147-A177-3AD203B41FA5}">
                      <a16:colId xmlns:a16="http://schemas.microsoft.com/office/drawing/2014/main" val="3582954609"/>
                    </a:ext>
                  </a:extLst>
                </a:gridCol>
              </a:tblGrid>
              <a:tr h="459661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66979"/>
                  </a:ext>
                </a:extLst>
              </a:tr>
              <a:tr h="66297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Fralda geriátrica XG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49813"/>
                  </a:ext>
                </a:extLst>
              </a:tr>
              <a:tr h="8662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Fralda geriátrica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63407"/>
                  </a:ext>
                </a:extLst>
              </a:tr>
              <a:tr h="66297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Fralda geriátrica 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25698"/>
                  </a:ext>
                </a:extLst>
              </a:tr>
              <a:tr h="66297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Fralda geriátrica 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5291"/>
                  </a:ext>
                </a:extLst>
              </a:tr>
              <a:tr h="66297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759501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C8464464-689F-37F9-13C9-83278FE8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6544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9AE11D-FC38-4EA0-A962-FBF19665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575" y="459959"/>
            <a:ext cx="8608475" cy="890365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REUNIÃO DE PLANEJAMENTO FAMILIAR 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UBS CAPIVARA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936D938-28C1-4F05-B957-350B23058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13" y="1428750"/>
            <a:ext cx="5640645" cy="260174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0050D43-24E2-482E-BE6D-5157BA588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95" y="4090028"/>
            <a:ext cx="5493008" cy="2533650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49E77DDD-BD87-DF61-CE81-8CDC6CB6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375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3C8B8-A363-40CD-A711-A31788D17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03" y="492445"/>
            <a:ext cx="8694200" cy="91894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REUNIÃO DE PLANEJAMENTO FAMILIAR 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UBS JACIGUÁ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8C69352-8B10-4D4E-937E-8AEC154F8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654" y="1638228"/>
            <a:ext cx="7638098" cy="4924275"/>
          </a:xfrm>
          <a:prstGeom prst="rect">
            <a:avLst/>
          </a:prstGeo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2453AE7-D127-55A0-8DCA-D104FDD31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502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56F60-3482-4F26-A3AF-DB3D0EFD9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42" y="6241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REUNIÃO DE PLANEJAMENTO FAMILIAR 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UBS VILA MARIA 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D8FF7966-380A-4A4A-94B5-8616E9111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2133600"/>
            <a:ext cx="5632450" cy="4224338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911D4F4F-DA41-A68A-7E70-C296F78D6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698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B283D-91A8-4017-ABCE-FCE7F8719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534" y="44754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REUNIÃO DE PLANEJAMENTO FAMILIAR 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UBS PROSPERIDADE 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92B197D-0F8A-4B7C-8553-64E8A1F2B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69" y="1743075"/>
            <a:ext cx="6405419" cy="4820078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F948B263-B4CE-9058-E5E4-20EB56FC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081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1047604" y="1827852"/>
            <a:ext cx="1114439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ATENÇÃO PRIMÁRIA À SAÚDE –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APS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ESTRATÉGIA SAÚDE DA FAMÍLIA –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ESF</a:t>
            </a:r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BB12773-7FC0-57FA-800A-913B2E31A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286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370" y="754738"/>
            <a:ext cx="9603242" cy="1059994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 1º QUADRIMESTRE (01/01/2024 À 30/04/2024) – ACS’S</a:t>
            </a:r>
            <a:br>
              <a:rPr lang="pt-BR" b="1" dirty="0">
                <a:solidFill>
                  <a:schemeClr val="tx1"/>
                </a:solidFill>
              </a:rPr>
            </a:br>
            <a:endParaRPr lang="pt-BR" b="1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A61E641C-76AC-49E1-BF48-B663E081F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525819"/>
              </p:ext>
            </p:extLst>
          </p:nvPr>
        </p:nvGraphicFramePr>
        <p:xfrm>
          <a:off x="1794882" y="2598055"/>
          <a:ext cx="9192433" cy="3015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2531">
                  <a:extLst>
                    <a:ext uri="{9D8B030D-6E8A-4147-A177-3AD203B41FA5}">
                      <a16:colId xmlns:a16="http://schemas.microsoft.com/office/drawing/2014/main" val="1006141980"/>
                    </a:ext>
                  </a:extLst>
                </a:gridCol>
                <a:gridCol w="2029902">
                  <a:extLst>
                    <a:ext uri="{9D8B030D-6E8A-4147-A177-3AD203B41FA5}">
                      <a16:colId xmlns:a16="http://schemas.microsoft.com/office/drawing/2014/main" val="3582954609"/>
                    </a:ext>
                  </a:extLst>
                </a:gridCol>
              </a:tblGrid>
              <a:tr h="56605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PROCEDIMENTOS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66979"/>
                  </a:ext>
                </a:extLst>
              </a:tr>
              <a:tr h="816429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Visitas Domiciliares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41.769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49813"/>
                  </a:ext>
                </a:extLst>
              </a:tr>
              <a:tr h="816429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Novos cadastros individuais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63407"/>
                  </a:ext>
                </a:extLst>
              </a:tr>
              <a:tr h="816429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Novos cadastros domiciliares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25698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8C86DA5E-F503-537B-16A7-5FB814503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406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776" y="754738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QUADRIMESTRE 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A61E641C-76AC-49E1-BF48-B663E081F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515260"/>
              </p:ext>
            </p:extLst>
          </p:nvPr>
        </p:nvGraphicFramePr>
        <p:xfrm>
          <a:off x="1749834" y="2051768"/>
          <a:ext cx="9603241" cy="4051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2623">
                  <a:extLst>
                    <a:ext uri="{9D8B030D-6E8A-4147-A177-3AD203B41FA5}">
                      <a16:colId xmlns:a16="http://schemas.microsoft.com/office/drawing/2014/main" val="1006141980"/>
                    </a:ext>
                  </a:extLst>
                </a:gridCol>
                <a:gridCol w="2120618">
                  <a:extLst>
                    <a:ext uri="{9D8B030D-6E8A-4147-A177-3AD203B41FA5}">
                      <a16:colId xmlns:a16="http://schemas.microsoft.com/office/drawing/2014/main" val="3582954609"/>
                    </a:ext>
                  </a:extLst>
                </a:gridCol>
              </a:tblGrid>
              <a:tr h="104296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PROCEDIMENTOS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66979"/>
                  </a:ext>
                </a:extLst>
              </a:tr>
              <a:tr h="1504267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Administração de Medicamentos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63407"/>
                  </a:ext>
                </a:extLst>
              </a:tr>
              <a:tr h="1504267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Testes Rápidos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25698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ED33D23-34A4-798A-0BBE-84748B9A7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3778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370" y="754738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QUADRIMESTRE (01/01/2024 À 30/04/2024)</a:t>
            </a:r>
            <a:b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9B89F202-49BC-42CD-AE4B-D639A41B8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12350"/>
              </p:ext>
            </p:extLst>
          </p:nvPr>
        </p:nvGraphicFramePr>
        <p:xfrm>
          <a:off x="2518906" y="2257427"/>
          <a:ext cx="8985705" cy="3032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8875">
                  <a:extLst>
                    <a:ext uri="{9D8B030D-6E8A-4147-A177-3AD203B41FA5}">
                      <a16:colId xmlns:a16="http://schemas.microsoft.com/office/drawing/2014/main" val="3791946853"/>
                    </a:ext>
                  </a:extLst>
                </a:gridCol>
                <a:gridCol w="3466830">
                  <a:extLst>
                    <a:ext uri="{9D8B030D-6E8A-4147-A177-3AD203B41FA5}">
                      <a16:colId xmlns:a16="http://schemas.microsoft.com/office/drawing/2014/main" val="2892356837"/>
                    </a:ext>
                  </a:extLst>
                </a:gridCol>
              </a:tblGrid>
              <a:tr h="50006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PROCEDIMENTO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56112"/>
                  </a:ext>
                </a:extLst>
              </a:tr>
              <a:tr h="9819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Atendimentos de Enfermagem</a:t>
                      </a:r>
                    </a:p>
                    <a:p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5.913</a:t>
                      </a:r>
                    </a:p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61230"/>
                  </a:ext>
                </a:extLst>
              </a:tr>
              <a:tr h="9819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Atendimentos Médicos </a:t>
                      </a:r>
                    </a:p>
                    <a:p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9.261</a:t>
                      </a:r>
                    </a:p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54233"/>
                  </a:ext>
                </a:extLst>
              </a:tr>
              <a:tr h="568901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Coleta de Colpocitopatológico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822874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30BEC426-4108-B5CC-C9AC-845942B8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738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476" y="459316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 1º QUADRIMESTRE 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A61E641C-76AC-49E1-BF48-B663E081F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569386"/>
              </p:ext>
            </p:extLst>
          </p:nvPr>
        </p:nvGraphicFramePr>
        <p:xfrm>
          <a:off x="1794881" y="1538514"/>
          <a:ext cx="9192433" cy="5059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2531">
                  <a:extLst>
                    <a:ext uri="{9D8B030D-6E8A-4147-A177-3AD203B41FA5}">
                      <a16:colId xmlns:a16="http://schemas.microsoft.com/office/drawing/2014/main" val="1006141980"/>
                    </a:ext>
                  </a:extLst>
                </a:gridCol>
                <a:gridCol w="2029902">
                  <a:extLst>
                    <a:ext uri="{9D8B030D-6E8A-4147-A177-3AD203B41FA5}">
                      <a16:colId xmlns:a16="http://schemas.microsoft.com/office/drawing/2014/main" val="3582954609"/>
                    </a:ext>
                  </a:extLst>
                </a:gridCol>
              </a:tblGrid>
              <a:tr h="747367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PROCEDIMENTOS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66979"/>
                  </a:ext>
                </a:extLst>
              </a:tr>
              <a:tr h="1077930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Aferições de PA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49813"/>
                  </a:ext>
                </a:extLst>
              </a:tr>
              <a:tr h="1077930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Aferição de temperatura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63407"/>
                  </a:ext>
                </a:extLst>
              </a:tr>
              <a:tr h="1077930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Glicemia capilar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25698"/>
                  </a:ext>
                </a:extLst>
              </a:tr>
              <a:tr h="1077930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Procedimentos (curativos, retiradas de pontos, dentre outros)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837204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106E9417-7197-F915-7B65-49D76123B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501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FE496-1B97-4890-BBF4-3AE94C09A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7413" y="624110"/>
            <a:ext cx="9486900" cy="1280890"/>
          </a:xfrm>
        </p:spPr>
        <p:txBody>
          <a:bodyPr>
            <a:normAutofit fontScale="90000"/>
          </a:bodyPr>
          <a:lstStyle/>
          <a:p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 1º QUADRIMESTRE 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40941F59-39B7-4A35-83E3-E5B4045EF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35E95160-6D87-4A57-826B-53857C24E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147580"/>
              </p:ext>
            </p:extLst>
          </p:nvPr>
        </p:nvGraphicFramePr>
        <p:xfrm>
          <a:off x="2157413" y="2133600"/>
          <a:ext cx="9201150" cy="3699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9202">
                  <a:extLst>
                    <a:ext uri="{9D8B030D-6E8A-4147-A177-3AD203B41FA5}">
                      <a16:colId xmlns:a16="http://schemas.microsoft.com/office/drawing/2014/main" val="2258160451"/>
                    </a:ext>
                  </a:extLst>
                </a:gridCol>
                <a:gridCol w="3491948">
                  <a:extLst>
                    <a:ext uri="{9D8B030D-6E8A-4147-A177-3AD203B41FA5}">
                      <a16:colId xmlns:a16="http://schemas.microsoft.com/office/drawing/2014/main" val="2858055035"/>
                    </a:ext>
                  </a:extLst>
                </a:gridCol>
              </a:tblGrid>
              <a:tr h="840728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AÇÕES EM SAÚDE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545640"/>
                  </a:ext>
                </a:extLst>
              </a:tr>
              <a:tr h="767228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Reuniões Hiperdia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355600"/>
                  </a:ext>
                </a:extLst>
              </a:tr>
              <a:tr h="767228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Saúde na Escola - PSE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535049"/>
                  </a:ext>
                </a:extLst>
              </a:tr>
              <a:tr h="1324255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Educação em Saúde (prevenção da gravidez na adolescência)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3253"/>
                  </a:ext>
                </a:extLst>
              </a:tr>
            </a:tbl>
          </a:graphicData>
        </a:graphic>
      </p:graphicFrame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3FE0E701-7401-BFB9-4DFD-3383C9621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707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33301E-D36C-44A2-B0DB-181EBFA68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 1º QUADRIMESTRE (01/01/2024 À 30/04/2024)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01C3E20-ABF9-4077-95BD-110E6E477F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2967912"/>
              </p:ext>
            </p:extLst>
          </p:nvPr>
        </p:nvGraphicFramePr>
        <p:xfrm>
          <a:off x="2157413" y="2047876"/>
          <a:ext cx="9515475" cy="3963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2415">
                  <a:extLst>
                    <a:ext uri="{9D8B030D-6E8A-4147-A177-3AD203B41FA5}">
                      <a16:colId xmlns:a16="http://schemas.microsoft.com/office/drawing/2014/main" val="3082466786"/>
                    </a:ext>
                  </a:extLst>
                </a:gridCol>
                <a:gridCol w="3813060">
                  <a:extLst>
                    <a:ext uri="{9D8B030D-6E8A-4147-A177-3AD203B41FA5}">
                      <a16:colId xmlns:a16="http://schemas.microsoft.com/office/drawing/2014/main" val="168802050"/>
                    </a:ext>
                  </a:extLst>
                </a:gridCol>
              </a:tblGrid>
              <a:tr h="681037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PORCENTAGEM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509967"/>
                  </a:ext>
                </a:extLst>
              </a:tr>
              <a:tr h="2043112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 de gestantes cadastradas, com início do pré–natal até a 20ª semana de gestação em um dado período e local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95,80%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165179"/>
                  </a:ext>
                </a:extLst>
              </a:tr>
              <a:tr h="1239623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Proporção de nascidos vivos de mães com 6 ou mais consultas de pré-natal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83,58%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079124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E18EA500-84CB-7169-650E-0A35F5F8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4309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BE87BF-FFC5-4027-8527-5093FA181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 1º QUADRIMESTRE (01/01/2024 À 30/04/2024)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2AE59C4A-9C20-48FC-86A6-150AEC102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405477"/>
              </p:ext>
            </p:extLst>
          </p:nvPr>
        </p:nvGraphicFramePr>
        <p:xfrm>
          <a:off x="2464337" y="2157414"/>
          <a:ext cx="8911687" cy="407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8925">
                  <a:extLst>
                    <a:ext uri="{9D8B030D-6E8A-4147-A177-3AD203B41FA5}">
                      <a16:colId xmlns:a16="http://schemas.microsoft.com/office/drawing/2014/main" val="2949561294"/>
                    </a:ext>
                  </a:extLst>
                </a:gridCol>
                <a:gridCol w="2882762">
                  <a:extLst>
                    <a:ext uri="{9D8B030D-6E8A-4147-A177-3AD203B41FA5}">
                      <a16:colId xmlns:a16="http://schemas.microsoft.com/office/drawing/2014/main" val="4166457820"/>
                    </a:ext>
                  </a:extLst>
                </a:gridCol>
              </a:tblGrid>
              <a:tr h="47400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PORCENTAGEM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856710"/>
                  </a:ext>
                </a:extLst>
              </a:tr>
              <a:tr h="1990837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 de Hipertensos acompanhados pelas equipes da UBS, com 2 ou + consultas e aferições de PA realizadas no período.</a:t>
                      </a:r>
                    </a:p>
                    <a:p>
                      <a:pPr algn="just"/>
                      <a:endParaRPr lang="pt-B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68,80%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465140"/>
                  </a:ext>
                </a:extLst>
              </a:tr>
              <a:tr h="1611630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 de Diabéticos acompanhados pelas equipes da UBS, com 1 ou + consultas e exames solicitados, no período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142947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4223BB5C-B460-8E30-86CC-555111E01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9652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CDE650-9AAF-4610-BC05-6EFD4A34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 1º QUADRIMESTRE (01/01/2024 À 30/04/2024)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3D0E036D-89E6-4EA9-A46C-A06051F598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126002"/>
              </p:ext>
            </p:extLst>
          </p:nvPr>
        </p:nvGraphicFramePr>
        <p:xfrm>
          <a:off x="2589213" y="2133599"/>
          <a:ext cx="8911687" cy="3698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5672">
                  <a:extLst>
                    <a:ext uri="{9D8B030D-6E8A-4147-A177-3AD203B41FA5}">
                      <a16:colId xmlns:a16="http://schemas.microsoft.com/office/drawing/2014/main" val="3777792467"/>
                    </a:ext>
                  </a:extLst>
                </a:gridCol>
                <a:gridCol w="2936015">
                  <a:extLst>
                    <a:ext uri="{9D8B030D-6E8A-4147-A177-3AD203B41FA5}">
                      <a16:colId xmlns:a16="http://schemas.microsoft.com/office/drawing/2014/main" val="2034765580"/>
                    </a:ext>
                  </a:extLst>
                </a:gridCol>
              </a:tblGrid>
              <a:tr h="493957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PORCENTAGEM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324008"/>
                  </a:ext>
                </a:extLst>
              </a:tr>
              <a:tr h="2315919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Proporção de crianças de 1 ano de idade vacinadas na APS contra difteria, tétano, coqueluche, hepatite B, infecções causadas por Haemophilus tipo B e poliomielite inativada.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639571"/>
                  </a:ext>
                </a:extLst>
              </a:tr>
              <a:tr h="889122">
                <a:tc>
                  <a:txBody>
                    <a:bodyPr/>
                    <a:lstStyle/>
                    <a:p>
                      <a:pPr algn="just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Cobertura vacinal das gestantes, conforme protocolo da RAMI e PNI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53021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C538CDA1-7996-9E72-1D7C-792296863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634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637" y="688976"/>
            <a:ext cx="9747249" cy="128089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VACINAÇÃO E HIPERDIA EM PEDRA BRANCA</a:t>
            </a:r>
          </a:p>
        </p:txBody>
      </p:sp>
      <p:pic>
        <p:nvPicPr>
          <p:cNvPr id="3" name="Espaço Reservado para Conteúdo 2">
            <a:extLst>
              <a:ext uri="{FF2B5EF4-FFF2-40B4-BE49-F238E27FC236}">
                <a16:creationId xmlns:a16="http://schemas.microsoft.com/office/drawing/2014/main" id="{1EE7B886-BBA8-4C40-BBD1-343FA1897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367" y="1731012"/>
            <a:ext cx="6274190" cy="4438012"/>
          </a:xfrm>
        </p:spPr>
      </p:pic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9F39A46-26FA-A34D-8B72-571BB632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610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863" y="252199"/>
            <a:ext cx="9747249" cy="128089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MULTIVACINAÇÃO EM ESCOLAS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 EMEB SANTANA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1A2EAFF1-9C7B-4312-97A3-400916C8A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30" y="1533089"/>
            <a:ext cx="6387117" cy="4790339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44DAA99B-7011-76C6-727D-40559F24F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7923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194" y="586932"/>
            <a:ext cx="9747249" cy="1280890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MULTIVACINAÇÃO E HIPERDIA EM CASTELINHO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2C7F05F5-0495-40EB-9E21-BDFBB69C0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1"/>
          <a:stretch/>
        </p:blipFill>
        <p:spPr>
          <a:xfrm>
            <a:off x="3696532" y="1533364"/>
            <a:ext cx="4798935" cy="4867435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07AFC58F-F72F-BA29-D5EB-32E179C7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2584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179" y="660841"/>
            <a:ext cx="9747249" cy="128089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AÇÃO PSE EM ESCOLAS 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EMEB PEDRA BRANCA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55EED1F2-92E1-47D3-B010-F4330D1C9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13" y="1717911"/>
            <a:ext cx="6250145" cy="4703234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520CE573-917B-B2A8-EF41-BA3F4BC7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292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637" y="1835831"/>
            <a:ext cx="4424363" cy="3186338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VACINAÇÃO AOS ACAMADOS E DOMICILIADOS NA COMUNIDADE DE CLAROS DIAS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E87AC5BD-749B-4E07-979D-BAA810BCD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26" y="489224"/>
            <a:ext cx="4424362" cy="5879552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F4D6E48D-51C9-3C37-E0DD-61373615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8368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75" y="398686"/>
            <a:ext cx="9747249" cy="128089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HIPERDIA EM COMEMORAÇÃO DOS DIAS DAS MÃES EM SANTO ANTÔNIO COM A EQUIPE DA UBS DE PROSPERIDADE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171E215-3E5F-467F-92A3-D4FB6C193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665" y="1752152"/>
            <a:ext cx="8379784" cy="4707162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46BD5EE6-CC4D-5192-F3DD-A8C2FAAC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7029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636" y="650374"/>
            <a:ext cx="9747249" cy="128089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AÇÃO SOBRE A IMPORTÂNCIA DO ALEITAMENTO MATERNO NA UBS DE FRUTEIRAS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717B0F7-178B-4FE7-9654-BE1A42F92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5" b="18943"/>
          <a:stretch/>
        </p:blipFill>
        <p:spPr>
          <a:xfrm>
            <a:off x="3429267" y="1931264"/>
            <a:ext cx="6231988" cy="4643707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28B2AD0-01CF-9032-16E1-19CF86F3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7601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433" y="659949"/>
            <a:ext cx="9649505" cy="128089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COLETA DE PREVENTIVOS EM HOMENAGEM AO DIA DAS MULHERES 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UBS DE VARGEM ALTA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98C3F11-DA45-4298-A7A2-42CBE5254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44" y="1940839"/>
            <a:ext cx="9992885" cy="4488991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3578FAA-A4D1-86B4-B09E-22655CA6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059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493" y="389432"/>
            <a:ext cx="10099449" cy="128089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MULTIVACINAÇÃO EM ESCOLAS </a:t>
            </a:r>
            <a:b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CMEI FAZENDA BELÉM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5A8DCC3-57A0-4C6D-A666-D1A1D6E2F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581" y="1450981"/>
            <a:ext cx="6715275" cy="5036457"/>
          </a:xfr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90BC269F-CE5A-2712-F344-E81838D8B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5304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999" y="663337"/>
            <a:ext cx="9747249" cy="1337157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RODA DE CONVERSA DE SAÚDE MENTAL COM DR. ESTEVÃO – UBS DE VARGEM ALTA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676C022-AC09-4D4A-B96E-7971869EC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48" y="2000494"/>
            <a:ext cx="7801553" cy="4386240"/>
          </a:xfrm>
        </p:spPr>
      </p:pic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700B453-E8D3-EF48-F536-BFA74272A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7878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4-05-28 at 09.30.24">
            <a:hlinkClick r:id="" action="ppaction://media"/>
            <a:extLst>
              <a:ext uri="{FF2B5EF4-FFF2-40B4-BE49-F238E27FC236}">
                <a16:creationId xmlns:a16="http://schemas.microsoft.com/office/drawing/2014/main" id="{FC82587A-1A89-49C1-B79B-A95BF58F76C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2345" y="185035"/>
            <a:ext cx="5261317" cy="6487929"/>
          </a:xfrm>
        </p:spPr>
      </p:pic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0F63DD8-681A-0742-9653-E6291E35B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90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3723395" y="2770387"/>
            <a:ext cx="4745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SAÚDE BUCAL</a:t>
            </a:r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53A185C-70F8-5D69-16AC-2A55BA169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4132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79" y="380741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 DE ATENDIMENTOS ODONTOLÓGICOS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A61E641C-76AC-49E1-BF48-B663E081F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72277"/>
              </p:ext>
            </p:extLst>
          </p:nvPr>
        </p:nvGraphicFramePr>
        <p:xfrm>
          <a:off x="1294379" y="1282050"/>
          <a:ext cx="9897484" cy="5195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1890">
                  <a:extLst>
                    <a:ext uri="{9D8B030D-6E8A-4147-A177-3AD203B41FA5}">
                      <a16:colId xmlns:a16="http://schemas.microsoft.com/office/drawing/2014/main" val="1006141980"/>
                    </a:ext>
                  </a:extLst>
                </a:gridCol>
                <a:gridCol w="2185594">
                  <a:extLst>
                    <a:ext uri="{9D8B030D-6E8A-4147-A177-3AD203B41FA5}">
                      <a16:colId xmlns:a16="http://schemas.microsoft.com/office/drawing/2014/main" val="3582954609"/>
                    </a:ext>
                  </a:extLst>
                </a:gridCol>
              </a:tblGrid>
              <a:tr h="600337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ATENDIMENTO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66979"/>
                  </a:ext>
                </a:extLst>
              </a:tr>
              <a:tr h="865868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Gestantes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49813"/>
                  </a:ext>
                </a:extLst>
              </a:tr>
              <a:tr h="1131400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 com deficiências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63407"/>
                  </a:ext>
                </a:extLst>
              </a:tr>
              <a:tr h="865868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Procedimentos realizados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446285"/>
                  </a:ext>
                </a:extLst>
              </a:tr>
              <a:tr h="865868">
                <a:tc>
                  <a:txBody>
                    <a:bodyPr/>
                    <a:lstStyle/>
                    <a:p>
                      <a:pPr algn="just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ações de escovação supervisionada nas escolas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247752"/>
                  </a:ext>
                </a:extLst>
              </a:tr>
              <a:tr h="865868">
                <a:tc>
                  <a:txBody>
                    <a:bodyPr/>
                    <a:lstStyle/>
                    <a:p>
                      <a:pPr algn="just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ações de Saúde na Escola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175040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AF790832-9270-3D01-F5E8-C4BDF293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5487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A61E641C-76AC-49E1-BF48-B663E081F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341907"/>
              </p:ext>
            </p:extLst>
          </p:nvPr>
        </p:nvGraphicFramePr>
        <p:xfrm>
          <a:off x="1156908" y="1645920"/>
          <a:ext cx="10163289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8999">
                  <a:extLst>
                    <a:ext uri="{9D8B030D-6E8A-4147-A177-3AD203B41FA5}">
                      <a16:colId xmlns:a16="http://schemas.microsoft.com/office/drawing/2014/main" val="1006141980"/>
                    </a:ext>
                  </a:extLst>
                </a:gridCol>
                <a:gridCol w="2244290">
                  <a:extLst>
                    <a:ext uri="{9D8B030D-6E8A-4147-A177-3AD203B41FA5}">
                      <a16:colId xmlns:a16="http://schemas.microsoft.com/office/drawing/2014/main" val="35829546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ATENDIMENTOS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66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Pacientes Agendados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49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Realizados (Demanda Programada)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2.282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63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Realizados (Demanda não Programada)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25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Realizados (Urgência/Emergência)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002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Atendimento Geral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446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Absenteísmo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1.033 (31,16%)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494356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B3EF6A-F334-4091-BA58-E7E7FCDDA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6698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582" y="340166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AÇÕES EM SAÚDE ODONTOLÓGICA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C8E94AF0-E576-420C-8787-1AFFED104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989" y="2267843"/>
            <a:ext cx="4059174" cy="4249759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3995BA6-A30A-4D67-BB68-46D965169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09" y="2267842"/>
            <a:ext cx="4226743" cy="424976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CA742EF-1196-4127-9A0C-C2410954A53A}"/>
              </a:ext>
            </a:extLst>
          </p:cNvPr>
          <p:cNvSpPr txBox="1">
            <a:spLocks/>
          </p:cNvSpPr>
          <p:nvPr/>
        </p:nvSpPr>
        <p:spPr>
          <a:xfrm>
            <a:off x="1386009" y="1226833"/>
            <a:ext cx="9730154" cy="104101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Programas Saúde na Escola -CMEI Assumpta Altoé Milaneze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38AE16C1-A2E3-B7DA-F75D-F7F585D08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1442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476" y="231458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AÇÕES EM SAÚDE ODONTOLÓGICA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3D36CC22-C245-43FD-A6B9-2FD2C5FB9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288" y="2235385"/>
            <a:ext cx="5854875" cy="4391157"/>
          </a:xfr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FD03E85D-CBBA-4D86-BE69-9D56FE0CFBCC}"/>
              </a:ext>
            </a:extLst>
          </p:cNvPr>
          <p:cNvSpPr txBox="1">
            <a:spLocks/>
          </p:cNvSpPr>
          <p:nvPr/>
        </p:nvSpPr>
        <p:spPr>
          <a:xfrm>
            <a:off x="1754803" y="1233422"/>
            <a:ext cx="9272587" cy="783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Saúde na Escola  EMEB João Domingos Fassarella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8CF82040-4BAD-58C3-72D5-6567E1846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666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3B468-FCA1-449E-848E-9B8463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477" y="540423"/>
            <a:ext cx="9603242" cy="783776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AÇÕES EM SAÚDE ODONTOLÓGICA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(01/01/2024 À 30/04/2024)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C3B93A19-BA0B-4C58-81FA-0A576C4D7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4"/>
          <a:stretch/>
        </p:blipFill>
        <p:spPr>
          <a:xfrm>
            <a:off x="2485958" y="2289672"/>
            <a:ext cx="7951238" cy="4282583"/>
          </a:xfr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5D0A746-B2B2-4028-A0A3-2B83DB65C10C}"/>
              </a:ext>
            </a:extLst>
          </p:cNvPr>
          <p:cNvSpPr txBox="1">
            <a:spLocks/>
          </p:cNvSpPr>
          <p:nvPr/>
        </p:nvSpPr>
        <p:spPr>
          <a:xfrm>
            <a:off x="1754804" y="1643262"/>
            <a:ext cx="9272587" cy="7837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Saúde na Escola  EMEB Prosperidade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7D48637C-E453-C7C6-D09F-0C66A1159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8940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1987485" y="2263950"/>
            <a:ext cx="85827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CENTRAL DE REGULAÇÃO</a:t>
            </a: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MUNICIPAL - CRM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3481F2E-46BA-A0DC-7835-6562155E1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915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33822D5F-B6A8-0B19-1B87-2335F123CC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589752"/>
              </p:ext>
            </p:extLst>
          </p:nvPr>
        </p:nvGraphicFramePr>
        <p:xfrm>
          <a:off x="1917675" y="1578567"/>
          <a:ext cx="9216029" cy="3700865"/>
        </p:xfrm>
        <a:graphic>
          <a:graphicData uri="http://schemas.openxmlformats.org/drawingml/2006/table">
            <a:tbl>
              <a:tblPr/>
              <a:tblGrid>
                <a:gridCol w="7202970">
                  <a:extLst>
                    <a:ext uri="{9D8B030D-6E8A-4147-A177-3AD203B41FA5}">
                      <a16:colId xmlns:a16="http://schemas.microsoft.com/office/drawing/2014/main" val="1457312905"/>
                    </a:ext>
                  </a:extLst>
                </a:gridCol>
                <a:gridCol w="2013059">
                  <a:extLst>
                    <a:ext uri="{9D8B030D-6E8A-4147-A177-3AD203B41FA5}">
                      <a16:colId xmlns:a16="http://schemas.microsoft.com/office/drawing/2014/main" val="3852549302"/>
                    </a:ext>
                  </a:extLst>
                </a:gridCol>
              </a:tblGrid>
              <a:tr h="52869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PROCEDIMENTOS  - VIA SISTEMA MV SOUL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30734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Consultas Solicitadas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961120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Consultas Realizadas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375449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Exames Solicitados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949209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Exames Realizados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256132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Procedimentos Solicitados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9933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Procedimentos Realizados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50360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7D6FE0D-0F45-AE48-ED95-515AB50E1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2222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33822D5F-B6A8-0B19-1B87-2335F123CC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915991"/>
              </p:ext>
            </p:extLst>
          </p:nvPr>
        </p:nvGraphicFramePr>
        <p:xfrm>
          <a:off x="1973946" y="1247431"/>
          <a:ext cx="9216029" cy="4758255"/>
        </p:xfrm>
        <a:graphic>
          <a:graphicData uri="http://schemas.openxmlformats.org/drawingml/2006/table">
            <a:tbl>
              <a:tblPr/>
              <a:tblGrid>
                <a:gridCol w="7202970">
                  <a:extLst>
                    <a:ext uri="{9D8B030D-6E8A-4147-A177-3AD203B41FA5}">
                      <a16:colId xmlns:a16="http://schemas.microsoft.com/office/drawing/2014/main" val="1457312905"/>
                    </a:ext>
                  </a:extLst>
                </a:gridCol>
                <a:gridCol w="2013059">
                  <a:extLst>
                    <a:ext uri="{9D8B030D-6E8A-4147-A177-3AD203B41FA5}">
                      <a16:colId xmlns:a16="http://schemas.microsoft.com/office/drawing/2014/main" val="3852549302"/>
                    </a:ext>
                  </a:extLst>
                </a:gridCol>
              </a:tblGrid>
              <a:tr h="52869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CONSULTA/EXAME - CONSÓRCIO CIM POLO SUL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30734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Exames Laboratoriais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27.894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961120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Ultrassonografia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949209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Tomografia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9933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Radiografia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530647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Oftalmológicos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0389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Biópsia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50360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Psicólogo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838937"/>
                  </a:ext>
                </a:extLst>
              </a:tr>
              <a:tr h="52869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Nutricionista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58187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07BF3D6-5721-D5CA-1C8C-FED03765A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0792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33822D5F-B6A8-0B19-1B87-2335F123CC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803464"/>
              </p:ext>
            </p:extLst>
          </p:nvPr>
        </p:nvGraphicFramePr>
        <p:xfrm>
          <a:off x="1523999" y="1315440"/>
          <a:ext cx="9444955" cy="2630336"/>
        </p:xfrm>
        <a:graphic>
          <a:graphicData uri="http://schemas.openxmlformats.org/drawingml/2006/table">
            <a:tbl>
              <a:tblPr/>
              <a:tblGrid>
                <a:gridCol w="7381891">
                  <a:extLst>
                    <a:ext uri="{9D8B030D-6E8A-4147-A177-3AD203B41FA5}">
                      <a16:colId xmlns:a16="http://schemas.microsoft.com/office/drawing/2014/main" val="1457312905"/>
                    </a:ext>
                  </a:extLst>
                </a:gridCol>
                <a:gridCol w="2063064">
                  <a:extLst>
                    <a:ext uri="{9D8B030D-6E8A-4147-A177-3AD203B41FA5}">
                      <a16:colId xmlns:a16="http://schemas.microsoft.com/office/drawing/2014/main" val="3852549302"/>
                    </a:ext>
                  </a:extLst>
                </a:gridCol>
              </a:tblGrid>
              <a:tr h="65758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CONSULTAS/EXAMES - HOSPITAL PADRE OLÍVIO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30734"/>
                  </a:ext>
                </a:extLst>
              </a:tr>
              <a:tr h="657584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Consultas Realizadas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961120"/>
                  </a:ext>
                </a:extLst>
              </a:tr>
              <a:tr h="657584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Exames Realizados (RX e ECG)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949209"/>
                  </a:ext>
                </a:extLst>
              </a:tr>
              <a:tr h="657584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Pequenas Cirurgias Realizadas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9933"/>
                  </a:ext>
                </a:extLst>
              </a:tr>
            </a:tbl>
          </a:graphicData>
        </a:graphic>
      </p:graphicFrame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82BF3357-3860-4F0F-BE88-F491DE5D30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4990938"/>
              </p:ext>
            </p:extLst>
          </p:nvPr>
        </p:nvGraphicFramePr>
        <p:xfrm>
          <a:off x="1523999" y="4543765"/>
          <a:ext cx="9444955" cy="1315168"/>
        </p:xfrm>
        <a:graphic>
          <a:graphicData uri="http://schemas.openxmlformats.org/drawingml/2006/table">
            <a:tbl>
              <a:tblPr/>
              <a:tblGrid>
                <a:gridCol w="7381891">
                  <a:extLst>
                    <a:ext uri="{9D8B030D-6E8A-4147-A177-3AD203B41FA5}">
                      <a16:colId xmlns:a16="http://schemas.microsoft.com/office/drawing/2014/main" val="1457312905"/>
                    </a:ext>
                  </a:extLst>
                </a:gridCol>
                <a:gridCol w="2063064">
                  <a:extLst>
                    <a:ext uri="{9D8B030D-6E8A-4147-A177-3AD203B41FA5}">
                      <a16:colId xmlns:a16="http://schemas.microsoft.com/office/drawing/2014/main" val="3852549302"/>
                    </a:ext>
                  </a:extLst>
                </a:gridCol>
              </a:tblGrid>
              <a:tr h="65758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30734"/>
                  </a:ext>
                </a:extLst>
              </a:tr>
              <a:tr h="657584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EGC Com Laudo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961120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5E04CFDF-044D-1145-4134-A0BE5C33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8421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1460734" y="1616836"/>
            <a:ext cx="952376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CENTRO DE ESPECIALIDADES</a:t>
            </a: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MUNICIPAL – CEM</a:t>
            </a:r>
          </a:p>
          <a:p>
            <a:pPr algn="ctr"/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FARMÁCIA BÁSICA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9217DBE-142B-3303-37E8-1EC84D29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7567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D3F8801-B834-E084-C336-314E7F9AC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195653"/>
              </p:ext>
            </p:extLst>
          </p:nvPr>
        </p:nvGraphicFramePr>
        <p:xfrm>
          <a:off x="1778156" y="1740877"/>
          <a:ext cx="9607296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436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2592817774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449633407"/>
                    </a:ext>
                  </a:extLst>
                </a:gridCol>
                <a:gridCol w="1051572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FISIOTERAPIA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Atendimentos Fisioterapêuticos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3BF6B58-E97F-30ED-ECD0-1FAE81671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1073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0D3E76-2D75-71F6-048C-4ECDA585A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771" y="483466"/>
            <a:ext cx="8911687" cy="1056409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EXERCÍCIOS FISIOTERAPÊUTICOS</a:t>
            </a:r>
          </a:p>
        </p:txBody>
      </p:sp>
      <p:pic>
        <p:nvPicPr>
          <p:cNvPr id="5" name="Espaço Reservado para Conteúdo 4" descr="Uma imagem contendo água, deitado, mesa, corpo&#10;&#10;Descrição gerada automaticamente">
            <a:extLst>
              <a:ext uri="{FF2B5EF4-FFF2-40B4-BE49-F238E27FC236}">
                <a16:creationId xmlns:a16="http://schemas.microsoft.com/office/drawing/2014/main" id="{BB0507C4-2FE1-A25D-D081-7F8DB57E6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25" y="1539875"/>
            <a:ext cx="4089576" cy="3093909"/>
          </a:xfrm>
          <a:ln w="57150">
            <a:solidFill>
              <a:schemeClr val="accent1"/>
            </a:solidFill>
          </a:ln>
        </p:spPr>
      </p:pic>
      <p:pic>
        <p:nvPicPr>
          <p:cNvPr id="7" name="Imagem 6" descr="Mulher em pé na cozinha&#10;&#10;Descrição gerada automaticamente com confiança média">
            <a:extLst>
              <a:ext uri="{FF2B5EF4-FFF2-40B4-BE49-F238E27FC236}">
                <a16:creationId xmlns:a16="http://schemas.microsoft.com/office/drawing/2014/main" id="{E839480E-C970-75F6-F971-7D9B31B17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266" y="2761320"/>
            <a:ext cx="2808696" cy="3744928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9" name="Imagem 8" descr="Uma imagem contendo no interior, pessoa, homem, em pé&#10;&#10;Descrição gerada automaticamente">
            <a:extLst>
              <a:ext uri="{FF2B5EF4-FFF2-40B4-BE49-F238E27FC236}">
                <a16:creationId xmlns:a16="http://schemas.microsoft.com/office/drawing/2014/main" id="{D990156F-F162-BFE0-D1A7-9D43522860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728" y="1323078"/>
            <a:ext cx="3413326" cy="4551101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E056B9D2-CB1D-E548-482C-2ED0103A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771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8205B75-42D3-867B-1627-1D4D82003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544748"/>
              </p:ext>
            </p:extLst>
          </p:nvPr>
        </p:nvGraphicFramePr>
        <p:xfrm>
          <a:off x="1553072" y="1384857"/>
          <a:ext cx="983425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2186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076414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1076414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  <a:gridCol w="1076414">
                  <a:extLst>
                    <a:ext uri="{9D8B030D-6E8A-4147-A177-3AD203B41FA5}">
                      <a16:colId xmlns:a16="http://schemas.microsoft.com/office/drawing/2014/main" val="2592817774"/>
                    </a:ext>
                  </a:extLst>
                </a:gridCol>
                <a:gridCol w="921436">
                  <a:extLst>
                    <a:ext uri="{9D8B030D-6E8A-4147-A177-3AD203B41FA5}">
                      <a16:colId xmlns:a16="http://schemas.microsoft.com/office/drawing/2014/main" val="449633407"/>
                    </a:ext>
                  </a:extLst>
                </a:gridCol>
                <a:gridCol w="1231392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 AGENDADOS EM ATENÇÃO ESPECIALIZADA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Dermatologia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Ginecologia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397614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758C886-0CD2-5EAD-4B02-282D2025E27F}"/>
              </a:ext>
            </a:extLst>
          </p:cNvPr>
          <p:cNvSpPr txBox="1"/>
          <p:nvPr/>
        </p:nvSpPr>
        <p:spPr>
          <a:xfrm>
            <a:off x="2129850" y="3640064"/>
            <a:ext cx="4977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* Profissional em período de férias.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E6729D5-EF5B-9033-4075-6D8C01B84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614042"/>
              </p:ext>
            </p:extLst>
          </p:nvPr>
        </p:nvGraphicFramePr>
        <p:xfrm>
          <a:off x="2391507" y="4320872"/>
          <a:ext cx="782163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96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2470121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  <a:gridCol w="2470121">
                  <a:extLst>
                    <a:ext uri="{9D8B030D-6E8A-4147-A177-3AD203B41FA5}">
                      <a16:colId xmlns:a16="http://schemas.microsoft.com/office/drawing/2014/main" val="304542061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ABSENTEÍSMO TOTAL E PERCENTUAL DO PERÍODO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Dermatologia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Ginecologia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Absoluto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30,94%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24,60%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397614"/>
                  </a:ext>
                </a:extLst>
              </a:tr>
            </a:tbl>
          </a:graphicData>
        </a:graphic>
      </p:graphicFrame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7FE24799-A59B-EC36-3B2D-38485360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237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essoas sentadas em cadeiras&#10;&#10;Descrição gerada automaticamente">
            <a:extLst>
              <a:ext uri="{FF2B5EF4-FFF2-40B4-BE49-F238E27FC236}">
                <a16:creationId xmlns:a16="http://schemas.microsoft.com/office/drawing/2014/main" id="{E9697204-C712-FF2E-740F-585B0FD15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22621"/>
            <a:ext cx="5379308" cy="4034481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FBE6C02-32CF-4547-525A-3B38B5340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472693"/>
            <a:ext cx="8911687" cy="1056409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ATENDIMENTO AMBULATORIAL/ESPECIALIZADO - CEM</a:t>
            </a:r>
          </a:p>
        </p:txBody>
      </p:sp>
      <p:pic>
        <p:nvPicPr>
          <p:cNvPr id="10" name="Imagem 9" descr="Pessoas na cozinha&#10;&#10;Descrição gerada automaticamente com confiança média">
            <a:extLst>
              <a:ext uri="{FF2B5EF4-FFF2-40B4-BE49-F238E27FC236}">
                <a16:creationId xmlns:a16="http://schemas.microsoft.com/office/drawing/2014/main" id="{EAD8E033-9DC0-158B-C382-91E9E5B38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1" y="1280640"/>
            <a:ext cx="3658071" cy="4877428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E60A0E41-BF42-296C-4C71-38AE02925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9724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A27DA0B-8E2C-9E76-7A8A-7A4BD90EA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648574"/>
              </p:ext>
            </p:extLst>
          </p:nvPr>
        </p:nvGraphicFramePr>
        <p:xfrm>
          <a:off x="841248" y="1564828"/>
          <a:ext cx="10924033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6898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555427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1555427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  <a:gridCol w="1555427">
                  <a:extLst>
                    <a:ext uri="{9D8B030D-6E8A-4147-A177-3AD203B41FA5}">
                      <a16:colId xmlns:a16="http://schemas.microsoft.com/office/drawing/2014/main" val="2592817774"/>
                    </a:ext>
                  </a:extLst>
                </a:gridCol>
                <a:gridCol w="1555427">
                  <a:extLst>
                    <a:ext uri="{9D8B030D-6E8A-4147-A177-3AD203B41FA5}">
                      <a16:colId xmlns:a16="http://schemas.microsoft.com/office/drawing/2014/main" val="449633407"/>
                    </a:ext>
                  </a:extLst>
                </a:gridCol>
                <a:gridCol w="1555427">
                  <a:extLst>
                    <a:ext uri="{9D8B030D-6E8A-4147-A177-3AD203B41FA5}">
                      <a16:colId xmlns:a16="http://schemas.microsoft.com/office/drawing/2014/main" val="3874882703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ATENÇÃO FARMACÊUTICA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Atendimentos Realizados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Dispensado em Medicamentos (R$)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56.301,37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50.388,81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54.278,15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60.691,61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221.659,94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397614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8047DB-16E7-0A16-CF74-924C189D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163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A27DA0B-8E2C-9E76-7A8A-7A4BD90EA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435335"/>
              </p:ext>
            </p:extLst>
          </p:nvPr>
        </p:nvGraphicFramePr>
        <p:xfrm>
          <a:off x="2644726" y="1364566"/>
          <a:ext cx="8437801" cy="3573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201">
                  <a:extLst>
                    <a:ext uri="{9D8B030D-6E8A-4147-A177-3AD203B41FA5}">
                      <a16:colId xmlns:a16="http://schemas.microsoft.com/office/drawing/2014/main" val="1766513900"/>
                    </a:ext>
                  </a:extLst>
                </a:gridCol>
                <a:gridCol w="1902505">
                  <a:extLst>
                    <a:ext uri="{9D8B030D-6E8A-4147-A177-3AD203B41FA5}">
                      <a16:colId xmlns:a16="http://schemas.microsoft.com/office/drawing/2014/main" val="972854163"/>
                    </a:ext>
                  </a:extLst>
                </a:gridCol>
                <a:gridCol w="2292095">
                  <a:extLst>
                    <a:ext uri="{9D8B030D-6E8A-4147-A177-3AD203B41FA5}">
                      <a16:colId xmlns:a16="http://schemas.microsoft.com/office/drawing/2014/main" val="425913588"/>
                    </a:ext>
                  </a:extLst>
                </a:gridCol>
              </a:tblGrid>
              <a:tr h="820868">
                <a:tc gridSpan="3"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ATENÇÃO FARMACÊUTICA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277004"/>
                  </a:ext>
                </a:extLst>
              </a:tr>
              <a:tr h="130373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Caixas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Frascos e Comprimidos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698023"/>
                  </a:ext>
                </a:extLst>
              </a:tr>
              <a:tr h="724296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Medicamentos Adquiridos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20.312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1.375.362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97742"/>
                  </a:ext>
                </a:extLst>
              </a:tr>
              <a:tr h="724296">
                <a:tc>
                  <a:txBody>
                    <a:bodyPr/>
                    <a:lstStyle/>
                    <a:p>
                      <a:pPr algn="just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Investido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R$ 453.818,32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359760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1BC19AA-28D7-B394-A233-6C021BF89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8768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essoas em frente a geladeira com a porta aberta&#10;&#10;Descrição gerada automaticamente com confiança média">
            <a:extLst>
              <a:ext uri="{FF2B5EF4-FFF2-40B4-BE49-F238E27FC236}">
                <a16:creationId xmlns:a16="http://schemas.microsoft.com/office/drawing/2014/main" id="{2E96E5F1-9ED0-CADA-35F1-1F30057F7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133" y="1723283"/>
            <a:ext cx="5900351" cy="4425263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A6B644A9-A6E7-45DC-4138-D59BD0682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466" y="709454"/>
            <a:ext cx="8911687" cy="521938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ATENÇÃO FARMACÊUTICA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29C7851-031B-1C06-C1CE-6E5EAA12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5962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2754552" y="2137340"/>
            <a:ext cx="761137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CENTRO DE ATENÇÃO </a:t>
            </a: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PSICOSSOCIAL – </a:t>
            </a: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CAPS</a:t>
            </a:r>
          </a:p>
          <a:p>
            <a:pPr algn="ctr"/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B58603A-3AC9-ADB9-4410-C50F76A5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807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 txBox="1">
            <a:spLocks noGrp="1"/>
          </p:cNvSpPr>
          <p:nvPr>
            <p:ph type="title"/>
          </p:nvPr>
        </p:nvSpPr>
        <p:spPr>
          <a:xfrm>
            <a:off x="1776998" y="1063725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7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CAPS conta com a oferta de serviços médicos, colaborando com a renovação de receitas e consultas em Saúde Mental, no âmbito municipal, facilitando o acesso e a continuidade do atendimento aos nossos usuários.</a:t>
            </a:r>
            <a:br>
              <a:rPr lang="pt-BR" sz="27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pt-BR" sz="5500" dirty="0"/>
          </a:p>
        </p:txBody>
      </p:sp>
      <p:sp>
        <p:nvSpPr>
          <p:cNvPr id="169" name="Google Shape;169;p1"/>
          <p:cNvSpPr txBox="1">
            <a:spLocks noGrp="1"/>
          </p:cNvSpPr>
          <p:nvPr>
            <p:ph type="body" idx="1"/>
          </p:nvPr>
        </p:nvSpPr>
        <p:spPr>
          <a:xfrm>
            <a:off x="2011680" y="2344615"/>
            <a:ext cx="8933937" cy="3831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3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2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ATIVIDADES DO 1º QUADRIMESTRE/2024: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2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Promovidas ações de promoção do Janeiro Branco - Mês da Conscientização da Saúde Mental;</a:t>
            </a:r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26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Realizadas palestras junto aos usuários, reforçando a importância dos cuidados com a Saúde Mental;</a:t>
            </a:r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Desenvolvidas 18 ações de Matriciamento Sistemático com as equipes de Atenção Básica - ESF.</a:t>
            </a:r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34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9C2DFE-0870-2F2F-6680-06CE5606A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65</a:t>
            </a:fld>
            <a:endParaRPr lang="pt-BR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"/>
          <p:cNvSpPr txBox="1">
            <a:spLocks noGrp="1"/>
          </p:cNvSpPr>
          <p:nvPr>
            <p:ph type="body" idx="1"/>
          </p:nvPr>
        </p:nvSpPr>
        <p:spPr>
          <a:xfrm>
            <a:off x="1885071" y="745588"/>
            <a:ext cx="8933937" cy="4293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ATIVIDADES DO 1º QUADRIMESTRE/2024: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2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24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Promovidas 07 ações de redução de danos, junto à ESF e ao CAAD;</a:t>
            </a:r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Realizados 25 atendimentos domiciliares para os pacientes do Centro de Atenção Psicossocial (CAPS) que apresentam dificuldades de acesso (acamados, déficit na deambulação, entre outros);</a:t>
            </a:r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pt-BR" sz="24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Desenvolvidas 08 ações de articulação de rede intra/ intersetoriais;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endParaRPr lang="pt-BR" sz="24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Realizados 455 atendimentos individuais de usuários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EE98BF47-822F-F8AC-F45E-07C62FD02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71480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2e0524cd2a5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1330" y="1740687"/>
            <a:ext cx="4502176" cy="3376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e0524cd2a5_0_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5812" y="771379"/>
            <a:ext cx="4354974" cy="580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5A7DB4-8A6E-2A79-F232-D9FE3A29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67</a:t>
            </a:fld>
            <a:endParaRPr lang="pt-BR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2e096ade9bd_1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8750" y="1249162"/>
            <a:ext cx="4504650" cy="337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e096ade9bd_1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8498" y="3127851"/>
            <a:ext cx="6006200" cy="337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2e096ade9bd_1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3503" y="208251"/>
            <a:ext cx="3892824" cy="29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75CAFB-E1C6-3822-EABE-636790969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68</a:t>
            </a:fld>
            <a:endParaRPr lang="pt-BR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e0add7bbad_0_5"/>
          <p:cNvSpPr txBox="1">
            <a:spLocks noGrp="1"/>
          </p:cNvSpPr>
          <p:nvPr>
            <p:ph type="title"/>
          </p:nvPr>
        </p:nvSpPr>
        <p:spPr>
          <a:xfrm>
            <a:off x="1743900" y="2214151"/>
            <a:ext cx="9425100" cy="24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dia 22 de Março de 2024, o CAPS foi atingido por uma enchente e perdeu tudo. Após 15 dias, foi concluída a limpeza, arrumação e pintura.</a:t>
            </a:r>
            <a:endParaRPr sz="2800" dirty="0"/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78AF5E40-84E1-B016-FECA-AA7E34A7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69</a:t>
            </a:fld>
            <a:endParaRPr lang="pt-BR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2e096ade9bd_1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8285" y="329237"/>
            <a:ext cx="4649651" cy="61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e096ade9bd_1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8379" y="1419083"/>
            <a:ext cx="5359775" cy="40198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A021F7A-D55E-DF8B-C242-02A50C58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70</a:t>
            </a:fld>
            <a:endParaRPr lang="pt-BR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2e0add7bba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0748" y="857286"/>
            <a:ext cx="3805650" cy="50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e0add7bba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8310" y="857286"/>
            <a:ext cx="3805650" cy="50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E72860-D8D2-19AE-C172-2F8701E17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71</a:t>
            </a:fld>
            <a:endParaRPr lang="pt-BR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g2e0add7bbad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174" y="833349"/>
            <a:ext cx="3360764" cy="572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2e0add7bbad_0_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7957" y="833349"/>
            <a:ext cx="3701217" cy="572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2e0add7bbad_0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9938" y="833349"/>
            <a:ext cx="3587261" cy="57258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712494-CD31-83C5-8077-F027EF7D4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72</a:t>
            </a:fld>
            <a:endParaRPr lang="pt-BR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2391508" y="2404626"/>
            <a:ext cx="844061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VIGILÂNCIA EM</a:t>
            </a:r>
          </a:p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SAÚDE</a:t>
            </a:r>
          </a:p>
          <a:p>
            <a:pPr algn="ctr"/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902438E-8C6F-8910-80B5-81E2AD8C6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0587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0EAE47F-803F-ACF7-FAE1-4B6C7767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377" y="3522172"/>
            <a:ext cx="2089792" cy="107056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Vigilância Epidemiológica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9BB3D0A-E7ED-93C5-2CCE-A12B305D3CBC}"/>
              </a:ext>
            </a:extLst>
          </p:cNvPr>
          <p:cNvSpPr/>
          <p:nvPr/>
        </p:nvSpPr>
        <p:spPr>
          <a:xfrm>
            <a:off x="3601844" y="207134"/>
            <a:ext cx="5436949" cy="144823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3DD4196C-B3F1-FFE9-41A9-7F5E7C4EE5BC}"/>
              </a:ext>
            </a:extLst>
          </p:cNvPr>
          <p:cNvSpPr txBox="1">
            <a:spLocks/>
          </p:cNvSpPr>
          <p:nvPr/>
        </p:nvSpPr>
        <p:spPr>
          <a:xfrm>
            <a:off x="3949324" y="618033"/>
            <a:ext cx="5089469" cy="79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VIGILÂNCIA EM SAÚDE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7443B22-1BCE-A72C-6162-AD7A9689CB46}"/>
              </a:ext>
            </a:extLst>
          </p:cNvPr>
          <p:cNvSpPr txBox="1">
            <a:spLocks/>
          </p:cNvSpPr>
          <p:nvPr/>
        </p:nvSpPr>
        <p:spPr>
          <a:xfrm>
            <a:off x="2929453" y="3629227"/>
            <a:ext cx="1886817" cy="457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Vigilância Sanitária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F14099A0-CBE5-5555-A36C-1EC78B8A0EA8}"/>
              </a:ext>
            </a:extLst>
          </p:cNvPr>
          <p:cNvSpPr txBox="1">
            <a:spLocks/>
          </p:cNvSpPr>
          <p:nvPr/>
        </p:nvSpPr>
        <p:spPr>
          <a:xfrm>
            <a:off x="630978" y="3606368"/>
            <a:ext cx="1886817" cy="457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Vigilância Ambiental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F012412B-80D6-B210-20C0-A0ECF12857FB}"/>
              </a:ext>
            </a:extLst>
          </p:cNvPr>
          <p:cNvSpPr/>
          <p:nvPr/>
        </p:nvSpPr>
        <p:spPr>
          <a:xfrm>
            <a:off x="9757776" y="3267985"/>
            <a:ext cx="2132338" cy="144823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8FCDB271-BD4F-1E84-046C-764C3067B668}"/>
              </a:ext>
            </a:extLst>
          </p:cNvPr>
          <p:cNvSpPr/>
          <p:nvPr/>
        </p:nvSpPr>
        <p:spPr>
          <a:xfrm>
            <a:off x="4215161" y="4899381"/>
            <a:ext cx="4505093" cy="164922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3AA7AFEE-1D52-4422-56C2-584A1107A740}"/>
              </a:ext>
            </a:extLst>
          </p:cNvPr>
          <p:cNvSpPr txBox="1">
            <a:spLocks/>
          </p:cNvSpPr>
          <p:nvPr/>
        </p:nvSpPr>
        <p:spPr>
          <a:xfrm>
            <a:off x="4215161" y="5497590"/>
            <a:ext cx="4675357" cy="629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Todas as Ações da Vigilância em Saúde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C6C4800C-0896-0669-20F9-85F3979DA1DE}"/>
              </a:ext>
            </a:extLst>
          </p:cNvPr>
          <p:cNvSpPr/>
          <p:nvPr/>
        </p:nvSpPr>
        <p:spPr>
          <a:xfrm>
            <a:off x="2710123" y="3219727"/>
            <a:ext cx="2132338" cy="144823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269A39BB-6B8F-8E5E-375F-0CD451779AD4}"/>
              </a:ext>
            </a:extLst>
          </p:cNvPr>
          <p:cNvSpPr/>
          <p:nvPr/>
        </p:nvSpPr>
        <p:spPr>
          <a:xfrm>
            <a:off x="4901363" y="3126747"/>
            <a:ext cx="2448178" cy="164922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12F3FA07-92CE-4AAC-655B-B3FF03486086}"/>
              </a:ext>
            </a:extLst>
          </p:cNvPr>
          <p:cNvSpPr/>
          <p:nvPr/>
        </p:nvSpPr>
        <p:spPr>
          <a:xfrm>
            <a:off x="7386048" y="3298875"/>
            <a:ext cx="2284755" cy="164922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1B0A84DB-F4A5-8307-05AA-B296B44A4FE9}"/>
              </a:ext>
            </a:extLst>
          </p:cNvPr>
          <p:cNvSpPr/>
          <p:nvPr/>
        </p:nvSpPr>
        <p:spPr>
          <a:xfrm>
            <a:off x="508217" y="3219728"/>
            <a:ext cx="2132338" cy="144823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DF72E00-9384-6FA1-A8FE-96A69AD616A9}"/>
              </a:ext>
            </a:extLst>
          </p:cNvPr>
          <p:cNvSpPr txBox="1"/>
          <p:nvPr/>
        </p:nvSpPr>
        <p:spPr>
          <a:xfrm>
            <a:off x="7285064" y="3535687"/>
            <a:ext cx="24867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Vigilância em</a:t>
            </a:r>
          </a:p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Saúde do Trabalhador</a:t>
            </a:r>
            <a:endParaRPr lang="pt-BR" sz="24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99BB0BF-763B-262C-E35C-8C31BB8F98A3}"/>
              </a:ext>
            </a:extLst>
          </p:cNvPr>
          <p:cNvSpPr txBox="1"/>
          <p:nvPr/>
        </p:nvSpPr>
        <p:spPr>
          <a:xfrm>
            <a:off x="9903185" y="3776714"/>
            <a:ext cx="19092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Imunização</a:t>
            </a:r>
            <a:endParaRPr lang="pt-BR" sz="2400" dirty="0"/>
          </a:p>
        </p:txBody>
      </p:sp>
      <p:sp>
        <p:nvSpPr>
          <p:cNvPr id="48" name="Seta: para Baixo 47">
            <a:extLst>
              <a:ext uri="{FF2B5EF4-FFF2-40B4-BE49-F238E27FC236}">
                <a16:creationId xmlns:a16="http://schemas.microsoft.com/office/drawing/2014/main" id="{06079963-4338-4335-EF51-9A38DB4BC2BD}"/>
              </a:ext>
            </a:extLst>
          </p:cNvPr>
          <p:cNvSpPr/>
          <p:nvPr/>
        </p:nvSpPr>
        <p:spPr>
          <a:xfrm rot="13239214">
            <a:off x="2404346" y="1708468"/>
            <a:ext cx="376390" cy="13674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Seta: para Baixo 48">
            <a:extLst>
              <a:ext uri="{FF2B5EF4-FFF2-40B4-BE49-F238E27FC236}">
                <a16:creationId xmlns:a16="http://schemas.microsoft.com/office/drawing/2014/main" id="{C032C404-406A-E2FF-ABF8-DD667A8A538A}"/>
              </a:ext>
            </a:extLst>
          </p:cNvPr>
          <p:cNvSpPr/>
          <p:nvPr/>
        </p:nvSpPr>
        <p:spPr>
          <a:xfrm rot="12282639">
            <a:off x="3969509" y="2089653"/>
            <a:ext cx="376390" cy="11045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Seta: para Baixo 49">
            <a:extLst>
              <a:ext uri="{FF2B5EF4-FFF2-40B4-BE49-F238E27FC236}">
                <a16:creationId xmlns:a16="http://schemas.microsoft.com/office/drawing/2014/main" id="{336439C3-602E-35C1-E594-8DD10DD322DB}"/>
              </a:ext>
            </a:extLst>
          </p:cNvPr>
          <p:cNvSpPr/>
          <p:nvPr/>
        </p:nvSpPr>
        <p:spPr>
          <a:xfrm rot="10800000">
            <a:off x="5943928" y="1981322"/>
            <a:ext cx="376390" cy="11045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Seta: para Baixo 50">
            <a:extLst>
              <a:ext uri="{FF2B5EF4-FFF2-40B4-BE49-F238E27FC236}">
                <a16:creationId xmlns:a16="http://schemas.microsoft.com/office/drawing/2014/main" id="{BAC0E03C-840D-C766-261D-16E51C5DED4B}"/>
              </a:ext>
            </a:extLst>
          </p:cNvPr>
          <p:cNvSpPr/>
          <p:nvPr/>
        </p:nvSpPr>
        <p:spPr>
          <a:xfrm rot="10149780">
            <a:off x="8093919" y="2137878"/>
            <a:ext cx="376390" cy="11045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Seta: para Baixo 51">
            <a:extLst>
              <a:ext uri="{FF2B5EF4-FFF2-40B4-BE49-F238E27FC236}">
                <a16:creationId xmlns:a16="http://schemas.microsoft.com/office/drawing/2014/main" id="{E10F3C60-4F2B-7D86-BE3D-8C45493423E2}"/>
              </a:ext>
            </a:extLst>
          </p:cNvPr>
          <p:cNvSpPr/>
          <p:nvPr/>
        </p:nvSpPr>
        <p:spPr>
          <a:xfrm rot="9036283">
            <a:off x="10119800" y="1864586"/>
            <a:ext cx="376390" cy="14342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099BB411-654E-93A7-46BE-94DB7921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37841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153E5-C030-844B-0EE4-F553854E4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010" y="773755"/>
            <a:ext cx="7958524" cy="803246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VIGILÂNCIA AMBIENTAL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EC0FC1-8EFF-9D19-68FC-FFF417437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1118" y="1905000"/>
            <a:ext cx="8915400" cy="2764536"/>
          </a:xfrm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2.908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Visitas Domiciliares realizadas no período</a:t>
            </a:r>
          </a:p>
          <a:p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Ações de Bloqueio ao mosquito da dengue</a:t>
            </a:r>
          </a:p>
          <a:p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Ação em Saúde - Dengue</a:t>
            </a:r>
          </a:p>
          <a:p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Palestras em Escolas</a:t>
            </a:r>
          </a:p>
          <a:p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Coletas de controle de água</a:t>
            </a:r>
          </a:p>
          <a:p>
            <a:endParaRPr lang="pt-BR" sz="2400" b="1" dirty="0"/>
          </a:p>
          <a:p>
            <a:endParaRPr lang="pt-BR" sz="2400" b="1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A24A900A-235F-EF50-1DDB-42F7BFDC2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5340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ADB10DB6-921A-B602-8FDA-A918BF0B7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89" b="35745"/>
          <a:stretch/>
        </p:blipFill>
        <p:spPr>
          <a:xfrm>
            <a:off x="6712667" y="310485"/>
            <a:ext cx="5289057" cy="6201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04660E2-153A-D819-A83F-7AACC9A9C2F5}"/>
              </a:ext>
            </a:extLst>
          </p:cNvPr>
          <p:cNvSpPr txBox="1"/>
          <p:nvPr/>
        </p:nvSpPr>
        <p:spPr>
          <a:xfrm>
            <a:off x="2698595" y="122664"/>
            <a:ext cx="2506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BLOQUEIOS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741217-875B-A8EB-BE7A-A2863DECF2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062" b="21859"/>
          <a:stretch/>
        </p:blipFill>
        <p:spPr>
          <a:xfrm>
            <a:off x="369466" y="1237785"/>
            <a:ext cx="6187451" cy="5497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C1930B28-9DBF-C752-34ED-1DC7C1D5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1138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FD10616-AF76-DD66-3885-921D8716A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793" y="703238"/>
            <a:ext cx="5435562" cy="6154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1239308-A6FA-39FA-974A-F60F2D258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379" y="0"/>
            <a:ext cx="4701702" cy="3526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4742663-3786-ABE4-776A-25DB9ED36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379" y="3526277"/>
            <a:ext cx="4701702" cy="3249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D3C999A-0B59-CB39-0416-0779695FBFA5}"/>
              </a:ext>
            </a:extLst>
          </p:cNvPr>
          <p:cNvSpPr txBox="1"/>
          <p:nvPr/>
        </p:nvSpPr>
        <p:spPr>
          <a:xfrm>
            <a:off x="4608113" y="180018"/>
            <a:ext cx="2450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PALESTRAS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C9AE5434-F25D-4588-1FBE-CDE8746A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8495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6D83C25-1352-1917-C19D-35F1C12AB6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" r="5799"/>
          <a:stretch/>
        </p:blipFill>
        <p:spPr>
          <a:xfrm rot="20955584">
            <a:off x="883152" y="1310033"/>
            <a:ext cx="4917689" cy="3629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6813E5-959B-6B7E-109A-37A0FACC7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599" y="2238666"/>
            <a:ext cx="5734568" cy="4072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E2003E2-23FE-6394-0E07-C87AC0B5F492}"/>
              </a:ext>
            </a:extLst>
          </p:cNvPr>
          <p:cNvSpPr txBox="1"/>
          <p:nvPr/>
        </p:nvSpPr>
        <p:spPr>
          <a:xfrm>
            <a:off x="6447693" y="756995"/>
            <a:ext cx="491025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PALESTRAS</a:t>
            </a:r>
          </a:p>
          <a:p>
            <a:endParaRPr lang="pt-BR" sz="2400" b="1" dirty="0"/>
          </a:p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33,3% alcance no quadrimestre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76C00791-F077-A3EB-0720-2266A3F99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132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0CDAA83-082A-6B37-78EA-D5C62DF05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826" y="521497"/>
            <a:ext cx="4422843" cy="3604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EBD3C28-CB66-F803-714A-B7907E8A7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12114">
            <a:off x="915198" y="930602"/>
            <a:ext cx="5987829" cy="4756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AFB0934-9D90-96C7-991C-11B4FFE25B68}"/>
              </a:ext>
            </a:extLst>
          </p:cNvPr>
          <p:cNvSpPr txBox="1"/>
          <p:nvPr/>
        </p:nvSpPr>
        <p:spPr>
          <a:xfrm rot="20596077">
            <a:off x="4751909" y="4887276"/>
            <a:ext cx="7202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AÇÃO EM SAÚDE – COMBATE A DENGUE</a:t>
            </a: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D4751A33-955C-1F17-0A22-10FAEA72A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79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00438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C58CA64E-7ACF-8F17-AFCA-FC8B2B04ECD8}"/>
              </a:ext>
            </a:extLst>
          </p:cNvPr>
          <p:cNvSpPr txBox="1"/>
          <p:nvPr/>
        </p:nvSpPr>
        <p:spPr>
          <a:xfrm>
            <a:off x="3512634" y="445821"/>
            <a:ext cx="6250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VIGILÂNCIA EPIDEMIOLÓGICA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93A2540-B3B1-450C-1FA6-128F4AB8D9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" t="4888" r="30565" b="52581"/>
          <a:stretch/>
        </p:blipFill>
        <p:spPr>
          <a:xfrm>
            <a:off x="1345660" y="1097280"/>
            <a:ext cx="10846340" cy="505328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330ED2C-8D1B-2B99-1A9D-EFC77D51F7B9}"/>
              </a:ext>
            </a:extLst>
          </p:cNvPr>
          <p:cNvSpPr txBox="1"/>
          <p:nvPr/>
        </p:nvSpPr>
        <p:spPr>
          <a:xfrm rot="19986643">
            <a:off x="8930297" y="4621787"/>
            <a:ext cx="173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89,4</a:t>
            </a:r>
            <a:r>
              <a:rPr lang="pt-BR" sz="3200" dirty="0">
                <a:solidFill>
                  <a:srgbClr val="FF0000"/>
                </a:solidFill>
                <a:latin typeface="Arial Black" panose="020B0A04020102020204" pitchFamily="34" charset="0"/>
              </a:rPr>
              <a:t>%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B2C5E8A-368F-8426-D4ED-144C81A9F4E4}"/>
              </a:ext>
            </a:extLst>
          </p:cNvPr>
          <p:cNvSpPr/>
          <p:nvPr/>
        </p:nvSpPr>
        <p:spPr>
          <a:xfrm>
            <a:off x="1488921" y="5241073"/>
            <a:ext cx="6250025" cy="356839"/>
          </a:xfrm>
          <a:prstGeom prst="rect">
            <a:avLst/>
          </a:prstGeom>
          <a:noFill/>
          <a:ln w="57150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9EDA4F7A-FFAC-BDEC-E8F4-D53EE096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702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FD8F15-14EC-A0FC-51E1-DA49E20475FC}"/>
              </a:ext>
            </a:extLst>
          </p:cNvPr>
          <p:cNvSpPr txBox="1"/>
          <p:nvPr/>
        </p:nvSpPr>
        <p:spPr>
          <a:xfrm>
            <a:off x="2137317" y="691376"/>
            <a:ext cx="7932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NOTIFICAÇÕES NO PERÍODO 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F5008622-2165-8E61-ABEF-07E7CF7F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81</a:t>
            </a:fld>
            <a:endParaRPr lang="pt-BR"/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082357A3-1B3A-656C-B48C-497F9652D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70055"/>
              </p:ext>
            </p:extLst>
          </p:nvPr>
        </p:nvGraphicFramePr>
        <p:xfrm>
          <a:off x="1109472" y="1527028"/>
          <a:ext cx="1049731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4328">
                  <a:extLst>
                    <a:ext uri="{9D8B030D-6E8A-4147-A177-3AD203B41FA5}">
                      <a16:colId xmlns:a16="http://schemas.microsoft.com/office/drawing/2014/main" val="297052537"/>
                    </a:ext>
                  </a:extLst>
                </a:gridCol>
                <a:gridCol w="2624328">
                  <a:extLst>
                    <a:ext uri="{9D8B030D-6E8A-4147-A177-3AD203B41FA5}">
                      <a16:colId xmlns:a16="http://schemas.microsoft.com/office/drawing/2014/main" val="3385921980"/>
                    </a:ext>
                  </a:extLst>
                </a:gridCol>
                <a:gridCol w="2624328">
                  <a:extLst>
                    <a:ext uri="{9D8B030D-6E8A-4147-A177-3AD203B41FA5}">
                      <a16:colId xmlns:a16="http://schemas.microsoft.com/office/drawing/2014/main" val="1988623668"/>
                    </a:ext>
                  </a:extLst>
                </a:gridCol>
                <a:gridCol w="2624328">
                  <a:extLst>
                    <a:ext uri="{9D8B030D-6E8A-4147-A177-3AD203B41FA5}">
                      <a16:colId xmlns:a16="http://schemas.microsoft.com/office/drawing/2014/main" val="710281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AGRAVO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CASOS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AUTÓCTONES (MUNÍCIPES)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IMPORTADOS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06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Dengue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554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73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Chikungunya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17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Zika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22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56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Leptospirose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353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9579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D7D24E2-2400-F34A-F1F9-5247AEEF23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88" t="27801" r="20185" b="5816"/>
          <a:stretch/>
        </p:blipFill>
        <p:spPr>
          <a:xfrm rot="21379026">
            <a:off x="6032734" y="1793802"/>
            <a:ext cx="5911171" cy="4870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BB4E4DA-BAE4-D642-01EE-7AC734C09CC7}"/>
              </a:ext>
            </a:extLst>
          </p:cNvPr>
          <p:cNvSpPr txBox="1"/>
          <p:nvPr/>
        </p:nvSpPr>
        <p:spPr>
          <a:xfrm>
            <a:off x="3060722" y="447725"/>
            <a:ext cx="652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PARTICIPAÇÃO EM CAPACITAÇÕES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D66E3EB-FF69-FF81-C19C-BD67D822D228}"/>
              </a:ext>
            </a:extLst>
          </p:cNvPr>
          <p:cNvSpPr txBox="1"/>
          <p:nvPr/>
        </p:nvSpPr>
        <p:spPr>
          <a:xfrm>
            <a:off x="5743507" y="1013138"/>
            <a:ext cx="3356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WEB e PRESENCIAIS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0490A37-129D-AD64-2A90-49E848ABCB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05" b="1924"/>
          <a:stretch/>
        </p:blipFill>
        <p:spPr>
          <a:xfrm rot="21324216">
            <a:off x="718151" y="1163090"/>
            <a:ext cx="4812639" cy="5502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4D8E0460-1DC6-0A39-9A41-CA0D0078D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0386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C8F2552-3DCE-74F4-127F-028193265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221" y="134195"/>
            <a:ext cx="5659558" cy="4139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C11CB9D-621E-A5A6-079E-66ACA5F57448}"/>
              </a:ext>
            </a:extLst>
          </p:cNvPr>
          <p:cNvSpPr txBox="1"/>
          <p:nvPr/>
        </p:nvSpPr>
        <p:spPr>
          <a:xfrm>
            <a:off x="1470010" y="4407719"/>
            <a:ext cx="10392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Reunião Conjunta das Vigilâncias (Epidemiológica, Ambiental e Sanitária), juntamente com APS, PAM, HPO,  Sociedade Civil e Secretarias para tratar de encaminhamentos sobre o combate e controle de dengue no município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04255660-8004-1852-BDFF-F29122A5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5460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CBCFA76-570B-FA5A-E104-51B29649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989" y="2247425"/>
            <a:ext cx="5869259" cy="4134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utoShape 4">
            <a:extLst>
              <a:ext uri="{FF2B5EF4-FFF2-40B4-BE49-F238E27FC236}">
                <a16:creationId xmlns:a16="http://schemas.microsoft.com/office/drawing/2014/main" id="{11CE5832-8E3C-AE09-0481-1E034017EE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7D6DFB-6792-D6F5-83DF-6D0C5583004A}"/>
              </a:ext>
            </a:extLst>
          </p:cNvPr>
          <p:cNvSpPr txBox="1"/>
          <p:nvPr/>
        </p:nvSpPr>
        <p:spPr>
          <a:xfrm>
            <a:off x="4533192" y="1112722"/>
            <a:ext cx="3430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Reunião Temática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95061C6-8967-639F-AA68-DF4CD968416A}"/>
              </a:ext>
            </a:extLst>
          </p:cNvPr>
          <p:cNvSpPr txBox="1"/>
          <p:nvPr/>
        </p:nvSpPr>
        <p:spPr>
          <a:xfrm>
            <a:off x="2349472" y="1616483"/>
            <a:ext cx="7797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(INOVAR) – Assédio Moral no ambiente de Trabalho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37121C1-5617-8486-3278-B021443CBB1F}"/>
              </a:ext>
            </a:extLst>
          </p:cNvPr>
          <p:cNvSpPr txBox="1"/>
          <p:nvPr/>
        </p:nvSpPr>
        <p:spPr>
          <a:xfrm>
            <a:off x="2185639" y="476320"/>
            <a:ext cx="7928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VIGILÂNCIA EM SAÚDE DO TRABALHADOR  </a:t>
            </a: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38A7D21E-8229-BAC1-B7AA-D3ECC9898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3718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B40A3BD-DA75-A5F8-6E67-D906E5CD1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302896"/>
            <a:ext cx="4225290" cy="284321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D0DE216-3E77-899F-CA11-2FE7952A1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469" y="3429000"/>
            <a:ext cx="3790950" cy="284321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5A4F87B-A9D7-C02F-7F78-E26F0C888B5E}"/>
              </a:ext>
            </a:extLst>
          </p:cNvPr>
          <p:cNvSpPr txBox="1"/>
          <p:nvPr/>
        </p:nvSpPr>
        <p:spPr>
          <a:xfrm>
            <a:off x="7517130" y="184162"/>
            <a:ext cx="297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IMUNIZAÇÃO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3BA1132-F161-97F6-9C7B-17786E6A1022}"/>
              </a:ext>
            </a:extLst>
          </p:cNvPr>
          <p:cNvSpPr txBox="1"/>
          <p:nvPr/>
        </p:nvSpPr>
        <p:spPr>
          <a:xfrm>
            <a:off x="6499419" y="892726"/>
            <a:ext cx="53174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02 Capacitações das Equipes ESF 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Campanhas de vacinação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Sala de Vacina/ Vacinação Itinerante</a:t>
            </a:r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1716995-17F2-5C39-510C-EE69389601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9184EA0-1B41-CB81-4687-D01AF7DC09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833" b="10666"/>
          <a:stretch/>
        </p:blipFill>
        <p:spPr>
          <a:xfrm>
            <a:off x="7111365" y="2193993"/>
            <a:ext cx="3790950" cy="4230620"/>
          </a:xfrm>
          <a:prstGeom prst="rect">
            <a:avLst/>
          </a:prstGeom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BE78E2-BDB3-72AC-3035-1590D83F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7414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80ADFE6-9347-BB7F-5827-6A3E46F523A4}"/>
              </a:ext>
            </a:extLst>
          </p:cNvPr>
          <p:cNvSpPr txBox="1"/>
          <p:nvPr/>
        </p:nvSpPr>
        <p:spPr>
          <a:xfrm>
            <a:off x="3200400" y="617220"/>
            <a:ext cx="4514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VIGILÂNCIA SANITÁRIA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387D52D-0559-6F97-0671-8E0A66E0AD9E}"/>
              </a:ext>
            </a:extLst>
          </p:cNvPr>
          <p:cNvSpPr txBox="1"/>
          <p:nvPr/>
        </p:nvSpPr>
        <p:spPr>
          <a:xfrm>
            <a:off x="788669" y="4869775"/>
            <a:ext cx="80238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CAPACITAÇÕES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Sistema Operacional Vox (Rede SIM/ SIMPLIFICA)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Fiscalização em ILPI – O Papel Fundamental da Vigilância Sanitária (Web)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ABBDEB5-C2DD-6F73-E970-3BEF57964E52}"/>
              </a:ext>
            </a:extLst>
          </p:cNvPr>
          <p:cNvSpPr txBox="1"/>
          <p:nvPr/>
        </p:nvSpPr>
        <p:spPr>
          <a:xfrm>
            <a:off x="788669" y="1266170"/>
            <a:ext cx="65951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248 Ações no período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Cadastros de estabelecimentos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Licenciamentos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Inspeções Sanitárias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Inspeções Sanitárias em estabelecimentos alimentícios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Atendimento de Denúncias</a:t>
            </a:r>
          </a:p>
          <a:p>
            <a:endParaRPr lang="pt-BR" sz="2400" b="1" dirty="0"/>
          </a:p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40  Emissões de Alvarás e Di</a:t>
            </a:r>
            <a:r>
              <a:rPr lang="pt-BR" sz="2400" b="1" dirty="0"/>
              <a:t>spensas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23ABC5E-D587-F210-AD17-E244A6B8B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325674"/>
            <a:ext cx="4476750" cy="5019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81DE9C01-2ED1-EC6F-AF8F-7A07B292A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1836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5D4304D-253F-ACDE-9BD9-CCD2CFB68A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750" t="333" r="1750" b="25167"/>
          <a:stretch/>
        </p:blipFill>
        <p:spPr>
          <a:xfrm>
            <a:off x="6595109" y="3908596"/>
            <a:ext cx="4229659" cy="252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7D7E514-E54D-4E50-52FE-AB0FB7A64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684" y="0"/>
            <a:ext cx="4013836" cy="369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2888DC5-CE28-5883-092A-7309CA10B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275" y="68102"/>
            <a:ext cx="4404725" cy="3324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6783558-420E-FE65-054D-3656B8F7C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080" y="3392931"/>
            <a:ext cx="3076812" cy="3557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7B3F3B22-20F3-584E-788E-901593F5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74237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63570B7-505C-4556-A546-BB352403EBF1}"/>
              </a:ext>
            </a:extLst>
          </p:cNvPr>
          <p:cNvSpPr/>
          <p:nvPr/>
        </p:nvSpPr>
        <p:spPr>
          <a:xfrm>
            <a:off x="2096086" y="2587506"/>
            <a:ext cx="844061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TRANSPORTE </a:t>
            </a:r>
          </a:p>
          <a:p>
            <a:pPr algn="ctr"/>
            <a:r>
              <a:rPr lang="pt-B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SANITÁRIO</a:t>
            </a:r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DE0E02-FFAA-A316-0AE2-454A3009B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5838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ADA6E8-BBE7-4EF3-AACE-C85333310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337" y="0"/>
            <a:ext cx="8911687" cy="1280890"/>
          </a:xfrm>
        </p:spPr>
        <p:txBody>
          <a:bodyPr>
            <a:noAutofit/>
          </a:bodyPr>
          <a:lstStyle/>
          <a:p>
            <a:pPr algn="ctr"/>
            <a:br>
              <a:rPr lang="pt-BR" sz="26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INSTRUÇÃO NORMATIVA SISTEMA SAÚDE PÚBLICA Nº. 02/2020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APROVADA PELO DECRETO Nº 4283</a:t>
            </a:r>
            <a:br>
              <a:rPr lang="pt-BR" sz="26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endParaRPr lang="pt-BR" sz="2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98CDEA-7E8C-4C54-8EA9-67DEC7F6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46" y="2682240"/>
            <a:ext cx="8915400" cy="3777622"/>
          </a:xfrm>
        </p:spPr>
        <p:txBody>
          <a:bodyPr>
            <a:normAutofit fontScale="25000" lnSpcReduction="20000"/>
          </a:bodyPr>
          <a:lstStyle/>
          <a:p>
            <a:pPr marL="0" marR="66040" lvl="0" indent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tabLst>
                <a:tab pos="201930" algn="l"/>
              </a:tabLst>
            </a:pPr>
            <a:r>
              <a:rPr lang="pt-PT" sz="9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DOS CONCEITOS</a:t>
            </a:r>
          </a:p>
          <a:p>
            <a:pPr marL="0" marR="66040" lvl="0" indent="0" algn="just">
              <a:lnSpc>
                <a:spcPct val="134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tabLst>
                <a:tab pos="201930" algn="l"/>
              </a:tabLst>
            </a:pP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PT" sz="9600" b="1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Transporte Sanitário: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serviço de remoção </a:t>
            </a:r>
            <a:r>
              <a:rPr lang="pt-PT" sz="9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usuários do Sistema Único de Saúde (SUS) que moram em Vargem Alta, acamados e/ou debilitados e impossibilitados de serem removidos em transporte comum</a:t>
            </a:r>
            <a:r>
              <a:rPr lang="pt-PT" sz="9600" spc="-6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sz="96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PT" sz="96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necessitem</a:t>
            </a:r>
            <a:r>
              <a:rPr lang="pt-PT" sz="96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PT" sz="96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pt-PT" sz="9600" spc="-5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procedimentos</a:t>
            </a:r>
            <a:r>
              <a:rPr lang="pt-PT" sz="96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pt-PT" sz="9600" spc="-6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hemodiálise, quimioterapia, radioterapia, fisioterapia, consultas e exames especializados e revisão de cirurgia.</a:t>
            </a:r>
          </a:p>
          <a:p>
            <a:pPr marR="66040" lv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800"/>
              <a:buFontTx/>
              <a:buChar char="-"/>
              <a:tabLst>
                <a:tab pos="201930" algn="l"/>
              </a:tabLst>
            </a:pPr>
            <a:endParaRPr lang="pt-PT" sz="96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66040" lvl="0" indent="-34290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romanUcPeriod"/>
              <a:tabLst>
                <a:tab pos="201930" algn="l"/>
              </a:tabLst>
            </a:pPr>
            <a:endParaRPr lang="pt-BR" sz="1800" spc="0" dirty="0">
              <a:effectLst/>
              <a:latin typeface="Arial MT"/>
              <a:ea typeface="Arial" panose="020B0604020202020204" pitchFamily="34" charset="0"/>
              <a:cs typeface="Arial MT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C04A08B-A6CF-FF14-D72E-70AFEFB22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89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7764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ADA6E8-BBE7-4EF3-AACE-C85333310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337" y="0"/>
            <a:ext cx="8911687" cy="1280890"/>
          </a:xfrm>
        </p:spPr>
        <p:txBody>
          <a:bodyPr>
            <a:noAutofit/>
          </a:bodyPr>
          <a:lstStyle/>
          <a:p>
            <a:pPr algn="ctr"/>
            <a:br>
              <a:rPr lang="pt-BR" sz="26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INSTRUÇÃO NORMATIVA SISTEMA SAÚDE PÚBLICA Nº. 02/2020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APROVADA PELO DECRETO Nº 4283</a:t>
            </a:r>
            <a:br>
              <a:rPr lang="pt-BR" sz="26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endParaRPr lang="pt-BR" sz="2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98CDEA-7E8C-4C54-8EA9-67DEC7F6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296" y="2158922"/>
            <a:ext cx="9320368" cy="3777622"/>
          </a:xfrm>
        </p:spPr>
        <p:txBody>
          <a:bodyPr>
            <a:normAutofit fontScale="25000" lnSpcReduction="20000"/>
          </a:bodyPr>
          <a:lstStyle/>
          <a:p>
            <a:pPr marR="66040" lvl="0" algn="ctr">
              <a:lnSpc>
                <a:spcPct val="134000"/>
              </a:lnSpc>
              <a:spcBef>
                <a:spcPts val="800"/>
              </a:spcBef>
              <a:spcAft>
                <a:spcPts val="0"/>
              </a:spcAft>
              <a:buSzPts val="800"/>
              <a:buFontTx/>
              <a:buChar char="-"/>
              <a:tabLst>
                <a:tab pos="201930" algn="l"/>
              </a:tabLst>
            </a:pPr>
            <a:endParaRPr lang="pt-PT" sz="96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R="66040" lvl="0" algn="ctr">
              <a:lnSpc>
                <a:spcPct val="134000"/>
              </a:lnSpc>
              <a:spcBef>
                <a:spcPts val="800"/>
              </a:spcBef>
              <a:spcAft>
                <a:spcPts val="0"/>
              </a:spcAft>
              <a:buSzPts val="800"/>
              <a:buFontTx/>
              <a:buChar char="-"/>
              <a:tabLst>
                <a:tab pos="201930" algn="l"/>
              </a:tabLst>
            </a:pPr>
            <a:r>
              <a:rPr lang="pt-PT" sz="9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 AGENDAMENTO E TRANSPORTE DE PACIENTES</a:t>
            </a:r>
            <a:endParaRPr lang="pt-PT" sz="9600" b="1" spc="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66040" indent="0" algn="just">
              <a:lnSpc>
                <a:spcPct val="134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r>
              <a:rPr lang="pt-PT" sz="9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9600" spc="-1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transporte</a:t>
            </a:r>
            <a:r>
              <a:rPr lang="pt-PT" sz="9600" spc="-1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lang="pt-PT" sz="9600" spc="-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garantido</a:t>
            </a:r>
            <a:r>
              <a:rPr lang="pt-PT" sz="9600" spc="-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exclusivamente</a:t>
            </a:r>
            <a:r>
              <a:rPr lang="pt-PT" sz="9600" spc="-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aos pacientes do</a:t>
            </a:r>
            <a:r>
              <a:rPr lang="pt-PT" sz="9600" spc="-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SUS para realização de exames, consultas, cirurgias e tratamentos especializados, devidamente agendados pelo setor responsável pelo transporte, </a:t>
            </a:r>
            <a:r>
              <a:rPr lang="pt-PT" sz="9600" b="1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não sendo de sua responsabilidade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garantir o transporte a pacientes que busquem atendimento em </a:t>
            </a:r>
            <a:r>
              <a:rPr lang="pt-PT" sz="9600" b="1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clínicas particulares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marR="66040" lvl="0" indent="-342900" algn="just">
              <a:lnSpc>
                <a:spcPct val="134000"/>
              </a:lnSpc>
              <a:spcBef>
                <a:spcPts val="800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romanUcPeriod"/>
              <a:tabLst>
                <a:tab pos="201930" algn="l"/>
              </a:tabLst>
            </a:pPr>
            <a:endParaRPr lang="pt-BR" sz="1800" spc="0" dirty="0">
              <a:effectLst/>
              <a:latin typeface="Arial MT"/>
              <a:ea typeface="Arial" panose="020B0604020202020204" pitchFamily="34" charset="0"/>
              <a:cs typeface="Arial MT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ACCB520-EA04-3E28-888C-ECEED6EAC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08896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D3C18-9AFD-4286-AD3C-0F747A950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8" y="266638"/>
            <a:ext cx="8534384" cy="1284857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INSTRUÇÃO NORMATIVA SISTEMA SAÚDE PÚBLICA Nº. 02/2020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APROVADA PELO DECRETO Nº 4283</a:t>
            </a:r>
            <a:endParaRPr lang="pt-BR" sz="2800" dirty="0">
              <a:latin typeface="Arial Narrow" panose="020B060602020203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EA5E13-63C5-46AC-B913-DE33C5E1E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048" y="1837291"/>
            <a:ext cx="10362277" cy="3777622"/>
          </a:xfrm>
        </p:spPr>
        <p:txBody>
          <a:bodyPr>
            <a:normAutofit fontScale="25000" lnSpcReduction="20000"/>
          </a:bodyPr>
          <a:lstStyle/>
          <a:p>
            <a:pPr marL="0" marR="66040" indent="0" algn="just">
              <a:lnSpc>
                <a:spcPct val="134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 O transporte será garantido ainda aos pacientes do Município de Vargem Alta que realizam tratamento de hemodiálise, quimioterapia e </a:t>
            </a:r>
            <a:r>
              <a:rPr lang="pt-PT" sz="96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radioterapia;</a:t>
            </a:r>
            <a:endParaRPr lang="pt-BR" sz="9600" spc="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66040" indent="0" algn="just">
              <a:lnSpc>
                <a:spcPct val="134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 Quando necessário, será permitido apenas 01 (um) acompanhante por paciente. O acompanhante deverá</a:t>
            </a:r>
            <a:r>
              <a:rPr lang="pt-PT" sz="96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ser adulto</a:t>
            </a:r>
            <a:r>
              <a:rPr lang="pt-PT" sz="96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entre 18 e 60 anos;</a:t>
            </a:r>
            <a:endParaRPr lang="pt-BR" sz="9600" spc="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66040" indent="0" algn="just">
              <a:lnSpc>
                <a:spcPct val="134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r>
              <a:rPr lang="pt-PT" sz="9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- Os pacientes não poderão transportar volumes, malas ou similares, salvo quando o tipo do atendimento exigir, a exemplo dos procedimentos cirúrgicos que dependem de pernoitar;</a:t>
            </a:r>
            <a:endParaRPr lang="pt-BR" sz="9600" spc="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66040" indent="0" algn="just">
              <a:lnSpc>
                <a:spcPct val="134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PT" sz="9600" b="1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É proibido o embarque de pacientes que não estejam previamente agendados</a:t>
            </a:r>
            <a:r>
              <a:rPr lang="pt-PT" sz="96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em lista emitida pelo setor responsável pelo transporte e que não possuam encaminhamento justificando o </a:t>
            </a:r>
            <a:r>
              <a:rPr lang="pt-PT" sz="96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atendimento.</a:t>
            </a:r>
          </a:p>
          <a:p>
            <a:pPr marL="0" marR="66040" indent="0" algn="just">
              <a:lnSpc>
                <a:spcPct val="115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endParaRPr lang="pt-BR" sz="8000" spc="0" dirty="0">
              <a:effectLst/>
              <a:latin typeface="Arial Narrow" panose="020B0606020202030204" pitchFamily="34" charset="0"/>
              <a:ea typeface="Arial" panose="020B0604020202020204" pitchFamily="34" charset="0"/>
              <a:cs typeface="Arial MT"/>
            </a:endParaRPr>
          </a:p>
          <a:p>
            <a:pPr marL="0" marR="66040" indent="0" algn="just">
              <a:lnSpc>
                <a:spcPct val="115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endParaRPr lang="pt-BR" sz="8000" dirty="0">
              <a:latin typeface="Arial Narrow" panose="020B0606020202030204" pitchFamily="34" charset="0"/>
              <a:ea typeface="Arial" panose="020B0604020202020204" pitchFamily="34" charset="0"/>
              <a:cs typeface="Arial MT"/>
            </a:endParaRPr>
          </a:p>
          <a:p>
            <a:pPr marL="0" marR="66040" indent="0" algn="just">
              <a:lnSpc>
                <a:spcPct val="115000"/>
              </a:lnSpc>
              <a:spcBef>
                <a:spcPts val="800"/>
              </a:spcBef>
              <a:buSzPts val="800"/>
              <a:buNone/>
              <a:tabLst>
                <a:tab pos="201930" algn="l"/>
              </a:tabLst>
            </a:pPr>
            <a:endParaRPr lang="pt-BR" sz="8000" spc="0" dirty="0">
              <a:effectLst/>
              <a:latin typeface="Arial Narrow" panose="020B0606020202030204" pitchFamily="34" charset="0"/>
              <a:ea typeface="Arial" panose="020B0604020202020204" pitchFamily="34" charset="0"/>
              <a:cs typeface="Arial MT"/>
            </a:endParaRPr>
          </a:p>
          <a:p>
            <a:pPr marL="0" marR="6731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A2BCDDE8-80B1-4665-1C59-C7FCF304F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06440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9348D1-4057-423E-B98C-217F39EFE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00" y="203017"/>
            <a:ext cx="9507000" cy="128089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INSTRUÇÃO NORMATIVA SISTEMA SAÚDE PÚBLICA Nº. 02/2020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APROVADA PELO DECRETO Nº 4283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DEFC9B-2F80-4D17-8FA7-61923C98B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76" y="1639355"/>
            <a:ext cx="10927810" cy="4431323"/>
          </a:xfrm>
        </p:spPr>
        <p:txBody>
          <a:bodyPr>
            <a:noAutofit/>
          </a:bodyPr>
          <a:lstStyle/>
          <a:p>
            <a:pPr marL="0" marR="67310" indent="0" algn="ctr">
              <a:lnSpc>
                <a:spcPct val="115000"/>
              </a:lnSpc>
              <a:buNone/>
            </a:pPr>
            <a:r>
              <a:rPr lang="pt-PT" sz="2400" b="1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 ATENDIMENTO INTERMUNICIPAL</a:t>
            </a:r>
          </a:p>
          <a:p>
            <a:pPr marR="67310" algn="just">
              <a:lnSpc>
                <a:spcPct val="115000"/>
              </a:lnSpc>
              <a:buFontTx/>
              <a:buChar char="-"/>
            </a:pPr>
            <a:r>
              <a:rPr lang="pt-PT" sz="24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 caso de </a:t>
            </a:r>
            <a:r>
              <a:rPr lang="pt-PT" sz="2400" b="1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agendamento</a:t>
            </a:r>
            <a:r>
              <a:rPr lang="pt-PT" sz="24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através dos hospitais ou Superintendência Regional de Saúde-SRSCI, receber a planilha </a:t>
            </a:r>
            <a:r>
              <a:rPr lang="pt-PT" sz="24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preenchida,</a:t>
            </a:r>
            <a:r>
              <a:rPr lang="pt-PT" sz="2400" spc="-4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pt-PT" sz="2400" spc="-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pt-PT" sz="2400" spc="-3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mínimo</a:t>
            </a:r>
            <a:r>
              <a:rPr lang="pt-PT" sz="2400" spc="-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pt-PT" sz="2400" b="1" spc="-2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(quarenta</a:t>
            </a:r>
            <a:r>
              <a:rPr lang="pt-PT" sz="2400" b="1" spc="-2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sz="2400" b="1" spc="-2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oito)</a:t>
            </a:r>
            <a:r>
              <a:rPr lang="pt-PT" sz="2400" b="1" spc="-2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horas</a:t>
            </a:r>
            <a:r>
              <a:rPr lang="pt-PT" sz="2400" b="1" spc="-2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PT" sz="2400" b="1" spc="-2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antecedência</a:t>
            </a:r>
            <a:r>
              <a:rPr lang="pt-PT" sz="2400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BR" sz="2400" b="1" spc="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67310" indent="0" algn="ctr">
              <a:lnSpc>
                <a:spcPct val="115000"/>
              </a:lnSpc>
              <a:buNone/>
            </a:pPr>
            <a:endParaRPr lang="pt-BR" sz="2400" b="1" spc="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67310" indent="0" algn="ctr">
              <a:lnSpc>
                <a:spcPct val="115000"/>
              </a:lnSpc>
              <a:buNone/>
            </a:pPr>
            <a:r>
              <a:rPr lang="pt-BR" sz="2400" b="1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 ATENDIMENTO DE ALTA HOSPITALAR FORA DO MUNICÍPIO</a:t>
            </a:r>
          </a:p>
          <a:p>
            <a:pPr marR="6731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Para realização do agendamento e transporte sanitário de pacientes</a:t>
            </a:r>
            <a:r>
              <a:rPr lang="pt-PT" sz="2400" spc="-6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com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alta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hospitalar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fora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do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Município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o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setor</a:t>
            </a:r>
            <a:r>
              <a:rPr lang="pt-PT" sz="2400" spc="-6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responsável</a:t>
            </a:r>
            <a:r>
              <a:rPr lang="pt-PT" sz="2400" spc="-5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pelo transporte observará a seguinte rotina:</a:t>
            </a:r>
          </a:p>
          <a:p>
            <a:pPr marL="0" marR="67310" indent="0" algn="just">
              <a:lnSpc>
                <a:spcPct val="115000"/>
              </a:lnSpc>
              <a:buNone/>
            </a:pPr>
            <a:r>
              <a:rPr lang="pt-PT" sz="24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* Receber do Hospital solicitação de remoção do paciente que recebeu alta.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567304E8-3847-6B22-79AF-DF70DF95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9398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9348D1-4057-423E-B98C-217F39EFE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613" y="1257156"/>
            <a:ext cx="9507000" cy="128089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INSTRUÇÃO NORMATIVA SISTEMA SAÚDE PÚBLICA Nº. 02/2020</a:t>
            </a:r>
            <a:b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APROVADA PELO DECRETO Nº 4283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DEFC9B-2F80-4D17-8FA7-61923C98B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304" y="3221501"/>
            <a:ext cx="10311618" cy="4431323"/>
          </a:xfrm>
        </p:spPr>
        <p:txBody>
          <a:bodyPr>
            <a:normAutofit/>
          </a:bodyPr>
          <a:lstStyle/>
          <a:p>
            <a:pPr marL="0" marR="6731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DO ATENDIMENTO EM EVENTOS PÚBLICOS</a:t>
            </a:r>
            <a:endParaRPr lang="pt-BR" sz="2800" b="1" dirty="0">
              <a:solidFill>
                <a:schemeClr val="tx1"/>
              </a:solidFill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0" marR="66675" lvl="0" indent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tabLst>
                <a:tab pos="182245" algn="l"/>
              </a:tabLst>
            </a:pPr>
            <a:r>
              <a:rPr lang="pt-PT" sz="2800" spc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 Receber solicitação e analisar a viabilidade de acordo com a regulamentação existente.</a:t>
            </a:r>
            <a:endParaRPr lang="pt-BR" sz="2800" spc="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66675" lvl="0" indent="-34290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800"/>
              <a:buFont typeface="Arial" panose="020B0604020202020204" pitchFamily="34" charset="0"/>
              <a:buAutoNum type="romanUcPeriod"/>
              <a:tabLst>
                <a:tab pos="182245" algn="l"/>
              </a:tabLst>
            </a:pPr>
            <a:endParaRPr lang="pt-BR" sz="2000" spc="0" dirty="0">
              <a:effectLst/>
              <a:latin typeface="Arial Narrow" panose="020B0606020202030204" pitchFamily="34" charset="0"/>
              <a:ea typeface="Arial" panose="020B0604020202020204" pitchFamily="34" charset="0"/>
              <a:cs typeface="Arial MT"/>
            </a:endParaRPr>
          </a:p>
          <a:p>
            <a:endParaRPr lang="pt-BR" dirty="0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DFCB2D95-ED1D-C9C0-D7E0-12E0A204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1323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4C8E5-237A-42FE-BAD1-AD8D6FB13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AMBULÂNCIA - ACAMADOS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2C76E6CE-BE58-4FC7-903B-49E28F6A5BF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1583473842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546957546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449314877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949726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JANEIRO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FEVEREIRO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MARÇO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ABRIL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28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424436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C380C586-61FB-4A26-A953-9AE5347F7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52505"/>
              </p:ext>
            </p:extLst>
          </p:nvPr>
        </p:nvGraphicFramePr>
        <p:xfrm>
          <a:off x="2589213" y="2133600"/>
          <a:ext cx="8915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280004334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405466036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354505282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858722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FEVEREIRO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MARÇO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95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189932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1B87DF5D-49C8-4A6A-BDCB-E9F439577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886608"/>
              </p:ext>
            </p:extLst>
          </p:nvPr>
        </p:nvGraphicFramePr>
        <p:xfrm>
          <a:off x="2589212" y="4365057"/>
          <a:ext cx="8915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280004334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405466036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354505282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858722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FEVEREIRO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MARÇO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95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189932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AEF76A50-492D-4768-B938-24B174AC1A30}"/>
              </a:ext>
            </a:extLst>
          </p:cNvPr>
          <p:cNvSpPr txBox="1"/>
          <p:nvPr/>
        </p:nvSpPr>
        <p:spPr>
          <a:xfrm>
            <a:off x="2589212" y="3747255"/>
            <a:ext cx="8915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AMBULÂNCIA - EVENTOS</a:t>
            </a: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D37FEB09-573C-CA3D-AE63-D1973EED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87302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6992C7-D36C-F552-B256-7D0A7540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10712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br>
              <a:rPr lang="pt-BR" sz="2600" dirty="0">
                <a:latin typeface="Arial Narrow" panose="020B0606020202030204" pitchFamily="34" charset="0"/>
              </a:rPr>
            </a:br>
            <a:r>
              <a:rPr lang="pt-BR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VIAGENS NO PERÍODO: 01/01/2024 À 30/04/2024</a:t>
            </a:r>
            <a:br>
              <a:rPr lang="pt-BR" sz="31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endParaRPr lang="pt-BR" sz="31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ACA270E5-1D95-47E2-8726-C72AE3AEF4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673716"/>
              </p:ext>
            </p:extLst>
          </p:nvPr>
        </p:nvGraphicFramePr>
        <p:xfrm>
          <a:off x="1640156" y="1092590"/>
          <a:ext cx="9357028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0804">
                  <a:extLst>
                    <a:ext uri="{9D8B030D-6E8A-4147-A177-3AD203B41FA5}">
                      <a16:colId xmlns:a16="http://schemas.microsoft.com/office/drawing/2014/main" val="202469656"/>
                    </a:ext>
                  </a:extLst>
                </a:gridCol>
                <a:gridCol w="1858779">
                  <a:extLst>
                    <a:ext uri="{9D8B030D-6E8A-4147-A177-3AD203B41FA5}">
                      <a16:colId xmlns:a16="http://schemas.microsoft.com/office/drawing/2014/main" val="2807965932"/>
                    </a:ext>
                  </a:extLst>
                </a:gridCol>
                <a:gridCol w="2467445">
                  <a:extLst>
                    <a:ext uri="{9D8B030D-6E8A-4147-A177-3AD203B41FA5}">
                      <a16:colId xmlns:a16="http://schemas.microsoft.com/office/drawing/2014/main" val="599712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DESTINO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DE VIAGENS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DE PASSAGEIROS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645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Alegre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05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Cachoeiro de Itapemirim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98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Cariacica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9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Guaçuí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42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Guarapari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68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Itapemirim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41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Iúna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47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Jerônimo Monteiro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13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Mimoso do Sul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02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Rio Novo do Sul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843724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5AD40B8-2796-1032-A9CF-F0609EEAA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25938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9319D5-C790-4450-8BA7-E6F7B60A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49" y="61004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br>
              <a:rPr lang="pt-BR" sz="2600" dirty="0">
                <a:latin typeface="Arial Narrow" panose="020B0606020202030204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VIAGENS NO PERÍODO: 01/01/2024 À 30/04/2024</a:t>
            </a:r>
            <a:br>
              <a:rPr lang="pt-BR" sz="2600" dirty="0">
                <a:latin typeface="Arial Narrow" panose="020B0606020202030204" pitchFamily="34" charset="0"/>
              </a:rPr>
            </a:br>
            <a:endParaRPr lang="pt-BR" sz="26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CEB877E4-694B-4708-92CA-B9DDE6BD1C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767548"/>
              </p:ext>
            </p:extLst>
          </p:nvPr>
        </p:nvGraphicFramePr>
        <p:xfrm>
          <a:off x="1829558" y="2042160"/>
          <a:ext cx="9098278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2575">
                  <a:extLst>
                    <a:ext uri="{9D8B030D-6E8A-4147-A177-3AD203B41FA5}">
                      <a16:colId xmlns:a16="http://schemas.microsoft.com/office/drawing/2014/main" val="3494038568"/>
                    </a:ext>
                  </a:extLst>
                </a:gridCol>
                <a:gridCol w="1817199">
                  <a:extLst>
                    <a:ext uri="{9D8B030D-6E8A-4147-A177-3AD203B41FA5}">
                      <a16:colId xmlns:a16="http://schemas.microsoft.com/office/drawing/2014/main" val="2267309365"/>
                    </a:ext>
                  </a:extLst>
                </a:gridCol>
                <a:gridCol w="2438504">
                  <a:extLst>
                    <a:ext uri="{9D8B030D-6E8A-4147-A177-3AD203B41FA5}">
                      <a16:colId xmlns:a16="http://schemas.microsoft.com/office/drawing/2014/main" val="280696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DESTINO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DE VIAGENS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DE PASSAGEIROS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29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São José dos Calçados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80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48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Vila Velha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18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Vitória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86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GERAL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242139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81625144-E2CB-D35C-6ACA-EA4265383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9686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4790D64-7481-B175-76E8-77BD4749060A}"/>
              </a:ext>
            </a:extLst>
          </p:cNvPr>
          <p:cNvSpPr/>
          <p:nvPr/>
        </p:nvSpPr>
        <p:spPr>
          <a:xfrm>
            <a:off x="2096086" y="2587506"/>
            <a:ext cx="844061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FUNDO MUNICIPAL DE SAÚDE</a:t>
            </a:r>
          </a:p>
          <a:p>
            <a:pPr algn="ctr"/>
            <a:endParaRPr lang="pt-B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0128CED2-E838-62CF-7788-0F1278F8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2629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7812B6D-ACF1-47AC-ACBB-40B86CE7A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306274"/>
              </p:ext>
            </p:extLst>
          </p:nvPr>
        </p:nvGraphicFramePr>
        <p:xfrm>
          <a:off x="519902" y="1553496"/>
          <a:ext cx="10858545" cy="1198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72994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685551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DE IMPOSTOS E TRANSFERÊNCIAS DE IMPOSTOS - SAÚDE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22310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Prefeitura Municipal de Vargem Alta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3.585.602,00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6992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E0789EA-502E-4510-AF7D-C2171E1E9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602570"/>
              </p:ext>
            </p:extLst>
          </p:nvPr>
        </p:nvGraphicFramePr>
        <p:xfrm>
          <a:off x="519898" y="4333586"/>
          <a:ext cx="10858545" cy="1948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1248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327297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TRANSFERENCIA FUNDO A FUNDO DE RECURSOS DO SUS GOV ESTADUAL </a:t>
                      </a:r>
                      <a:endParaRPr lang="pt-BR" sz="24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SAMU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150.273,36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6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Medicamentos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24.969,00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2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175.242,36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62071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F22FC88F-6251-4935-8A35-3266EF6C7088}"/>
              </a:ext>
            </a:extLst>
          </p:cNvPr>
          <p:cNvSpPr/>
          <p:nvPr/>
        </p:nvSpPr>
        <p:spPr>
          <a:xfrm>
            <a:off x="2932934" y="442551"/>
            <a:ext cx="6326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RECEITA</a:t>
            </a:r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ARRECADADA</a:t>
            </a:r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ORÇAMENTÁRIA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7195C73E-A848-46D8-91FF-D3B36B079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097833"/>
              </p:ext>
            </p:extLst>
          </p:nvPr>
        </p:nvGraphicFramePr>
        <p:xfrm>
          <a:off x="519901" y="3105309"/>
          <a:ext cx="10858545" cy="375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6419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722126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Indenização por Sinistro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238.678,62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6992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ECDC877-2675-417E-9AF4-6473F0F9F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470914"/>
              </p:ext>
            </p:extLst>
          </p:nvPr>
        </p:nvGraphicFramePr>
        <p:xfrm>
          <a:off x="519899" y="3480594"/>
          <a:ext cx="10858545" cy="375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6421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722124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R$ 3.824.280,62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62071"/>
                  </a:ext>
                </a:extLst>
              </a:tr>
            </a:tbl>
          </a:graphicData>
        </a:graphic>
      </p:graphicFrame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117783CD-EFA5-19B5-BCEF-75E1C578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847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264E5BF-B70B-4B2F-B6B5-70B3ABC862DB}"/>
              </a:ext>
            </a:extLst>
          </p:cNvPr>
          <p:cNvSpPr/>
          <p:nvPr/>
        </p:nvSpPr>
        <p:spPr>
          <a:xfrm>
            <a:off x="2212431" y="215794"/>
            <a:ext cx="7767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RECEITA</a:t>
            </a:r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ARRECADADA ORÇAMENTÁRIA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031373C-6DF6-496A-BABB-347BFFB7F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138763"/>
              </p:ext>
            </p:extLst>
          </p:nvPr>
        </p:nvGraphicFramePr>
        <p:xfrm>
          <a:off x="750848" y="732218"/>
          <a:ext cx="10973471" cy="569097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756337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2217134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37408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1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VINCULADOS - FEDERAL</a:t>
                      </a:r>
                    </a:p>
                  </a:txBody>
                  <a:tcPr marL="93864" marR="93864" marT="46932" marB="469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1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3864" marR="93864" marT="46932" marB="469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Agente Comunitário de Saúde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539.384,00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809850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Incentivo para Ações Estratégicas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6.200,00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664247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Incentivo Financeiro para Atenção à Saúde Bucal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</a:t>
                      </a:r>
                      <a:r>
                        <a:rPr lang="pt-BR" sz="21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71.977,00</a:t>
                      </a:r>
                      <a:endParaRPr lang="pt-BR" sz="2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051331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de Informatização da APS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58.000,00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258966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Incentivo Financeiro APS – Desempenho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101.094,80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364072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Incentivo Financeiro da APS – Captação Ponderada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632.470,68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979446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Atenção à Saúde para </a:t>
                      </a:r>
                      <a:r>
                        <a:rPr lang="pt-BR" sz="21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</a:t>
                      </a:r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 Média e Alta Complexidade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575.216,84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3562624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Assistência Financeira para Agentes de Combate a Endemias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69.020,00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523935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Incentivo Financeiro para Vig. em Saúde – Despesas Diversas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44.418,03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196731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Incentivo Financeiro para Execução de Ações de Vig. Sanitária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4.460,00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864432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Promoção de Assistência Farmacêutica e Insumos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76.690,32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715490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Organização dos Serviços de Assistência Farmacêutica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6.000,00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4043414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Transferência Bloco da Atenção Primária (Piso da Enfermagem)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181.364,95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70768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Transformação Digital no SUS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R$ 22.694,00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66604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Transferência aos Entes Federativos (LC N. 201/2023, Art. 15 E 17)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99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R$ 103.158,00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5071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pt-BR" sz="2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1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 2.492.148,62</a:t>
                      </a:r>
                      <a:endParaRPr lang="pt-BR" sz="2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777" marR="9777" marT="97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351348"/>
                  </a:ext>
                </a:extLst>
              </a:tr>
            </a:tbl>
          </a:graphicData>
        </a:graphic>
      </p:graphicFrame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11A2E99F-D7FD-8A5B-2173-5F0858F9F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99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3505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5AF9FAF-78A3-4E69-A938-420C10E4D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262625"/>
              </p:ext>
            </p:extLst>
          </p:nvPr>
        </p:nvGraphicFramePr>
        <p:xfrm>
          <a:off x="750849" y="1914317"/>
          <a:ext cx="10690301" cy="1583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823">
                  <a:extLst>
                    <a:ext uri="{9D8B030D-6E8A-4147-A177-3AD203B41FA5}">
                      <a16:colId xmlns:a16="http://schemas.microsoft.com/office/drawing/2014/main" val="1003986007"/>
                    </a:ext>
                  </a:extLst>
                </a:gridCol>
                <a:gridCol w="3016478">
                  <a:extLst>
                    <a:ext uri="{9D8B030D-6E8A-4147-A177-3AD203B41FA5}">
                      <a16:colId xmlns:a16="http://schemas.microsoft.com/office/drawing/2014/main" val="383293983"/>
                    </a:ext>
                  </a:extLst>
                </a:gridCol>
              </a:tblGrid>
              <a:tr h="39004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RECURSOS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041594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Remuneração De Depósitos Bancários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 261.455,62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809850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De Anulação De Pagamento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 105.557,51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64247"/>
                  </a:ext>
                </a:extLst>
              </a:tr>
              <a:tr h="302687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 367.013,13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414949"/>
                  </a:ext>
                </a:extLst>
              </a:tr>
            </a:tbl>
          </a:graphicData>
        </a:graphic>
      </p:graphicFrame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A1EFBE51-3147-E8AD-D9BB-D10B8A108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100</a:t>
            </a:fld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C8C55C1-7D45-19DA-F37C-DEE73F7DB8E0}"/>
              </a:ext>
            </a:extLst>
          </p:cNvPr>
          <p:cNvSpPr/>
          <p:nvPr/>
        </p:nvSpPr>
        <p:spPr>
          <a:xfrm>
            <a:off x="2212430" y="685949"/>
            <a:ext cx="7767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RECEITA</a:t>
            </a:r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ARRECADADA ORÇAMENTÁRIA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7171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7A8BE3E-B91E-4388-963C-920785F08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834070"/>
              </p:ext>
            </p:extLst>
          </p:nvPr>
        </p:nvGraphicFramePr>
        <p:xfrm>
          <a:off x="1092820" y="1330709"/>
          <a:ext cx="10125308" cy="1381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517">
                  <a:extLst>
                    <a:ext uri="{9D8B030D-6E8A-4147-A177-3AD203B41FA5}">
                      <a16:colId xmlns:a16="http://schemas.microsoft.com/office/drawing/2014/main" val="2811851952"/>
                    </a:ext>
                  </a:extLst>
                </a:gridCol>
                <a:gridCol w="1697804">
                  <a:extLst>
                    <a:ext uri="{9D8B030D-6E8A-4147-A177-3AD203B41FA5}">
                      <a16:colId xmlns:a16="http://schemas.microsoft.com/office/drawing/2014/main" val="3678988373"/>
                    </a:ext>
                  </a:extLst>
                </a:gridCol>
                <a:gridCol w="1623986">
                  <a:extLst>
                    <a:ext uri="{9D8B030D-6E8A-4147-A177-3AD203B41FA5}">
                      <a16:colId xmlns:a16="http://schemas.microsoft.com/office/drawing/2014/main" val="3929944438"/>
                    </a:ext>
                  </a:extLst>
                </a:gridCol>
                <a:gridCol w="1648591">
                  <a:extLst>
                    <a:ext uri="{9D8B030D-6E8A-4147-A177-3AD203B41FA5}">
                      <a16:colId xmlns:a16="http://schemas.microsoft.com/office/drawing/2014/main" val="2312568613"/>
                    </a:ext>
                  </a:extLst>
                </a:gridCol>
                <a:gridCol w="1722410">
                  <a:extLst>
                    <a:ext uri="{9D8B030D-6E8A-4147-A177-3AD203B41FA5}">
                      <a16:colId xmlns:a16="http://schemas.microsoft.com/office/drawing/2014/main" val="3848762070"/>
                    </a:ext>
                  </a:extLst>
                </a:gridCol>
              </a:tblGrid>
              <a:tr h="447164">
                <a:tc>
                  <a:txBody>
                    <a:bodyPr/>
                    <a:lstStyle/>
                    <a:p>
                      <a:pPr algn="ctr"/>
                      <a:r>
                        <a:rPr lang="pt-BR" sz="21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1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PRÓPRIO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1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ESTADUAL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1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FEDERAL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1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7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das Receitas do Período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R$ 3.824.280,62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R$ 175.242,36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R$ 2.492.148,62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R$ 6.491.671,60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331142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8AA570F1-7C38-1289-0DB6-CBFF5AAB5DB6}"/>
              </a:ext>
            </a:extLst>
          </p:cNvPr>
          <p:cNvSpPr/>
          <p:nvPr/>
        </p:nvSpPr>
        <p:spPr>
          <a:xfrm>
            <a:off x="4475785" y="532887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RECEITAS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AD321E8-0BF2-45C1-8845-20B1372F460F}"/>
              </a:ext>
            </a:extLst>
          </p:cNvPr>
          <p:cNvGraphicFramePr>
            <a:graphicFrameLocks/>
          </p:cNvGraphicFramePr>
          <p:nvPr/>
        </p:nvGraphicFramePr>
        <p:xfrm>
          <a:off x="3646966" y="2881423"/>
          <a:ext cx="5348177" cy="329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AD321E8-0BF2-45C1-8845-20B1372F460F}"/>
              </a:ext>
            </a:extLst>
          </p:cNvPr>
          <p:cNvGraphicFramePr>
            <a:graphicFrameLocks/>
          </p:cNvGraphicFramePr>
          <p:nvPr/>
        </p:nvGraphicFramePr>
        <p:xfrm>
          <a:off x="3481385" y="2881423"/>
          <a:ext cx="5348177" cy="329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08041A81-67DE-46EA-9636-251FEA1020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4221022"/>
              </p:ext>
            </p:extLst>
          </p:nvPr>
        </p:nvGraphicFramePr>
        <p:xfrm>
          <a:off x="1572768" y="3195276"/>
          <a:ext cx="8667236" cy="329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B7713057-C0BA-63F8-AA99-E12012D4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20164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087F023-D8FF-0D05-7F9F-FA0FFBB1AA09}"/>
              </a:ext>
            </a:extLst>
          </p:cNvPr>
          <p:cNvSpPr/>
          <p:nvPr/>
        </p:nvSpPr>
        <p:spPr>
          <a:xfrm>
            <a:off x="4475785" y="628066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8238678-4113-4D71-FF3A-71F0D367F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757164"/>
              </p:ext>
            </p:extLst>
          </p:nvPr>
        </p:nvGraphicFramePr>
        <p:xfrm>
          <a:off x="353250" y="1336191"/>
          <a:ext cx="11485497" cy="43272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1407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2920383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536192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548384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512123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PROPRIO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ESTADO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FEDERAL (R$) 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 Orçamentária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135.388,56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213,15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312.169,15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447.770,86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325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Vencimentos e Vantagens Fixas -Pessoal Civil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Vencimentos e Salários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492.541,67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1.641.286,71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2.133.828,38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48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Rateio Para Participação e Consórcio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Rateio Para Participação De Consórcio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59.028,79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59.028,79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63535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Obrigações Patronais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FGTS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53.130,04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53.130,04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7136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INSS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28.905,29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201.243,93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230.149,22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980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Indenizações e Restituições Trabalhistas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Indenizações e Restituições trabalhista - Ativo Civil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7.089,07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55.605,51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62.694,58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426492"/>
                  </a:ext>
                </a:extLst>
              </a:tr>
            </a:tbl>
          </a:graphicData>
        </a:graphic>
      </p:graphicFrame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F69B195-43AC-CAD0-7650-E75264FD7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8464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60C86FD7-EB2E-0E07-E439-09203FF6C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674048"/>
              </p:ext>
            </p:extLst>
          </p:nvPr>
        </p:nvGraphicFramePr>
        <p:xfrm>
          <a:off x="353250" y="1543455"/>
          <a:ext cx="11485497" cy="4373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1407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176415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487424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463355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PROPRIO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ESTADO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(R$) 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54625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Obrigações Patronais - </a:t>
                      </a:r>
                      <a:r>
                        <a:rPr lang="pt-BR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</a:t>
                      </a:r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</a:t>
                      </a:r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Orçamentárias</a:t>
                      </a:r>
                      <a:endParaRPr lang="pt-BR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IPREVA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156.707,11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50.165,04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206.872,15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907332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Diárias de Pessoal Civil</a:t>
                      </a:r>
                      <a:endParaRPr lang="pt-BR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Diária no País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11.960,00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44.060,00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39454"/>
                  </a:ext>
                </a:extLst>
              </a:tr>
              <a:tr h="3639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de Consumo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Combustíveis e Lubrificantes Automotivos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37.720,81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116.288,01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154.008,82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705460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Farmacológico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35.311,78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17.549,95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14.335,63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67.197,36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04787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P/ Manut. De Bens Imóveis/Instalações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2.097,50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2.156,29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4.253,79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39073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l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Materiais De Consumo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30.829,09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3.828,00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34.657,09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652131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971125C2-069A-44B6-5FBD-F89359D70BDD}"/>
              </a:ext>
            </a:extLst>
          </p:cNvPr>
          <p:cNvSpPr/>
          <p:nvPr/>
        </p:nvSpPr>
        <p:spPr>
          <a:xfrm>
            <a:off x="4475785" y="628066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3DDA3D4A-3B2C-A2E5-AF40-63B00F717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385279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AC650FC-A3A6-437C-AF02-DC16FCBA63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591541"/>
              </p:ext>
            </p:extLst>
          </p:nvPr>
        </p:nvGraphicFramePr>
        <p:xfrm>
          <a:off x="353250" y="1600587"/>
          <a:ext cx="11485497" cy="4179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1407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639711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182624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377696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304859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PROPRIO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ESTADO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FEDERAL (R$) 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639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de Consumo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De Expediente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9.244,33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9.244,33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325152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De Processamento De Dados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1.911,26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1.911,26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324002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De Limpeza E Prod. De Higienização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23.693,44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23.693,44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550926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P/ Manutenção De Veículos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9.593,83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9.593,83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315702"/>
                  </a:ext>
                </a:extLst>
              </a:tr>
              <a:tr h="363940"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Serviços de Terceiro Pessoa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Estagiários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18.779,99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181.166,66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199.946,65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194119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Locação de Imóveis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11.270,54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4.029,42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15.299,96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926340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Serviços de Terceiro Pessoa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26.250,25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26.250,25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740800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B646D256-911F-0A3A-ED2F-4A0A58D6A75C}"/>
              </a:ext>
            </a:extLst>
          </p:cNvPr>
          <p:cNvSpPr/>
          <p:nvPr/>
        </p:nvSpPr>
        <p:spPr>
          <a:xfrm>
            <a:off x="4475785" y="554914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A568847A-1140-6EAA-3BD0-100558F0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35013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2995C28-3E9F-DB2C-9872-E9B9398A1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483663"/>
              </p:ext>
            </p:extLst>
          </p:nvPr>
        </p:nvGraphicFramePr>
        <p:xfrm>
          <a:off x="353250" y="1844427"/>
          <a:ext cx="11485497" cy="3672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1407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924262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199957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161156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238758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199957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4716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PROPRIO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ESTADO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(R$) 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63940">
                <a:tc rowSpan="7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Outros Serviços de Terceiro Pessoa Jurídica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Manutenção e Conservação de Veículos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13.237,81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13.356,63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514490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 de Telecomunicação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2.650,52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2.650,52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933602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 de Energia Elétrica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36.894,02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36.894,02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068539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 de Agua e Esgoto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9.563,16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9.853,08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504600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Seguros Em Geral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1.535,74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1.535,74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930461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 de Comunicação em Geral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1.638,07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1.638,07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25472"/>
                  </a:ext>
                </a:extLst>
              </a:tr>
              <a:tr h="363940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Serviços Técnicos Profissionais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14.250,00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6333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037FA1E8-408A-F197-784F-AE4659CDB71C}"/>
              </a:ext>
            </a:extLst>
          </p:cNvPr>
          <p:cNvSpPr/>
          <p:nvPr/>
        </p:nvSpPr>
        <p:spPr>
          <a:xfrm>
            <a:off x="4475785" y="628066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294CD32B-7B80-2EF0-FEA2-6C49C641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56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DDB5801-966E-E4C0-D2AC-8E3BD4A3439F}"/>
              </a:ext>
            </a:extLst>
          </p:cNvPr>
          <p:cNvGraphicFramePr>
            <a:graphicFrameLocks noGrp="1"/>
          </p:cNvGraphicFramePr>
          <p:nvPr/>
        </p:nvGraphicFramePr>
        <p:xfrm>
          <a:off x="1782467" y="8039619"/>
          <a:ext cx="10281559" cy="6245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8287">
                  <a:extLst>
                    <a:ext uri="{9D8B030D-6E8A-4147-A177-3AD203B41FA5}">
                      <a16:colId xmlns:a16="http://schemas.microsoft.com/office/drawing/2014/main" val="2074074391"/>
                    </a:ext>
                  </a:extLst>
                </a:gridCol>
                <a:gridCol w="2416628">
                  <a:extLst>
                    <a:ext uri="{9D8B030D-6E8A-4147-A177-3AD203B41FA5}">
                      <a16:colId xmlns:a16="http://schemas.microsoft.com/office/drawing/2014/main" val="610789145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3510643395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2149373277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643522041"/>
                    </a:ext>
                  </a:extLst>
                </a:gridCol>
                <a:gridCol w="1449161">
                  <a:extLst>
                    <a:ext uri="{9D8B030D-6E8A-4147-A177-3AD203B41FA5}">
                      <a16:colId xmlns:a16="http://schemas.microsoft.com/office/drawing/2014/main" val="1369073485"/>
                    </a:ext>
                  </a:extLst>
                </a:gridCol>
              </a:tblGrid>
              <a:tr h="27272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ELEMENTO DE DESPESAS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SUBELEMENTO DE DESPESAS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PROPRIO 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ESTADO </a:t>
                      </a:r>
                      <a:endParaRPr lang="pt-BR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FEDERAL 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TOTAL 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898292"/>
                  </a:ext>
                </a:extLst>
              </a:tr>
              <a:tr h="53575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SERVIÇOS DE TERCEIRO PESSOA FISICA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Estagiários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532.834,01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208.000,00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740.834,01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952079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440250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Locação de Imoveis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15.600,00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17.460,82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33.060,82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862971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Outros Serviços de Terceiros Pessoa </a:t>
                      </a:r>
                      <a:r>
                        <a:rPr lang="pt-BR" sz="1400" u="none" strike="noStrike" dirty="0" err="1">
                          <a:effectLst/>
                          <a:latin typeface="Arial Narrow" panose="020B0606020202030204" pitchFamily="34" charset="0"/>
                        </a:rPr>
                        <a:t>Fisica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98.863,44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98.863,44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854977"/>
                  </a:ext>
                </a:extLst>
              </a:tr>
              <a:tr h="2818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R$ 647.297,45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                   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R$ 225.460,82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R$ 872.758,27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775832"/>
                  </a:ext>
                </a:extLst>
              </a:tr>
              <a:tr h="5357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DESPESAS DE EXERCICIOS ANTERIORES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Material de Consumo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111,45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111,45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372998"/>
                  </a:ext>
                </a:extLst>
              </a:tr>
              <a:tr h="53575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EQUIPAMENTO E MATERIAL PERMANENTE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Aparelhos e Utensilios Domésticos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5.804,00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5.804,00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119965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Outros Materiais Permanentes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4.116,50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4.116,50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930863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Máquinas, Utensílios e Equipamentos Diversos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8.520,00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8.520,00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795605"/>
                  </a:ext>
                </a:extLst>
              </a:tr>
              <a:tr h="535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Equipamento de Processamento de Dados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Arial Narrow" panose="020B0606020202030204" pitchFamily="34" charset="0"/>
                        </a:rPr>
                        <a:t> R$       235.520,00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235.520,00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406103"/>
                  </a:ext>
                </a:extLst>
              </a:tr>
              <a:tr h="1297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R$ 9.920,50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                    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R$ 244.040,00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 R$ 253.960,50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237364"/>
                  </a:ext>
                </a:extLst>
              </a:tr>
              <a:tr h="5357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OUTROS AUXILIOS FINANCEIROS A PESSOA FISICA</a:t>
                      </a:r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Demais auxílios financeiros a pessoa física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          -  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88.191,76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  <a:latin typeface="Arial Narrow" panose="020B0606020202030204" pitchFamily="34" charset="0"/>
                        </a:rPr>
                        <a:t> R$           88.191,76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603523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7B995EB-7385-4051-9492-D2109692D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599844"/>
              </p:ext>
            </p:extLst>
          </p:nvPr>
        </p:nvGraphicFramePr>
        <p:xfrm>
          <a:off x="346507" y="1274213"/>
          <a:ext cx="11586116" cy="53767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7925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645408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536192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182624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328928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545039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4679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PROPRIO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ESTADO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FEDERAL (R$) 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74882">
                <a:tc rowSpan="8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Outros Serviços de Terceiro Pessoa Jurídica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Serviços Bancários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167822"/>
                  </a:ext>
                </a:extLst>
              </a:tr>
              <a:tr h="485878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 Médico Hospitalar, Odont. e Laboratorial – H.P.O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922.444,00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437.447,92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1.359.891,92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694533"/>
                  </a:ext>
                </a:extLst>
              </a:tr>
              <a:tr h="4858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 Médico Hospitalar, Odont. E Laboratorial – INGES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1.298.215,47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115.613,45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1.413.828,92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863928"/>
                  </a:ext>
                </a:extLst>
              </a:tr>
              <a:tr h="4858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Serviços Médico Hospitalar, Odont. E Laboratorial 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979014"/>
                  </a:ext>
                </a:extLst>
              </a:tr>
              <a:tr h="374882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Transporte de Servidores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4.798,37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1.518,86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6.317,23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127549"/>
                  </a:ext>
                </a:extLst>
              </a:tr>
              <a:tr h="374882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Serviços de Terceiros Pessoa Jurídica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18.849,94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158.660,62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177.510,56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729145"/>
                  </a:ext>
                </a:extLst>
              </a:tr>
              <a:tr h="374882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Serviços de Cópias e Reprodução de Documentos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1.986,81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1.986,81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221870"/>
                  </a:ext>
                </a:extLst>
              </a:tr>
              <a:tr h="374882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Manut. Cons.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de Processamento de Dados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8.261,13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8.261,13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69740"/>
                  </a:ext>
                </a:extLst>
              </a:tr>
            </a:tbl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5755D0C5-8FD6-E1C5-A45D-9FE4E69C6957}"/>
              </a:ext>
            </a:extLst>
          </p:cNvPr>
          <p:cNvSpPr/>
          <p:nvPr/>
        </p:nvSpPr>
        <p:spPr>
          <a:xfrm>
            <a:off x="4475785" y="628066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A32221F6-D80B-2B2D-2370-5FFEB002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9918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272A9FB-1F8F-397E-E36C-51AB13C876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018172"/>
              </p:ext>
            </p:extLst>
          </p:nvPr>
        </p:nvGraphicFramePr>
        <p:xfrm>
          <a:off x="358699" y="1700933"/>
          <a:ext cx="11586116" cy="3475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3508990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377696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328928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374351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4679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PROPRIO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ESTADO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FEDERAL (R$) 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7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Auxílios Financeiros a Pessoa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Demais Auxílios Financeiros a Pessoas Física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60.800,00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12047"/>
                  </a:ext>
                </a:extLst>
              </a:tr>
              <a:tr h="404337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Auxilio Alimentação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Auxilio Alimentação – Saúde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160.543,95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160.543,95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247341"/>
                  </a:ext>
                </a:extLst>
              </a:tr>
              <a:tr h="3748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Serviços de Terceiros Pessoa Jurídica – Consorcio Público do Qual o Ente Partícipe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Serviços Médicos Hospitalar, Odontológicos e Laboratoriais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100.182,24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150.273,36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250.455,60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529013"/>
                  </a:ext>
                </a:extLst>
              </a:tr>
              <a:tr h="374882">
                <a:tc vMerge="1">
                  <a:txBody>
                    <a:bodyPr/>
                    <a:lstStyle/>
                    <a:p>
                      <a:pPr algn="ctr" fontAlgn="ctr"/>
                      <a:endParaRPr lang="pt-BR" sz="14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Serviços de Terceiro Pessoa Jurídica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17.666,64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104.000,00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121.666,64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453048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1748F6AF-8DE7-7830-E257-9E7A12EF1ED1}"/>
              </a:ext>
            </a:extLst>
          </p:cNvPr>
          <p:cNvSpPr/>
          <p:nvPr/>
        </p:nvSpPr>
        <p:spPr>
          <a:xfrm>
            <a:off x="4475785" y="628066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1495FDEB-6CD6-0DCA-EB68-6E17C4CC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89265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0C06F06-D99E-4BE1-AC0C-192929625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099158"/>
              </p:ext>
            </p:extLst>
          </p:nvPr>
        </p:nvGraphicFramePr>
        <p:xfrm>
          <a:off x="302941" y="2098711"/>
          <a:ext cx="11586116" cy="3544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2839">
                  <a:extLst>
                    <a:ext uri="{9D8B030D-6E8A-4147-A177-3AD203B41FA5}">
                      <a16:colId xmlns:a16="http://schemas.microsoft.com/office/drawing/2014/main" val="4255332875"/>
                    </a:ext>
                  </a:extLst>
                </a:gridCol>
                <a:gridCol w="2735692">
                  <a:extLst>
                    <a:ext uri="{9D8B030D-6E8A-4147-A177-3AD203B41FA5}">
                      <a16:colId xmlns:a16="http://schemas.microsoft.com/office/drawing/2014/main" val="2031561765"/>
                    </a:ext>
                  </a:extLst>
                </a:gridCol>
                <a:gridCol w="1621536">
                  <a:extLst>
                    <a:ext uri="{9D8B030D-6E8A-4147-A177-3AD203B41FA5}">
                      <a16:colId xmlns:a16="http://schemas.microsoft.com/office/drawing/2014/main" val="3537302487"/>
                    </a:ext>
                  </a:extLst>
                </a:gridCol>
                <a:gridCol w="1426464">
                  <a:extLst>
                    <a:ext uri="{9D8B030D-6E8A-4147-A177-3AD203B41FA5}">
                      <a16:colId xmlns:a16="http://schemas.microsoft.com/office/drawing/2014/main" val="1807012930"/>
                    </a:ext>
                  </a:extLst>
                </a:gridCol>
                <a:gridCol w="1597152">
                  <a:extLst>
                    <a:ext uri="{9D8B030D-6E8A-4147-A177-3AD203B41FA5}">
                      <a16:colId xmlns:a16="http://schemas.microsoft.com/office/drawing/2014/main" val="3143179183"/>
                    </a:ext>
                  </a:extLst>
                </a:gridCol>
                <a:gridCol w="1562433">
                  <a:extLst>
                    <a:ext uri="{9D8B030D-6E8A-4147-A177-3AD203B41FA5}">
                      <a16:colId xmlns:a16="http://schemas.microsoft.com/office/drawing/2014/main" val="3562688072"/>
                    </a:ext>
                  </a:extLst>
                </a:gridCol>
              </a:tblGrid>
              <a:tr h="2112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SUBELEMENTO DE DESPESAS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PRÓPRIO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ESTADO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FEDERAL (R$) 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(R$)</a:t>
                      </a:r>
                      <a:endParaRPr lang="pt-BR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947298"/>
                  </a:ext>
                </a:extLst>
              </a:tr>
              <a:tr h="382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Obras e Instalações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Obras em Andamento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306.110,61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306.110,61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11992"/>
                  </a:ext>
                </a:extLst>
              </a:tr>
              <a:tr h="3823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Equipamento e Material Permanente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Aparelhos e Utensílios Domésticos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4.298,60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7.405,73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11.704,33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90512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Apar.,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Utens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Med., Odont., Labor.,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22.962,80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22.962,80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991463"/>
                  </a:ext>
                </a:extLst>
              </a:tr>
              <a:tr h="382335">
                <a:tc v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Materiais Permanentes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22.730,26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22.730,26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01560"/>
                  </a:ext>
                </a:extLst>
              </a:tr>
              <a:tr h="3823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857" marR="7857" marT="78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3.707.030,50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168.122,87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3.913.977,10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7.789.130,47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035636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1EBAF64B-405E-EDF5-2228-9E63DE5186EC}"/>
              </a:ext>
            </a:extLst>
          </p:cNvPr>
          <p:cNvSpPr/>
          <p:nvPr/>
        </p:nvSpPr>
        <p:spPr>
          <a:xfrm>
            <a:off x="4475785" y="628066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4B15D71-AD46-AF26-A9C6-0090D9CAF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188520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7A8BE3E-B91E-4388-963C-920785F08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665057"/>
              </p:ext>
            </p:extLst>
          </p:nvPr>
        </p:nvGraphicFramePr>
        <p:xfrm>
          <a:off x="1092820" y="1330709"/>
          <a:ext cx="10125308" cy="1320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517">
                  <a:extLst>
                    <a:ext uri="{9D8B030D-6E8A-4147-A177-3AD203B41FA5}">
                      <a16:colId xmlns:a16="http://schemas.microsoft.com/office/drawing/2014/main" val="2811851952"/>
                    </a:ext>
                  </a:extLst>
                </a:gridCol>
                <a:gridCol w="1697804">
                  <a:extLst>
                    <a:ext uri="{9D8B030D-6E8A-4147-A177-3AD203B41FA5}">
                      <a16:colId xmlns:a16="http://schemas.microsoft.com/office/drawing/2014/main" val="3678988373"/>
                    </a:ext>
                  </a:extLst>
                </a:gridCol>
                <a:gridCol w="1623986">
                  <a:extLst>
                    <a:ext uri="{9D8B030D-6E8A-4147-A177-3AD203B41FA5}">
                      <a16:colId xmlns:a16="http://schemas.microsoft.com/office/drawing/2014/main" val="3929944438"/>
                    </a:ext>
                  </a:extLst>
                </a:gridCol>
                <a:gridCol w="1648591">
                  <a:extLst>
                    <a:ext uri="{9D8B030D-6E8A-4147-A177-3AD203B41FA5}">
                      <a16:colId xmlns:a16="http://schemas.microsoft.com/office/drawing/2014/main" val="2312568613"/>
                    </a:ext>
                  </a:extLst>
                </a:gridCol>
                <a:gridCol w="1722410">
                  <a:extLst>
                    <a:ext uri="{9D8B030D-6E8A-4147-A177-3AD203B41FA5}">
                      <a16:colId xmlns:a16="http://schemas.microsoft.com/office/drawing/2014/main" val="3848762070"/>
                    </a:ext>
                  </a:extLst>
                </a:gridCol>
              </a:tblGrid>
              <a:tr h="44716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PRÓPRIO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ESTADUAL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FEDERAL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7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DAS DESPESAS NO PERIODO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3.707.030,50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168.122,87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3.913.977,10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7.789.130,47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331142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74AEC95-CB98-40C5-ADA8-B3DA1D5806C0}"/>
              </a:ext>
            </a:extLst>
          </p:cNvPr>
          <p:cNvGraphicFramePr>
            <a:graphicFrameLocks/>
          </p:cNvGraphicFramePr>
          <p:nvPr/>
        </p:nvGraphicFramePr>
        <p:xfrm>
          <a:off x="1924495" y="2485553"/>
          <a:ext cx="6028660" cy="4061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9A37B16-51AD-40C4-8D68-5EAC98949C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062309"/>
              </p:ext>
            </p:extLst>
          </p:nvPr>
        </p:nvGraphicFramePr>
        <p:xfrm>
          <a:off x="1924494" y="3230879"/>
          <a:ext cx="7731569" cy="331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70EB0AFB-E9E6-AB2D-043C-C5F8712E5909}"/>
              </a:ext>
            </a:extLst>
          </p:cNvPr>
          <p:cNvSpPr/>
          <p:nvPr/>
        </p:nvSpPr>
        <p:spPr>
          <a:xfrm>
            <a:off x="4475785" y="628066"/>
            <a:ext cx="3240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DESPESAS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DACB5D72-DE9B-7642-3B3E-753222E96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109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83601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E2BA8-83BD-4A94-8608-E891A00F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937" y="232000"/>
            <a:ext cx="6444126" cy="614911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DEMONSTRAÇÃO FINANCEIRA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65EE270-0B50-418F-AAF6-B3ECA832C3C7}"/>
              </a:ext>
            </a:extLst>
          </p:cNvPr>
          <p:cNvSpPr/>
          <p:nvPr/>
        </p:nvSpPr>
        <p:spPr>
          <a:xfrm>
            <a:off x="1847386" y="688415"/>
            <a:ext cx="8954726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102870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valor total da despesa orçamentária fixada do Fundo Municipal de Saúde de Vargem Alta para o ano de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foi na ordem de </a:t>
            </a:r>
            <a:r>
              <a:rPr lang="pt-BR" sz="20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R$ 20.580.316,76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2000" b="1" dirty="0">
              <a:effectLst/>
              <a:latin typeface="Arial" panose="020B0604020202020204" pitchFamily="34" charset="0"/>
              <a:ea typeface="Georgia" panose="02040502050405020303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DAC164C-DEA3-4F3D-9745-ADA2AA1A4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795393"/>
              </p:ext>
            </p:extLst>
          </p:nvPr>
        </p:nvGraphicFramePr>
        <p:xfrm>
          <a:off x="1847386" y="1720227"/>
          <a:ext cx="8741664" cy="11628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318974">
                  <a:extLst>
                    <a:ext uri="{9D8B030D-6E8A-4147-A177-3AD203B41FA5}">
                      <a16:colId xmlns:a16="http://schemas.microsoft.com/office/drawing/2014/main" val="1615992327"/>
                    </a:ext>
                  </a:extLst>
                </a:gridCol>
                <a:gridCol w="2422690">
                  <a:extLst>
                    <a:ext uri="{9D8B030D-6E8A-4147-A177-3AD203B41FA5}">
                      <a16:colId xmlns:a16="http://schemas.microsoft.com/office/drawing/2014/main" val="763527162"/>
                    </a:ext>
                  </a:extLst>
                </a:gridCol>
              </a:tblGrid>
              <a:tr h="423803">
                <a:tc>
                  <a:txBody>
                    <a:bodyPr/>
                    <a:lstStyle/>
                    <a:p>
                      <a:pPr marL="751205" algn="ctr">
                        <a:lnSpc>
                          <a:spcPts val="1435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DISCRIMINAÇÃO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203200" algn="ctr">
                        <a:lnSpc>
                          <a:spcPts val="1435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</a:t>
                      </a:r>
                      <a:r>
                        <a:rPr lang="pt-PT" sz="2000" b="1" spc="-5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646366"/>
                  </a:ext>
                </a:extLst>
              </a:tr>
              <a:tr h="412255">
                <a:tc>
                  <a:txBody>
                    <a:bodyPr/>
                    <a:lstStyle/>
                    <a:p>
                      <a:pPr marL="17780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</a:t>
                      </a:r>
                      <a:r>
                        <a:rPr lang="pt-PT" sz="2000" b="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fixada atualizada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0505" marR="180340" algn="ctr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" panose="020B0604020202020204" pitchFamily="34" charset="0"/>
                        </a:rPr>
                        <a:t>23.120.863,07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12609"/>
                  </a:ext>
                </a:extLst>
              </a:tr>
              <a:tr h="326812">
                <a:tc>
                  <a:txBody>
                    <a:bodyPr/>
                    <a:lstStyle/>
                    <a:p>
                      <a:pPr marL="17780">
                        <a:lnSpc>
                          <a:spcPts val="1385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</a:t>
                      </a:r>
                      <a:r>
                        <a:rPr lang="pt-PT" sz="2000" b="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pt-PT" sz="2000" b="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autorizada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0505" marR="179705" algn="ctr">
                        <a:lnSpc>
                          <a:spcPts val="1385"/>
                        </a:lnSpc>
                        <a:spcAft>
                          <a:spcPts val="0"/>
                        </a:spcAft>
                      </a:pPr>
                      <a:r>
                        <a:rPr lang="pt-BR" sz="2000" b="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" panose="020B0604020202020204" pitchFamily="34" charset="0"/>
                        </a:rPr>
                        <a:t>11.917.756,90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79233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C5138826-B5C6-47DA-81DA-C3E88F0001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562404"/>
              </p:ext>
            </p:extLst>
          </p:nvPr>
        </p:nvGraphicFramePr>
        <p:xfrm>
          <a:off x="1847386" y="5042761"/>
          <a:ext cx="8741664" cy="16419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698733">
                  <a:extLst>
                    <a:ext uri="{9D8B030D-6E8A-4147-A177-3AD203B41FA5}">
                      <a16:colId xmlns:a16="http://schemas.microsoft.com/office/drawing/2014/main" val="1307277838"/>
                    </a:ext>
                  </a:extLst>
                </a:gridCol>
                <a:gridCol w="3042931">
                  <a:extLst>
                    <a:ext uri="{9D8B030D-6E8A-4147-A177-3AD203B41FA5}">
                      <a16:colId xmlns:a16="http://schemas.microsoft.com/office/drawing/2014/main" val="1884655249"/>
                    </a:ext>
                  </a:extLst>
                </a:gridCol>
              </a:tblGrid>
              <a:tr h="439694">
                <a:tc>
                  <a:txBody>
                    <a:bodyPr/>
                    <a:lstStyle/>
                    <a:p>
                      <a:pPr marL="7512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DESCRIÇÃO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</a:t>
                      </a:r>
                      <a:r>
                        <a:rPr lang="pt-PT" sz="2000" b="1" spc="-5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pt-PT" sz="2000" b="1" spc="-2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</a:t>
                      </a:r>
                      <a:endParaRPr lang="pt-BR" sz="20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594307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r>
                        <a:rPr lang="pt-PT" sz="20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Arrecadada</a:t>
                      </a:r>
                      <a:r>
                        <a:rPr lang="pt-PT" sz="20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Orçamentária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" panose="020B0604020202020204" pitchFamily="34" charset="0"/>
                        </a:rPr>
                        <a:t>2.680.192,98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307388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r>
                        <a:rPr lang="pt-PT" sz="2000" b="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</a:t>
                      </a:r>
                      <a:r>
                        <a:rPr lang="pt-PT" sz="2000" b="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Transferência</a:t>
                      </a:r>
                      <a:r>
                        <a:rPr lang="pt-PT" sz="2000" b="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Arrecadada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" panose="020B0604020202020204" pitchFamily="34" charset="0"/>
                        </a:rPr>
                        <a:t>3.572.800,00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060570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778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pt-PT" sz="20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</a:t>
                      </a:r>
                      <a:r>
                        <a:rPr lang="pt-PT" sz="2000" b="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r>
                        <a:rPr lang="pt-PT" sz="20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Arrecadada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7010" marR="203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" panose="020B0604020202020204" pitchFamily="34" charset="0"/>
                        </a:rPr>
                        <a:t>6.252.992,98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749259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BFF927BA-161B-4BC5-A38D-0017DF0B6BA1}"/>
              </a:ext>
            </a:extLst>
          </p:cNvPr>
          <p:cNvSpPr/>
          <p:nvPr/>
        </p:nvSpPr>
        <p:spPr>
          <a:xfrm>
            <a:off x="1847386" y="2773130"/>
            <a:ext cx="8741664" cy="234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Durante o exercício do 1º Quadrimestre de 2024, o Fundo Municipal de Saúde de Vargem Alta recebeu de repasses de recursos próprios da saúde a importância de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R$ </a:t>
            </a:r>
            <a:r>
              <a:rPr lang="pt-BR" sz="20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2.680.192,98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além de receber diretamente nas contas da saúde a importância de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R$ </a:t>
            </a:r>
            <a:r>
              <a:rPr lang="pt-BR" sz="20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3.572.800,00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conforme demonstrado no quadro abaixo: </a:t>
            </a:r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3CBA5EED-578F-BACF-EE62-6425C5A2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96565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A4699AC-6DCD-4350-BB14-771BEBA7CD0D}"/>
              </a:ext>
            </a:extLst>
          </p:cNvPr>
          <p:cNvSpPr/>
          <p:nvPr/>
        </p:nvSpPr>
        <p:spPr>
          <a:xfrm>
            <a:off x="1011936" y="1498643"/>
            <a:ext cx="10314432" cy="234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Conforme o Relatório Resumido da Execução Orçamentária — Anexo 12 (LC 141/2012, Art. 35) do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2º Bimestre de 2024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Município de Vargem Aita - ES, os gastos totais com Ações e Serviços Públicos de Saúde, chegaram à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13,04%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dos recursos próprios de impostos e Transferências Constitucionais e Legais em Ações e Serviços Públicos de Saúde, conforme especificado abaixo: </a:t>
            </a:r>
            <a:endParaRPr lang="pt-B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671134E-B160-45BD-B523-375020946592}"/>
              </a:ext>
            </a:extLst>
          </p:cNvPr>
          <p:cNvSpPr/>
          <p:nvPr/>
        </p:nvSpPr>
        <p:spPr>
          <a:xfrm>
            <a:off x="1024128" y="4252991"/>
            <a:ext cx="10509504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Total das Receitas Vinculadas ........................................................	</a:t>
            </a:r>
            <a:r>
              <a:rPr lang="pt-B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R$ 24.267.651,68</a:t>
            </a:r>
            <a:endParaRPr lang="pt-B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Valor Mínimo a ser Aplicado na Saúde (15%) ................................  	</a:t>
            </a:r>
            <a:r>
              <a:rPr lang="pt-B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R$   3.640.147,75</a:t>
            </a:r>
            <a:endParaRPr lang="pt-B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Total das Despesas Constitucionais aplicados em Saúde .............	</a:t>
            </a:r>
            <a:r>
              <a:rPr lang="pt-B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R$   3.164.703,91</a:t>
            </a:r>
            <a:endParaRPr lang="pt-B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(%) Aplicado ..................................................................................	.  	</a:t>
            </a:r>
            <a:r>
              <a:rPr lang="pt-B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13,04%</a:t>
            </a:r>
            <a:endParaRPr lang="pt-BR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0628AC6-8755-4CDD-B41C-AA629F9AD6A0}"/>
              </a:ext>
            </a:extLst>
          </p:cNvPr>
          <p:cNvSpPr/>
          <p:nvPr/>
        </p:nvSpPr>
        <p:spPr>
          <a:xfrm>
            <a:off x="2071995" y="499689"/>
            <a:ext cx="8619891" cy="1041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pt-BR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DESPESAS EM AÇÕES E SERVIÇOS PÚBLICOS DE SAÚDE</a:t>
            </a:r>
            <a:endParaRPr lang="pt-BR" sz="2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9BCA4101-6DDB-4530-BAC1-94879C10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12871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1F9BCA9-A10B-7D8C-2516-A43A5F907D8D}"/>
              </a:ext>
            </a:extLst>
          </p:cNvPr>
          <p:cNvSpPr txBox="1"/>
          <p:nvPr/>
        </p:nvSpPr>
        <p:spPr>
          <a:xfrm>
            <a:off x="1911485" y="1495627"/>
            <a:ext cx="83690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Comic Sans MS" panose="030F0702030302020204" pitchFamily="66" charset="0"/>
              </a:rPr>
              <a:t>FAZEMOS VOTOS DE UMA BOA SEMANA E</a:t>
            </a:r>
          </a:p>
          <a:p>
            <a:pPr algn="ctr"/>
            <a:r>
              <a:rPr lang="pt-BR" sz="4800" dirty="0">
                <a:latin typeface="Comic Sans MS" panose="030F0702030302020204" pitchFamily="66" charset="0"/>
              </a:rPr>
              <a:t>AGRADECEMOS A PARTICIPAÇÃO DE TODOS!!!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F9F4E8E9-748C-4D3D-716D-3A0407476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7B7CB-BB63-4ACF-AE48-7F2A2F95EAD9}" type="slidenum">
              <a:rPr lang="pt-BR" smtClean="0"/>
              <a:t>112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6291533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Personalizada 3">
      <a:dk1>
        <a:sysClr val="windowText" lastClr="000000"/>
      </a:dk1>
      <a:lt1>
        <a:srgbClr val="79FFB6"/>
      </a:lt1>
      <a:dk2>
        <a:srgbClr val="766F54"/>
      </a:dk2>
      <a:lt2>
        <a:srgbClr val="E3EACF"/>
      </a:lt2>
      <a:accent1>
        <a:srgbClr val="00B05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5845</TotalTime>
  <Words>3983</Words>
  <Application>Microsoft Office PowerPoint</Application>
  <PresentationFormat>Widescreen</PresentationFormat>
  <Paragraphs>1188</Paragraphs>
  <Slides>112</Slides>
  <Notes>10</Notes>
  <HiddenSlides>0</HiddenSlides>
  <MMClips>1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112</vt:i4>
      </vt:variant>
    </vt:vector>
  </HeadingPairs>
  <TitlesOfParts>
    <vt:vector size="123" baseType="lpstr">
      <vt:lpstr>Aptos</vt:lpstr>
      <vt:lpstr>Arial</vt:lpstr>
      <vt:lpstr>Arial Black</vt:lpstr>
      <vt:lpstr>Arial MT</vt:lpstr>
      <vt:lpstr>Arial Narrow</vt:lpstr>
      <vt:lpstr>Calibri</vt:lpstr>
      <vt:lpstr>Century Gothic</vt:lpstr>
      <vt:lpstr>Comic Sans MS</vt:lpstr>
      <vt:lpstr>Wingdings</vt:lpstr>
      <vt:lpstr>Wingdings 3</vt:lpstr>
      <vt:lpstr>Cacho</vt:lpstr>
      <vt:lpstr> Relatório Detalhado do Quadrimestre Anterior - 1º RDQA – 2024  (DigiSUS)</vt:lpstr>
      <vt:lpstr>Apresentação do PowerPoint</vt:lpstr>
      <vt:lpstr> REUNIÕES DA EQUIPE GESTORA</vt:lpstr>
      <vt:lpstr>INSERÇÃO DE DOCUMENTOS NO PORTAL DA TRANSPARÊNCIA www.vargemalta.es.gov.br </vt:lpstr>
      <vt:lpstr> PLANOS DE TRABALHO </vt:lpstr>
      <vt:lpstr> PROJETO DE CONSTRUÇÃO</vt:lpstr>
      <vt:lpstr>Apresentação do PowerPoint</vt:lpstr>
      <vt:lpstr>Apresentação do PowerPoint</vt:lpstr>
      <vt:lpstr>ELABORAÇÃO DE DOCUMENTOS</vt:lpstr>
      <vt:lpstr>Apresentação do PowerPoint</vt:lpstr>
      <vt:lpstr>VISITAS TÉCNICAS</vt:lpstr>
      <vt:lpstr>Apresentação do PowerPoint</vt:lpstr>
      <vt:lpstr>CAPACITAÇÕES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RELATÓRIO DE ATENDIMENTOS  (01/01/2024 À 30/04/2024) </vt:lpstr>
      <vt:lpstr>RELATÓRIO DE LIBERAÇÃO DE FRALDAS (01/01/2024 À 30/04/2024) </vt:lpstr>
      <vt:lpstr>REUNIÃO DE PLANEJAMENTO FAMILIAR  UBS CAPIVARA </vt:lpstr>
      <vt:lpstr>REUNIÃO DE PLANEJAMENTO FAMILIAR  UBS JACIGUÁ</vt:lpstr>
      <vt:lpstr>REUNIÃO DE PLANEJAMENTO FAMILIAR  UBS VILA MARIA </vt:lpstr>
      <vt:lpstr>REUNIÃO DE PLANEJAMENTO FAMILIAR  UBS PROSPERIDADE </vt:lpstr>
      <vt:lpstr>Apresentação do PowerPoint</vt:lpstr>
      <vt:lpstr>RELATÓRIOS 1º QUADRIMESTRE (01/01/2024 À 30/04/2024) – ACS’S </vt:lpstr>
      <vt:lpstr>RELATÓRIOS 1º QUADRIMESTRE (01/01/2024 À 30/04/2024) </vt:lpstr>
      <vt:lpstr>RELATÓRIOS 1º QUADRIMESTRE (01/01/2024 À 30/04/2024) </vt:lpstr>
      <vt:lpstr>RELATÓRIOS 1º QUADRIMESTRE (01/01/2024 À 30/04/2024) </vt:lpstr>
      <vt:lpstr>RELATÓRIOS 1º QUADRIMESTRE (01/01/2024 À 30/04/2024) </vt:lpstr>
      <vt:lpstr>RELATÓRIOS 1º QUADRIMESTRE (01/01/2024 À 30/04/2024)</vt:lpstr>
      <vt:lpstr>RELATÓRIOS 1º QUADRIMESTRE (01/01/2024 À 30/04/2024)</vt:lpstr>
      <vt:lpstr>RELATÓRIOS 1º QUADRIMESTRE (01/01/2024 À 30/04/2024)</vt:lpstr>
      <vt:lpstr>VACINAÇÃO E HIPERDIA EM PEDRA BRANCA</vt:lpstr>
      <vt:lpstr>MULTIVACINAÇÃO EM ESCOLAS  EMEB SANTANA</vt:lpstr>
      <vt:lpstr>MULTIVACINAÇÃO E HIPERDIA EM CASTELINHO</vt:lpstr>
      <vt:lpstr>AÇÃO PSE EM ESCOLAS  EMEB PEDRA BRANCA</vt:lpstr>
      <vt:lpstr>VACINAÇÃO AOS ACAMADOS E DOMICILIADOS NA COMUNIDADE DE CLAROS DIAS</vt:lpstr>
      <vt:lpstr>HIPERDIA EM COMEMORAÇÃO DOS DIAS DAS MÃES EM SANTO ANTÔNIO COM A EQUIPE DA UBS DE PROSPERIDADE</vt:lpstr>
      <vt:lpstr>AÇÃO SOBRE A IMPORTÂNCIA DO ALEITAMENTO MATERNO NA UBS DE FRUTEIRAS</vt:lpstr>
      <vt:lpstr>COLETA DE PREVENTIVOS EM HOMENAGEM AO DIA DAS MULHERES  UBS DE VARGEM ALTA</vt:lpstr>
      <vt:lpstr>MULTIVACINAÇÃO EM ESCOLAS  CMEI FAZENDA BELÉM</vt:lpstr>
      <vt:lpstr>RODA DE CONVERSA DE SAÚDE MENTAL COM DR. ESTEVÃO – UBS DE VARGEM ALTA</vt:lpstr>
      <vt:lpstr>Apresentação do PowerPoint</vt:lpstr>
      <vt:lpstr>Apresentação do PowerPoint</vt:lpstr>
      <vt:lpstr>RELATÓRIOS DE ATENDIMENTOS ODONTOLÓGICOS (01/01/2024 À 30/04/2024) </vt:lpstr>
      <vt:lpstr>Apresentação do PowerPoint</vt:lpstr>
      <vt:lpstr>AÇÕES EM SAÚDE ODONTOLÓGICA (01/01/2024 À 30/04/2024) </vt:lpstr>
      <vt:lpstr>AÇÕES EM SAÚDE ODONTOLÓGICA (01/01/2024 À 30/04/2024) </vt:lpstr>
      <vt:lpstr>AÇÕES EM SAÚDE ODONTOLÓGICA (01/01/2024 À 30/04/2024)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EXERCÍCIOS FISIOTERAPÊUTICOS</vt:lpstr>
      <vt:lpstr>Apresentação do PowerPoint</vt:lpstr>
      <vt:lpstr>ATENDIMENTO AMBULATORIAL/ESPECIALIZADO - CEM</vt:lpstr>
      <vt:lpstr>Apresentação do PowerPoint</vt:lpstr>
      <vt:lpstr>Apresentação do PowerPoint</vt:lpstr>
      <vt:lpstr>ATENÇÃO FARMACÊUTICA</vt:lpstr>
      <vt:lpstr>Apresentação do PowerPoint</vt:lpstr>
      <vt:lpstr>O CAPS conta com a oferta de serviços médicos, colaborando com a renovação de receitas e consultas em Saúde Mental, no âmbito municipal, facilitando o acesso e a continuidade do atendimento aos nossos usuários. </vt:lpstr>
      <vt:lpstr>Apresentação do PowerPoint</vt:lpstr>
      <vt:lpstr>Apresentação do PowerPoint</vt:lpstr>
      <vt:lpstr>Apresentação do PowerPoint</vt:lpstr>
      <vt:lpstr>No dia 22 de Março de 2024, o CAPS foi atingido por uma enchente e perdeu tudo. Após 15 dias, foi concluída a limpeza, arrumação e pintura.</vt:lpstr>
      <vt:lpstr>Apresentação do PowerPoint</vt:lpstr>
      <vt:lpstr>Apresentação do PowerPoint</vt:lpstr>
      <vt:lpstr>Apresentação do PowerPoint</vt:lpstr>
      <vt:lpstr>Apresentação do PowerPoint</vt:lpstr>
      <vt:lpstr>Vigilância Epidemiológica</vt:lpstr>
      <vt:lpstr>VIGILÂNCIA AMBIENTAL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INSTRUÇÃO NORMATIVA SISTEMA SAÚDE PÚBLICA Nº. 02/2020 APROVADA PELO DECRETO Nº 4283 </vt:lpstr>
      <vt:lpstr> INSTRUÇÃO NORMATIVA SISTEMA SAÚDE PÚBLICA Nº. 02/2020 APROVADA PELO DECRETO Nº 4283 </vt:lpstr>
      <vt:lpstr>INSTRUÇÃO NORMATIVA SISTEMA SAÚDE PÚBLICA Nº. 02/2020 APROVADA PELO DECRETO Nº 4283</vt:lpstr>
      <vt:lpstr>INSTRUÇÃO NORMATIVA SISTEMA SAÚDE PÚBLICA Nº. 02/2020 APROVADA PELO DECRETO Nº 4283</vt:lpstr>
      <vt:lpstr>INSTRUÇÃO NORMATIVA SISTEMA SAÚDE PÚBLICA Nº. 02/2020 APROVADA PELO DECRETO Nº 4283</vt:lpstr>
      <vt:lpstr> AMBULÂNCIA - ACAMADOS</vt:lpstr>
      <vt:lpstr> VIAGENS NO PERÍODO: 01/01/2024 À 30/04/2024 </vt:lpstr>
      <vt:lpstr> VIAGENS NO PERÍODO: 01/01/2024 À 30/04/2024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DEMONSTRAÇÃO FINANCEIRA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DE GESTÃO DE SAÚDE - 2021</dc:title>
  <dc:creator>Datainfo</dc:creator>
  <cp:lastModifiedBy>Usuario</cp:lastModifiedBy>
  <cp:revision>189</cp:revision>
  <dcterms:created xsi:type="dcterms:W3CDTF">2022-03-23T12:41:33Z</dcterms:created>
  <dcterms:modified xsi:type="dcterms:W3CDTF">2024-05-29T14:50:25Z</dcterms:modified>
</cp:coreProperties>
</file>