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2"/>
  </p:notesMasterIdLst>
  <p:sldIdLst>
    <p:sldId id="256" r:id="rId2"/>
    <p:sldId id="290" r:id="rId3"/>
    <p:sldId id="291" r:id="rId4"/>
    <p:sldId id="292" r:id="rId5"/>
    <p:sldId id="293" r:id="rId6"/>
    <p:sldId id="294" r:id="rId7"/>
    <p:sldId id="295" r:id="rId8"/>
    <p:sldId id="328" r:id="rId9"/>
    <p:sldId id="329" r:id="rId10"/>
    <p:sldId id="352" r:id="rId11"/>
    <p:sldId id="353" r:id="rId12"/>
    <p:sldId id="341" r:id="rId13"/>
    <p:sldId id="354" r:id="rId14"/>
    <p:sldId id="355" r:id="rId15"/>
    <p:sldId id="330" r:id="rId16"/>
    <p:sldId id="356" r:id="rId17"/>
    <p:sldId id="357" r:id="rId18"/>
    <p:sldId id="340" r:id="rId19"/>
    <p:sldId id="358" r:id="rId20"/>
    <p:sldId id="331" r:id="rId21"/>
    <p:sldId id="332" r:id="rId22"/>
    <p:sldId id="333" r:id="rId23"/>
    <p:sldId id="359" r:id="rId24"/>
    <p:sldId id="315" r:id="rId25"/>
    <p:sldId id="316" r:id="rId26"/>
    <p:sldId id="317" r:id="rId27"/>
    <p:sldId id="318" r:id="rId28"/>
    <p:sldId id="338" r:id="rId29"/>
    <p:sldId id="319" r:id="rId30"/>
    <p:sldId id="339" r:id="rId31"/>
    <p:sldId id="342" r:id="rId32"/>
    <p:sldId id="301" r:id="rId33"/>
    <p:sldId id="296" r:id="rId34"/>
    <p:sldId id="297" r:id="rId35"/>
    <p:sldId id="325" r:id="rId36"/>
    <p:sldId id="326" r:id="rId37"/>
    <p:sldId id="360" r:id="rId38"/>
    <p:sldId id="327" r:id="rId39"/>
    <p:sldId id="298" r:id="rId40"/>
    <p:sldId id="299" r:id="rId41"/>
    <p:sldId id="361" r:id="rId42"/>
    <p:sldId id="343" r:id="rId43"/>
    <p:sldId id="344" r:id="rId44"/>
    <p:sldId id="345" r:id="rId45"/>
    <p:sldId id="346" r:id="rId46"/>
    <p:sldId id="347" r:id="rId47"/>
    <p:sldId id="348" r:id="rId48"/>
    <p:sldId id="349" r:id="rId49"/>
    <p:sldId id="300" r:id="rId50"/>
    <p:sldId id="257" r:id="rId51"/>
    <p:sldId id="269" r:id="rId52"/>
    <p:sldId id="270" r:id="rId53"/>
    <p:sldId id="320" r:id="rId54"/>
    <p:sldId id="321" r:id="rId55"/>
    <p:sldId id="322" r:id="rId56"/>
    <p:sldId id="323" r:id="rId57"/>
    <p:sldId id="324" r:id="rId58"/>
    <p:sldId id="362" r:id="rId59"/>
    <p:sldId id="363" r:id="rId60"/>
    <p:sldId id="287" r:id="rId61"/>
    <p:sldId id="304" r:id="rId62"/>
    <p:sldId id="303" r:id="rId63"/>
    <p:sldId id="281" r:id="rId64"/>
    <p:sldId id="282" r:id="rId65"/>
    <p:sldId id="278" r:id="rId66"/>
    <p:sldId id="279" r:id="rId67"/>
    <p:sldId id="285" r:id="rId68"/>
    <p:sldId id="271" r:id="rId69"/>
    <p:sldId id="272" r:id="rId70"/>
    <p:sldId id="302" r:id="rId7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7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505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0" autoAdjust="0"/>
    <p:restoredTop sz="95201" autoAdjust="0"/>
  </p:normalViewPr>
  <p:slideViewPr>
    <p:cSldViewPr snapToGrid="0">
      <p:cViewPr varScale="1">
        <p:scale>
          <a:sx n="68" d="100"/>
          <a:sy n="68" d="100"/>
        </p:scale>
        <p:origin x="1164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Pasta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Pasta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0C10-4DDD-88F4-0580A7E37101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0C10-4DDD-88F4-0580A7E37101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0C10-4DDD-88F4-0580A7E37101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Planilha1!$B$2:$B$4</c:f>
              <c:strCache>
                <c:ptCount val="3"/>
                <c:pt idx="0">
                  <c:v>RECURSO PROPRIO</c:v>
                </c:pt>
                <c:pt idx="1">
                  <c:v>RECURSO ESTADUAL</c:v>
                </c:pt>
                <c:pt idx="2">
                  <c:v>RECURSO FEDERAL</c:v>
                </c:pt>
              </c:strCache>
            </c:strRef>
          </c:cat>
          <c:val>
            <c:numRef>
              <c:f>Planilha1!$C$2:$C$4</c:f>
              <c:numCache>
                <c:formatCode>"R$"#,##0.00_);[Red]\("R$"#,##0.00\)</c:formatCode>
                <c:ptCount val="3"/>
                <c:pt idx="0">
                  <c:v>4185000</c:v>
                </c:pt>
                <c:pt idx="1">
                  <c:v>175242.36</c:v>
                </c:pt>
                <c:pt idx="2">
                  <c:v>4320352.24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C10-4DDD-88F4-0580A7E37101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8-0C10-4DDD-88F4-0580A7E37101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A-0C10-4DDD-88F4-0580A7E37101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C-0C10-4DDD-88F4-0580A7E37101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Planilha1!$B$2:$B$4</c:f>
              <c:strCache>
                <c:ptCount val="3"/>
                <c:pt idx="0">
                  <c:v>RECURSO PROPRIO</c:v>
                </c:pt>
                <c:pt idx="1">
                  <c:v>RECURSO ESTADUAL</c:v>
                </c:pt>
                <c:pt idx="2">
                  <c:v>RECURSO FEDERAL</c:v>
                </c:pt>
              </c:strCache>
            </c:strRef>
          </c:cat>
          <c:val>
            <c:numRef>
              <c:f>Planilha1!$D$2:$D$4</c:f>
              <c:numCache>
                <c:formatCode>0%</c:formatCode>
                <c:ptCount val="3"/>
                <c:pt idx="0">
                  <c:v>0.48210983150854669</c:v>
                </c:pt>
                <c:pt idx="1">
                  <c:v>2.0187829068759874E-2</c:v>
                </c:pt>
                <c:pt idx="2">
                  <c:v>0.49770233942269348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0C10-4DDD-88F4-0580A7E37101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F5C6-415A-AD4C-692AB9E69CB1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F5C6-415A-AD4C-692AB9E69CB1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F5C6-415A-AD4C-692AB9E69CB1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Planilha1!$B$2:$B$4</c:f>
              <c:strCache>
                <c:ptCount val="3"/>
                <c:pt idx="0">
                  <c:v>RECURSO PROPRIO</c:v>
                </c:pt>
                <c:pt idx="1">
                  <c:v>RECURSO ESTADUAL</c:v>
                </c:pt>
                <c:pt idx="2">
                  <c:v>RECURSO FEDERAL</c:v>
                </c:pt>
              </c:strCache>
            </c:strRef>
          </c:cat>
          <c:val>
            <c:numRef>
              <c:f>Planilha1!$C$2:$C$4</c:f>
              <c:numCache>
                <c:formatCode>"R$"#,##0.00_);[Red]\("R$"#,##0.00\)</c:formatCode>
                <c:ptCount val="3"/>
                <c:pt idx="0">
                  <c:v>3986629.84</c:v>
                </c:pt>
                <c:pt idx="1">
                  <c:v>362408.07</c:v>
                </c:pt>
                <c:pt idx="2">
                  <c:v>5023598.67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5C6-415A-AD4C-692AB9E69CB1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8-F5C6-415A-AD4C-692AB9E69CB1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A-F5C6-415A-AD4C-692AB9E69CB1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C-F5C6-415A-AD4C-692AB9E69CB1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Planilha1!$B$2:$B$4</c:f>
              <c:strCache>
                <c:ptCount val="3"/>
                <c:pt idx="0">
                  <c:v>RECURSO PROPRIO</c:v>
                </c:pt>
                <c:pt idx="1">
                  <c:v>RECURSO ESTADUAL</c:v>
                </c:pt>
                <c:pt idx="2">
                  <c:v>RECURSO FEDERAL</c:v>
                </c:pt>
              </c:strCache>
            </c:strRef>
          </c:cat>
          <c:val>
            <c:numRef>
              <c:f>Planilha1!$D$2:$D$4</c:f>
              <c:numCache>
                <c:formatCode>0%</c:formatCode>
                <c:ptCount val="3"/>
                <c:pt idx="0">
                  <c:v>0.4253477456393599</c:v>
                </c:pt>
                <c:pt idx="1">
                  <c:v>3.8666608579845309E-2</c:v>
                </c:pt>
                <c:pt idx="2">
                  <c:v>0.53598564578079477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F5C6-415A-AD4C-692AB9E69CB1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2D25EB-DB97-48F4-BB13-5FEFD7DAF4D5}" type="datetimeFigureOut">
              <a:rPr lang="pt-BR" smtClean="0"/>
              <a:t>06/03/2024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9D84A3-30B4-4EFA-B6D0-BD376D68A7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8729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9D84A3-30B4-4EFA-B6D0-BD376D68A7E2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56708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FF6CC-2B71-4A32-B81B-77C2C468D89D}" type="slidenum">
              <a:rPr lang="pt-BR" smtClean="0"/>
              <a:t>60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3209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EFD84-C171-4C27-8FF5-00C22EE93D53}" type="datetimeFigureOut">
              <a:rPr lang="pt-BR" smtClean="0"/>
              <a:t>06/03/2024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4416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EFD84-C171-4C27-8FF5-00C22EE93D53}" type="datetimeFigureOut">
              <a:rPr lang="pt-BR" smtClean="0"/>
              <a:t>06/03/2024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391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EFD84-C171-4C27-8FF5-00C22EE93D53}" type="datetimeFigureOut">
              <a:rPr lang="pt-BR" smtClean="0"/>
              <a:t>06/03/2024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6146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EFD84-C171-4C27-8FF5-00C22EE93D53}" type="datetimeFigureOut">
              <a:rPr lang="pt-BR" smtClean="0"/>
              <a:t>06/03/2024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4654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EFD84-C171-4C27-8FF5-00C22EE93D53}" type="datetimeFigureOut">
              <a:rPr lang="pt-BR" smtClean="0"/>
              <a:t>06/03/2024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7315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EFD84-C171-4C27-8FF5-00C22EE93D53}" type="datetimeFigureOut">
              <a:rPr lang="pt-BR" smtClean="0"/>
              <a:t>06/03/2024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3293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EFD84-C171-4C27-8FF5-00C22EE93D53}" type="datetimeFigureOut">
              <a:rPr lang="pt-BR" smtClean="0"/>
              <a:t>06/03/2024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9815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EFD84-C171-4C27-8FF5-00C22EE93D53}" type="datetimeFigureOut">
              <a:rPr lang="pt-BR" smtClean="0"/>
              <a:t>06/03/2024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2608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EFD84-C171-4C27-8FF5-00C22EE93D53}" type="datetimeFigureOut">
              <a:rPr lang="pt-BR" smtClean="0"/>
              <a:t>06/03/2024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5835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EFD84-C171-4C27-8FF5-00C22EE93D53}" type="datetimeFigureOut">
              <a:rPr lang="pt-BR" smtClean="0"/>
              <a:t>06/03/2024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8182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EFD84-C171-4C27-8FF5-00C22EE93D53}" type="datetimeFigureOut">
              <a:rPr lang="pt-BR" smtClean="0"/>
              <a:t>06/03/2024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60963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EFD84-C171-4C27-8FF5-00C22EE93D53}" type="datetimeFigureOut">
              <a:rPr lang="pt-BR" smtClean="0"/>
              <a:t>06/03/2024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1837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EFD84-C171-4C27-8FF5-00C22EE93D53}" type="datetimeFigureOut">
              <a:rPr lang="pt-BR" smtClean="0"/>
              <a:t>06/03/2024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188785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EFD84-C171-4C27-8FF5-00C22EE93D53}" type="datetimeFigureOut">
              <a:rPr lang="pt-BR" smtClean="0"/>
              <a:t>06/03/2024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17598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EFD84-C171-4C27-8FF5-00C22EE93D53}" type="datetimeFigureOut">
              <a:rPr lang="pt-BR" smtClean="0"/>
              <a:t>06/03/2024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16079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EFD84-C171-4C27-8FF5-00C22EE93D53}" type="datetimeFigureOut">
              <a:rPr lang="pt-BR" smtClean="0"/>
              <a:t>06/03/2024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2353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EFD84-C171-4C27-8FF5-00C22EE93D53}" type="datetimeFigureOut">
              <a:rPr lang="pt-BR" smtClean="0"/>
              <a:t>06/03/2024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8131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203560D-0486-F69C-6961-C1DB7AFF2661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183" y="549641"/>
            <a:ext cx="5386387" cy="5758717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B4DD2F3D-BE12-4E5C-8FE7-0EB2282848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7676" y="3120950"/>
            <a:ext cx="8915400" cy="906957"/>
          </a:xfrm>
        </p:spPr>
        <p:txBody>
          <a:bodyPr>
            <a:noAutofit/>
          </a:bodyPr>
          <a:lstStyle/>
          <a:p>
            <a:pPr algn="ctr"/>
            <a:br>
              <a:rPr lang="pt-BR" sz="4800" b="1" i="0" dirty="0">
                <a:solidFill>
                  <a:schemeClr val="tx1"/>
                </a:solidFill>
                <a:effectLst/>
                <a:latin typeface="Arial Narrow" panose="020B0606020202030204" pitchFamily="34" charset="0"/>
              </a:rPr>
            </a:br>
            <a:br>
              <a:rPr lang="pt-BR" sz="4800" b="1" i="0" dirty="0">
                <a:solidFill>
                  <a:schemeClr val="tx1"/>
                </a:solidFill>
                <a:effectLst/>
                <a:latin typeface="Arial Narrow" panose="020B0606020202030204" pitchFamily="34" charset="0"/>
              </a:rPr>
            </a:br>
            <a:r>
              <a:rPr lang="pt-BR" sz="4800" b="1" i="0" dirty="0">
                <a:solidFill>
                  <a:schemeClr val="tx1"/>
                </a:solidFill>
                <a:effectLst/>
                <a:latin typeface="Arial Narrow" panose="020B0606020202030204" pitchFamily="34" charset="0"/>
              </a:rPr>
              <a:t>Relatório Detalhado do Quadrimestre Anterior - 3º RDQA </a:t>
            </a:r>
            <a:r>
              <a:rPr lang="pt-BR" sz="4800" b="1" dirty="0">
                <a:solidFill>
                  <a:schemeClr val="tx1"/>
                </a:solidFill>
                <a:latin typeface="Arial Narrow" panose="020B0606020202030204" pitchFamily="34" charset="0"/>
              </a:rPr>
              <a:t>– 2023</a:t>
            </a:r>
            <a:br>
              <a:rPr lang="pt-BR" sz="4800" b="1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pt-BR" sz="3000" b="1" dirty="0">
                <a:solidFill>
                  <a:schemeClr val="tx1"/>
                </a:solidFill>
                <a:latin typeface="Arial Narrow" panose="020B0606020202030204" pitchFamily="34" charset="0"/>
              </a:rPr>
              <a:t>(DigiSUS)</a:t>
            </a:r>
            <a:endParaRPr lang="pt-BR" sz="4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337A4883-A79D-42B7-A88C-EB792F0F2E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71426" y="4684542"/>
            <a:ext cx="8707902" cy="1886263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pt-BR" sz="3200" b="1" dirty="0">
                <a:solidFill>
                  <a:schemeClr val="tx1"/>
                </a:solidFill>
                <a:latin typeface="Arial Narrow" panose="020B0606020202030204" pitchFamily="34" charset="0"/>
              </a:rPr>
              <a:t>Secretaria Municipal de Saúde</a:t>
            </a:r>
            <a:br>
              <a:rPr lang="pt-BR" sz="3200" b="1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pt-BR" sz="3200" b="1" dirty="0">
                <a:solidFill>
                  <a:schemeClr val="tx1"/>
                </a:solidFill>
                <a:latin typeface="Arial Narrow" panose="020B0606020202030204" pitchFamily="34" charset="0"/>
              </a:rPr>
              <a:t>Vargem Alta – ES</a:t>
            </a:r>
          </a:p>
          <a:p>
            <a:pPr algn="ctr"/>
            <a:r>
              <a:rPr lang="pt-BR" sz="3200" b="1" dirty="0">
                <a:solidFill>
                  <a:schemeClr val="tx1"/>
                </a:solidFill>
                <a:latin typeface="Arial Narrow" panose="020B0606020202030204" pitchFamily="34" charset="0"/>
              </a:rPr>
              <a:t>06/03/2024</a:t>
            </a:r>
          </a:p>
          <a:p>
            <a:pPr algn="ctr"/>
            <a:r>
              <a:rPr lang="pt-BR" sz="2000" b="1" dirty="0">
                <a:solidFill>
                  <a:schemeClr val="tx1"/>
                </a:solidFill>
                <a:latin typeface="Arial Narrow" panose="020B0606020202030204" pitchFamily="34" charset="0"/>
              </a:rPr>
              <a:t>Aprovado pelo Conselho Municipal de Saúde em 28/02/2024 – Resolução CMS/VA Nº 131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4BEFD80-DEEE-4CCC-BA21-7EF39E29C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13" y="2921382"/>
            <a:ext cx="3872838" cy="221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onceitos e definições para um Sistema de Gestão eficiente!">
            <a:extLst>
              <a:ext uri="{FF2B5EF4-FFF2-40B4-BE49-F238E27FC236}">
                <a16:creationId xmlns:a16="http://schemas.microsoft.com/office/drawing/2014/main" id="{DA802711-31F8-450F-8ADF-E63883EA14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8570" y="2921383"/>
            <a:ext cx="2426677" cy="221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6048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AC2E18-127D-2E8D-D7E4-1843C93A1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8819" y="1055078"/>
            <a:ext cx="8911687" cy="1396658"/>
          </a:xfrm>
        </p:spPr>
        <p:txBody>
          <a:bodyPr>
            <a:normAutofit/>
          </a:bodyPr>
          <a:lstStyle/>
          <a:p>
            <a:pPr algn="ctr"/>
            <a:r>
              <a:rPr lang="pt-BR" sz="2600" b="1" dirty="0">
                <a:solidFill>
                  <a:schemeClr val="tx1"/>
                </a:solidFill>
                <a:latin typeface="Arial Narrow" panose="020B0606020202030204" pitchFamily="34" charset="0"/>
              </a:rPr>
              <a:t>NASCIDOS VIVOS 2019-2023</a:t>
            </a:r>
            <a:br>
              <a:rPr lang="pt-BR" sz="2600" b="1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kumimoji="0" lang="pt-BR" altLang="pt-BR" sz="140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Número de nascidos vivos por residência da mãe, no ano de 2023.</a:t>
            </a:r>
            <a:br>
              <a:rPr kumimoji="0" lang="pt-BR" altLang="pt-BR" sz="140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t-BR" sz="26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465ADAE-7024-40A7-9475-FFA213444F8C}"/>
              </a:ext>
            </a:extLst>
          </p:cNvPr>
          <p:cNvSpPr txBox="1"/>
          <p:nvPr/>
        </p:nvSpPr>
        <p:spPr>
          <a:xfrm>
            <a:off x="2148817" y="5609052"/>
            <a:ext cx="89116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Fonte: Sistema de Informações sobre Nascidos Vivos (MS/SVS/DASIS/SINASC)</a:t>
            </a:r>
            <a:br>
              <a:rPr kumimoji="0" lang="pt-BR" alt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pt-BR" alt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Data da consulta: 04/01/2024; DATASUS/TABNET. Data da Consulta: 22/02/2024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DE2F803F-F29A-4C6F-8830-09128A2B4D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9715086"/>
              </p:ext>
            </p:extLst>
          </p:nvPr>
        </p:nvGraphicFramePr>
        <p:xfrm>
          <a:off x="3662993" y="2075591"/>
          <a:ext cx="7974286" cy="2474062"/>
        </p:xfrm>
        <a:graphic>
          <a:graphicData uri="http://schemas.openxmlformats.org/drawingml/2006/table">
            <a:tbl>
              <a:tblPr/>
              <a:tblGrid>
                <a:gridCol w="1308081">
                  <a:extLst>
                    <a:ext uri="{9D8B030D-6E8A-4147-A177-3AD203B41FA5}">
                      <a16:colId xmlns:a16="http://schemas.microsoft.com/office/drawing/2014/main" val="1763020532"/>
                    </a:ext>
                  </a:extLst>
                </a:gridCol>
                <a:gridCol w="1333241">
                  <a:extLst>
                    <a:ext uri="{9D8B030D-6E8A-4147-A177-3AD203B41FA5}">
                      <a16:colId xmlns:a16="http://schemas.microsoft.com/office/drawing/2014/main" val="1269709758"/>
                    </a:ext>
                  </a:extLst>
                </a:gridCol>
                <a:gridCol w="1333241">
                  <a:extLst>
                    <a:ext uri="{9D8B030D-6E8A-4147-A177-3AD203B41FA5}">
                      <a16:colId xmlns:a16="http://schemas.microsoft.com/office/drawing/2014/main" val="856978780"/>
                    </a:ext>
                  </a:extLst>
                </a:gridCol>
                <a:gridCol w="1333241">
                  <a:extLst>
                    <a:ext uri="{9D8B030D-6E8A-4147-A177-3AD203B41FA5}">
                      <a16:colId xmlns:a16="http://schemas.microsoft.com/office/drawing/2014/main" val="1612828221"/>
                    </a:ext>
                  </a:extLst>
                </a:gridCol>
                <a:gridCol w="1333241">
                  <a:extLst>
                    <a:ext uri="{9D8B030D-6E8A-4147-A177-3AD203B41FA5}">
                      <a16:colId xmlns:a16="http://schemas.microsoft.com/office/drawing/2014/main" val="2091083958"/>
                    </a:ext>
                  </a:extLst>
                </a:gridCol>
                <a:gridCol w="1333241">
                  <a:extLst>
                    <a:ext uri="{9D8B030D-6E8A-4147-A177-3AD203B41FA5}">
                      <a16:colId xmlns:a16="http://schemas.microsoft.com/office/drawing/2014/main" val="904502229"/>
                    </a:ext>
                  </a:extLst>
                </a:gridCol>
              </a:tblGrid>
              <a:tr h="145082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ctr"/>
                      <a:r>
                        <a:rPr lang="pt-BR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Unidade Federação</a:t>
                      </a:r>
                    </a:p>
                  </a:txBody>
                  <a:tcPr marL="59911" marR="59911" marT="59911" marB="59911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D4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ctr"/>
                      <a:r>
                        <a:rPr lang="pt-BR" sz="2000" u="sng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2019</a:t>
                      </a:r>
                    </a:p>
                  </a:txBody>
                  <a:tcPr marL="59911" marR="59911" marT="59911" marB="59911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C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ctr"/>
                      <a:r>
                        <a:rPr lang="pt-BR" sz="2000" u="sng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2020</a:t>
                      </a:r>
                    </a:p>
                  </a:txBody>
                  <a:tcPr marL="59911" marR="59911" marT="59911" marB="59911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C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ctr"/>
                      <a:r>
                        <a:rPr lang="pt-BR" sz="2000" u="sng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2021</a:t>
                      </a:r>
                    </a:p>
                  </a:txBody>
                  <a:tcPr marL="59911" marR="59911" marT="59911" marB="59911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8A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u="sng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u="sng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2022</a:t>
                      </a:r>
                    </a:p>
                    <a:p>
                      <a:pPr algn="ctr" fontAlgn="ctr"/>
                      <a:endParaRPr lang="pt-BR" sz="2000" u="sng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9911" marR="59911" marT="59911" marB="59911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8A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u="sng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u="sng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2023</a:t>
                      </a:r>
                    </a:p>
                    <a:p>
                      <a:pPr algn="ctr" fontAlgn="ctr"/>
                      <a:endParaRPr lang="pt-BR" sz="2000" u="sng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9911" marR="59911" marT="59911" marB="59911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8A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895298"/>
                  </a:ext>
                </a:extLst>
              </a:tr>
              <a:tr h="102324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t"/>
                      <a:r>
                        <a:rPr lang="pt-BR" sz="20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Vargem Alta</a:t>
                      </a:r>
                    </a:p>
                  </a:txBody>
                  <a:tcPr marL="59911" marR="59911" marT="59911" marB="59911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t"/>
                      <a:r>
                        <a:rPr lang="pt-BR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278</a:t>
                      </a:r>
                    </a:p>
                  </a:txBody>
                  <a:tcPr marL="59911" marR="59911" marT="59911" marB="59911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t"/>
                      <a:r>
                        <a:rPr lang="pt-BR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247</a:t>
                      </a:r>
                    </a:p>
                  </a:txBody>
                  <a:tcPr marL="59911" marR="59911" marT="59911" marB="59911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t"/>
                      <a:r>
                        <a:rPr lang="pt-BR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246</a:t>
                      </a:r>
                    </a:p>
                  </a:txBody>
                  <a:tcPr marL="59911" marR="59911" marT="59911" marB="59911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t"/>
                      <a:r>
                        <a:rPr lang="pt-BR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245</a:t>
                      </a:r>
                    </a:p>
                  </a:txBody>
                  <a:tcPr marL="59911" marR="59911" marT="59911" marB="59911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t"/>
                      <a:r>
                        <a:rPr lang="pt-BR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267</a:t>
                      </a:r>
                    </a:p>
                  </a:txBody>
                  <a:tcPr marL="59911" marR="59911" marT="59911" marB="59911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8558760"/>
                  </a:ext>
                </a:extLst>
              </a:tr>
            </a:tbl>
          </a:graphicData>
        </a:graphic>
      </p:graphicFrame>
      <p:pic>
        <p:nvPicPr>
          <p:cNvPr id="2050" name="Picture 2">
            <a:extLst>
              <a:ext uri="{FF2B5EF4-FFF2-40B4-BE49-F238E27FC236}">
                <a16:creationId xmlns:a16="http://schemas.microsoft.com/office/drawing/2014/main" id="{3E9E7714-D10E-4E3A-BA6A-56F2A2A49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96" y="2075591"/>
            <a:ext cx="3311397" cy="247406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2077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A44369-4778-B09D-74F7-CA5D06F09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329" y="244282"/>
            <a:ext cx="10395365" cy="595915"/>
          </a:xfrm>
        </p:spPr>
        <p:txBody>
          <a:bodyPr>
            <a:normAutofit fontScale="90000"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2600" b="1" dirty="0">
                <a:latin typeface="Arial Narrow" panose="020B0606020202030204" pitchFamily="34" charset="0"/>
              </a:rPr>
              <a:t>PRINCIPAIS CAUSAS DE INTERNAÇÕES </a:t>
            </a:r>
            <a:r>
              <a:rPr lang="pt-BR" sz="1400" dirty="0">
                <a:latin typeface="+mn-lt"/>
              </a:rPr>
              <a:t>(F</a:t>
            </a:r>
            <a:r>
              <a:rPr lang="pt-BR" sz="1400" dirty="0"/>
              <a:t>onte: Sistema de Informações Hospitalares do SUS (SIH/SUS); Data da consulta: 04/01/2024; </a:t>
            </a:r>
            <a:r>
              <a:rPr kumimoji="0" lang="pt-BR" altLang="pt-BR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Calibri" panose="020F0502020204030204" pitchFamily="34" charset="0"/>
              </a:rPr>
              <a:t>Fonte: DATASUS/MS. Data da consulta: 22/02/2024)</a:t>
            </a:r>
            <a:br>
              <a:rPr kumimoji="0" lang="pt-BR" altLang="pt-BR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Calibri" panose="020F0502020204030204" pitchFamily="34" charset="0"/>
              </a:rPr>
            </a:br>
            <a:endParaRPr lang="pt-BR" sz="14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id="{FCC2C57B-A54C-FB09-9280-0BBC28EA4F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510569"/>
              </p:ext>
            </p:extLst>
          </p:nvPr>
        </p:nvGraphicFramePr>
        <p:xfrm>
          <a:off x="1224329" y="840197"/>
          <a:ext cx="10395366" cy="581424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6309140">
                  <a:extLst>
                    <a:ext uri="{9D8B030D-6E8A-4147-A177-3AD203B41FA5}">
                      <a16:colId xmlns:a16="http://schemas.microsoft.com/office/drawing/2014/main" val="1003798568"/>
                    </a:ext>
                  </a:extLst>
                </a:gridCol>
                <a:gridCol w="817959">
                  <a:extLst>
                    <a:ext uri="{9D8B030D-6E8A-4147-A177-3AD203B41FA5}">
                      <a16:colId xmlns:a16="http://schemas.microsoft.com/office/drawing/2014/main" val="3255220879"/>
                    </a:ext>
                  </a:extLst>
                </a:gridCol>
                <a:gridCol w="817959">
                  <a:extLst>
                    <a:ext uri="{9D8B030D-6E8A-4147-A177-3AD203B41FA5}">
                      <a16:colId xmlns:a16="http://schemas.microsoft.com/office/drawing/2014/main" val="742689535"/>
                    </a:ext>
                  </a:extLst>
                </a:gridCol>
                <a:gridCol w="817959">
                  <a:extLst>
                    <a:ext uri="{9D8B030D-6E8A-4147-A177-3AD203B41FA5}">
                      <a16:colId xmlns:a16="http://schemas.microsoft.com/office/drawing/2014/main" val="2431222000"/>
                    </a:ext>
                  </a:extLst>
                </a:gridCol>
                <a:gridCol w="817959">
                  <a:extLst>
                    <a:ext uri="{9D8B030D-6E8A-4147-A177-3AD203B41FA5}">
                      <a16:colId xmlns:a16="http://schemas.microsoft.com/office/drawing/2014/main" val="4096543850"/>
                    </a:ext>
                  </a:extLst>
                </a:gridCol>
                <a:gridCol w="814390">
                  <a:extLst>
                    <a:ext uri="{9D8B030D-6E8A-4147-A177-3AD203B41FA5}">
                      <a16:colId xmlns:a16="http://schemas.microsoft.com/office/drawing/2014/main" val="183233965"/>
                    </a:ext>
                  </a:extLst>
                </a:gridCol>
              </a:tblGrid>
              <a:tr h="36000">
                <a:tc>
                  <a:txBody>
                    <a:bodyPr/>
                    <a:lstStyle/>
                    <a:p>
                      <a:pPr marL="1711325" marR="1706880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Capítulo</a:t>
                      </a:r>
                      <a:r>
                        <a:rPr lang="pt-PT" sz="200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CID-10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4625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2019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3990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2020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9385" marR="158750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2021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9385" marR="15938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2022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9385" marR="15938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2023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34214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9370"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I.</a:t>
                      </a:r>
                      <a:r>
                        <a:rPr lang="pt-PT" sz="2000" spc="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Algumas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doenças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infecciosas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parasitárias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103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130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257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109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106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32942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II.</a:t>
                      </a:r>
                      <a:r>
                        <a:rPr lang="pt-PT" sz="2000" spc="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Neoplasias</a:t>
                      </a:r>
                      <a:r>
                        <a:rPr lang="pt-PT" sz="200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(tumores)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157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117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119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131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127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91596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III.</a:t>
                      </a:r>
                      <a:r>
                        <a:rPr lang="pt-PT" sz="2000" spc="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Doenças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sangue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órgãos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hemat e transt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imunitár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11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28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19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19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77881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IV.</a:t>
                      </a:r>
                      <a:r>
                        <a:rPr lang="pt-PT" sz="2000" spc="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Doenças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endócrinas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nutricionais</a:t>
                      </a:r>
                      <a:r>
                        <a:rPr lang="pt-PT" sz="200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metabólicas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19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38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37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52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50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78960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V.</a:t>
                      </a:r>
                      <a:r>
                        <a:rPr lang="pt-PT" sz="2000" spc="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Transtornos</a:t>
                      </a:r>
                      <a:r>
                        <a:rPr lang="pt-PT" sz="2000" spc="-1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mentais</a:t>
                      </a:r>
                      <a:r>
                        <a:rPr lang="pt-PT" sz="2000" spc="-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</a:t>
                      </a:r>
                      <a:r>
                        <a:rPr lang="pt-PT" sz="2000" spc="-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comportamentais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20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23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23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15833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VI.</a:t>
                      </a:r>
                      <a:r>
                        <a:rPr lang="pt-PT" sz="2000" spc="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Doenças</a:t>
                      </a:r>
                      <a:r>
                        <a:rPr lang="pt-PT" sz="2000" spc="-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sistema nervoso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23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22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26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32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32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15873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VII.</a:t>
                      </a:r>
                      <a:r>
                        <a:rPr lang="pt-PT" sz="2000" spc="1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Doenças do olho</a:t>
                      </a:r>
                      <a:r>
                        <a:rPr lang="pt-PT" sz="2000" spc="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</a:t>
                      </a:r>
                      <a:r>
                        <a:rPr lang="pt-PT" sz="2000" spc="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anexos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11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  2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  9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14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5194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VIII.Doenças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ouvido e da apófise mastóide</a:t>
                      </a:r>
                      <a:endParaRPr lang="pt-BR" sz="200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  2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  1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  1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46004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IX.</a:t>
                      </a:r>
                      <a:r>
                        <a:rPr lang="pt-PT" sz="2000" spc="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Doenças</a:t>
                      </a:r>
                      <a:r>
                        <a:rPr lang="pt-PT" sz="2000" spc="-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 aparelho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circulatório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144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131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182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202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171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1078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X.</a:t>
                      </a:r>
                      <a:r>
                        <a:rPr lang="pt-PT" sz="2000" spc="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Doenças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aparelho respiratório</a:t>
                      </a:r>
                      <a:endParaRPr lang="pt-BR" sz="200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167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109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119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176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248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06312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XI.</a:t>
                      </a:r>
                      <a:r>
                        <a:rPr lang="pt-PT" sz="2000" spc="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Doenças</a:t>
                      </a:r>
                      <a:r>
                        <a:rPr lang="pt-PT" sz="2000" spc="-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 aparelho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digestivo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105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116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158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123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252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79006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XII.</a:t>
                      </a:r>
                      <a:r>
                        <a:rPr lang="pt-PT" sz="2000" spc="1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Doenças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da pele</a:t>
                      </a:r>
                      <a:r>
                        <a:rPr lang="pt-PT" sz="2000" spc="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 do tecido</a:t>
                      </a:r>
                      <a:r>
                        <a:rPr lang="pt-PT" sz="2000" spc="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subcutâneo</a:t>
                      </a:r>
                      <a:endParaRPr lang="pt-BR" sz="200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44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39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36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47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93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77451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XIII.Doenças</a:t>
                      </a:r>
                      <a:r>
                        <a:rPr lang="pt-PT" sz="2000" spc="-1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sist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osteomuscular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</a:t>
                      </a:r>
                      <a:r>
                        <a:rPr lang="pt-PT" sz="2000" spc="-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tec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conjuntivo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44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26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38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66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85</a:t>
                      </a:r>
                    </a:p>
                  </a:txBody>
                  <a:tcPr marL="6748" marR="6748" marT="6748" marB="67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1810502"/>
                  </a:ext>
                </a:extLst>
              </a:tr>
              <a:tr h="31680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XIV.</a:t>
                      </a:r>
                      <a:r>
                        <a:rPr lang="pt-PT" sz="2000" spc="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Doenças</a:t>
                      </a:r>
                      <a:r>
                        <a:rPr lang="pt-PT" sz="2000" spc="-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aparelho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geniturinário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96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116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92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133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181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9218911"/>
                  </a:ext>
                </a:extLst>
              </a:tr>
              <a:tr h="31680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XV.</a:t>
                      </a:r>
                      <a:r>
                        <a:rPr lang="pt-PT" sz="2000" spc="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Gravidez parto e puerpério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254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212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192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214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267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1049034"/>
                  </a:ext>
                </a:extLst>
              </a:tr>
              <a:tr h="31680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XVI.</a:t>
                      </a:r>
                      <a:r>
                        <a:rPr lang="pt-PT" sz="2000" spc="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Algumas</a:t>
                      </a:r>
                      <a:r>
                        <a:rPr lang="pt-PT" sz="2000" spc="-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afec originadas</a:t>
                      </a:r>
                      <a:r>
                        <a:rPr lang="pt-PT" sz="2000" spc="-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período perinatal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41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50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41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33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41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33143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5719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5EAA654D-BC01-0976-49CF-40D62DD579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4928912"/>
              </p:ext>
            </p:extLst>
          </p:nvPr>
        </p:nvGraphicFramePr>
        <p:xfrm>
          <a:off x="815594" y="1564224"/>
          <a:ext cx="10832124" cy="317929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6492417">
                  <a:extLst>
                    <a:ext uri="{9D8B030D-6E8A-4147-A177-3AD203B41FA5}">
                      <a16:colId xmlns:a16="http://schemas.microsoft.com/office/drawing/2014/main" val="1508502005"/>
                    </a:ext>
                  </a:extLst>
                </a:gridCol>
                <a:gridCol w="915066">
                  <a:extLst>
                    <a:ext uri="{9D8B030D-6E8A-4147-A177-3AD203B41FA5}">
                      <a16:colId xmlns:a16="http://schemas.microsoft.com/office/drawing/2014/main" val="1629512811"/>
                    </a:ext>
                  </a:extLst>
                </a:gridCol>
                <a:gridCol w="829759">
                  <a:extLst>
                    <a:ext uri="{9D8B030D-6E8A-4147-A177-3AD203B41FA5}">
                      <a16:colId xmlns:a16="http://schemas.microsoft.com/office/drawing/2014/main" val="1187420499"/>
                    </a:ext>
                  </a:extLst>
                </a:gridCol>
                <a:gridCol w="814673">
                  <a:extLst>
                    <a:ext uri="{9D8B030D-6E8A-4147-A177-3AD203B41FA5}">
                      <a16:colId xmlns:a16="http://schemas.microsoft.com/office/drawing/2014/main" val="3105609722"/>
                    </a:ext>
                  </a:extLst>
                </a:gridCol>
                <a:gridCol w="890104">
                  <a:extLst>
                    <a:ext uri="{9D8B030D-6E8A-4147-A177-3AD203B41FA5}">
                      <a16:colId xmlns:a16="http://schemas.microsoft.com/office/drawing/2014/main" val="201297822"/>
                    </a:ext>
                  </a:extLst>
                </a:gridCol>
                <a:gridCol w="890105">
                  <a:extLst>
                    <a:ext uri="{9D8B030D-6E8A-4147-A177-3AD203B41FA5}">
                      <a16:colId xmlns:a16="http://schemas.microsoft.com/office/drawing/2014/main" val="1420372688"/>
                    </a:ext>
                  </a:extLst>
                </a:gridCol>
              </a:tblGrid>
              <a:tr h="436099">
                <a:tc>
                  <a:txBody>
                    <a:bodyPr/>
                    <a:lstStyle/>
                    <a:p>
                      <a:pPr marL="1711325" marR="1706880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Capítulo</a:t>
                      </a:r>
                      <a:r>
                        <a:rPr lang="pt-PT" sz="200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CID-10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4625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2019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173990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2020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159385" marR="158750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2021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159385" marR="15938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2022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159385" marR="15938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2023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390522"/>
                  </a:ext>
                </a:extLst>
              </a:tr>
              <a:tr h="436099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XVII.Malf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cong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deformid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anomalias</a:t>
                      </a:r>
                      <a:r>
                        <a:rPr lang="pt-PT" sz="200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cromossômicas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         3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14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28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5198343"/>
                  </a:ext>
                </a:extLst>
              </a:tr>
              <a:tr h="348061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XVIII.Sint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sinais e </a:t>
                      </a: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achad</a:t>
                      </a:r>
                      <a:r>
                        <a:rPr lang="pt-PT" sz="2000" spc="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anorm</a:t>
                      </a:r>
                      <a:r>
                        <a:rPr lang="pt-PT" sz="2000" spc="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ex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clín</a:t>
                      </a:r>
                      <a:r>
                        <a:rPr lang="pt-PT" sz="2000" spc="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 </a:t>
                      </a: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laborat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79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87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78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97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40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143484"/>
                  </a:ext>
                </a:extLst>
              </a:tr>
              <a:tr h="331687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XIX.</a:t>
                      </a:r>
                      <a:r>
                        <a:rPr lang="pt-PT" sz="2000" spc="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Lesões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enven e alg out conseq causasexternas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164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200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222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163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234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4993954"/>
                  </a:ext>
                </a:extLst>
              </a:tr>
              <a:tr h="331687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XX.</a:t>
                      </a:r>
                      <a:r>
                        <a:rPr lang="pt-PT" sz="2000" spc="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Causas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externas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de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morbidade e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mortalidade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926115"/>
                  </a:ext>
                </a:extLst>
              </a:tr>
              <a:tr h="331687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XXI.</a:t>
                      </a:r>
                      <a:r>
                        <a:rPr lang="pt-PT" sz="2000" spc="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Contatos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com serviços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de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saúde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26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22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27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5917980"/>
                  </a:ext>
                </a:extLst>
              </a:tr>
              <a:tr h="331687">
                <a:tc>
                  <a:txBody>
                    <a:bodyPr/>
                    <a:lstStyle/>
                    <a:p>
                      <a:pPr marL="39370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TOTAL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1512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1445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1681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1656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2025</a:t>
                      </a: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943984"/>
                  </a:ext>
                </a:extLst>
              </a:tr>
            </a:tbl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F78336CF-6902-46C2-A2A4-9E940B6BF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2353" y="721023"/>
            <a:ext cx="10395365" cy="595915"/>
          </a:xfrm>
        </p:spPr>
        <p:txBody>
          <a:bodyPr>
            <a:normAutofit fontScale="90000"/>
          </a:bodyPr>
          <a:lstStyle/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2600" b="1" dirty="0">
                <a:latin typeface="Arial Narrow" panose="020B0606020202030204" pitchFamily="34" charset="0"/>
              </a:rPr>
              <a:t>PRINCIPAIS CAUSAS DE INTERNAÇÕES (CONTINUAÇÃO) </a:t>
            </a:r>
            <a:r>
              <a:rPr lang="pt-BR" sz="1400" dirty="0">
                <a:latin typeface="+mn-lt"/>
              </a:rPr>
              <a:t>(F</a:t>
            </a:r>
            <a:r>
              <a:rPr lang="pt-BR" sz="1400" dirty="0"/>
              <a:t>onte: Sistema de Informações Hospitalares do SUS (SIH/SUS); Data da consulta: 04/01/2024; </a:t>
            </a:r>
            <a:r>
              <a:rPr kumimoji="0" lang="pt-BR" altLang="pt-BR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Calibri" panose="020F0502020204030204" pitchFamily="34" charset="0"/>
              </a:rPr>
              <a:t>Fonte: DATASUS/MS. Data da consulta: 22/02/2024)</a:t>
            </a:r>
            <a:br>
              <a:rPr kumimoji="0" lang="pt-BR" altLang="pt-BR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Calibri" panose="020F0502020204030204" pitchFamily="34" charset="0"/>
              </a:rPr>
            </a:br>
            <a:endParaRPr lang="pt-BR" sz="1400" b="1" dirty="0">
              <a:latin typeface="Century Gothic" panose="020B0502020202020204" pitchFamily="34" charset="0"/>
            </a:endParaRPr>
          </a:p>
        </p:txBody>
      </p:sp>
      <p:pic>
        <p:nvPicPr>
          <p:cNvPr id="3074" name="Picture 2" descr="Como evitar internações prolongadas e reduzir custos assistenciais  desnecessários - hCentrix">
            <a:extLst>
              <a:ext uri="{FF2B5EF4-FFF2-40B4-BE49-F238E27FC236}">
                <a16:creationId xmlns:a16="http://schemas.microsoft.com/office/drawing/2014/main" id="{0222F8EA-C211-4D46-B0F4-C206FC40E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6863" y="4743523"/>
            <a:ext cx="5369585" cy="2114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2490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269731-2599-D187-722D-4B1001B9B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3946" y="244283"/>
            <a:ext cx="8911687" cy="473169"/>
          </a:xfrm>
        </p:spPr>
        <p:txBody>
          <a:bodyPr>
            <a:noAutofit/>
          </a:bodyPr>
          <a:lstStyle/>
          <a:p>
            <a:pPr algn="ctr"/>
            <a:r>
              <a:rPr lang="pt-BR" sz="2600" b="1" dirty="0">
                <a:latin typeface="Arial Narrow" panose="020B0606020202030204" pitchFamily="34" charset="0"/>
              </a:rPr>
              <a:t>MORTALIDADE DE RESIDENTES (por Grupo de Causas)</a:t>
            </a:r>
          </a:p>
        </p:txBody>
      </p:sp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id="{9A0F2C98-F2E5-94FE-5168-F60CDC1F89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4878822"/>
              </p:ext>
            </p:extLst>
          </p:nvPr>
        </p:nvGraphicFramePr>
        <p:xfrm>
          <a:off x="403108" y="860845"/>
          <a:ext cx="11635567" cy="584169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479699">
                  <a:extLst>
                    <a:ext uri="{9D8B030D-6E8A-4147-A177-3AD203B41FA5}">
                      <a16:colId xmlns:a16="http://schemas.microsoft.com/office/drawing/2014/main" val="1843706272"/>
                    </a:ext>
                  </a:extLst>
                </a:gridCol>
                <a:gridCol w="1012371">
                  <a:extLst>
                    <a:ext uri="{9D8B030D-6E8A-4147-A177-3AD203B41FA5}">
                      <a16:colId xmlns:a16="http://schemas.microsoft.com/office/drawing/2014/main" val="69355280"/>
                    </a:ext>
                  </a:extLst>
                </a:gridCol>
                <a:gridCol w="1012372">
                  <a:extLst>
                    <a:ext uri="{9D8B030D-6E8A-4147-A177-3AD203B41FA5}">
                      <a16:colId xmlns:a16="http://schemas.microsoft.com/office/drawing/2014/main" val="2257260331"/>
                    </a:ext>
                  </a:extLst>
                </a:gridCol>
                <a:gridCol w="979714">
                  <a:extLst>
                    <a:ext uri="{9D8B030D-6E8A-4147-A177-3AD203B41FA5}">
                      <a16:colId xmlns:a16="http://schemas.microsoft.com/office/drawing/2014/main" val="1915723444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1858667902"/>
                    </a:ext>
                  </a:extLst>
                </a:gridCol>
                <a:gridCol w="996043">
                  <a:extLst>
                    <a:ext uri="{9D8B030D-6E8A-4147-A177-3AD203B41FA5}">
                      <a16:colId xmlns:a16="http://schemas.microsoft.com/office/drawing/2014/main" val="3107274860"/>
                    </a:ext>
                  </a:extLst>
                </a:gridCol>
                <a:gridCol w="1126668">
                  <a:extLst>
                    <a:ext uri="{9D8B030D-6E8A-4147-A177-3AD203B41FA5}">
                      <a16:colId xmlns:a16="http://schemas.microsoft.com/office/drawing/2014/main" val="64904673"/>
                    </a:ext>
                  </a:extLst>
                </a:gridCol>
              </a:tblGrid>
              <a:tr h="194310">
                <a:tc>
                  <a:txBody>
                    <a:bodyPr/>
                    <a:lstStyle/>
                    <a:p>
                      <a:pPr marL="2089785" marR="2085340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Capítulo</a:t>
                      </a:r>
                      <a:r>
                        <a:rPr lang="pt-PT" sz="200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CID-10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8915" marR="20510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2019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8915" marR="20510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2020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8915" marR="20510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2021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8915" marR="20510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8915" marR="20510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8915" marR="20510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0678647"/>
                  </a:ext>
                </a:extLst>
              </a:tr>
              <a:tr h="194310">
                <a:tc>
                  <a:txBody>
                    <a:bodyPr/>
                    <a:lstStyle/>
                    <a:p>
                      <a:pPr marL="39370"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I.</a:t>
                      </a:r>
                      <a:r>
                        <a:rPr lang="pt-PT" sz="2000" spc="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Algumas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doenças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infecciosas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parasitárias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20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29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0819180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II.</a:t>
                      </a:r>
                      <a:r>
                        <a:rPr lang="pt-PT" sz="2000" spc="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Neoplasias</a:t>
                      </a:r>
                      <a:r>
                        <a:rPr lang="pt-PT" sz="2000" spc="-1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(tumores)</a:t>
                      </a:r>
                      <a:endParaRPr lang="pt-BR" sz="200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24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24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25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21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21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224279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III.</a:t>
                      </a:r>
                      <a:r>
                        <a:rPr lang="pt-PT" sz="2000" spc="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Doenças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sangue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órgãos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hemat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e </a:t>
                      </a: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transt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imunitár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 2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6363314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IV.</a:t>
                      </a:r>
                      <a:r>
                        <a:rPr lang="pt-PT" sz="2000" spc="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Doenças</a:t>
                      </a:r>
                      <a:r>
                        <a:rPr lang="pt-PT" sz="2000" spc="-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endócrinas</a:t>
                      </a:r>
                      <a:r>
                        <a:rPr lang="pt-PT" sz="2000" spc="-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nutricionais</a:t>
                      </a:r>
                      <a:r>
                        <a:rPr lang="pt-PT" sz="2000" spc="-1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metabólicas</a:t>
                      </a:r>
                      <a:endParaRPr lang="pt-BR" sz="200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14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11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14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8316542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V.</a:t>
                      </a:r>
                      <a:r>
                        <a:rPr lang="pt-PT" sz="2000" spc="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Transtornos</a:t>
                      </a:r>
                      <a:r>
                        <a:rPr lang="pt-PT" sz="200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mentais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comportamentais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02571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VI.</a:t>
                      </a:r>
                      <a:r>
                        <a:rPr lang="pt-PT" sz="2000" spc="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Doenças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sistema nervoso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6352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VII.</a:t>
                      </a:r>
                      <a:r>
                        <a:rPr lang="pt-PT" sz="2000" spc="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Doenças do olho</a:t>
                      </a:r>
                      <a:r>
                        <a:rPr lang="pt-PT" sz="2000" spc="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</a:t>
                      </a:r>
                      <a:r>
                        <a:rPr lang="pt-PT" sz="2000" spc="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anexos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782244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VIII.Doenças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ouvido e da apófise </a:t>
                      </a: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mastóide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 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1004047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IX.</a:t>
                      </a:r>
                      <a:r>
                        <a:rPr lang="pt-PT" sz="2000" spc="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Doenças</a:t>
                      </a:r>
                      <a:r>
                        <a:rPr lang="pt-PT" sz="2000" spc="-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 aparelho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circulatório</a:t>
                      </a:r>
                      <a:endParaRPr lang="pt-BR" sz="200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36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37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53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44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42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3294071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X.</a:t>
                      </a:r>
                      <a:r>
                        <a:rPr lang="pt-PT" sz="2000" spc="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Doenças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aparelho respiratório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18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17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210508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XI.</a:t>
                      </a:r>
                      <a:r>
                        <a:rPr lang="pt-PT" sz="2000" spc="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Doenças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 aparelho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digestivo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11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8353262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XII.</a:t>
                      </a:r>
                      <a:r>
                        <a:rPr lang="pt-PT" sz="2000" spc="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Doenças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da pele</a:t>
                      </a:r>
                      <a:r>
                        <a:rPr lang="pt-PT" sz="2000" spc="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 do tecido</a:t>
                      </a:r>
                      <a:r>
                        <a:rPr lang="pt-PT" sz="2000" spc="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subcutâneo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8306015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XIII.Doenças</a:t>
                      </a:r>
                      <a:r>
                        <a:rPr lang="pt-PT" sz="200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sist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osteomuscular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tec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conjuntivo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9463388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XIV.</a:t>
                      </a:r>
                      <a:r>
                        <a:rPr lang="pt-PT" sz="2000" spc="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Doenças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aparelho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geniturinário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8485156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XV.</a:t>
                      </a:r>
                      <a:r>
                        <a:rPr lang="pt-PT" sz="2000" spc="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Gravidez parto e puerpério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0134906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XVI.</a:t>
                      </a:r>
                      <a:r>
                        <a:rPr lang="pt-PT" sz="2000" spc="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Algumas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afec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originadas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período perinatal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3655" algn="ctr">
                        <a:spcBef>
                          <a:spcPts val="360"/>
                        </a:spcBef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46441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0414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id="{3AB2AAA0-7936-C5B9-1AF3-F295032CDB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6703150"/>
              </p:ext>
            </p:extLst>
          </p:nvPr>
        </p:nvGraphicFramePr>
        <p:xfrm>
          <a:off x="1015265" y="1360700"/>
          <a:ext cx="10711456" cy="289864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393866">
                  <a:extLst>
                    <a:ext uri="{9D8B030D-6E8A-4147-A177-3AD203B41FA5}">
                      <a16:colId xmlns:a16="http://schemas.microsoft.com/office/drawing/2014/main" val="2163892855"/>
                    </a:ext>
                  </a:extLst>
                </a:gridCol>
                <a:gridCol w="886265">
                  <a:extLst>
                    <a:ext uri="{9D8B030D-6E8A-4147-A177-3AD203B41FA5}">
                      <a16:colId xmlns:a16="http://schemas.microsoft.com/office/drawing/2014/main" val="2729471912"/>
                    </a:ext>
                  </a:extLst>
                </a:gridCol>
                <a:gridCol w="886265">
                  <a:extLst>
                    <a:ext uri="{9D8B030D-6E8A-4147-A177-3AD203B41FA5}">
                      <a16:colId xmlns:a16="http://schemas.microsoft.com/office/drawing/2014/main" val="1959981653"/>
                    </a:ext>
                  </a:extLst>
                </a:gridCol>
                <a:gridCol w="886265">
                  <a:extLst>
                    <a:ext uri="{9D8B030D-6E8A-4147-A177-3AD203B41FA5}">
                      <a16:colId xmlns:a16="http://schemas.microsoft.com/office/drawing/2014/main" val="2714642826"/>
                    </a:ext>
                  </a:extLst>
                </a:gridCol>
                <a:gridCol w="886265">
                  <a:extLst>
                    <a:ext uri="{9D8B030D-6E8A-4147-A177-3AD203B41FA5}">
                      <a16:colId xmlns:a16="http://schemas.microsoft.com/office/drawing/2014/main" val="527256761"/>
                    </a:ext>
                  </a:extLst>
                </a:gridCol>
                <a:gridCol w="886265">
                  <a:extLst>
                    <a:ext uri="{9D8B030D-6E8A-4147-A177-3AD203B41FA5}">
                      <a16:colId xmlns:a16="http://schemas.microsoft.com/office/drawing/2014/main" val="29253838"/>
                    </a:ext>
                  </a:extLst>
                </a:gridCol>
                <a:gridCol w="886265">
                  <a:extLst>
                    <a:ext uri="{9D8B030D-6E8A-4147-A177-3AD203B41FA5}">
                      <a16:colId xmlns:a16="http://schemas.microsoft.com/office/drawing/2014/main" val="2594528040"/>
                    </a:ext>
                  </a:extLst>
                </a:gridCol>
              </a:tblGrid>
              <a:tr h="193675">
                <a:tc>
                  <a:txBody>
                    <a:bodyPr/>
                    <a:lstStyle/>
                    <a:p>
                      <a:pPr marL="2089785" marR="2085340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Capítulo</a:t>
                      </a:r>
                      <a:r>
                        <a:rPr lang="pt-PT" sz="200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CID-10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8915" marR="20510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2019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208915" marR="20510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2020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208915" marR="20510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2021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208915" marR="20510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208915" marR="20510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208915" marR="20510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6494903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XVII.Malf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cong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deformid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anomalias</a:t>
                      </a:r>
                      <a:r>
                        <a:rPr lang="pt-PT" sz="200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cromossômicas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994055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BR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XVIII. </a:t>
                      </a:r>
                      <a:r>
                        <a:rPr lang="pt-BR" sz="1800" b="1" i="0" kern="1200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Sint</a:t>
                      </a:r>
                      <a:r>
                        <a:rPr lang="pt-BR" sz="1800" b="1" i="0" kern="1200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pt-BR" sz="1800" b="1" i="0" kern="1200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</a:t>
                      </a:r>
                      <a:r>
                        <a:rPr lang="pt-BR" sz="1800" b="1" i="0" kern="1200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 </a:t>
                      </a:r>
                      <a:r>
                        <a:rPr lang="pt-BR" sz="1800" b="1" i="0" kern="1200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</a:t>
                      </a:r>
                      <a:r>
                        <a:rPr lang="pt-BR" sz="1800" b="1" i="0" kern="1200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1800" b="1" i="0" kern="1200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Anorm</a:t>
                      </a:r>
                      <a:r>
                        <a:rPr lang="pt-BR" sz="1800" b="1" i="0" kern="1200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1800" b="1" i="0" kern="1200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Clín</a:t>
                      </a:r>
                      <a:r>
                        <a:rPr lang="pt-BR" sz="1800" b="1" i="0" kern="1200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 </a:t>
                      </a:r>
                      <a:r>
                        <a:rPr lang="pt-BR" sz="1800" b="1" i="0" kern="1200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Lab</a:t>
                      </a:r>
                      <a:r>
                        <a:rPr lang="pt-BR" sz="1800" b="1" i="0" kern="1200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pt-BR" sz="1800" b="1" i="0" kern="1200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Ncop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789686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XIX.</a:t>
                      </a:r>
                      <a:r>
                        <a:rPr lang="pt-PT" sz="2000" spc="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Lesões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enven e alg out conseq causas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externas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1403131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XX.</a:t>
                      </a:r>
                      <a:r>
                        <a:rPr lang="pt-PT" sz="2000" spc="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Causas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externas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de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morbidade e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mortalidade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20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23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20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13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84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521956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XXI.</a:t>
                      </a:r>
                      <a:r>
                        <a:rPr lang="pt-PT" sz="2000" spc="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Contatos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com serviços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de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saúde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5120380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XXII.Códigos</a:t>
                      </a:r>
                      <a:r>
                        <a:rPr lang="pt-PT" sz="2000" spc="-2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para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propósitos</a:t>
                      </a:r>
                      <a:r>
                        <a:rPr lang="pt-PT" sz="200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especiais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6554732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39370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Total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105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138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184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143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133</a:t>
                      </a:r>
                    </a:p>
                  </a:txBody>
                  <a:tcPr marL="11103" marR="11103" marT="11103" marB="111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3365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4200725"/>
                  </a:ext>
                </a:extLst>
              </a:tr>
            </a:tbl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4AC3713B-8669-4DDE-B209-CCC93C9B4068}"/>
              </a:ext>
            </a:extLst>
          </p:cNvPr>
          <p:cNvSpPr txBox="1"/>
          <p:nvPr/>
        </p:nvSpPr>
        <p:spPr>
          <a:xfrm>
            <a:off x="1015265" y="5183567"/>
            <a:ext cx="103194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2000" dirty="0">
                <a:latin typeface="Arial Narrow" panose="020B0606020202030204" pitchFamily="34" charset="0"/>
              </a:rPr>
              <a:t>Fonte: 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Fonte: Sistema de Informações sobre Mortalidade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(MS/SVS/CGIAE/SIM-TABNET). Data da consulta: 04/01/2024;</a:t>
            </a:r>
          </a:p>
          <a:p>
            <a:pPr defTabSz="914400"/>
            <a:r>
              <a:rPr kumimoji="0" lang="pt-BR" altLang="pt-BR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Fonte: DATASUS/MS. Data da consulta: 22/02/2024.</a:t>
            </a:r>
          </a:p>
          <a:p>
            <a:pPr algn="just"/>
            <a:endParaRPr lang="pt-BR" sz="2000" dirty="0">
              <a:latin typeface="Arial Narrow" panose="020B0606020202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09AA87F-EE6D-426D-99CA-12D0695C5769}"/>
              </a:ext>
            </a:extLst>
          </p:cNvPr>
          <p:cNvSpPr txBox="1"/>
          <p:nvPr/>
        </p:nvSpPr>
        <p:spPr>
          <a:xfrm>
            <a:off x="1485236" y="742753"/>
            <a:ext cx="977151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t-B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MORTALIDADE DE RESIDENTES (por Grupo de Causas) - CONTINUAÇÃO</a:t>
            </a:r>
            <a:endParaRPr lang="pt-BR" dirty="0"/>
          </a:p>
        </p:txBody>
      </p:sp>
      <p:pic>
        <p:nvPicPr>
          <p:cNvPr id="4100" name="Picture 4" descr="Taxa De Mortalidade E Mortalidade Parte Da População Está Morta Ou a Morrer  Ilustração do Vetor - Ilustração de morrer, inoperante: 173483114">
            <a:extLst>
              <a:ext uri="{FF2B5EF4-FFF2-40B4-BE49-F238E27FC236}">
                <a16:creationId xmlns:a16="http://schemas.microsoft.com/office/drawing/2014/main" id="{C008D8EF-89DD-4DE3-AC6A-93A74AB8E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7387" y="4472856"/>
            <a:ext cx="3029333" cy="204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8065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1BB3E0-DEB3-9DC7-BA6E-DFB6D3557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2339" y="629935"/>
            <a:ext cx="8911687" cy="503650"/>
          </a:xfrm>
        </p:spPr>
        <p:txBody>
          <a:bodyPr>
            <a:noAutofit/>
          </a:bodyPr>
          <a:lstStyle/>
          <a:p>
            <a:pPr algn="ctr"/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PRODUÇÃO</a:t>
            </a:r>
            <a:r>
              <a:rPr lang="pt-PT" sz="2600" b="1" spc="-1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DE</a:t>
            </a:r>
            <a:r>
              <a:rPr lang="pt-PT" sz="26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ATENÇÃO</a:t>
            </a:r>
            <a:r>
              <a:rPr lang="pt-PT" sz="26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BÁSICA</a:t>
            </a:r>
            <a:br>
              <a:rPr lang="pt-BR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</a:br>
            <a:endParaRPr lang="pt-BR" sz="26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479AAC3E-3E8B-F893-F79E-1BD54F74D8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1530484"/>
              </p:ext>
            </p:extLst>
          </p:nvPr>
        </p:nvGraphicFramePr>
        <p:xfrm>
          <a:off x="1553863" y="2838665"/>
          <a:ext cx="10023848" cy="272335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6666054">
                  <a:extLst>
                    <a:ext uri="{9D8B030D-6E8A-4147-A177-3AD203B41FA5}">
                      <a16:colId xmlns:a16="http://schemas.microsoft.com/office/drawing/2014/main" val="1874636713"/>
                    </a:ext>
                  </a:extLst>
                </a:gridCol>
                <a:gridCol w="3357794">
                  <a:extLst>
                    <a:ext uri="{9D8B030D-6E8A-4147-A177-3AD203B41FA5}">
                      <a16:colId xmlns:a16="http://schemas.microsoft.com/office/drawing/2014/main" val="971308299"/>
                    </a:ext>
                  </a:extLst>
                </a:gridCol>
              </a:tblGrid>
              <a:tr h="530388">
                <a:tc>
                  <a:txBody>
                    <a:bodyPr/>
                    <a:lstStyle/>
                    <a:p>
                      <a:pPr marL="1879600" marR="187515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Tipo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de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Produção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5825" marR="88201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Quantidade</a:t>
                      </a:r>
                    </a:p>
                    <a:p>
                      <a:pPr marL="885825" marR="88201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/ano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7861158"/>
                  </a:ext>
                </a:extLst>
              </a:tr>
              <a:tr h="520188">
                <a:tc>
                  <a:txBody>
                    <a:bodyPr/>
                    <a:lstStyle/>
                    <a:p>
                      <a:pPr marL="39370"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Visita</a:t>
                      </a:r>
                      <a:r>
                        <a:rPr lang="pt-PT" sz="2000" b="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Domiciliar (Profissionais de nível médio* e de nível superior)</a:t>
                      </a:r>
                      <a:endParaRPr lang="pt-BR" sz="2000" b="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151.440</a:t>
                      </a:r>
                    </a:p>
                  </a:txBody>
                  <a:tcPr marL="59911" marR="59911" marT="59911" marB="599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4189583"/>
                  </a:ext>
                </a:extLst>
              </a:tr>
              <a:tr h="518488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Atendimento</a:t>
                      </a:r>
                      <a:r>
                        <a:rPr lang="pt-PT" sz="2000" b="0" spc="-2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Individual (de nível superior, exceto odontólogo)</a:t>
                      </a:r>
                      <a:endParaRPr lang="pt-BR" sz="2000" b="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40.454</a:t>
                      </a:r>
                    </a:p>
                  </a:txBody>
                  <a:tcPr marL="59911" marR="59911" marT="59911" marB="599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0344048"/>
                  </a:ext>
                </a:extLst>
              </a:tr>
              <a:tr h="518488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Procedimento</a:t>
                      </a:r>
                      <a:endParaRPr lang="pt-BR" sz="2000" b="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164.588</a:t>
                      </a:r>
                    </a:p>
                  </a:txBody>
                  <a:tcPr marL="59911" marR="59911" marT="59911" marB="599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7587279"/>
                  </a:ext>
                </a:extLst>
              </a:tr>
              <a:tr h="518488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Atendimento</a:t>
                      </a:r>
                      <a:r>
                        <a:rPr lang="pt-PT" sz="2000" b="0" spc="-2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Odontológico</a:t>
                      </a:r>
                      <a:endParaRPr lang="pt-BR" sz="2000" b="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11.686</a:t>
                      </a:r>
                    </a:p>
                  </a:txBody>
                  <a:tcPr marL="59911" marR="59911" marT="59911" marB="599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495686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0A07CDD2-F088-4030-B59E-115E611987D4}"/>
              </a:ext>
            </a:extLst>
          </p:cNvPr>
          <p:cNvSpPr txBox="1"/>
          <p:nvPr/>
        </p:nvSpPr>
        <p:spPr>
          <a:xfrm>
            <a:off x="1553863" y="5650517"/>
            <a:ext cx="9829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 Narrow" panose="020B0606020202030204" pitchFamily="34" charset="0"/>
              </a:rPr>
              <a:t>Fonte: Sistema de informação em Saúde para a Atenção Básica – SISAB; Data da Consulta: 04/01/24;</a:t>
            </a:r>
          </a:p>
          <a:p>
            <a:r>
              <a:rPr lang="pt-BR" b="0" i="0" dirty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RG-System; Data da Consulta: 08/01/2024 e E-SUS/MS; Data da Consulta: 08/01/2024.</a:t>
            </a:r>
          </a:p>
        </p:txBody>
      </p:sp>
      <p:pic>
        <p:nvPicPr>
          <p:cNvPr id="5122" name="Picture 2" descr="Certificação em Atenção Primária à Saúde (APS) — Agência Nacional de Saúde  Suplementar">
            <a:extLst>
              <a:ext uri="{FF2B5EF4-FFF2-40B4-BE49-F238E27FC236}">
                <a16:creationId xmlns:a16="http://schemas.microsoft.com/office/drawing/2014/main" id="{7FFD074E-651A-46D8-AAB2-E8E9678CD7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268" y="248459"/>
            <a:ext cx="2446143" cy="240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8446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4A9FB91E-0EFF-430C-94BE-1BA486752E33}"/>
              </a:ext>
            </a:extLst>
          </p:cNvPr>
          <p:cNvSpPr/>
          <p:nvPr/>
        </p:nvSpPr>
        <p:spPr>
          <a:xfrm>
            <a:off x="1978526" y="1720840"/>
            <a:ext cx="8234947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72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Atenção Básica</a:t>
            </a:r>
          </a:p>
          <a:p>
            <a:pPr algn="ctr"/>
            <a:r>
              <a:rPr lang="pt-BR" sz="7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Atenção </a:t>
            </a:r>
            <a:r>
              <a:rPr lang="pt-BR" sz="72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P</a:t>
            </a:r>
            <a:r>
              <a:rPr lang="pt-BR" sz="7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rimária </a:t>
            </a:r>
          </a:p>
          <a:p>
            <a:pPr algn="ctr"/>
            <a:r>
              <a:rPr lang="pt-BR" sz="7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à Saúde</a:t>
            </a:r>
          </a:p>
        </p:txBody>
      </p:sp>
    </p:spTree>
    <p:extLst>
      <p:ext uri="{BB962C8B-B14F-4D97-AF65-F5344CB8AC3E}">
        <p14:creationId xmlns:p14="http://schemas.microsoft.com/office/powerpoint/2010/main" val="2312898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E2FBEAE2-7EA9-4D37-AD1C-7DE7F8633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3377" y="432301"/>
            <a:ext cx="5219115" cy="1281112"/>
          </a:xfrm>
        </p:spPr>
        <p:txBody>
          <a:bodyPr>
            <a:noAutofit/>
          </a:bodyPr>
          <a:lstStyle/>
          <a:p>
            <a:pPr algn="ctr"/>
            <a:r>
              <a:rPr lang="pt-BR" sz="7200" dirty="0"/>
              <a:t>Vacinação</a:t>
            </a: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C7B4C93D-07F6-4CAA-ACC5-BB041B9D54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52492" y="106717"/>
            <a:ext cx="5247249" cy="6751283"/>
          </a:xfrm>
        </p:spPr>
      </p:pic>
      <p:sp>
        <p:nvSpPr>
          <p:cNvPr id="16" name="Título 4">
            <a:extLst>
              <a:ext uri="{FF2B5EF4-FFF2-40B4-BE49-F238E27FC236}">
                <a16:creationId xmlns:a16="http://schemas.microsoft.com/office/drawing/2014/main" id="{0061C63B-DA50-4B5F-A075-66E061453ADF}"/>
              </a:ext>
            </a:extLst>
          </p:cNvPr>
          <p:cNvSpPr txBox="1">
            <a:spLocks/>
          </p:cNvSpPr>
          <p:nvPr/>
        </p:nvSpPr>
        <p:spPr>
          <a:xfrm>
            <a:off x="464234" y="3099946"/>
            <a:ext cx="6175717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dirty="0"/>
              <a:t>Vacinação – Vila Maria</a:t>
            </a:r>
          </a:p>
        </p:txBody>
      </p:sp>
    </p:spTree>
    <p:extLst>
      <p:ext uri="{BB962C8B-B14F-4D97-AF65-F5344CB8AC3E}">
        <p14:creationId xmlns:p14="http://schemas.microsoft.com/office/powerpoint/2010/main" val="514107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8019C17-D9A6-460C-84D6-A12D310682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772" y="1205355"/>
            <a:ext cx="7160455" cy="5634111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B617C46A-18E6-42F8-A441-0EB518DEDD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96634" y="418067"/>
            <a:ext cx="89122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Vacinação – EMEB Sossego</a:t>
            </a:r>
          </a:p>
        </p:txBody>
      </p:sp>
    </p:spTree>
    <p:extLst>
      <p:ext uri="{BB962C8B-B14F-4D97-AF65-F5344CB8AC3E}">
        <p14:creationId xmlns:p14="http://schemas.microsoft.com/office/powerpoint/2010/main" val="966074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5BE23FD-4BAF-42A6-9423-20B734C442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1686" y="1532314"/>
            <a:ext cx="5388628" cy="4818819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E74A54A1-193A-4E61-89D5-CA6734EE27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39887" y="506867"/>
            <a:ext cx="89122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Vacinação – UBS Centro</a:t>
            </a:r>
          </a:p>
        </p:txBody>
      </p:sp>
    </p:spTree>
    <p:extLst>
      <p:ext uri="{BB962C8B-B14F-4D97-AF65-F5344CB8AC3E}">
        <p14:creationId xmlns:p14="http://schemas.microsoft.com/office/powerpoint/2010/main" val="7937480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6350EFC-94B7-4090-98D8-CEDD2DAA1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4228" y="1871003"/>
            <a:ext cx="9959925" cy="4986997"/>
          </a:xfrm>
          <a:prstGeom prst="rect">
            <a:avLst/>
          </a:prstGeom>
        </p:spPr>
      </p:pic>
      <p:sp>
        <p:nvSpPr>
          <p:cNvPr id="9" name="Título 4">
            <a:extLst>
              <a:ext uri="{FF2B5EF4-FFF2-40B4-BE49-F238E27FC236}">
                <a16:creationId xmlns:a16="http://schemas.microsoft.com/office/drawing/2014/main" id="{10B18F83-C216-4E06-9A20-DBAA3653EF2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39887" y="422461"/>
            <a:ext cx="89122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Atualização de Cartão de Vacinas – Escola de Capivara</a:t>
            </a:r>
          </a:p>
        </p:txBody>
      </p:sp>
    </p:spTree>
    <p:extLst>
      <p:ext uri="{BB962C8B-B14F-4D97-AF65-F5344CB8AC3E}">
        <p14:creationId xmlns:p14="http://schemas.microsoft.com/office/powerpoint/2010/main" val="19221087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EA2B421-EFE3-469E-8B65-2584D74E1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6597" y="1458243"/>
            <a:ext cx="8911687" cy="5399757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7FC93A8C-6DA9-40A4-81BD-B37286D0E1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61514" y="581685"/>
            <a:ext cx="97629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/>
              <a:t>Vacinação nas Escolas -Prosperidade</a:t>
            </a:r>
          </a:p>
        </p:txBody>
      </p:sp>
    </p:spTree>
    <p:extLst>
      <p:ext uri="{BB962C8B-B14F-4D97-AF65-F5344CB8AC3E}">
        <p14:creationId xmlns:p14="http://schemas.microsoft.com/office/powerpoint/2010/main" val="10151797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8F52882-6A76-4E51-BECC-50E9F9E63D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7785" y="227717"/>
            <a:ext cx="5097194" cy="6630283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A91C93EC-B771-40E0-8FBF-5102C74CFC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30793" y="2828835"/>
            <a:ext cx="43441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Vacinação nas Escolas – Belém</a:t>
            </a:r>
          </a:p>
        </p:txBody>
      </p:sp>
    </p:spTree>
    <p:extLst>
      <p:ext uri="{BB962C8B-B14F-4D97-AF65-F5344CB8AC3E}">
        <p14:creationId xmlns:p14="http://schemas.microsoft.com/office/powerpoint/2010/main" val="5117459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m 17">
            <a:extLst>
              <a:ext uri="{FF2B5EF4-FFF2-40B4-BE49-F238E27FC236}">
                <a16:creationId xmlns:a16="http://schemas.microsoft.com/office/drawing/2014/main" id="{5CA582F9-CD49-465B-8740-5A7925CAD1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7832" y="1196201"/>
            <a:ext cx="8438078" cy="5661800"/>
          </a:xfrm>
          <a:prstGeom prst="rect">
            <a:avLst/>
          </a:prstGeom>
        </p:spPr>
      </p:pic>
      <p:sp>
        <p:nvSpPr>
          <p:cNvPr id="10" name="Título 4">
            <a:extLst>
              <a:ext uri="{FF2B5EF4-FFF2-40B4-BE49-F238E27FC236}">
                <a16:creationId xmlns:a16="http://schemas.microsoft.com/office/drawing/2014/main" id="{56466160-1030-4537-90AD-86679B8F397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77441" y="549869"/>
            <a:ext cx="82718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/>
              <a:t>Outubro Rosa – UBS Capivara</a:t>
            </a:r>
          </a:p>
        </p:txBody>
      </p:sp>
    </p:spTree>
    <p:extLst>
      <p:ext uri="{BB962C8B-B14F-4D97-AF65-F5344CB8AC3E}">
        <p14:creationId xmlns:p14="http://schemas.microsoft.com/office/powerpoint/2010/main" val="40917591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FFE9934-6184-4549-BE6A-8CE4449C76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2190" y="490905"/>
            <a:ext cx="5824025" cy="5876189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3D854882-1B02-4DB1-A440-13BF175EAD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06044" y="2828835"/>
            <a:ext cx="36267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/>
              <a:t>Outubro Rosa – UBS Centro</a:t>
            </a:r>
          </a:p>
        </p:txBody>
      </p:sp>
    </p:spTree>
    <p:extLst>
      <p:ext uri="{BB962C8B-B14F-4D97-AF65-F5344CB8AC3E}">
        <p14:creationId xmlns:p14="http://schemas.microsoft.com/office/powerpoint/2010/main" val="3993067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2B61ABB-43C7-40A4-9C89-09BB3711A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742146" y="391502"/>
            <a:ext cx="4719089" cy="6074996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E2D59AFF-EC4F-4D50-836F-6EC2EFDB92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57816" y="2494891"/>
            <a:ext cx="41460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/>
              <a:t>Outubro Rosa – UBS </a:t>
            </a:r>
            <a:r>
              <a:rPr lang="pt-BR" sz="4000" b="1" dirty="0" err="1"/>
              <a:t>Richimond</a:t>
            </a:r>
            <a:endParaRPr lang="pt-BR" sz="4000" b="1" dirty="0"/>
          </a:p>
        </p:txBody>
      </p:sp>
    </p:spTree>
    <p:extLst>
      <p:ext uri="{BB962C8B-B14F-4D97-AF65-F5344CB8AC3E}">
        <p14:creationId xmlns:p14="http://schemas.microsoft.com/office/powerpoint/2010/main" val="29608634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F64C180-406D-438C-ADED-97C4B334DE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4300" y="1491174"/>
            <a:ext cx="6481391" cy="4902591"/>
          </a:xfrm>
          <a:prstGeom prst="rect">
            <a:avLst/>
          </a:prstGeom>
        </p:spPr>
      </p:pic>
      <p:sp>
        <p:nvSpPr>
          <p:cNvPr id="7" name="Título 4">
            <a:extLst>
              <a:ext uri="{FF2B5EF4-FFF2-40B4-BE49-F238E27FC236}">
                <a16:creationId xmlns:a16="http://schemas.microsoft.com/office/drawing/2014/main" id="{926A7F53-BC38-4755-86E2-818EF83444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50076" y="637956"/>
            <a:ext cx="65234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/>
              <a:t>Outubro Rosa – Belém</a:t>
            </a:r>
          </a:p>
        </p:txBody>
      </p:sp>
    </p:spTree>
    <p:extLst>
      <p:ext uri="{BB962C8B-B14F-4D97-AF65-F5344CB8AC3E}">
        <p14:creationId xmlns:p14="http://schemas.microsoft.com/office/powerpoint/2010/main" val="16268264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29CC018-35C2-4DE6-BBD1-163DBCC022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5301" y="1331774"/>
            <a:ext cx="6747677" cy="4719711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2B331D7F-0F50-42CE-BD39-70D3941CD7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50076" y="623888"/>
            <a:ext cx="65234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/>
              <a:t>Outubro Rosa – Jaciguá</a:t>
            </a:r>
          </a:p>
        </p:txBody>
      </p:sp>
    </p:spTree>
    <p:extLst>
      <p:ext uri="{BB962C8B-B14F-4D97-AF65-F5344CB8AC3E}">
        <p14:creationId xmlns:p14="http://schemas.microsoft.com/office/powerpoint/2010/main" val="8810218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990B27B-9572-4529-B4D2-C555DD137F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5347" y="1476112"/>
            <a:ext cx="6921305" cy="4758000"/>
          </a:xfrm>
          <a:prstGeom prst="rect">
            <a:avLst/>
          </a:prstGeom>
        </p:spPr>
      </p:pic>
      <p:sp>
        <p:nvSpPr>
          <p:cNvPr id="4" name="Título 4">
            <a:extLst>
              <a:ext uri="{FF2B5EF4-FFF2-40B4-BE49-F238E27FC236}">
                <a16:creationId xmlns:a16="http://schemas.microsoft.com/office/drawing/2014/main" id="{91CFE090-E35D-47CF-BD42-8EC2328B5B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4260" y="628798"/>
            <a:ext cx="65234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err="1"/>
              <a:t>Hiperdia</a:t>
            </a:r>
            <a:r>
              <a:rPr lang="pt-BR" sz="4000" b="1" dirty="0"/>
              <a:t> – UBS Centro</a:t>
            </a:r>
          </a:p>
        </p:txBody>
      </p:sp>
    </p:spTree>
    <p:extLst>
      <p:ext uri="{BB962C8B-B14F-4D97-AF65-F5344CB8AC3E}">
        <p14:creationId xmlns:p14="http://schemas.microsoft.com/office/powerpoint/2010/main" val="13906862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659FFDA3-0BB3-4A13-8549-A493D9C826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3735" y="1331774"/>
            <a:ext cx="6344529" cy="5298066"/>
          </a:xfrm>
          <a:prstGeom prst="rect">
            <a:avLst/>
          </a:prstGeom>
        </p:spPr>
      </p:pic>
      <p:sp>
        <p:nvSpPr>
          <p:cNvPr id="4" name="Título 4">
            <a:extLst>
              <a:ext uri="{FF2B5EF4-FFF2-40B4-BE49-F238E27FC236}">
                <a16:creationId xmlns:a16="http://schemas.microsoft.com/office/drawing/2014/main" id="{34EC2879-4268-41CD-8D9A-9ABF9D5CF0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44395" y="623888"/>
            <a:ext cx="94534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/>
              <a:t>Coleta de Preventivo – UBS Vila Maria</a:t>
            </a:r>
          </a:p>
        </p:txBody>
      </p:sp>
    </p:spTree>
    <p:extLst>
      <p:ext uri="{BB962C8B-B14F-4D97-AF65-F5344CB8AC3E}">
        <p14:creationId xmlns:p14="http://schemas.microsoft.com/office/powerpoint/2010/main" val="21362064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0655A74B-CF67-4FA7-A533-6FF457DAD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3720" y="2198615"/>
            <a:ext cx="6004559" cy="4420234"/>
          </a:xfrm>
          <a:prstGeom prst="rect">
            <a:avLst/>
          </a:prstGeom>
        </p:spPr>
      </p:pic>
      <p:sp>
        <p:nvSpPr>
          <p:cNvPr id="11" name="Título 4">
            <a:extLst>
              <a:ext uri="{FF2B5EF4-FFF2-40B4-BE49-F238E27FC236}">
                <a16:creationId xmlns:a16="http://schemas.microsoft.com/office/drawing/2014/main" id="{3064D932-1C44-40DC-9EAF-2C225C7962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97279" y="708294"/>
            <a:ext cx="99974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Saúde do Homem – Novembro Azul – UBS </a:t>
            </a:r>
            <a:r>
              <a:rPr lang="pt-BR" sz="4000" b="1" dirty="0" err="1"/>
              <a:t>Richimond</a:t>
            </a:r>
            <a:endParaRPr lang="pt-BR" sz="4000" b="1" dirty="0"/>
          </a:p>
        </p:txBody>
      </p:sp>
    </p:spTree>
    <p:extLst>
      <p:ext uri="{BB962C8B-B14F-4D97-AF65-F5344CB8AC3E}">
        <p14:creationId xmlns:p14="http://schemas.microsoft.com/office/powerpoint/2010/main" val="24211371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CB8C14-429E-41D7-8703-1D2188513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402" y="382057"/>
            <a:ext cx="9760218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pt-BR" sz="4400" b="1" dirty="0"/>
              <a:t>Saúde do Homem – Novembro Azul – UBS Prosperidade</a:t>
            </a:r>
            <a:br>
              <a:rPr lang="pt-BR" dirty="0"/>
            </a:b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C44ABF6-48F0-4C4A-AB35-AC40D6A76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8566" y="1868774"/>
            <a:ext cx="6414867" cy="4607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5221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3ACD61E9-F33C-49EF-9614-D33B7B800EEF}"/>
              </a:ext>
            </a:extLst>
          </p:cNvPr>
          <p:cNvSpPr/>
          <p:nvPr/>
        </p:nvSpPr>
        <p:spPr>
          <a:xfrm>
            <a:off x="2965978" y="2607088"/>
            <a:ext cx="626004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7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SAÚDE BUCAL</a:t>
            </a:r>
          </a:p>
        </p:txBody>
      </p:sp>
    </p:spTree>
    <p:extLst>
      <p:ext uri="{BB962C8B-B14F-4D97-AF65-F5344CB8AC3E}">
        <p14:creationId xmlns:p14="http://schemas.microsoft.com/office/powerpoint/2010/main" val="200792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4">
            <a:extLst>
              <a:ext uri="{FF2B5EF4-FFF2-40B4-BE49-F238E27FC236}">
                <a16:creationId xmlns:a16="http://schemas.microsoft.com/office/drawing/2014/main" id="{3FF201D0-EE02-45C7-AD4F-6F5417BADF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815" y="200963"/>
            <a:ext cx="4309758" cy="6456071"/>
          </a:xfrm>
        </p:spPr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id="{BBCBD44B-E3C3-48A8-A448-D3C0D7982D7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2281" y="2151727"/>
            <a:ext cx="408976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Escovação Supervisionada – Creche Jaciguá</a:t>
            </a:r>
          </a:p>
        </p:txBody>
      </p:sp>
    </p:spTree>
    <p:extLst>
      <p:ext uri="{BB962C8B-B14F-4D97-AF65-F5344CB8AC3E}">
        <p14:creationId xmlns:p14="http://schemas.microsoft.com/office/powerpoint/2010/main" val="30054489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7144E7E-EC0F-44E1-B377-6F47FCA54A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227" y="336175"/>
            <a:ext cx="5186290" cy="6185649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9FB7C4B3-2C51-4ABD-B371-BFC30E25BF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98806" y="2151727"/>
            <a:ext cx="393619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Orientação para Cuidadoras de Creche</a:t>
            </a:r>
          </a:p>
        </p:txBody>
      </p:sp>
    </p:spTree>
    <p:extLst>
      <p:ext uri="{BB962C8B-B14F-4D97-AF65-F5344CB8AC3E}">
        <p14:creationId xmlns:p14="http://schemas.microsoft.com/office/powerpoint/2010/main" val="3380933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8080EF1-F3C6-424A-B521-5F94CAE830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048" y="1699703"/>
            <a:ext cx="8126436" cy="4960782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8FCE8888-9114-4698-BBCB-837AD485801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28154" y="376264"/>
            <a:ext cx="89122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Atividades de Educação em Saúde nas Escolas</a:t>
            </a:r>
          </a:p>
        </p:txBody>
      </p:sp>
    </p:spTree>
    <p:extLst>
      <p:ext uri="{BB962C8B-B14F-4D97-AF65-F5344CB8AC3E}">
        <p14:creationId xmlns:p14="http://schemas.microsoft.com/office/powerpoint/2010/main" val="24959924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5AE71D0-F99F-44D7-86AA-251EBB76E7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5230" y="1711331"/>
            <a:ext cx="6186345" cy="4873644"/>
          </a:xfrm>
          <a:prstGeom prst="rect">
            <a:avLst/>
          </a:prstGeom>
        </p:spPr>
      </p:pic>
      <p:sp>
        <p:nvSpPr>
          <p:cNvPr id="6" name="Título 4">
            <a:extLst>
              <a:ext uri="{FF2B5EF4-FFF2-40B4-BE49-F238E27FC236}">
                <a16:creationId xmlns:a16="http://schemas.microsoft.com/office/drawing/2014/main" id="{E6065EFD-B17C-4035-978D-D1B68415FD5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87819" y="273025"/>
            <a:ext cx="104616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Saúde na Escola – Equipe Odontológica de Castelinho</a:t>
            </a:r>
          </a:p>
        </p:txBody>
      </p:sp>
    </p:spTree>
    <p:extLst>
      <p:ext uri="{BB962C8B-B14F-4D97-AF65-F5344CB8AC3E}">
        <p14:creationId xmlns:p14="http://schemas.microsoft.com/office/powerpoint/2010/main" val="34919132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5B49226-9770-4F20-A64B-21CEEA5604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458" y="1275503"/>
            <a:ext cx="7090117" cy="5240215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36234197-DF38-45FC-9911-F920594918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06403" y="567617"/>
            <a:ext cx="89122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Teatro – Creche Jaciguá</a:t>
            </a:r>
          </a:p>
        </p:txBody>
      </p:sp>
    </p:spTree>
    <p:extLst>
      <p:ext uri="{BB962C8B-B14F-4D97-AF65-F5344CB8AC3E}">
        <p14:creationId xmlns:p14="http://schemas.microsoft.com/office/powerpoint/2010/main" val="41006800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4">
            <a:extLst>
              <a:ext uri="{FF2B5EF4-FFF2-40B4-BE49-F238E27FC236}">
                <a16:creationId xmlns:a16="http://schemas.microsoft.com/office/drawing/2014/main" id="{F7680DB5-8793-439F-A8C7-F865492ADD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39887" y="63427"/>
            <a:ext cx="89122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Saúde na Escola – Equipe Odontológica de Capivara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9983A2F-F1AE-4CB9-BB3B-3A36D36132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2043" y="1386866"/>
            <a:ext cx="7047914" cy="5204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0988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4">
            <a:extLst>
              <a:ext uri="{FF2B5EF4-FFF2-40B4-BE49-F238E27FC236}">
                <a16:creationId xmlns:a16="http://schemas.microsoft.com/office/drawing/2014/main" id="{9C875DD5-D934-4284-BF11-6B0F876417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39887" y="736430"/>
            <a:ext cx="89122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Saúde na Escola – Equipe Centro – Escola Alzira Gomes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2CD0A8A-0EAC-4646-A1F2-D36BD68F11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5757" y="2214979"/>
            <a:ext cx="6040486" cy="430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7862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1BB3E0-DEB3-9DC7-BA6E-DFB6D3557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98" y="642984"/>
            <a:ext cx="7658589" cy="503650"/>
          </a:xfrm>
        </p:spPr>
        <p:txBody>
          <a:bodyPr>
            <a:noAutofit/>
          </a:bodyPr>
          <a:lstStyle/>
          <a:p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INDICADOR SINTÉTICO FINAL (3º quadrimestre/2023)</a:t>
            </a:r>
            <a:br>
              <a:rPr lang="pt-BR" sz="2800" dirty="0">
                <a:latin typeface="Arial Narrow" panose="020B0606020202030204" pitchFamily="34" charset="0"/>
              </a:rPr>
            </a:br>
            <a:br>
              <a:rPr lang="pt-BR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</a:br>
            <a:endParaRPr lang="pt-BR" sz="26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7542C97-EDD2-07C9-DC26-8959054BFDAC}"/>
              </a:ext>
            </a:extLst>
          </p:cNvPr>
          <p:cNvSpPr txBox="1"/>
          <p:nvPr/>
        </p:nvSpPr>
        <p:spPr>
          <a:xfrm>
            <a:off x="9005146" y="642984"/>
            <a:ext cx="3093396" cy="55399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000" dirty="0">
                <a:latin typeface="Arial Narrow" panose="020B0606020202030204" pitchFamily="34" charset="0"/>
              </a:rPr>
              <a:t>ISF = Nota 9.82!!!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53945BF-1C3C-4828-861A-489E7EAD3F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55" y="1624794"/>
            <a:ext cx="3930411" cy="5233206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1AC986BA-F9B8-4F0A-B533-D32E282595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178" y="1624793"/>
            <a:ext cx="4257822" cy="523320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F192158-E23D-47D3-8EFC-F2BE410A4D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088" y="1624794"/>
            <a:ext cx="4257823" cy="5233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68211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F00495-CD6C-CA82-E967-EF4FDD79A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4693" y="108478"/>
            <a:ext cx="9438638" cy="518890"/>
          </a:xfrm>
        </p:spPr>
        <p:txBody>
          <a:bodyPr>
            <a:noAutofit/>
          </a:bodyPr>
          <a:lstStyle/>
          <a:p>
            <a:pPr algn="ctr">
              <a:spcBef>
                <a:spcPts val="10"/>
              </a:spcBef>
            </a:pPr>
            <a:r>
              <a:rPr lang="pt-PT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 </a:t>
            </a:r>
            <a:r>
              <a:rPr lang="pt-PT" sz="22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PRODUÇÃO</a:t>
            </a:r>
            <a:r>
              <a:rPr lang="pt-PT" sz="22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2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DE</a:t>
            </a:r>
            <a:r>
              <a:rPr lang="pt-PT" sz="22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2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URGÊNCIA</a:t>
            </a:r>
            <a:r>
              <a:rPr lang="pt-PT" sz="22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2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E</a:t>
            </a:r>
            <a:r>
              <a:rPr lang="pt-PT" sz="22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2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EMERGÊNCIA</a:t>
            </a:r>
            <a:r>
              <a:rPr lang="pt-PT" sz="22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2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POR GRUPO</a:t>
            </a:r>
            <a:r>
              <a:rPr lang="pt-PT" sz="22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2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DE</a:t>
            </a:r>
            <a:r>
              <a:rPr lang="pt-PT" sz="22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2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PROCEDIMENTOS (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Caráter de atendimento: </a:t>
            </a:r>
            <a:r>
              <a:rPr kumimoji="0" lang="pt-BR" altLang="pt-BR" sz="2400" b="0" i="0" u="sng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Urgência)</a:t>
            </a:r>
            <a:br>
              <a:rPr kumimoji="0" lang="pt-BR" altLang="pt-BR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t-BR" sz="22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7" name="Espaço Reservado para Conteúdo 6">
            <a:extLst>
              <a:ext uri="{FF2B5EF4-FFF2-40B4-BE49-F238E27FC236}">
                <a16:creationId xmlns:a16="http://schemas.microsoft.com/office/drawing/2014/main" id="{3F396AAE-E5E1-FC4F-9F2C-613ECE9867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4290408"/>
              </p:ext>
            </p:extLst>
          </p:nvPr>
        </p:nvGraphicFramePr>
        <p:xfrm>
          <a:off x="1519839" y="842354"/>
          <a:ext cx="9606822" cy="542512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413756">
                  <a:extLst>
                    <a:ext uri="{9D8B030D-6E8A-4147-A177-3AD203B41FA5}">
                      <a16:colId xmlns:a16="http://schemas.microsoft.com/office/drawing/2014/main" val="2298596927"/>
                    </a:ext>
                  </a:extLst>
                </a:gridCol>
                <a:gridCol w="1602339">
                  <a:extLst>
                    <a:ext uri="{9D8B030D-6E8A-4147-A177-3AD203B41FA5}">
                      <a16:colId xmlns:a16="http://schemas.microsoft.com/office/drawing/2014/main" val="4251852849"/>
                    </a:ext>
                  </a:extLst>
                </a:gridCol>
                <a:gridCol w="1602339">
                  <a:extLst>
                    <a:ext uri="{9D8B030D-6E8A-4147-A177-3AD203B41FA5}">
                      <a16:colId xmlns:a16="http://schemas.microsoft.com/office/drawing/2014/main" val="2168405762"/>
                    </a:ext>
                  </a:extLst>
                </a:gridCol>
                <a:gridCol w="1494194">
                  <a:extLst>
                    <a:ext uri="{9D8B030D-6E8A-4147-A177-3AD203B41FA5}">
                      <a16:colId xmlns:a16="http://schemas.microsoft.com/office/drawing/2014/main" val="1462442582"/>
                    </a:ext>
                  </a:extLst>
                </a:gridCol>
                <a:gridCol w="1494194">
                  <a:extLst>
                    <a:ext uri="{9D8B030D-6E8A-4147-A177-3AD203B41FA5}">
                      <a16:colId xmlns:a16="http://schemas.microsoft.com/office/drawing/2014/main" val="3370056343"/>
                    </a:ext>
                  </a:extLst>
                </a:gridCol>
              </a:tblGrid>
              <a:tr h="584600">
                <a:tc rowSpan="2">
                  <a:txBody>
                    <a:bodyPr/>
                    <a:lstStyle/>
                    <a:p>
                      <a:pPr>
                        <a:spcBef>
                          <a:spcPts val="15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802005" marR="797560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Grupo</a:t>
                      </a:r>
                      <a:r>
                        <a:rPr lang="pt-PT" sz="2000" spc="-3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procedimento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indent="0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Sistema</a:t>
                      </a:r>
                      <a:r>
                        <a:rPr lang="pt-PT" sz="2000" spc="-2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de</a:t>
                      </a:r>
                      <a:r>
                        <a:rPr lang="pt-PT" sz="2000" spc="-2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Informações</a:t>
                      </a:r>
                      <a:r>
                        <a:rPr lang="pt-PT" sz="2000" spc="-2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Ambulatoriais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Sistema</a:t>
                      </a:r>
                      <a:r>
                        <a:rPr lang="pt-PT" sz="2000" spc="-2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de</a:t>
                      </a:r>
                      <a:r>
                        <a:rPr lang="pt-PT" sz="2000" spc="-2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Informações</a:t>
                      </a:r>
                      <a:r>
                        <a:rPr lang="pt-PT" sz="2000" spc="-2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Hospitalares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78602"/>
                  </a:ext>
                </a:extLst>
              </a:tr>
              <a:tr h="52614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pt-PT" b="0" dirty="0" err="1">
                          <a:solidFill>
                            <a:srgbClr val="FFFFFF"/>
                          </a:solidFill>
                        </a:rPr>
                        <a:t>Qtd</a:t>
                      </a:r>
                      <a:r>
                        <a:rPr lang="pt-PT" b="0" dirty="0">
                          <a:solidFill>
                            <a:srgbClr val="FFFFFF"/>
                          </a:solidFill>
                        </a:rPr>
                        <a:t>. aprovada</a:t>
                      </a:r>
                      <a:endParaRPr lang="pt-BR" b="0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pt-PT" b="0" dirty="0">
                          <a:solidFill>
                            <a:srgbClr val="FFFFFF"/>
                          </a:solidFill>
                        </a:rPr>
                        <a:t>Valor aprovado</a:t>
                      </a:r>
                      <a:endParaRPr lang="pt-BR" b="0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pt-PT" b="0" dirty="0">
                          <a:solidFill>
                            <a:srgbClr val="FFFFFF"/>
                          </a:solidFill>
                        </a:rPr>
                        <a:t>AIH Pagas</a:t>
                      </a:r>
                      <a:endParaRPr lang="pt-BR" b="0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pt-PT" b="0" dirty="0">
                          <a:solidFill>
                            <a:srgbClr val="FFFFFF"/>
                          </a:solidFill>
                        </a:rPr>
                        <a:t>Valor total</a:t>
                      </a:r>
                      <a:endParaRPr lang="pt-BR" b="0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6217899"/>
                  </a:ext>
                </a:extLst>
              </a:tr>
              <a:tr h="526140">
                <a:tc>
                  <a:txBody>
                    <a:bodyPr/>
                    <a:lstStyle/>
                    <a:p>
                      <a:pPr marL="39370"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01 Ações</a:t>
                      </a:r>
                      <a:r>
                        <a:rPr lang="pt-PT" sz="18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de promoção e</a:t>
                      </a:r>
                      <a:r>
                        <a:rPr lang="pt-PT" sz="1800" spc="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prevenção em saúde</a:t>
                      </a:r>
                      <a:endParaRPr lang="pt-BR" sz="18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4187260"/>
                  </a:ext>
                </a:extLst>
              </a:tr>
              <a:tr h="569772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02</a:t>
                      </a:r>
                      <a:r>
                        <a:rPr lang="pt-PT" sz="180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Procedimentos</a:t>
                      </a:r>
                      <a:r>
                        <a:rPr lang="pt-PT" sz="18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com</a:t>
                      </a:r>
                      <a:r>
                        <a:rPr lang="pt-PT" sz="18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finalidade</a:t>
                      </a:r>
                      <a:r>
                        <a:rPr lang="pt-PT" sz="18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diagnóstica</a:t>
                      </a:r>
                      <a:endParaRPr lang="pt-BR" sz="18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138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                            158,95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332214"/>
                  </a:ext>
                </a:extLst>
              </a:tr>
              <a:tr h="369547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03</a:t>
                      </a:r>
                      <a:r>
                        <a:rPr lang="pt-PT" sz="18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Procedimentos</a:t>
                      </a:r>
                      <a:r>
                        <a:rPr lang="pt-PT" sz="180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clínicos</a:t>
                      </a:r>
                      <a:endParaRPr lang="pt-BR" sz="18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438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402*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117268,25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0742087"/>
                  </a:ext>
                </a:extLst>
              </a:tr>
              <a:tr h="369547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04</a:t>
                      </a:r>
                      <a:r>
                        <a:rPr lang="pt-PT" sz="180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Procedimentos</a:t>
                      </a:r>
                      <a:r>
                        <a:rPr lang="pt-PT" sz="180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cirúrgicos</a:t>
                      </a:r>
                      <a:endParaRPr lang="pt-BR" sz="18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142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2967,24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7156943"/>
                  </a:ext>
                </a:extLst>
              </a:tr>
              <a:tr h="52614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05</a:t>
                      </a:r>
                      <a:r>
                        <a:rPr lang="pt-PT" sz="18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Transplantes</a:t>
                      </a:r>
                      <a:r>
                        <a:rPr lang="pt-PT" sz="18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de orgãos,</a:t>
                      </a:r>
                      <a:r>
                        <a:rPr lang="pt-PT" sz="1800" spc="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tecidos</a:t>
                      </a:r>
                      <a:r>
                        <a:rPr lang="pt-PT" sz="18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 células</a:t>
                      </a:r>
                      <a:endParaRPr lang="pt-BR" sz="18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0664995"/>
                  </a:ext>
                </a:extLst>
              </a:tr>
              <a:tr h="369547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06</a:t>
                      </a:r>
                      <a:r>
                        <a:rPr lang="pt-PT" sz="18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Medicamentos</a:t>
                      </a:r>
                      <a:endParaRPr lang="pt-BR" sz="18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3740276"/>
                  </a:ext>
                </a:extLst>
              </a:tr>
              <a:tr h="52614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07</a:t>
                      </a:r>
                      <a:r>
                        <a:rPr lang="pt-PT" sz="18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Órteses,</a:t>
                      </a:r>
                      <a:r>
                        <a:rPr lang="pt-PT" sz="1800" spc="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próteses</a:t>
                      </a:r>
                      <a:r>
                        <a:rPr lang="pt-PT" sz="18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</a:t>
                      </a:r>
                      <a:r>
                        <a:rPr lang="pt-PT" sz="18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materiais</a:t>
                      </a:r>
                      <a:r>
                        <a:rPr lang="pt-PT" sz="18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especiais</a:t>
                      </a:r>
                      <a:endParaRPr lang="pt-BR" sz="18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2978233"/>
                  </a:ext>
                </a:extLst>
              </a:tr>
              <a:tr h="52614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08</a:t>
                      </a:r>
                      <a:r>
                        <a:rPr lang="pt-PT" sz="18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Ações</a:t>
                      </a:r>
                      <a:r>
                        <a:rPr lang="pt-PT" sz="18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complementares</a:t>
                      </a:r>
                      <a:r>
                        <a:rPr lang="pt-PT" sz="18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da</a:t>
                      </a:r>
                      <a:r>
                        <a:rPr lang="pt-PT" sz="18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atenção à saúde</a:t>
                      </a:r>
                      <a:endParaRPr lang="pt-BR" sz="18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dirty="0"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26373"/>
                  </a:ext>
                </a:extLst>
              </a:tr>
              <a:tr h="369547">
                <a:tc>
                  <a:txBody>
                    <a:bodyPr/>
                    <a:lstStyle/>
                    <a:p>
                      <a:pPr marL="39370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Total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718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3126,19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402*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117268,25</a:t>
                      </a:r>
                    </a:p>
                  </a:txBody>
                  <a:tcPr marL="22749" marR="22749" marT="22749" marB="22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4489559"/>
                  </a:ext>
                </a:extLst>
              </a:tr>
            </a:tbl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39224D04-F2E5-414D-9CC6-BFADC8147210}"/>
              </a:ext>
            </a:extLst>
          </p:cNvPr>
          <p:cNvSpPr txBox="1"/>
          <p:nvPr/>
        </p:nvSpPr>
        <p:spPr>
          <a:xfrm>
            <a:off x="1322362" y="6267480"/>
            <a:ext cx="100017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600" dirty="0">
                <a:latin typeface="Arial Narrow" panose="020B0606020202030204" pitchFamily="34" charset="0"/>
              </a:rPr>
              <a:t>Fonte: Sistemas de Informações Ambulatoriais do SUS (SIA/SUS) e Sistema de Informações Hospitalares do SUS (SIH/SUS); </a:t>
            </a:r>
          </a:p>
          <a:p>
            <a:pPr algn="just"/>
            <a:r>
              <a:rPr lang="pt-BR" sz="1600" dirty="0">
                <a:latin typeface="Arial Narrow" panose="020B0606020202030204" pitchFamily="34" charset="0"/>
              </a:rPr>
              <a:t>Data da consulta: 04/01/2024</a:t>
            </a:r>
          </a:p>
        </p:txBody>
      </p:sp>
    </p:spTree>
    <p:extLst>
      <p:ext uri="{BB962C8B-B14F-4D97-AF65-F5344CB8AC3E}">
        <p14:creationId xmlns:p14="http://schemas.microsoft.com/office/powerpoint/2010/main" val="22014842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F00495-CD6C-CA82-E967-EF4FDD79A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300" y="369237"/>
            <a:ext cx="8915400" cy="809313"/>
          </a:xfrm>
        </p:spPr>
        <p:txBody>
          <a:bodyPr>
            <a:noAutofit/>
          </a:bodyPr>
          <a:lstStyle/>
          <a:p>
            <a:pPr lvl="1" algn="ctr">
              <a:spcBef>
                <a:spcPts val="5"/>
              </a:spcBef>
              <a:spcAft>
                <a:spcPts val="0"/>
              </a:spcAft>
              <a:buClr>
                <a:srgbClr val="333333"/>
              </a:buClr>
              <a:buSzPts val="650"/>
              <a:tabLst>
                <a:tab pos="298450" algn="l"/>
              </a:tabLst>
            </a:pP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PRODUÇÃO</a:t>
            </a:r>
            <a:r>
              <a:rPr lang="pt-PT" sz="2600" b="1" spc="-1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DE</a:t>
            </a:r>
            <a:r>
              <a:rPr lang="pt-PT" sz="2600" b="1" spc="-1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ATENÇÃO</a:t>
            </a:r>
            <a:r>
              <a:rPr lang="pt-PT" sz="26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PSICOSSOCIAL</a:t>
            </a:r>
            <a:r>
              <a:rPr lang="pt-PT" sz="2600" b="1" spc="-1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POR</a:t>
            </a:r>
            <a:r>
              <a:rPr lang="pt-PT" sz="26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FORMA</a:t>
            </a:r>
            <a:r>
              <a:rPr lang="pt-PT" sz="2600" b="1" spc="-1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DE</a:t>
            </a:r>
            <a:r>
              <a:rPr lang="pt-PT" sz="26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ORGANIZAÇÃO</a:t>
            </a:r>
            <a:endParaRPr lang="pt-BR" sz="2600" b="1" dirty="0">
              <a:solidFill>
                <a:schemeClr val="tx1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59960F3B-CFC6-7AFC-9773-0FD0120D8E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4309019"/>
              </p:ext>
            </p:extLst>
          </p:nvPr>
        </p:nvGraphicFramePr>
        <p:xfrm>
          <a:off x="1840796" y="1353175"/>
          <a:ext cx="8915400" cy="152974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553592">
                  <a:extLst>
                    <a:ext uri="{9D8B030D-6E8A-4147-A177-3AD203B41FA5}">
                      <a16:colId xmlns:a16="http://schemas.microsoft.com/office/drawing/2014/main" val="3057446775"/>
                    </a:ext>
                  </a:extLst>
                </a:gridCol>
                <a:gridCol w="1613973">
                  <a:extLst>
                    <a:ext uri="{9D8B030D-6E8A-4147-A177-3AD203B41FA5}">
                      <a16:colId xmlns:a16="http://schemas.microsoft.com/office/drawing/2014/main" val="2010189797"/>
                    </a:ext>
                  </a:extLst>
                </a:gridCol>
                <a:gridCol w="1747835">
                  <a:extLst>
                    <a:ext uri="{9D8B030D-6E8A-4147-A177-3AD203B41FA5}">
                      <a16:colId xmlns:a16="http://schemas.microsoft.com/office/drawing/2014/main" val="3769653501"/>
                    </a:ext>
                  </a:extLst>
                </a:gridCol>
              </a:tblGrid>
              <a:tr h="451452">
                <a:tc gridSpan="3">
                  <a:txBody>
                    <a:bodyPr/>
                    <a:lstStyle/>
                    <a:p>
                      <a:pPr marL="2707640" marR="2702560" algn="ctr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Sistema</a:t>
                      </a:r>
                      <a:r>
                        <a:rPr lang="pt-PT" sz="2000" spc="-2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de</a:t>
                      </a:r>
                      <a:r>
                        <a:rPr lang="pt-PT" sz="2000" spc="-3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Informações</a:t>
                      </a:r>
                      <a:r>
                        <a:rPr lang="pt-PT" sz="2000" spc="-3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Ambulatoriais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588088"/>
                  </a:ext>
                </a:extLst>
              </a:tr>
              <a:tr h="442047">
                <a:tc>
                  <a:txBody>
                    <a:bodyPr/>
                    <a:lstStyle/>
                    <a:p>
                      <a:pPr marR="1702435" algn="r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Forma</a:t>
                      </a:r>
                      <a:r>
                        <a:rPr lang="pt-PT" sz="2000" spc="-2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de</a:t>
                      </a:r>
                      <a:r>
                        <a:rPr lang="pt-PT" sz="2000" spc="-2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Organização</a:t>
                      </a:r>
                      <a:endParaRPr lang="pt-BR" sz="200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Qtd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.</a:t>
                      </a:r>
                      <a:r>
                        <a:rPr lang="pt-PT" sz="2000" spc="-2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aprovada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Valor</a:t>
                      </a:r>
                      <a:r>
                        <a:rPr lang="pt-PT" sz="2000" b="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aprovado</a:t>
                      </a:r>
                      <a:endParaRPr lang="pt-BR" sz="2000" b="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1306934"/>
                  </a:ext>
                </a:extLst>
              </a:tr>
              <a:tr h="47810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030108</a:t>
                      </a:r>
                      <a:r>
                        <a:rPr lang="pt-PT" sz="2000" spc="-4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Atendimento/Acompanhamento</a:t>
                      </a:r>
                      <a:r>
                        <a:rPr lang="pt-PT" sz="2000" spc="-3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psicossocial*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4290" algn="ctr">
                        <a:spcBef>
                          <a:spcPts val="360"/>
                        </a:spcBef>
                      </a:pPr>
                      <a:r>
                        <a:rPr lang="pt-PT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1045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33655" algn="ctr">
                        <a:spcBef>
                          <a:spcPts val="360"/>
                        </a:spcBef>
                      </a:pPr>
                      <a:r>
                        <a:rPr lang="pt-PT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R$ 202,90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7612669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A00C4486-11C6-4B41-885D-5844A6447D72}"/>
              </a:ext>
            </a:extLst>
          </p:cNvPr>
          <p:cNvSpPr txBox="1"/>
          <p:nvPr/>
        </p:nvSpPr>
        <p:spPr>
          <a:xfrm>
            <a:off x="1953336" y="6031466"/>
            <a:ext cx="89153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Arial Narrow" panose="020B0606020202030204" pitchFamily="34" charset="0"/>
              </a:rPr>
              <a:t>Fonte: Sistemas de Informações Ambulatoriais do SUS (SIA/SUS) e Sistema de Informações Hospitalares do SUS (SIH/SUS); Data da consulta: 04/01/2024. </a:t>
            </a:r>
          </a:p>
        </p:txBody>
      </p:sp>
      <p:pic>
        <p:nvPicPr>
          <p:cNvPr id="2050" name="Picture 2" descr="CAPS mobilizam equipes para fortalecer vínculos e gerar bem-estar no  ambiente de trabalho - Coronavírus">
            <a:extLst>
              <a:ext uri="{FF2B5EF4-FFF2-40B4-BE49-F238E27FC236}">
                <a16:creationId xmlns:a16="http://schemas.microsoft.com/office/drawing/2014/main" id="{C2D00778-13D6-4A0A-AD57-8B9DDD3EC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796" y="2913265"/>
            <a:ext cx="4631073" cy="3087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APS : o que são e como funcionam | Blog Jaleko">
            <a:extLst>
              <a:ext uri="{FF2B5EF4-FFF2-40B4-BE49-F238E27FC236}">
                <a16:creationId xmlns:a16="http://schemas.microsoft.com/office/drawing/2014/main" id="{3D9853BF-FC9A-4308-8125-FAADAF5AE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1869" y="2913266"/>
            <a:ext cx="4284327" cy="3087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30122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EBBA5112-CB31-4717-A726-9C7E8777A6E3}"/>
              </a:ext>
            </a:extLst>
          </p:cNvPr>
          <p:cNvSpPr/>
          <p:nvPr/>
        </p:nvSpPr>
        <p:spPr>
          <a:xfrm>
            <a:off x="1664675" y="2165477"/>
            <a:ext cx="9087744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7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Centro de Atenção </a:t>
            </a:r>
          </a:p>
          <a:p>
            <a:pPr algn="ctr"/>
            <a:r>
              <a:rPr lang="pt-BR" sz="7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Psico Social</a:t>
            </a:r>
          </a:p>
          <a:p>
            <a:pPr algn="ctr"/>
            <a:r>
              <a:rPr lang="pt-BR" sz="72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CAPS</a:t>
            </a:r>
            <a:endParaRPr lang="pt-BR" sz="72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19368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8205FAF8-BF16-4B1D-A196-815952492F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932" y="1465118"/>
            <a:ext cx="3953021" cy="5392882"/>
          </a:xfrm>
        </p:spPr>
      </p:pic>
      <p:sp>
        <p:nvSpPr>
          <p:cNvPr id="8" name="Título 4">
            <a:extLst>
              <a:ext uri="{FF2B5EF4-FFF2-40B4-BE49-F238E27FC236}">
                <a16:creationId xmlns:a16="http://schemas.microsoft.com/office/drawing/2014/main" id="{5A3FFC85-1D18-4859-BFEC-A810469AF8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41636" y="145585"/>
            <a:ext cx="89122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Atividades de Terapia Ocupacional com pacientes</a:t>
            </a:r>
          </a:p>
        </p:txBody>
      </p:sp>
    </p:spTree>
    <p:extLst>
      <p:ext uri="{BB962C8B-B14F-4D97-AF65-F5344CB8AC3E}">
        <p14:creationId xmlns:p14="http://schemas.microsoft.com/office/powerpoint/2010/main" val="35853551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0811D2D-E7E6-4323-9753-91691817F3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798" y="1587334"/>
            <a:ext cx="4332848" cy="5091424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739F578A-7ACB-4123-8BD4-9F9B1D6698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70767" y="306222"/>
            <a:ext cx="8912225" cy="1281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Atividades de Terapia Ocupacional com pacientes</a:t>
            </a:r>
          </a:p>
        </p:txBody>
      </p:sp>
    </p:spTree>
    <p:extLst>
      <p:ext uri="{BB962C8B-B14F-4D97-AF65-F5344CB8AC3E}">
        <p14:creationId xmlns:p14="http://schemas.microsoft.com/office/powerpoint/2010/main" val="23300902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DC14D2F4-B8B9-43C0-B6C8-F01883B419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925" y="1547446"/>
            <a:ext cx="8344897" cy="4982940"/>
          </a:xfrm>
        </p:spPr>
      </p:pic>
      <p:sp>
        <p:nvSpPr>
          <p:cNvPr id="8" name="Título 4">
            <a:extLst>
              <a:ext uri="{FF2B5EF4-FFF2-40B4-BE49-F238E27FC236}">
                <a16:creationId xmlns:a16="http://schemas.microsoft.com/office/drawing/2014/main" id="{C790705C-1674-444A-92FB-5251683A91F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29681" y="500795"/>
            <a:ext cx="89122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Terapia Ocupacional  - Música </a:t>
            </a:r>
          </a:p>
        </p:txBody>
      </p:sp>
    </p:spTree>
    <p:extLst>
      <p:ext uri="{BB962C8B-B14F-4D97-AF65-F5344CB8AC3E}">
        <p14:creationId xmlns:p14="http://schemas.microsoft.com/office/powerpoint/2010/main" val="21310403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F00495-CD6C-CA82-E967-EF4FDD79A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241" y="178992"/>
            <a:ext cx="8915400" cy="809313"/>
          </a:xfrm>
        </p:spPr>
        <p:txBody>
          <a:bodyPr>
            <a:noAutofit/>
          </a:bodyPr>
          <a:lstStyle/>
          <a:p>
            <a:pPr lvl="1" algn="ctr">
              <a:spcBef>
                <a:spcPts val="5"/>
              </a:spcBef>
              <a:buClr>
                <a:srgbClr val="333333"/>
              </a:buClr>
              <a:buSzPts val="650"/>
              <a:tabLst>
                <a:tab pos="298450" algn="l"/>
              </a:tabLst>
            </a:pP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PRODUÇÃO</a:t>
            </a:r>
            <a:r>
              <a:rPr lang="pt-PT" sz="2600" b="1" spc="-1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DE</a:t>
            </a:r>
            <a:r>
              <a:rPr lang="pt-PT" sz="2600" b="1" spc="-1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ATENÇÃO</a:t>
            </a:r>
            <a:r>
              <a:rPr lang="pt-PT" sz="26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AMBULATORIAL</a:t>
            </a:r>
            <a:r>
              <a:rPr lang="pt-PT" sz="2600" b="1" spc="-1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ESPECIALIZADA</a:t>
            </a:r>
            <a:r>
              <a:rPr lang="pt-PT" sz="26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E</a:t>
            </a:r>
            <a:r>
              <a:rPr lang="pt-PT" sz="2600" b="1" spc="-1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HOSPITALAR</a:t>
            </a:r>
            <a:r>
              <a:rPr lang="pt-PT" sz="26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POR</a:t>
            </a:r>
            <a:r>
              <a:rPr lang="pt-PT" sz="2600" b="1" spc="-1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GRUPO</a:t>
            </a:r>
            <a:r>
              <a:rPr lang="pt-PT" sz="2600" b="1" spc="-1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DE</a:t>
            </a:r>
            <a:r>
              <a:rPr lang="pt-PT" sz="26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2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PROCEDIMENTOS</a:t>
            </a:r>
            <a:endParaRPr lang="pt-BR" sz="2600" b="1" dirty="0">
              <a:solidFill>
                <a:schemeClr val="tx1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id="{7E3FF6A4-8140-8BBA-FDE2-6E4EF0FA4A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2436427"/>
              </p:ext>
            </p:extLst>
          </p:nvPr>
        </p:nvGraphicFramePr>
        <p:xfrm>
          <a:off x="473778" y="1076019"/>
          <a:ext cx="11535506" cy="458599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949962">
                  <a:extLst>
                    <a:ext uri="{9D8B030D-6E8A-4147-A177-3AD203B41FA5}">
                      <a16:colId xmlns:a16="http://schemas.microsoft.com/office/drawing/2014/main" val="175704978"/>
                    </a:ext>
                  </a:extLst>
                </a:gridCol>
                <a:gridCol w="2792772">
                  <a:extLst>
                    <a:ext uri="{9D8B030D-6E8A-4147-A177-3AD203B41FA5}">
                      <a16:colId xmlns:a16="http://schemas.microsoft.com/office/drawing/2014/main" val="3543362018"/>
                    </a:ext>
                  </a:extLst>
                </a:gridCol>
                <a:gridCol w="2792772">
                  <a:extLst>
                    <a:ext uri="{9D8B030D-6E8A-4147-A177-3AD203B41FA5}">
                      <a16:colId xmlns:a16="http://schemas.microsoft.com/office/drawing/2014/main" val="1437012262"/>
                    </a:ext>
                  </a:extLst>
                </a:gridCol>
              </a:tblGrid>
              <a:tr h="454972">
                <a:tc rowSpan="2">
                  <a:txBody>
                    <a:bodyPr/>
                    <a:lstStyle/>
                    <a:p>
                      <a:pPr>
                        <a:spcBef>
                          <a:spcPts val="15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802005" marR="797560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Grupo</a:t>
                      </a:r>
                      <a:r>
                        <a:rPr lang="pt-PT" sz="2000" spc="-3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procedimento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0" indent="0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Sistema</a:t>
                      </a:r>
                      <a:r>
                        <a:rPr lang="pt-PT" sz="2000" spc="-2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de</a:t>
                      </a:r>
                      <a:r>
                        <a:rPr lang="pt-PT" sz="2000" spc="-2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Informações</a:t>
                      </a:r>
                      <a:r>
                        <a:rPr lang="pt-PT" sz="2000" spc="-2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Ambulatoriais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313430"/>
                  </a:ext>
                </a:extLst>
              </a:tr>
              <a:tr h="45497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5905"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Qtd. aprovada</a:t>
                      </a:r>
                      <a:endParaRPr lang="pt-BR" sz="200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271780"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Valor</a:t>
                      </a:r>
                      <a:r>
                        <a:rPr lang="pt-PT" sz="2000" spc="-1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aprovado</a:t>
                      </a:r>
                      <a:endParaRPr lang="pt-BR" sz="200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4947593"/>
                  </a:ext>
                </a:extLst>
              </a:tr>
              <a:tr h="454972">
                <a:tc>
                  <a:txBody>
                    <a:bodyPr/>
                    <a:lstStyle/>
                    <a:p>
                      <a:pPr marL="39370"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01 Ações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de promoção e</a:t>
                      </a:r>
                      <a:r>
                        <a:rPr lang="pt-PT" sz="2000" spc="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prevenção em saúde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5831</a:t>
                      </a:r>
                    </a:p>
                  </a:txBody>
                  <a:tcPr marL="22749" marR="22749" marT="22749" marB="227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8285583"/>
                  </a:ext>
                </a:extLst>
              </a:tr>
              <a:tr h="454972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02</a:t>
                      </a:r>
                      <a:r>
                        <a:rPr lang="pt-PT" sz="200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Procedimentos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com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finalidade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diagnóstica 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69284</a:t>
                      </a:r>
                    </a:p>
                  </a:txBody>
                  <a:tcPr marL="22749" marR="22749" marT="22749" marB="227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376534,17</a:t>
                      </a:r>
                    </a:p>
                  </a:txBody>
                  <a:tcPr marL="22749" marR="22749" marT="22749" marB="22749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029238"/>
                  </a:ext>
                </a:extLst>
              </a:tr>
              <a:tr h="26896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03</a:t>
                      </a:r>
                      <a:r>
                        <a:rPr lang="pt-PT" sz="20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Procedimentos</a:t>
                      </a:r>
                      <a:r>
                        <a:rPr lang="pt-PT" sz="200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clínicos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148505</a:t>
                      </a:r>
                    </a:p>
                  </a:txBody>
                  <a:tcPr marL="22749" marR="22749" marT="22749" marB="22749"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445344,47</a:t>
                      </a:r>
                    </a:p>
                  </a:txBody>
                  <a:tcPr marL="22749" marR="22749" marT="22749" marB="22749"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9737353"/>
                  </a:ext>
                </a:extLst>
              </a:tr>
              <a:tr h="26896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04</a:t>
                      </a:r>
                      <a:r>
                        <a:rPr lang="pt-PT" sz="2000" spc="-1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Procedimentos</a:t>
                      </a:r>
                      <a:r>
                        <a:rPr lang="pt-PT" sz="2000" spc="-1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cirúrgicos</a:t>
                      </a:r>
                      <a:endParaRPr lang="pt-BR" sz="200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810</a:t>
                      </a:r>
                    </a:p>
                  </a:txBody>
                  <a:tcPr marL="22749" marR="22749" marT="22749" marB="227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9476,09</a:t>
                      </a:r>
                    </a:p>
                  </a:txBody>
                  <a:tcPr marL="22749" marR="22749" marT="22749" marB="22749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813456"/>
                  </a:ext>
                </a:extLst>
              </a:tr>
              <a:tr h="454972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05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Transplantes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de orgãos,</a:t>
                      </a:r>
                      <a:r>
                        <a:rPr lang="pt-PT" sz="2000" spc="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tecidos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 células</a:t>
                      </a:r>
                      <a:endParaRPr lang="pt-BR" sz="200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684620"/>
                  </a:ext>
                </a:extLst>
              </a:tr>
              <a:tr h="268960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06</a:t>
                      </a:r>
                      <a:r>
                        <a:rPr lang="pt-PT" sz="2000" spc="-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Medicamentos</a:t>
                      </a:r>
                      <a:endParaRPr lang="pt-BR" sz="200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2389376"/>
                  </a:ext>
                </a:extLst>
              </a:tr>
              <a:tr h="454972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07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Órteses,</a:t>
                      </a:r>
                      <a:r>
                        <a:rPr lang="pt-PT" sz="2000" spc="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próteses</a:t>
                      </a:r>
                      <a:r>
                        <a:rPr lang="pt-PT" sz="2000" spc="-1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materiais</a:t>
                      </a:r>
                      <a:r>
                        <a:rPr lang="pt-PT" sz="2000" spc="-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especiais</a:t>
                      </a:r>
                      <a:endParaRPr lang="pt-BR" sz="200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22749" marR="22749" marT="22749" marB="22749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135263"/>
                  </a:ext>
                </a:extLst>
              </a:tr>
              <a:tr h="454972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08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Ações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complementares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da</a:t>
                      </a:r>
                      <a:r>
                        <a:rPr lang="pt-PT" sz="20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atenção à saúde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6193</a:t>
                      </a:r>
                    </a:p>
                  </a:txBody>
                  <a:tcPr marL="22749" marR="22749" marT="22749" marB="227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30655,35</a:t>
                      </a:r>
                    </a:p>
                  </a:txBody>
                  <a:tcPr marL="22749" marR="22749" marT="22749" marB="22749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699214"/>
                  </a:ext>
                </a:extLst>
              </a:tr>
              <a:tr h="268960">
                <a:tc>
                  <a:txBody>
                    <a:bodyPr/>
                    <a:lstStyle/>
                    <a:p>
                      <a:pPr marL="39370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Total</a:t>
                      </a:r>
                      <a:endParaRPr lang="pt-BR" sz="200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230623</a:t>
                      </a:r>
                    </a:p>
                  </a:txBody>
                  <a:tcPr marL="22749" marR="22749" marT="22749" marB="22749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862010,08</a:t>
                      </a:r>
                    </a:p>
                  </a:txBody>
                  <a:tcPr marL="22749" marR="22749" marT="22749" marB="22749"/>
                </a:tc>
                <a:extLst>
                  <a:ext uri="{0D108BD9-81ED-4DB2-BD59-A6C34878D82A}">
                    <a16:rowId xmlns:a16="http://schemas.microsoft.com/office/drawing/2014/main" val="3096510926"/>
                  </a:ext>
                </a:extLst>
              </a:tr>
            </a:tbl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08B8A64F-87DC-4092-93B5-987AB6F8B599}"/>
              </a:ext>
            </a:extLst>
          </p:cNvPr>
          <p:cNvSpPr txBox="1"/>
          <p:nvPr/>
        </p:nvSpPr>
        <p:spPr>
          <a:xfrm>
            <a:off x="473779" y="5480023"/>
            <a:ext cx="115355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pt-BR" dirty="0">
              <a:latin typeface="Arial Narrow" panose="020B0606020202030204" pitchFamily="34" charset="0"/>
            </a:endParaRPr>
          </a:p>
          <a:p>
            <a:pPr algn="just"/>
            <a:r>
              <a:rPr lang="pt-BR" dirty="0">
                <a:latin typeface="Arial Narrow" panose="020B0606020202030204" pitchFamily="34" charset="0"/>
              </a:rPr>
              <a:t>Fonte: Sistema de Informações Ambulatoriais do SUS (SIA/SUS) e Sistema de Informações Hospitalares do SUS (SIH/SUS); </a:t>
            </a:r>
          </a:p>
          <a:p>
            <a:pPr algn="just"/>
            <a:r>
              <a:rPr lang="pt-BR" dirty="0">
                <a:latin typeface="Arial Narrow" panose="020B0606020202030204" pitchFamily="34" charset="0"/>
              </a:rPr>
              <a:t>Data da consulta: 04/01/2024. </a:t>
            </a:r>
          </a:p>
        </p:txBody>
      </p:sp>
    </p:spTree>
    <p:extLst>
      <p:ext uri="{BB962C8B-B14F-4D97-AF65-F5344CB8AC3E}">
        <p14:creationId xmlns:p14="http://schemas.microsoft.com/office/powerpoint/2010/main" val="28020418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F00495-CD6C-CA82-E967-EF4FDD79A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637" y="284542"/>
            <a:ext cx="9889587" cy="546998"/>
          </a:xfrm>
        </p:spPr>
        <p:txBody>
          <a:bodyPr>
            <a:noAutofit/>
          </a:bodyPr>
          <a:lstStyle/>
          <a:p>
            <a:pPr lvl="1" algn="ctr">
              <a:spcBef>
                <a:spcPts val="5"/>
              </a:spcBef>
              <a:buClr>
                <a:srgbClr val="333333"/>
              </a:buClr>
              <a:buSzPts val="650"/>
              <a:tabLst>
                <a:tab pos="298450" algn="l"/>
              </a:tabLst>
            </a:pPr>
            <a:r>
              <a:rPr lang="pt-PT" sz="4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PRODUÇÃO</a:t>
            </a:r>
            <a:r>
              <a:rPr lang="pt-PT" sz="40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4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DE</a:t>
            </a:r>
            <a:r>
              <a:rPr lang="pt-PT" sz="40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4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VIGILÂNCIA</a:t>
            </a:r>
            <a:r>
              <a:rPr lang="pt-PT" sz="40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4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EM SAÚDE</a:t>
            </a:r>
            <a:r>
              <a:rPr lang="pt-PT" sz="40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4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POR</a:t>
            </a:r>
            <a:r>
              <a:rPr lang="pt-PT" sz="40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4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GRUPO</a:t>
            </a:r>
            <a:r>
              <a:rPr lang="pt-PT" sz="4000" b="1" spc="-5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PT" sz="4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DE PROCEDIMENTOS</a:t>
            </a:r>
            <a:endParaRPr lang="pt-BR" sz="4000" b="1" dirty="0">
              <a:solidFill>
                <a:schemeClr val="tx1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B2B194C6-1886-C11D-4BD9-042C83A46F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6843351"/>
              </p:ext>
            </p:extLst>
          </p:nvPr>
        </p:nvGraphicFramePr>
        <p:xfrm>
          <a:off x="1941341" y="1533379"/>
          <a:ext cx="8693833" cy="439374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6442097">
                  <a:extLst>
                    <a:ext uri="{9D8B030D-6E8A-4147-A177-3AD203B41FA5}">
                      <a16:colId xmlns:a16="http://schemas.microsoft.com/office/drawing/2014/main" val="2991722232"/>
                    </a:ext>
                  </a:extLst>
                </a:gridCol>
                <a:gridCol w="2251736">
                  <a:extLst>
                    <a:ext uri="{9D8B030D-6E8A-4147-A177-3AD203B41FA5}">
                      <a16:colId xmlns:a16="http://schemas.microsoft.com/office/drawing/2014/main" val="1065419978"/>
                    </a:ext>
                  </a:extLst>
                </a:gridCol>
              </a:tblGrid>
              <a:tr h="1660257">
                <a:tc rowSpan="2">
                  <a:txBody>
                    <a:bodyPr/>
                    <a:lstStyle/>
                    <a:p>
                      <a:pPr algn="ctr">
                        <a:spcBef>
                          <a:spcPts val="15"/>
                        </a:spcBef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  <a:p>
                      <a:pPr marL="1349375" marR="1344930" algn="just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Grupo de procedimento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Sistema</a:t>
                      </a:r>
                      <a:r>
                        <a:rPr lang="pt-PT" sz="2000" b="1" spc="-2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20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de</a:t>
                      </a:r>
                      <a:r>
                        <a:rPr lang="pt-PT" sz="2000" b="1" spc="-2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20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Informações</a:t>
                      </a:r>
                    </a:p>
                    <a:p>
                      <a:pPr marL="0" indent="0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b="1" spc="-2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20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Ambulatoriais</a:t>
                      </a:r>
                      <a:endParaRPr lang="pt-BR" sz="2000" b="1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12789904"/>
                  </a:ext>
                </a:extLst>
              </a:tr>
              <a:tr h="67607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pt-PT" sz="2000" b="1" dirty="0" err="1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Qtd</a:t>
                      </a:r>
                      <a:r>
                        <a:rPr lang="pt-PT" sz="20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. aprovada</a:t>
                      </a:r>
                      <a:endParaRPr lang="pt-BR" sz="2000" b="1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19776"/>
                  </a:ext>
                </a:extLst>
              </a:tr>
              <a:tr h="724476">
                <a:tc>
                  <a:txBody>
                    <a:bodyPr/>
                    <a:lstStyle/>
                    <a:p>
                      <a:pPr marL="39370"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01 Ações</a:t>
                      </a:r>
                      <a:r>
                        <a:rPr lang="pt-PT" sz="180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de promoção e</a:t>
                      </a:r>
                      <a:r>
                        <a:rPr lang="pt-PT" sz="1800" spc="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prevenção em saúde</a:t>
                      </a:r>
                      <a:endParaRPr lang="pt-BR" sz="18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450</a:t>
                      </a:r>
                    </a:p>
                  </a:txBody>
                  <a:tcPr marL="59911" marR="59911" marT="59911" marB="59911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0020434"/>
                  </a:ext>
                </a:extLst>
              </a:tr>
              <a:tr h="724476">
                <a:tc>
                  <a:txBody>
                    <a:bodyPr/>
                    <a:lstStyle/>
                    <a:p>
                      <a:pPr marL="39370">
                        <a:spcBef>
                          <a:spcPts val="360"/>
                        </a:spcBef>
                      </a:pP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02</a:t>
                      </a:r>
                      <a:r>
                        <a:rPr lang="pt-PT" sz="180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Procedimentos</a:t>
                      </a:r>
                      <a:r>
                        <a:rPr lang="pt-PT" sz="18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lang="pt-PT" sz="18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finalidade</a:t>
                      </a:r>
                      <a:r>
                        <a:rPr lang="pt-PT" sz="180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18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diagnóstica</a:t>
                      </a:r>
                      <a:endParaRPr lang="pt-BR" sz="18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531</a:t>
                      </a:r>
                    </a:p>
                  </a:txBody>
                  <a:tcPr marL="59911" marR="59911" marT="59911" marB="59911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3341699"/>
                  </a:ext>
                </a:extLst>
              </a:tr>
              <a:tr h="608460">
                <a:tc>
                  <a:txBody>
                    <a:bodyPr/>
                    <a:lstStyle/>
                    <a:p>
                      <a:pPr marL="39370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</a:rPr>
                        <a:t>981</a:t>
                      </a:r>
                    </a:p>
                  </a:txBody>
                  <a:tcPr marL="59911" marR="59911" marT="59911" marB="59911"/>
                </a:tc>
                <a:extLst>
                  <a:ext uri="{0D108BD9-81ED-4DB2-BD59-A6C34878D82A}">
                    <a16:rowId xmlns:a16="http://schemas.microsoft.com/office/drawing/2014/main" val="544785143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69281C24-9470-43CA-9BCF-032D0C68549C}"/>
              </a:ext>
            </a:extLst>
          </p:cNvPr>
          <p:cNvSpPr txBox="1"/>
          <p:nvPr/>
        </p:nvSpPr>
        <p:spPr>
          <a:xfrm>
            <a:off x="1941341" y="5917688"/>
            <a:ext cx="90806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Arial Narrow" panose="020B0606020202030204" pitchFamily="34" charset="0"/>
              </a:rPr>
              <a:t>Fonte: Sistemas de Informações Ambulatoriais do SUS (SIA/SUS); Data da consulta: 04/01/2024. </a:t>
            </a:r>
          </a:p>
        </p:txBody>
      </p:sp>
    </p:spTree>
    <p:extLst>
      <p:ext uri="{BB962C8B-B14F-4D97-AF65-F5344CB8AC3E}">
        <p14:creationId xmlns:p14="http://schemas.microsoft.com/office/powerpoint/2010/main" val="23510998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7">
            <a:extLst>
              <a:ext uri="{FF2B5EF4-FFF2-40B4-BE49-F238E27FC236}">
                <a16:creationId xmlns:a16="http://schemas.microsoft.com/office/drawing/2014/main" id="{24C41122-E12F-4325-B8F0-04FFEBFF6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316133"/>
              </p:ext>
            </p:extLst>
          </p:nvPr>
        </p:nvGraphicFramePr>
        <p:xfrm>
          <a:off x="791606" y="202501"/>
          <a:ext cx="11080927" cy="621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10191">
                  <a:extLst>
                    <a:ext uri="{9D8B030D-6E8A-4147-A177-3AD203B41FA5}">
                      <a16:colId xmlns:a16="http://schemas.microsoft.com/office/drawing/2014/main" val="150218293"/>
                    </a:ext>
                  </a:extLst>
                </a:gridCol>
                <a:gridCol w="2770736">
                  <a:extLst>
                    <a:ext uri="{9D8B030D-6E8A-4147-A177-3AD203B41FA5}">
                      <a16:colId xmlns:a16="http://schemas.microsoft.com/office/drawing/2014/main" val="1018518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PRINCIPAIS AGRAVOS NOTIFICADOS NO 3º QUADRIMESTRE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solidFill>
                            <a:schemeClr val="tx1"/>
                          </a:solidFill>
                        </a:rPr>
                        <a:t>TOTAL DE NOTIFICAÇÕES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15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2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Covid-19</a:t>
                      </a:r>
                      <a:endParaRPr lang="pt-B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171</a:t>
                      </a:r>
                      <a:endParaRPr lang="pt-B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523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2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Violência interpessoal / autoprovocada </a:t>
                      </a:r>
                      <a:endParaRPr lang="pt-B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34</a:t>
                      </a:r>
                      <a:endParaRPr lang="pt-B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918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2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Dengue</a:t>
                      </a:r>
                      <a:endParaRPr lang="pt-B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  <a:endParaRPr lang="pt-B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724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2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Acidente por animais peçonhentos </a:t>
                      </a:r>
                      <a:endParaRPr lang="pt-B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29</a:t>
                      </a:r>
                      <a:endParaRPr lang="pt-B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903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2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Atendimento Antirrábico Humano </a:t>
                      </a:r>
                      <a:endParaRPr lang="pt-B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  <a:endParaRPr lang="pt-B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40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2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Acidente de Trabalho e Intoxicação Exógena </a:t>
                      </a:r>
                      <a:endParaRPr lang="pt-B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23</a:t>
                      </a:r>
                      <a:endParaRPr lang="pt-B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82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2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Sífilis Adquirida </a:t>
                      </a:r>
                      <a:endParaRPr lang="pt-B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pt-B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562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2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Doença de Chagas Aguda, Sífilis em Gestante e Toxoplasmose Adquirida </a:t>
                      </a:r>
                      <a:endParaRPr lang="pt-B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 de cada</a:t>
                      </a:r>
                      <a:endParaRPr lang="pt-B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977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2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Esporotricose, Febre Maculosa e Hepatites Virais </a:t>
                      </a:r>
                      <a:endParaRPr lang="pt-B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de cada</a:t>
                      </a:r>
                      <a:endParaRPr lang="pt-B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296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2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Chikungunya, Leptospirose e  Toxoplasmose Gestacional </a:t>
                      </a:r>
                      <a:endParaRPr lang="pt-B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de cada</a:t>
                      </a:r>
                      <a:endParaRPr lang="pt-B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884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2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Acidente com exposição à material biológico, Caxumba (Parotidite Epidêmica), Evento de Saúde Pública (Escarlatina), Influenza Humano por novo subtipo, Rotavírus, Sarampo/Rubéola, Sífilis Congênita, Toxoplasmose Congênita e Zika Vírus </a:t>
                      </a:r>
                      <a:endParaRPr lang="pt-B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de cada</a:t>
                      </a:r>
                      <a:endParaRPr lang="pt-B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173942"/>
                  </a:ext>
                </a:extLst>
              </a:tr>
            </a:tbl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941CBC20-6A38-4B84-B481-FB8E7D97216E}"/>
              </a:ext>
            </a:extLst>
          </p:cNvPr>
          <p:cNvSpPr txBox="1"/>
          <p:nvPr/>
        </p:nvSpPr>
        <p:spPr>
          <a:xfrm>
            <a:off x="791606" y="6488668"/>
            <a:ext cx="113989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b="1" dirty="0">
                <a:latin typeface="Arial Narrow" panose="020B0606020202030204" pitchFamily="34" charset="0"/>
                <a:cs typeface="Calibri" panose="020F0502020204030204" pitchFamily="34" charset="0"/>
              </a:rPr>
              <a:t>Fonte:</a:t>
            </a:r>
            <a:r>
              <a:rPr lang="pt-BR" sz="1800" dirty="0">
                <a:latin typeface="Arial Narrow" panose="020B0606020202030204" pitchFamily="34" charset="0"/>
                <a:cs typeface="Calibri" panose="020F0502020204030204" pitchFamily="34" charset="0"/>
              </a:rPr>
              <a:t> P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cs typeface="Calibri" panose="020F0502020204030204" pitchFamily="34" charset="0"/>
              </a:rPr>
              <a:t>ainel de Monitoramento da Qualidade dos Dados do E-SUS- VS. </a:t>
            </a:r>
            <a:r>
              <a:rPr lang="pt-BR" sz="1800" b="1" dirty="0">
                <a:latin typeface="Arial Narrow" panose="020B0606020202030204" pitchFamily="34" charset="0"/>
                <a:cs typeface="Calibri" panose="020F0502020204030204" pitchFamily="34" charset="0"/>
              </a:rPr>
              <a:t>Data de Consulta:</a:t>
            </a:r>
            <a:r>
              <a:rPr lang="pt-BR" sz="1800" dirty="0">
                <a:latin typeface="Arial Narrow" panose="020B0606020202030204" pitchFamily="34" charset="0"/>
                <a:cs typeface="Calibri" panose="020F0502020204030204" pitchFamily="34" charset="0"/>
              </a:rPr>
              <a:t> 16/01/2024. </a:t>
            </a:r>
          </a:p>
        </p:txBody>
      </p:sp>
    </p:spTree>
    <p:extLst>
      <p:ext uri="{BB962C8B-B14F-4D97-AF65-F5344CB8AC3E}">
        <p14:creationId xmlns:p14="http://schemas.microsoft.com/office/powerpoint/2010/main" val="18450316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96C7217D-0289-4C9F-8D2E-6CFCA462AAD6}"/>
              </a:ext>
            </a:extLst>
          </p:cNvPr>
          <p:cNvSpPr/>
          <p:nvPr/>
        </p:nvSpPr>
        <p:spPr>
          <a:xfrm>
            <a:off x="1341333" y="2376492"/>
            <a:ext cx="950933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72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Vigilância em Saúde</a:t>
            </a:r>
            <a:endParaRPr lang="pt-BR" sz="72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5594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33C224-E3D7-4A65-8EFE-D9A284A89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5391" y="347886"/>
            <a:ext cx="10297551" cy="1280890"/>
          </a:xfrm>
        </p:spPr>
        <p:txBody>
          <a:bodyPr>
            <a:noAutofit/>
          </a:bodyPr>
          <a:lstStyle/>
          <a:p>
            <a:pPr algn="ctr"/>
            <a:r>
              <a:rPr lang="pt-BR" sz="4000" b="1" dirty="0"/>
              <a:t>Capacitação no Fórum contra violência interpessoal e autoprovocada -Vigilância Epidemiológica</a:t>
            </a: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B4FAD456-16FE-42DA-A269-0B4C2EC711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408" y="2287903"/>
            <a:ext cx="7625519" cy="4255477"/>
          </a:xfrm>
        </p:spPr>
      </p:pic>
    </p:spTree>
    <p:extLst>
      <p:ext uri="{BB962C8B-B14F-4D97-AF65-F5344CB8AC3E}">
        <p14:creationId xmlns:p14="http://schemas.microsoft.com/office/powerpoint/2010/main" val="130760578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E9116D-87A6-4273-9B2A-0505D79A1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2155" y="370891"/>
            <a:ext cx="5847690" cy="1280890"/>
          </a:xfrm>
        </p:spPr>
        <p:txBody>
          <a:bodyPr>
            <a:normAutofit/>
          </a:bodyPr>
          <a:lstStyle/>
          <a:p>
            <a:r>
              <a:rPr lang="pt-BR" sz="4000" b="1" dirty="0"/>
              <a:t>Vacinação Antirrábica</a:t>
            </a:r>
            <a:endParaRPr lang="pt-BR" sz="4000" dirty="0"/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93B0D406-BBC3-431A-A015-06E63AB1AA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346" y="1197174"/>
            <a:ext cx="3544783" cy="5660826"/>
          </a:xfr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B12A4D7-2422-451C-8A86-8EB6969C82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320" y="1197174"/>
            <a:ext cx="3990535" cy="566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9065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CF5850-387A-45E2-8D9D-8B7675FF5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126" y="182150"/>
            <a:ext cx="10275179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pt-BR" sz="4400" b="1" dirty="0"/>
              <a:t>Capacitação aos profissionais de educação para Notificação Compulsória de violência interpessoal e autoprovocada</a:t>
            </a: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6D7E3915-CAD3-43B0-8B58-CF86BD965C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358" y="2729132"/>
            <a:ext cx="7519193" cy="3791243"/>
          </a:xfrm>
        </p:spPr>
      </p:pic>
    </p:spTree>
    <p:extLst>
      <p:ext uri="{BB962C8B-B14F-4D97-AF65-F5344CB8AC3E}">
        <p14:creationId xmlns:p14="http://schemas.microsoft.com/office/powerpoint/2010/main" val="4785290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8D3BB5-6C34-4AB1-A21A-F7DFD318A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9479" y="186494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pt-BR" sz="4000" b="1" dirty="0"/>
              <a:t>Ação de Mobilização contra a Dengue – Vigilância em Saúde e APS</a:t>
            </a:r>
            <a:endParaRPr lang="pt-BR" sz="4000" dirty="0"/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754285E4-EFB6-46AE-AEB4-7540060DC8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289" y="2082019"/>
            <a:ext cx="8781690" cy="4589487"/>
          </a:xfrm>
        </p:spPr>
      </p:pic>
    </p:spTree>
    <p:extLst>
      <p:ext uri="{BB962C8B-B14F-4D97-AF65-F5344CB8AC3E}">
        <p14:creationId xmlns:p14="http://schemas.microsoft.com/office/powerpoint/2010/main" val="38643188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32B9DF-89CC-47FA-8A58-CFA31CA9D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729" y="145079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pt-BR" sz="4000" b="1" dirty="0"/>
              <a:t>Ação de Mobilização contra a Dengue – Vigilância em Saúde e APS</a:t>
            </a:r>
            <a:endParaRPr lang="pt-BR" sz="4000" dirty="0"/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CE1001FF-A81A-4ECA-981D-9B710C3D56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258" y="1959024"/>
            <a:ext cx="9383151" cy="4898976"/>
          </a:xfrm>
        </p:spPr>
      </p:pic>
    </p:spTree>
    <p:extLst>
      <p:ext uri="{BB962C8B-B14F-4D97-AF65-F5344CB8AC3E}">
        <p14:creationId xmlns:p14="http://schemas.microsoft.com/office/powerpoint/2010/main" val="27746879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C37014-F160-476B-B8DA-5B6C139A0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415" y="413095"/>
            <a:ext cx="10238471" cy="1280890"/>
          </a:xfrm>
        </p:spPr>
        <p:txBody>
          <a:bodyPr>
            <a:noAutofit/>
          </a:bodyPr>
          <a:lstStyle/>
          <a:p>
            <a:pPr algn="ctr"/>
            <a:r>
              <a:rPr lang="pt-BR" sz="4000" b="1" dirty="0"/>
              <a:t>Ação de mobilização e combate à dengue, em Vila Esperança - Vigilância em Saúde e APS</a:t>
            </a: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3AE38F11-02C0-4A31-B29C-4B717449D5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680" y="2236762"/>
            <a:ext cx="8932985" cy="4621237"/>
          </a:xfrm>
        </p:spPr>
      </p:pic>
    </p:spTree>
    <p:extLst>
      <p:ext uri="{BB962C8B-B14F-4D97-AF65-F5344CB8AC3E}">
        <p14:creationId xmlns:p14="http://schemas.microsoft.com/office/powerpoint/2010/main" val="16447709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F00495-CD6C-CA82-E967-EF4FDD79A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819" y="667206"/>
            <a:ext cx="8683049" cy="546998"/>
          </a:xfrm>
        </p:spPr>
        <p:txBody>
          <a:bodyPr>
            <a:noAutofit/>
          </a:bodyPr>
          <a:lstStyle/>
          <a:p>
            <a:pPr lvl="1" algn="ctr">
              <a:spcBef>
                <a:spcPts val="5"/>
              </a:spcBef>
              <a:buClr>
                <a:srgbClr val="333333"/>
              </a:buClr>
              <a:buSzPts val="650"/>
              <a:tabLst>
                <a:tab pos="298450" algn="l"/>
              </a:tabLst>
            </a:pPr>
            <a:r>
              <a:rPr lang="pt-PT" sz="2600" b="1" kern="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PRODUÇÃO DE ASSISTÊNCIA FARMACÊUTICA</a:t>
            </a:r>
            <a:endParaRPr lang="pt-BR" sz="2600" b="1" dirty="0">
              <a:solidFill>
                <a:schemeClr val="tx1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FCCD41F-C7C1-9EAF-47F7-F041D8B273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5760" y="1263189"/>
            <a:ext cx="6268080" cy="479027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t-BR" sz="1800" dirty="0">
                <a:solidFill>
                  <a:schemeClr val="tx1"/>
                </a:solidFill>
                <a:cs typeface="Calibri" panose="020F0502020204030204" pitchFamily="34" charset="0"/>
              </a:rPr>
              <a:t>Dentre os cerca de </a:t>
            </a:r>
            <a:r>
              <a:rPr lang="pt-BR" sz="1800" b="1" dirty="0">
                <a:solidFill>
                  <a:schemeClr val="tx1"/>
                </a:solidFill>
                <a:cs typeface="Calibri" panose="020F0502020204030204" pitchFamily="34" charset="0"/>
              </a:rPr>
              <a:t>190</a:t>
            </a:r>
            <a:r>
              <a:rPr lang="pt-BR" sz="1800" dirty="0">
                <a:solidFill>
                  <a:schemeClr val="tx1"/>
                </a:solidFill>
                <a:cs typeface="Calibri" panose="020F0502020204030204" pitchFamily="34" charset="0"/>
              </a:rPr>
              <a:t> tipos de medicamentos pactuados do Município (REMUME) e medicamentos de Pronto-Atendimento, foram dispensados pela Assistência Farmacêutica aos munícipes, durante o 3º quadrimestre de 2023, um total de </a:t>
            </a:r>
            <a:r>
              <a:rPr lang="pt-BR" sz="1800" b="1" dirty="0">
                <a:solidFill>
                  <a:schemeClr val="tx1"/>
                </a:solidFill>
                <a:cs typeface="Calibri" panose="020F0502020204030204" pitchFamily="34" charset="0"/>
              </a:rPr>
              <a:t>1.172.980 unidades </a:t>
            </a:r>
            <a:r>
              <a:rPr lang="pt-BR" sz="1800" dirty="0">
                <a:solidFill>
                  <a:schemeClr val="tx1"/>
                </a:solidFill>
                <a:cs typeface="Calibri" panose="020F0502020204030204" pitchFamily="34" charset="0"/>
              </a:rPr>
              <a:t>(entre comprimidos, cápsulas, frascos, dentre outros), sendo os de maior quantitativo dispensado:</a:t>
            </a:r>
            <a:r>
              <a:rPr lang="pt-BR" dirty="0">
                <a:solidFill>
                  <a:schemeClr val="tx1"/>
                </a:solidFill>
              </a:rPr>
              <a:t> </a:t>
            </a:r>
          </a:p>
          <a:p>
            <a:pPr algn="just"/>
            <a:r>
              <a:rPr lang="pt-BR" b="1" dirty="0">
                <a:solidFill>
                  <a:schemeClr val="tx1"/>
                </a:solidFill>
                <a:highlight>
                  <a:srgbClr val="C0C0C0"/>
                </a:highlight>
              </a:rPr>
              <a:t>Losartana Potássica 50 mg (213.020 unid.);</a:t>
            </a:r>
          </a:p>
          <a:p>
            <a:r>
              <a:rPr lang="pt-BR" b="1" dirty="0">
                <a:solidFill>
                  <a:schemeClr val="tx1"/>
                </a:solidFill>
                <a:highlight>
                  <a:srgbClr val="C0C0C0"/>
                </a:highlight>
              </a:rPr>
              <a:t>Hidroclorotiazida 25 mg (94.606 unid.); </a:t>
            </a:r>
          </a:p>
          <a:p>
            <a:r>
              <a:rPr lang="pt-BR" b="1" dirty="0">
                <a:solidFill>
                  <a:schemeClr val="tx1"/>
                </a:solidFill>
                <a:highlight>
                  <a:srgbClr val="C0C0C0"/>
                </a:highlight>
              </a:rPr>
              <a:t>Metformina 850mg (80.110 unid.); e </a:t>
            </a:r>
          </a:p>
          <a:p>
            <a:r>
              <a:rPr lang="pt-BR" b="1" dirty="0">
                <a:solidFill>
                  <a:schemeClr val="tx1"/>
                </a:solidFill>
                <a:highlight>
                  <a:srgbClr val="C0C0C0"/>
                </a:highlight>
              </a:rPr>
              <a:t>Omeprazol 20 mg (59.050 unid.). </a:t>
            </a:r>
          </a:p>
          <a:p>
            <a:r>
              <a:rPr lang="pt-BR" dirty="0">
                <a:solidFill>
                  <a:schemeClr val="tx1"/>
                </a:solidFill>
              </a:rPr>
              <a:t>E quanto aos cidadãos que foram atendidos com Assistência Farmacêutica, a maior quantidade encontra-se na faixa etária de </a:t>
            </a:r>
            <a:r>
              <a:rPr lang="pt-BR" dirty="0">
                <a:solidFill>
                  <a:schemeClr val="tx1"/>
                </a:solidFill>
                <a:highlight>
                  <a:srgbClr val="C0C0C0"/>
                </a:highlight>
              </a:rPr>
              <a:t>50 a 59 anos (890 pessoas), </a:t>
            </a:r>
            <a:r>
              <a:rPr lang="pt-BR" dirty="0">
                <a:solidFill>
                  <a:schemeClr val="tx1"/>
                </a:solidFill>
              </a:rPr>
              <a:t>seguida pela faixa etária seguinte, </a:t>
            </a:r>
            <a:r>
              <a:rPr lang="pt-BR" dirty="0">
                <a:solidFill>
                  <a:schemeClr val="tx1"/>
                </a:solidFill>
                <a:highlight>
                  <a:srgbClr val="C0C0C0"/>
                </a:highlight>
              </a:rPr>
              <a:t>60 a 69 anos (868 pessoas)</a:t>
            </a:r>
            <a:r>
              <a:rPr lang="pt-BR" dirty="0">
                <a:solidFill>
                  <a:schemeClr val="tx1"/>
                </a:solidFill>
              </a:rPr>
              <a:t>.</a:t>
            </a:r>
          </a:p>
          <a:p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13BDF9D-E86E-435F-BD9A-8BCC24692E3E}"/>
              </a:ext>
            </a:extLst>
          </p:cNvPr>
          <p:cNvSpPr txBox="1"/>
          <p:nvPr/>
        </p:nvSpPr>
        <p:spPr>
          <a:xfrm>
            <a:off x="1798819" y="5684130"/>
            <a:ext cx="9666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 Narrow" panose="020B0606020202030204" pitchFamily="34" charset="0"/>
              </a:rPr>
              <a:t>FONTE: RG System - Farmácia. Data da Consulta: 10/01/2024.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88A0364-444E-4D74-9532-8C762BFF6D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5798" y="1108444"/>
            <a:ext cx="2857500" cy="2857500"/>
          </a:xfrm>
          <a:prstGeom prst="rect">
            <a:avLst/>
          </a:prstGeom>
        </p:spPr>
      </p:pic>
      <p:pic>
        <p:nvPicPr>
          <p:cNvPr id="3076" name="Picture 4" descr="Medicamentos: conheça suas classes">
            <a:extLst>
              <a:ext uri="{FF2B5EF4-FFF2-40B4-BE49-F238E27FC236}">
                <a16:creationId xmlns:a16="http://schemas.microsoft.com/office/drawing/2014/main" id="{1324BB3E-491F-47F1-BE61-C9687C8337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3840" y="4014929"/>
            <a:ext cx="3362178" cy="2442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8878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8F29553E-2ADE-4F04-A657-2C35544DD2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7173601"/>
              </p:ext>
            </p:extLst>
          </p:nvPr>
        </p:nvGraphicFramePr>
        <p:xfrm>
          <a:off x="855695" y="1333034"/>
          <a:ext cx="7348202" cy="20088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97283">
                  <a:extLst>
                    <a:ext uri="{9D8B030D-6E8A-4147-A177-3AD203B41FA5}">
                      <a16:colId xmlns:a16="http://schemas.microsoft.com/office/drawing/2014/main" val="4191766725"/>
                    </a:ext>
                  </a:extLst>
                </a:gridCol>
                <a:gridCol w="2750919">
                  <a:extLst>
                    <a:ext uri="{9D8B030D-6E8A-4147-A177-3AD203B41FA5}">
                      <a16:colId xmlns:a16="http://schemas.microsoft.com/office/drawing/2014/main" val="2194632415"/>
                    </a:ext>
                  </a:extLst>
                </a:gridCol>
              </a:tblGrid>
              <a:tr h="231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PROCEDIMENTOS REALIZADOS</a:t>
                      </a:r>
                      <a:endParaRPr lang="pt-BR" sz="20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QUANTITATIVO</a:t>
                      </a:r>
                      <a:endParaRPr lang="pt-BR" sz="200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08982150"/>
                  </a:ext>
                </a:extLst>
              </a:tr>
              <a:tr h="3379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Exames e Testes Laboratoriais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24.471 (97,26% do total)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6118406"/>
                  </a:ext>
                </a:extLst>
              </a:tr>
              <a:tr h="3379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Exames de Imagem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205</a:t>
                      </a: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1345987"/>
                  </a:ext>
                </a:extLst>
              </a:tr>
              <a:tr h="3379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Consultas Especializadas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214</a:t>
                      </a: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0703784"/>
                  </a:ext>
                </a:extLst>
              </a:tr>
              <a:tr h="3379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Demais Consultas/Exames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271</a:t>
                      </a: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005654"/>
                  </a:ext>
                </a:extLst>
              </a:tr>
              <a:tr h="3379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1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25. 161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020652"/>
                  </a:ext>
                </a:extLst>
              </a:tr>
            </a:tbl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0323629D-E707-467B-BCB5-F7701282E16D}"/>
              </a:ext>
            </a:extLst>
          </p:cNvPr>
          <p:cNvSpPr txBox="1"/>
          <p:nvPr/>
        </p:nvSpPr>
        <p:spPr>
          <a:xfrm>
            <a:off x="1956455" y="500339"/>
            <a:ext cx="848251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b="1" dirty="0">
                <a:latin typeface="Arial Narrow" panose="020B0606020202030204" pitchFamily="34" charset="0"/>
              </a:rPr>
              <a:t>CONSÓRCIO PÚBLICO DA REGIÃO POLO SUL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465B791-15E9-4483-8850-AF2202EFAE76}"/>
              </a:ext>
            </a:extLst>
          </p:cNvPr>
          <p:cNvSpPr txBox="1"/>
          <p:nvPr/>
        </p:nvSpPr>
        <p:spPr>
          <a:xfrm>
            <a:off x="1052643" y="3682119"/>
            <a:ext cx="107782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Arial Narrow" panose="020B0606020202030204" pitchFamily="34" charset="0"/>
              </a:rPr>
              <a:t>Fonte: RG-System - Consórcio Público da Região Polo Sul do Espírito Santo; Data da Consulta: 08/01/2024.</a:t>
            </a:r>
          </a:p>
        </p:txBody>
      </p:sp>
      <p:pic>
        <p:nvPicPr>
          <p:cNvPr id="4098" name="Picture 2" descr="O que são exames laboratoriais? – Supermed">
            <a:extLst>
              <a:ext uri="{FF2B5EF4-FFF2-40B4-BE49-F238E27FC236}">
                <a16:creationId xmlns:a16="http://schemas.microsoft.com/office/drawing/2014/main" id="{59E4936E-CBFE-40F1-8079-E382752B75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3897" y="1333033"/>
            <a:ext cx="3831101" cy="2008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Exames de Rotina – É importante fazer! - FortImagem">
            <a:extLst>
              <a:ext uri="{FF2B5EF4-FFF2-40B4-BE49-F238E27FC236}">
                <a16:creationId xmlns:a16="http://schemas.microsoft.com/office/drawing/2014/main" id="{40F79E0D-46ED-49AE-8697-B9AD793BCF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081" y="4352379"/>
            <a:ext cx="3492408" cy="2329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Sabe quais são os exames médicos obrigatórios para colaboradores?">
            <a:extLst>
              <a:ext uri="{FF2B5EF4-FFF2-40B4-BE49-F238E27FC236}">
                <a16:creationId xmlns:a16="http://schemas.microsoft.com/office/drawing/2014/main" id="{C4101E5C-F0F2-46D8-92CA-1F5D0A8B4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605" y="4352379"/>
            <a:ext cx="2872031" cy="2329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heck-up feminino: exames essenciais para fazer todo ano - Magscan">
            <a:extLst>
              <a:ext uri="{FF2B5EF4-FFF2-40B4-BE49-F238E27FC236}">
                <a16:creationId xmlns:a16="http://schemas.microsoft.com/office/drawing/2014/main" id="{E17DC9D4-D505-411A-822B-17D6E3970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752" y="4248443"/>
            <a:ext cx="3446552" cy="2433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705366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F8A40C52-0C46-4FED-8D6D-E2736F2B43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9247447"/>
              </p:ext>
            </p:extLst>
          </p:nvPr>
        </p:nvGraphicFramePr>
        <p:xfrm>
          <a:off x="2537320" y="1065472"/>
          <a:ext cx="7117360" cy="22210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27877">
                  <a:extLst>
                    <a:ext uri="{9D8B030D-6E8A-4147-A177-3AD203B41FA5}">
                      <a16:colId xmlns:a16="http://schemas.microsoft.com/office/drawing/2014/main" val="1547591528"/>
                    </a:ext>
                  </a:extLst>
                </a:gridCol>
                <a:gridCol w="3489483">
                  <a:extLst>
                    <a:ext uri="{9D8B030D-6E8A-4147-A177-3AD203B41FA5}">
                      <a16:colId xmlns:a16="http://schemas.microsoft.com/office/drawing/2014/main" val="2366476001"/>
                    </a:ext>
                  </a:extLst>
                </a:gridCol>
              </a:tblGrid>
              <a:tr h="15509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Nº DE VIAGENS</a:t>
                      </a:r>
                      <a:endParaRPr lang="pt-BR" sz="2000" b="1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Nº DE PASSAGEIROS ATENDIDOS</a:t>
                      </a:r>
                      <a:endParaRPr lang="pt-BR" sz="2000" b="1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6098334"/>
                  </a:ext>
                </a:extLst>
              </a:tr>
              <a:tr h="6003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0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957 (aumento de 10,25%, em relação ao quadrimestre anterior)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0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3.220 (</a:t>
                      </a:r>
                      <a:r>
                        <a:rPr lang="pt-BR" sz="2000" b="0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aumento de 18,21%, em relação ao quadrimestre anterior)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8756"/>
                  </a:ext>
                </a:extLst>
              </a:tr>
            </a:tbl>
          </a:graphicData>
        </a:graphic>
      </p:graphicFrame>
      <p:sp>
        <p:nvSpPr>
          <p:cNvPr id="4" name="Retângulo 3">
            <a:extLst>
              <a:ext uri="{FF2B5EF4-FFF2-40B4-BE49-F238E27FC236}">
                <a16:creationId xmlns:a16="http://schemas.microsoft.com/office/drawing/2014/main" id="{544F9940-A816-4B6F-9DF8-DA03B3FBB33D}"/>
              </a:ext>
            </a:extLst>
          </p:cNvPr>
          <p:cNvSpPr/>
          <p:nvPr/>
        </p:nvSpPr>
        <p:spPr>
          <a:xfrm>
            <a:off x="4273225" y="527170"/>
            <a:ext cx="3645550" cy="5116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pt-BR" sz="2600" b="1" dirty="0">
                <a:latin typeface="Arial Narrow" panose="020B0606020202030204" pitchFamily="34" charset="0"/>
                <a:ea typeface="Calibri" panose="020F0502020204030204" pitchFamily="34" charset="0"/>
              </a:rPr>
              <a:t>TRANSPORTE SANITÁRIO</a:t>
            </a:r>
            <a:endParaRPr lang="pt-BR" sz="2600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EB1493F2-4A6C-4F3E-87E3-241674305362}"/>
              </a:ext>
            </a:extLst>
          </p:cNvPr>
          <p:cNvSpPr/>
          <p:nvPr/>
        </p:nvSpPr>
        <p:spPr>
          <a:xfrm>
            <a:off x="2537320" y="3906912"/>
            <a:ext cx="3786380" cy="768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</a:rPr>
              <a:t>Fonte: TRANSPORTE/RG System;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BR" sz="2000" dirty="0">
                <a:latin typeface="Arial Narrow" panose="020B0606020202030204" pitchFamily="34" charset="0"/>
              </a:rPr>
              <a:t>Data de Consulta: 10/01/2024</a:t>
            </a:r>
          </a:p>
        </p:txBody>
      </p:sp>
      <p:pic>
        <p:nvPicPr>
          <p:cNvPr id="5122" name="Picture 2" descr="Transporte Sanitário – Prefeitura Municipal de Muqui">
            <a:extLst>
              <a:ext uri="{FF2B5EF4-FFF2-40B4-BE49-F238E27FC236}">
                <a16:creationId xmlns:a16="http://schemas.microsoft.com/office/drawing/2014/main" id="{1FA44D2B-01AC-4B1A-AC35-919452935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583356"/>
            <a:ext cx="5915895" cy="3274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6767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DE5BE22F-849D-4F53-A690-29CDF8F1E9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0225855"/>
              </p:ext>
            </p:extLst>
          </p:nvPr>
        </p:nvGraphicFramePr>
        <p:xfrm>
          <a:off x="1237740" y="1284765"/>
          <a:ext cx="10100602" cy="2438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85402">
                  <a:extLst>
                    <a:ext uri="{9D8B030D-6E8A-4147-A177-3AD203B41FA5}">
                      <a16:colId xmlns:a16="http://schemas.microsoft.com/office/drawing/2014/main" val="49884324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80155844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40560957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94314199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33202727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181572510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CNES     0743453</a:t>
                      </a:r>
                      <a:endParaRPr lang="pt-BR" sz="2000" b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PRODUÇÃO SAMU 3º RDQA - 2023</a:t>
                      </a:r>
                      <a:endParaRPr lang="pt-BR" sz="2000" b="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t-BR" sz="20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978655010"/>
                  </a:ext>
                </a:extLst>
              </a:tr>
              <a:tr h="19050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Procedimento</a:t>
                      </a:r>
                      <a:endParaRPr lang="pt-BR" sz="2000" b="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SET</a:t>
                      </a:r>
                    </a:p>
                  </a:txBody>
                  <a:tcPr marL="44450" marR="4445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OUT</a:t>
                      </a:r>
                    </a:p>
                  </a:txBody>
                  <a:tcPr marL="44450" marR="4445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NOV</a:t>
                      </a:r>
                    </a:p>
                  </a:txBody>
                  <a:tcPr marL="44450" marR="4445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DEZ</a:t>
                      </a:r>
                    </a:p>
                  </a:txBody>
                  <a:tcPr marL="44450" marR="4445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44450" marR="44450" marT="0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3190348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pt-BR" sz="18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dirty="0"/>
                        <a:t>50</a:t>
                      </a:r>
                      <a:endParaRPr lang="pt-BR" sz="2000" b="0" strike="sngStrike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dirty="0"/>
                        <a:t>39</a:t>
                      </a:r>
                      <a:endParaRPr lang="pt-BR" sz="2000" b="0" strike="sngStrike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dirty="0"/>
                        <a:t>35</a:t>
                      </a:r>
                      <a:endParaRPr lang="pt-BR" sz="2000" b="0" strike="sngStrike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0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1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162 (redução de 16,92%, em relação ao quadrimestre anterior)</a:t>
                      </a:r>
                    </a:p>
                  </a:txBody>
                  <a:tcPr marL="44450" marR="444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4915312"/>
                  </a:ext>
                </a:extLst>
              </a:tr>
            </a:tbl>
          </a:graphicData>
        </a:graphic>
      </p:graphicFrame>
      <p:sp>
        <p:nvSpPr>
          <p:cNvPr id="4" name="Retângulo 3">
            <a:extLst>
              <a:ext uri="{FF2B5EF4-FFF2-40B4-BE49-F238E27FC236}">
                <a16:creationId xmlns:a16="http://schemas.microsoft.com/office/drawing/2014/main" id="{A0E9C5A4-EA8E-4105-9E83-FC29E835E7D7}"/>
              </a:ext>
            </a:extLst>
          </p:cNvPr>
          <p:cNvSpPr/>
          <p:nvPr/>
        </p:nvSpPr>
        <p:spPr>
          <a:xfrm>
            <a:off x="5455438" y="773150"/>
            <a:ext cx="1665207" cy="51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pt-BR" sz="2600" b="1" dirty="0">
                <a:latin typeface="Arial Narrow" panose="020B0606020202030204" pitchFamily="34" charset="0"/>
                <a:ea typeface="Calibri" panose="020F0502020204030204" pitchFamily="34" charset="0"/>
              </a:rPr>
              <a:t>SAMU</a:t>
            </a:r>
            <a:endParaRPr lang="pt-BR" sz="2600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6E90AA5-A626-41CE-94DD-80CAD1054A0F}"/>
              </a:ext>
            </a:extLst>
          </p:cNvPr>
          <p:cNvSpPr txBox="1"/>
          <p:nvPr/>
        </p:nvSpPr>
        <p:spPr>
          <a:xfrm>
            <a:off x="1237740" y="3865448"/>
            <a:ext cx="8745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Fonte: CIM Polo Sul – Data da Consulta: 26/01/2024</a:t>
            </a:r>
          </a:p>
        </p:txBody>
      </p:sp>
      <p:pic>
        <p:nvPicPr>
          <p:cNvPr id="6146" name="Picture 2" descr="Notícia - Telefone 192 do SAMU de Itapetininga está com oscilação -  Prefeitura Municipal de ITAPETININGA">
            <a:extLst>
              <a:ext uri="{FF2B5EF4-FFF2-40B4-BE49-F238E27FC236}">
                <a16:creationId xmlns:a16="http://schemas.microsoft.com/office/drawing/2014/main" id="{9076B751-D3FD-4226-96EF-3F8435441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739" y="4377063"/>
            <a:ext cx="3489005" cy="212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Programa Amigos do SAMU | Secretaria Municipal de Educação - Secretaria  Municipal de Educação">
            <a:extLst>
              <a:ext uri="{FF2B5EF4-FFF2-40B4-BE49-F238E27FC236}">
                <a16:creationId xmlns:a16="http://schemas.microsoft.com/office/drawing/2014/main" id="{D38EB33F-D3FF-476A-82A8-348EE26BD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744" y="4377063"/>
            <a:ext cx="3162735" cy="212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O Samu - Serviço de Atendimento Móvel de Urgência">
            <a:extLst>
              <a:ext uri="{FF2B5EF4-FFF2-40B4-BE49-F238E27FC236}">
                <a16:creationId xmlns:a16="http://schemas.microsoft.com/office/drawing/2014/main" id="{024A0238-BF1C-40D2-9689-DED2FE460A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479" y="4377064"/>
            <a:ext cx="3446576" cy="212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2074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63A4AFE-D150-43B0-8FCF-090010AA651E}"/>
              </a:ext>
            </a:extLst>
          </p:cNvPr>
          <p:cNvSpPr/>
          <p:nvPr/>
        </p:nvSpPr>
        <p:spPr>
          <a:xfrm>
            <a:off x="1262646" y="2848486"/>
            <a:ext cx="1011687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7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SAMU – VARGEM ALTA</a:t>
            </a:r>
          </a:p>
        </p:txBody>
      </p:sp>
    </p:spTree>
    <p:extLst>
      <p:ext uri="{BB962C8B-B14F-4D97-AF65-F5344CB8AC3E}">
        <p14:creationId xmlns:p14="http://schemas.microsoft.com/office/powerpoint/2010/main" val="1913104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9E0F8B1-A3C0-4D8E-9698-E2931EF8A5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4954" y="1110515"/>
            <a:ext cx="4407046" cy="512337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96B968E-98F8-4B86-B972-76ACFF8061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271" y="2447749"/>
            <a:ext cx="3899095" cy="4436043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452153B1-5B6D-4C85-B8F1-C66C4E8D66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71" y="1110514"/>
            <a:ext cx="3530700" cy="5123376"/>
          </a:xfrm>
          <a:prstGeom prst="rect">
            <a:avLst/>
          </a:prstGeom>
        </p:spPr>
      </p:pic>
      <p:sp>
        <p:nvSpPr>
          <p:cNvPr id="10" name="Título 4">
            <a:extLst>
              <a:ext uri="{FF2B5EF4-FFF2-40B4-BE49-F238E27FC236}">
                <a16:creationId xmlns:a16="http://schemas.microsoft.com/office/drawing/2014/main" id="{5C471AE3-C22C-4578-8F46-B20040BA178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59342" y="165311"/>
            <a:ext cx="89122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Equipe SAMU V. Alta</a:t>
            </a:r>
          </a:p>
        </p:txBody>
      </p:sp>
      <p:sp>
        <p:nvSpPr>
          <p:cNvPr id="11" name="Título 4">
            <a:extLst>
              <a:ext uri="{FF2B5EF4-FFF2-40B4-BE49-F238E27FC236}">
                <a16:creationId xmlns:a16="http://schemas.microsoft.com/office/drawing/2014/main" id="{ADC52651-B253-4F22-AC2F-5CD0A23E9F9B}"/>
              </a:ext>
            </a:extLst>
          </p:cNvPr>
          <p:cNvSpPr txBox="1">
            <a:spLocks/>
          </p:cNvSpPr>
          <p:nvPr/>
        </p:nvSpPr>
        <p:spPr>
          <a:xfrm>
            <a:off x="1046321" y="6194884"/>
            <a:ext cx="1826041" cy="70788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4000" b="1" dirty="0"/>
              <a:t>1º ano</a:t>
            </a:r>
          </a:p>
        </p:txBody>
      </p:sp>
      <p:sp>
        <p:nvSpPr>
          <p:cNvPr id="12" name="Título 4">
            <a:extLst>
              <a:ext uri="{FF2B5EF4-FFF2-40B4-BE49-F238E27FC236}">
                <a16:creationId xmlns:a16="http://schemas.microsoft.com/office/drawing/2014/main" id="{DE31B985-041F-436A-A979-4C0E2C4E12A7}"/>
              </a:ext>
            </a:extLst>
          </p:cNvPr>
          <p:cNvSpPr txBox="1">
            <a:spLocks/>
          </p:cNvSpPr>
          <p:nvPr/>
        </p:nvSpPr>
        <p:spPr>
          <a:xfrm>
            <a:off x="4912592" y="1347831"/>
            <a:ext cx="1826041" cy="70788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4000" b="1" dirty="0"/>
              <a:t>2º ano</a:t>
            </a:r>
          </a:p>
        </p:txBody>
      </p:sp>
      <p:sp>
        <p:nvSpPr>
          <p:cNvPr id="13" name="Título 4">
            <a:extLst>
              <a:ext uri="{FF2B5EF4-FFF2-40B4-BE49-F238E27FC236}">
                <a16:creationId xmlns:a16="http://schemas.microsoft.com/office/drawing/2014/main" id="{D5310F98-17F3-450B-9FA7-C394C9FD08A8}"/>
              </a:ext>
            </a:extLst>
          </p:cNvPr>
          <p:cNvSpPr txBox="1">
            <a:spLocks/>
          </p:cNvSpPr>
          <p:nvPr/>
        </p:nvSpPr>
        <p:spPr>
          <a:xfrm>
            <a:off x="9319638" y="6233890"/>
            <a:ext cx="1826041" cy="70788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4000" b="1" dirty="0"/>
              <a:t>3º ano</a:t>
            </a:r>
          </a:p>
        </p:txBody>
      </p:sp>
    </p:spTree>
    <p:extLst>
      <p:ext uri="{BB962C8B-B14F-4D97-AF65-F5344CB8AC3E}">
        <p14:creationId xmlns:p14="http://schemas.microsoft.com/office/powerpoint/2010/main" val="179102429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25333B25-CE40-4046-9532-EC6FCA7E33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988" y="0"/>
            <a:ext cx="5171915" cy="6858000"/>
          </a:xfrm>
        </p:spPr>
      </p:pic>
      <p:sp>
        <p:nvSpPr>
          <p:cNvPr id="6" name="Título 4">
            <a:extLst>
              <a:ext uri="{FF2B5EF4-FFF2-40B4-BE49-F238E27FC236}">
                <a16:creationId xmlns:a16="http://schemas.microsoft.com/office/drawing/2014/main" id="{4D86B400-F8A4-4DFE-8AF9-A1FEDE84C60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44861" y="2565229"/>
            <a:ext cx="44848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Parto realizado pela Equipe do SAMU V. Alta</a:t>
            </a:r>
          </a:p>
        </p:txBody>
      </p:sp>
    </p:spTree>
    <p:extLst>
      <p:ext uri="{BB962C8B-B14F-4D97-AF65-F5344CB8AC3E}">
        <p14:creationId xmlns:p14="http://schemas.microsoft.com/office/powerpoint/2010/main" val="238635835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EFA4ED2D-C980-4125-BAA2-050A05FAF4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8538" y="1631853"/>
            <a:ext cx="6304501" cy="6534560"/>
          </a:xfrm>
        </p:spPr>
      </p:pic>
      <p:sp>
        <p:nvSpPr>
          <p:cNvPr id="6" name="Título 4">
            <a:extLst>
              <a:ext uri="{FF2B5EF4-FFF2-40B4-BE49-F238E27FC236}">
                <a16:creationId xmlns:a16="http://schemas.microsoft.com/office/drawing/2014/main" id="{93F4690A-D75A-4D97-AA86-91E1A70886E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13039" y="1631853"/>
            <a:ext cx="464368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Atendimento realizado pela Equipe do SAMU V. Alta – Acidente grave entre motocicleta e caminhão</a:t>
            </a:r>
          </a:p>
        </p:txBody>
      </p:sp>
    </p:spTree>
    <p:extLst>
      <p:ext uri="{BB962C8B-B14F-4D97-AF65-F5344CB8AC3E}">
        <p14:creationId xmlns:p14="http://schemas.microsoft.com/office/powerpoint/2010/main" val="9343748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FC72AB37-1F65-40A1-8C2E-BC5D995E7F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017" y="2796536"/>
            <a:ext cx="7213966" cy="4061464"/>
          </a:xfrm>
        </p:spPr>
      </p:pic>
      <p:sp>
        <p:nvSpPr>
          <p:cNvPr id="8" name="Título 4">
            <a:extLst>
              <a:ext uri="{FF2B5EF4-FFF2-40B4-BE49-F238E27FC236}">
                <a16:creationId xmlns:a16="http://schemas.microsoft.com/office/drawing/2014/main" id="{C87A66E3-D7A1-4FB7-AB68-85349EE173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6948" y="241991"/>
            <a:ext cx="1199505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Atendimento realizado pela Equipe do SAMU V. Alta – paciente de capivara. Queda de eucalipto e TCE gravíssimo. Com apoio do </a:t>
            </a:r>
            <a:r>
              <a:rPr lang="pt-BR" sz="4000" b="1" dirty="0" err="1"/>
              <a:t>Notaer</a:t>
            </a:r>
            <a:r>
              <a:rPr lang="pt-BR" sz="4000" b="1" dirty="0"/>
              <a:t> - helicóptero de vitória</a:t>
            </a:r>
          </a:p>
        </p:txBody>
      </p:sp>
    </p:spTree>
    <p:extLst>
      <p:ext uri="{BB962C8B-B14F-4D97-AF65-F5344CB8AC3E}">
        <p14:creationId xmlns:p14="http://schemas.microsoft.com/office/powerpoint/2010/main" val="25319194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7A10C4A-48AF-44AF-8936-F605A0E2B836}"/>
              </a:ext>
            </a:extLst>
          </p:cNvPr>
          <p:cNvSpPr/>
          <p:nvPr/>
        </p:nvSpPr>
        <p:spPr>
          <a:xfrm>
            <a:off x="1916009" y="2348357"/>
            <a:ext cx="835998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PRESTAÇÃO DE CONTAS </a:t>
            </a:r>
          </a:p>
          <a:p>
            <a:pPr algn="ctr"/>
            <a:r>
              <a:rPr lang="pt-BR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FINANCEIRAS</a:t>
            </a:r>
          </a:p>
        </p:txBody>
      </p:sp>
    </p:spTree>
    <p:extLst>
      <p:ext uri="{BB962C8B-B14F-4D97-AF65-F5344CB8AC3E}">
        <p14:creationId xmlns:p14="http://schemas.microsoft.com/office/powerpoint/2010/main" val="731543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97812B6D-ACF1-47AC-ACBB-40B86CE7A43E}"/>
              </a:ext>
            </a:extLst>
          </p:cNvPr>
          <p:cNvGraphicFramePr>
            <a:graphicFrameLocks noGrp="1"/>
          </p:cNvGraphicFramePr>
          <p:nvPr/>
        </p:nvGraphicFramePr>
        <p:xfrm>
          <a:off x="519902" y="2847563"/>
          <a:ext cx="10858545" cy="7105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82947">
                  <a:extLst>
                    <a:ext uri="{9D8B030D-6E8A-4147-A177-3AD203B41FA5}">
                      <a16:colId xmlns:a16="http://schemas.microsoft.com/office/drawing/2014/main" val="1003986007"/>
                    </a:ext>
                  </a:extLst>
                </a:gridCol>
                <a:gridCol w="2375598">
                  <a:extLst>
                    <a:ext uri="{9D8B030D-6E8A-4147-A177-3AD203B41FA5}">
                      <a16:colId xmlns:a16="http://schemas.microsoft.com/office/drawing/2014/main" val="38329398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RECEITA DE IMPOSTOS E TRANSFERÊNCIA DE IMPOSTOS - SAÚDE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TOTAL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00415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Prefeitura Municipal de Vargem Alta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R$   4.185.000,00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656992"/>
                  </a:ext>
                </a:extLst>
              </a:tr>
            </a:tbl>
          </a:graphicData>
        </a:graphic>
      </p:graphicFrame>
      <p:sp>
        <p:nvSpPr>
          <p:cNvPr id="9" name="Retângulo 8">
            <a:extLst>
              <a:ext uri="{FF2B5EF4-FFF2-40B4-BE49-F238E27FC236}">
                <a16:creationId xmlns:a16="http://schemas.microsoft.com/office/drawing/2014/main" id="{7264E5BF-B70B-4B2F-B6B5-70B3ABC862DB}"/>
              </a:ext>
            </a:extLst>
          </p:cNvPr>
          <p:cNvSpPr/>
          <p:nvPr/>
        </p:nvSpPr>
        <p:spPr>
          <a:xfrm>
            <a:off x="1616927" y="601495"/>
            <a:ext cx="866449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DEMONSTRAÇÃO FINANCEIRA NO PERIODO </a:t>
            </a:r>
          </a:p>
          <a:p>
            <a:pPr algn="ctr"/>
            <a:r>
              <a:rPr lang="pt-BR" sz="26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3º QUADRIMESTRE ANO 2023</a:t>
            </a:r>
            <a:endParaRPr lang="pt-BR" sz="2600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CE0789EA-502E-4510-AF7D-C2171E1E959A}"/>
              </a:ext>
            </a:extLst>
          </p:cNvPr>
          <p:cNvGraphicFramePr>
            <a:graphicFrameLocks noGrp="1"/>
          </p:cNvGraphicFramePr>
          <p:nvPr/>
        </p:nvGraphicFramePr>
        <p:xfrm>
          <a:off x="512957" y="4123220"/>
          <a:ext cx="10858545" cy="1339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31248">
                  <a:extLst>
                    <a:ext uri="{9D8B030D-6E8A-4147-A177-3AD203B41FA5}">
                      <a16:colId xmlns:a16="http://schemas.microsoft.com/office/drawing/2014/main" val="1003986007"/>
                    </a:ext>
                  </a:extLst>
                </a:gridCol>
                <a:gridCol w="2327297">
                  <a:extLst>
                    <a:ext uri="{9D8B030D-6E8A-4147-A177-3AD203B41FA5}">
                      <a16:colId xmlns:a16="http://schemas.microsoft.com/office/drawing/2014/main" val="38329398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t-BR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TRANSFERENCIA FUNDO A FUNDO DE RECURSOS DO SUS GOV ESTADUAL </a:t>
                      </a:r>
                      <a:endParaRPr lang="pt-BR" sz="2000" b="1" dirty="0">
                        <a:solidFill>
                          <a:srgbClr val="FFFFFF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TOTAL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00415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SAMU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R$   150.273,36</a:t>
                      </a:r>
                    </a:p>
                  </a:txBody>
                  <a:tcPr marL="8355" marR="8355" marT="83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6569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Medicamentos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R$   24.969,00</a:t>
                      </a:r>
                    </a:p>
                  </a:txBody>
                  <a:tcPr marL="8355" marR="8355" marT="83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99827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TOTAL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R$   175.242,36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962071"/>
                  </a:ext>
                </a:extLst>
              </a:tr>
            </a:tbl>
          </a:graphicData>
        </a:graphic>
      </p:graphicFrame>
      <p:sp>
        <p:nvSpPr>
          <p:cNvPr id="5" name="Retângulo 4">
            <a:extLst>
              <a:ext uri="{FF2B5EF4-FFF2-40B4-BE49-F238E27FC236}">
                <a16:creationId xmlns:a16="http://schemas.microsoft.com/office/drawing/2014/main" id="{F22FC88F-6251-4935-8A35-3266EF6C7088}"/>
              </a:ext>
            </a:extLst>
          </p:cNvPr>
          <p:cNvSpPr/>
          <p:nvPr/>
        </p:nvSpPr>
        <p:spPr>
          <a:xfrm>
            <a:off x="2932934" y="1790028"/>
            <a:ext cx="632613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RECEITA</a:t>
            </a:r>
            <a:r>
              <a:rPr lang="pt-BR" sz="2600" b="1" spc="-10" dirty="0"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BR" sz="26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ARRECADADA</a:t>
            </a:r>
            <a:r>
              <a:rPr lang="pt-BR" sz="2600" b="1" spc="-10" dirty="0"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BR" sz="26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ORÇAMENTÁRIA</a:t>
            </a:r>
            <a:endParaRPr lang="pt-BR" sz="26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52921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7264E5BF-B70B-4B2F-B6B5-70B3ABC862DB}"/>
              </a:ext>
            </a:extLst>
          </p:cNvPr>
          <p:cNvSpPr/>
          <p:nvPr/>
        </p:nvSpPr>
        <p:spPr>
          <a:xfrm>
            <a:off x="2644830" y="235483"/>
            <a:ext cx="690233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 RECEITA</a:t>
            </a:r>
            <a:r>
              <a:rPr lang="pt-BR" sz="2600" b="1" spc="-10" dirty="0"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BR" sz="26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ARRECADADA ORÇAMENTÁRIA</a:t>
            </a:r>
            <a:endParaRPr lang="pt-BR" sz="2600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5031373C-6DF6-496A-BABB-347BFFB7FF87}"/>
              </a:ext>
            </a:extLst>
          </p:cNvPr>
          <p:cNvGraphicFramePr>
            <a:graphicFrameLocks noGrp="1"/>
          </p:cNvGraphicFramePr>
          <p:nvPr/>
        </p:nvGraphicFramePr>
        <p:xfrm>
          <a:off x="1171396" y="794268"/>
          <a:ext cx="10690301" cy="58282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30380">
                  <a:extLst>
                    <a:ext uri="{9D8B030D-6E8A-4147-A177-3AD203B41FA5}">
                      <a16:colId xmlns:a16="http://schemas.microsoft.com/office/drawing/2014/main" val="1003986007"/>
                    </a:ext>
                  </a:extLst>
                </a:gridCol>
                <a:gridCol w="2159921">
                  <a:extLst>
                    <a:ext uri="{9D8B030D-6E8A-4147-A177-3AD203B41FA5}">
                      <a16:colId xmlns:a16="http://schemas.microsoft.com/office/drawing/2014/main" val="383293983"/>
                    </a:ext>
                  </a:extLst>
                </a:gridCol>
              </a:tblGrid>
              <a:tr h="390040"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RECURSOS VINCULADOS FEDERAL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TOTAL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0041594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Agente Comunitário de Saúde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R$   633.600,00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2809850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Incentivo para Ações Estratégicas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R$   59.411,00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5664247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Programa de Informatização da APS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R$   62.000,00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4258966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Incentivo Financeiro APS – Desempenho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R$   132.148,24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4364072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Incentivo Financeiro da APS – Captação Ponderada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R$   673.849,32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79446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Atenção a Saúde para </a:t>
                      </a:r>
                      <a:r>
                        <a:rPr lang="pt-BR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Proced</a:t>
                      </a:r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. na Média e Alta Complexidade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R$   598.235,84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3562624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Assistência Financeira para Agentes de Combate a Endemias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R$   53.460,00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5523935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Incentivo Financeiro para Vig. em Saúde – Despesas Diversas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R$   35.812,24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0196731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Incentivo Financeiros para Execução de Ações de Vig. Sanitária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R$   4.460,00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5864432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Promoção de Assistência farmacêutica e Insumos 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R$   42.447,32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4715490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Organização dos Serviços de Assistência Farmacêutica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R$   12.000,00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4043414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Transferencia</a:t>
                      </a:r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bloco da Atenção Primária (Piso da Enfermagem)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R$   195.774,90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2707684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Rede Cegonha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R$   1.810,38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6557366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Incremento </a:t>
                      </a:r>
                      <a:r>
                        <a:rPr lang="pt-BR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Temporario</a:t>
                      </a:r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ao Custeio dos Serviços de Atenção Primária em Saúde (CUSTEIO)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R$   308.070,00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7666045"/>
                  </a:ext>
                </a:extLst>
              </a:tr>
              <a:tr h="59521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Incremento </a:t>
                      </a:r>
                      <a:r>
                        <a:rPr lang="pt-BR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Temporario</a:t>
                      </a:r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Ao Custeio Dos Serviços De Atenção Primária Em Saúde - Port. </a:t>
                      </a:r>
                      <a:r>
                        <a:rPr lang="pt-BR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Gm</a:t>
                      </a:r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/</a:t>
                      </a:r>
                      <a:r>
                        <a:rPr lang="pt-BR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Ms</a:t>
                      </a:r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544/2023 </a:t>
                      </a:r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(</a:t>
                      </a:r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CUSTEIO)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R$   154.737,00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7507163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Incremento </a:t>
                      </a:r>
                      <a:r>
                        <a:rPr lang="pt-BR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Temporario</a:t>
                      </a:r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Ao Custeio Dos Serviços De </a:t>
                      </a:r>
                      <a:r>
                        <a:rPr lang="pt-BR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Assistencia</a:t>
                      </a:r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Hospitalar E Ambulatorial(CUSTEIO)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R$   538.036,00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2802570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Transferencia</a:t>
                      </a:r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Bloco De Estruturação - Aquisição De Equipamento(Fisioterapia) (INVESTIMENTO)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R$   131.540,00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8674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028734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8A339605-921A-44FF-A4F9-28AF6FE3E462}"/>
              </a:ext>
            </a:extLst>
          </p:cNvPr>
          <p:cNvGraphicFramePr>
            <a:graphicFrameLocks noGrp="1"/>
          </p:cNvGraphicFramePr>
          <p:nvPr/>
        </p:nvGraphicFramePr>
        <p:xfrm>
          <a:off x="980010" y="1525525"/>
          <a:ext cx="10690301" cy="12981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30380">
                  <a:extLst>
                    <a:ext uri="{9D8B030D-6E8A-4147-A177-3AD203B41FA5}">
                      <a16:colId xmlns:a16="http://schemas.microsoft.com/office/drawing/2014/main" val="1003986007"/>
                    </a:ext>
                  </a:extLst>
                </a:gridCol>
                <a:gridCol w="2159921">
                  <a:extLst>
                    <a:ext uri="{9D8B030D-6E8A-4147-A177-3AD203B41FA5}">
                      <a16:colId xmlns:a16="http://schemas.microsoft.com/office/drawing/2014/main" val="383293983"/>
                    </a:ext>
                  </a:extLst>
                </a:gridCol>
              </a:tblGrid>
              <a:tr h="390040"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RECURSOS VINCULADOS FEDERAL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TOTAL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0041594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Transferencia</a:t>
                      </a:r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Bloco De Estruturação - Aquisição De Equipamento(</a:t>
                      </a:r>
                      <a:r>
                        <a:rPr lang="pt-BR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Ambulancia</a:t>
                      </a:r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) (INVESTIMENTO)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R$   323.812,00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2809850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Transferencia</a:t>
                      </a:r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Bloco De Estruturação -Aquisição De Equipamento(</a:t>
                      </a:r>
                      <a:r>
                        <a:rPr lang="pt-BR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Rx</a:t>
                      </a:r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) (INVESTIMENTO)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R$   359.148,00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5664247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R$   4.320.352,24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6414949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F5AF9FAF-78A3-4E69-A938-420C10E4DA78}"/>
              </a:ext>
            </a:extLst>
          </p:cNvPr>
          <p:cNvGraphicFramePr>
            <a:graphicFrameLocks noGrp="1"/>
          </p:cNvGraphicFramePr>
          <p:nvPr/>
        </p:nvGraphicFramePr>
        <p:xfrm>
          <a:off x="980010" y="3644948"/>
          <a:ext cx="10690301" cy="12981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30380">
                  <a:extLst>
                    <a:ext uri="{9D8B030D-6E8A-4147-A177-3AD203B41FA5}">
                      <a16:colId xmlns:a16="http://schemas.microsoft.com/office/drawing/2014/main" val="1003986007"/>
                    </a:ext>
                  </a:extLst>
                </a:gridCol>
                <a:gridCol w="2159921">
                  <a:extLst>
                    <a:ext uri="{9D8B030D-6E8A-4147-A177-3AD203B41FA5}">
                      <a16:colId xmlns:a16="http://schemas.microsoft.com/office/drawing/2014/main" val="383293983"/>
                    </a:ext>
                  </a:extLst>
                </a:gridCol>
              </a:tblGrid>
              <a:tr h="390040"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OUTROS RECURSOS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TOTAL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0041594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Remuneração De Depósitos Bancários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R$   312.663,79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2809850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Receita De Anulação De Pagamento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R$   94.438,99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5664247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R$   407.102,78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64149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871712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77A8BE3E-B91E-4388-963C-920785F08A35}"/>
              </a:ext>
            </a:extLst>
          </p:cNvPr>
          <p:cNvGraphicFramePr>
            <a:graphicFrameLocks noGrp="1"/>
          </p:cNvGraphicFramePr>
          <p:nvPr/>
        </p:nvGraphicFramePr>
        <p:xfrm>
          <a:off x="1092820" y="1330709"/>
          <a:ext cx="10125308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2517">
                  <a:extLst>
                    <a:ext uri="{9D8B030D-6E8A-4147-A177-3AD203B41FA5}">
                      <a16:colId xmlns:a16="http://schemas.microsoft.com/office/drawing/2014/main" val="2811851952"/>
                    </a:ext>
                  </a:extLst>
                </a:gridCol>
                <a:gridCol w="1697804">
                  <a:extLst>
                    <a:ext uri="{9D8B030D-6E8A-4147-A177-3AD203B41FA5}">
                      <a16:colId xmlns:a16="http://schemas.microsoft.com/office/drawing/2014/main" val="3678988373"/>
                    </a:ext>
                  </a:extLst>
                </a:gridCol>
                <a:gridCol w="1623986">
                  <a:extLst>
                    <a:ext uri="{9D8B030D-6E8A-4147-A177-3AD203B41FA5}">
                      <a16:colId xmlns:a16="http://schemas.microsoft.com/office/drawing/2014/main" val="3929944438"/>
                    </a:ext>
                  </a:extLst>
                </a:gridCol>
                <a:gridCol w="1648591">
                  <a:extLst>
                    <a:ext uri="{9D8B030D-6E8A-4147-A177-3AD203B41FA5}">
                      <a16:colId xmlns:a16="http://schemas.microsoft.com/office/drawing/2014/main" val="2312568613"/>
                    </a:ext>
                  </a:extLst>
                </a:gridCol>
                <a:gridCol w="1722410">
                  <a:extLst>
                    <a:ext uri="{9D8B030D-6E8A-4147-A177-3AD203B41FA5}">
                      <a16:colId xmlns:a16="http://schemas.microsoft.com/office/drawing/2014/main" val="3848762070"/>
                    </a:ext>
                  </a:extLst>
                </a:gridCol>
              </a:tblGrid>
              <a:tr h="447164"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RECEITAS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RECURSO PRÓPRIO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RECURSO ESTADUAL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RECURSO FEDERAL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0475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 fontAlgn="t"/>
                      <a:r>
                        <a:rPr lang="pt-BR" sz="1800" b="1" i="0" u="sng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TOTAL DAS RECEITAS NO PERIODO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R$  4.185.000,00 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Arial Narrow" panose="020B0606020202030204" pitchFamily="34" charset="0"/>
                        </a:rPr>
                        <a:t>R$  175.242,36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R$   4.320.352,24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R$  8.680.594,60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3331142"/>
                  </a:ext>
                </a:extLst>
              </a:tr>
            </a:tbl>
          </a:graphicData>
        </a:graphic>
      </p:graphicFrame>
      <p:sp>
        <p:nvSpPr>
          <p:cNvPr id="3" name="Retângulo 2">
            <a:extLst>
              <a:ext uri="{FF2B5EF4-FFF2-40B4-BE49-F238E27FC236}">
                <a16:creationId xmlns:a16="http://schemas.microsoft.com/office/drawing/2014/main" id="{8AA570F1-7C38-1289-0DB6-CBFF5AAB5DB6}"/>
              </a:ext>
            </a:extLst>
          </p:cNvPr>
          <p:cNvSpPr/>
          <p:nvPr/>
        </p:nvSpPr>
        <p:spPr>
          <a:xfrm>
            <a:off x="4475785" y="532887"/>
            <a:ext cx="324042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b="1" spc="-10" dirty="0">
                <a:latin typeface="Arial Narrow" panose="020B0606020202030204" pitchFamily="34" charset="0"/>
                <a:ea typeface="Times New Roman" panose="02020603050405020304" pitchFamily="18" charset="0"/>
              </a:rPr>
              <a:t>RECEITAS</a:t>
            </a: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BAD321E8-0BF2-45C1-8845-20B1372F460F}"/>
              </a:ext>
            </a:extLst>
          </p:cNvPr>
          <p:cNvGraphicFramePr>
            <a:graphicFrameLocks/>
          </p:cNvGraphicFramePr>
          <p:nvPr/>
        </p:nvGraphicFramePr>
        <p:xfrm>
          <a:off x="3646966" y="2881423"/>
          <a:ext cx="5348177" cy="3290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BAD321E8-0BF2-45C1-8845-20B1372F460F}"/>
              </a:ext>
            </a:extLst>
          </p:cNvPr>
          <p:cNvGraphicFramePr>
            <a:graphicFrameLocks/>
          </p:cNvGraphicFramePr>
          <p:nvPr/>
        </p:nvGraphicFramePr>
        <p:xfrm>
          <a:off x="3481385" y="2881423"/>
          <a:ext cx="5348177" cy="3290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B74AEC95-CB98-40C5-ADA8-B3DA1D5806C0}"/>
              </a:ext>
            </a:extLst>
          </p:cNvPr>
          <p:cNvGraphicFramePr>
            <a:graphicFrameLocks/>
          </p:cNvGraphicFramePr>
          <p:nvPr/>
        </p:nvGraphicFramePr>
        <p:xfrm>
          <a:off x="3083442" y="2509284"/>
          <a:ext cx="5746119" cy="4125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7320164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6087F023-D8FF-0D05-7F9F-FA0FFBB1AA09}"/>
              </a:ext>
            </a:extLst>
          </p:cNvPr>
          <p:cNvSpPr/>
          <p:nvPr/>
        </p:nvSpPr>
        <p:spPr>
          <a:xfrm>
            <a:off x="4475785" y="189154"/>
            <a:ext cx="324042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b="1" spc="-10" dirty="0">
                <a:latin typeface="Arial Narrow" panose="020B0606020202030204" pitchFamily="34" charset="0"/>
                <a:ea typeface="Times New Roman" panose="02020603050405020304" pitchFamily="18" charset="0"/>
              </a:rPr>
              <a:t>DESPESAS</a:t>
            </a:r>
            <a:endParaRPr lang="pt-BR" sz="2600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B8238678-4113-4D71-FF3A-71F0D367FF8D}"/>
              </a:ext>
            </a:extLst>
          </p:cNvPr>
          <p:cNvGraphicFramePr>
            <a:graphicFrameLocks noGrp="1"/>
          </p:cNvGraphicFramePr>
          <p:nvPr/>
        </p:nvGraphicFramePr>
        <p:xfrm>
          <a:off x="265814" y="670167"/>
          <a:ext cx="11485497" cy="59854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61407">
                  <a:extLst>
                    <a:ext uri="{9D8B030D-6E8A-4147-A177-3AD203B41FA5}">
                      <a16:colId xmlns:a16="http://schemas.microsoft.com/office/drawing/2014/main" val="4255332875"/>
                    </a:ext>
                  </a:extLst>
                </a:gridCol>
                <a:gridCol w="3924262">
                  <a:extLst>
                    <a:ext uri="{9D8B030D-6E8A-4147-A177-3AD203B41FA5}">
                      <a16:colId xmlns:a16="http://schemas.microsoft.com/office/drawing/2014/main" val="2031561765"/>
                    </a:ext>
                  </a:extLst>
                </a:gridCol>
                <a:gridCol w="1199957">
                  <a:extLst>
                    <a:ext uri="{9D8B030D-6E8A-4147-A177-3AD203B41FA5}">
                      <a16:colId xmlns:a16="http://schemas.microsoft.com/office/drawing/2014/main" val="3537302487"/>
                    </a:ext>
                  </a:extLst>
                </a:gridCol>
                <a:gridCol w="1199957">
                  <a:extLst>
                    <a:ext uri="{9D8B030D-6E8A-4147-A177-3AD203B41FA5}">
                      <a16:colId xmlns:a16="http://schemas.microsoft.com/office/drawing/2014/main" val="1807012930"/>
                    </a:ext>
                  </a:extLst>
                </a:gridCol>
                <a:gridCol w="1199957">
                  <a:extLst>
                    <a:ext uri="{9D8B030D-6E8A-4147-A177-3AD203B41FA5}">
                      <a16:colId xmlns:a16="http://schemas.microsoft.com/office/drawing/2014/main" val="3143179183"/>
                    </a:ext>
                  </a:extLst>
                </a:gridCol>
                <a:gridCol w="1199957">
                  <a:extLst>
                    <a:ext uri="{9D8B030D-6E8A-4147-A177-3AD203B41FA5}">
                      <a16:colId xmlns:a16="http://schemas.microsoft.com/office/drawing/2014/main" val="3562688072"/>
                    </a:ext>
                  </a:extLst>
                </a:gridCol>
              </a:tblGrid>
              <a:tr h="47169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ELEMENTO DE DESPESAS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SUBELEMENTO DE DESPESAS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PROPRIO (R$)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ESTADO (R$)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FEDERAL (R$) 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TOTAL (R$)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947298"/>
                  </a:ext>
                </a:extLst>
              </a:tr>
              <a:tr h="36394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EXTRA ORÇAMENTÁRIA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6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209.980,70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9.874,09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377.105,25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596.960,04</a:t>
                      </a:r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4325152"/>
                  </a:ext>
                </a:extLst>
              </a:tr>
              <a:tr h="45606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VENCIMENTOS E VANTAGENS FIXA -PESSOAL CIVIL</a:t>
                      </a:r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Vencimentos e Salários</a:t>
                      </a:r>
                      <a:endParaRPr lang="pt-BR" sz="16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549.383,05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1.984.186,56</a:t>
                      </a:r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2.533.569,61</a:t>
                      </a:r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9748439"/>
                  </a:ext>
                </a:extLst>
              </a:tr>
              <a:tr h="36394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OBRIGAÇÕES PATRONAIS</a:t>
                      </a:r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  <a:latin typeface="Arial Narrow" panose="020B0606020202030204" pitchFamily="34" charset="0"/>
                        </a:rPr>
                        <a:t> FGTS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51.893,24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51.893,24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1635352"/>
                  </a:ext>
                </a:extLst>
              </a:tr>
              <a:tr h="36394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  <a:latin typeface="Arial Narrow" panose="020B0606020202030204" pitchFamily="34" charset="0"/>
                        </a:rPr>
                        <a:t> INSS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46.463,29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387.300,51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433.763,80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471364"/>
                  </a:ext>
                </a:extLst>
              </a:tr>
              <a:tr h="47169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INDENIZAÇÕES E RESTITUIÇÕES TRABALHISTAS</a:t>
                      </a:r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  <a:latin typeface="Arial Narrow" panose="020B0606020202030204" pitchFamily="34" charset="0"/>
                        </a:rPr>
                        <a:t> Indenizações e Restituições trabalhista - Ativo Civil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19.487,33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17.520,75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37.008,08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1426492"/>
                  </a:ext>
                </a:extLst>
              </a:tr>
              <a:tr h="47169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OBRIGAÇÕES PATRONAIS - OP INTRA ORÇAMENTARIAS</a:t>
                      </a:r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  <a:latin typeface="Arial Narrow" panose="020B0606020202030204" pitchFamily="34" charset="0"/>
                        </a:rPr>
                        <a:t> IPREVA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255.196,86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92.435,38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162.304,64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907332"/>
                  </a:ext>
                </a:extLst>
              </a:tr>
              <a:tr h="36394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DIARIAS DE PESSOAL CIVIL</a:t>
                      </a:r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  <a:latin typeface="Arial Narrow" panose="020B0606020202030204" pitchFamily="34" charset="0"/>
                        </a:rPr>
                        <a:t> Diária no Pais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5.770,00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34.420,00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40.190,00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4639454"/>
                  </a:ext>
                </a:extLst>
              </a:tr>
              <a:tr h="363940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MATERIAL DE CONSUMO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Combustíveis e Lubrificantes Automotivos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55.338,16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92.579,32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147.917,48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1705460"/>
                  </a:ext>
                </a:extLst>
              </a:tr>
              <a:tr h="363940">
                <a:tc vMerge="1">
                  <a:txBody>
                    <a:bodyPr/>
                    <a:lstStyle/>
                    <a:p>
                      <a:pPr algn="ctr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Gás e Outros Materiais Engarrafados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2.100,00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2.100,00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4804787"/>
                  </a:ext>
                </a:extLst>
              </a:tr>
              <a:tr h="363940">
                <a:tc vMerge="1">
                  <a:txBody>
                    <a:bodyPr/>
                    <a:lstStyle/>
                    <a:p>
                      <a:pPr algn="l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Material Farmacológico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35.402,47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24.199,41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215.005,45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274.607,33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39073"/>
                  </a:ext>
                </a:extLst>
              </a:tr>
              <a:tr h="363940">
                <a:tc vMerge="1">
                  <a:txBody>
                    <a:bodyPr/>
                    <a:lstStyle/>
                    <a:p>
                      <a:pPr algn="l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Material Odontológico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76.316,62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76.316,62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652131"/>
                  </a:ext>
                </a:extLst>
              </a:tr>
              <a:tr h="363940">
                <a:tc vMerge="1">
                  <a:txBody>
                    <a:bodyPr/>
                    <a:lstStyle/>
                    <a:p>
                      <a:pPr algn="l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Material Químico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818,00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818,00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7035636"/>
                  </a:ext>
                </a:extLst>
              </a:tr>
              <a:tr h="363940">
                <a:tc vMerge="1">
                  <a:txBody>
                    <a:bodyPr/>
                    <a:lstStyle/>
                    <a:p>
                      <a:pPr algn="l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Material de Expediente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580,00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9.890,70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10.470,70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589508"/>
                  </a:ext>
                </a:extLst>
              </a:tr>
              <a:tr h="363940">
                <a:tc vMerge="1">
                  <a:txBody>
                    <a:bodyPr/>
                    <a:lstStyle/>
                    <a:p>
                      <a:pPr algn="l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Material p/ Manutenção de bens Imóveis/Instalação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1.770,83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1.770,83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32461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284648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7B786A47-94E7-5609-ADA7-2217936B5BBB}"/>
              </a:ext>
            </a:extLst>
          </p:cNvPr>
          <p:cNvSpPr/>
          <p:nvPr/>
        </p:nvSpPr>
        <p:spPr>
          <a:xfrm>
            <a:off x="4373047" y="268714"/>
            <a:ext cx="324042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b="1" spc="-10" dirty="0">
                <a:latin typeface="Arial Narrow" panose="020B0606020202030204" pitchFamily="34" charset="0"/>
                <a:ea typeface="Times New Roman" panose="02020603050405020304" pitchFamily="18" charset="0"/>
              </a:rPr>
              <a:t>DESPESAS</a:t>
            </a:r>
            <a:endParaRPr lang="pt-BR" sz="2600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4DDB5801-966E-E4C0-D2AC-8E3BD4A3439F}"/>
              </a:ext>
            </a:extLst>
          </p:cNvPr>
          <p:cNvGraphicFramePr>
            <a:graphicFrameLocks noGrp="1"/>
          </p:cNvGraphicFramePr>
          <p:nvPr/>
        </p:nvGraphicFramePr>
        <p:xfrm>
          <a:off x="1782467" y="8039619"/>
          <a:ext cx="10281559" cy="62455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68287">
                  <a:extLst>
                    <a:ext uri="{9D8B030D-6E8A-4147-A177-3AD203B41FA5}">
                      <a16:colId xmlns:a16="http://schemas.microsoft.com/office/drawing/2014/main" val="2074074391"/>
                    </a:ext>
                  </a:extLst>
                </a:gridCol>
                <a:gridCol w="2416628">
                  <a:extLst>
                    <a:ext uri="{9D8B030D-6E8A-4147-A177-3AD203B41FA5}">
                      <a16:colId xmlns:a16="http://schemas.microsoft.com/office/drawing/2014/main" val="610789145"/>
                    </a:ext>
                  </a:extLst>
                </a:gridCol>
                <a:gridCol w="1449161">
                  <a:extLst>
                    <a:ext uri="{9D8B030D-6E8A-4147-A177-3AD203B41FA5}">
                      <a16:colId xmlns:a16="http://schemas.microsoft.com/office/drawing/2014/main" val="3510643395"/>
                    </a:ext>
                  </a:extLst>
                </a:gridCol>
                <a:gridCol w="1449161">
                  <a:extLst>
                    <a:ext uri="{9D8B030D-6E8A-4147-A177-3AD203B41FA5}">
                      <a16:colId xmlns:a16="http://schemas.microsoft.com/office/drawing/2014/main" val="2149373277"/>
                    </a:ext>
                  </a:extLst>
                </a:gridCol>
                <a:gridCol w="1449161">
                  <a:extLst>
                    <a:ext uri="{9D8B030D-6E8A-4147-A177-3AD203B41FA5}">
                      <a16:colId xmlns:a16="http://schemas.microsoft.com/office/drawing/2014/main" val="643522041"/>
                    </a:ext>
                  </a:extLst>
                </a:gridCol>
                <a:gridCol w="1449161">
                  <a:extLst>
                    <a:ext uri="{9D8B030D-6E8A-4147-A177-3AD203B41FA5}">
                      <a16:colId xmlns:a16="http://schemas.microsoft.com/office/drawing/2014/main" val="1369073485"/>
                    </a:ext>
                  </a:extLst>
                </a:gridCol>
              </a:tblGrid>
              <a:tr h="27272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ELEMENTO DE DESPESAS</a:t>
                      </a:r>
                      <a:endParaRPr lang="pt-BR" sz="14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SUBELEMENTO DE DESPESAS</a:t>
                      </a:r>
                      <a:endParaRPr lang="pt-BR" sz="14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PROPRIO </a:t>
                      </a:r>
                      <a:endParaRPr lang="pt-BR" sz="14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ESTADO </a:t>
                      </a:r>
                      <a:endParaRPr lang="pt-BR" sz="14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FEDERAL </a:t>
                      </a:r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TOTAL </a:t>
                      </a:r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898292"/>
                  </a:ext>
                </a:extLst>
              </a:tr>
              <a:tr h="535755">
                <a:tc rowSpan="4"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OUTROS SERVIÇOS DE TERCEIRO PESSOA FISICA</a:t>
                      </a:r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Estagiários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532.834,01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       -  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208.000,00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740.834,01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952079"/>
                  </a:ext>
                </a:extLst>
              </a:tr>
              <a:tr h="53575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9440250"/>
                  </a:ext>
                </a:extLst>
              </a:tr>
              <a:tr h="53575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Locação de Imoveis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15.600,00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       -  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17.460,82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33.060,82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5862971"/>
                  </a:ext>
                </a:extLst>
              </a:tr>
              <a:tr h="53575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Outros Serviços de Terceiros Pessoa </a:t>
                      </a:r>
                      <a:r>
                        <a:rPr lang="pt-BR" sz="1400" u="none" strike="noStrike" dirty="0" err="1">
                          <a:effectLst/>
                          <a:latin typeface="Arial Narrow" panose="020B0606020202030204" pitchFamily="34" charset="0"/>
                        </a:rPr>
                        <a:t>Fisica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 R$           98.863,44 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 R$                     -   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          -  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98.863,44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6854977"/>
                  </a:ext>
                </a:extLst>
              </a:tr>
              <a:tr h="28183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TOTAL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R$ 647.297,45 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R$                     -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R$ 225.460,82 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R$ 872.758,27 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9775832"/>
                  </a:ext>
                </a:extLst>
              </a:tr>
              <a:tr h="53575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DESPESAS DE EXERCICIOS ANTERIORES</a:t>
                      </a:r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Material de Consumo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 R$                 111,45 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 R$                     -   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          -  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 R$                 111,45 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7372998"/>
                  </a:ext>
                </a:extLst>
              </a:tr>
              <a:tr h="535755">
                <a:tc rowSpan="4"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EQUIPAMENTO E MATERIAL PERMANENTE</a:t>
                      </a:r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Aparelhos e Utensilios Domésticos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5.804,00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       -  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          -  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 R$              5.804,00 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8119965"/>
                  </a:ext>
                </a:extLst>
              </a:tr>
              <a:tr h="53575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Outros Materiais Permanentes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4.116,50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 R$                     -   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          -  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4.116,50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3930863"/>
                  </a:ext>
                </a:extLst>
              </a:tr>
              <a:tr h="53575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Máquinas, Utensílios e Equipamentos Diversos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             -  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 R$                     -   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8.520,00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8.520,00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2795605"/>
                  </a:ext>
                </a:extLst>
              </a:tr>
              <a:tr h="53575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Equipamento de Processamento de Dados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 R$                           -   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 R$                     -   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 R$       235.520,00 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235.520,00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7406103"/>
                  </a:ext>
                </a:extLst>
              </a:tr>
              <a:tr h="12974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TOTAL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R$ 9.920,50 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R$                     -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R$ 244.040,00 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R$ 253.960,50 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237364"/>
                  </a:ext>
                </a:extLst>
              </a:tr>
              <a:tr h="53575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OUTROS AUXILIOS FINANCEIROS A PESSOA FISICA</a:t>
                      </a:r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Demais auxílios financeiros a pessoa física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             -  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       -  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88.191,76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88.191,76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2603523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37B995EB-7385-4051-9492-D2109692D2F8}"/>
              </a:ext>
            </a:extLst>
          </p:cNvPr>
          <p:cNvGraphicFramePr>
            <a:graphicFrameLocks noGrp="1"/>
          </p:cNvGraphicFramePr>
          <p:nvPr/>
        </p:nvGraphicFramePr>
        <p:xfrm>
          <a:off x="200204" y="827343"/>
          <a:ext cx="11586116" cy="52465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42839">
                  <a:extLst>
                    <a:ext uri="{9D8B030D-6E8A-4147-A177-3AD203B41FA5}">
                      <a16:colId xmlns:a16="http://schemas.microsoft.com/office/drawing/2014/main" val="4255332875"/>
                    </a:ext>
                  </a:extLst>
                </a:gridCol>
                <a:gridCol w="3813717">
                  <a:extLst>
                    <a:ext uri="{9D8B030D-6E8A-4147-A177-3AD203B41FA5}">
                      <a16:colId xmlns:a16="http://schemas.microsoft.com/office/drawing/2014/main" val="2031561765"/>
                    </a:ext>
                  </a:extLst>
                </a:gridCol>
                <a:gridCol w="1282390">
                  <a:extLst>
                    <a:ext uri="{9D8B030D-6E8A-4147-A177-3AD203B41FA5}">
                      <a16:colId xmlns:a16="http://schemas.microsoft.com/office/drawing/2014/main" val="3537302487"/>
                    </a:ext>
                  </a:extLst>
                </a:gridCol>
                <a:gridCol w="1282390">
                  <a:extLst>
                    <a:ext uri="{9D8B030D-6E8A-4147-A177-3AD203B41FA5}">
                      <a16:colId xmlns:a16="http://schemas.microsoft.com/office/drawing/2014/main" val="1807012930"/>
                    </a:ext>
                  </a:extLst>
                </a:gridCol>
                <a:gridCol w="1282390">
                  <a:extLst>
                    <a:ext uri="{9D8B030D-6E8A-4147-A177-3AD203B41FA5}">
                      <a16:colId xmlns:a16="http://schemas.microsoft.com/office/drawing/2014/main" val="3143179183"/>
                    </a:ext>
                  </a:extLst>
                </a:gridCol>
                <a:gridCol w="1282390">
                  <a:extLst>
                    <a:ext uri="{9D8B030D-6E8A-4147-A177-3AD203B41FA5}">
                      <a16:colId xmlns:a16="http://schemas.microsoft.com/office/drawing/2014/main" val="3562688072"/>
                    </a:ext>
                  </a:extLst>
                </a:gridCol>
              </a:tblGrid>
              <a:tr h="21123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ELEMENTO DE DESPESAS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SUBELEMENTO DE DESPESAS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PROPRIO (R$)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ESTADO (R$)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FEDERAL (R$) 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TOTAL (R$)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947298"/>
                  </a:ext>
                </a:extLst>
              </a:tr>
              <a:tr h="382335">
                <a:tc rowSpan="6"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MATERIAL DE CONSUMO</a:t>
                      </a:r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ctr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Material de Limpeza e Prod. De Higienização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991,46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991,46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9748439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ctr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Material de Uniformes, Tecidos e Aviamentos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6.468,00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6.468,00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1426492"/>
                  </a:ext>
                </a:extLst>
              </a:tr>
              <a:tr h="406874">
                <a:tc vMerge="1">
                  <a:txBody>
                    <a:bodyPr/>
                    <a:lstStyle/>
                    <a:p>
                      <a:pPr algn="ctr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Material de Proteção e Segurança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1.897,50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7.486,80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9.384,30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1979906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ctr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Material Hospitalar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18.094,77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18.094,77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4639454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ctr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Material p/ Manutenção de Veículos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1.275,00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49.391,52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50.666,52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1705460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ctr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Outros Materiais de Consumo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14.938,56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531,15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15.469,71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4804787"/>
                  </a:ext>
                </a:extLst>
              </a:tr>
              <a:tr h="38233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OUTROS SERVIÇOS DE TERCEIRO PESSOA FISICA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Estagiários 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40.906,14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208.000,00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248.906,14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39073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ctr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Locação de Imóveis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19.500,00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6.715,70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26.215,70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652131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ctr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Outros Serviços de Terceiro Pessoa Física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29.358,91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3.000,00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32.358,91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7035636"/>
                  </a:ext>
                </a:extLst>
              </a:tr>
              <a:tr h="38233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OUTROS SERVIÇOS DE TERCEIRO PESSOA JURIDICA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Serviços Técnico Profissionais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30.600,22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23.750,00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54.350,22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589508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l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Manutenção de Software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4.704,16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4.704,16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3246122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l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Manutenção e Conservação de Veículos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1.850,64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44.298,21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46.148,85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2124145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l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Manut.e</a:t>
                      </a:r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Cons.de </a:t>
                      </a:r>
                      <a:r>
                        <a:rPr lang="pt-BR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B.Moveis</a:t>
                      </a:r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de Outras Naturezas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14.080,00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14.080,00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62851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199182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7264E5BF-B70B-4B2F-B6B5-70B3ABC862DB}"/>
              </a:ext>
            </a:extLst>
          </p:cNvPr>
          <p:cNvSpPr/>
          <p:nvPr/>
        </p:nvSpPr>
        <p:spPr>
          <a:xfrm>
            <a:off x="4147457" y="210452"/>
            <a:ext cx="355067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b="1" spc="-10" dirty="0">
                <a:latin typeface="Arial Narrow" panose="020B0606020202030204" pitchFamily="34" charset="0"/>
                <a:ea typeface="Times New Roman" panose="02020603050405020304" pitchFamily="18" charset="0"/>
              </a:rPr>
              <a:t>DESPESAS</a:t>
            </a:r>
            <a:endParaRPr lang="pt-BR" sz="2600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8EA02C09-382D-41DC-94AE-37F69262BF02}"/>
              </a:ext>
            </a:extLst>
          </p:cNvPr>
          <p:cNvGraphicFramePr>
            <a:graphicFrameLocks noGrp="1"/>
          </p:cNvGraphicFramePr>
          <p:nvPr/>
        </p:nvGraphicFramePr>
        <p:xfrm>
          <a:off x="129735" y="847555"/>
          <a:ext cx="11586116" cy="58307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42839">
                  <a:extLst>
                    <a:ext uri="{9D8B030D-6E8A-4147-A177-3AD203B41FA5}">
                      <a16:colId xmlns:a16="http://schemas.microsoft.com/office/drawing/2014/main" val="4255332875"/>
                    </a:ext>
                  </a:extLst>
                </a:gridCol>
                <a:gridCol w="3880624">
                  <a:extLst>
                    <a:ext uri="{9D8B030D-6E8A-4147-A177-3AD203B41FA5}">
                      <a16:colId xmlns:a16="http://schemas.microsoft.com/office/drawing/2014/main" val="2031561765"/>
                    </a:ext>
                  </a:extLst>
                </a:gridCol>
                <a:gridCol w="1215483">
                  <a:extLst>
                    <a:ext uri="{9D8B030D-6E8A-4147-A177-3AD203B41FA5}">
                      <a16:colId xmlns:a16="http://schemas.microsoft.com/office/drawing/2014/main" val="3537302487"/>
                    </a:ext>
                  </a:extLst>
                </a:gridCol>
                <a:gridCol w="1282390">
                  <a:extLst>
                    <a:ext uri="{9D8B030D-6E8A-4147-A177-3AD203B41FA5}">
                      <a16:colId xmlns:a16="http://schemas.microsoft.com/office/drawing/2014/main" val="1807012930"/>
                    </a:ext>
                  </a:extLst>
                </a:gridCol>
                <a:gridCol w="1282390">
                  <a:extLst>
                    <a:ext uri="{9D8B030D-6E8A-4147-A177-3AD203B41FA5}">
                      <a16:colId xmlns:a16="http://schemas.microsoft.com/office/drawing/2014/main" val="3143179183"/>
                    </a:ext>
                  </a:extLst>
                </a:gridCol>
                <a:gridCol w="1282390">
                  <a:extLst>
                    <a:ext uri="{9D8B030D-6E8A-4147-A177-3AD203B41FA5}">
                      <a16:colId xmlns:a16="http://schemas.microsoft.com/office/drawing/2014/main" val="3562688072"/>
                    </a:ext>
                  </a:extLst>
                </a:gridCol>
              </a:tblGrid>
              <a:tr h="21123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ELEMENTO DE DESPESAS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SUBELEMENTO DE DESPESAS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PROPRIO (R$)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ESTADO (R$)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FEDERAL (R$) 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TOTAL (R$)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947298"/>
                  </a:ext>
                </a:extLst>
              </a:tr>
              <a:tr h="382335">
                <a:tc rowSpan="14"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OUTROS SERVIÇOS DE TERCEIRO PESSOA JURIDICA</a:t>
                      </a:r>
                    </a:p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Fornecimento de Alimentação</a:t>
                      </a:r>
                      <a:endParaRPr lang="pt-BR" sz="16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4.755,15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4.755,15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1426492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Multas Dedutíveis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130,16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130,16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3137563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ctr" fontAlgn="ctr"/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Serviço de Telecomunicação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3.588,72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36.255,16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39.843,88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907332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ctr" fontAlgn="ctr"/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Serviço de Energia Elétrica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26.855,58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26.855,58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4639454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ctr" fontAlgn="ctr"/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Serviço de Agua e Esgoto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15.498,09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278,91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15.777,00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1705460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ctr" fontAlgn="ctr"/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Serviço de Comunicação em Geral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8.183,20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17.363,50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25.546,70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4804787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ctr" fontAlgn="ctr"/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Serviços Bancários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231,00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242,00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39073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ctr" fontAlgn="ctr"/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Serviço Médico Hospitalar, Odont. E Laboratorial – H.P.O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891.883,84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255.313,78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1.147.197,62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652131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ctr" fontAlgn="ctr"/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Serviço Médico Hospitalar, Odont. E Laboratorial – INGES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1.270.189,76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124.909,02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1.395.098,78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7035636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ctr" fontAlgn="ctr"/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Serviços Gráficos e Editoriais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4.756,40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4.756,40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589508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l" fontAlgn="ctr"/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Transporte de Servidores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7.733,26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3.000,55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10.733,81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3246122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l" fontAlgn="ctr"/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Serviços de Cópias e Reprodução de Documentos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3.056,58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3.056,58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2124145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l" fontAlgn="ctr"/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BR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Manut.Cons.Equip</a:t>
                      </a:r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. de Processamento de Dados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9.127,35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9.127,35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6285159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l" fontAlgn="ctr"/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Limpeza e Conservação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2.249,94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2.249,94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8100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723706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7264E5BF-B70B-4B2F-B6B5-70B3ABC862DB}"/>
              </a:ext>
            </a:extLst>
          </p:cNvPr>
          <p:cNvSpPr/>
          <p:nvPr/>
        </p:nvSpPr>
        <p:spPr>
          <a:xfrm>
            <a:off x="4475785" y="212132"/>
            <a:ext cx="324042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b="1" spc="-10" dirty="0">
                <a:latin typeface="Arial Narrow" panose="020B0606020202030204" pitchFamily="34" charset="0"/>
                <a:ea typeface="Times New Roman" panose="02020603050405020304" pitchFamily="18" charset="0"/>
              </a:rPr>
              <a:t>DESPESAS</a:t>
            </a:r>
            <a:endParaRPr lang="pt-BR" sz="2600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80C06F06-D99E-4BE1-AC0C-1929296250BD}"/>
              </a:ext>
            </a:extLst>
          </p:cNvPr>
          <p:cNvGraphicFramePr>
            <a:graphicFrameLocks noGrp="1"/>
          </p:cNvGraphicFramePr>
          <p:nvPr/>
        </p:nvGraphicFramePr>
        <p:xfrm>
          <a:off x="185490" y="835836"/>
          <a:ext cx="11586116" cy="48528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42839">
                  <a:extLst>
                    <a:ext uri="{9D8B030D-6E8A-4147-A177-3AD203B41FA5}">
                      <a16:colId xmlns:a16="http://schemas.microsoft.com/office/drawing/2014/main" val="4255332875"/>
                    </a:ext>
                  </a:extLst>
                </a:gridCol>
                <a:gridCol w="3880624">
                  <a:extLst>
                    <a:ext uri="{9D8B030D-6E8A-4147-A177-3AD203B41FA5}">
                      <a16:colId xmlns:a16="http://schemas.microsoft.com/office/drawing/2014/main" val="2031561765"/>
                    </a:ext>
                  </a:extLst>
                </a:gridCol>
                <a:gridCol w="1215483">
                  <a:extLst>
                    <a:ext uri="{9D8B030D-6E8A-4147-A177-3AD203B41FA5}">
                      <a16:colId xmlns:a16="http://schemas.microsoft.com/office/drawing/2014/main" val="3537302487"/>
                    </a:ext>
                  </a:extLst>
                </a:gridCol>
                <a:gridCol w="1282390">
                  <a:extLst>
                    <a:ext uri="{9D8B030D-6E8A-4147-A177-3AD203B41FA5}">
                      <a16:colId xmlns:a16="http://schemas.microsoft.com/office/drawing/2014/main" val="1807012930"/>
                    </a:ext>
                  </a:extLst>
                </a:gridCol>
                <a:gridCol w="1282390">
                  <a:extLst>
                    <a:ext uri="{9D8B030D-6E8A-4147-A177-3AD203B41FA5}">
                      <a16:colId xmlns:a16="http://schemas.microsoft.com/office/drawing/2014/main" val="3143179183"/>
                    </a:ext>
                  </a:extLst>
                </a:gridCol>
                <a:gridCol w="1282390">
                  <a:extLst>
                    <a:ext uri="{9D8B030D-6E8A-4147-A177-3AD203B41FA5}">
                      <a16:colId xmlns:a16="http://schemas.microsoft.com/office/drawing/2014/main" val="3562688072"/>
                    </a:ext>
                  </a:extLst>
                </a:gridCol>
              </a:tblGrid>
              <a:tr h="21123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ELEMENTO DE DESPESAS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SUBELEMENTO DE DESPESAS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PROPRIO (R$)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ESTADO (R$)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FEDERAL (R$) </a:t>
                      </a:r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TOTAL (R$)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947298"/>
                  </a:ext>
                </a:extLst>
              </a:tr>
              <a:tr h="382335">
                <a:tc rowSpan="2"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OUTROS SERVICOS DE TERCEIROS-PESSOA JURIDICA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Serviços de publicidade de Utilidade Publica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660,00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660,00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1426492"/>
                  </a:ext>
                </a:extLst>
              </a:tr>
              <a:tr h="331211"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Outros Serviços de Terceiros - Pessoa </a:t>
                      </a:r>
                      <a:r>
                        <a:rPr lang="pt-BR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Juridica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24.531,22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166.555,25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191.086,47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5566508"/>
                  </a:ext>
                </a:extLst>
              </a:tr>
              <a:tr h="38233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OUTROS AUXILIOS FINANCEIROS A PESSOA FISICA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Demais Auxílios Financeiros a Pessoas Física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48.800,00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48.800,00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907332"/>
                  </a:ext>
                </a:extLst>
              </a:tr>
              <a:tr h="382335"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AUXILIO ALIMENTAÇÃO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Auxilio Alimentação - Saúde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161.821,15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161.821,15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8374040"/>
                  </a:ext>
                </a:extLst>
              </a:tr>
              <a:tr h="38233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OUTROS SERVIÇOS DE TERCEIROS PESSOA JURIDICA – CONSORCIO PÚBLICO DO QUAL O ENTE PARTICIPE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Serviços Médicos Hospitalar, Odontológicos e Ambulatorial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100.182,24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150.273,36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17.422,40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267.878,00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39073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ctr" fontAlgn="ctr"/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Outros Serviços de Terceiro Pessoa Jurídica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13.249,97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183.670,00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196.919,97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652131"/>
                  </a:ext>
                </a:extLst>
              </a:tr>
              <a:tr h="38233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OBRAS E INSTALAÇÕES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Obras em Andamento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76.785,78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144.939,41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145.563,65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367.288,84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111992"/>
                  </a:ext>
                </a:extLst>
              </a:tr>
              <a:tr h="38233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EQUIPAMENTO E MATERIAL PERMANENTE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Outros Materiais Permanentes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32.726,29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32.726,29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4905123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ctr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Veículos Diversos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304.106,40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304.106,40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3601560"/>
                  </a:ext>
                </a:extLst>
              </a:tr>
              <a:tr h="38233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INDENIZAÇÕES E RESTITUIÇÕES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Restituições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33.121,80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33.121,80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196540"/>
                  </a:ext>
                </a:extLst>
              </a:tr>
              <a:tr h="38233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TOTAL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3.986.629,84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362.408,07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5.023.598,67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9.372.636,58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70356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188520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77A8BE3E-B91E-4388-963C-920785F08A35}"/>
              </a:ext>
            </a:extLst>
          </p:cNvPr>
          <p:cNvGraphicFramePr>
            <a:graphicFrameLocks noGrp="1"/>
          </p:cNvGraphicFramePr>
          <p:nvPr/>
        </p:nvGraphicFramePr>
        <p:xfrm>
          <a:off x="1092820" y="1330709"/>
          <a:ext cx="10125308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2517">
                  <a:extLst>
                    <a:ext uri="{9D8B030D-6E8A-4147-A177-3AD203B41FA5}">
                      <a16:colId xmlns:a16="http://schemas.microsoft.com/office/drawing/2014/main" val="2811851952"/>
                    </a:ext>
                  </a:extLst>
                </a:gridCol>
                <a:gridCol w="1697804">
                  <a:extLst>
                    <a:ext uri="{9D8B030D-6E8A-4147-A177-3AD203B41FA5}">
                      <a16:colId xmlns:a16="http://schemas.microsoft.com/office/drawing/2014/main" val="3678988373"/>
                    </a:ext>
                  </a:extLst>
                </a:gridCol>
                <a:gridCol w="1623986">
                  <a:extLst>
                    <a:ext uri="{9D8B030D-6E8A-4147-A177-3AD203B41FA5}">
                      <a16:colId xmlns:a16="http://schemas.microsoft.com/office/drawing/2014/main" val="3929944438"/>
                    </a:ext>
                  </a:extLst>
                </a:gridCol>
                <a:gridCol w="1648591">
                  <a:extLst>
                    <a:ext uri="{9D8B030D-6E8A-4147-A177-3AD203B41FA5}">
                      <a16:colId xmlns:a16="http://schemas.microsoft.com/office/drawing/2014/main" val="2312568613"/>
                    </a:ext>
                  </a:extLst>
                </a:gridCol>
                <a:gridCol w="1722410">
                  <a:extLst>
                    <a:ext uri="{9D8B030D-6E8A-4147-A177-3AD203B41FA5}">
                      <a16:colId xmlns:a16="http://schemas.microsoft.com/office/drawing/2014/main" val="3848762070"/>
                    </a:ext>
                  </a:extLst>
                </a:gridCol>
              </a:tblGrid>
              <a:tr h="447164"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DESPESAS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RECURSO PRÓPRIO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RECURSO ESTADUAL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RECURSO FEDERAL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olidFill>
                            <a:srgbClr val="FFFFFF"/>
                          </a:solidFill>
                          <a:latin typeface="Arial Narrow" panose="020B0606020202030204" pitchFamily="34" charset="0"/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0475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 fontAlgn="t"/>
                      <a:r>
                        <a:rPr lang="pt-BR" sz="1800" b="1" i="0" u="sng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TOTAL DAS DESPESAS NO PERIODO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R$  3.986.629,84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R$  362.408,07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R$  5.023.598,67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R$  9.372.636,58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3331142"/>
                  </a:ext>
                </a:extLst>
              </a:tr>
            </a:tbl>
          </a:graphicData>
        </a:graphic>
      </p:graphicFrame>
      <p:sp>
        <p:nvSpPr>
          <p:cNvPr id="3" name="Retângulo 2">
            <a:extLst>
              <a:ext uri="{FF2B5EF4-FFF2-40B4-BE49-F238E27FC236}">
                <a16:creationId xmlns:a16="http://schemas.microsoft.com/office/drawing/2014/main" id="{8AA570F1-7C38-1289-0DB6-CBFF5AAB5DB6}"/>
              </a:ext>
            </a:extLst>
          </p:cNvPr>
          <p:cNvSpPr/>
          <p:nvPr/>
        </p:nvSpPr>
        <p:spPr>
          <a:xfrm>
            <a:off x="4475785" y="559550"/>
            <a:ext cx="324042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b="1" spc="-10" dirty="0">
                <a:latin typeface="Arial Narrow" panose="020B0606020202030204" pitchFamily="34" charset="0"/>
                <a:ea typeface="Times New Roman" panose="02020603050405020304" pitchFamily="18" charset="0"/>
              </a:rPr>
              <a:t>DESPESAS</a:t>
            </a:r>
            <a:endParaRPr lang="pt-BR" sz="2600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B74AEC95-CB98-40C5-ADA8-B3DA1D5806C0}"/>
              </a:ext>
            </a:extLst>
          </p:cNvPr>
          <p:cNvGraphicFramePr>
            <a:graphicFrameLocks/>
          </p:cNvGraphicFramePr>
          <p:nvPr/>
        </p:nvGraphicFramePr>
        <p:xfrm>
          <a:off x="3030280" y="2466753"/>
          <a:ext cx="6028660" cy="4061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2683601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E2BA8-83BD-4A94-8608-E891A00F5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4575" y="257679"/>
            <a:ext cx="5389327" cy="614911"/>
          </a:xfrm>
        </p:spPr>
        <p:txBody>
          <a:bodyPr>
            <a:normAutofit/>
          </a:bodyPr>
          <a:lstStyle/>
          <a:p>
            <a:pPr algn="ctr"/>
            <a:r>
              <a:rPr lang="pt-BR" sz="2600" b="1" dirty="0">
                <a:latin typeface="Arial Narrow" panose="020B0606020202030204" pitchFamily="34" charset="0"/>
              </a:rPr>
              <a:t>DEMONSTRAÇÃO FINANCEIRA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65EE270-0B50-418F-AAF6-B3ECA832C3C7}"/>
              </a:ext>
            </a:extLst>
          </p:cNvPr>
          <p:cNvSpPr/>
          <p:nvPr/>
        </p:nvSpPr>
        <p:spPr>
          <a:xfrm>
            <a:off x="2639121" y="846911"/>
            <a:ext cx="7954538" cy="9574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0" marR="102870" algn="just">
              <a:lnSpc>
                <a:spcPct val="150000"/>
              </a:lnSpc>
              <a:spcBef>
                <a:spcPts val="5"/>
              </a:spcBef>
              <a:spcAft>
                <a:spcPts val="0"/>
              </a:spcAft>
            </a:pPr>
            <a:r>
              <a:rPr lang="pt-BR" sz="2000" dirty="0">
                <a:latin typeface="Arial Narrow" panose="020B0606020202030204" pitchFamily="34" charset="0"/>
              </a:rPr>
              <a:t>O valor total da despesa orçamentária fixada do Fundo Municipal de Saúde de Vargem Alta para o ano de 2023 foi na ordem de </a:t>
            </a:r>
            <a:r>
              <a:rPr lang="pt-BR" sz="2000" b="1" dirty="0">
                <a:highlight>
                  <a:srgbClr val="FFFFFF"/>
                </a:highlight>
                <a:latin typeface="Arial Narrow" panose="020B0606020202030204" pitchFamily="34" charset="0"/>
              </a:rPr>
              <a:t>R$ 18.532.830,50</a:t>
            </a:r>
            <a:r>
              <a:rPr lang="pt-BR" sz="2000" b="1" dirty="0">
                <a:latin typeface="Arial Narrow" panose="020B0606020202030204" pitchFamily="34" charset="0"/>
              </a:rPr>
              <a:t>. </a:t>
            </a:r>
            <a:endParaRPr lang="pt-BR" sz="2000" b="1" dirty="0">
              <a:effectLst/>
              <a:latin typeface="Arial Narrow" panose="020B0606020202030204" pitchFamily="34" charset="0"/>
              <a:ea typeface="Georgia" panose="02040502050405020303" pitchFamily="18" charset="0"/>
              <a:cs typeface="Georgia" panose="02040502050405020303" pitchFamily="18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6DAC164C-DEA3-4F3D-9745-ADA2AA1A48A0}"/>
              </a:ext>
            </a:extLst>
          </p:cNvPr>
          <p:cNvGraphicFramePr>
            <a:graphicFrameLocks noGrp="1"/>
          </p:cNvGraphicFramePr>
          <p:nvPr/>
        </p:nvGraphicFramePr>
        <p:xfrm>
          <a:off x="2639121" y="1797808"/>
          <a:ext cx="7805854" cy="116287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642517">
                  <a:extLst>
                    <a:ext uri="{9D8B030D-6E8A-4147-A177-3AD203B41FA5}">
                      <a16:colId xmlns:a16="http://schemas.microsoft.com/office/drawing/2014/main" val="1615992327"/>
                    </a:ext>
                  </a:extLst>
                </a:gridCol>
                <a:gridCol w="2163337">
                  <a:extLst>
                    <a:ext uri="{9D8B030D-6E8A-4147-A177-3AD203B41FA5}">
                      <a16:colId xmlns:a16="http://schemas.microsoft.com/office/drawing/2014/main" val="763527162"/>
                    </a:ext>
                  </a:extLst>
                </a:gridCol>
              </a:tblGrid>
              <a:tr h="423803">
                <a:tc>
                  <a:txBody>
                    <a:bodyPr/>
                    <a:lstStyle/>
                    <a:p>
                      <a:pPr marL="751205">
                        <a:lnSpc>
                          <a:spcPts val="1435"/>
                        </a:lnSpc>
                        <a:spcAft>
                          <a:spcPts val="0"/>
                        </a:spcAft>
                      </a:pPr>
                      <a:r>
                        <a:rPr lang="pt-PT" sz="20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DISCRIMINAÇÃO</a:t>
                      </a:r>
                      <a:endParaRPr lang="pt-BR" sz="2000" b="1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Arial MT"/>
                        <a:cs typeface="Arial M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8280" marR="203200" algn="ctr">
                        <a:lnSpc>
                          <a:spcPts val="1435"/>
                        </a:lnSpc>
                        <a:spcAft>
                          <a:spcPts val="0"/>
                        </a:spcAft>
                      </a:pPr>
                      <a:r>
                        <a:rPr lang="pt-PT" sz="20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VALOR</a:t>
                      </a:r>
                      <a:r>
                        <a:rPr lang="pt-PT" sz="2000" b="1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–</a:t>
                      </a:r>
                      <a:r>
                        <a:rPr lang="pt-PT" sz="2000" b="1" spc="-2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R$</a:t>
                      </a:r>
                      <a:endParaRPr lang="pt-BR" sz="2000" b="1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Arial MT"/>
                        <a:cs typeface="Arial M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0646366"/>
                  </a:ext>
                </a:extLst>
              </a:tr>
              <a:tr h="412255">
                <a:tc>
                  <a:txBody>
                    <a:bodyPr/>
                    <a:lstStyle/>
                    <a:p>
                      <a:pPr marL="17780">
                        <a:lnSpc>
                          <a:spcPts val="1395"/>
                        </a:lnSpc>
                        <a:spcAft>
                          <a:spcPts val="0"/>
                        </a:spcAft>
                      </a:pPr>
                      <a:r>
                        <a:rPr lang="pt-PT" sz="2000" b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Despesa</a:t>
                      </a:r>
                      <a:r>
                        <a:rPr lang="pt-PT" sz="2000" b="0" spc="-15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b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fixada atualizada</a:t>
                      </a:r>
                      <a:endParaRPr lang="pt-BR" sz="2000" b="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Arial MT"/>
                        <a:cs typeface="Arial M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30505" marR="180340" algn="ctr">
                        <a:lnSpc>
                          <a:spcPts val="1395"/>
                        </a:lnSpc>
                        <a:spcAft>
                          <a:spcPts val="0"/>
                        </a:spcAft>
                      </a:pPr>
                      <a:r>
                        <a:rPr lang="pt-BR" sz="2000" b="0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Arial MT"/>
                          <a:cs typeface="Arial MT"/>
                        </a:rPr>
                        <a:t>25.704.288,68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3812609"/>
                  </a:ext>
                </a:extLst>
              </a:tr>
              <a:tr h="326812">
                <a:tc>
                  <a:txBody>
                    <a:bodyPr/>
                    <a:lstStyle/>
                    <a:p>
                      <a:pPr marL="17780">
                        <a:lnSpc>
                          <a:spcPts val="1385"/>
                        </a:lnSpc>
                        <a:spcAft>
                          <a:spcPts val="0"/>
                        </a:spcAft>
                      </a:pP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Despesa</a:t>
                      </a:r>
                      <a:r>
                        <a:rPr lang="pt-PT" sz="2000" b="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total</a:t>
                      </a:r>
                      <a:r>
                        <a:rPr lang="pt-PT" sz="2000" b="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autorizada</a:t>
                      </a:r>
                      <a:endParaRPr lang="pt-BR" sz="2000" b="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Arial MT"/>
                        <a:cs typeface="Arial M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30505" marR="179705" algn="ctr">
                        <a:lnSpc>
                          <a:spcPts val="1385"/>
                        </a:lnSpc>
                        <a:spcAft>
                          <a:spcPts val="0"/>
                        </a:spcAft>
                      </a:pPr>
                      <a:r>
                        <a:rPr lang="pt-BR" sz="2000" b="0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Arial MT"/>
                          <a:cs typeface="Arial MT"/>
                        </a:rPr>
                        <a:t>24.041.705,97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879233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C5138826-B5C6-47DA-81DA-C3E88F000128}"/>
              </a:ext>
            </a:extLst>
          </p:cNvPr>
          <p:cNvGraphicFramePr>
            <a:graphicFrameLocks noGrp="1"/>
          </p:cNvGraphicFramePr>
          <p:nvPr/>
        </p:nvGraphicFramePr>
        <p:xfrm>
          <a:off x="2626312" y="4811113"/>
          <a:ext cx="7805854" cy="163832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088674">
                  <a:extLst>
                    <a:ext uri="{9D8B030D-6E8A-4147-A177-3AD203B41FA5}">
                      <a16:colId xmlns:a16="http://schemas.microsoft.com/office/drawing/2014/main" val="1307277838"/>
                    </a:ext>
                  </a:extLst>
                </a:gridCol>
                <a:gridCol w="2717180">
                  <a:extLst>
                    <a:ext uri="{9D8B030D-6E8A-4147-A177-3AD203B41FA5}">
                      <a16:colId xmlns:a16="http://schemas.microsoft.com/office/drawing/2014/main" val="1884655249"/>
                    </a:ext>
                  </a:extLst>
                </a:gridCol>
              </a:tblGrid>
              <a:tr h="439694">
                <a:tc>
                  <a:txBody>
                    <a:bodyPr/>
                    <a:lstStyle/>
                    <a:p>
                      <a:pPr marL="75120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20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DESCRIÇÃO</a:t>
                      </a:r>
                      <a:endParaRPr lang="pt-BR" sz="2000" b="1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Arial MT"/>
                        <a:cs typeface="Arial M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8280" marR="203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20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VALOR</a:t>
                      </a:r>
                      <a:r>
                        <a:rPr lang="pt-PT" sz="2000" b="1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–</a:t>
                      </a:r>
                      <a:r>
                        <a:rPr lang="pt-PT" sz="2000" b="1" spc="-2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R$</a:t>
                      </a:r>
                      <a:endParaRPr lang="pt-BR" sz="2000" b="1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Arial MT"/>
                        <a:cs typeface="Arial M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3594307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marL="1778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Receita</a:t>
                      </a:r>
                      <a:r>
                        <a:rPr lang="pt-PT" sz="2000" b="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Arrecadada</a:t>
                      </a:r>
                      <a:r>
                        <a:rPr lang="pt-PT" sz="2000" b="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Orçamentária</a:t>
                      </a:r>
                      <a:endParaRPr lang="pt-BR" sz="2000" b="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Arial MT"/>
                        <a:cs typeface="Arial M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7010" marR="203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Arial MT"/>
                          <a:cs typeface="Arial MT"/>
                        </a:rPr>
                        <a:t>4.495.594,60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7307388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marL="1778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Receita</a:t>
                      </a:r>
                      <a:r>
                        <a:rPr lang="pt-PT" sz="2000" b="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de</a:t>
                      </a:r>
                      <a:r>
                        <a:rPr lang="pt-PT" sz="2000" b="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Transferência</a:t>
                      </a:r>
                      <a:r>
                        <a:rPr lang="pt-PT" sz="2000" b="0" spc="-1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Arrecadada</a:t>
                      </a:r>
                      <a:endParaRPr lang="pt-BR" sz="2000" b="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Arial MT"/>
                        <a:cs typeface="Arial M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7010" marR="203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Arial MT"/>
                          <a:cs typeface="Arial MT"/>
                        </a:rPr>
                        <a:t>4.185.000,00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1060570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marL="1778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Total</a:t>
                      </a:r>
                      <a:r>
                        <a:rPr lang="pt-PT" sz="2000" b="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da</a:t>
                      </a:r>
                      <a:r>
                        <a:rPr lang="pt-PT" sz="2000" b="0" spc="-5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Receita</a:t>
                      </a:r>
                      <a:r>
                        <a:rPr lang="pt-PT" sz="2000" b="0" spc="-1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PT" sz="2000" b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Arrecadada</a:t>
                      </a:r>
                      <a:endParaRPr lang="pt-BR" sz="2000" b="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Arial MT"/>
                        <a:cs typeface="Arial M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7010" marR="203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Arial MT"/>
                          <a:cs typeface="Arial MT"/>
                        </a:rPr>
                        <a:t>8.680.594,60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5749259"/>
                  </a:ext>
                </a:extLst>
              </a:tr>
            </a:tbl>
          </a:graphicData>
        </a:graphic>
      </p:graphicFrame>
      <p:sp>
        <p:nvSpPr>
          <p:cNvPr id="9" name="Retângulo 8">
            <a:extLst>
              <a:ext uri="{FF2B5EF4-FFF2-40B4-BE49-F238E27FC236}">
                <a16:creationId xmlns:a16="http://schemas.microsoft.com/office/drawing/2014/main" id="{BFF927BA-161B-4BC5-A38D-0017DF0B6BA1}"/>
              </a:ext>
            </a:extLst>
          </p:cNvPr>
          <p:cNvSpPr/>
          <p:nvPr/>
        </p:nvSpPr>
        <p:spPr>
          <a:xfrm>
            <a:off x="2538760" y="2882858"/>
            <a:ext cx="7805854" cy="1880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>
                <a:latin typeface="Arial Narrow" panose="020B0606020202030204" pitchFamily="34" charset="0"/>
              </a:rPr>
              <a:t>Durante o exercício do 3º Quadrimestre de 2023, o Fundo Municipal de Saúde de Vargem Alta recebeu de repasses de recursos próprios da saúde a importância de </a:t>
            </a:r>
            <a:r>
              <a:rPr lang="pt-BR" sz="2000" b="1" dirty="0">
                <a:latin typeface="Arial Narrow" panose="020B0606020202030204" pitchFamily="34" charset="0"/>
              </a:rPr>
              <a:t>R$ 4.185.000,00 </a:t>
            </a:r>
            <a:r>
              <a:rPr lang="pt-BR" sz="2000" dirty="0">
                <a:latin typeface="Arial Narrow" panose="020B0606020202030204" pitchFamily="34" charset="0"/>
              </a:rPr>
              <a:t>além de receber diretamente nas contas da saúde a importância de </a:t>
            </a:r>
            <a:r>
              <a:rPr lang="pt-BR" sz="2000" b="1" dirty="0">
                <a:latin typeface="Arial Narrow" panose="020B0606020202030204" pitchFamily="34" charset="0"/>
              </a:rPr>
              <a:t>R$ 4.495.594,60 </a:t>
            </a:r>
            <a:r>
              <a:rPr lang="pt-BR" sz="2000" dirty="0">
                <a:latin typeface="Arial Narrow" panose="020B0606020202030204" pitchFamily="34" charset="0"/>
              </a:rPr>
              <a:t>conforme demonstrado no quadro abaixo: </a:t>
            </a:r>
          </a:p>
        </p:txBody>
      </p:sp>
    </p:spTree>
    <p:extLst>
      <p:ext uri="{BB962C8B-B14F-4D97-AF65-F5344CB8AC3E}">
        <p14:creationId xmlns:p14="http://schemas.microsoft.com/office/powerpoint/2010/main" val="132996565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BA4699AC-6DCD-4350-BB14-771BEBA7CD0D}"/>
              </a:ext>
            </a:extLst>
          </p:cNvPr>
          <p:cNvSpPr/>
          <p:nvPr/>
        </p:nvSpPr>
        <p:spPr>
          <a:xfrm>
            <a:off x="1996070" y="1376723"/>
            <a:ext cx="8619891" cy="2342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2000" dirty="0">
                <a:latin typeface="Arial Narrow" panose="020B0606020202030204" pitchFamily="34" charset="0"/>
              </a:rPr>
              <a:t>Conforme o Relatório Resumido da Execução Orçamentária — Anexo 12 (LC 141/2012, Art. 35) do 6º Bimestre de 2023 o Município de Vargem </a:t>
            </a:r>
            <a:r>
              <a:rPr lang="pt-BR" sz="2000" dirty="0" err="1">
                <a:latin typeface="Arial Narrow" panose="020B0606020202030204" pitchFamily="34" charset="0"/>
              </a:rPr>
              <a:t>AIta-ES</a:t>
            </a:r>
            <a:r>
              <a:rPr lang="pt-BR" sz="2000" dirty="0">
                <a:latin typeface="Arial Narrow" panose="020B0606020202030204" pitchFamily="34" charset="0"/>
              </a:rPr>
              <a:t>, os gastos totais com Ações e Serviços Públicos de Saúde, chegaram à 20.27</a:t>
            </a:r>
            <a:r>
              <a:rPr lang="pt-BR" sz="2000" b="1" dirty="0">
                <a:latin typeface="Arial Narrow" panose="020B0606020202030204" pitchFamily="34" charset="0"/>
              </a:rPr>
              <a:t>%</a:t>
            </a:r>
            <a:r>
              <a:rPr lang="pt-BR" sz="2000" dirty="0">
                <a:latin typeface="Arial Narrow" panose="020B0606020202030204" pitchFamily="34" charset="0"/>
              </a:rPr>
              <a:t> dos recursos próprios de impostos e Transferências Constitucionais e Legais em Ações e Serviços Públicos de Saúde, conforme especificado abaixo: 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8671134E-B160-45BD-B523-375020946592}"/>
              </a:ext>
            </a:extLst>
          </p:cNvPr>
          <p:cNvSpPr/>
          <p:nvPr/>
        </p:nvSpPr>
        <p:spPr>
          <a:xfrm>
            <a:off x="2274849" y="3692159"/>
            <a:ext cx="8341112" cy="1701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dirty="0">
                <a:latin typeface="Arial Narrow" panose="020B0606020202030204" pitchFamily="34" charset="0"/>
                <a:ea typeface="Calibri" panose="020F0502020204030204" pitchFamily="34" charset="0"/>
              </a:rPr>
              <a:t>Total das Receitas Vinculadas ........................................................	</a:t>
            </a:r>
            <a:r>
              <a:rPr lang="pt-BR" b="1" dirty="0">
                <a:latin typeface="Arial Narrow" panose="020B0606020202030204" pitchFamily="34" charset="0"/>
                <a:ea typeface="Calibri" panose="020F0502020204030204" pitchFamily="34" charset="0"/>
              </a:rPr>
              <a:t>R$ 59.871.337,48</a:t>
            </a:r>
            <a:endParaRPr lang="pt-BR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dirty="0">
                <a:latin typeface="Arial Narrow" panose="020B0606020202030204" pitchFamily="34" charset="0"/>
                <a:ea typeface="Calibri" panose="020F0502020204030204" pitchFamily="34" charset="0"/>
              </a:rPr>
              <a:t>Valor Mínimo a ser Aplicado na Saúde (15%) ................................         </a:t>
            </a:r>
            <a:r>
              <a:rPr lang="pt-BR" b="1" dirty="0">
                <a:latin typeface="Arial Narrow" panose="020B0606020202030204" pitchFamily="34" charset="0"/>
                <a:ea typeface="Calibri" panose="020F0502020204030204" pitchFamily="34" charset="0"/>
              </a:rPr>
              <a:t>R$   8.980.700,62</a:t>
            </a:r>
            <a:endParaRPr lang="pt-BR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dirty="0">
                <a:latin typeface="Arial Narrow" panose="020B0606020202030204" pitchFamily="34" charset="0"/>
                <a:ea typeface="Calibri" panose="020F0502020204030204" pitchFamily="34" charset="0"/>
              </a:rPr>
              <a:t>Total das Despesas Constitucionais aplicados em Saúde ...............	</a:t>
            </a:r>
            <a:r>
              <a:rPr lang="pt-BR" b="1" dirty="0">
                <a:latin typeface="Arial Narrow" panose="020B0606020202030204" pitchFamily="34" charset="0"/>
                <a:ea typeface="Calibri" panose="020F0502020204030204" pitchFamily="34" charset="0"/>
              </a:rPr>
              <a:t>R$   12.141.392,00</a:t>
            </a:r>
            <a:endParaRPr lang="pt-BR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dirty="0">
                <a:latin typeface="Arial Narrow" panose="020B0606020202030204" pitchFamily="34" charset="0"/>
                <a:ea typeface="Calibri" panose="020F0502020204030204" pitchFamily="34" charset="0"/>
              </a:rPr>
              <a:t> (%) Aplicado ..................................................................................	</a:t>
            </a:r>
            <a:r>
              <a:rPr lang="pt-BR" u="sng">
                <a:latin typeface="Arial Narrow" panose="020B0606020202030204" pitchFamily="34" charset="0"/>
                <a:ea typeface="Calibri" panose="020F0502020204030204" pitchFamily="34" charset="0"/>
              </a:rPr>
              <a:t>..       </a:t>
            </a:r>
            <a:r>
              <a:rPr lang="pt-BR" b="1" u="sng" dirty="0">
                <a:latin typeface="Arial Narrow" panose="020B0606020202030204" pitchFamily="34" charset="0"/>
                <a:ea typeface="Calibri" panose="020F0502020204030204" pitchFamily="34" charset="0"/>
              </a:rPr>
              <a:t>20,27%</a:t>
            </a:r>
            <a:endParaRPr lang="pt-BR" b="1" u="sng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0628AC6-8755-4CDD-B41C-AA629F9AD6A0}"/>
              </a:ext>
            </a:extLst>
          </p:cNvPr>
          <p:cNvSpPr/>
          <p:nvPr/>
        </p:nvSpPr>
        <p:spPr>
          <a:xfrm>
            <a:off x="2071995" y="706953"/>
            <a:ext cx="8619891" cy="51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pt-BR" sz="2600" b="1" dirty="0">
                <a:latin typeface="Arial Narrow" panose="020B0606020202030204" pitchFamily="34" charset="0"/>
                <a:ea typeface="Calibri" panose="020F0502020204030204" pitchFamily="34" charset="0"/>
              </a:rPr>
              <a:t>17 - DESPESAS EM AÇÕES E SERVIÇOS PÚBLICOS DE SAÚDE</a:t>
            </a:r>
            <a:endParaRPr lang="pt-BR" sz="2600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612871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1F9BCA9-A10B-7D8C-2516-A43A5F907D8D}"/>
              </a:ext>
            </a:extLst>
          </p:cNvPr>
          <p:cNvSpPr txBox="1"/>
          <p:nvPr/>
        </p:nvSpPr>
        <p:spPr>
          <a:xfrm>
            <a:off x="1911485" y="1495627"/>
            <a:ext cx="836903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atin typeface="Comic Sans MS" panose="030F0702030302020204" pitchFamily="66" charset="0"/>
              </a:rPr>
              <a:t>FAZEMOS VOTOS DE UMA BOA SEMANA E</a:t>
            </a:r>
          </a:p>
          <a:p>
            <a:pPr algn="ctr"/>
            <a:r>
              <a:rPr lang="pt-BR" sz="4800" dirty="0">
                <a:latin typeface="Comic Sans MS" panose="030F0702030302020204" pitchFamily="66" charset="0"/>
              </a:rPr>
              <a:t>AGRADECEMOS A PARTICIPAÇÃO DE TODOS!!!</a:t>
            </a:r>
          </a:p>
        </p:txBody>
      </p:sp>
    </p:spTree>
    <p:extLst>
      <p:ext uri="{BB962C8B-B14F-4D97-AF65-F5344CB8AC3E}">
        <p14:creationId xmlns:p14="http://schemas.microsoft.com/office/powerpoint/2010/main" val="3136291533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Personalizada 3">
      <a:dk1>
        <a:sysClr val="windowText" lastClr="000000"/>
      </a:dk1>
      <a:lt1>
        <a:srgbClr val="79FFB6"/>
      </a:lt1>
      <a:dk2>
        <a:srgbClr val="766F54"/>
      </a:dk2>
      <a:lt2>
        <a:srgbClr val="E3EACF"/>
      </a:lt2>
      <a:accent1>
        <a:srgbClr val="00B05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5118</TotalTime>
  <Words>3594</Words>
  <Application>Microsoft Office PowerPoint</Application>
  <PresentationFormat>Widescreen</PresentationFormat>
  <Paragraphs>1083</Paragraphs>
  <Slides>70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70</vt:i4>
      </vt:variant>
    </vt:vector>
  </HeadingPairs>
  <TitlesOfParts>
    <vt:vector size="77" baseType="lpstr">
      <vt:lpstr>Arial</vt:lpstr>
      <vt:lpstr>Arial Narrow</vt:lpstr>
      <vt:lpstr>Calibri</vt:lpstr>
      <vt:lpstr>Century Gothic</vt:lpstr>
      <vt:lpstr>Comic Sans MS</vt:lpstr>
      <vt:lpstr>Wingdings 3</vt:lpstr>
      <vt:lpstr>Cacho</vt:lpstr>
      <vt:lpstr>  Relatório Detalhado do Quadrimestre Anterior - 3º RDQA – 2023 (DigiSUS)</vt:lpstr>
      <vt:lpstr>NASCIDOS VIVOS 2019-2023 Número de nascidos vivos por residência da mãe, no ano de 2023. </vt:lpstr>
      <vt:lpstr>PRINCIPAIS CAUSAS DE INTERNAÇÕES (Fonte: Sistema de Informações Hospitalares do SUS (SIH/SUS); Data da consulta: 04/01/2024; Fonte: DATASUS/MS. Data da consulta: 22/02/2024) </vt:lpstr>
      <vt:lpstr>PRINCIPAIS CAUSAS DE INTERNAÇÕES (CONTINUAÇÃO) (Fonte: Sistema de Informações Hospitalares do SUS (SIH/SUS); Data da consulta: 04/01/2024; Fonte: DATASUS/MS. Data da consulta: 22/02/2024) </vt:lpstr>
      <vt:lpstr>MORTALIDADE DE RESIDENTES (por Grupo de Causas)</vt:lpstr>
      <vt:lpstr>Apresentação do PowerPoint</vt:lpstr>
      <vt:lpstr>PRODUÇÃO DE ATENÇÃO BÁSICA </vt:lpstr>
      <vt:lpstr>Apresentação do PowerPoint</vt:lpstr>
      <vt:lpstr>Vacinação</vt:lpstr>
      <vt:lpstr>Vacinação – EMEB Sossego</vt:lpstr>
      <vt:lpstr>Vacinação – UBS Centro</vt:lpstr>
      <vt:lpstr>Atualização de Cartão de Vacinas – Escola de Capivara</vt:lpstr>
      <vt:lpstr>Vacinação nas Escolas -Prosperidade</vt:lpstr>
      <vt:lpstr>Vacinação nas Escolas – Belém</vt:lpstr>
      <vt:lpstr>Outubro Rosa – UBS Capivara</vt:lpstr>
      <vt:lpstr>Outubro Rosa – UBS Centro</vt:lpstr>
      <vt:lpstr>Outubro Rosa – UBS Richimond</vt:lpstr>
      <vt:lpstr>Outubro Rosa – Belém</vt:lpstr>
      <vt:lpstr>Outubro Rosa – Jaciguá</vt:lpstr>
      <vt:lpstr>Hiperdia – UBS Centro</vt:lpstr>
      <vt:lpstr>Coleta de Preventivo – UBS Vila Maria</vt:lpstr>
      <vt:lpstr>Saúde do Homem – Novembro Azul – UBS Richimond</vt:lpstr>
      <vt:lpstr>Saúde do Homem – Novembro Azul – UBS Prosperidade </vt:lpstr>
      <vt:lpstr>Apresentação do PowerPoint</vt:lpstr>
      <vt:lpstr>Escovação Supervisionada – Creche Jaciguá</vt:lpstr>
      <vt:lpstr>Orientação para Cuidadoras de Creche</vt:lpstr>
      <vt:lpstr>Atividades de Educação em Saúde nas Escolas</vt:lpstr>
      <vt:lpstr>Saúde na Escola – Equipe Odontológica de Castelinho</vt:lpstr>
      <vt:lpstr>Teatro – Creche Jaciguá</vt:lpstr>
      <vt:lpstr>Saúde na Escola – Equipe Odontológica de Capivara</vt:lpstr>
      <vt:lpstr>Saúde na Escola – Equipe Centro – Escola Alzira Gomes</vt:lpstr>
      <vt:lpstr>INDICADOR SINTÉTICO FINAL (3º quadrimestre/2023)  </vt:lpstr>
      <vt:lpstr> PRODUÇÃO DE URGÊNCIA E EMERGÊNCIA POR GRUPO DE PROCEDIMENTOS (Caráter de atendimento: Urgência) </vt:lpstr>
      <vt:lpstr>PRODUÇÃO DE ATENÇÃO PSICOSSOCIAL POR FORMA DE ORGANIZAÇÃO</vt:lpstr>
      <vt:lpstr>Apresentação do PowerPoint</vt:lpstr>
      <vt:lpstr>Atividades de Terapia Ocupacional com pacientes</vt:lpstr>
      <vt:lpstr>Atividades de Terapia Ocupacional com pacientes</vt:lpstr>
      <vt:lpstr>Terapia Ocupacional  - Música </vt:lpstr>
      <vt:lpstr>PRODUÇÃO DE ATENÇÃO AMBULATORIAL ESPECIALIZADA E HOSPITALAR POR GRUPO DE PROCEDIMENTOS</vt:lpstr>
      <vt:lpstr>PRODUÇÃO DE VIGILÂNCIA EM SAÚDE POR GRUPO DE PROCEDIMENTOS</vt:lpstr>
      <vt:lpstr>Apresentação do PowerPoint</vt:lpstr>
      <vt:lpstr>Apresentação do PowerPoint</vt:lpstr>
      <vt:lpstr>Capacitação no Fórum contra violência interpessoal e autoprovocada -Vigilância Epidemiológica</vt:lpstr>
      <vt:lpstr>Vacinação Antirrábica</vt:lpstr>
      <vt:lpstr>Capacitação aos profissionais de educação para Notificação Compulsória de violência interpessoal e autoprovocada</vt:lpstr>
      <vt:lpstr>Ação de Mobilização contra a Dengue – Vigilância em Saúde e APS</vt:lpstr>
      <vt:lpstr>Ação de Mobilização contra a Dengue – Vigilância em Saúde e APS</vt:lpstr>
      <vt:lpstr>Ação de mobilização e combate à dengue, em Vila Esperança - Vigilância em Saúde e APS</vt:lpstr>
      <vt:lpstr>PRODUÇÃO DE ASSISTÊNCIA FARMACÊUTICA</vt:lpstr>
      <vt:lpstr>Apresentação do PowerPoint</vt:lpstr>
      <vt:lpstr>Apresentação do PowerPoint</vt:lpstr>
      <vt:lpstr>Apresentação do PowerPoint</vt:lpstr>
      <vt:lpstr>Apresentação do PowerPoint</vt:lpstr>
      <vt:lpstr>Equipe SAMU V. Alta</vt:lpstr>
      <vt:lpstr>Parto realizado pela Equipe do SAMU V. Alta</vt:lpstr>
      <vt:lpstr>Atendimento realizado pela Equipe do SAMU V. Alta – Acidente grave entre motocicleta e caminhão</vt:lpstr>
      <vt:lpstr>Atendimento realizado pela Equipe do SAMU V. Alta – paciente de capivara. Queda de eucalipto e TCE gravíssimo. Com apoio do Notaer - helicóptero de vitória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DEMONSTRAÇÃO FINANCEIRA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RELATÓRIO DE GESTÃO DE SAÚDE - 2021</dc:title>
  <dc:creator>Datainfo</dc:creator>
  <cp:lastModifiedBy>Usuario</cp:lastModifiedBy>
  <cp:revision>154</cp:revision>
  <dcterms:created xsi:type="dcterms:W3CDTF">2022-03-23T12:41:33Z</dcterms:created>
  <dcterms:modified xsi:type="dcterms:W3CDTF">2024-03-06T16:15:16Z</dcterms:modified>
</cp:coreProperties>
</file>