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60" r:id="rId3"/>
    <p:sldId id="257" r:id="rId4"/>
    <p:sldId id="258" r:id="rId5"/>
    <p:sldId id="259" r:id="rId6"/>
    <p:sldId id="261" r:id="rId7"/>
    <p:sldId id="262" r:id="rId8"/>
    <p:sldId id="263" r:id="rId9"/>
    <p:sldId id="280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6666FF"/>
    <a:srgbClr val="58F51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52" d="100"/>
          <a:sy n="52" d="100"/>
        </p:scale>
        <p:origin x="-1219" y="-31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89796E-24B2-4E27-9094-67FCEC700A6B}" type="datetimeFigureOut">
              <a:rPr lang="en-US" smtClean="0"/>
              <a:pPr/>
              <a:t>27-Oct-16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4703F3-3A10-4148-A4C9-BA7B010CC5A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4703F3-3A10-4148-A4C9-BA7B010CC5A7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3E15E-3307-4AF0-8133-97A2AB2D9CF3}" type="datetimeFigureOut">
              <a:rPr lang="en-US" smtClean="0"/>
              <a:pPr/>
              <a:t>27-Oct-16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6920E-64B5-4525-8A28-A5BED53BAC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3E15E-3307-4AF0-8133-97A2AB2D9CF3}" type="datetimeFigureOut">
              <a:rPr lang="en-US" smtClean="0"/>
              <a:pPr/>
              <a:t>27-Oct-16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6920E-64B5-4525-8A28-A5BED53BAC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3E15E-3307-4AF0-8133-97A2AB2D9CF3}" type="datetimeFigureOut">
              <a:rPr lang="en-US" smtClean="0"/>
              <a:pPr/>
              <a:t>27-Oct-16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6920E-64B5-4525-8A28-A5BED53BAC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3E15E-3307-4AF0-8133-97A2AB2D9CF3}" type="datetimeFigureOut">
              <a:rPr lang="en-US" smtClean="0"/>
              <a:pPr/>
              <a:t>27-Oct-16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6920E-64B5-4525-8A28-A5BED53BAC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3E15E-3307-4AF0-8133-97A2AB2D9CF3}" type="datetimeFigureOut">
              <a:rPr lang="en-US" smtClean="0"/>
              <a:pPr/>
              <a:t>27-Oct-16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6920E-64B5-4525-8A28-A5BED53BAC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3E15E-3307-4AF0-8133-97A2AB2D9CF3}" type="datetimeFigureOut">
              <a:rPr lang="en-US" smtClean="0"/>
              <a:pPr/>
              <a:t>27-Oct-16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6920E-64B5-4525-8A28-A5BED53BAC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3E15E-3307-4AF0-8133-97A2AB2D9CF3}" type="datetimeFigureOut">
              <a:rPr lang="en-US" smtClean="0"/>
              <a:pPr/>
              <a:t>27-Oct-16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6920E-64B5-4525-8A28-A5BED53BAC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3E15E-3307-4AF0-8133-97A2AB2D9CF3}" type="datetimeFigureOut">
              <a:rPr lang="en-US" smtClean="0"/>
              <a:pPr/>
              <a:t>27-Oct-16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6920E-64B5-4525-8A28-A5BED53BAC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3E15E-3307-4AF0-8133-97A2AB2D9CF3}" type="datetimeFigureOut">
              <a:rPr lang="en-US" smtClean="0"/>
              <a:pPr/>
              <a:t>27-Oct-16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6920E-64B5-4525-8A28-A5BED53BAC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3E15E-3307-4AF0-8133-97A2AB2D9CF3}" type="datetimeFigureOut">
              <a:rPr lang="en-US" smtClean="0"/>
              <a:pPr/>
              <a:t>27-Oct-16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6920E-64B5-4525-8A28-A5BED53BAC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3E15E-3307-4AF0-8133-97A2AB2D9CF3}" type="datetimeFigureOut">
              <a:rPr lang="en-US" smtClean="0"/>
              <a:pPr/>
              <a:t>27-Oct-16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6920E-64B5-4525-8A28-A5BED53BAC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E3E15E-3307-4AF0-8133-97A2AB2D9CF3}" type="datetimeFigureOut">
              <a:rPr lang="en-US" smtClean="0"/>
              <a:pPr/>
              <a:t>27-Oct-16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06920E-64B5-4525-8A28-A5BED53BAC3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28111" t="25000" r="13909" b="17188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228600" y="4324350"/>
            <a:ext cx="5486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Types </a:t>
            </a:r>
            <a:r>
              <a:rPr lang="en-US" sz="3200" b="1" dirty="0" smtClean="0"/>
              <a:t>Of </a:t>
            </a:r>
            <a:r>
              <a:rPr lang="en-US" sz="3200" b="1" dirty="0" smtClean="0"/>
              <a:t>Recommended Food</a:t>
            </a:r>
            <a:endParaRPr lang="en-US" sz="3200" b="1" dirty="0"/>
          </a:p>
        </p:txBody>
      </p:sp>
      <p:sp>
        <p:nvSpPr>
          <p:cNvPr id="1028" name="AutoShape 4" descr="Cool Smoke Backgrounds Cool mac apple background"/>
          <p:cNvSpPr>
            <a:spLocks noChangeAspect="1" noChangeArrowheads="1"/>
          </p:cNvSpPr>
          <p:nvPr/>
        </p:nvSpPr>
        <p:spPr bwMode="auto">
          <a:xfrm>
            <a:off x="155575" y="-136525"/>
            <a:ext cx="298450" cy="2984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361950"/>
            <a:ext cx="8229600" cy="685799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en-US" sz="4800" b="1" dirty="0" smtClean="0"/>
              <a:t>2.Fruits</a:t>
            </a:r>
            <a:endParaRPr lang="en-US" sz="4800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C:\Users\User\Desktop\Fruit-cancer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6400" y="1123950"/>
            <a:ext cx="6172200" cy="3733800"/>
          </a:xfrm>
          <a:prstGeom prst="rect">
            <a:avLst/>
          </a:prstGeom>
          <a:noFill/>
          <a:ln w="28575" cmpd="sng">
            <a:solidFill>
              <a:srgbClr val="0000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14350"/>
            <a:ext cx="8229600" cy="4080273"/>
          </a:xfrm>
        </p:spPr>
        <p:txBody>
          <a:bodyPr>
            <a:normAutofit fontScale="85000" lnSpcReduction="20000"/>
          </a:bodyPr>
          <a:lstStyle/>
          <a:p>
            <a:r>
              <a:rPr lang="en-US" sz="2800" dirty="0" smtClean="0"/>
              <a:t>Fruits provide nutrients vital for health and maintenance of your </a:t>
            </a:r>
            <a:r>
              <a:rPr lang="en-US" sz="2800" dirty="0" smtClean="0"/>
              <a:t>body</a:t>
            </a:r>
          </a:p>
          <a:p>
            <a:endParaRPr lang="en-US" sz="2800" dirty="0" smtClean="0"/>
          </a:p>
          <a:p>
            <a:r>
              <a:rPr lang="en-US" sz="2800" smtClean="0"/>
              <a:t>People </a:t>
            </a:r>
            <a:r>
              <a:rPr lang="en-US" sz="2800" dirty="0" smtClean="0"/>
              <a:t>who eat fruit as part of an overall healthy diet generally have a reduced risk of chronic </a:t>
            </a:r>
            <a:r>
              <a:rPr lang="en-US" sz="2800" dirty="0" smtClean="0"/>
              <a:t>diseases</a:t>
            </a:r>
          </a:p>
          <a:p>
            <a:endParaRPr lang="en-US" sz="2800" dirty="0" smtClean="0"/>
          </a:p>
          <a:p>
            <a:r>
              <a:rPr lang="en-US" sz="2800" dirty="0" smtClean="0"/>
              <a:t>Fruit </a:t>
            </a:r>
            <a:r>
              <a:rPr lang="en-US" sz="2800" dirty="0" smtClean="0"/>
              <a:t>is naturally low in calories, fat and sodium and rich in </a:t>
            </a:r>
            <a:r>
              <a:rPr lang="en-US" sz="2800" dirty="0" err="1" smtClean="0"/>
              <a:t>folate</a:t>
            </a:r>
            <a:r>
              <a:rPr lang="en-US" sz="2800" dirty="0" smtClean="0"/>
              <a:t>, vitamin C, potassium and </a:t>
            </a:r>
            <a:r>
              <a:rPr lang="en-US" sz="2800" dirty="0" smtClean="0"/>
              <a:t>fiber</a:t>
            </a:r>
          </a:p>
          <a:p>
            <a:endParaRPr lang="en-US" sz="2800" dirty="0" smtClean="0"/>
          </a:p>
          <a:p>
            <a:r>
              <a:rPr lang="en-US" sz="2800" dirty="0" smtClean="0"/>
              <a:t>Fiber </a:t>
            </a:r>
            <a:r>
              <a:rPr lang="en-US" sz="2800" dirty="0" smtClean="0"/>
              <a:t>in fruit helps to lower cholesterol and protect against heart </a:t>
            </a:r>
            <a:r>
              <a:rPr lang="en-US" sz="2800" dirty="0" smtClean="0"/>
              <a:t>disease</a:t>
            </a:r>
            <a:endParaRPr lang="en-US" sz="2800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4350"/>
            <a:ext cx="8229600" cy="85725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3. Whole Grain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Picture 3" descr="Image result for whole grain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7800" y="1047750"/>
            <a:ext cx="6477000" cy="3733800"/>
          </a:xfrm>
          <a:prstGeom prst="rect">
            <a:avLst/>
          </a:prstGeom>
          <a:noFill/>
          <a:ln w="28575" cmpd="sng">
            <a:solidFill>
              <a:srgbClr val="0000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90550"/>
            <a:ext cx="8229600" cy="3851673"/>
          </a:xfrm>
        </p:spPr>
        <p:txBody>
          <a:bodyPr>
            <a:noAutofit/>
          </a:bodyPr>
          <a:lstStyle/>
          <a:p>
            <a:r>
              <a:rPr lang="en-US" sz="2200" dirty="0" smtClean="0"/>
              <a:t>Whole grains are better sources of fiber and other important nutrients, such as magnesium, selenium, potassium, protein, antioxidants, fiber, B vitamins, </a:t>
            </a:r>
            <a:r>
              <a:rPr lang="en-US" sz="2200" dirty="0" smtClean="0"/>
              <a:t>iron</a:t>
            </a:r>
            <a:endParaRPr lang="en-US" sz="2200" dirty="0" smtClean="0"/>
          </a:p>
          <a:p>
            <a:endParaRPr lang="en-US" sz="2200" dirty="0" smtClean="0"/>
          </a:p>
          <a:p>
            <a:r>
              <a:rPr lang="en-US" sz="2200" dirty="0" smtClean="0"/>
              <a:t>Whole </a:t>
            </a:r>
            <a:r>
              <a:rPr lang="en-US" sz="2200" dirty="0" smtClean="0"/>
              <a:t>grains have been shown to reduce the risk of </a:t>
            </a:r>
            <a:r>
              <a:rPr lang="en-US" sz="2200" dirty="0" smtClean="0"/>
              <a:t>heart disease by </a:t>
            </a:r>
            <a:r>
              <a:rPr lang="en-US" sz="2200" dirty="0" smtClean="0"/>
              <a:t>lowering blood pressure, cholesterol levels and blood </a:t>
            </a:r>
            <a:r>
              <a:rPr lang="en-US" sz="2200" dirty="0" smtClean="0"/>
              <a:t>coagulation</a:t>
            </a:r>
          </a:p>
          <a:p>
            <a:endParaRPr lang="en-US" sz="2200" dirty="0" smtClean="0"/>
          </a:p>
          <a:p>
            <a:r>
              <a:rPr lang="en-US" sz="2200" dirty="0" smtClean="0"/>
              <a:t>Whole </a:t>
            </a:r>
            <a:r>
              <a:rPr lang="en-US" sz="2200" dirty="0" smtClean="0"/>
              <a:t>grains have also been found to reduce the risks of many types of </a:t>
            </a:r>
            <a:r>
              <a:rPr lang="en-US" sz="2200" dirty="0" smtClean="0"/>
              <a:t>cancer</a:t>
            </a:r>
            <a:endParaRPr lang="en-US" sz="22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90550"/>
            <a:ext cx="8229600" cy="4191000"/>
          </a:xfrm>
        </p:spPr>
        <p:txBody>
          <a:bodyPr>
            <a:normAutofit fontScale="62500" lnSpcReduction="20000"/>
          </a:bodyPr>
          <a:lstStyle/>
          <a:p>
            <a:pPr fontAlgn="base"/>
            <a:endParaRPr lang="en-US" sz="3500" dirty="0" smtClean="0"/>
          </a:p>
          <a:p>
            <a:pPr fontAlgn="base"/>
            <a:r>
              <a:rPr lang="en-US" sz="3500" dirty="0" smtClean="0"/>
              <a:t>Fiber is important for healthy bowel function and it helps reduce constipation and </a:t>
            </a:r>
            <a:r>
              <a:rPr lang="en-US" sz="3500" dirty="0" err="1" smtClean="0"/>
              <a:t>diverticulosis</a:t>
            </a:r>
            <a:r>
              <a:rPr lang="en-US" sz="3500" dirty="0" smtClean="0"/>
              <a:t> </a:t>
            </a:r>
            <a:endParaRPr lang="en-US" sz="3500" dirty="0" smtClean="0"/>
          </a:p>
          <a:p>
            <a:pPr fontAlgn="base"/>
            <a:endParaRPr lang="en-US" sz="3500" dirty="0" smtClean="0"/>
          </a:p>
          <a:p>
            <a:pPr fontAlgn="base"/>
            <a:r>
              <a:rPr lang="en-US" sz="3500" dirty="0" smtClean="0"/>
              <a:t>B vitamin </a:t>
            </a:r>
            <a:r>
              <a:rPr lang="en-US" sz="3500" dirty="0" smtClean="0"/>
              <a:t>help the body release energy from </a:t>
            </a:r>
            <a:r>
              <a:rPr lang="en-US" sz="3500" dirty="0" err="1" smtClean="0"/>
              <a:t>carbohydarates</a:t>
            </a:r>
            <a:r>
              <a:rPr lang="en-US" sz="3500" dirty="0" smtClean="0"/>
              <a:t>, fat and </a:t>
            </a:r>
            <a:r>
              <a:rPr lang="en-US" sz="3500" dirty="0" smtClean="0"/>
              <a:t>protein</a:t>
            </a:r>
          </a:p>
          <a:p>
            <a:pPr fontAlgn="base"/>
            <a:endParaRPr lang="en-US" sz="3500" dirty="0" smtClean="0"/>
          </a:p>
          <a:p>
            <a:pPr fontAlgn="base"/>
            <a:r>
              <a:rPr lang="en-US" sz="3500" dirty="0" smtClean="0"/>
              <a:t>Iron </a:t>
            </a:r>
            <a:r>
              <a:rPr lang="en-US" sz="3500" dirty="0" smtClean="0"/>
              <a:t>is used to carry oxygen in the </a:t>
            </a:r>
            <a:r>
              <a:rPr lang="en-US" sz="3500" dirty="0" smtClean="0"/>
              <a:t>blood</a:t>
            </a:r>
          </a:p>
          <a:p>
            <a:pPr fontAlgn="base"/>
            <a:endParaRPr lang="en-US" sz="3500" dirty="0" smtClean="0"/>
          </a:p>
          <a:p>
            <a:pPr fontAlgn="base"/>
            <a:r>
              <a:rPr lang="en-US" sz="3500" dirty="0" smtClean="0"/>
              <a:t>Selenium </a:t>
            </a:r>
            <a:r>
              <a:rPr lang="en-US" sz="3500" dirty="0" smtClean="0"/>
              <a:t>is important for a healthy immune system and magnesium is a mineral used in building bones and releasing energy from </a:t>
            </a:r>
            <a:r>
              <a:rPr lang="en-US" sz="3500" dirty="0" smtClean="0"/>
              <a:t>muscles</a:t>
            </a:r>
          </a:p>
          <a:p>
            <a:pPr fontAlgn="base"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66750"/>
            <a:ext cx="8229600" cy="5334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4. Dietary </a:t>
            </a:r>
            <a:r>
              <a:rPr lang="en-US" b="1" dirty="0" err="1" smtClean="0"/>
              <a:t>Fibre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Content Placeholder 3" descr="C:\Users\User\Desktop\dietary-fiber-and-testosterone-levels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24000" y="1047750"/>
            <a:ext cx="6104996" cy="3733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90550"/>
            <a:ext cx="8229600" cy="4038600"/>
          </a:xfrm>
        </p:spPr>
        <p:txBody>
          <a:bodyPr>
            <a:normAutofit fontScale="92500" lnSpcReduction="20000"/>
          </a:bodyPr>
          <a:lstStyle/>
          <a:p>
            <a:r>
              <a:rPr lang="en-US" sz="2400" dirty="0" smtClean="0"/>
              <a:t>Dietary </a:t>
            </a:r>
            <a:r>
              <a:rPr lang="en-US" sz="2400" dirty="0" err="1" smtClean="0"/>
              <a:t>fibre</a:t>
            </a:r>
            <a:r>
              <a:rPr lang="en-US" sz="2400" dirty="0" smtClean="0"/>
              <a:t> has many health </a:t>
            </a:r>
            <a:r>
              <a:rPr lang="en-US" sz="2400" dirty="0" smtClean="0"/>
              <a:t>benefits</a:t>
            </a:r>
          </a:p>
          <a:p>
            <a:endParaRPr lang="en-US" sz="2400" dirty="0" smtClean="0"/>
          </a:p>
          <a:p>
            <a:r>
              <a:rPr lang="en-US" sz="2400" dirty="0" smtClean="0"/>
              <a:t>Consuming </a:t>
            </a:r>
            <a:r>
              <a:rPr lang="en-US" sz="2400" dirty="0" smtClean="0"/>
              <a:t>food which are high in </a:t>
            </a:r>
            <a:r>
              <a:rPr lang="en-US" sz="2400" dirty="0" err="1" smtClean="0"/>
              <a:t>fibre</a:t>
            </a:r>
            <a:r>
              <a:rPr lang="en-US" sz="2400" dirty="0" smtClean="0"/>
              <a:t> can reduce your risk of heart diseases, stroke, diabetes, some cancer as well as losing </a:t>
            </a:r>
            <a:r>
              <a:rPr lang="en-US" sz="2400" dirty="0" smtClean="0"/>
              <a:t>weight</a:t>
            </a:r>
          </a:p>
          <a:p>
            <a:endParaRPr lang="en-US" sz="2400" dirty="0" smtClean="0"/>
          </a:p>
          <a:p>
            <a:r>
              <a:rPr lang="en-US" sz="2400" dirty="0" smtClean="0"/>
              <a:t> Food </a:t>
            </a:r>
            <a:r>
              <a:rPr lang="en-US" sz="2400" dirty="0" smtClean="0"/>
              <a:t>that are high in </a:t>
            </a:r>
            <a:r>
              <a:rPr lang="en-US" sz="2400" dirty="0" err="1" smtClean="0"/>
              <a:t>fibre</a:t>
            </a:r>
            <a:r>
              <a:rPr lang="en-US" sz="2400" dirty="0" smtClean="0"/>
              <a:t> are usually derived from natural and unprocessed </a:t>
            </a:r>
            <a:r>
              <a:rPr lang="en-US" sz="2400" dirty="0" smtClean="0"/>
              <a:t>food</a:t>
            </a:r>
          </a:p>
          <a:p>
            <a:endParaRPr lang="en-US" sz="2400" dirty="0" smtClean="0"/>
          </a:p>
          <a:p>
            <a:r>
              <a:rPr lang="en-US" sz="2400" dirty="0" smtClean="0"/>
              <a:t>It </a:t>
            </a:r>
            <a:r>
              <a:rPr lang="en-US" sz="2400" dirty="0" smtClean="0"/>
              <a:t>is best to start your day off with a whole grain cereal or include unprocessed wheat bran to your preferred cereal to increase your </a:t>
            </a:r>
            <a:r>
              <a:rPr lang="en-US" sz="2400" dirty="0" err="1" smtClean="0"/>
              <a:t>fibre</a:t>
            </a:r>
            <a:r>
              <a:rPr lang="en-US" sz="2400" dirty="0" smtClean="0"/>
              <a:t> </a:t>
            </a:r>
            <a:r>
              <a:rPr lang="en-US" sz="2400" dirty="0" smtClean="0"/>
              <a:t>intake</a:t>
            </a:r>
            <a:endParaRPr lang="en-US" sz="2400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0550"/>
            <a:ext cx="8229600" cy="85725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5. Healthy Carbohydrates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5" name="Content Placeholder 4" descr="C:\Users\User\Desktop\1295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24000" y="1200150"/>
            <a:ext cx="6172200" cy="3581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14350"/>
            <a:ext cx="8229600" cy="4004073"/>
          </a:xfrm>
        </p:spPr>
        <p:txBody>
          <a:bodyPr>
            <a:normAutofit/>
          </a:bodyPr>
          <a:lstStyle/>
          <a:p>
            <a:r>
              <a:rPr lang="en-US" sz="2200" dirty="0" smtClean="0"/>
              <a:t>Carbohydrates are an essential part of a healthy </a:t>
            </a:r>
            <a:r>
              <a:rPr lang="en-US" sz="2200" dirty="0" smtClean="0"/>
              <a:t>diet</a:t>
            </a:r>
          </a:p>
          <a:p>
            <a:endParaRPr lang="en-US" sz="2200" dirty="0" smtClean="0"/>
          </a:p>
          <a:p>
            <a:r>
              <a:rPr lang="en-US" sz="2200" dirty="0" smtClean="0"/>
              <a:t>Carbohydrates </a:t>
            </a:r>
            <a:r>
              <a:rPr lang="en-US" sz="2200" dirty="0" smtClean="0"/>
              <a:t>provide the body with glucose, which is converted to energy used to support bodily functions and physical </a:t>
            </a:r>
            <a:r>
              <a:rPr lang="en-US" sz="2200" dirty="0" smtClean="0"/>
              <a:t>activity</a:t>
            </a:r>
          </a:p>
          <a:p>
            <a:endParaRPr lang="en-US" sz="2200" dirty="0" smtClean="0"/>
          </a:p>
          <a:p>
            <a:r>
              <a:rPr lang="en-US" sz="2200" dirty="0" smtClean="0"/>
              <a:t>Most </a:t>
            </a:r>
            <a:r>
              <a:rPr lang="en-US" sz="2200" dirty="0" smtClean="0"/>
              <a:t>carbohydrates are naturally occurring in plant-based foods, such as </a:t>
            </a:r>
            <a:r>
              <a:rPr lang="en-US" sz="2200" dirty="0" smtClean="0"/>
              <a:t>grains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52226" name="Picture 2" descr="Image result for grain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0" y="3144774"/>
            <a:ext cx="3166899" cy="18368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666750"/>
            <a:ext cx="8229600" cy="3394472"/>
          </a:xfrm>
        </p:spPr>
        <p:txBody>
          <a:bodyPr>
            <a:normAutofit/>
          </a:bodyPr>
          <a:lstStyle/>
          <a:p>
            <a:r>
              <a:rPr lang="en-US" sz="2200" dirty="0" smtClean="0"/>
              <a:t>Some of the common sources of naturally occurring </a:t>
            </a:r>
            <a:r>
              <a:rPr lang="en-US" sz="2200" dirty="0" err="1" smtClean="0"/>
              <a:t>carbohydates</a:t>
            </a:r>
            <a:r>
              <a:rPr lang="en-US" sz="2200" dirty="0" smtClean="0"/>
              <a:t> include grains, milk, nuts, seeds, vegetables and fruits. </a:t>
            </a:r>
          </a:p>
          <a:p>
            <a:endParaRPr lang="en-US" sz="2200" dirty="0" smtClean="0"/>
          </a:p>
          <a:p>
            <a:r>
              <a:rPr lang="en-US" sz="2200" dirty="0" smtClean="0"/>
              <a:t>The healthiest sources of carbohydrates—unprocessed or minimally processed whole grains, vegetables, fruits and beans—promote good health by delivering fiber, vitamins, minerals and a host of important </a:t>
            </a:r>
            <a:r>
              <a:rPr lang="en-US" sz="2200" dirty="0" err="1" smtClean="0"/>
              <a:t>phytonutrients</a:t>
            </a:r>
            <a:endParaRPr lang="en-US" sz="2200" dirty="0"/>
          </a:p>
        </p:txBody>
      </p:sp>
      <p:pic>
        <p:nvPicPr>
          <p:cNvPr id="51202" name="Picture 2" descr="Image result for grains and beans"/>
          <p:cNvPicPr>
            <a:picLocks noChangeAspect="1" noChangeArrowheads="1"/>
          </p:cNvPicPr>
          <p:nvPr/>
        </p:nvPicPr>
        <p:blipFill>
          <a:blip r:embed="rId2"/>
          <a:srcRect r="1538" b="15251"/>
          <a:stretch>
            <a:fillRect/>
          </a:stretch>
        </p:blipFill>
        <p:spPr bwMode="auto">
          <a:xfrm>
            <a:off x="5334000" y="3132137"/>
            <a:ext cx="3505200" cy="20113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90550"/>
            <a:ext cx="8305800" cy="1794272"/>
          </a:xfrm>
        </p:spPr>
        <p:txBody>
          <a:bodyPr/>
          <a:lstStyle/>
          <a:p>
            <a:pPr algn="ctr">
              <a:buNone/>
            </a:pPr>
            <a:r>
              <a:rPr lang="en-US" dirty="0" smtClean="0"/>
              <a:t>Why Is It </a:t>
            </a:r>
            <a:r>
              <a:rPr lang="en-US" b="1" dirty="0" smtClean="0">
                <a:solidFill>
                  <a:srgbClr val="FFC000"/>
                </a:solidFill>
              </a:rPr>
              <a:t>So Important </a:t>
            </a:r>
            <a:r>
              <a:rPr lang="en-US" dirty="0" smtClean="0"/>
              <a:t>To Eat The Right Food?</a:t>
            </a:r>
            <a:endParaRPr lang="en-US" dirty="0"/>
          </a:p>
        </p:txBody>
      </p:sp>
      <p:pic>
        <p:nvPicPr>
          <p:cNvPr id="49156" name="Picture 4" descr="Image result for good food healthy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352550"/>
            <a:ext cx="9144000" cy="35623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6. Calcium </a:t>
            </a:r>
            <a:endParaRPr lang="en-US" sz="4000" dirty="0"/>
          </a:p>
        </p:txBody>
      </p:sp>
      <p:pic>
        <p:nvPicPr>
          <p:cNvPr id="4" name="Content Placeholder 3" descr="C:\Users\User\Desktop\Why-Calcium-Is-Needed-For-Healthy-Bones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24000" y="1123950"/>
            <a:ext cx="6248400" cy="3733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42950"/>
            <a:ext cx="8229600" cy="3962400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 smtClean="0"/>
              <a:t>Calcium is important for overall </a:t>
            </a:r>
            <a:r>
              <a:rPr lang="en-US" sz="2400" dirty="0" smtClean="0"/>
              <a:t>health</a:t>
            </a:r>
          </a:p>
          <a:p>
            <a:endParaRPr lang="en-US" sz="2400" dirty="0" smtClean="0"/>
          </a:p>
          <a:p>
            <a:r>
              <a:rPr lang="en-US" sz="2400" dirty="0" smtClean="0"/>
              <a:t>Calcium</a:t>
            </a:r>
            <a:r>
              <a:rPr lang="en-US" sz="2400" dirty="0" smtClean="0"/>
              <a:t> also plays an important role in muscle contraction, transmitting messages through the nerves, and the release of </a:t>
            </a:r>
            <a:r>
              <a:rPr lang="en-US" sz="2400" dirty="0" smtClean="0"/>
              <a:t>hormones</a:t>
            </a:r>
          </a:p>
          <a:p>
            <a:endParaRPr lang="en-US" sz="2400" dirty="0" smtClean="0"/>
          </a:p>
          <a:p>
            <a:r>
              <a:rPr lang="en-US" sz="2400" dirty="0" smtClean="0"/>
              <a:t>Almost </a:t>
            </a:r>
            <a:r>
              <a:rPr lang="en-US" sz="2400" dirty="0" smtClean="0"/>
              <a:t>every cell in our body uses calcium in some </a:t>
            </a:r>
            <a:r>
              <a:rPr lang="en-US" sz="2400" dirty="0" smtClean="0"/>
              <a:t>way</a:t>
            </a:r>
          </a:p>
          <a:p>
            <a:pPr>
              <a:buNone/>
            </a:pPr>
            <a:endParaRPr lang="en-US" sz="2400" dirty="0" smtClean="0"/>
          </a:p>
          <a:p>
            <a:r>
              <a:rPr lang="en-US" sz="2400" dirty="0" smtClean="0"/>
              <a:t>Dairy </a:t>
            </a:r>
            <a:r>
              <a:rPr lang="en-US" sz="2400" dirty="0" smtClean="0"/>
              <a:t>products are a good source of calcium which they are also easily digested and absorbed into the body such as milk, unsweetened yogurt and </a:t>
            </a:r>
            <a:r>
              <a:rPr lang="en-US" sz="2400" dirty="0" smtClean="0"/>
              <a:t>cheese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95350"/>
            <a:ext cx="8229600" cy="3775473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Vegetables as well as </a:t>
            </a:r>
            <a:r>
              <a:rPr lang="en-US" dirty="0" err="1" smtClean="0"/>
              <a:t>cremini</a:t>
            </a:r>
            <a:r>
              <a:rPr lang="en-US" dirty="0" smtClean="0"/>
              <a:t> mushrooms are rich sources of </a:t>
            </a:r>
            <a:r>
              <a:rPr lang="en-US" dirty="0" smtClean="0"/>
              <a:t>calcium</a:t>
            </a:r>
          </a:p>
          <a:p>
            <a:endParaRPr lang="en-US" dirty="0" smtClean="0"/>
          </a:p>
          <a:p>
            <a:r>
              <a:rPr lang="en-US" dirty="0" smtClean="0"/>
              <a:t>Moreover </a:t>
            </a:r>
            <a:r>
              <a:rPr lang="en-US" dirty="0" smtClean="0"/>
              <a:t>beans are excellent choices for gaining </a:t>
            </a:r>
            <a:r>
              <a:rPr lang="en-US" dirty="0" smtClean="0"/>
              <a:t>calcium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Protein </a:t>
            </a:r>
            <a:r>
              <a:rPr lang="en-US" dirty="0" smtClean="0"/>
              <a:t>provides us the energy for our body to work and overconsumption of protein can be detrimental to our </a:t>
            </a:r>
            <a:r>
              <a:rPr lang="en-US" dirty="0" smtClean="0"/>
              <a:t>kidneys</a:t>
            </a:r>
          </a:p>
          <a:p>
            <a:endParaRPr lang="en-US" dirty="0" smtClean="0"/>
          </a:p>
          <a:p>
            <a:r>
              <a:rPr lang="en-US" dirty="0" smtClean="0"/>
              <a:t>Fish</a:t>
            </a:r>
            <a:r>
              <a:rPr lang="en-US" dirty="0" smtClean="0"/>
              <a:t>, chicken or plant-based </a:t>
            </a:r>
            <a:r>
              <a:rPr lang="en-US" dirty="0" err="1" smtClean="0"/>
              <a:t>proteinare</a:t>
            </a:r>
            <a:r>
              <a:rPr lang="en-US" dirty="0" smtClean="0"/>
              <a:t> </a:t>
            </a:r>
            <a:r>
              <a:rPr lang="en-US" dirty="0" smtClean="0"/>
              <a:t>the ones that contain high-quality </a:t>
            </a:r>
            <a:r>
              <a:rPr lang="en-US" dirty="0" smtClean="0"/>
              <a:t>protein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7. Healthy Fats </a:t>
            </a:r>
            <a:endParaRPr lang="en-US" dirty="0"/>
          </a:p>
        </p:txBody>
      </p:sp>
      <p:pic>
        <p:nvPicPr>
          <p:cNvPr id="4" name="Content Placeholder 3" descr="C:\Users\User\Desktop\unnamed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24000" y="1276350"/>
            <a:ext cx="6096000" cy="3581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42950"/>
            <a:ext cx="8229600" cy="3851673"/>
          </a:xfrm>
        </p:spPr>
        <p:txBody>
          <a:bodyPr>
            <a:normAutofit fontScale="85000" lnSpcReduction="20000"/>
          </a:bodyPr>
          <a:lstStyle/>
          <a:p>
            <a:r>
              <a:rPr lang="en-US" sz="2600" dirty="0" smtClean="0"/>
              <a:t>People are often concerned about excess dietary fat, but not getting </a:t>
            </a:r>
            <a:r>
              <a:rPr lang="en-US" sz="2600" i="1" dirty="0" smtClean="0"/>
              <a:t>enough</a:t>
            </a:r>
            <a:r>
              <a:rPr lang="en-US" sz="2600" dirty="0" smtClean="0"/>
              <a:t> “good” fats may also cause health </a:t>
            </a:r>
            <a:r>
              <a:rPr lang="en-US" sz="2600" dirty="0" smtClean="0"/>
              <a:t>problems</a:t>
            </a:r>
          </a:p>
          <a:p>
            <a:endParaRPr lang="en-US" sz="2600" dirty="0" smtClean="0"/>
          </a:p>
          <a:p>
            <a:r>
              <a:rPr lang="en-US" sz="2600" dirty="0" smtClean="0"/>
              <a:t>Eating </a:t>
            </a:r>
            <a:r>
              <a:rPr lang="en-US" sz="2600" dirty="0" smtClean="0"/>
              <a:t>fat can be heart-healthy if you pick the right </a:t>
            </a:r>
            <a:r>
              <a:rPr lang="en-US" sz="2600" dirty="0" smtClean="0"/>
              <a:t>kind</a:t>
            </a:r>
          </a:p>
          <a:p>
            <a:endParaRPr lang="en-US" sz="2600" dirty="0" smtClean="0"/>
          </a:p>
          <a:p>
            <a:r>
              <a:rPr lang="en-US" sz="2600" dirty="0" smtClean="0"/>
              <a:t>Fat </a:t>
            </a:r>
            <a:r>
              <a:rPr lang="en-US" sz="2600" dirty="0" smtClean="0"/>
              <a:t>we consume is digested and either used for energy, stored in adipose (fat) tissue, or incorporated into other body tissues and </a:t>
            </a:r>
            <a:r>
              <a:rPr lang="en-US" sz="2600" dirty="0" smtClean="0"/>
              <a:t>organs</a:t>
            </a:r>
          </a:p>
          <a:p>
            <a:endParaRPr lang="en-US" sz="2600" dirty="0" smtClean="0"/>
          </a:p>
          <a:p>
            <a:r>
              <a:rPr lang="en-US" sz="2600" dirty="0" smtClean="0"/>
              <a:t>We </a:t>
            </a:r>
            <a:r>
              <a:rPr lang="en-US" sz="2600" dirty="0" smtClean="0"/>
              <a:t>need adequate fat to support metabolism, the health of various body tissues, immunity, cell signaling, hormone production, and the absorption of many nutrients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38150"/>
            <a:ext cx="8229600" cy="3394472"/>
          </a:xfrm>
        </p:spPr>
        <p:txBody>
          <a:bodyPr>
            <a:normAutofit/>
          </a:bodyPr>
          <a:lstStyle/>
          <a:p>
            <a:r>
              <a:rPr lang="en-US" sz="2400" dirty="0" smtClean="0"/>
              <a:t>H</a:t>
            </a:r>
            <a:r>
              <a:rPr lang="en-US" sz="2400" dirty="0" smtClean="0"/>
              <a:t>aving </a:t>
            </a:r>
            <a:r>
              <a:rPr lang="en-US" sz="2400" dirty="0" smtClean="0"/>
              <a:t>enough fat will also help keep you feeling full between </a:t>
            </a:r>
            <a:r>
              <a:rPr lang="en-US" sz="2400" dirty="0" smtClean="0"/>
              <a:t>meals</a:t>
            </a:r>
          </a:p>
          <a:p>
            <a:endParaRPr lang="en-US" sz="2400" dirty="0" smtClean="0"/>
          </a:p>
          <a:p>
            <a:r>
              <a:rPr lang="en-US" sz="2400" dirty="0" smtClean="0"/>
              <a:t>Here </a:t>
            </a:r>
            <a:r>
              <a:rPr lang="en-US" sz="2400" dirty="0" smtClean="0"/>
              <a:t>are </a:t>
            </a:r>
            <a:r>
              <a:rPr lang="en-US" sz="2400" dirty="0" smtClean="0"/>
              <a:t>some of the examples of high-fat food </a:t>
            </a:r>
            <a:r>
              <a:rPr lang="en-US" sz="2400" dirty="0" smtClean="0"/>
              <a:t>that are actually incredibly healthy and nutritious:  avocados, almonds, fatty fish, hazelnuts, cheese, dark chocolate, pecans, pumpkin seeds and sesame </a:t>
            </a:r>
            <a:r>
              <a:rPr lang="en-US" sz="2400" dirty="0" smtClean="0"/>
              <a:t>seeds</a:t>
            </a:r>
            <a:endParaRPr lang="en-US" sz="2400" dirty="0" smtClean="0"/>
          </a:p>
          <a:p>
            <a:endParaRPr lang="en-US" dirty="0"/>
          </a:p>
        </p:txBody>
      </p:sp>
      <p:pic>
        <p:nvPicPr>
          <p:cNvPr id="65538" name="Picture 2" descr="Image result for avocados, almonds, fatty fish, hazelnut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67400" y="2980944"/>
            <a:ext cx="3276600" cy="21625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57350"/>
            <a:ext cx="8229600" cy="3089673"/>
          </a:xfrm>
        </p:spPr>
        <p:txBody>
          <a:bodyPr/>
          <a:lstStyle/>
          <a:p>
            <a:pPr algn="ctr">
              <a:buNone/>
            </a:pPr>
            <a:r>
              <a:rPr lang="en-GB" sz="2800" b="1" dirty="0" smtClean="0">
                <a:solidFill>
                  <a:srgbClr val="FF6600"/>
                </a:solidFill>
              </a:rPr>
              <a:t>Eating the right food </a:t>
            </a:r>
            <a:r>
              <a:rPr lang="en-GB" sz="2800" dirty="0" smtClean="0"/>
              <a:t>means providing your body with the </a:t>
            </a:r>
            <a:r>
              <a:rPr lang="en-GB" sz="2800" b="1" dirty="0" smtClean="0"/>
              <a:t>right amount of nutrition </a:t>
            </a:r>
            <a:r>
              <a:rPr lang="en-GB" sz="2800" dirty="0" smtClean="0"/>
              <a:t>and you can do it with a proper meal that is healthy while not trying to deprive yourself </a:t>
            </a:r>
            <a:r>
              <a:rPr lang="en-GB" sz="2800" dirty="0" smtClean="0"/>
              <a:t>from </a:t>
            </a:r>
            <a:r>
              <a:rPr lang="en-GB" sz="2800" dirty="0" smtClean="0"/>
              <a:t>other </a:t>
            </a:r>
            <a:r>
              <a:rPr lang="en-GB" sz="2800" dirty="0" smtClean="0"/>
              <a:t>food</a:t>
            </a:r>
            <a:endParaRPr lang="en-US" sz="2800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14350"/>
            <a:ext cx="8229600" cy="4080273"/>
          </a:xfrm>
        </p:spPr>
        <p:txBody>
          <a:bodyPr/>
          <a:lstStyle/>
          <a:p>
            <a:pPr algn="ctr">
              <a:buNone/>
            </a:pPr>
            <a:r>
              <a:rPr lang="en-GB" b="1" dirty="0" smtClean="0">
                <a:solidFill>
                  <a:srgbClr val="FFC000"/>
                </a:solidFill>
              </a:rPr>
              <a:t>E</a:t>
            </a:r>
            <a:r>
              <a:rPr lang="en-GB" b="1" dirty="0" smtClean="0">
                <a:solidFill>
                  <a:srgbClr val="FFC000"/>
                </a:solidFill>
              </a:rPr>
              <a:t>at Right </a:t>
            </a:r>
            <a:r>
              <a:rPr lang="en-GB" dirty="0" smtClean="0"/>
              <a:t>and </a:t>
            </a:r>
            <a:r>
              <a:rPr lang="en-GB" b="1" dirty="0" smtClean="0">
                <a:solidFill>
                  <a:srgbClr val="FF6600"/>
                </a:solidFill>
              </a:rPr>
              <a:t>Exercise Regularly </a:t>
            </a:r>
            <a:r>
              <a:rPr lang="en-GB" dirty="0" smtClean="0"/>
              <a:t>to achieve a </a:t>
            </a:r>
            <a:r>
              <a:rPr lang="en-GB" i="1" dirty="0" smtClean="0"/>
              <a:t>well balanced healthy mind and </a:t>
            </a:r>
            <a:r>
              <a:rPr lang="en-GB" i="1" dirty="0" smtClean="0"/>
              <a:t>body</a:t>
            </a:r>
            <a:endParaRPr lang="en-US" dirty="0"/>
          </a:p>
        </p:txBody>
      </p:sp>
      <p:pic>
        <p:nvPicPr>
          <p:cNvPr id="47106" name="Picture 2" descr="Image result for EAT RIGHT and exercise regularly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1600" y="1809750"/>
            <a:ext cx="6400800" cy="29337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81149"/>
            <a:ext cx="8229600" cy="301347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2800" dirty="0" smtClean="0"/>
              <a:t>Consuming food from a wide variety of sources helps </a:t>
            </a:r>
            <a:r>
              <a:rPr lang="en-US" sz="2800" b="1" dirty="0" smtClean="0">
                <a:solidFill>
                  <a:srgbClr val="FF6600"/>
                </a:solidFill>
              </a:rPr>
              <a:t>maintain a healthy and interesting diet </a:t>
            </a:r>
            <a:r>
              <a:rPr lang="en-US" sz="2800" dirty="0" smtClean="0"/>
              <a:t>and ensure your </a:t>
            </a:r>
            <a:r>
              <a:rPr lang="en-US" sz="2800" b="1" dirty="0" smtClean="0"/>
              <a:t>body has the nutrients </a:t>
            </a:r>
            <a:r>
              <a:rPr lang="en-US" sz="2800" dirty="0" smtClean="0"/>
              <a:t>it needs to </a:t>
            </a:r>
            <a:r>
              <a:rPr lang="en-US" sz="2800" i="1" dirty="0" smtClean="0"/>
              <a:t>help reduce the risk of </a:t>
            </a:r>
            <a:r>
              <a:rPr lang="en-US" sz="2800" i="1" dirty="0" smtClean="0"/>
              <a:t>disease</a:t>
            </a:r>
            <a:endParaRPr lang="en-US" sz="2800" i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b="1" dirty="0" smtClean="0"/>
              <a:t>The Best Food Choices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8750"/>
            <a:ext cx="8229600" cy="33944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/>
              <a:t>1</a:t>
            </a:r>
            <a:r>
              <a:rPr lang="en-US" sz="2400" dirty="0" smtClean="0"/>
              <a:t>. Vegetables</a:t>
            </a:r>
          </a:p>
          <a:p>
            <a:pPr>
              <a:buNone/>
            </a:pPr>
            <a:r>
              <a:rPr lang="en-US" sz="2400" dirty="0" smtClean="0"/>
              <a:t>2. Fruits</a:t>
            </a:r>
          </a:p>
          <a:p>
            <a:pPr>
              <a:buNone/>
            </a:pPr>
            <a:r>
              <a:rPr lang="en-US" sz="2400" dirty="0" smtClean="0"/>
              <a:t>3. Whole Grain</a:t>
            </a:r>
          </a:p>
          <a:p>
            <a:pPr>
              <a:buNone/>
            </a:pPr>
            <a:r>
              <a:rPr lang="en-US" sz="2400" dirty="0" smtClean="0"/>
              <a:t>4. Dietary </a:t>
            </a:r>
            <a:r>
              <a:rPr lang="en-US" sz="2400" dirty="0" smtClean="0"/>
              <a:t>Fiber</a:t>
            </a: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5. Healthy Carbohydrates</a:t>
            </a:r>
          </a:p>
          <a:p>
            <a:pPr>
              <a:buNone/>
            </a:pPr>
            <a:r>
              <a:rPr lang="en-US" sz="2400" dirty="0" smtClean="0"/>
              <a:t>6. Calcium</a:t>
            </a:r>
          </a:p>
          <a:p>
            <a:pPr>
              <a:buNone/>
            </a:pPr>
            <a:r>
              <a:rPr lang="en-US" sz="2400" dirty="0" smtClean="0"/>
              <a:t>7. Healthy Fats</a:t>
            </a:r>
          </a:p>
          <a:p>
            <a:endParaRPr lang="en-US" dirty="0"/>
          </a:p>
        </p:txBody>
      </p:sp>
      <p:pic>
        <p:nvPicPr>
          <p:cNvPr id="64514" name="Picture 2" descr="Image result for good thumbs u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38800" y="1428750"/>
            <a:ext cx="2792706" cy="31813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1. Vegetables</a:t>
            </a:r>
            <a:endParaRPr lang="en-US" dirty="0"/>
          </a:p>
        </p:txBody>
      </p:sp>
      <p:pic>
        <p:nvPicPr>
          <p:cNvPr id="4" name="Content Placeholder 3" descr="Grocery_shopping_onlin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77688" y="1200150"/>
            <a:ext cx="6570912" cy="3657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90550"/>
            <a:ext cx="8229600" cy="4004073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 smtClean="0"/>
              <a:t>Vegetables are useful in reducing weight diet as they provide bulk and give a feeling of being “full”, and furthermore, the bulk and water content aids in treatment of </a:t>
            </a:r>
            <a:r>
              <a:rPr lang="en-US" sz="2400" dirty="0" smtClean="0"/>
              <a:t>constipation</a:t>
            </a:r>
          </a:p>
          <a:p>
            <a:endParaRPr lang="en-US" sz="2400" dirty="0" smtClean="0"/>
          </a:p>
          <a:p>
            <a:r>
              <a:rPr lang="en-US" sz="2400" dirty="0" smtClean="0"/>
              <a:t>To </a:t>
            </a:r>
            <a:r>
              <a:rPr lang="en-US" sz="2400" dirty="0" smtClean="0"/>
              <a:t>get the best out of vegetables, they should be taken raw or just slightly cooked by steaming, boiling, broiled, </a:t>
            </a:r>
            <a:r>
              <a:rPr lang="en-US" sz="2400" dirty="0" smtClean="0"/>
              <a:t>stewed</a:t>
            </a:r>
          </a:p>
          <a:p>
            <a:endParaRPr lang="en-US" sz="2400" dirty="0" smtClean="0"/>
          </a:p>
          <a:p>
            <a:r>
              <a:rPr lang="en-US" sz="2400" dirty="0" smtClean="0"/>
              <a:t>Green leafy vegetables provide a source of many nutrients, including iron, fiber, vitamins A and C and potassium which help to purify the blood, heal the intestinal tract, anemia and reduce the risk of developing diabetes</a:t>
            </a:r>
          </a:p>
          <a:p>
            <a:endParaRPr lang="en-US" sz="2600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66750"/>
            <a:ext cx="8229600" cy="3927873"/>
          </a:xfrm>
        </p:spPr>
        <p:txBody>
          <a:bodyPr>
            <a:normAutofit fontScale="85000" lnSpcReduction="20000"/>
          </a:bodyPr>
          <a:lstStyle/>
          <a:p>
            <a:r>
              <a:rPr lang="en-US" sz="2800" dirty="0" smtClean="0"/>
              <a:t>A good example of green vegetables are spinach, cabbage, broccoli where they are best serve after being steamed or boiled lightly.</a:t>
            </a:r>
          </a:p>
          <a:p>
            <a:pPr>
              <a:buNone/>
            </a:pPr>
            <a:endParaRPr lang="en-US" sz="2800" dirty="0" smtClean="0"/>
          </a:p>
          <a:p>
            <a:r>
              <a:rPr lang="en-US" sz="2800" dirty="0" smtClean="0"/>
              <a:t>Red and yellow vegetables such as tomatoes, pumpkin, eggplant, potato, carrot, beetroot, bitter gourd rich in nutrients as </a:t>
            </a:r>
            <a:r>
              <a:rPr lang="en-US" sz="2800" dirty="0" smtClean="0"/>
              <a:t>well</a:t>
            </a:r>
          </a:p>
          <a:p>
            <a:endParaRPr lang="en-US" sz="2800" dirty="0" smtClean="0"/>
          </a:p>
          <a:p>
            <a:r>
              <a:rPr lang="en-US" sz="2800" dirty="0" smtClean="0"/>
              <a:t>They </a:t>
            </a:r>
            <a:r>
              <a:rPr lang="en-US" sz="2800" dirty="0" smtClean="0"/>
              <a:t>contain Vitamin A, Vitamin B, iron, potassium, calcium, </a:t>
            </a:r>
            <a:r>
              <a:rPr lang="en-US" sz="2800" dirty="0" err="1" smtClean="0"/>
              <a:t>fibre</a:t>
            </a:r>
            <a:r>
              <a:rPr lang="en-US" sz="2800" dirty="0" smtClean="0"/>
              <a:t> which can improve body immunity and help boost body </a:t>
            </a:r>
            <a:r>
              <a:rPr lang="en-US" sz="2800" dirty="0" smtClean="0"/>
              <a:t>metabolism</a:t>
            </a:r>
            <a:endParaRPr lang="en-US" sz="2800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2415</TotalTime>
  <Words>770</Words>
  <Application>Microsoft Office PowerPoint</Application>
  <PresentationFormat>On-screen Show (16:9)</PresentationFormat>
  <Paragraphs>91</Paragraphs>
  <Slides>25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Slide 1</vt:lpstr>
      <vt:lpstr>Slide 2</vt:lpstr>
      <vt:lpstr>Slide 3</vt:lpstr>
      <vt:lpstr>Slide 4</vt:lpstr>
      <vt:lpstr>Slide 5</vt:lpstr>
      <vt:lpstr>The Best Food Choices</vt:lpstr>
      <vt:lpstr>1. Vegetables</vt:lpstr>
      <vt:lpstr>Slide 8</vt:lpstr>
      <vt:lpstr>Slide 9</vt:lpstr>
      <vt:lpstr>Slide 10</vt:lpstr>
      <vt:lpstr>Slide 11</vt:lpstr>
      <vt:lpstr>3. Whole Grain </vt:lpstr>
      <vt:lpstr>Slide 13</vt:lpstr>
      <vt:lpstr>Slide 14</vt:lpstr>
      <vt:lpstr>4. Dietary Fibre </vt:lpstr>
      <vt:lpstr>Slide 16</vt:lpstr>
      <vt:lpstr>5. Healthy Carbohydrates </vt:lpstr>
      <vt:lpstr>Slide 18</vt:lpstr>
      <vt:lpstr>Slide 19</vt:lpstr>
      <vt:lpstr>6. Calcium </vt:lpstr>
      <vt:lpstr>Slide 21</vt:lpstr>
      <vt:lpstr>Slide 22</vt:lpstr>
      <vt:lpstr>7. Healthy Fats </vt:lpstr>
      <vt:lpstr>Slide 24</vt:lpstr>
      <vt:lpstr>Slide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Samsung</dc:creator>
  <cp:lastModifiedBy>Samsung</cp:lastModifiedBy>
  <cp:revision>81</cp:revision>
  <dcterms:created xsi:type="dcterms:W3CDTF">2016-10-26T12:39:45Z</dcterms:created>
  <dcterms:modified xsi:type="dcterms:W3CDTF">2016-10-28T05:14:04Z</dcterms:modified>
</cp:coreProperties>
</file>