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320" r:id="rId3"/>
    <p:sldId id="267" r:id="rId4"/>
    <p:sldId id="279" r:id="rId5"/>
    <p:sldId id="287" r:id="rId6"/>
    <p:sldId id="294" r:id="rId7"/>
    <p:sldId id="295" r:id="rId8"/>
    <p:sldId id="296" r:id="rId9"/>
    <p:sldId id="303" r:id="rId10"/>
    <p:sldId id="297" r:id="rId11"/>
    <p:sldId id="298" r:id="rId12"/>
    <p:sldId id="299" r:id="rId13"/>
    <p:sldId id="300" r:id="rId14"/>
    <p:sldId id="304" r:id="rId15"/>
    <p:sldId id="301" r:id="rId16"/>
    <p:sldId id="305"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6666FF"/>
    <a:srgbClr val="58F51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6" d="100"/>
          <a:sy n="56" d="100"/>
        </p:scale>
        <p:origin x="-1099" y="-245"/>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89796E-24B2-4E27-9094-67FCEC700A6B}" type="datetimeFigureOut">
              <a:rPr lang="en-US" smtClean="0"/>
              <a:pPr/>
              <a:t>27-Oct-16</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4703F3-3A10-4148-A4C9-BA7B010CC5A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4703F3-3A10-4148-A4C9-BA7B010CC5A7}"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E3E15E-3307-4AF0-8133-97A2AB2D9CF3}" type="datetimeFigureOut">
              <a:rPr lang="en-US" smtClean="0"/>
              <a:pPr/>
              <a:t>27-Oct-16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E3E15E-3307-4AF0-8133-97A2AB2D9CF3}" type="datetimeFigureOut">
              <a:rPr lang="en-US" smtClean="0"/>
              <a:pPr/>
              <a:t>27-Oct-16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E3E15E-3307-4AF0-8133-97A2AB2D9CF3}" type="datetimeFigureOut">
              <a:rPr lang="en-US" smtClean="0"/>
              <a:pPr/>
              <a:t>27-Oct-16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E3E15E-3307-4AF0-8133-97A2AB2D9CF3}" type="datetimeFigureOut">
              <a:rPr lang="en-US" smtClean="0"/>
              <a:pPr/>
              <a:t>27-Oct-16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E3E15E-3307-4AF0-8133-97A2AB2D9CF3}" type="datetimeFigureOut">
              <a:rPr lang="en-US" smtClean="0"/>
              <a:pPr/>
              <a:t>27-Oct-16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E3E15E-3307-4AF0-8133-97A2AB2D9CF3}" type="datetimeFigureOut">
              <a:rPr lang="en-US" smtClean="0"/>
              <a:pPr/>
              <a:t>27-Oct-16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E3E15E-3307-4AF0-8133-97A2AB2D9CF3}" type="datetimeFigureOut">
              <a:rPr lang="en-US" smtClean="0"/>
              <a:pPr/>
              <a:t>27-Oct-16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6920E-64B5-4525-8A28-A5BED53BAC3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BE3E15E-3307-4AF0-8133-97A2AB2D9CF3}" type="datetimeFigureOut">
              <a:rPr lang="en-US" smtClean="0"/>
              <a:pPr/>
              <a:t>27-Oct-16</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E06920E-64B5-4525-8A28-A5BED53BAC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webmd.com/cholesterol-management/cholesterol-assessment/default.htm" TargetMode="External"/><Relationship Id="rId2" Type="http://schemas.openxmlformats.org/officeDocument/2006/relationships/hyperlink" Target="https://www.betterhealth.vic.gov.au/health/conditionsandtreatments/cholesterol-healthy-eating-tips" TargetMode="External"/><Relationship Id="rId1" Type="http://schemas.openxmlformats.org/officeDocument/2006/relationships/slideLayout" Target="../slideLayouts/slideLayout2.xml"/><Relationship Id="rId4" Type="http://schemas.openxmlformats.org/officeDocument/2006/relationships/hyperlink" Target="http://www.webmd.com/cholesterol-management/tc/high-cholesterol-caus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betterhealth.vic.gov.au/health/conditionsandtreatments/cholesterol-healthy-eating-tip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webmd.com/cholesterol-management/default.htm" TargetMode="External"/><Relationship Id="rId2" Type="http://schemas.openxmlformats.org/officeDocument/2006/relationships/hyperlink" Target="http://www.webmd.com/smoking-cessation/ss/slideshow-13-best-quit-smoking-tips-ever" TargetMode="External"/><Relationship Id="rId1" Type="http://schemas.openxmlformats.org/officeDocument/2006/relationships/slideLayout" Target="../slideLayouts/slideLayout2.xml"/><Relationship Id="rId6" Type="http://schemas.openxmlformats.org/officeDocument/2006/relationships/hyperlink" Target="http://www.webmd.com/heart-disease/what-is-atherosclerosis" TargetMode="External"/><Relationship Id="rId5" Type="http://schemas.openxmlformats.org/officeDocument/2006/relationships/hyperlink" Target="http://www.webmd.com/dvt/blood-clots" TargetMode="External"/><Relationship Id="rId4" Type="http://schemas.openxmlformats.org/officeDocument/2006/relationships/hyperlink" Target="http://www.webmd.com/heart/anatomy-picture-of-blood"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28111" t="25000" r="13909" b="17188"/>
          <a:stretch>
            <a:fillRect/>
          </a:stretch>
        </p:blipFill>
        <p:spPr bwMode="auto">
          <a:xfrm>
            <a:off x="0" y="0"/>
            <a:ext cx="9144000" cy="5143500"/>
          </a:xfrm>
          <a:prstGeom prst="rect">
            <a:avLst/>
          </a:prstGeom>
          <a:noFill/>
          <a:ln w="9525">
            <a:noFill/>
            <a:miter lim="800000"/>
            <a:headEnd/>
            <a:tailEnd/>
          </a:ln>
          <a:effectLst/>
        </p:spPr>
      </p:pic>
      <p:sp>
        <p:nvSpPr>
          <p:cNvPr id="5" name="TextBox 4"/>
          <p:cNvSpPr txBox="1"/>
          <p:nvPr/>
        </p:nvSpPr>
        <p:spPr>
          <a:xfrm>
            <a:off x="228600" y="4324350"/>
            <a:ext cx="4495800" cy="584775"/>
          </a:xfrm>
          <a:prstGeom prst="rect">
            <a:avLst/>
          </a:prstGeom>
          <a:noFill/>
        </p:spPr>
        <p:txBody>
          <a:bodyPr wrap="square" rtlCol="0">
            <a:spAutoFit/>
          </a:bodyPr>
          <a:lstStyle/>
          <a:p>
            <a:pPr algn="ctr"/>
            <a:r>
              <a:rPr lang="en-US" sz="3200" b="1" dirty="0"/>
              <a:t>Food </a:t>
            </a:r>
            <a:r>
              <a:rPr lang="en-US" sz="3200" b="1" dirty="0" smtClean="0"/>
              <a:t>Cholesterol</a:t>
            </a:r>
            <a:endParaRPr lang="en-US" sz="3200" b="1" dirty="0"/>
          </a:p>
        </p:txBody>
      </p:sp>
      <p:sp>
        <p:nvSpPr>
          <p:cNvPr id="1028" name="AutoShape 4" descr="Cool Smoke Backgrounds Cool mac apple background"/>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1600" y="971550"/>
            <a:ext cx="3505200" cy="3657601"/>
          </a:xfrm>
        </p:spPr>
        <p:txBody>
          <a:bodyPr>
            <a:normAutofit/>
          </a:bodyPr>
          <a:lstStyle/>
          <a:p>
            <a:pPr algn="ctr">
              <a:buNone/>
            </a:pPr>
            <a:r>
              <a:rPr lang="en-US" sz="2800" dirty="0" smtClean="0"/>
              <a:t>You will also find saturated fat in stick margarine, vegetable shortening, and most cookies, crackers, chips, and other </a:t>
            </a:r>
            <a:r>
              <a:rPr lang="en-US" sz="2800" dirty="0" smtClean="0"/>
              <a:t>snacks</a:t>
            </a:r>
          </a:p>
          <a:p>
            <a:pPr algn="ctr"/>
            <a:endParaRPr lang="en-US" sz="2800" dirty="0" smtClean="0"/>
          </a:p>
          <a:p>
            <a:endParaRPr lang="en-US" sz="2400" dirty="0" smtClean="0"/>
          </a:p>
          <a:p>
            <a:endParaRPr lang="en-US" b="1" dirty="0"/>
          </a:p>
        </p:txBody>
      </p:sp>
      <p:pic>
        <p:nvPicPr>
          <p:cNvPr id="7172" name="Picture 4" descr="Image result for most cookies, crackers, chips, and other snacks"/>
          <p:cNvPicPr>
            <a:picLocks noChangeAspect="1" noChangeArrowheads="1"/>
          </p:cNvPicPr>
          <p:nvPr/>
        </p:nvPicPr>
        <p:blipFill>
          <a:blip r:embed="rId2"/>
          <a:srcRect/>
          <a:stretch>
            <a:fillRect/>
          </a:stretch>
        </p:blipFill>
        <p:spPr bwMode="auto">
          <a:xfrm>
            <a:off x="0" y="0"/>
            <a:ext cx="4648200" cy="514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a:bodyPr>
          <a:lstStyle/>
          <a:p>
            <a:r>
              <a:rPr lang="en-US" b="1" dirty="0" smtClean="0"/>
              <a:t>2) Your </a:t>
            </a:r>
            <a:r>
              <a:rPr lang="en-US" b="1" dirty="0" smtClean="0"/>
              <a:t>Activity Level</a:t>
            </a:r>
            <a:endParaRPr lang="en-US" b="1" dirty="0"/>
          </a:p>
        </p:txBody>
      </p:sp>
      <p:sp>
        <p:nvSpPr>
          <p:cNvPr id="3" name="Content Placeholder 2"/>
          <p:cNvSpPr>
            <a:spLocks noGrp="1"/>
          </p:cNvSpPr>
          <p:nvPr>
            <p:ph idx="1"/>
          </p:nvPr>
        </p:nvSpPr>
        <p:spPr>
          <a:xfrm>
            <a:off x="457200" y="1428750"/>
            <a:ext cx="8229600" cy="3394472"/>
          </a:xfrm>
        </p:spPr>
        <p:txBody>
          <a:bodyPr>
            <a:normAutofit lnSpcReduction="10000"/>
          </a:bodyPr>
          <a:lstStyle/>
          <a:p>
            <a:r>
              <a:rPr lang="en-US" sz="2400" dirty="0" smtClean="0"/>
              <a:t>If your </a:t>
            </a:r>
            <a:r>
              <a:rPr lang="en-US" sz="2400" dirty="0" smtClean="0"/>
              <a:t>cholesterol numbers aren’t </a:t>
            </a:r>
            <a:r>
              <a:rPr lang="en-US" sz="2400" dirty="0" smtClean="0"/>
              <a:t>where they ought to be, working out should be a key part of your get-healthy </a:t>
            </a:r>
            <a:r>
              <a:rPr lang="en-US" sz="2400" dirty="0" smtClean="0"/>
              <a:t>strategy</a:t>
            </a:r>
          </a:p>
          <a:p>
            <a:endParaRPr lang="en-US" sz="2400" dirty="0" smtClean="0"/>
          </a:p>
          <a:p>
            <a:r>
              <a:rPr lang="en-US" sz="2400" dirty="0" smtClean="0"/>
              <a:t>By </a:t>
            </a:r>
            <a:r>
              <a:rPr lang="en-US" sz="2400" dirty="0" smtClean="0"/>
              <a:t>increasing your activity level, it will help you lose or maintain your </a:t>
            </a:r>
            <a:r>
              <a:rPr lang="en-US" sz="2400" dirty="0" smtClean="0"/>
              <a:t>weight</a:t>
            </a:r>
          </a:p>
          <a:p>
            <a:endParaRPr lang="en-US" sz="2400" dirty="0" smtClean="0"/>
          </a:p>
          <a:p>
            <a:r>
              <a:rPr lang="en-US" sz="2400" dirty="0" smtClean="0"/>
              <a:t>Being overweight</a:t>
            </a:r>
            <a:r>
              <a:rPr lang="en-US" sz="2400" dirty="0" smtClean="0"/>
              <a:t> tends to increase the amount of low-density lipoprotein </a:t>
            </a:r>
            <a:r>
              <a:rPr lang="en-US" sz="2400" dirty="0" smtClean="0"/>
              <a:t>(LDL) </a:t>
            </a:r>
            <a:r>
              <a:rPr lang="en-US" sz="2400" dirty="0" smtClean="0"/>
              <a:t>in your </a:t>
            </a:r>
            <a:r>
              <a:rPr lang="en-US" sz="2400" dirty="0" smtClean="0"/>
              <a:t>blood, </a:t>
            </a:r>
            <a:r>
              <a:rPr lang="en-US" sz="2400" dirty="0" smtClean="0"/>
              <a:t>the kind of lipoprotein that's been linked to </a:t>
            </a:r>
            <a:r>
              <a:rPr lang="en-US" sz="2400" dirty="0" smtClean="0"/>
              <a:t>heart disease</a:t>
            </a:r>
            <a:endParaRPr lang="en-US" sz="2400" b="1" i="1" dirty="0" smtClean="0"/>
          </a:p>
          <a:p>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 3) Your age and gender</a:t>
            </a:r>
            <a:endParaRPr lang="en-US" sz="4000" b="1" dirty="0"/>
          </a:p>
        </p:txBody>
      </p:sp>
      <p:sp>
        <p:nvSpPr>
          <p:cNvPr id="3" name="Content Placeholder 2"/>
          <p:cNvSpPr>
            <a:spLocks noGrp="1"/>
          </p:cNvSpPr>
          <p:nvPr>
            <p:ph idx="1"/>
          </p:nvPr>
        </p:nvSpPr>
        <p:spPr>
          <a:xfrm>
            <a:off x="533400" y="1428750"/>
            <a:ext cx="8229600" cy="3242072"/>
          </a:xfrm>
        </p:spPr>
        <p:txBody>
          <a:bodyPr>
            <a:normAutofit/>
          </a:bodyPr>
          <a:lstStyle/>
          <a:p>
            <a:r>
              <a:rPr lang="en-US" sz="2400" dirty="0" smtClean="0"/>
              <a:t>Whether you are male or female, as you get older your risk for </a:t>
            </a:r>
            <a:r>
              <a:rPr lang="en-US" sz="2400" dirty="0" smtClean="0"/>
              <a:t>heart disease</a:t>
            </a:r>
            <a:r>
              <a:rPr lang="en-US" sz="2400" dirty="0" smtClean="0"/>
              <a:t> increases </a:t>
            </a:r>
            <a:r>
              <a:rPr lang="en-US" sz="2400" dirty="0" smtClean="0"/>
              <a:t>dramatically</a:t>
            </a:r>
            <a:endParaRPr lang="en-US" sz="2400" dirty="0" smtClean="0"/>
          </a:p>
          <a:p>
            <a:endParaRPr lang="en-US" sz="2400" dirty="0" smtClean="0"/>
          </a:p>
          <a:p>
            <a:r>
              <a:rPr lang="en-US" sz="2400" dirty="0" smtClean="0"/>
              <a:t>In men, cholesterol levels generally level off after age </a:t>
            </a:r>
            <a:r>
              <a:rPr lang="en-US" sz="2400" dirty="0" smtClean="0"/>
              <a:t>50</a:t>
            </a:r>
          </a:p>
          <a:p>
            <a:endParaRPr lang="en-US" sz="2400" dirty="0" smtClean="0"/>
          </a:p>
          <a:p>
            <a:r>
              <a:rPr lang="en-US" sz="2400" dirty="0" smtClean="0"/>
              <a:t>In </a:t>
            </a:r>
            <a:r>
              <a:rPr lang="en-US" sz="2400" dirty="0" smtClean="0"/>
              <a:t>women, cholesterol levels stay fairly low until menopause, after which they rise to about the same level as in </a:t>
            </a:r>
            <a:r>
              <a:rPr lang="en-US" sz="2400" dirty="0" smtClean="0"/>
              <a:t>men</a:t>
            </a:r>
            <a:endParaRPr lang="en-US" sz="2400" dirty="0" smtClean="0"/>
          </a:p>
          <a:p>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i="1" dirty="0" smtClean="0"/>
              <a:t>4) Genetics</a:t>
            </a:r>
            <a:endParaRPr lang="en-US" sz="4000" b="1" dirty="0"/>
          </a:p>
        </p:txBody>
      </p:sp>
      <p:sp>
        <p:nvSpPr>
          <p:cNvPr id="3" name="Content Placeholder 2"/>
          <p:cNvSpPr>
            <a:spLocks noGrp="1"/>
          </p:cNvSpPr>
          <p:nvPr>
            <p:ph idx="1"/>
          </p:nvPr>
        </p:nvSpPr>
        <p:spPr>
          <a:xfrm>
            <a:off x="457200" y="1504950"/>
            <a:ext cx="8229600" cy="3394472"/>
          </a:xfrm>
        </p:spPr>
        <p:txBody>
          <a:bodyPr>
            <a:normAutofit fontScale="77500" lnSpcReduction="20000"/>
          </a:bodyPr>
          <a:lstStyle/>
          <a:p>
            <a:r>
              <a:rPr lang="en-US" dirty="0" smtClean="0"/>
              <a:t>Your family history may also affect your </a:t>
            </a:r>
            <a:r>
              <a:rPr lang="en-US" u="sng" dirty="0" smtClean="0">
                <a:hlinkClick r:id="rId2"/>
              </a:rPr>
              <a:t>cholesterol</a:t>
            </a:r>
            <a:r>
              <a:rPr lang="en-US" dirty="0" smtClean="0"/>
              <a:t> level. </a:t>
            </a:r>
            <a:r>
              <a:rPr lang="en-US" u="sng" dirty="0" smtClean="0">
                <a:hlinkClick r:id="rId3"/>
              </a:rPr>
              <a:t>High cholesterol</a:t>
            </a:r>
            <a:r>
              <a:rPr lang="en-US" dirty="0" smtClean="0"/>
              <a:t> may run in your </a:t>
            </a:r>
            <a:r>
              <a:rPr lang="en-US" dirty="0" smtClean="0"/>
              <a:t>family</a:t>
            </a:r>
          </a:p>
          <a:p>
            <a:endParaRPr lang="en-US" dirty="0" smtClean="0"/>
          </a:p>
          <a:p>
            <a:r>
              <a:rPr lang="en-US" dirty="0" smtClean="0"/>
              <a:t>If </a:t>
            </a:r>
            <a:r>
              <a:rPr lang="en-US" dirty="0" smtClean="0"/>
              <a:t>family members have or had </a:t>
            </a:r>
            <a:r>
              <a:rPr lang="en-US" u="sng" dirty="0" smtClean="0">
                <a:hlinkClick r:id="rId4"/>
              </a:rPr>
              <a:t>high cholesterol</a:t>
            </a:r>
            <a:r>
              <a:rPr lang="en-US" dirty="0" smtClean="0"/>
              <a:t>, you may also have it. </a:t>
            </a:r>
            <a:endParaRPr lang="en-US" dirty="0" smtClean="0"/>
          </a:p>
          <a:p>
            <a:endParaRPr lang="en-US" dirty="0" smtClean="0"/>
          </a:p>
          <a:p>
            <a:r>
              <a:rPr lang="en-US" dirty="0" smtClean="0"/>
              <a:t>Some </a:t>
            </a:r>
            <a:r>
              <a:rPr lang="en-US" dirty="0" smtClean="0"/>
              <a:t>people will have </a:t>
            </a:r>
            <a:r>
              <a:rPr lang="en-US" u="sng" dirty="0" smtClean="0">
                <a:hlinkClick r:id="rId2"/>
              </a:rPr>
              <a:t>high cholesterol</a:t>
            </a:r>
            <a:r>
              <a:rPr lang="en-US" dirty="0" smtClean="0"/>
              <a:t> even if they follow a healthy, balanced diet low in </a:t>
            </a:r>
            <a:r>
              <a:rPr lang="en-US" u="sng" dirty="0" smtClean="0">
                <a:hlinkClick r:id="rId2"/>
              </a:rPr>
              <a:t>saturated fats</a:t>
            </a:r>
            <a:r>
              <a:rPr lang="en-US" dirty="0" smtClean="0"/>
              <a:t> and </a:t>
            </a:r>
            <a:r>
              <a:rPr lang="en-US" dirty="0" smtClean="0"/>
              <a:t>trans-fats.</a:t>
            </a: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3581400" cy="3394472"/>
          </a:xfrm>
        </p:spPr>
        <p:txBody>
          <a:bodyPr/>
          <a:lstStyle/>
          <a:p>
            <a:r>
              <a:rPr lang="en-US" dirty="0" smtClean="0"/>
              <a:t>These people may need to take </a:t>
            </a:r>
            <a:r>
              <a:rPr lang="en-US" u="sng" dirty="0" smtClean="0">
                <a:hlinkClick r:id="rId2"/>
              </a:rPr>
              <a:t>cholesterol</a:t>
            </a:r>
            <a:r>
              <a:rPr lang="en-US" dirty="0" smtClean="0"/>
              <a:t>-lowering medicine as prescribed by their doctor.</a:t>
            </a:r>
          </a:p>
          <a:p>
            <a:endParaRPr lang="en-US" dirty="0"/>
          </a:p>
        </p:txBody>
      </p:sp>
      <p:pic>
        <p:nvPicPr>
          <p:cNvPr id="28676" name="Picture 4" descr="Image result for medicine prescribed by doctors"/>
          <p:cNvPicPr>
            <a:picLocks noChangeAspect="1" noChangeArrowheads="1"/>
          </p:cNvPicPr>
          <p:nvPr/>
        </p:nvPicPr>
        <p:blipFill>
          <a:blip r:embed="rId3"/>
          <a:srcRect b="4074"/>
          <a:stretch>
            <a:fillRect/>
          </a:stretch>
        </p:blipFill>
        <p:spPr bwMode="auto">
          <a:xfrm>
            <a:off x="4667250" y="0"/>
            <a:ext cx="4476750" cy="514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a:bodyPr>
          <a:lstStyle/>
          <a:p>
            <a:r>
              <a:rPr lang="en-US" sz="4000" b="1" dirty="0" smtClean="0"/>
              <a:t>5) Cigarette smoking</a:t>
            </a:r>
            <a:endParaRPr lang="en-US" sz="4000" b="1" dirty="0"/>
          </a:p>
        </p:txBody>
      </p:sp>
      <p:sp>
        <p:nvSpPr>
          <p:cNvPr id="3" name="Content Placeholder 2"/>
          <p:cNvSpPr>
            <a:spLocks noGrp="1"/>
          </p:cNvSpPr>
          <p:nvPr>
            <p:ph idx="1"/>
          </p:nvPr>
        </p:nvSpPr>
        <p:spPr>
          <a:xfrm>
            <a:off x="457200" y="1428750"/>
            <a:ext cx="8229600" cy="3394472"/>
          </a:xfrm>
        </p:spPr>
        <p:txBody>
          <a:bodyPr>
            <a:normAutofit/>
          </a:bodyPr>
          <a:lstStyle/>
          <a:p>
            <a:r>
              <a:rPr lang="en-US" sz="2400" dirty="0" smtClean="0"/>
              <a:t> </a:t>
            </a:r>
            <a:r>
              <a:rPr lang="en-US" sz="2400" dirty="0" smtClean="0"/>
              <a:t>Cigarette </a:t>
            </a:r>
            <a:r>
              <a:rPr lang="en-US" sz="2400" u="sng" dirty="0" smtClean="0">
                <a:hlinkClick r:id="rId2"/>
              </a:rPr>
              <a:t>smoking</a:t>
            </a:r>
            <a:r>
              <a:rPr lang="en-US" sz="2400" dirty="0" smtClean="0"/>
              <a:t> lowers your level of HDL, or 'good' </a:t>
            </a:r>
            <a:r>
              <a:rPr lang="en-US" sz="2400" u="sng" dirty="0" smtClean="0">
                <a:hlinkClick r:id="rId3"/>
              </a:rPr>
              <a:t>cholesterol</a:t>
            </a:r>
            <a:endParaRPr lang="en-US" sz="2400" u="sng" dirty="0" smtClean="0"/>
          </a:p>
          <a:p>
            <a:r>
              <a:rPr lang="en-US" sz="2400" dirty="0" smtClean="0"/>
              <a:t>It </a:t>
            </a:r>
            <a:r>
              <a:rPr lang="en-US" sz="2400" dirty="0" smtClean="0"/>
              <a:t>also injures the lining of the </a:t>
            </a:r>
            <a:r>
              <a:rPr lang="en-US" sz="2400" u="sng" dirty="0" smtClean="0">
                <a:hlinkClick r:id="rId4"/>
              </a:rPr>
              <a:t>blood</a:t>
            </a:r>
            <a:r>
              <a:rPr lang="en-US" sz="2400" dirty="0" smtClean="0"/>
              <a:t> vessels and increases the risk of developing </a:t>
            </a:r>
            <a:r>
              <a:rPr lang="en-US" sz="2400" u="sng" dirty="0" smtClean="0">
                <a:hlinkClick r:id="rId5"/>
              </a:rPr>
              <a:t>blood clots</a:t>
            </a:r>
            <a:r>
              <a:rPr lang="en-US" sz="2400" dirty="0" smtClean="0"/>
              <a:t>, which contributes to </a:t>
            </a:r>
            <a:r>
              <a:rPr lang="en-US" sz="2400" u="sng" dirty="0" smtClean="0">
                <a:hlinkClick r:id="rId6"/>
              </a:rPr>
              <a:t>atherosclerosis</a:t>
            </a:r>
            <a:r>
              <a:rPr lang="en-US" sz="2400" dirty="0" smtClean="0"/>
              <a:t> </a:t>
            </a:r>
            <a:endParaRPr lang="en-US" sz="2400" dirty="0" smtClean="0"/>
          </a:p>
          <a:p>
            <a:r>
              <a:rPr lang="en-US" sz="2400" dirty="0" smtClean="0"/>
              <a:t>It </a:t>
            </a:r>
            <a:r>
              <a:rPr lang="en-US" sz="2400" dirty="0" smtClean="0"/>
              <a:t>damages the walls of your blood vessels, making them more likely to accumulate fatty deposits. </a:t>
            </a:r>
          </a:p>
          <a:p>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1600" y="1181100"/>
            <a:ext cx="3505200" cy="3962400"/>
          </a:xfrm>
        </p:spPr>
        <p:txBody>
          <a:bodyPr>
            <a:normAutofit/>
          </a:bodyPr>
          <a:lstStyle/>
          <a:p>
            <a:pPr algn="ctr">
              <a:buNone/>
            </a:pPr>
            <a:r>
              <a:rPr lang="en-US" dirty="0" smtClean="0"/>
              <a:t>Even </a:t>
            </a:r>
            <a:r>
              <a:rPr lang="en-US" u="sng" dirty="0" smtClean="0"/>
              <a:t>inhaling </a:t>
            </a:r>
            <a:r>
              <a:rPr lang="en-US" dirty="0" smtClean="0"/>
              <a:t>others' cigarette smoke has been shown to </a:t>
            </a:r>
            <a:r>
              <a:rPr lang="en-US" b="1" dirty="0" smtClean="0"/>
              <a:t>lower </a:t>
            </a:r>
            <a:r>
              <a:rPr lang="en-US" b="1" dirty="0" smtClean="0"/>
              <a:t>HDL Cholesterol</a:t>
            </a:r>
            <a:endParaRPr lang="en-US" b="1" dirty="0"/>
          </a:p>
        </p:txBody>
      </p:sp>
      <p:pic>
        <p:nvPicPr>
          <p:cNvPr id="29698" name="Picture 2" descr="Image result for smoke cigarettes"/>
          <p:cNvPicPr>
            <a:picLocks noChangeAspect="1" noChangeArrowheads="1"/>
          </p:cNvPicPr>
          <p:nvPr/>
        </p:nvPicPr>
        <p:blipFill>
          <a:blip r:embed="rId2"/>
          <a:srcRect/>
          <a:stretch>
            <a:fillRect/>
          </a:stretch>
        </p:blipFill>
        <p:spPr bwMode="auto">
          <a:xfrm>
            <a:off x="0" y="0"/>
            <a:ext cx="4648200" cy="514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49"/>
            <a:ext cx="8229600" cy="701279"/>
          </a:xfrm>
        </p:spPr>
        <p:txBody>
          <a:bodyPr>
            <a:noAutofit/>
          </a:bodyPr>
          <a:lstStyle/>
          <a:p>
            <a:r>
              <a:rPr lang="en-US" sz="3200" b="1" dirty="0" smtClean="0"/>
              <a:t>Top 5 Tactics to improve your cholesterol level</a:t>
            </a:r>
            <a:endParaRPr lang="en-US" sz="3200" b="1" dirty="0"/>
          </a:p>
        </p:txBody>
      </p:sp>
      <p:sp>
        <p:nvSpPr>
          <p:cNvPr id="3" name="Content Placeholder 2"/>
          <p:cNvSpPr>
            <a:spLocks noGrp="1"/>
          </p:cNvSpPr>
          <p:nvPr>
            <p:ph idx="1"/>
          </p:nvPr>
        </p:nvSpPr>
        <p:spPr>
          <a:xfrm>
            <a:off x="457200" y="1352550"/>
            <a:ext cx="8229600" cy="3394472"/>
          </a:xfrm>
        </p:spPr>
        <p:txBody>
          <a:bodyPr>
            <a:normAutofit fontScale="92500" lnSpcReduction="10000"/>
          </a:bodyPr>
          <a:lstStyle/>
          <a:p>
            <a:pPr marL="457200" indent="-457200">
              <a:buNone/>
            </a:pPr>
            <a:r>
              <a:rPr lang="en-US" sz="2400" dirty="0" smtClean="0"/>
              <a:t>1.  Eat </a:t>
            </a:r>
            <a:r>
              <a:rPr lang="en-US" sz="2400" dirty="0" smtClean="0"/>
              <a:t>heart-healthy </a:t>
            </a:r>
            <a:r>
              <a:rPr lang="en-US" sz="2400" dirty="0" smtClean="0"/>
              <a:t>food</a:t>
            </a:r>
          </a:p>
          <a:p>
            <a:pPr marL="457200" indent="-457200">
              <a:buNone/>
            </a:pPr>
            <a:endParaRPr lang="en-US" sz="2400" dirty="0" smtClean="0"/>
          </a:p>
          <a:p>
            <a:pPr>
              <a:buNone/>
            </a:pPr>
            <a:r>
              <a:rPr lang="en-US" sz="2400" dirty="0" smtClean="0"/>
              <a:t>2</a:t>
            </a:r>
            <a:r>
              <a:rPr lang="en-US" sz="2400" dirty="0" smtClean="0"/>
              <a:t>. Increase your physical </a:t>
            </a:r>
            <a:r>
              <a:rPr lang="en-US" sz="2400" dirty="0" smtClean="0"/>
              <a:t>activity</a:t>
            </a:r>
          </a:p>
          <a:p>
            <a:pPr>
              <a:buNone/>
            </a:pPr>
            <a:endParaRPr lang="en-US" sz="2400" dirty="0" smtClean="0"/>
          </a:p>
          <a:p>
            <a:pPr>
              <a:buNone/>
            </a:pPr>
            <a:r>
              <a:rPr lang="en-US" sz="2400" dirty="0" smtClean="0"/>
              <a:t>3</a:t>
            </a:r>
            <a:r>
              <a:rPr lang="en-US" sz="2400" dirty="0" smtClean="0"/>
              <a:t>. Lose </a:t>
            </a:r>
            <a:r>
              <a:rPr lang="en-US" sz="2400" dirty="0" smtClean="0"/>
              <a:t>weight</a:t>
            </a:r>
          </a:p>
          <a:p>
            <a:pPr>
              <a:buNone/>
            </a:pPr>
            <a:endParaRPr lang="en-US" sz="2400" dirty="0" smtClean="0"/>
          </a:p>
          <a:p>
            <a:pPr>
              <a:buNone/>
            </a:pPr>
            <a:r>
              <a:rPr lang="en-US" sz="2400" dirty="0" smtClean="0"/>
              <a:t>4</a:t>
            </a:r>
            <a:r>
              <a:rPr lang="en-US" sz="2400" dirty="0" smtClean="0"/>
              <a:t>. Drink alcohol only in </a:t>
            </a:r>
            <a:r>
              <a:rPr lang="en-US" sz="2400" dirty="0" smtClean="0"/>
              <a:t>moderation</a:t>
            </a:r>
          </a:p>
          <a:p>
            <a:pPr>
              <a:buNone/>
            </a:pPr>
            <a:endParaRPr lang="en-US" sz="2400" dirty="0" smtClean="0"/>
          </a:p>
          <a:p>
            <a:pPr>
              <a:buNone/>
            </a:pPr>
            <a:r>
              <a:rPr lang="en-US" sz="2400" dirty="0" smtClean="0"/>
              <a:t>5. Quit smoking</a:t>
            </a:r>
          </a:p>
          <a:p>
            <a:endParaRPr lang="en-US" b="1"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42950"/>
            <a:ext cx="8229600" cy="857250"/>
          </a:xfrm>
        </p:spPr>
        <p:txBody>
          <a:bodyPr>
            <a:noAutofit/>
          </a:bodyPr>
          <a:lstStyle/>
          <a:p>
            <a:r>
              <a:rPr lang="en-US" sz="4800" b="1" dirty="0" smtClean="0"/>
              <a:t>1. Eat heart-healthy food</a:t>
            </a:r>
            <a:endParaRPr lang="en-US" sz="48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srcRect l="28038" t="23438" r="34187" b="12736"/>
          <a:stretch>
            <a:fillRect/>
          </a:stretch>
        </p:blipFill>
        <p:spPr bwMode="auto">
          <a:xfrm>
            <a:off x="0" y="95251"/>
            <a:ext cx="9144000" cy="5143499"/>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895350"/>
            <a:ext cx="8229600" cy="3394472"/>
          </a:xfrm>
        </p:spPr>
        <p:txBody>
          <a:bodyPr>
            <a:normAutofit/>
          </a:bodyPr>
          <a:lstStyle/>
          <a:p>
            <a:pPr algn="ctr">
              <a:buNone/>
            </a:pPr>
            <a:r>
              <a:rPr lang="en-US" sz="4400" b="1" dirty="0" smtClean="0"/>
              <a:t> What Is Cholesterol?</a:t>
            </a:r>
            <a:endParaRPr lang="en-US" sz="44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950"/>
            <a:ext cx="9144000" cy="857250"/>
          </a:xfrm>
        </p:spPr>
        <p:txBody>
          <a:bodyPr>
            <a:normAutofit/>
          </a:bodyPr>
          <a:lstStyle/>
          <a:p>
            <a:r>
              <a:rPr lang="en-US" b="1" dirty="0" smtClean="0"/>
              <a:t>2</a:t>
            </a:r>
            <a:r>
              <a:rPr lang="en-US" b="1" dirty="0" smtClean="0"/>
              <a:t>. Increase your physical activity</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851673"/>
          </a:xfrm>
        </p:spPr>
        <p:txBody>
          <a:bodyPr>
            <a:normAutofit/>
          </a:bodyPr>
          <a:lstStyle/>
          <a:p>
            <a:r>
              <a:rPr lang="en-US" sz="2400" dirty="0" smtClean="0"/>
              <a:t>Spend </a:t>
            </a:r>
            <a:r>
              <a:rPr lang="en-US" sz="2400" dirty="0" smtClean="0"/>
              <a:t>an average of 40 minutes of moderate to vigorous intensity aerobic activity three or four times a </a:t>
            </a:r>
            <a:r>
              <a:rPr lang="en-US" sz="2400" dirty="0" smtClean="0"/>
              <a:t>week</a:t>
            </a:r>
          </a:p>
          <a:p>
            <a:endParaRPr lang="en-US" sz="2400" dirty="0" smtClean="0"/>
          </a:p>
          <a:p>
            <a:r>
              <a:rPr lang="en-US" sz="2400" dirty="0" smtClean="0"/>
              <a:t>F</a:t>
            </a:r>
            <a:r>
              <a:rPr lang="en-US" sz="2400" dirty="0" smtClean="0"/>
              <a:t>or </a:t>
            </a:r>
            <a:r>
              <a:rPr lang="en-US" sz="2400" dirty="0" smtClean="0"/>
              <a:t>overall cardiovascular health, spend  at least 150 minutes of moderate exercise — or 75 minutes of vigorous exercise — per </a:t>
            </a:r>
            <a:r>
              <a:rPr lang="en-US" sz="2400" dirty="0" smtClean="0"/>
              <a:t>week</a:t>
            </a:r>
          </a:p>
          <a:p>
            <a:endParaRPr lang="en-US" sz="2400" dirty="0" smtClean="0"/>
          </a:p>
          <a:p>
            <a:r>
              <a:rPr lang="en-US" sz="2400" dirty="0" smtClean="0"/>
              <a:t>To </a:t>
            </a:r>
            <a:r>
              <a:rPr lang="en-US" sz="2400" dirty="0" smtClean="0"/>
              <a:t>stay motivated, find an exercise buddy or join an exercise group</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857250"/>
          </a:xfrm>
        </p:spPr>
        <p:txBody>
          <a:bodyPr>
            <a:normAutofit fontScale="90000"/>
          </a:bodyPr>
          <a:lstStyle/>
          <a:p>
            <a:r>
              <a:rPr lang="en-US" sz="4000" dirty="0" smtClean="0"/>
              <a:t>Examples of moderate-intensity exercise include:</a:t>
            </a:r>
            <a:r>
              <a:rPr lang="en-US" dirty="0" smtClean="0"/>
              <a:t/>
            </a:r>
            <a:br>
              <a:rPr lang="en-US" dirty="0" smtClean="0"/>
            </a:br>
            <a:endParaRPr lang="en-US" dirty="0"/>
          </a:p>
        </p:txBody>
      </p:sp>
      <p:sp>
        <p:nvSpPr>
          <p:cNvPr id="3" name="Content Placeholder 2"/>
          <p:cNvSpPr>
            <a:spLocks noGrp="1"/>
          </p:cNvSpPr>
          <p:nvPr>
            <p:ph idx="1"/>
          </p:nvPr>
        </p:nvSpPr>
        <p:spPr>
          <a:xfrm>
            <a:off x="457200" y="1962150"/>
            <a:ext cx="8229600" cy="2743200"/>
          </a:xfrm>
        </p:spPr>
        <p:txBody>
          <a:bodyPr/>
          <a:lstStyle/>
          <a:p>
            <a:pPr lvl="0"/>
            <a:r>
              <a:rPr lang="en-US" dirty="0" smtClean="0"/>
              <a:t> </a:t>
            </a:r>
            <a:r>
              <a:rPr lang="en-US" dirty="0" smtClean="0"/>
              <a:t>Ballroom dancing</a:t>
            </a:r>
          </a:p>
          <a:p>
            <a:pPr lvl="0"/>
            <a:r>
              <a:rPr lang="en-US" dirty="0" smtClean="0"/>
              <a:t>Playing tennis</a:t>
            </a:r>
          </a:p>
          <a:p>
            <a:pPr lvl="0"/>
            <a:r>
              <a:rPr lang="en-US" dirty="0" smtClean="0"/>
              <a:t>General gardening</a:t>
            </a:r>
          </a:p>
          <a:p>
            <a:pPr lvl="0"/>
            <a:r>
              <a:rPr lang="en-US" dirty="0" smtClean="0"/>
              <a:t>Bicycling</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857250"/>
          </a:xfrm>
        </p:spPr>
        <p:txBody>
          <a:bodyPr>
            <a:noAutofit/>
          </a:bodyPr>
          <a:lstStyle/>
          <a:p>
            <a:r>
              <a:rPr lang="en-US" sz="3600" dirty="0" smtClean="0"/>
              <a:t>Examples of vigorous-intensity exercise include:</a:t>
            </a:r>
            <a:endParaRPr lang="en-US" sz="3600" dirty="0"/>
          </a:p>
        </p:txBody>
      </p:sp>
      <p:sp>
        <p:nvSpPr>
          <p:cNvPr id="3" name="Content Placeholder 2"/>
          <p:cNvSpPr>
            <a:spLocks noGrp="1"/>
          </p:cNvSpPr>
          <p:nvPr>
            <p:ph idx="1"/>
          </p:nvPr>
        </p:nvSpPr>
        <p:spPr>
          <a:xfrm>
            <a:off x="457200" y="1749028"/>
            <a:ext cx="8229600" cy="3184922"/>
          </a:xfrm>
        </p:spPr>
        <p:txBody>
          <a:bodyPr>
            <a:normAutofit/>
          </a:bodyPr>
          <a:lstStyle/>
          <a:p>
            <a:pPr lvl="0"/>
            <a:r>
              <a:rPr lang="en-US" sz="2400" dirty="0" smtClean="0"/>
              <a:t> </a:t>
            </a:r>
            <a:r>
              <a:rPr lang="en-US" sz="2400" dirty="0" smtClean="0"/>
              <a:t>Hiking uphill or with a heavy backpack</a:t>
            </a:r>
          </a:p>
          <a:p>
            <a:pPr lvl="0"/>
            <a:r>
              <a:rPr lang="en-US" sz="2400" dirty="0" smtClean="0"/>
              <a:t>Swimming laps</a:t>
            </a:r>
          </a:p>
          <a:p>
            <a:pPr lvl="0"/>
            <a:r>
              <a:rPr lang="en-US" sz="2400" dirty="0" smtClean="0"/>
              <a:t>Jogging, race walking or running</a:t>
            </a:r>
          </a:p>
          <a:p>
            <a:pPr lvl="0"/>
            <a:r>
              <a:rPr lang="en-US" sz="2400" dirty="0" smtClean="0"/>
              <a:t>Aerobic dancing</a:t>
            </a:r>
          </a:p>
          <a:p>
            <a:pPr lvl="0"/>
            <a:r>
              <a:rPr lang="en-US" sz="2400" dirty="0" smtClean="0"/>
              <a:t>Bicycling </a:t>
            </a:r>
          </a:p>
          <a:p>
            <a:pPr lvl="0"/>
            <a:r>
              <a:rPr lang="en-US" sz="2400" dirty="0" smtClean="0"/>
              <a:t>Hiking uphill</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0550"/>
            <a:ext cx="9144000" cy="857250"/>
          </a:xfrm>
        </p:spPr>
        <p:txBody>
          <a:bodyPr/>
          <a:lstStyle/>
          <a:p>
            <a:r>
              <a:rPr lang="en-US" b="1" dirty="0" smtClean="0"/>
              <a:t>3. Lose weight</a:t>
            </a:r>
            <a:endParaRPr lang="en-US"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851673"/>
          </a:xfrm>
        </p:spPr>
        <p:txBody>
          <a:bodyPr>
            <a:normAutofit/>
          </a:bodyPr>
          <a:lstStyle/>
          <a:p>
            <a:r>
              <a:rPr lang="en-US" sz="2400" dirty="0" smtClean="0"/>
              <a:t>Put effort into maintaining a healthy </a:t>
            </a:r>
            <a:r>
              <a:rPr lang="en-US" sz="2400" dirty="0" smtClean="0"/>
              <a:t>weight</a:t>
            </a:r>
          </a:p>
          <a:p>
            <a:endParaRPr lang="en-US" sz="2400" dirty="0" smtClean="0"/>
          </a:p>
          <a:p>
            <a:r>
              <a:rPr lang="en-US" sz="2400" dirty="0" smtClean="0"/>
              <a:t> </a:t>
            </a:r>
            <a:r>
              <a:rPr lang="en-US" sz="2400" dirty="0" smtClean="0"/>
              <a:t>For long-term success with weight </a:t>
            </a:r>
            <a:r>
              <a:rPr lang="en-US" sz="2400" dirty="0" smtClean="0"/>
              <a:t>loss, make small, sustainable changes</a:t>
            </a:r>
          </a:p>
          <a:p>
            <a:pPr>
              <a:buNone/>
            </a:pPr>
            <a:endParaRPr lang="en-US" sz="2400" dirty="0" smtClean="0"/>
          </a:p>
          <a:p>
            <a:r>
              <a:rPr lang="en-US" sz="2400" dirty="0" smtClean="0"/>
              <a:t>Slowly incorporate physical activity into your daily routine in simple </a:t>
            </a:r>
            <a:r>
              <a:rPr lang="en-US" sz="2400" dirty="0" smtClean="0"/>
              <a:t>ways</a:t>
            </a:r>
          </a:p>
          <a:p>
            <a:endParaRPr lang="en-US" sz="2400" dirty="0" smtClean="0"/>
          </a:p>
          <a:p>
            <a:r>
              <a:rPr lang="en-US" sz="2400" dirty="0" smtClean="0"/>
              <a:t> </a:t>
            </a:r>
            <a:r>
              <a:rPr lang="en-US" sz="2400" dirty="0" smtClean="0"/>
              <a:t>Bring a healthy lunch from home instead of eating out</a:t>
            </a:r>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950"/>
            <a:ext cx="9144000" cy="857250"/>
          </a:xfrm>
        </p:spPr>
        <p:txBody>
          <a:bodyPr>
            <a:normAutofit/>
          </a:bodyPr>
          <a:lstStyle/>
          <a:p>
            <a:r>
              <a:rPr lang="en-US" sz="3600" b="1" dirty="0" smtClean="0"/>
              <a:t>4. Drink alcohol only in moderation</a:t>
            </a:r>
            <a:endParaRPr lang="en-US" sz="3600"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927873"/>
          </a:xfrm>
        </p:spPr>
        <p:txBody>
          <a:bodyPr>
            <a:normAutofit/>
          </a:bodyPr>
          <a:lstStyle/>
          <a:p>
            <a:r>
              <a:rPr lang="en-US" sz="2400" dirty="0" smtClean="0"/>
              <a:t>Moderate use of alcohol has been linked with higher levels of HDL </a:t>
            </a:r>
            <a:r>
              <a:rPr lang="en-US" sz="2400" dirty="0" smtClean="0"/>
              <a:t>cholesterol</a:t>
            </a:r>
          </a:p>
          <a:p>
            <a:endParaRPr lang="en-US" sz="2400" dirty="0" smtClean="0"/>
          </a:p>
          <a:p>
            <a:r>
              <a:rPr lang="en-US" sz="2400" dirty="0" smtClean="0"/>
              <a:t>People who </a:t>
            </a:r>
            <a:r>
              <a:rPr lang="en-US" sz="2400" dirty="0" smtClean="0"/>
              <a:t>drink alcohol in moderation have lower heart disease, and might even live longer than those who </a:t>
            </a:r>
            <a:r>
              <a:rPr lang="en-US" sz="2400" dirty="0" smtClean="0"/>
              <a:t>abstain</a:t>
            </a:r>
          </a:p>
          <a:p>
            <a:endParaRPr lang="en-US" sz="2400" dirty="0" smtClean="0"/>
          </a:p>
          <a:p>
            <a:r>
              <a:rPr lang="en-US" sz="2400" dirty="0" smtClean="0"/>
              <a:t>Too much alcohol can lead to serious health problems, including stroke, high blood pressure and heart </a:t>
            </a:r>
            <a:r>
              <a:rPr lang="en-US" sz="2400" dirty="0" smtClean="0"/>
              <a:t>failure</a:t>
            </a:r>
            <a:endParaRPr lang="en-US" sz="2400" dirty="0" smtClean="0"/>
          </a:p>
          <a:p>
            <a:endParaRPr lang="en-US"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95350"/>
            <a:ext cx="9144000" cy="1066799"/>
          </a:xfrm>
        </p:spPr>
        <p:txBody>
          <a:bodyPr>
            <a:normAutofit/>
          </a:bodyPr>
          <a:lstStyle/>
          <a:p>
            <a:pPr algn="ctr">
              <a:buNone/>
            </a:pPr>
            <a:r>
              <a:rPr lang="en-US" sz="4400" b="1" dirty="0" smtClean="0"/>
              <a:t>5. Quit smoking</a:t>
            </a:r>
            <a:endParaRPr lang="en-US" sz="44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775473"/>
          </a:xfrm>
        </p:spPr>
        <p:txBody>
          <a:bodyPr>
            <a:normAutofit fontScale="85000" lnSpcReduction="10000"/>
          </a:bodyPr>
          <a:lstStyle/>
          <a:p>
            <a:r>
              <a:rPr lang="en-US" dirty="0" smtClean="0"/>
              <a:t> Smoking lowers </a:t>
            </a:r>
            <a:r>
              <a:rPr lang="en-US" dirty="0" smtClean="0"/>
              <a:t>levels of high-density lipoprotein (HDL</a:t>
            </a:r>
            <a:r>
              <a:rPr lang="en-US" dirty="0" smtClean="0"/>
              <a:t>)</a:t>
            </a:r>
          </a:p>
          <a:p>
            <a:endParaRPr lang="en-US" dirty="0" smtClean="0"/>
          </a:p>
          <a:p>
            <a:r>
              <a:rPr lang="en-US" dirty="0" smtClean="0"/>
              <a:t>It makes </a:t>
            </a:r>
            <a:r>
              <a:rPr lang="en-US" dirty="0" smtClean="0"/>
              <a:t>all heart-health indicators </a:t>
            </a:r>
            <a:r>
              <a:rPr lang="en-US" dirty="0" smtClean="0"/>
              <a:t>worse and causes </a:t>
            </a:r>
            <a:r>
              <a:rPr lang="en-US" dirty="0" smtClean="0"/>
              <a:t>inflammation </a:t>
            </a:r>
            <a:r>
              <a:rPr lang="en-US" dirty="0" smtClean="0"/>
              <a:t>- which </a:t>
            </a:r>
            <a:r>
              <a:rPr lang="en-US" dirty="0" smtClean="0"/>
              <a:t>can contribute to atherosclerosis, blood clots, and risk of heart </a:t>
            </a:r>
            <a:r>
              <a:rPr lang="en-US" dirty="0" smtClean="0"/>
              <a:t>attack</a:t>
            </a:r>
          </a:p>
          <a:p>
            <a:pPr>
              <a:buNone/>
            </a:pPr>
            <a:endParaRPr lang="en-US" dirty="0" smtClean="0"/>
          </a:p>
          <a:p>
            <a:r>
              <a:rPr lang="en-US" dirty="0" smtClean="0"/>
              <a:t>Quitting </a:t>
            </a:r>
            <a:r>
              <a:rPr lang="en-US" dirty="0" smtClean="0"/>
              <a:t>might improve your HDL cholesterol </a:t>
            </a:r>
            <a:r>
              <a:rPr lang="en-US" dirty="0" smtClean="0"/>
              <a:t>level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Cholesterol</a:t>
            </a:r>
            <a:endParaRPr lang="en-US" b="1" dirty="0"/>
          </a:p>
        </p:txBody>
      </p:sp>
      <p:sp>
        <p:nvSpPr>
          <p:cNvPr id="3" name="Content Placeholder 2"/>
          <p:cNvSpPr>
            <a:spLocks noGrp="1"/>
          </p:cNvSpPr>
          <p:nvPr>
            <p:ph idx="1"/>
          </p:nvPr>
        </p:nvSpPr>
        <p:spPr>
          <a:xfrm>
            <a:off x="609600" y="1352550"/>
            <a:ext cx="8229600" cy="3394472"/>
          </a:xfrm>
        </p:spPr>
        <p:txBody>
          <a:bodyPr>
            <a:normAutofit fontScale="92500" lnSpcReduction="10000"/>
          </a:bodyPr>
          <a:lstStyle/>
          <a:p>
            <a:r>
              <a:rPr lang="en-US" sz="2400" dirty="0" smtClean="0"/>
              <a:t>It </a:t>
            </a:r>
            <a:r>
              <a:rPr lang="en-US" sz="2400" dirty="0" smtClean="0"/>
              <a:t>is </a:t>
            </a:r>
            <a:r>
              <a:rPr lang="en-US" sz="2400" dirty="0" smtClean="0"/>
              <a:t>a waxy substance which is made in the body by the liver but is also found in some of the food we eat in our daily </a:t>
            </a:r>
            <a:r>
              <a:rPr lang="en-US" sz="2400" dirty="0" smtClean="0"/>
              <a:t>lives</a:t>
            </a:r>
          </a:p>
          <a:p>
            <a:endParaRPr lang="en-US" sz="2400" dirty="0" smtClean="0"/>
          </a:p>
          <a:p>
            <a:r>
              <a:rPr lang="en-US" sz="2400" dirty="0" smtClean="0"/>
              <a:t>This </a:t>
            </a:r>
            <a:r>
              <a:rPr lang="en-US" sz="2400" dirty="0" smtClean="0"/>
              <a:t>soft, waxy substance is found not only in your bloodstream but also in every cell in your body, where it helps to produce cell membranes, hormones, vitamin D, and bile acids that help you digest </a:t>
            </a:r>
            <a:r>
              <a:rPr lang="en-US" sz="2400" dirty="0" smtClean="0"/>
              <a:t>fat</a:t>
            </a:r>
          </a:p>
          <a:p>
            <a:endParaRPr lang="en-US" sz="2400" dirty="0" smtClean="0"/>
          </a:p>
          <a:p>
            <a:r>
              <a:rPr lang="en-US" sz="2400" dirty="0" smtClean="0"/>
              <a:t>However</a:t>
            </a:r>
            <a:r>
              <a:rPr lang="en-US" sz="2400" dirty="0" smtClean="0"/>
              <a:t>, too much cholesterol in the blood can increase your risk of getting heart and circulatory </a:t>
            </a:r>
            <a:r>
              <a:rPr lang="en-US" sz="2400" dirty="0" smtClean="0"/>
              <a:t>diseases</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3733800" cy="3394472"/>
          </a:xfrm>
        </p:spPr>
        <p:txBody>
          <a:bodyPr/>
          <a:lstStyle/>
          <a:p>
            <a:pPr algn="ctr">
              <a:buNone/>
            </a:pPr>
            <a:r>
              <a:rPr lang="en-US" dirty="0" smtClean="0"/>
              <a:t>Studies have </a:t>
            </a:r>
            <a:r>
              <a:rPr lang="en-US" dirty="0" smtClean="0"/>
              <a:t>shown</a:t>
            </a:r>
          </a:p>
          <a:p>
            <a:pPr algn="ctr">
              <a:buNone/>
            </a:pPr>
            <a:r>
              <a:rPr lang="en-US" dirty="0" smtClean="0"/>
              <a:t>that </a:t>
            </a:r>
            <a:r>
              <a:rPr lang="en-US" dirty="0" smtClean="0"/>
              <a:t>HDL levels often go up soon after </a:t>
            </a:r>
            <a:r>
              <a:rPr lang="en-US" dirty="0" smtClean="0"/>
              <a:t>a person </a:t>
            </a:r>
            <a:r>
              <a:rPr lang="en-US" b="1" dirty="0" smtClean="0"/>
              <a:t>Quits</a:t>
            </a:r>
            <a:r>
              <a:rPr lang="en-US" dirty="0" smtClean="0"/>
              <a:t> </a:t>
            </a:r>
            <a:r>
              <a:rPr lang="en-US" b="1" u="sng" dirty="0" smtClean="0">
                <a:solidFill>
                  <a:srgbClr val="FF6600"/>
                </a:solidFill>
              </a:rPr>
              <a:t>S</a:t>
            </a:r>
            <a:r>
              <a:rPr lang="en-US" b="1" u="sng" dirty="0" smtClean="0">
                <a:solidFill>
                  <a:srgbClr val="FF6600"/>
                </a:solidFill>
              </a:rPr>
              <a:t>moking</a:t>
            </a:r>
            <a:endParaRPr lang="en-US" b="1" dirty="0" smtClean="0">
              <a:solidFill>
                <a:srgbClr val="FF6600"/>
              </a:solidFill>
            </a:endParaRPr>
          </a:p>
          <a:p>
            <a:endParaRPr lang="en-US" dirty="0"/>
          </a:p>
        </p:txBody>
      </p:sp>
      <p:pic>
        <p:nvPicPr>
          <p:cNvPr id="31746" name="Picture 2" descr="Image result for quit smoking"/>
          <p:cNvPicPr>
            <a:picLocks noChangeAspect="1" noChangeArrowheads="1"/>
          </p:cNvPicPr>
          <p:nvPr/>
        </p:nvPicPr>
        <p:blipFill>
          <a:blip r:embed="rId2"/>
          <a:srcRect/>
          <a:stretch>
            <a:fillRect/>
          </a:stretch>
        </p:blipFill>
        <p:spPr bwMode="auto">
          <a:xfrm>
            <a:off x="4648200" y="0"/>
            <a:ext cx="4495800" cy="5143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914401"/>
          </a:xfrm>
        </p:spPr>
        <p:txBody>
          <a:bodyPr>
            <a:noAutofit/>
          </a:bodyPr>
          <a:lstStyle/>
          <a:p>
            <a:r>
              <a:rPr lang="en-US" sz="3200" b="1" dirty="0" smtClean="0"/>
              <a:t>Where </a:t>
            </a:r>
            <a:r>
              <a:rPr lang="en-US" sz="3200" b="1" dirty="0" smtClean="0"/>
              <a:t>Does Cholesterol Come From</a:t>
            </a:r>
            <a:r>
              <a:rPr lang="en-US" sz="3200" b="1" dirty="0" smtClean="0"/>
              <a:t>?</a:t>
            </a:r>
            <a:endParaRPr lang="en-US" sz="3200" dirty="0"/>
          </a:p>
        </p:txBody>
      </p:sp>
      <p:sp>
        <p:nvSpPr>
          <p:cNvPr id="3" name="Content Placeholder 2"/>
          <p:cNvSpPr>
            <a:spLocks noGrp="1"/>
          </p:cNvSpPr>
          <p:nvPr>
            <p:ph idx="1"/>
          </p:nvPr>
        </p:nvSpPr>
        <p:spPr>
          <a:xfrm>
            <a:off x="457200" y="1657350"/>
            <a:ext cx="8229600" cy="3165872"/>
          </a:xfrm>
        </p:spPr>
        <p:txBody>
          <a:bodyPr>
            <a:normAutofit fontScale="85000" lnSpcReduction="10000"/>
          </a:bodyPr>
          <a:lstStyle/>
          <a:p>
            <a:r>
              <a:rPr lang="en-US" sz="2800" dirty="0" smtClean="0"/>
              <a:t>Cholesterol comes from your body as well as from what you </a:t>
            </a:r>
            <a:r>
              <a:rPr lang="en-US" sz="2800" dirty="0" smtClean="0"/>
              <a:t>eat</a:t>
            </a:r>
          </a:p>
          <a:p>
            <a:endParaRPr lang="en-US" sz="2800" dirty="0" smtClean="0"/>
          </a:p>
          <a:p>
            <a:r>
              <a:rPr lang="en-US" sz="2800" dirty="0" smtClean="0"/>
              <a:t>There </a:t>
            </a:r>
            <a:r>
              <a:rPr lang="en-US" sz="2800" dirty="0" smtClean="0"/>
              <a:t>is about 75% of cholesterol that is made by your body and the amount is determined by your family </a:t>
            </a:r>
            <a:r>
              <a:rPr lang="en-US" sz="2800" dirty="0" smtClean="0"/>
              <a:t>history</a:t>
            </a:r>
          </a:p>
          <a:p>
            <a:endParaRPr lang="en-US" sz="2800" dirty="0" smtClean="0"/>
          </a:p>
          <a:p>
            <a:r>
              <a:rPr lang="en-US" sz="2800" dirty="0" smtClean="0"/>
              <a:t>Hence</a:t>
            </a:r>
            <a:r>
              <a:rPr lang="en-US" sz="2800" dirty="0" smtClean="0"/>
              <a:t>, the remaining 25% of cholesterol comes from what you </a:t>
            </a:r>
            <a:r>
              <a:rPr lang="en-US" sz="2800" dirty="0" smtClean="0"/>
              <a:t>eat</a:t>
            </a:r>
            <a:endParaRPr lang="en-US" sz="2800" dirty="0" smtClean="0"/>
          </a:p>
          <a:p>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42950"/>
            <a:ext cx="8382000" cy="857250"/>
          </a:xfrm>
        </p:spPr>
        <p:txBody>
          <a:bodyPr>
            <a:normAutofit/>
          </a:bodyPr>
          <a:lstStyle/>
          <a:p>
            <a:r>
              <a:rPr lang="en-US" sz="4000" b="1" dirty="0" smtClean="0"/>
              <a:t>Types </a:t>
            </a:r>
            <a:r>
              <a:rPr lang="en-US" sz="4000" b="1" dirty="0" smtClean="0"/>
              <a:t>Of Cholesterol</a:t>
            </a:r>
            <a:endParaRPr lang="en-US" sz="4000" b="1" dirty="0"/>
          </a:p>
        </p:txBody>
      </p:sp>
      <p:sp>
        <p:nvSpPr>
          <p:cNvPr id="3" name="Content Placeholder 2"/>
          <p:cNvSpPr>
            <a:spLocks noGrp="1"/>
          </p:cNvSpPr>
          <p:nvPr>
            <p:ph idx="1"/>
          </p:nvPr>
        </p:nvSpPr>
        <p:spPr>
          <a:xfrm>
            <a:off x="457200" y="1962150"/>
            <a:ext cx="8229600" cy="2861072"/>
          </a:xfrm>
        </p:spPr>
        <p:txBody>
          <a:bodyPr>
            <a:normAutofit/>
          </a:bodyPr>
          <a:lstStyle/>
          <a:p>
            <a:pPr algn="ctr">
              <a:buNone/>
            </a:pPr>
            <a:r>
              <a:rPr lang="en-US" sz="2800" dirty="0" smtClean="0"/>
              <a:t>1) </a:t>
            </a:r>
            <a:r>
              <a:rPr lang="en-US" sz="2800" dirty="0" smtClean="0"/>
              <a:t>Low-density lipoprotein </a:t>
            </a:r>
            <a:r>
              <a:rPr lang="en-US" sz="2800" dirty="0" smtClean="0"/>
              <a:t>(LDL) </a:t>
            </a:r>
            <a:endParaRPr lang="en-US" sz="2800" dirty="0" smtClean="0"/>
          </a:p>
          <a:p>
            <a:pPr algn="ctr">
              <a:buNone/>
            </a:pPr>
            <a:endParaRPr lang="en-US" sz="2800" dirty="0" smtClean="0"/>
          </a:p>
          <a:p>
            <a:pPr algn="ctr">
              <a:buNone/>
            </a:pPr>
            <a:r>
              <a:rPr lang="en-US" sz="2800" dirty="0" smtClean="0"/>
              <a:t>2) </a:t>
            </a:r>
            <a:r>
              <a:rPr lang="en-US" sz="2800" dirty="0" smtClean="0"/>
              <a:t>High-density lipoprotein </a:t>
            </a:r>
            <a:r>
              <a:rPr lang="en-US" sz="2800" dirty="0" smtClean="0"/>
              <a:t>(HDL) </a:t>
            </a:r>
            <a:endParaRPr lang="en-US" sz="2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742950" indent="-742950"/>
            <a:r>
              <a:rPr lang="en-US" sz="4000" b="1" dirty="0" smtClean="0"/>
              <a:t>1. </a:t>
            </a:r>
            <a:r>
              <a:rPr lang="en-US" sz="4000" b="1" dirty="0" smtClean="0"/>
              <a:t>Low-density lipoprotein </a:t>
            </a:r>
            <a:r>
              <a:rPr lang="en-US" sz="4000" b="1" dirty="0" smtClean="0"/>
              <a:t>(LDL</a:t>
            </a:r>
            <a:r>
              <a:rPr lang="en-US" sz="4000" dirty="0" smtClean="0"/>
              <a:t>) </a:t>
            </a:r>
            <a:endParaRPr lang="en-US" sz="4000" b="1" dirty="0"/>
          </a:p>
        </p:txBody>
      </p:sp>
      <p:sp>
        <p:nvSpPr>
          <p:cNvPr id="3" name="Content Placeholder 2"/>
          <p:cNvSpPr>
            <a:spLocks noGrp="1"/>
          </p:cNvSpPr>
          <p:nvPr>
            <p:ph idx="1"/>
          </p:nvPr>
        </p:nvSpPr>
        <p:spPr>
          <a:xfrm>
            <a:off x="457200" y="1428750"/>
            <a:ext cx="8229600" cy="3394472"/>
          </a:xfrm>
        </p:spPr>
        <p:txBody>
          <a:bodyPr>
            <a:normAutofit fontScale="92500" lnSpcReduction="20000"/>
          </a:bodyPr>
          <a:lstStyle/>
          <a:p>
            <a:pPr lvl="0"/>
            <a:r>
              <a:rPr lang="en-US" sz="2800" dirty="0" smtClean="0"/>
              <a:t>I</a:t>
            </a:r>
            <a:r>
              <a:rPr lang="en-US" sz="2800" dirty="0" smtClean="0"/>
              <a:t>t </a:t>
            </a:r>
            <a:r>
              <a:rPr lang="en-US" sz="2800" dirty="0" smtClean="0"/>
              <a:t>develops plaque which will clog the arteries and make them less </a:t>
            </a:r>
            <a:r>
              <a:rPr lang="en-US" sz="2800" dirty="0" smtClean="0"/>
              <a:t>flexible</a:t>
            </a:r>
            <a:endParaRPr lang="en-US" sz="2800" dirty="0" smtClean="0"/>
          </a:p>
          <a:p>
            <a:pPr lvl="0"/>
            <a:endParaRPr lang="en-US" sz="2800" dirty="0" smtClean="0"/>
          </a:p>
          <a:p>
            <a:pPr lvl="0"/>
            <a:r>
              <a:rPr lang="en-US" sz="2800" dirty="0" smtClean="0"/>
              <a:t> </a:t>
            </a:r>
            <a:r>
              <a:rPr lang="en-US" sz="2800" dirty="0" smtClean="0"/>
              <a:t>It collects in the walls of your blood vessels, where it can cause </a:t>
            </a:r>
            <a:r>
              <a:rPr lang="en-US" sz="2800" dirty="0" smtClean="0"/>
              <a:t>blockages</a:t>
            </a:r>
          </a:p>
          <a:p>
            <a:pPr lvl="0"/>
            <a:endParaRPr lang="en-US" sz="2800" dirty="0" smtClean="0"/>
          </a:p>
          <a:p>
            <a:pPr lvl="0"/>
            <a:r>
              <a:rPr lang="en-US" sz="2800" dirty="0" smtClean="0"/>
              <a:t>Higher LDL levels </a:t>
            </a:r>
            <a:r>
              <a:rPr lang="en-US" sz="2800" dirty="0" smtClean="0"/>
              <a:t>put you at greater risk for a heart attack or stroke due to the narrowed artery when the clot is </a:t>
            </a:r>
            <a:r>
              <a:rPr lang="en-US" sz="2800" dirty="0" smtClean="0"/>
              <a:t>formed</a:t>
            </a:r>
            <a:endParaRPr lang="en-US" sz="28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lstStyle/>
          <a:p>
            <a:pPr marL="742950" indent="-742950"/>
            <a:r>
              <a:rPr lang="en-US" b="1" dirty="0" smtClean="0"/>
              <a:t>2. </a:t>
            </a:r>
            <a:r>
              <a:rPr lang="en-US" b="1" dirty="0" smtClean="0"/>
              <a:t>High-density lipoprotein </a:t>
            </a:r>
            <a:r>
              <a:rPr lang="en-US" b="1" dirty="0" smtClean="0"/>
              <a:t> (HDL)</a:t>
            </a:r>
            <a:endParaRPr lang="en-US" b="1" dirty="0"/>
          </a:p>
        </p:txBody>
      </p:sp>
      <p:sp>
        <p:nvSpPr>
          <p:cNvPr id="3" name="Content Placeholder 2"/>
          <p:cNvSpPr>
            <a:spLocks noGrp="1"/>
          </p:cNvSpPr>
          <p:nvPr>
            <p:ph idx="1"/>
          </p:nvPr>
        </p:nvSpPr>
        <p:spPr>
          <a:xfrm>
            <a:off x="457200" y="1749028"/>
            <a:ext cx="8229600" cy="3394472"/>
          </a:xfrm>
        </p:spPr>
        <p:txBody>
          <a:bodyPr>
            <a:normAutofit/>
          </a:bodyPr>
          <a:lstStyle/>
          <a:p>
            <a:r>
              <a:rPr lang="en-US" sz="2400" dirty="0" smtClean="0"/>
              <a:t>I</a:t>
            </a:r>
            <a:r>
              <a:rPr lang="en-US" sz="2400" dirty="0" smtClean="0"/>
              <a:t>t </a:t>
            </a:r>
            <a:r>
              <a:rPr lang="en-US" sz="2400" dirty="0" smtClean="0"/>
              <a:t>helps to discard the "bad" cholesterol away from the arteries and back to liver to break down and pass the cholesterol from the </a:t>
            </a:r>
            <a:r>
              <a:rPr lang="en-US" sz="2400" dirty="0" smtClean="0"/>
              <a:t>body</a:t>
            </a:r>
          </a:p>
          <a:p>
            <a:endParaRPr lang="en-US" sz="2400" dirty="0" smtClean="0"/>
          </a:p>
          <a:p>
            <a:r>
              <a:rPr lang="en-US" sz="2400" dirty="0" smtClean="0"/>
              <a:t>Thus</a:t>
            </a:r>
            <a:r>
              <a:rPr lang="en-US" sz="2400" dirty="0" smtClean="0"/>
              <a:t>, you will be protected from heart attack and stroke when you have a healthy level of HDL </a:t>
            </a:r>
            <a:r>
              <a:rPr lang="en-US" sz="2400" dirty="0" smtClean="0"/>
              <a:t>cholesterol</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0"/>
            <a:ext cx="8229600" cy="857250"/>
          </a:xfrm>
        </p:spPr>
        <p:txBody>
          <a:bodyPr>
            <a:normAutofit fontScale="90000"/>
          </a:bodyPr>
          <a:lstStyle/>
          <a:p>
            <a:r>
              <a:rPr lang="en-US" sz="4000" dirty="0" smtClean="0"/>
              <a:t>Some of the most common causes </a:t>
            </a:r>
            <a:r>
              <a:rPr lang="en-US" sz="4000" dirty="0" smtClean="0"/>
              <a:t>of high Blood Cholesterol</a:t>
            </a:r>
            <a:r>
              <a:rPr lang="en-US" sz="4000" dirty="0" smtClean="0"/>
              <a:t> </a:t>
            </a:r>
            <a:r>
              <a:rPr lang="en-US" sz="4000" dirty="0" smtClean="0"/>
              <a:t>Include</a:t>
            </a:r>
            <a:r>
              <a:rPr lang="en-US" sz="4000" dirty="0" smtClean="0"/>
              <a:t>:</a:t>
            </a:r>
            <a:br>
              <a:rPr lang="en-US" sz="4000" dirty="0" smtClean="0"/>
            </a:br>
            <a:endParaRPr lang="en-US" sz="4000" b="1" dirty="0"/>
          </a:p>
        </p:txBody>
      </p:sp>
      <p:sp>
        <p:nvSpPr>
          <p:cNvPr id="3" name="Content Placeholder 2"/>
          <p:cNvSpPr>
            <a:spLocks noGrp="1"/>
          </p:cNvSpPr>
          <p:nvPr>
            <p:ph idx="1"/>
          </p:nvPr>
        </p:nvSpPr>
        <p:spPr>
          <a:xfrm>
            <a:off x="457200" y="1809750"/>
            <a:ext cx="8229600" cy="2880122"/>
          </a:xfrm>
        </p:spPr>
        <p:txBody>
          <a:bodyPr>
            <a:normAutofit/>
          </a:bodyPr>
          <a:lstStyle/>
          <a:p>
            <a:pPr marL="457200" indent="-457200">
              <a:buNone/>
            </a:pPr>
            <a:r>
              <a:rPr lang="en-US" sz="2400" dirty="0" smtClean="0"/>
              <a:t> </a:t>
            </a:r>
            <a:r>
              <a:rPr lang="en-US" sz="2400" dirty="0" smtClean="0"/>
              <a:t> </a:t>
            </a:r>
          </a:p>
          <a:p>
            <a:pPr marL="457200" indent="-457200">
              <a:buNone/>
            </a:pPr>
            <a:r>
              <a:rPr lang="en-US" sz="2400" dirty="0" smtClean="0"/>
              <a:t>1) Your Diet</a:t>
            </a:r>
            <a:endParaRPr lang="en-US" sz="2400" i="1" dirty="0" smtClean="0"/>
          </a:p>
          <a:p>
            <a:pPr marL="457200" indent="-457200">
              <a:buNone/>
            </a:pPr>
            <a:r>
              <a:rPr lang="en-US" sz="2400" dirty="0" smtClean="0"/>
              <a:t>2) Your activity level</a:t>
            </a:r>
            <a:endParaRPr lang="en-US" sz="2400" i="1" dirty="0" smtClean="0"/>
          </a:p>
          <a:p>
            <a:pPr marL="457200" indent="-457200">
              <a:buNone/>
            </a:pPr>
            <a:r>
              <a:rPr lang="en-US" sz="2400" dirty="0" smtClean="0"/>
              <a:t>3) Your age and gender</a:t>
            </a:r>
            <a:endParaRPr lang="en-US" sz="2400" i="1" dirty="0" smtClean="0"/>
          </a:p>
          <a:p>
            <a:pPr marL="457200" indent="-457200">
              <a:buNone/>
            </a:pPr>
            <a:r>
              <a:rPr lang="en-US" sz="2400" dirty="0" smtClean="0"/>
              <a:t>4) Genetics</a:t>
            </a:r>
            <a:endParaRPr lang="en-US" sz="2400" i="1" dirty="0" smtClean="0"/>
          </a:p>
          <a:p>
            <a:pPr marL="457200" indent="-457200">
              <a:buNone/>
            </a:pPr>
            <a:r>
              <a:rPr lang="en-US" sz="2400" dirty="0" smtClean="0"/>
              <a:t>5) Cigarette smoking</a:t>
            </a:r>
            <a:endParaRPr lang="en-US" sz="2400" i="1" dirty="0" smtClean="0"/>
          </a:p>
          <a:p>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Your Diet</a:t>
            </a:r>
            <a:endParaRPr lang="en-US" b="1" dirty="0"/>
          </a:p>
        </p:txBody>
      </p:sp>
      <p:sp>
        <p:nvSpPr>
          <p:cNvPr id="3" name="Content Placeholder 2"/>
          <p:cNvSpPr>
            <a:spLocks noGrp="1"/>
          </p:cNvSpPr>
          <p:nvPr>
            <p:ph idx="1"/>
          </p:nvPr>
        </p:nvSpPr>
        <p:spPr>
          <a:xfrm>
            <a:off x="457200" y="1428750"/>
            <a:ext cx="8229600" cy="3394472"/>
          </a:xfrm>
        </p:spPr>
        <p:txBody>
          <a:bodyPr>
            <a:normAutofit/>
          </a:bodyPr>
          <a:lstStyle/>
          <a:p>
            <a:r>
              <a:rPr lang="en-US" sz="2400" dirty="0" smtClean="0"/>
              <a:t> </a:t>
            </a:r>
            <a:r>
              <a:rPr lang="en-US" sz="2400" dirty="0" smtClean="0"/>
              <a:t>A diet high in </a:t>
            </a:r>
            <a:r>
              <a:rPr lang="en-US" sz="2400" dirty="0" smtClean="0"/>
              <a:t>cholesterol, saturated fats </a:t>
            </a:r>
            <a:r>
              <a:rPr lang="en-US" sz="2400" dirty="0" smtClean="0"/>
              <a:t>and trans fats can raise blood </a:t>
            </a:r>
            <a:r>
              <a:rPr lang="en-US" sz="2400" dirty="0" smtClean="0"/>
              <a:t>cholesterol levels and </a:t>
            </a:r>
            <a:r>
              <a:rPr lang="en-US" sz="2400" dirty="0" smtClean="0"/>
              <a:t>put you at risk for heart </a:t>
            </a:r>
            <a:r>
              <a:rPr lang="en-US" sz="2400" dirty="0" smtClean="0"/>
              <a:t>disease</a:t>
            </a:r>
          </a:p>
          <a:p>
            <a:endParaRPr lang="en-US" sz="2400" dirty="0" smtClean="0"/>
          </a:p>
          <a:p>
            <a:r>
              <a:rPr lang="en-US" sz="2400" dirty="0" smtClean="0"/>
              <a:t>You </a:t>
            </a:r>
            <a:r>
              <a:rPr lang="en-US" sz="2400" dirty="0" smtClean="0"/>
              <a:t>will find this unhealthy fat in food that come from </a:t>
            </a:r>
            <a:r>
              <a:rPr lang="en-US" sz="2400" dirty="0" smtClean="0"/>
              <a:t>animals</a:t>
            </a:r>
          </a:p>
          <a:p>
            <a:pPr>
              <a:buNone/>
            </a:pPr>
            <a:endParaRPr lang="en-US" sz="2400" dirty="0" smtClean="0"/>
          </a:p>
          <a:p>
            <a:r>
              <a:rPr lang="en-US" sz="2400" dirty="0" smtClean="0"/>
              <a:t>Packaged food that contain palm oil, coconut oil or cocoa butter may have a lot of saturated fat</a:t>
            </a:r>
          </a:p>
          <a:p>
            <a:endParaRPr lang="en-US" sz="2400" dirty="0" smtClean="0"/>
          </a:p>
          <a:p>
            <a:endParaRPr lang="en-US" sz="2400" dirty="0" smtClean="0"/>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1339</TotalTime>
  <Words>571</Words>
  <Application>Microsoft Office PowerPoint</Application>
  <PresentationFormat>On-screen Show (16:9)</PresentationFormat>
  <Paragraphs>121</Paragraphs>
  <Slides>30</Slides>
  <Notes>1</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Slide 2</vt:lpstr>
      <vt:lpstr>Cholesterol</vt:lpstr>
      <vt:lpstr>Where Does Cholesterol Come From?</vt:lpstr>
      <vt:lpstr>Types Of Cholesterol</vt:lpstr>
      <vt:lpstr>1. Low-density lipoprotein (LDL) </vt:lpstr>
      <vt:lpstr>2. High-density lipoprotein  (HDL)</vt:lpstr>
      <vt:lpstr>Some of the most common causes of high Blood Cholesterol Include: </vt:lpstr>
      <vt:lpstr>1) Your Diet</vt:lpstr>
      <vt:lpstr>Slide 10</vt:lpstr>
      <vt:lpstr>2) Your Activity Level</vt:lpstr>
      <vt:lpstr> 3) Your age and gender</vt:lpstr>
      <vt:lpstr>4) Genetics</vt:lpstr>
      <vt:lpstr>Slide 14</vt:lpstr>
      <vt:lpstr>5) Cigarette smoking</vt:lpstr>
      <vt:lpstr>Slide 16</vt:lpstr>
      <vt:lpstr>Top 5 Tactics to improve your cholesterol level</vt:lpstr>
      <vt:lpstr>1. Eat heart-healthy food</vt:lpstr>
      <vt:lpstr>Slide 19</vt:lpstr>
      <vt:lpstr>2. Increase your physical activity</vt:lpstr>
      <vt:lpstr>Slide 21</vt:lpstr>
      <vt:lpstr>Examples of moderate-intensity exercise include: </vt:lpstr>
      <vt:lpstr>Examples of vigorous-intensity exercise include:</vt:lpstr>
      <vt:lpstr>3. Lose weight</vt:lpstr>
      <vt:lpstr>Slide 25</vt:lpstr>
      <vt:lpstr>4. Drink alcohol only in moderation</vt:lpstr>
      <vt:lpstr>Slide 27</vt:lpstr>
      <vt:lpstr>Slide 28</vt:lpstr>
      <vt:lpstr>Slide 29</vt:lpstr>
      <vt:lpstr>Slide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Samsung</cp:lastModifiedBy>
  <cp:revision>52</cp:revision>
  <dcterms:created xsi:type="dcterms:W3CDTF">2016-10-26T12:39:45Z</dcterms:created>
  <dcterms:modified xsi:type="dcterms:W3CDTF">2016-10-27T11:18:16Z</dcterms:modified>
</cp:coreProperties>
</file>