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64" r:id="rId4"/>
    <p:sldId id="266" r:id="rId5"/>
    <p:sldId id="267" r:id="rId6"/>
    <p:sldId id="269" r:id="rId7"/>
    <p:sldId id="270" r:id="rId8"/>
    <p:sldId id="273" r:id="rId9"/>
    <p:sldId id="274" r:id="rId10"/>
    <p:sldId id="275" r:id="rId11"/>
    <p:sldId id="276" r:id="rId12"/>
    <p:sldId id="278" r:id="rId13"/>
    <p:sldId id="279" r:id="rId14"/>
    <p:sldId id="280" r:id="rId15"/>
    <p:sldId id="282" r:id="rId16"/>
    <p:sldId id="281" r:id="rId17"/>
    <p:sldId id="283" r:id="rId18"/>
    <p:sldId id="284" r:id="rId19"/>
    <p:sldId id="285" r:id="rId20"/>
    <p:sldId id="286" r:id="rId21"/>
    <p:sldId id="287" r:id="rId22"/>
    <p:sldId id="288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6" d="100"/>
          <a:sy n="56" d="100"/>
        </p:scale>
        <p:origin x="-1099" y="-245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432435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Alkaline Food VS Acidic Food</a:t>
            </a:r>
          </a:p>
        </p:txBody>
      </p:sp>
      <p:sp>
        <p:nvSpPr>
          <p:cNvPr id="1028" name="AutoShape 4" descr="Cool Smoke Backgrounds Cool mac apple background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61950"/>
            <a:ext cx="8382000" cy="3733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/>
              <a:t>Why do you think </a:t>
            </a:r>
            <a:r>
              <a:rPr lang="en-US" sz="3600" b="1" dirty="0">
                <a:solidFill>
                  <a:srgbClr val="FF6600"/>
                </a:solidFill>
              </a:rPr>
              <a:t>A</a:t>
            </a:r>
            <a:r>
              <a:rPr lang="en-US" sz="3600" b="1" dirty="0" smtClean="0">
                <a:solidFill>
                  <a:srgbClr val="FF6600"/>
                </a:solidFill>
              </a:rPr>
              <a:t>cidosis</a:t>
            </a:r>
            <a:r>
              <a:rPr lang="en-US" sz="3600" dirty="0" smtClean="0"/>
              <a:t> </a:t>
            </a:r>
            <a:r>
              <a:rPr lang="en-US" sz="3600" dirty="0"/>
              <a:t>is more common in our society?</a:t>
            </a:r>
            <a:endParaRPr lang="en-US" sz="3600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3796" name="Picture 4" descr="Image result for acidic fo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33550"/>
            <a:ext cx="5029200" cy="30977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Why Is Acidosis More Common In Our Society?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3165872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It is mostly </a:t>
            </a:r>
            <a:r>
              <a:rPr lang="en-US" sz="2200" dirty="0"/>
              <a:t>due to the typical human </a:t>
            </a:r>
            <a:r>
              <a:rPr lang="en-US" sz="2200" dirty="0" smtClean="0"/>
              <a:t>diet (</a:t>
            </a:r>
            <a:r>
              <a:rPr lang="en-US" sz="2200" dirty="0"/>
              <a:t>meat, eggs and dairy, </a:t>
            </a:r>
            <a:r>
              <a:rPr lang="en-US" sz="2200" dirty="0" smtClean="0"/>
              <a:t> etc)</a:t>
            </a:r>
          </a:p>
          <a:p>
            <a:pPr>
              <a:buNone/>
            </a:pPr>
            <a:endParaRPr lang="en-US" sz="2200" dirty="0"/>
          </a:p>
          <a:p>
            <a:r>
              <a:rPr lang="en-US" sz="2200" dirty="0" smtClean="0"/>
              <a:t>We </a:t>
            </a:r>
            <a:r>
              <a:rPr lang="en-US" sz="2200" dirty="0"/>
              <a:t>consume acid producing processed food like white flour, sugar and drink acidic producing beverages like coffee and soft </a:t>
            </a:r>
            <a:r>
              <a:rPr lang="en-US" sz="2200" dirty="0" smtClean="0"/>
              <a:t>drinks</a:t>
            </a:r>
          </a:p>
          <a:p>
            <a:endParaRPr lang="en-US" sz="2200" dirty="0"/>
          </a:p>
          <a:p>
            <a:r>
              <a:rPr lang="en-US" sz="2200" dirty="0" smtClean="0"/>
              <a:t>We </a:t>
            </a:r>
            <a:r>
              <a:rPr lang="en-US" sz="2200" dirty="0"/>
              <a:t>use too many drugs, which are acid forming and we use artificial chemical sweeteners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861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/>
              <a:t>Consequences Of Acidosis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49"/>
            <a:ext cx="8229600" cy="914401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We Can Increase Our Risk For A Number Of Conditions Including</a:t>
            </a:r>
            <a:r>
              <a:rPr lang="en-US" sz="3200" b="1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1658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Premature </a:t>
            </a:r>
            <a:r>
              <a:rPr lang="en-US" sz="2400" dirty="0" smtClean="0"/>
              <a:t>aging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Osteoporosis, weak or brittle bones, fractures and bone </a:t>
            </a:r>
            <a:r>
              <a:rPr lang="en-US" sz="2400" dirty="0" smtClean="0"/>
              <a:t>spurs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Mood </a:t>
            </a:r>
            <a:r>
              <a:rPr lang="en-US" sz="2400" dirty="0" smtClean="0"/>
              <a:t>swings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Low energy and </a:t>
            </a:r>
            <a:r>
              <a:rPr lang="en-US" sz="2400" dirty="0" smtClean="0"/>
              <a:t>chronic fatigue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Slow digestion and elimination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4419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Bladder and kidney </a:t>
            </a:r>
            <a:r>
              <a:rPr lang="en-US" dirty="0" smtClean="0"/>
              <a:t>conditions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Weight gain, obesity and </a:t>
            </a:r>
            <a:r>
              <a:rPr lang="en-US" dirty="0" smtClean="0"/>
              <a:t>diabetes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Obesity, slow metabolism and inability to lose </a:t>
            </a:r>
            <a:r>
              <a:rPr lang="en-US" dirty="0" smtClean="0"/>
              <a:t>weight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Chronic inflammation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High blood pressure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Weakened </a:t>
            </a:r>
            <a:r>
              <a:rPr lang="en-US" dirty="0"/>
              <a:t>immunity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2937272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One of the best methods </a:t>
            </a:r>
            <a:r>
              <a:rPr lang="en-US" dirty="0" smtClean="0"/>
              <a:t>we can do to correct </a:t>
            </a:r>
            <a:r>
              <a:rPr lang="en-US" b="1" dirty="0" smtClean="0">
                <a:solidFill>
                  <a:srgbClr val="FF6600"/>
                </a:solidFill>
              </a:rPr>
              <a:t>an overly acid body </a:t>
            </a:r>
            <a:r>
              <a:rPr lang="en-US" dirty="0" smtClean="0"/>
              <a:t>is to </a:t>
            </a:r>
            <a:r>
              <a:rPr lang="en-US" u="sng" dirty="0" smtClean="0"/>
              <a:t>clean up the diet </a:t>
            </a:r>
            <a:r>
              <a:rPr lang="en-US" dirty="0" smtClean="0"/>
              <a:t>and </a:t>
            </a:r>
            <a:r>
              <a:rPr lang="en-US" u="sng" dirty="0" smtClean="0"/>
              <a:t>lifestyle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3775472"/>
          </a:xfrm>
        </p:spPr>
        <p:txBody>
          <a:bodyPr>
            <a:normAutofit fontScale="92500"/>
          </a:bodyPr>
          <a:lstStyle/>
          <a:p>
            <a:pPr algn="ctr"/>
            <a:endParaRPr lang="en-US" dirty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/>
              <a:t>To maintain health, the optimum diet should consist of </a:t>
            </a:r>
            <a:r>
              <a:rPr lang="en-US" b="1" dirty="0">
                <a:solidFill>
                  <a:srgbClr val="FF6600"/>
                </a:solidFill>
              </a:rPr>
              <a:t>60% alkaline </a:t>
            </a:r>
            <a:r>
              <a:rPr lang="en-US" dirty="0"/>
              <a:t>forming food and </a:t>
            </a:r>
            <a:r>
              <a:rPr lang="en-US" b="1" dirty="0">
                <a:solidFill>
                  <a:srgbClr val="FF6600"/>
                </a:solidFill>
              </a:rPr>
              <a:t>40% acid</a:t>
            </a:r>
            <a:r>
              <a:rPr lang="en-US" dirty="0"/>
              <a:t> forming </a:t>
            </a:r>
            <a:r>
              <a:rPr lang="en-US" dirty="0" smtClean="0"/>
              <a:t>food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/>
              <a:t>To restore health, the diet should consist of 80% alkaline forming food and 20% acid forming </a:t>
            </a:r>
            <a:r>
              <a:rPr lang="en-US" dirty="0" smtClean="0"/>
              <a:t>food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Alkaline Forming Food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Fruits</a:t>
            </a:r>
          </a:p>
          <a:p>
            <a:r>
              <a:rPr lang="en-US" dirty="0"/>
              <a:t>G</a:t>
            </a:r>
            <a:r>
              <a:rPr lang="en-US" dirty="0" smtClean="0"/>
              <a:t>reen vegetable</a:t>
            </a:r>
          </a:p>
          <a:p>
            <a:r>
              <a:rPr lang="en-US" dirty="0" smtClean="0"/>
              <a:t>Spices</a:t>
            </a:r>
          </a:p>
          <a:p>
            <a:r>
              <a:rPr lang="en-US" dirty="0" smtClean="0"/>
              <a:t>Lentils</a:t>
            </a:r>
          </a:p>
          <a:p>
            <a:r>
              <a:rPr lang="en-US" dirty="0" smtClean="0"/>
              <a:t>Seasonings/herbs</a:t>
            </a:r>
          </a:p>
          <a:p>
            <a:r>
              <a:rPr lang="en-US" dirty="0"/>
              <a:t>S</a:t>
            </a:r>
            <a:r>
              <a:rPr lang="en-US" dirty="0" smtClean="0"/>
              <a:t>eeds/nuts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A</a:t>
            </a:r>
            <a:r>
              <a:rPr lang="en-US" sz="4000" b="1" dirty="0" smtClean="0"/>
              <a:t>cid Forming Food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</a:t>
            </a:r>
            <a:r>
              <a:rPr lang="en-US" dirty="0" smtClean="0"/>
              <a:t>eat</a:t>
            </a:r>
          </a:p>
          <a:p>
            <a:r>
              <a:rPr lang="en-US" dirty="0" smtClean="0"/>
              <a:t>Fish</a:t>
            </a:r>
          </a:p>
          <a:p>
            <a:r>
              <a:rPr lang="en-US" dirty="0" smtClean="0"/>
              <a:t>Poultry</a:t>
            </a:r>
          </a:p>
          <a:p>
            <a:r>
              <a:rPr lang="en-US" dirty="0" smtClean="0"/>
              <a:t>Eggs</a:t>
            </a:r>
          </a:p>
          <a:p>
            <a:r>
              <a:rPr lang="en-US" dirty="0" smtClean="0"/>
              <a:t>Grains</a:t>
            </a:r>
          </a:p>
          <a:p>
            <a:r>
              <a:rPr lang="en-US" dirty="0"/>
              <a:t>L</a:t>
            </a:r>
            <a:r>
              <a:rPr lang="en-US" dirty="0" smtClean="0"/>
              <a:t>egumes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67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Practicing </a:t>
            </a:r>
            <a:r>
              <a:rPr lang="en-US" b="1" dirty="0" smtClean="0"/>
              <a:t>Alkaline Diet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3010" name="Picture 2" descr="Image result for alkaline di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76350"/>
            <a:ext cx="5181600" cy="3324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24300"/>
            <a:ext cx="8229600" cy="121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Food </a:t>
            </a:r>
            <a:r>
              <a:rPr lang="en-US" sz="2800" dirty="0"/>
              <a:t>can be classified into </a:t>
            </a:r>
            <a:r>
              <a:rPr lang="en-US" sz="2800" b="1" dirty="0">
                <a:solidFill>
                  <a:srgbClr val="FF6600"/>
                </a:solidFill>
              </a:rPr>
              <a:t>two groups </a:t>
            </a:r>
            <a:r>
              <a:rPr lang="en-US" sz="2800" dirty="0"/>
              <a:t>namely the </a:t>
            </a:r>
            <a:r>
              <a:rPr lang="en-US" sz="2800" b="1" dirty="0" smtClean="0"/>
              <a:t>Acidic Food Group </a:t>
            </a:r>
            <a:r>
              <a:rPr lang="en-US" sz="2800" dirty="0"/>
              <a:t>and the </a:t>
            </a:r>
            <a:r>
              <a:rPr lang="en-US" sz="2800" b="1" dirty="0" smtClean="0"/>
              <a:t>Alkaline Food </a:t>
            </a:r>
            <a:r>
              <a:rPr lang="en-US" sz="2800" b="1" dirty="0"/>
              <a:t>G</a:t>
            </a:r>
            <a:r>
              <a:rPr lang="en-US" sz="2800" b="1" dirty="0" smtClean="0"/>
              <a:t>roup</a:t>
            </a:r>
            <a:endParaRPr lang="en-US" sz="2800" b="1" dirty="0"/>
          </a:p>
          <a:p>
            <a:endParaRPr lang="en-US" sz="2800" dirty="0"/>
          </a:p>
          <a:p>
            <a:pPr>
              <a:buNone/>
            </a:pPr>
            <a:endParaRPr lang="en-US" sz="2800" dirty="0"/>
          </a:p>
        </p:txBody>
      </p:sp>
      <p:pic>
        <p:nvPicPr>
          <p:cNvPr id="4102" name="Picture 6" descr="Image result for alkaline and acid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14350"/>
            <a:ext cx="6197913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7754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</a:t>
            </a:r>
            <a:r>
              <a:rPr lang="en-US" sz="2400" dirty="0"/>
              <a:t>emphasizes alkaline food such as fruits, vegetables and certain whole grains, which are low in caloric </a:t>
            </a:r>
            <a:r>
              <a:rPr lang="en-US" sz="2400" dirty="0" smtClean="0"/>
              <a:t>density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Healthy Alkaline Diet Food involves the ideal balance between acidifying and alkalizing </a:t>
            </a:r>
            <a:r>
              <a:rPr lang="en-US" sz="2400" dirty="0" smtClean="0"/>
              <a:t>foods</a:t>
            </a:r>
          </a:p>
          <a:p>
            <a:endParaRPr lang="en-US" sz="2400" dirty="0"/>
          </a:p>
          <a:p>
            <a:r>
              <a:rPr lang="en-US" sz="2400" dirty="0" smtClean="0"/>
              <a:t>Having </a:t>
            </a:r>
            <a:r>
              <a:rPr lang="en-US" sz="2400" dirty="0"/>
              <a:t>an alkaline diet may have some potential in reducing morbidity and mortality from chronic </a:t>
            </a:r>
            <a:r>
              <a:rPr lang="en-US" sz="2400" dirty="0" smtClean="0"/>
              <a:t>diseases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3820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List Of Alkalizing Vegetables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 Spinach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/>
              <a:t> </a:t>
            </a:r>
            <a:r>
              <a:rPr lang="en-US" sz="2600" dirty="0" smtClean="0"/>
              <a:t>Cabbage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/>
              <a:t> </a:t>
            </a:r>
            <a:r>
              <a:rPr lang="en-US" sz="2600" dirty="0" smtClean="0"/>
              <a:t>Celery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</a:p>
          <a:p>
            <a:endParaRPr lang="en-US" sz="2600" dirty="0"/>
          </a:p>
          <a:p>
            <a:r>
              <a:rPr lang="en-US" sz="2600" dirty="0" smtClean="0"/>
              <a:t> </a:t>
            </a:r>
            <a:r>
              <a:rPr lang="en-US" sz="2600" dirty="0"/>
              <a:t>Capsicum (Bell peppers</a:t>
            </a:r>
            <a:r>
              <a:rPr lang="en-US" sz="2600" dirty="0" smtClean="0"/>
              <a:t>)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  <a:endParaRPr lang="en-US" sz="2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List of </a:t>
            </a:r>
            <a:r>
              <a:rPr lang="en-US" b="1" dirty="0" smtClean="0"/>
              <a:t>Alkalizing Fruits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 Lemons (</a:t>
            </a:r>
            <a:r>
              <a:rPr lang="en-US" sz="2600" dirty="0"/>
              <a:t>pH 8.5 to </a:t>
            </a:r>
            <a:r>
              <a:rPr lang="en-US" sz="2600" dirty="0" smtClean="0"/>
              <a:t>9.0)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/>
              <a:t> </a:t>
            </a:r>
            <a:r>
              <a:rPr lang="en-US" sz="2600" dirty="0" smtClean="0"/>
              <a:t>Lime (</a:t>
            </a:r>
            <a:r>
              <a:rPr lang="en-US" sz="2600" dirty="0"/>
              <a:t>pH 8.5 to </a:t>
            </a:r>
            <a:r>
              <a:rPr lang="en-US" sz="2600" dirty="0" smtClean="0"/>
              <a:t>9.0)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Grapes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Bananas (</a:t>
            </a:r>
            <a:r>
              <a:rPr lang="en-US" sz="2600" dirty="0"/>
              <a:t>ph7.5 to </a:t>
            </a:r>
            <a:r>
              <a:rPr lang="en-US" sz="2600" dirty="0" smtClean="0"/>
              <a:t>8.0)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686800" cy="17180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Why So?</a:t>
            </a:r>
            <a:endParaRPr lang="en-US" sz="6600" dirty="0"/>
          </a:p>
          <a:p>
            <a:pPr>
              <a:buNone/>
            </a:pPr>
            <a:endParaRPr lang="en-US" dirty="0"/>
          </a:p>
        </p:txBody>
      </p:sp>
      <p:pic>
        <p:nvPicPr>
          <p:cNvPr id="21512" name="Picture 8" descr="Image result for WHY"/>
          <p:cNvPicPr>
            <a:picLocks noChangeAspect="1" noChangeArrowheads="1"/>
          </p:cNvPicPr>
          <p:nvPr/>
        </p:nvPicPr>
        <p:blipFill>
          <a:blip r:embed="rId2"/>
          <a:srcRect t="11060" r="5710" b="8756"/>
          <a:stretch>
            <a:fillRect/>
          </a:stretch>
        </p:blipFill>
        <p:spPr bwMode="auto">
          <a:xfrm>
            <a:off x="2590800" y="2190750"/>
            <a:ext cx="41910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90550"/>
            <a:ext cx="8229600" cy="85725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Because….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743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They </a:t>
            </a:r>
            <a:r>
              <a:rPr lang="en-US" sz="2800" b="1" dirty="0" smtClean="0"/>
              <a:t>affect </a:t>
            </a:r>
            <a:r>
              <a:rPr lang="en-US" sz="2800" b="1" dirty="0"/>
              <a:t>the urine pH level </a:t>
            </a:r>
            <a:r>
              <a:rPr lang="en-US" sz="2800" dirty="0"/>
              <a:t>when they are </a:t>
            </a:r>
            <a:r>
              <a:rPr lang="en-US" sz="2800" u="sng" dirty="0" smtClean="0"/>
              <a:t>consumed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r>
              <a:rPr lang="en-US" sz="2800" dirty="0" smtClean="0"/>
              <a:t>Our </a:t>
            </a:r>
            <a:r>
              <a:rPr lang="en-US" sz="2800" dirty="0"/>
              <a:t>body's acid-alkaline balance, also known as pH, can </a:t>
            </a:r>
            <a:r>
              <a:rPr lang="en-US" sz="2800" i="1" dirty="0"/>
              <a:t>affect our overall </a:t>
            </a:r>
            <a:r>
              <a:rPr lang="en-US" sz="2800" i="1" dirty="0" smtClean="0"/>
              <a:t>well-being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 Facts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25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Whatever </a:t>
            </a:r>
            <a:r>
              <a:rPr lang="en-US" sz="2400" dirty="0"/>
              <a:t>food that we consume, once it enters into our body where it will undergo processing and becomes </a:t>
            </a:r>
            <a:r>
              <a:rPr lang="en-US" sz="2400" dirty="0" smtClean="0"/>
              <a:t>acidic</a:t>
            </a:r>
          </a:p>
          <a:p>
            <a:endParaRPr lang="en-US" sz="2400" dirty="0"/>
          </a:p>
          <a:p>
            <a:r>
              <a:rPr lang="en-US" sz="2400" dirty="0" smtClean="0"/>
              <a:t>Too </a:t>
            </a:r>
            <a:r>
              <a:rPr lang="en-US" sz="2400" dirty="0"/>
              <a:t>much acid consumption can deplete the minerals in our body, thus growing the risk of heart disease, kidney problems, and </a:t>
            </a:r>
            <a:r>
              <a:rPr lang="en-US" sz="2400" dirty="0" smtClean="0"/>
              <a:t>osteoporosis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That is why we need alkaline food as well, to help balance out the acidity in our </a:t>
            </a:r>
            <a:r>
              <a:rPr lang="en-US" sz="2400" dirty="0" smtClean="0"/>
              <a:t>body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19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4900" b="1" dirty="0"/>
              <a:t>pH Value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0150"/>
            <a:ext cx="8229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It </a:t>
            </a:r>
            <a:r>
              <a:rPr lang="en-US" sz="2400" dirty="0"/>
              <a:t>is a measure of the acidity or alkalinity of our body’s fluids and </a:t>
            </a:r>
            <a:r>
              <a:rPr lang="en-US" sz="2400" dirty="0" smtClean="0"/>
              <a:t>tissues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The total pH scale ranges from 1 to 14, with 7 considered to be </a:t>
            </a:r>
            <a:r>
              <a:rPr lang="en-US" sz="2400" dirty="0" smtClean="0"/>
              <a:t>neutral</a:t>
            </a:r>
          </a:p>
          <a:p>
            <a:endParaRPr lang="en-US" sz="2400" dirty="0"/>
          </a:p>
          <a:p>
            <a:r>
              <a:rPr lang="en-US" sz="2400" dirty="0" smtClean="0"/>
              <a:t>Our </a:t>
            </a:r>
            <a:r>
              <a:rPr lang="en-US" sz="2400" dirty="0"/>
              <a:t>ideal pH is slightly </a:t>
            </a:r>
            <a:r>
              <a:rPr lang="en-US" sz="2400" dirty="0" smtClean="0"/>
              <a:t>alkaline- 7.30 </a:t>
            </a:r>
            <a:r>
              <a:rPr lang="en-US" sz="2400" dirty="0"/>
              <a:t>to </a:t>
            </a:r>
            <a:r>
              <a:rPr lang="en-US" sz="2400" dirty="0" smtClean="0"/>
              <a:t>7.45</a:t>
            </a:r>
          </a:p>
          <a:p>
            <a:endParaRPr lang="en-US" sz="2400" dirty="0"/>
          </a:p>
          <a:p>
            <a:r>
              <a:rPr lang="en-US" sz="2400" dirty="0" smtClean="0"/>
              <a:t>If </a:t>
            </a:r>
            <a:r>
              <a:rPr lang="en-US" sz="2400" dirty="0"/>
              <a:t>the body pH value is below 7.0 that means it is acidic whereas if it is above 7.0 it is </a:t>
            </a:r>
            <a:r>
              <a:rPr lang="en-US" sz="2400" dirty="0" smtClean="0"/>
              <a:t>alkaline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Excess Acidity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470672"/>
          </a:xfrm>
        </p:spPr>
        <p:txBody>
          <a:bodyPr>
            <a:normAutofit/>
          </a:bodyPr>
          <a:lstStyle/>
          <a:p>
            <a:r>
              <a:rPr lang="en-US" sz="2400" dirty="0"/>
              <a:t>It can lead to numerous health issues, and it can even be </a:t>
            </a:r>
            <a:r>
              <a:rPr lang="en-US" sz="2400" dirty="0" smtClean="0"/>
              <a:t>life-threatening.</a:t>
            </a:r>
          </a:p>
          <a:p>
            <a:endParaRPr lang="en-US" sz="2400" dirty="0"/>
          </a:p>
          <a:p>
            <a:r>
              <a:rPr lang="en-US" sz="2400" dirty="0" smtClean="0"/>
              <a:t>An </a:t>
            </a:r>
            <a:r>
              <a:rPr lang="en-US" sz="2400" dirty="0"/>
              <a:t>acidic pH can occur from, an acid forming diet, toxic overload,  emotional stress, immune reactions or any process that deprives the cells of oxygen and other </a:t>
            </a:r>
            <a:r>
              <a:rPr lang="en-US" sz="2400" dirty="0" smtClean="0"/>
              <a:t>nutrients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Assuming if the pH reaches acidic pH, the body will try to compensate it using the alkaline minerals</a:t>
            </a:r>
          </a:p>
          <a:p>
            <a:endParaRPr lang="en-US" sz="2400" dirty="0"/>
          </a:p>
          <a:p>
            <a:r>
              <a:rPr lang="en-US" sz="2400" dirty="0" smtClean="0"/>
              <a:t> If the diet does not contain enough minerals to compensate, a build up of acids in the cells will occur</a:t>
            </a:r>
          </a:p>
          <a:p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2770" name="Picture 2" descr="Image result for acidic foo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905803"/>
            <a:ext cx="3962400" cy="2237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47750"/>
            <a:ext cx="8229600" cy="2590800"/>
          </a:xfrm>
        </p:spPr>
        <p:txBody>
          <a:bodyPr/>
          <a:lstStyle/>
          <a:p>
            <a:pPr algn="ctr"/>
            <a:endParaRPr lang="en-US" dirty="0"/>
          </a:p>
          <a:p>
            <a:pPr algn="ctr">
              <a:buNone/>
            </a:pPr>
            <a:r>
              <a:rPr lang="en-US" sz="3600" dirty="0" smtClean="0"/>
              <a:t>  </a:t>
            </a:r>
            <a:r>
              <a:rPr lang="en-US" sz="3600" dirty="0"/>
              <a:t>A healthy body </a:t>
            </a:r>
            <a:r>
              <a:rPr lang="en-US" sz="3600" b="1" dirty="0">
                <a:solidFill>
                  <a:srgbClr val="FF6600"/>
                </a:solidFill>
              </a:rPr>
              <a:t>maintains adequate alkaline </a:t>
            </a:r>
            <a:r>
              <a:rPr lang="en-US" sz="3600" dirty="0"/>
              <a:t>reserves to balance the acids in order to maintain this </a:t>
            </a:r>
            <a:r>
              <a:rPr lang="en-US" sz="3600" dirty="0" smtClean="0"/>
              <a:t>pH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603</Words>
  <Application>Microsoft Office PowerPoint</Application>
  <PresentationFormat>On-screen Show (16:9)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Because….</vt:lpstr>
      <vt:lpstr>Fun Facts</vt:lpstr>
      <vt:lpstr>pH Value </vt:lpstr>
      <vt:lpstr>Excess Acidity</vt:lpstr>
      <vt:lpstr>Slide 8</vt:lpstr>
      <vt:lpstr>Slide 9</vt:lpstr>
      <vt:lpstr>Slide 10</vt:lpstr>
      <vt:lpstr>Why Is Acidosis More Common In Our Society?</vt:lpstr>
      <vt:lpstr>Slide 12</vt:lpstr>
      <vt:lpstr>We Can Increase Our Risk For A Number Of Conditions Including:</vt:lpstr>
      <vt:lpstr>Slide 14</vt:lpstr>
      <vt:lpstr>Slide 15</vt:lpstr>
      <vt:lpstr>Slide 16</vt:lpstr>
      <vt:lpstr>Alkaline Forming Food </vt:lpstr>
      <vt:lpstr>Acid Forming Food </vt:lpstr>
      <vt:lpstr>Practicing Alkaline Diet </vt:lpstr>
      <vt:lpstr>Slide 20</vt:lpstr>
      <vt:lpstr>List Of Alkalizing Vegetables</vt:lpstr>
      <vt:lpstr>List of Alkalizing Fruits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38</cp:revision>
  <dcterms:created xsi:type="dcterms:W3CDTF">2016-10-26T12:39:45Z</dcterms:created>
  <dcterms:modified xsi:type="dcterms:W3CDTF">2016-10-27T07:28:26Z</dcterms:modified>
</cp:coreProperties>
</file>