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7" r:id="rId3"/>
    <p:sldId id="269" r:id="rId4"/>
    <p:sldId id="270" r:id="rId5"/>
    <p:sldId id="276" r:id="rId6"/>
    <p:sldId id="279" r:id="rId7"/>
    <p:sldId id="283" r:id="rId8"/>
    <p:sldId id="284" r:id="rId9"/>
    <p:sldId id="285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66FF"/>
    <a:srgbClr val="58F5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6" d="100"/>
          <a:sy n="56" d="100"/>
        </p:scale>
        <p:origin x="-1099" y="-245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796E-24B2-4E27-9094-67FCEC700A6B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703F3-3A10-4148-A4C9-BA7B010CC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8111" t="25000" r="13909" b="1718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8600" y="4324350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Food Pyramid</a:t>
            </a:r>
          </a:p>
        </p:txBody>
      </p:sp>
      <p:sp>
        <p:nvSpPr>
          <p:cNvPr id="1028" name="AutoShape 4" descr="Cool Smoke Backgrounds Cool mac apple background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382000" cy="85725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This Layer </a:t>
            </a:r>
            <a:r>
              <a:rPr lang="en-US" sz="4000" b="1" dirty="0"/>
              <a:t>I</a:t>
            </a:r>
            <a:r>
              <a:rPr lang="en-US" sz="4000" b="1" dirty="0" smtClean="0"/>
              <a:t>ncludes: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34706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Cheese</a:t>
            </a:r>
            <a:endParaRPr lang="en-US" sz="2800" dirty="0"/>
          </a:p>
          <a:p>
            <a:r>
              <a:rPr lang="en-US" sz="2800" dirty="0" smtClean="0"/>
              <a:t>Milk </a:t>
            </a:r>
          </a:p>
          <a:p>
            <a:r>
              <a:rPr lang="en-US" sz="2800" dirty="0"/>
              <a:t>L</a:t>
            </a:r>
            <a:r>
              <a:rPr lang="en-US" sz="2800" dirty="0" smtClean="0"/>
              <a:t>ean meat</a:t>
            </a:r>
          </a:p>
          <a:p>
            <a:r>
              <a:rPr lang="en-US" sz="2800" dirty="0" smtClean="0"/>
              <a:t>Fish</a:t>
            </a:r>
          </a:p>
          <a:p>
            <a:r>
              <a:rPr lang="en-US" sz="2800" dirty="0" smtClean="0"/>
              <a:t>Eggs</a:t>
            </a:r>
          </a:p>
          <a:p>
            <a:r>
              <a:rPr lang="en-US" sz="2800" dirty="0"/>
              <a:t>L</a:t>
            </a:r>
            <a:r>
              <a:rPr lang="en-US" sz="2800" dirty="0" smtClean="0"/>
              <a:t>egumes </a:t>
            </a:r>
            <a:r>
              <a:rPr lang="en-US" sz="2800" dirty="0"/>
              <a:t>food groups</a:t>
            </a:r>
            <a:endParaRPr lang="en-US" sz="2600" dirty="0"/>
          </a:p>
        </p:txBody>
      </p:sp>
      <p:pic>
        <p:nvPicPr>
          <p:cNvPr id="40962" name="Picture 2" descr="Image result for CHEESE MILK yogurt fish egg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657350"/>
            <a:ext cx="4273550" cy="2674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66750"/>
            <a:ext cx="8229600" cy="4156472"/>
          </a:xfrm>
        </p:spPr>
        <p:txBody>
          <a:bodyPr>
            <a:normAutofit/>
          </a:bodyPr>
          <a:lstStyle/>
          <a:p>
            <a:r>
              <a:rPr lang="en-US" sz="2400" dirty="0"/>
              <a:t>Food in the</a:t>
            </a:r>
            <a:r>
              <a:rPr lang="en-US" sz="2400" b="1" dirty="0"/>
              <a:t> </a:t>
            </a:r>
            <a:r>
              <a:rPr lang="en-US" sz="2400" dirty="0"/>
              <a:t>milk, yoghurt, cheese &amp; alternatives group primarily provide us with calcium and protein, plus other vitamins and </a:t>
            </a:r>
            <a:r>
              <a:rPr lang="en-US" sz="2400" dirty="0" smtClean="0"/>
              <a:t>minerals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/>
              <a:t>food group also refers to non-dairy options such as soy, rice or cereal milks which have at least 100mg per 100ml of added </a:t>
            </a:r>
            <a:r>
              <a:rPr lang="en-US" sz="2400" dirty="0" smtClean="0"/>
              <a:t>calcium</a:t>
            </a:r>
          </a:p>
          <a:p>
            <a:endParaRPr lang="en-US" sz="2400" dirty="0"/>
          </a:p>
          <a:p>
            <a:r>
              <a:rPr lang="en-US" sz="2400" dirty="0" smtClean="0"/>
              <a:t> </a:t>
            </a:r>
            <a:r>
              <a:rPr lang="en-US" sz="2400" dirty="0"/>
              <a:t>Choose reduced fat options of these foods to limit excess kilojoules from saturated </a:t>
            </a:r>
            <a:r>
              <a:rPr lang="en-US" sz="2400" dirty="0" smtClean="0"/>
              <a:t>fat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9150"/>
            <a:ext cx="8229600" cy="3775473"/>
          </a:xfrm>
        </p:spPr>
        <p:txBody>
          <a:bodyPr>
            <a:normAutofit/>
          </a:bodyPr>
          <a:lstStyle/>
          <a:p>
            <a:r>
              <a:rPr lang="en-US" sz="2400" dirty="0"/>
              <a:t>Food in the</a:t>
            </a:r>
            <a:r>
              <a:rPr lang="en-US" sz="2400" b="1" dirty="0"/>
              <a:t> </a:t>
            </a:r>
            <a:r>
              <a:rPr lang="en-US" sz="2400" dirty="0"/>
              <a:t>lean meat, poultry, fish, eggs, nuts, </a:t>
            </a:r>
            <a:r>
              <a:rPr lang="en-US" sz="2400" dirty="0" smtClean="0"/>
              <a:t>seeds, legumes</a:t>
            </a:r>
            <a:r>
              <a:rPr lang="en-US" sz="2400" dirty="0"/>
              <a:t> section are our main sources of </a:t>
            </a:r>
            <a:r>
              <a:rPr lang="en-US" sz="2400" dirty="0" smtClean="0"/>
              <a:t>protein</a:t>
            </a:r>
          </a:p>
          <a:p>
            <a:endParaRPr lang="en-US" sz="2400" dirty="0"/>
          </a:p>
          <a:p>
            <a:r>
              <a:rPr lang="en-US" sz="2400" dirty="0" smtClean="0"/>
              <a:t>This </a:t>
            </a:r>
            <a:r>
              <a:rPr lang="en-US" sz="2400" dirty="0"/>
              <a:t>group of food  is rich in protein and is also a good source of other nutrients, such as iodine, iron, zinc and vitamins (especially some B group vitamins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r>
              <a:rPr lang="en-US" sz="2400" dirty="0" smtClean="0"/>
              <a:t> </a:t>
            </a:r>
            <a:r>
              <a:rPr lang="en-US" sz="2400" dirty="0"/>
              <a:t>The animal food in this group also contain vitamin B12 and some contain omega-3 fatty </a:t>
            </a:r>
            <a:r>
              <a:rPr lang="en-US" sz="2400" dirty="0" smtClean="0"/>
              <a:t>acids</a:t>
            </a: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5950"/>
            <a:ext cx="8229600" cy="857250"/>
          </a:xfrm>
        </p:spPr>
        <p:txBody>
          <a:bodyPr>
            <a:noAutofit/>
          </a:bodyPr>
          <a:lstStyle/>
          <a:p>
            <a:r>
              <a:rPr lang="en-US" sz="5400" b="1" dirty="0"/>
              <a:t>3) The Top Layer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0550"/>
            <a:ext cx="8229600" cy="392787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This </a:t>
            </a:r>
            <a:r>
              <a:rPr lang="en-US" sz="2400" dirty="0"/>
              <a:t>layer refers to the healthy fats that we need small amounts every day to support heart health and brain </a:t>
            </a:r>
            <a:r>
              <a:rPr lang="en-US" sz="2400" dirty="0" smtClean="0"/>
              <a:t>function</a:t>
            </a:r>
          </a:p>
          <a:p>
            <a:endParaRPr lang="en-US" sz="2400" dirty="0"/>
          </a:p>
          <a:p>
            <a:r>
              <a:rPr lang="en-US" sz="2400" dirty="0" smtClean="0"/>
              <a:t>The </a:t>
            </a:r>
            <a:r>
              <a:rPr lang="en-US" sz="2400" dirty="0"/>
              <a:t>top level of the food pyramid consists of your non-essential foods such as fats, oil and </a:t>
            </a:r>
            <a:r>
              <a:rPr lang="en-US" sz="2400" dirty="0" smtClean="0"/>
              <a:t>sweet</a:t>
            </a:r>
          </a:p>
          <a:p>
            <a:endParaRPr lang="en-US" sz="2400" dirty="0"/>
          </a:p>
          <a:p>
            <a:r>
              <a:rPr lang="en-US" sz="2400" dirty="0" smtClean="0"/>
              <a:t>This </a:t>
            </a:r>
            <a:r>
              <a:rPr lang="en-US" sz="2400" dirty="0"/>
              <a:t>is the only level of the pyramid that should be </a:t>
            </a:r>
            <a:r>
              <a:rPr lang="en-US" sz="2400" dirty="0" smtClean="0"/>
              <a:t>restricted</a:t>
            </a:r>
          </a:p>
          <a:p>
            <a:endParaRPr lang="en-US" sz="2400" dirty="0"/>
          </a:p>
          <a:p>
            <a:r>
              <a:rPr lang="en-US" sz="2400" dirty="0" smtClean="0"/>
              <a:t>Choose unrefined polyunsaturated and monounsaturated </a:t>
            </a:r>
            <a:br>
              <a:rPr lang="en-US" sz="2400" dirty="0" smtClean="0"/>
            </a:br>
            <a:r>
              <a:rPr lang="en-US" sz="2400" dirty="0" smtClean="0"/>
              <a:t>fats from plant sources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66750"/>
            <a:ext cx="8458200" cy="3927873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2400" dirty="0"/>
          </a:p>
          <a:p>
            <a:r>
              <a:rPr lang="en-US" sz="2400" dirty="0"/>
              <a:t>Limit the amount of saturated fat you consume and avoid trans-fats. </a:t>
            </a: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r>
              <a:rPr lang="en-US" sz="2400" dirty="0" smtClean="0"/>
              <a:t>We </a:t>
            </a:r>
            <a:r>
              <a:rPr lang="en-US" sz="2400" dirty="0"/>
              <a:t>also get healthy fats from food in the other food </a:t>
            </a:r>
            <a:r>
              <a:rPr lang="en-US" sz="2400" dirty="0" smtClean="0"/>
              <a:t>groups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 We </a:t>
            </a:r>
            <a:r>
              <a:rPr lang="en-US" sz="2400" dirty="0"/>
              <a:t>need these healthy fats to support our heart health and brain </a:t>
            </a:r>
            <a:r>
              <a:rPr lang="en-US" sz="2400" dirty="0" smtClean="0"/>
              <a:t>function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Image result for water and herbs and spic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343150"/>
            <a:ext cx="4165018" cy="228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857250"/>
          </a:xfrm>
        </p:spPr>
        <p:txBody>
          <a:bodyPr/>
          <a:lstStyle/>
          <a:p>
            <a:r>
              <a:rPr lang="en-US" b="1" dirty="0"/>
              <a:t>The Healthy Eating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9028"/>
            <a:ext cx="8229600" cy="310872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Choose water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Increase herbs and spices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 Limit salt and added sugar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/>
            <a:r>
              <a:rPr lang="en-US" sz="4000" b="1" dirty="0" smtClean="0"/>
              <a:t>1. Water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 </a:t>
            </a:r>
            <a:r>
              <a:rPr lang="en-US" dirty="0"/>
              <a:t>Water is one of the most essential elements to </a:t>
            </a:r>
            <a:r>
              <a:rPr lang="en-US" dirty="0" smtClean="0"/>
              <a:t>health</a:t>
            </a:r>
          </a:p>
          <a:p>
            <a:endParaRPr lang="en-US" dirty="0" smtClean="0"/>
          </a:p>
          <a:p>
            <a:r>
              <a:rPr lang="en-US" dirty="0"/>
              <a:t> A mere 2% drop in our body's water supply can trigger signs of </a:t>
            </a:r>
            <a:r>
              <a:rPr lang="en-US" dirty="0" smtClean="0"/>
              <a:t>dehydration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A healthy sedentary adult living in a temperate climate should drink at least</a:t>
            </a:r>
            <a:r>
              <a:rPr lang="en-US" b="1" dirty="0"/>
              <a:t> </a:t>
            </a:r>
            <a:r>
              <a:rPr lang="en-US" dirty="0"/>
              <a:t>1.5 liters of water per </a:t>
            </a:r>
            <a:r>
              <a:rPr lang="en-US" dirty="0" smtClean="0"/>
              <a:t>day</a:t>
            </a:r>
          </a:p>
          <a:p>
            <a:endParaRPr lang="en-US" dirty="0"/>
          </a:p>
          <a:p>
            <a:r>
              <a:rPr lang="en-US" dirty="0" smtClean="0"/>
              <a:t> Choose water as your main drink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en-US" b="1" dirty="0" smtClean="0"/>
              <a:t>2. Increase Herbs </a:t>
            </a:r>
            <a:r>
              <a:rPr lang="en-US" b="1" dirty="0"/>
              <a:t>And Spices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/>
              <a:t>The </a:t>
            </a:r>
            <a:r>
              <a:rPr lang="en-US" sz="3400" dirty="0"/>
              <a:t>use of herbs and spices has been incredibly important throughout </a:t>
            </a:r>
            <a:r>
              <a:rPr lang="en-US" sz="3400" dirty="0" smtClean="0"/>
              <a:t>history</a:t>
            </a:r>
          </a:p>
          <a:p>
            <a:endParaRPr lang="en-US" sz="3400" dirty="0"/>
          </a:p>
          <a:p>
            <a:r>
              <a:rPr lang="en-US" sz="3400" dirty="0" smtClean="0"/>
              <a:t>Stock </a:t>
            </a:r>
            <a:r>
              <a:rPr lang="en-US" sz="3400" dirty="0"/>
              <a:t>up on the following herbs and spices and use them generously in your cooking, or use them on their own to enhance the absorption and benefits </a:t>
            </a:r>
            <a:r>
              <a:rPr lang="en-US" sz="3400" dirty="0" smtClean="0"/>
              <a:t>received</a:t>
            </a:r>
          </a:p>
          <a:p>
            <a:endParaRPr lang="en-US" sz="3400" dirty="0"/>
          </a:p>
          <a:p>
            <a:r>
              <a:rPr lang="en-US" sz="3400" dirty="0" smtClean="0"/>
              <a:t>Some </a:t>
            </a:r>
            <a:r>
              <a:rPr lang="en-US" sz="3400" dirty="0"/>
              <a:t>of the examples are Arrowroot, Cinnamon, Turmeric, Basil, Mint, Cayenne, Dill Weed/Seed and Curry Powder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8229600" cy="85725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3. </a:t>
            </a:r>
            <a:r>
              <a:rPr lang="en-US" sz="4000" b="1" dirty="0"/>
              <a:t>Limit Salt And Added Sugar</a:t>
            </a:r>
            <a:r>
              <a:rPr lang="en-US" sz="4000" b="1" dirty="0" smtClean="0"/>
              <a:t>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50"/>
            <a:ext cx="8229600" cy="28801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Some </a:t>
            </a:r>
            <a:r>
              <a:rPr lang="en-US" sz="2400" dirty="0"/>
              <a:t>suggestions that can help you reduce your salt and sugar dependency include eating more home cooked meals, choosing frozen over canned food or delay </a:t>
            </a:r>
            <a:r>
              <a:rPr lang="en-US" sz="2400" dirty="0" smtClean="0"/>
              <a:t>salting</a:t>
            </a:r>
          </a:p>
          <a:p>
            <a:endParaRPr lang="en-US" sz="2400" dirty="0"/>
          </a:p>
          <a:p>
            <a:r>
              <a:rPr lang="en-US" sz="2400" dirty="0" smtClean="0"/>
              <a:t>Even </a:t>
            </a:r>
            <a:r>
              <a:rPr lang="en-US" sz="2400" dirty="0"/>
              <a:t>reducing these by small amounts can make us </a:t>
            </a:r>
            <a:r>
              <a:rPr lang="en-US" sz="2400" dirty="0" smtClean="0"/>
              <a:t>healthier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Food Pyramid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525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/>
              <a:t>It is a simple visual guide to the types and proportion of food that we should eat every day for good </a:t>
            </a:r>
            <a:r>
              <a:rPr lang="en-US" sz="2400" dirty="0" smtClean="0"/>
              <a:t>health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Food that contains the same type of nutrients are grouped together on each of the shelves of the Food </a:t>
            </a:r>
            <a:r>
              <a:rPr lang="en-US" sz="2400" dirty="0" smtClean="0"/>
              <a:t>Pyramid</a:t>
            </a:r>
            <a:endParaRPr lang="en-US" sz="2400" dirty="0"/>
          </a:p>
          <a:p>
            <a:pPr>
              <a:buNone/>
            </a:pPr>
            <a:endParaRPr lang="en-US" sz="2400" dirty="0"/>
          </a:p>
          <a:p>
            <a:r>
              <a:rPr lang="en-US" sz="2400" dirty="0"/>
              <a:t>This gives you a choice of different food from which to choose a healthy </a:t>
            </a:r>
            <a:r>
              <a:rPr lang="en-US" sz="2400" dirty="0" smtClean="0"/>
              <a:t>diet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Stages Of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6350"/>
            <a:ext cx="8229600" cy="3352801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 Pre-contemplation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 </a:t>
            </a:r>
            <a:r>
              <a:rPr lang="en-US" sz="2400" dirty="0" smtClean="0"/>
              <a:t>Contemplation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 </a:t>
            </a:r>
            <a:r>
              <a:rPr lang="en-US" sz="2400" dirty="0" smtClean="0"/>
              <a:t>Preparation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 Action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 </a:t>
            </a:r>
            <a:r>
              <a:rPr lang="en-US" sz="2400" dirty="0"/>
              <a:t>Maintenance</a:t>
            </a:r>
          </a:p>
          <a:p>
            <a:endParaRPr lang="en-US" b="1" dirty="0"/>
          </a:p>
        </p:txBody>
      </p:sp>
      <p:pic>
        <p:nvPicPr>
          <p:cNvPr id="55298" name="Picture 2" descr="Image result for change managem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352550"/>
            <a:ext cx="3470779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1) Pre-contemplation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stage at which there is no intention to change </a:t>
            </a:r>
            <a:r>
              <a:rPr lang="en-US" sz="2400" dirty="0" err="1"/>
              <a:t>behaviour</a:t>
            </a:r>
            <a:r>
              <a:rPr lang="en-US" sz="2400" dirty="0"/>
              <a:t> in the immediate or foreseeable future. Many individuals in this state are unaware or under aware of their problems. These individual, are not ready for </a:t>
            </a:r>
            <a:r>
              <a:rPr lang="en-US" sz="2400" dirty="0" smtClean="0"/>
              <a:t>change</a:t>
            </a:r>
            <a:endParaRPr lang="en-US" sz="2400" dirty="0"/>
          </a:p>
          <a:p>
            <a:pPr>
              <a:buNone/>
            </a:pPr>
            <a:endParaRPr lang="en-US" sz="2400" dirty="0"/>
          </a:p>
          <a:p>
            <a:r>
              <a:rPr lang="en-US" sz="2400" b="1" dirty="0"/>
              <a:t>Strategy:</a:t>
            </a:r>
            <a:r>
              <a:rPr lang="en-US" sz="2400" dirty="0"/>
              <a:t> assess knowledge, attitudes, and beliefs and provide information to build on existing </a:t>
            </a:r>
            <a:r>
              <a:rPr lang="en-US" sz="2400" dirty="0" smtClean="0"/>
              <a:t>knowledge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2) Contemplation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763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stage in which people are aware that a problem exists and are seriously thinking about overcoming it, but have not yet made a commitment to change and to take any action. Making the leap from thinking about change to taking action can be </a:t>
            </a:r>
            <a:r>
              <a:rPr lang="en-US" sz="2400" dirty="0" smtClean="0"/>
              <a:t>hard</a:t>
            </a:r>
          </a:p>
          <a:p>
            <a:pPr>
              <a:buNone/>
            </a:pPr>
            <a:endParaRPr lang="en-US" sz="2400" dirty="0"/>
          </a:p>
          <a:p>
            <a:r>
              <a:rPr lang="en-US" sz="2400" b="1" dirty="0"/>
              <a:t>Strategy:</a:t>
            </a:r>
            <a:r>
              <a:rPr lang="en-US" sz="2400" dirty="0"/>
              <a:t> discuss motivation and barriers to change and possible solutions.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3)Preparation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If </a:t>
            </a:r>
            <a:r>
              <a:rPr lang="en-US" sz="2400" dirty="0"/>
              <a:t>you are in the preparation stage, you are about to take action. To get started, look at your list of pros and cons. How can you make a plan and move to action</a:t>
            </a:r>
            <a:r>
              <a:rPr lang="en-US" sz="2400" dirty="0" smtClean="0"/>
              <a:t>?</a:t>
            </a:r>
          </a:p>
          <a:p>
            <a:pPr>
              <a:buNone/>
            </a:pPr>
            <a:endParaRPr lang="en-US" sz="2400" dirty="0"/>
          </a:p>
          <a:p>
            <a:r>
              <a:rPr lang="en-US" sz="2400" b="1" dirty="0"/>
              <a:t>Strategy:</a:t>
            </a:r>
            <a:r>
              <a:rPr lang="en-US" sz="2400" dirty="0"/>
              <a:t> assist in developing an action plan for change, provide direction and encouragement.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857250"/>
          </a:xfrm>
        </p:spPr>
        <p:txBody>
          <a:bodyPr>
            <a:normAutofit/>
          </a:bodyPr>
          <a:lstStyle/>
          <a:p>
            <a:r>
              <a:rPr lang="en-US" sz="4000" b="1" dirty="0"/>
              <a:t>4</a:t>
            </a:r>
            <a:r>
              <a:rPr lang="en-US" sz="4000" b="1" dirty="0" smtClean="0"/>
              <a:t>) Action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dirty="0"/>
              <a:t>stage in which individuals modify their </a:t>
            </a:r>
            <a:r>
              <a:rPr lang="en-US" sz="2400" dirty="0" smtClean="0"/>
              <a:t>behavior, </a:t>
            </a:r>
            <a:r>
              <a:rPr lang="en-US" sz="2400" dirty="0"/>
              <a:t>experiences, or environment in order to overcome their problems. Action involves the most overt </a:t>
            </a:r>
            <a:r>
              <a:rPr lang="en-US" sz="2400" dirty="0" smtClean="0"/>
              <a:t>behavioral </a:t>
            </a:r>
            <a:r>
              <a:rPr lang="en-US" sz="2400" dirty="0"/>
              <a:t>changes and requires a considerable commitment of time and </a:t>
            </a:r>
            <a:r>
              <a:rPr lang="en-US" sz="2400" dirty="0" smtClean="0"/>
              <a:t>energy</a:t>
            </a:r>
            <a:endParaRPr lang="en-US" sz="2400" dirty="0"/>
          </a:p>
          <a:p>
            <a:pPr>
              <a:buNone/>
            </a:pPr>
            <a:endParaRPr lang="en-US" sz="2400" dirty="0"/>
          </a:p>
          <a:p>
            <a:r>
              <a:rPr lang="en-US" sz="2400" b="1" dirty="0"/>
              <a:t>Strategy:</a:t>
            </a:r>
            <a:r>
              <a:rPr lang="en-US" sz="2400" dirty="0"/>
              <a:t> reinforce decisions for change, offer continued support and reinforcement for positive </a:t>
            </a:r>
            <a:r>
              <a:rPr lang="en-US" sz="2400" dirty="0" smtClean="0"/>
              <a:t>changes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5) Maintenance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</a:t>
            </a:r>
            <a:r>
              <a:rPr lang="en-US" sz="2400" dirty="0"/>
              <a:t>Now that healthy eating or physical activity has become a part of your routine, you need to keep things interesting, avoid slip-ups, and find ways to cope with what life throws at </a:t>
            </a:r>
            <a:r>
              <a:rPr lang="en-US" sz="2400" dirty="0" smtClean="0"/>
              <a:t>you</a:t>
            </a:r>
            <a:endParaRPr lang="en-US" sz="2400" dirty="0"/>
          </a:p>
          <a:p>
            <a:pPr>
              <a:buNone/>
            </a:pPr>
            <a:endParaRPr lang="en-US" sz="2400" dirty="0"/>
          </a:p>
          <a:p>
            <a:r>
              <a:rPr lang="en-US" sz="2400" b="1" dirty="0"/>
              <a:t>Strategy:</a:t>
            </a:r>
            <a:r>
              <a:rPr lang="en-US" sz="2400" dirty="0"/>
              <a:t> Add variety and stay motivated. Mix up your routine with new activities, physical activity buddies, recipes, rewards and </a:t>
            </a:r>
            <a:r>
              <a:rPr lang="en-US" sz="2400" dirty="0" smtClean="0"/>
              <a:t>food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0"/>
            <a:ext cx="4876800" cy="51435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endParaRPr lang="en-US" sz="2400" dirty="0"/>
          </a:p>
          <a:p>
            <a:pPr algn="ctr">
              <a:buNone/>
            </a:pPr>
            <a:r>
              <a:rPr lang="en-US" sz="2400" dirty="0" smtClean="0"/>
              <a:t>Using </a:t>
            </a:r>
            <a:r>
              <a:rPr lang="en-US" sz="2400" dirty="0"/>
              <a:t>a food pyramid as a tool to </a:t>
            </a:r>
            <a:r>
              <a:rPr lang="en-US" sz="2400" b="1" dirty="0">
                <a:solidFill>
                  <a:srgbClr val="FF6600"/>
                </a:solidFill>
              </a:rPr>
              <a:t>follow different dietary guidelines </a:t>
            </a:r>
            <a:r>
              <a:rPr lang="en-US" sz="2400" dirty="0"/>
              <a:t>is a good start in the </a:t>
            </a:r>
            <a:r>
              <a:rPr lang="en-US" sz="2400" dirty="0" smtClean="0"/>
              <a:t>right  direction</a:t>
            </a:r>
          </a:p>
          <a:p>
            <a:pPr algn="ctr">
              <a:buNone/>
            </a:pPr>
            <a:endParaRPr lang="en-US" sz="2400" dirty="0"/>
          </a:p>
          <a:p>
            <a:pPr algn="ctr">
              <a:buNone/>
            </a:pPr>
            <a:r>
              <a:rPr lang="en-US" sz="2400" dirty="0" smtClean="0"/>
              <a:t>    It </a:t>
            </a:r>
            <a:r>
              <a:rPr lang="en-US" sz="2400" dirty="0"/>
              <a:t>will help you get the </a:t>
            </a:r>
            <a:r>
              <a:rPr lang="en-US" sz="2400" b="1" dirty="0"/>
              <a:t>right balance of nutritious food</a:t>
            </a:r>
            <a:r>
              <a:rPr lang="en-US" sz="2400" dirty="0"/>
              <a:t> within </a:t>
            </a:r>
            <a:r>
              <a:rPr lang="en-US" sz="2400" i="1" dirty="0"/>
              <a:t>your calorie </a:t>
            </a:r>
            <a:r>
              <a:rPr lang="en-US" sz="2400" i="1" dirty="0" smtClean="0"/>
              <a:t>range</a:t>
            </a:r>
            <a:endParaRPr lang="en-US" sz="2400" i="1" dirty="0"/>
          </a:p>
          <a:p>
            <a:endParaRPr lang="en-US" sz="2400" dirty="0"/>
          </a:p>
        </p:txBody>
      </p:sp>
      <p:pic>
        <p:nvPicPr>
          <p:cNvPr id="26632" name="Picture 8" descr="Image result for food pyram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4419600" cy="51435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14350"/>
            <a:ext cx="8229600" cy="857250"/>
          </a:xfrm>
        </p:spPr>
        <p:txBody>
          <a:bodyPr>
            <a:normAutofit/>
          </a:bodyPr>
          <a:lstStyle/>
          <a:p>
            <a:r>
              <a:rPr lang="en-US" b="1" dirty="0" smtClean="0"/>
              <a:t>3 Layers Of Food Pyramid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2828"/>
            <a:ext cx="8458200" cy="3470672"/>
          </a:xfrm>
        </p:spPr>
        <p:txBody>
          <a:bodyPr>
            <a:normAutofit/>
          </a:bodyPr>
          <a:lstStyle/>
          <a:p>
            <a:pPr marL="457200" indent="-457200" algn="ctr">
              <a:buNone/>
            </a:pPr>
            <a:r>
              <a:rPr lang="en-US" sz="2800" dirty="0" smtClean="0"/>
              <a:t>1) The </a:t>
            </a:r>
            <a:r>
              <a:rPr lang="en-US" sz="2800" dirty="0"/>
              <a:t>Foundation </a:t>
            </a:r>
            <a:r>
              <a:rPr lang="en-US" sz="2800" dirty="0" smtClean="0"/>
              <a:t>Layer</a:t>
            </a:r>
          </a:p>
          <a:p>
            <a:pPr marL="457200" indent="-457200" algn="ctr">
              <a:buNone/>
            </a:pPr>
            <a:endParaRPr lang="en-US" sz="2800" dirty="0"/>
          </a:p>
          <a:p>
            <a:pPr algn="ctr">
              <a:buNone/>
            </a:pPr>
            <a:r>
              <a:rPr lang="en-US" sz="2800" dirty="0"/>
              <a:t>2) The Middle </a:t>
            </a:r>
            <a:r>
              <a:rPr lang="en-US" sz="2800" dirty="0" smtClean="0"/>
              <a:t>Layer</a:t>
            </a:r>
          </a:p>
          <a:p>
            <a:pPr algn="ctr">
              <a:buNone/>
            </a:pPr>
            <a:endParaRPr lang="en-US" sz="2800" dirty="0"/>
          </a:p>
          <a:p>
            <a:pPr algn="ctr">
              <a:buNone/>
            </a:pPr>
            <a:r>
              <a:rPr lang="en-US" sz="2800" dirty="0"/>
              <a:t>3) The Top Layer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62150"/>
            <a:ext cx="8229600" cy="85725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1) </a:t>
            </a:r>
            <a:r>
              <a:rPr lang="en-US" sz="5400" b="1" dirty="0"/>
              <a:t>The Foundation Layer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6750"/>
            <a:ext cx="8229600" cy="914401"/>
          </a:xfrm>
        </p:spPr>
        <p:txBody>
          <a:bodyPr>
            <a:noAutofit/>
          </a:bodyPr>
          <a:lstStyle/>
          <a:p>
            <a:r>
              <a:rPr lang="en-US" sz="4000" b="1" dirty="0"/>
              <a:t>The </a:t>
            </a:r>
            <a:r>
              <a:rPr lang="en-US" sz="4000" b="1" dirty="0" smtClean="0"/>
              <a:t>Foundation Layer</a:t>
            </a:r>
            <a:r>
              <a:rPr lang="en-US" sz="4000" b="1" dirty="0"/>
              <a:t> </a:t>
            </a:r>
            <a:r>
              <a:rPr lang="en-US" sz="4000" b="1" dirty="0" smtClean="0"/>
              <a:t>Includes</a:t>
            </a:r>
            <a:r>
              <a:rPr lang="en-US" sz="3200" b="1" dirty="0" smtClean="0"/>
              <a:t>: 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50"/>
            <a:ext cx="8229600" cy="31658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Fruits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Grains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/>
              <a:t>V</a:t>
            </a:r>
            <a:r>
              <a:rPr lang="en-US" sz="2800" dirty="0" smtClean="0"/>
              <a:t>egetables and legumes</a:t>
            </a:r>
            <a:endParaRPr lang="en-US" sz="2800" dirty="0"/>
          </a:p>
        </p:txBody>
      </p:sp>
      <p:pic>
        <p:nvPicPr>
          <p:cNvPr id="4" name="Picture 3" descr="fruit-and-veg_1050x600.jpg"/>
          <p:cNvPicPr>
            <a:picLocks noChangeAspect="1"/>
          </p:cNvPicPr>
          <p:nvPr/>
        </p:nvPicPr>
        <p:blipFill>
          <a:blip r:embed="rId2"/>
          <a:srcRect t="2778" r="7937"/>
          <a:stretch>
            <a:fillRect/>
          </a:stretch>
        </p:blipFill>
        <p:spPr>
          <a:xfrm>
            <a:off x="4495800" y="2114550"/>
            <a:ext cx="44196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851672"/>
          </a:xfrm>
        </p:spPr>
        <p:txBody>
          <a:bodyPr>
            <a:normAutofit/>
          </a:bodyPr>
          <a:lstStyle/>
          <a:p>
            <a:r>
              <a:rPr lang="en-US" sz="2600" dirty="0"/>
              <a:t>This layer make up the largest portion of the Pyramid - around 70% of what we eat</a:t>
            </a:r>
            <a:r>
              <a:rPr lang="en-US" sz="2600" dirty="0" smtClean="0"/>
              <a:t>!</a:t>
            </a:r>
          </a:p>
          <a:p>
            <a:pPr>
              <a:buNone/>
            </a:pPr>
            <a:endParaRPr lang="en-US" sz="2600" dirty="0"/>
          </a:p>
          <a:p>
            <a:r>
              <a:rPr lang="en-US" sz="2600" dirty="0"/>
              <a:t>Plant food should make up the largest portion of our </a:t>
            </a:r>
            <a:r>
              <a:rPr lang="en-US" sz="2600" dirty="0" smtClean="0"/>
              <a:t>diet</a:t>
            </a:r>
          </a:p>
          <a:p>
            <a:endParaRPr lang="en-US" sz="2600" dirty="0"/>
          </a:p>
          <a:p>
            <a:r>
              <a:rPr lang="en-US" sz="2600" dirty="0" smtClean="0"/>
              <a:t>Plant </a:t>
            </a:r>
            <a:r>
              <a:rPr lang="en-US" sz="2600" dirty="0"/>
              <a:t>food contains a wide variety of nutrients like vitamins, minerals and </a:t>
            </a:r>
            <a:r>
              <a:rPr lang="en-US" sz="2600" dirty="0" smtClean="0"/>
              <a:t>antioxidants</a:t>
            </a:r>
            <a:endParaRPr lang="en-US" sz="26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66750"/>
            <a:ext cx="8229600" cy="3927872"/>
          </a:xfrm>
        </p:spPr>
        <p:txBody>
          <a:bodyPr>
            <a:normAutofit/>
          </a:bodyPr>
          <a:lstStyle/>
          <a:p>
            <a:r>
              <a:rPr lang="en-US" sz="2200" dirty="0" smtClean="0"/>
              <a:t>Plant-based </a:t>
            </a:r>
            <a:r>
              <a:rPr lang="en-US" sz="2200" dirty="0"/>
              <a:t>diets can help </a:t>
            </a:r>
            <a:r>
              <a:rPr lang="en-US" sz="2200" dirty="0" smtClean="0"/>
              <a:t>prevent and even reverse</a:t>
            </a:r>
            <a:r>
              <a:rPr lang="en-US" sz="2200" dirty="0"/>
              <a:t> some of the top killer diseases in the Western world </a:t>
            </a:r>
            <a:r>
              <a:rPr lang="en-US" sz="2200" dirty="0" smtClean="0"/>
              <a:t>and can be more effective</a:t>
            </a:r>
            <a:r>
              <a:rPr lang="en-US" sz="2200" dirty="0"/>
              <a:t> than medication and </a:t>
            </a:r>
            <a:r>
              <a:rPr lang="en-US" sz="2200" dirty="0" smtClean="0"/>
              <a:t>surgery</a:t>
            </a:r>
          </a:p>
          <a:p>
            <a:pPr>
              <a:buNone/>
            </a:pPr>
            <a:endParaRPr lang="en-US" sz="2200" dirty="0"/>
          </a:p>
          <a:p>
            <a:r>
              <a:rPr lang="en-US" sz="2200" dirty="0"/>
              <a:t>Older children, teens and adults should aim to have at least 2 serves of fruit and 5 serves of vegetables or legumes each </a:t>
            </a:r>
            <a:r>
              <a:rPr lang="en-US" sz="2200" dirty="0" smtClean="0"/>
              <a:t>day</a:t>
            </a:r>
            <a:endParaRPr lang="en-US" sz="2200" dirty="0"/>
          </a:p>
          <a:p>
            <a:pPr>
              <a:buNone/>
            </a:pPr>
            <a:endParaRPr lang="en-US" sz="2200" dirty="0"/>
          </a:p>
          <a:p>
            <a:r>
              <a:rPr lang="en-US" sz="2200" dirty="0"/>
              <a:t>From the grains food group, choose mostly whole </a:t>
            </a:r>
            <a:r>
              <a:rPr lang="en-US" sz="2200" dirty="0" smtClean="0"/>
              <a:t>grains and </a:t>
            </a:r>
            <a:r>
              <a:rPr lang="en-US" sz="2200" dirty="0" err="1"/>
              <a:t>wholemeal</a:t>
            </a:r>
            <a:r>
              <a:rPr lang="en-US" sz="2200" dirty="0"/>
              <a:t>/wholegrain/high cereal </a:t>
            </a:r>
            <a:r>
              <a:rPr lang="en-US" sz="2200" dirty="0" err="1"/>
              <a:t>fibre</a:t>
            </a:r>
            <a:r>
              <a:rPr lang="en-US" sz="2200" dirty="0"/>
              <a:t> varieties </a:t>
            </a:r>
            <a:r>
              <a:rPr lang="en-US" sz="2200" dirty="0" smtClean="0"/>
              <a:t>of bread</a:t>
            </a:r>
            <a:r>
              <a:rPr lang="en-US" sz="2200" dirty="0"/>
              <a:t>, crisp breads, pasta and </a:t>
            </a:r>
            <a:r>
              <a:rPr lang="en-US" sz="2200" dirty="0" smtClean="0"/>
              <a:t>cereal food</a:t>
            </a:r>
            <a:endParaRPr lang="en-US" sz="2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114550"/>
            <a:ext cx="8610600" cy="857250"/>
          </a:xfrm>
        </p:spPr>
        <p:txBody>
          <a:bodyPr>
            <a:noAutofit/>
          </a:bodyPr>
          <a:lstStyle/>
          <a:p>
            <a:r>
              <a:rPr lang="en-US" sz="5400" b="1" dirty="0"/>
              <a:t>2) The Middle Layer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1283</TotalTime>
  <Words>787</Words>
  <Application>Microsoft Office PowerPoint</Application>
  <PresentationFormat>On-screen Show (16:9)</PresentationFormat>
  <Paragraphs>121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Food Pyramid</vt:lpstr>
      <vt:lpstr>Slide 3</vt:lpstr>
      <vt:lpstr>3 Layers Of Food Pyramid</vt:lpstr>
      <vt:lpstr>1) The Foundation Layer</vt:lpstr>
      <vt:lpstr>The Foundation Layer Includes:  </vt:lpstr>
      <vt:lpstr>Slide 7</vt:lpstr>
      <vt:lpstr>Slide 8</vt:lpstr>
      <vt:lpstr>2) The Middle Layer</vt:lpstr>
      <vt:lpstr>This Layer Includes: </vt:lpstr>
      <vt:lpstr>Slide 11</vt:lpstr>
      <vt:lpstr>Slide 12</vt:lpstr>
      <vt:lpstr>3) The Top Layer</vt:lpstr>
      <vt:lpstr>Slide 14</vt:lpstr>
      <vt:lpstr>Slide 15</vt:lpstr>
      <vt:lpstr>The Healthy Eating Guidelines</vt:lpstr>
      <vt:lpstr>1. Water </vt:lpstr>
      <vt:lpstr>2. Increase Herbs And Spices</vt:lpstr>
      <vt:lpstr>3. Limit Salt And Added Sugar </vt:lpstr>
      <vt:lpstr>Stages Of Change</vt:lpstr>
      <vt:lpstr>1) Pre-contemplation </vt:lpstr>
      <vt:lpstr>2) Contemplation</vt:lpstr>
      <vt:lpstr>3)Preparation</vt:lpstr>
      <vt:lpstr>4) Action</vt:lpstr>
      <vt:lpstr>5) Maintenance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Samsung</cp:lastModifiedBy>
  <cp:revision>46</cp:revision>
  <dcterms:created xsi:type="dcterms:W3CDTF">2016-10-26T12:39:45Z</dcterms:created>
  <dcterms:modified xsi:type="dcterms:W3CDTF">2016-10-27T10:05:10Z</dcterms:modified>
</cp:coreProperties>
</file>