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sldIdLst>
    <p:sldId id="256" r:id="rId5"/>
    <p:sldId id="269" r:id="rId6"/>
    <p:sldId id="272" r:id="rId7"/>
    <p:sldId id="274" r:id="rId8"/>
    <p:sldId id="266" r:id="rId9"/>
    <p:sldId id="259" r:id="rId10"/>
    <p:sldId id="267" r:id="rId11"/>
    <p:sldId id="257" r:id="rId12"/>
    <p:sldId id="265" r:id="rId13"/>
    <p:sldId id="260" r:id="rId14"/>
    <p:sldId id="263" r:id="rId15"/>
    <p:sldId id="261" r:id="rId16"/>
    <p:sldId id="264" r:id="rId17"/>
    <p:sldId id="262" r:id="rId18"/>
    <p:sldId id="268" r:id="rId19"/>
    <p:sldId id="258" r:id="rId20"/>
  </p:sldIdLst>
  <p:sldSz cx="12192000" cy="6858000"/>
  <p:notesSz cx="6858000" cy="9144000"/>
  <p:defaultTextStyle>
    <a:defPPr>
      <a:defRPr lang="en-T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3E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590C73-3EE4-43BE-8316-C53C0EEE64F6}" v="2" dt="2023-06-24T05:07:49.1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23"/>
    <p:restoredTop sz="55327" autoAdjust="0"/>
  </p:normalViewPr>
  <p:slideViewPr>
    <p:cSldViewPr snapToGrid="0">
      <p:cViewPr varScale="1">
        <p:scale>
          <a:sx n="61" d="100"/>
          <a:sy n="61" d="100"/>
        </p:scale>
        <p:origin x="2658" y="6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2.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percentStacked"/>
        <c:varyColors val="0"/>
        <c:ser>
          <c:idx val="0"/>
          <c:order val="0"/>
          <c:tx>
            <c:strRef>
              <c:f>Sheet4!$B$1</c:f>
              <c:strCache>
                <c:ptCount val="1"/>
                <c:pt idx="0">
                  <c:v>COACHES</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Time "/>
                    <a:ea typeface="+mn-ea"/>
                    <a:cs typeface="TH NiramitIT๙" panose="02000506000000020004" pitchFamily="2" charset="-34"/>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Sheet4!$A$2:$A$6</c:f>
              <c:strCache>
                <c:ptCount val="5"/>
                <c:pt idx="0">
                  <c:v>INDIA</c:v>
                </c:pt>
                <c:pt idx="1">
                  <c:v>UNITED KINGDOM</c:v>
                </c:pt>
                <c:pt idx="2">
                  <c:v>CANADA</c:v>
                </c:pt>
                <c:pt idx="3">
                  <c:v>UNITE STATES</c:v>
                </c:pt>
                <c:pt idx="4">
                  <c:v>AUSTRALIA</c:v>
                </c:pt>
              </c:strCache>
            </c:strRef>
          </c:cat>
          <c:val>
            <c:numRef>
              <c:f>Sheet4!$B$2:$B$6</c:f>
              <c:numCache>
                <c:formatCode>0%</c:formatCode>
                <c:ptCount val="5"/>
                <c:pt idx="0">
                  <c:v>0.12</c:v>
                </c:pt>
                <c:pt idx="1">
                  <c:v>0.1</c:v>
                </c:pt>
                <c:pt idx="2">
                  <c:v>0.1</c:v>
                </c:pt>
                <c:pt idx="3">
                  <c:v>0.09</c:v>
                </c:pt>
                <c:pt idx="4">
                  <c:v>0.08</c:v>
                </c:pt>
              </c:numCache>
            </c:numRef>
          </c:val>
          <c:extLst>
            <c:ext xmlns:c16="http://schemas.microsoft.com/office/drawing/2014/chart" uri="{C3380CC4-5D6E-409C-BE32-E72D297353CC}">
              <c16:uniqueId val="{00000000-427E-4289-961A-01908C20BAB2}"/>
            </c:ext>
          </c:extLst>
        </c:ser>
        <c:ser>
          <c:idx val="1"/>
          <c:order val="1"/>
          <c:tx>
            <c:strRef>
              <c:f>Sheet4!$C$1</c:f>
              <c:strCache>
                <c:ptCount val="1"/>
                <c:pt idx="0">
                  <c:v>CONFIDENT</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Time "/>
                    <a:ea typeface="+mn-ea"/>
                    <a:cs typeface="TH NiramitIT๙" panose="02000506000000020004" pitchFamily="2" charset="-34"/>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Sheet4!$A$2:$A$6</c:f>
              <c:strCache>
                <c:ptCount val="5"/>
                <c:pt idx="0">
                  <c:v>INDIA</c:v>
                </c:pt>
                <c:pt idx="1">
                  <c:v>UNITED KINGDOM</c:v>
                </c:pt>
                <c:pt idx="2">
                  <c:v>CANADA</c:v>
                </c:pt>
                <c:pt idx="3">
                  <c:v>UNITE STATES</c:v>
                </c:pt>
                <c:pt idx="4">
                  <c:v>AUSTRALIA</c:v>
                </c:pt>
              </c:strCache>
            </c:strRef>
          </c:cat>
          <c:val>
            <c:numRef>
              <c:f>Sheet4!$C$2:$C$6</c:f>
              <c:numCache>
                <c:formatCode>0%</c:formatCode>
                <c:ptCount val="5"/>
                <c:pt idx="0">
                  <c:v>0.48</c:v>
                </c:pt>
                <c:pt idx="1">
                  <c:v>0.45</c:v>
                </c:pt>
                <c:pt idx="2">
                  <c:v>0.46</c:v>
                </c:pt>
                <c:pt idx="3">
                  <c:v>0.46</c:v>
                </c:pt>
                <c:pt idx="4">
                  <c:v>0.46</c:v>
                </c:pt>
              </c:numCache>
            </c:numRef>
          </c:val>
          <c:extLst>
            <c:ext xmlns:c16="http://schemas.microsoft.com/office/drawing/2014/chart" uri="{C3380CC4-5D6E-409C-BE32-E72D297353CC}">
              <c16:uniqueId val="{00000001-427E-4289-961A-01908C20BAB2}"/>
            </c:ext>
          </c:extLst>
        </c:ser>
        <c:ser>
          <c:idx val="2"/>
          <c:order val="2"/>
          <c:tx>
            <c:strRef>
              <c:f>Sheet4!$D$1</c:f>
              <c:strCache>
                <c:ptCount val="1"/>
                <c:pt idx="0">
                  <c:v>CURIOUS</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Time "/>
                    <a:ea typeface="+mn-ea"/>
                    <a:cs typeface="TH NiramitIT๙" panose="02000506000000020004" pitchFamily="2" charset="-34"/>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Sheet4!$A$2:$A$6</c:f>
              <c:strCache>
                <c:ptCount val="5"/>
                <c:pt idx="0">
                  <c:v>INDIA</c:v>
                </c:pt>
                <c:pt idx="1">
                  <c:v>UNITED KINGDOM</c:v>
                </c:pt>
                <c:pt idx="2">
                  <c:v>CANADA</c:v>
                </c:pt>
                <c:pt idx="3">
                  <c:v>UNITE STATES</c:v>
                </c:pt>
                <c:pt idx="4">
                  <c:v>AUSTRALIA</c:v>
                </c:pt>
              </c:strCache>
            </c:strRef>
          </c:cat>
          <c:val>
            <c:numRef>
              <c:f>Sheet4!$D$2:$D$6</c:f>
              <c:numCache>
                <c:formatCode>0%</c:formatCode>
                <c:ptCount val="5"/>
                <c:pt idx="0">
                  <c:v>0.4</c:v>
                </c:pt>
                <c:pt idx="1">
                  <c:v>0.45</c:v>
                </c:pt>
                <c:pt idx="2">
                  <c:v>0.44</c:v>
                </c:pt>
                <c:pt idx="3">
                  <c:v>0.45</c:v>
                </c:pt>
                <c:pt idx="4">
                  <c:v>0.46</c:v>
                </c:pt>
              </c:numCache>
            </c:numRef>
          </c:val>
          <c:extLst>
            <c:ext xmlns:c16="http://schemas.microsoft.com/office/drawing/2014/chart" uri="{C3380CC4-5D6E-409C-BE32-E72D297353CC}">
              <c16:uniqueId val="{00000002-427E-4289-961A-01908C20BAB2}"/>
            </c:ext>
          </c:extLst>
        </c:ser>
        <c:dLbls>
          <c:showLegendKey val="0"/>
          <c:showVal val="0"/>
          <c:showCatName val="0"/>
          <c:showSerName val="0"/>
          <c:showPercent val="0"/>
          <c:showBubbleSize val="0"/>
        </c:dLbls>
        <c:gapWidth val="150"/>
        <c:overlap val="100"/>
        <c:axId val="415385232"/>
        <c:axId val="415376080"/>
      </c:barChart>
      <c:catAx>
        <c:axId val="4153852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 "/>
                <a:ea typeface="+mn-ea"/>
                <a:cs typeface="TH NiramitIT๙" panose="02000506000000020004" pitchFamily="2" charset="-34"/>
              </a:defRPr>
            </a:pPr>
            <a:endParaRPr lang="en-US"/>
          </a:p>
        </c:txPr>
        <c:crossAx val="415376080"/>
        <c:crosses val="autoZero"/>
        <c:auto val="1"/>
        <c:lblAlgn val="ctr"/>
        <c:lblOffset val="100"/>
        <c:noMultiLvlLbl val="0"/>
      </c:catAx>
      <c:valAx>
        <c:axId val="415376080"/>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4153852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Time "/>
              <a:ea typeface="+mn-ea"/>
              <a:cs typeface="TH NiramitIT๙" panose="02000506000000020004" pitchFamily="2" charset="-34"/>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Time "/>
          <a:cs typeface="TH NiramitIT๙" panose="02000506000000020004" pitchFamily="2" charset="-34"/>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percentStacked"/>
        <c:varyColors val="0"/>
        <c:ser>
          <c:idx val="0"/>
          <c:order val="0"/>
          <c:tx>
            <c:strRef>
              <c:f>Sheet5!$B$1</c:f>
              <c:strCache>
                <c:ptCount val="1"/>
                <c:pt idx="0">
                  <c:v>COACHES</c:v>
                </c:pt>
              </c:strCache>
            </c:strRef>
          </c:tx>
          <c:spPr>
            <a:solidFill>
              <a:schemeClr val="tx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Sheet5!$A$2:$A$13</c:f>
              <c:strCache>
                <c:ptCount val="12"/>
                <c:pt idx="0">
                  <c:v>INFORMATION &amp; COMMUNICATION</c:v>
                </c:pt>
                <c:pt idx="1">
                  <c:v>ADMINISTRATION &amp; SUPPORT</c:v>
                </c:pt>
                <c:pt idx="2">
                  <c:v>FINANCE &amp; INSURANCE</c:v>
                </c:pt>
                <c:pt idx="3">
                  <c:v>MANUFACTURING</c:v>
                </c:pt>
                <c:pt idx="4">
                  <c:v>EDUCATION</c:v>
                </c:pt>
                <c:pt idx="5">
                  <c:v>CONSTRUCTION</c:v>
                </c:pt>
                <c:pt idx="6">
                  <c:v>TRANSPORT &amp; STORAGE </c:v>
                </c:pt>
                <c:pt idx="7">
                  <c:v>WHOLESALE &amp; RETAIL TRADE</c:v>
                </c:pt>
                <c:pt idx="8">
                  <c:v>ACCOMMODATION &amp; FOOD SERVICE ACTIVITIES</c:v>
                </c:pt>
                <c:pt idx="9">
                  <c:v>HEALTH &amp; SOCIAL WORK</c:v>
                </c:pt>
                <c:pt idx="10">
                  <c:v>PUBLIC ADMINISTRATION &amp; GOVERNMENT SECTOR</c:v>
                </c:pt>
                <c:pt idx="11">
                  <c:v>PROFESSIONALL, SCIENTIFIC &amp; TECHNICAL</c:v>
                </c:pt>
              </c:strCache>
            </c:strRef>
          </c:cat>
          <c:val>
            <c:numRef>
              <c:f>Sheet5!$B$2:$B$13</c:f>
              <c:numCache>
                <c:formatCode>0%</c:formatCode>
                <c:ptCount val="12"/>
                <c:pt idx="0">
                  <c:v>0.13</c:v>
                </c:pt>
                <c:pt idx="1">
                  <c:v>0.12</c:v>
                </c:pt>
                <c:pt idx="2">
                  <c:v>0.11</c:v>
                </c:pt>
                <c:pt idx="3">
                  <c:v>0.11</c:v>
                </c:pt>
                <c:pt idx="4">
                  <c:v>0.11</c:v>
                </c:pt>
                <c:pt idx="5">
                  <c:v>0.09</c:v>
                </c:pt>
                <c:pt idx="6">
                  <c:v>0.09</c:v>
                </c:pt>
                <c:pt idx="7">
                  <c:v>0.09</c:v>
                </c:pt>
                <c:pt idx="8">
                  <c:v>0.09</c:v>
                </c:pt>
                <c:pt idx="9">
                  <c:v>0.09</c:v>
                </c:pt>
                <c:pt idx="10">
                  <c:v>0.08</c:v>
                </c:pt>
                <c:pt idx="11">
                  <c:v>0.08</c:v>
                </c:pt>
              </c:numCache>
            </c:numRef>
          </c:val>
          <c:extLst>
            <c:ext xmlns:c16="http://schemas.microsoft.com/office/drawing/2014/chart" uri="{C3380CC4-5D6E-409C-BE32-E72D297353CC}">
              <c16:uniqueId val="{00000000-9474-4A04-8A49-8DD2614744CF}"/>
            </c:ext>
          </c:extLst>
        </c:ser>
        <c:ser>
          <c:idx val="1"/>
          <c:order val="1"/>
          <c:tx>
            <c:strRef>
              <c:f>Sheet5!$C$1</c:f>
              <c:strCache>
                <c:ptCount val="1"/>
                <c:pt idx="0">
                  <c:v>CONFIDENT</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Sheet5!$A$2:$A$13</c:f>
              <c:strCache>
                <c:ptCount val="12"/>
                <c:pt idx="0">
                  <c:v>INFORMATION &amp; COMMUNICATION</c:v>
                </c:pt>
                <c:pt idx="1">
                  <c:v>ADMINISTRATION &amp; SUPPORT</c:v>
                </c:pt>
                <c:pt idx="2">
                  <c:v>FINANCE &amp; INSURANCE</c:v>
                </c:pt>
                <c:pt idx="3">
                  <c:v>MANUFACTURING</c:v>
                </c:pt>
                <c:pt idx="4">
                  <c:v>EDUCATION</c:v>
                </c:pt>
                <c:pt idx="5">
                  <c:v>CONSTRUCTION</c:v>
                </c:pt>
                <c:pt idx="6">
                  <c:v>TRANSPORT &amp; STORAGE </c:v>
                </c:pt>
                <c:pt idx="7">
                  <c:v>WHOLESALE &amp; RETAIL TRADE</c:v>
                </c:pt>
                <c:pt idx="8">
                  <c:v>ACCOMMODATION &amp; FOOD SERVICE ACTIVITIES</c:v>
                </c:pt>
                <c:pt idx="9">
                  <c:v>HEALTH &amp; SOCIAL WORK</c:v>
                </c:pt>
                <c:pt idx="10">
                  <c:v>PUBLIC ADMINISTRATION &amp; GOVERNMENT SECTOR</c:v>
                </c:pt>
                <c:pt idx="11">
                  <c:v>PROFESSIONALL, SCIENTIFIC &amp; TECHNICAL</c:v>
                </c:pt>
              </c:strCache>
            </c:strRef>
          </c:cat>
          <c:val>
            <c:numRef>
              <c:f>Sheet5!$C$2:$C$13</c:f>
              <c:numCache>
                <c:formatCode>0%</c:formatCode>
                <c:ptCount val="12"/>
                <c:pt idx="0">
                  <c:v>0.43</c:v>
                </c:pt>
                <c:pt idx="1">
                  <c:v>0.47</c:v>
                </c:pt>
                <c:pt idx="2">
                  <c:v>0.44</c:v>
                </c:pt>
                <c:pt idx="3">
                  <c:v>0.43</c:v>
                </c:pt>
                <c:pt idx="4">
                  <c:v>0.48</c:v>
                </c:pt>
                <c:pt idx="5">
                  <c:v>0.49</c:v>
                </c:pt>
                <c:pt idx="6">
                  <c:v>0.4</c:v>
                </c:pt>
                <c:pt idx="7">
                  <c:v>0.46</c:v>
                </c:pt>
                <c:pt idx="8">
                  <c:v>0.49</c:v>
                </c:pt>
                <c:pt idx="9">
                  <c:v>0.46</c:v>
                </c:pt>
                <c:pt idx="10">
                  <c:v>0.49</c:v>
                </c:pt>
                <c:pt idx="11">
                  <c:v>0.49</c:v>
                </c:pt>
              </c:numCache>
            </c:numRef>
          </c:val>
          <c:extLst>
            <c:ext xmlns:c16="http://schemas.microsoft.com/office/drawing/2014/chart" uri="{C3380CC4-5D6E-409C-BE32-E72D297353CC}">
              <c16:uniqueId val="{00000001-9474-4A04-8A49-8DD2614744CF}"/>
            </c:ext>
          </c:extLst>
        </c:ser>
        <c:ser>
          <c:idx val="2"/>
          <c:order val="2"/>
          <c:tx>
            <c:strRef>
              <c:f>Sheet5!$D$1</c:f>
              <c:strCache>
                <c:ptCount val="1"/>
                <c:pt idx="0">
                  <c:v>CURIOUS</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Sheet5!$A$2:$A$13</c:f>
              <c:strCache>
                <c:ptCount val="12"/>
                <c:pt idx="0">
                  <c:v>INFORMATION &amp; COMMUNICATION</c:v>
                </c:pt>
                <c:pt idx="1">
                  <c:v>ADMINISTRATION &amp; SUPPORT</c:v>
                </c:pt>
                <c:pt idx="2">
                  <c:v>FINANCE &amp; INSURANCE</c:v>
                </c:pt>
                <c:pt idx="3">
                  <c:v>MANUFACTURING</c:v>
                </c:pt>
                <c:pt idx="4">
                  <c:v>EDUCATION</c:v>
                </c:pt>
                <c:pt idx="5">
                  <c:v>CONSTRUCTION</c:v>
                </c:pt>
                <c:pt idx="6">
                  <c:v>TRANSPORT &amp; STORAGE </c:v>
                </c:pt>
                <c:pt idx="7">
                  <c:v>WHOLESALE &amp; RETAIL TRADE</c:v>
                </c:pt>
                <c:pt idx="8">
                  <c:v>ACCOMMODATION &amp; FOOD SERVICE ACTIVITIES</c:v>
                </c:pt>
                <c:pt idx="9">
                  <c:v>HEALTH &amp; SOCIAL WORK</c:v>
                </c:pt>
                <c:pt idx="10">
                  <c:v>PUBLIC ADMINISTRATION &amp; GOVERNMENT SECTOR</c:v>
                </c:pt>
                <c:pt idx="11">
                  <c:v>PROFESSIONALL, SCIENTIFIC &amp; TECHNICAL</c:v>
                </c:pt>
              </c:strCache>
            </c:strRef>
          </c:cat>
          <c:val>
            <c:numRef>
              <c:f>Sheet5!$D$2:$D$13</c:f>
              <c:numCache>
                <c:formatCode>0%</c:formatCode>
                <c:ptCount val="12"/>
                <c:pt idx="0">
                  <c:v>0.44</c:v>
                </c:pt>
                <c:pt idx="1">
                  <c:v>0.41</c:v>
                </c:pt>
                <c:pt idx="2">
                  <c:v>0.45</c:v>
                </c:pt>
                <c:pt idx="3">
                  <c:v>0.46</c:v>
                </c:pt>
                <c:pt idx="4">
                  <c:v>0.41</c:v>
                </c:pt>
                <c:pt idx="5">
                  <c:v>0.42</c:v>
                </c:pt>
                <c:pt idx="6">
                  <c:v>0.51</c:v>
                </c:pt>
                <c:pt idx="7">
                  <c:v>0.45</c:v>
                </c:pt>
                <c:pt idx="8">
                  <c:v>0.42</c:v>
                </c:pt>
                <c:pt idx="9">
                  <c:v>0.45</c:v>
                </c:pt>
                <c:pt idx="10">
                  <c:v>0.43</c:v>
                </c:pt>
                <c:pt idx="11">
                  <c:v>0.43</c:v>
                </c:pt>
              </c:numCache>
            </c:numRef>
          </c:val>
          <c:extLst>
            <c:ext xmlns:c16="http://schemas.microsoft.com/office/drawing/2014/chart" uri="{C3380CC4-5D6E-409C-BE32-E72D297353CC}">
              <c16:uniqueId val="{00000002-9474-4A04-8A49-8DD2614744CF}"/>
            </c:ext>
          </c:extLst>
        </c:ser>
        <c:dLbls>
          <c:dLblPos val="ctr"/>
          <c:showLegendKey val="0"/>
          <c:showVal val="1"/>
          <c:showCatName val="0"/>
          <c:showSerName val="0"/>
          <c:showPercent val="0"/>
          <c:showBubbleSize val="0"/>
        </c:dLbls>
        <c:gapWidth val="150"/>
        <c:overlap val="100"/>
        <c:axId val="666997856"/>
        <c:axId val="676149536"/>
      </c:barChart>
      <c:catAx>
        <c:axId val="6669978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76149536"/>
        <c:crosses val="autoZero"/>
        <c:auto val="1"/>
        <c:lblAlgn val="ctr"/>
        <c:lblOffset val="100"/>
        <c:noMultiLvlLbl val="0"/>
      </c:catAx>
      <c:valAx>
        <c:axId val="676149536"/>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6669978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706C10-2747-40C1-9793-7DEE586E436A}" type="datetimeFigureOut">
              <a:rPr lang="en-US" smtClean="0"/>
              <a:t>6/24/2023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F6052F-53AC-4417-AE36-A9A21BF55BAE}" type="slidenum">
              <a:rPr lang="en-US" smtClean="0"/>
              <a:t>‹#›</a:t>
            </a:fld>
            <a:endParaRPr lang="en-US"/>
          </a:p>
        </p:txBody>
      </p:sp>
    </p:spTree>
    <p:extLst>
      <p:ext uri="{BB962C8B-B14F-4D97-AF65-F5344CB8AC3E}">
        <p14:creationId xmlns:p14="http://schemas.microsoft.com/office/powerpoint/2010/main" val="3698787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Hello, I'm Chaiwat </a:t>
            </a:r>
            <a:r>
              <a:rPr lang="en-US" dirty="0" err="1"/>
              <a:t>Jirakitpaibol</a:t>
            </a:r>
            <a:r>
              <a:rPr lang="en-US" dirty="0"/>
              <a:t>. Master's students of the IT Management Division, Faculty of Engineering, Mahidol University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 I will present my work on the topic of Data Literacy Framework for Thailand Government Officers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have an co-authors as follows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Asst. Prof. </a:t>
            </a:r>
            <a:r>
              <a:rPr lang="en-US" dirty="0" err="1"/>
              <a:t>Sotarat</a:t>
            </a:r>
            <a:r>
              <a:rPr lang="en-US" dirty="0"/>
              <a:t> </a:t>
            </a:r>
            <a:r>
              <a:rPr lang="en-US" dirty="0" err="1"/>
              <a:t>Thammaboosadee</a:t>
            </a:r>
            <a:r>
              <a:rPr lang="en-US" dirty="0"/>
              <a:t> from IT Management Division, Faculty of Engineering, Mahidol University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dr. </a:t>
            </a:r>
            <a:r>
              <a:rPr lang="en-US" dirty="0" err="1"/>
              <a:t>Monsak</a:t>
            </a:r>
            <a:r>
              <a:rPr lang="en-US" dirty="0"/>
              <a:t> </a:t>
            </a:r>
            <a:r>
              <a:rPr lang="en-US" dirty="0" err="1"/>
              <a:t>Socharoentum</a:t>
            </a:r>
            <a:r>
              <a:rPr lang="en-US" dirty="0"/>
              <a:t> from </a:t>
            </a:r>
            <a:r>
              <a:rPr lang="en-US" b="0" i="0" dirty="0">
                <a:solidFill>
                  <a:srgbClr val="BDC1C6"/>
                </a:solidFill>
                <a:effectLst/>
                <a:latin typeface="Google Sans"/>
              </a:rPr>
              <a:t>Digital Government Development Agency (Public Organization) (DGA)</a:t>
            </a:r>
          </a:p>
          <a:p>
            <a:endParaRPr lang="en-US" dirty="0"/>
          </a:p>
        </p:txBody>
      </p:sp>
      <p:sp>
        <p:nvSpPr>
          <p:cNvPr id="4" name="Slide Number Placeholder 3"/>
          <p:cNvSpPr>
            <a:spLocks noGrp="1"/>
          </p:cNvSpPr>
          <p:nvPr>
            <p:ph type="sldNum" sz="quarter" idx="5"/>
          </p:nvPr>
        </p:nvSpPr>
        <p:spPr/>
        <p:txBody>
          <a:bodyPr/>
          <a:lstStyle/>
          <a:p>
            <a:fld id="{7DF6052F-53AC-4417-AE36-A9A21BF55BAE}" type="slidenum">
              <a:rPr lang="en-US" smtClean="0"/>
              <a:t>1</a:t>
            </a:fld>
            <a:endParaRPr lang="en-US"/>
          </a:p>
        </p:txBody>
      </p:sp>
    </p:spTree>
    <p:extLst>
      <p:ext uri="{BB962C8B-B14F-4D97-AF65-F5344CB8AC3E}">
        <p14:creationId xmlns:p14="http://schemas.microsoft.com/office/powerpoint/2010/main" val="2152643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research methodology involves 4 main steps. The first step is to conduct a comprehensive study of the relevant job characteristics and explore the skill framework that is pertinent to the work. </a:t>
            </a:r>
          </a:p>
          <a:p>
            <a:endParaRPr lang="en-US" dirty="0"/>
          </a:p>
          <a:p>
            <a:r>
              <a:rPr lang="en-US" dirty="0"/>
              <a:t>This will entail reviewing and synthesizing the definitions, meanings, and processes from various sources for comparison purposes. </a:t>
            </a:r>
          </a:p>
          <a:p>
            <a:endParaRPr lang="en-US" dirty="0"/>
          </a:p>
          <a:p>
            <a:r>
              <a:rPr lang="en-US" dirty="0"/>
              <a:t>The second step is to evaluate the gap between the identified frameworks by comparing the patterns of skills and competencies present or absent within each framework. This analysis will provide insight into the strengths and weaknesses of each framework, thereby enabling the researchers to generate analytical results, </a:t>
            </a:r>
          </a:p>
          <a:p>
            <a:endParaRPr lang="en-US" dirty="0"/>
          </a:p>
          <a:p>
            <a:r>
              <a:rPr lang="en-US" dirty="0"/>
              <a:t>And the final step entails creating definitions, competencies, and a recommended course by comparing each framework. </a:t>
            </a:r>
          </a:p>
          <a:p>
            <a:endParaRPr lang="en-US" dirty="0"/>
          </a:p>
          <a:p>
            <a:r>
              <a:rPr lang="en-US" dirty="0"/>
              <a:t>The goal is to develop further skills that will address the gaps identified in the previous step. This step is crucial in ensuring that the final product is tailored to meet the specific needs of the job in question.</a:t>
            </a:r>
          </a:p>
          <a:p>
            <a:endParaRPr lang="en-US" dirty="0"/>
          </a:p>
          <a:p>
            <a:r>
              <a:rPr lang="en-US" dirty="0"/>
              <a:t>1. Framework and Related Research Selection</a:t>
            </a:r>
          </a:p>
          <a:p>
            <a:r>
              <a:rPr lang="en-US" dirty="0"/>
              <a:t>2. Gap Analysis</a:t>
            </a:r>
          </a:p>
          <a:p>
            <a:r>
              <a:rPr lang="en-US" dirty="0"/>
              <a:t>3. Data Literacy Framework V.1</a:t>
            </a:r>
          </a:p>
          <a:p>
            <a:r>
              <a:rPr lang="en-US" dirty="0"/>
              <a:t>4. Definition and course</a:t>
            </a:r>
          </a:p>
        </p:txBody>
      </p:sp>
      <p:sp>
        <p:nvSpPr>
          <p:cNvPr id="4" name="Slide Number Placeholder 3"/>
          <p:cNvSpPr>
            <a:spLocks noGrp="1"/>
          </p:cNvSpPr>
          <p:nvPr>
            <p:ph type="sldNum" sz="quarter" idx="5"/>
          </p:nvPr>
        </p:nvSpPr>
        <p:spPr/>
        <p:txBody>
          <a:bodyPr/>
          <a:lstStyle/>
          <a:p>
            <a:fld id="{7DF6052F-53AC-4417-AE36-A9A21BF55BAE}" type="slidenum">
              <a:rPr lang="en-US" smtClean="0"/>
              <a:t>10</a:t>
            </a:fld>
            <a:endParaRPr lang="en-US"/>
          </a:p>
        </p:txBody>
      </p:sp>
    </p:spTree>
    <p:extLst>
      <p:ext uri="{BB962C8B-B14F-4D97-AF65-F5344CB8AC3E}">
        <p14:creationId xmlns:p14="http://schemas.microsoft.com/office/powerpoint/2010/main" val="153774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this picture, we will evaluate the framework we see. we will see the difference and the completeness that differs in the order of the data. </a:t>
            </a:r>
          </a:p>
          <a:p>
            <a:r>
              <a:rPr lang="en-US" dirty="0"/>
              <a:t>The researcher has divided the framework into 5 forms from the evaluation</a:t>
            </a:r>
            <a:br>
              <a:rPr lang="en-US" dirty="0"/>
            </a:br>
            <a:r>
              <a:rPr lang="en-US" dirty="0"/>
              <a:t>Data Gathering</a:t>
            </a:r>
            <a:br>
              <a:rPr lang="en-US" dirty="0"/>
            </a:br>
            <a:r>
              <a:rPr lang="en-US" dirty="0"/>
              <a:t>Data Management</a:t>
            </a:r>
            <a:br>
              <a:rPr lang="en-US" dirty="0"/>
            </a:br>
            <a:r>
              <a:rPr lang="en-US" dirty="0"/>
              <a:t>Data Governance</a:t>
            </a:r>
            <a:br>
              <a:rPr lang="en-US" dirty="0"/>
            </a:br>
            <a:r>
              <a:rPr lang="en-US" dirty="0"/>
              <a:t>Data Assessment</a:t>
            </a:r>
            <a:br>
              <a:rPr lang="en-US" dirty="0"/>
            </a:br>
            <a:r>
              <a:rPr lang="en-US" dirty="0"/>
              <a:t>Data Utilizations</a:t>
            </a:r>
            <a:br>
              <a:rPr lang="en-US" dirty="0"/>
            </a:br>
            <a:r>
              <a:rPr lang="en-US" dirty="0"/>
              <a:t>Completeness will be different. And having assessed the gaps, as shown in the picture, </a:t>
            </a:r>
          </a:p>
          <a:p>
            <a:r>
              <a:rPr lang="en-US" dirty="0"/>
              <a:t>we can see that the Thailand Office of the Civil Service Commission (OCSC) framework is still lacking in terms of Data Management and Data Utilizations.</a:t>
            </a:r>
          </a:p>
        </p:txBody>
      </p:sp>
      <p:sp>
        <p:nvSpPr>
          <p:cNvPr id="4" name="Slide Number Placeholder 3"/>
          <p:cNvSpPr>
            <a:spLocks noGrp="1"/>
          </p:cNvSpPr>
          <p:nvPr>
            <p:ph type="sldNum" sz="quarter" idx="5"/>
          </p:nvPr>
        </p:nvSpPr>
        <p:spPr/>
        <p:txBody>
          <a:bodyPr/>
          <a:lstStyle/>
          <a:p>
            <a:fld id="{7DF6052F-53AC-4417-AE36-A9A21BF55BAE}" type="slidenum">
              <a:rPr lang="en-US" smtClean="0"/>
              <a:t>11</a:t>
            </a:fld>
            <a:endParaRPr lang="en-US"/>
          </a:p>
        </p:txBody>
      </p:sp>
    </p:spTree>
    <p:extLst>
      <p:ext uri="{BB962C8B-B14F-4D97-AF65-F5344CB8AC3E}">
        <p14:creationId xmlns:p14="http://schemas.microsoft.com/office/powerpoint/2010/main" val="3978868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The researchers have also defined the definitions of Data Literacy Framework v.1 and the level of officer’s skill development within the organization, </a:t>
            </a:r>
          </a:p>
          <a:p>
            <a:pPr rtl="0">
              <a:spcBef>
                <a:spcPts val="0"/>
              </a:spcBef>
              <a:spcAft>
                <a:spcPts val="0"/>
              </a:spcAft>
            </a:pPr>
            <a:r>
              <a:rPr lang="en-US" sz="1800" b="0" i="0" u="none" strike="noStrike" dirty="0">
                <a:solidFill>
                  <a:srgbClr val="000000"/>
                </a:solidFill>
                <a:effectLst/>
                <a:latin typeface="Arial" panose="020B0604020202020204" pitchFamily="34" charset="0"/>
              </a:rPr>
              <a:t>at the initial 6 level Executives (E), Managements (M), Academics (A), Services (S), Technologists (T) and Others (O) (the level reference from the declaration Thailand the Office of the Civil Service Commission (OCSC) </a:t>
            </a:r>
          </a:p>
          <a:p>
            <a:pPr rtl="0">
              <a:spcBef>
                <a:spcPts val="0"/>
              </a:spcBef>
              <a:spcAft>
                <a:spcPts val="0"/>
              </a:spcAft>
            </a:pPr>
            <a:r>
              <a:rPr lang="en-US" sz="1800" b="0" i="0" u="none" strike="noStrike" dirty="0">
                <a:solidFill>
                  <a:srgbClr val="000000"/>
                </a:solidFill>
                <a:effectLst/>
                <a:latin typeface="Arial" panose="020B0604020202020204" pitchFamily="34" charset="0"/>
              </a:rPr>
              <a:t>Digital Literacy Framework for developing the digital government), </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government agencies for further evaluation as the shown in Table</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for example </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the Data Gathering component have Data Collections is An ability to find and follow on the data ethics. related on M, A, S, T officers level and Data governance component have Data Governance Framework is an abilities to Understand and can be follow the process Data Governance to relate on data governance framework related on E, M, A, S, T, O officers level</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7DF6052F-53AC-4417-AE36-A9A21BF55BAE}" type="slidenum">
              <a:rPr lang="en-US" smtClean="0"/>
              <a:t>12</a:t>
            </a:fld>
            <a:endParaRPr lang="en-US"/>
          </a:p>
        </p:txBody>
      </p:sp>
    </p:spTree>
    <p:extLst>
      <p:ext uri="{BB962C8B-B14F-4D97-AF65-F5344CB8AC3E}">
        <p14:creationId xmlns:p14="http://schemas.microsoft.com/office/powerpoint/2010/main" val="482168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and Data Assessment component have Data Driven Decision Making competencies and the definitions is Can using data for decide on a job or situations related on E, M Level and so on.</a:t>
            </a:r>
            <a:endParaRPr lang="en-US" dirty="0"/>
          </a:p>
        </p:txBody>
      </p:sp>
      <p:sp>
        <p:nvSpPr>
          <p:cNvPr id="4" name="Slide Number Placeholder 3"/>
          <p:cNvSpPr>
            <a:spLocks noGrp="1"/>
          </p:cNvSpPr>
          <p:nvPr>
            <p:ph type="sldNum" sz="quarter" idx="5"/>
          </p:nvPr>
        </p:nvSpPr>
        <p:spPr/>
        <p:txBody>
          <a:bodyPr/>
          <a:lstStyle/>
          <a:p>
            <a:fld id="{7DF6052F-53AC-4417-AE36-A9A21BF55BAE}" type="slidenum">
              <a:rPr lang="en-US" smtClean="0"/>
              <a:t>13</a:t>
            </a:fld>
            <a:endParaRPr lang="en-US"/>
          </a:p>
        </p:txBody>
      </p:sp>
    </p:spTree>
    <p:extLst>
      <p:ext uri="{BB962C8B-B14F-4D97-AF65-F5344CB8AC3E}">
        <p14:creationId xmlns:p14="http://schemas.microsoft.com/office/powerpoint/2010/main" val="1415227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definition, the researcher has summarized the data. from document review have summarized the course list Definitions that each job position level must know are as follows:</a:t>
            </a:r>
          </a:p>
        </p:txBody>
      </p:sp>
      <p:sp>
        <p:nvSpPr>
          <p:cNvPr id="4" name="Slide Number Placeholder 3"/>
          <p:cNvSpPr>
            <a:spLocks noGrp="1"/>
          </p:cNvSpPr>
          <p:nvPr>
            <p:ph type="sldNum" sz="quarter" idx="5"/>
          </p:nvPr>
        </p:nvSpPr>
        <p:spPr/>
        <p:txBody>
          <a:bodyPr/>
          <a:lstStyle/>
          <a:p>
            <a:fld id="{7DF6052F-53AC-4417-AE36-A9A21BF55BAE}" type="slidenum">
              <a:rPr lang="en-US" smtClean="0"/>
              <a:t>14</a:t>
            </a:fld>
            <a:endParaRPr lang="en-US"/>
          </a:p>
        </p:txBody>
      </p:sp>
    </p:spTree>
    <p:extLst>
      <p:ext uri="{BB962C8B-B14F-4D97-AF65-F5344CB8AC3E}">
        <p14:creationId xmlns:p14="http://schemas.microsoft.com/office/powerpoint/2010/main" val="33988983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D1D5DB"/>
                </a:solidFill>
                <a:effectLst/>
                <a:latin typeface="Söhne"/>
              </a:rPr>
              <a:t>This research aimed to identify disparities between compliance, data, and other relevant aspects in Thailand and the International Digital Skills Framework. </a:t>
            </a:r>
          </a:p>
          <a:p>
            <a:pPr algn="l"/>
            <a:endParaRPr lang="en-US" b="0" i="0" dirty="0">
              <a:solidFill>
                <a:srgbClr val="D1D5DB"/>
              </a:solidFill>
              <a:effectLst/>
              <a:latin typeface="Söhne"/>
            </a:endParaRPr>
          </a:p>
          <a:p>
            <a:pPr algn="l"/>
            <a:r>
              <a:rPr lang="en-US" b="0" i="0" dirty="0">
                <a:solidFill>
                  <a:srgbClr val="D1D5DB"/>
                </a:solidFill>
                <a:effectLst/>
                <a:latin typeface="Söhne"/>
              </a:rPr>
              <a:t>The researchers analyzed performance gaps within the Office of the Civil Service Commission's framework, identified strengths and weaknesses, and essential competencies. </a:t>
            </a:r>
          </a:p>
          <a:p>
            <a:pPr algn="l"/>
            <a:endParaRPr lang="en-US" b="0" i="0" dirty="0">
              <a:solidFill>
                <a:srgbClr val="D1D5DB"/>
              </a:solidFill>
              <a:effectLst/>
              <a:latin typeface="Söhne"/>
            </a:endParaRPr>
          </a:p>
          <a:p>
            <a:pPr algn="l"/>
            <a:r>
              <a:rPr lang="en-US" b="0" i="0" dirty="0">
                <a:solidFill>
                  <a:srgbClr val="D1D5DB"/>
                </a:solidFill>
                <a:effectLst/>
                <a:latin typeface="Söhne"/>
              </a:rPr>
              <a:t>They also provided definitions based on international standards to set performance expectations for employees at different levels.</a:t>
            </a:r>
          </a:p>
          <a:p>
            <a:pPr algn="l"/>
            <a:endParaRPr lang="en-US" b="0" i="0" dirty="0">
              <a:solidFill>
                <a:srgbClr val="D1D5DB"/>
              </a:solidFill>
              <a:effectLst/>
              <a:latin typeface="Söhne"/>
            </a:endParaRPr>
          </a:p>
          <a:p>
            <a:pPr algn="l"/>
            <a:r>
              <a:rPr lang="en-US" b="0" i="0" dirty="0">
                <a:solidFill>
                  <a:srgbClr val="D1D5DB"/>
                </a:solidFill>
                <a:effectLst/>
                <a:latin typeface="Söhne"/>
              </a:rPr>
              <a:t>In the future, it is recommended to prioritize gathering feedback and assessing performance needs within government agencies to develop data skills that align with the demands of working with data. </a:t>
            </a:r>
          </a:p>
          <a:p>
            <a:pPr algn="l"/>
            <a:endParaRPr lang="en-US" b="0" i="0" dirty="0">
              <a:solidFill>
                <a:srgbClr val="D1D5DB"/>
              </a:solidFill>
              <a:effectLst/>
              <a:latin typeface="Söhne"/>
            </a:endParaRPr>
          </a:p>
          <a:p>
            <a:pPr algn="l"/>
            <a:r>
              <a:rPr lang="en-US" b="0" i="0" dirty="0">
                <a:solidFill>
                  <a:srgbClr val="D1D5DB"/>
                </a:solidFill>
                <a:effectLst/>
                <a:latin typeface="Söhne"/>
              </a:rPr>
              <a:t>This approach ensures that data skill development is tailored to meet the unique challenges of different roles within government agencies. </a:t>
            </a:r>
          </a:p>
          <a:p>
            <a:pPr algn="l"/>
            <a:endParaRPr lang="en-US" b="0" i="0" dirty="0">
              <a:solidFill>
                <a:srgbClr val="D1D5DB"/>
              </a:solidFill>
              <a:effectLst/>
              <a:latin typeface="Söhne"/>
            </a:endParaRPr>
          </a:p>
          <a:p>
            <a:pPr algn="l"/>
            <a:r>
              <a:rPr lang="en-US" b="0" i="0" dirty="0">
                <a:solidFill>
                  <a:srgbClr val="D1D5DB"/>
                </a:solidFill>
                <a:effectLst/>
                <a:latin typeface="Söhne"/>
              </a:rPr>
              <a:t>Job skills should be developed in a sustainable and appropriate hierarchy, taking into account the diverse range of government personnel and job positions. </a:t>
            </a:r>
          </a:p>
          <a:p>
            <a:pPr algn="l"/>
            <a:endParaRPr lang="en-US" b="0" i="0" dirty="0">
              <a:solidFill>
                <a:srgbClr val="D1D5DB"/>
              </a:solidFill>
              <a:effectLst/>
              <a:latin typeface="Söhne"/>
            </a:endParaRPr>
          </a:p>
          <a:p>
            <a:pPr algn="l"/>
            <a:r>
              <a:rPr lang="en-US" b="0" i="0" dirty="0">
                <a:solidFill>
                  <a:srgbClr val="D1D5DB"/>
                </a:solidFill>
                <a:effectLst/>
                <a:latin typeface="Söhne"/>
              </a:rPr>
              <a:t>Some roles may require a comprehensive understanding of information skills, while others may only require basic knowledge for informed decision-making.</a:t>
            </a:r>
          </a:p>
        </p:txBody>
      </p:sp>
      <p:sp>
        <p:nvSpPr>
          <p:cNvPr id="4" name="Slide Number Placeholder 3"/>
          <p:cNvSpPr>
            <a:spLocks noGrp="1"/>
          </p:cNvSpPr>
          <p:nvPr>
            <p:ph type="sldNum" sz="quarter" idx="5"/>
          </p:nvPr>
        </p:nvSpPr>
        <p:spPr/>
        <p:txBody>
          <a:bodyPr/>
          <a:lstStyle/>
          <a:p>
            <a:fld id="{7DF6052F-53AC-4417-AE36-A9A21BF55BAE}" type="slidenum">
              <a:rPr lang="en-US" smtClean="0"/>
              <a:t>15</a:t>
            </a:fld>
            <a:endParaRPr lang="en-US"/>
          </a:p>
        </p:txBody>
      </p:sp>
    </p:spTree>
    <p:extLst>
      <p:ext uri="{BB962C8B-B14F-4D97-AF65-F5344CB8AC3E}">
        <p14:creationId xmlns:p14="http://schemas.microsoft.com/office/powerpoint/2010/main" val="2483480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there will be on 4 main topics.</a:t>
            </a:r>
          </a:p>
          <a:p>
            <a:r>
              <a:rPr lang="en-US" dirty="0"/>
              <a:t>Introduction and Review</a:t>
            </a:r>
          </a:p>
          <a:p>
            <a:r>
              <a:rPr lang="en-US" dirty="0"/>
              <a:t>Methodology</a:t>
            </a:r>
          </a:p>
          <a:p>
            <a:r>
              <a:rPr lang="en-US" dirty="0"/>
              <a:t>The OCSC Position Level and Courses</a:t>
            </a:r>
          </a:p>
          <a:p>
            <a:r>
              <a:rPr lang="en-US" dirty="0"/>
              <a:t>Conclusion</a:t>
            </a:r>
          </a:p>
        </p:txBody>
      </p:sp>
      <p:sp>
        <p:nvSpPr>
          <p:cNvPr id="4" name="Slide Number Placeholder 3"/>
          <p:cNvSpPr>
            <a:spLocks noGrp="1"/>
          </p:cNvSpPr>
          <p:nvPr>
            <p:ph type="sldNum" sz="quarter" idx="5"/>
          </p:nvPr>
        </p:nvSpPr>
        <p:spPr/>
        <p:txBody>
          <a:bodyPr/>
          <a:lstStyle/>
          <a:p>
            <a:fld id="{7DF6052F-53AC-4417-AE36-A9A21BF55BAE}" type="slidenum">
              <a:rPr lang="en-US" smtClean="0"/>
              <a:t>2</a:t>
            </a:fld>
            <a:endParaRPr lang="en-US"/>
          </a:p>
        </p:txBody>
      </p:sp>
    </p:spTree>
    <p:extLst>
      <p:ext uri="{BB962C8B-B14F-4D97-AF65-F5344CB8AC3E}">
        <p14:creationId xmlns:p14="http://schemas.microsoft.com/office/powerpoint/2010/main" val="963966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start with the question: Have you ever had a problem working with information?</a:t>
            </a:r>
          </a:p>
          <a:p>
            <a:endParaRPr lang="en-US" dirty="0"/>
          </a:p>
          <a:p>
            <a:r>
              <a:rPr lang="en-US" dirty="0"/>
              <a:t>Digital literacy skills are now included in the curriculum, but data literacy related to government jobs is not yet complete for government officials.</a:t>
            </a:r>
          </a:p>
          <a:p>
            <a:endParaRPr lang="en-US" dirty="0"/>
          </a:p>
          <a:p>
            <a:r>
              <a:rPr lang="en-US" dirty="0"/>
              <a:t>MIT and Emerson College define Data Literacy as the ability to read, work with, analyze and argue with data.</a:t>
            </a:r>
          </a:p>
          <a:p>
            <a:endParaRPr lang="en-US" dirty="0"/>
          </a:p>
          <a:p>
            <a:r>
              <a:rPr lang="en-US" dirty="0"/>
              <a:t>Jordan Morrow, author of Be Data Literate, uses this definition as the ability to read, work with, analyze and communicate with data.</a:t>
            </a:r>
          </a:p>
          <a:p>
            <a:endParaRPr lang="en-US" dirty="0"/>
          </a:p>
          <a:p>
            <a:r>
              <a:rPr lang="en-US" dirty="0" err="1"/>
              <a:t>Aryng</a:t>
            </a:r>
            <a:r>
              <a:rPr lang="en-US" dirty="0"/>
              <a:t>, a data science consulting firm, defines data knowledge as: ability to read Understand and use data to drive decision-making. to cover these meanings</a:t>
            </a:r>
          </a:p>
          <a:p>
            <a:endParaRPr lang="en-US" dirty="0"/>
          </a:p>
          <a:p>
            <a:r>
              <a:rPr lang="en-US" dirty="0"/>
              <a:t>However, organizations or workplaces in the Global Data Literacy Benchmark 2022 report that surveyed data literacy skills indicated that they struggled to work with data. of over 5,000 employees around the world, divided into 3 groups: 1. People who can be coaches (Coach), 2. People who are confident in working with information (Confident), and 3. People who are still afraid (Curious).</a:t>
            </a:r>
          </a:p>
        </p:txBody>
      </p:sp>
      <p:sp>
        <p:nvSpPr>
          <p:cNvPr id="4" name="Slide Number Placeholder 3"/>
          <p:cNvSpPr>
            <a:spLocks noGrp="1"/>
          </p:cNvSpPr>
          <p:nvPr>
            <p:ph type="sldNum" sz="quarter" idx="5"/>
          </p:nvPr>
        </p:nvSpPr>
        <p:spPr/>
        <p:txBody>
          <a:bodyPr/>
          <a:lstStyle/>
          <a:p>
            <a:fld id="{7DF6052F-53AC-4417-AE36-A9A21BF55BAE}" type="slidenum">
              <a:rPr lang="en-US" smtClean="0"/>
              <a:t>3</a:t>
            </a:fld>
            <a:endParaRPr lang="en-US"/>
          </a:p>
        </p:txBody>
      </p:sp>
    </p:spTree>
    <p:extLst>
      <p:ext uri="{BB962C8B-B14F-4D97-AF65-F5344CB8AC3E}">
        <p14:creationId xmlns:p14="http://schemas.microsoft.com/office/powerpoint/2010/main" val="383361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previous report The results show that in every country only 8-19% of people are confident that they can become a coach. </a:t>
            </a:r>
          </a:p>
          <a:p>
            <a:endParaRPr lang="en-US" dirty="0"/>
          </a:p>
          <a:p>
            <a:r>
              <a:rPr lang="en-US" dirty="0"/>
              <a:t>And some people are still dissatisfied with working with data. It also estimates that organizations lose 43 hours per employee due to delays and stress from working with information and technology,</a:t>
            </a:r>
          </a:p>
          <a:p>
            <a:endParaRPr lang="en-US" dirty="0"/>
          </a:p>
          <a:p>
            <a:r>
              <a:rPr lang="en-US" dirty="0"/>
              <a:t>costing $109.4 billion in the US, $13.17 billion in the UK, and $9.4 billion in Australia. </a:t>
            </a:r>
          </a:p>
          <a:p>
            <a:r>
              <a:rPr lang="en-US" dirty="0"/>
              <a:t>Therefore mentioned data knowledge framework has been implemented. </a:t>
            </a:r>
          </a:p>
          <a:p>
            <a:endParaRPr lang="en-US" dirty="0"/>
          </a:p>
          <a:p>
            <a:r>
              <a:rPr lang="en-US" dirty="0"/>
              <a:t>And broken down by industry details as follows: It was found that among government agencies, </a:t>
            </a:r>
          </a:p>
          <a:p>
            <a:endParaRPr lang="en-US" dirty="0"/>
          </a:p>
          <a:p>
            <a:r>
              <a:rPr lang="en-US" dirty="0"/>
              <a:t>the number of people from the sample country, 49%, are more confident in working with data. </a:t>
            </a:r>
          </a:p>
          <a:p>
            <a:endParaRPr lang="en-US" dirty="0"/>
          </a:p>
          <a:p>
            <a:r>
              <a:rPr lang="en-US" dirty="0"/>
              <a:t>Because each country has its own data knowledge framework.</a:t>
            </a:r>
          </a:p>
        </p:txBody>
      </p:sp>
      <p:sp>
        <p:nvSpPr>
          <p:cNvPr id="4" name="Slide Number Placeholder 3"/>
          <p:cNvSpPr>
            <a:spLocks noGrp="1"/>
          </p:cNvSpPr>
          <p:nvPr>
            <p:ph type="sldNum" sz="quarter" idx="5"/>
          </p:nvPr>
        </p:nvSpPr>
        <p:spPr/>
        <p:txBody>
          <a:bodyPr/>
          <a:lstStyle/>
          <a:p>
            <a:fld id="{7DF6052F-53AC-4417-AE36-A9A21BF55BAE}" type="slidenum">
              <a:rPr lang="en-US" smtClean="0"/>
              <a:t>4</a:t>
            </a:fld>
            <a:endParaRPr lang="en-US"/>
          </a:p>
        </p:txBody>
      </p:sp>
    </p:spTree>
    <p:extLst>
      <p:ext uri="{BB962C8B-B14F-4D97-AF65-F5344CB8AC3E}">
        <p14:creationId xmlns:p14="http://schemas.microsoft.com/office/powerpoint/2010/main" val="3244277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picture, we can see that Creating an environment that can enhance data collection </a:t>
            </a:r>
          </a:p>
          <a:p>
            <a:endParaRPr lang="en-US" dirty="0"/>
          </a:p>
          <a:p>
            <a:r>
              <a:rPr lang="en-US" dirty="0"/>
              <a:t>It can lead to confidence in the work of information. </a:t>
            </a:r>
          </a:p>
          <a:p>
            <a:endParaRPr lang="en-US" dirty="0"/>
          </a:p>
          <a:p>
            <a:r>
              <a:rPr lang="en-US" dirty="0"/>
              <a:t>Including the creation of a framework </a:t>
            </a:r>
            <a:r>
              <a:rPr lang="en-US" dirty="0" err="1"/>
              <a:t>framework</a:t>
            </a:r>
            <a:r>
              <a:rPr lang="en-US" dirty="0"/>
              <a:t> will help to have confidence in working towards confidence. and intelligent use of information</a:t>
            </a:r>
          </a:p>
        </p:txBody>
      </p:sp>
      <p:sp>
        <p:nvSpPr>
          <p:cNvPr id="4" name="Slide Number Placeholder 3"/>
          <p:cNvSpPr>
            <a:spLocks noGrp="1"/>
          </p:cNvSpPr>
          <p:nvPr>
            <p:ph type="sldNum" sz="quarter" idx="5"/>
          </p:nvPr>
        </p:nvSpPr>
        <p:spPr/>
        <p:txBody>
          <a:bodyPr/>
          <a:lstStyle/>
          <a:p>
            <a:fld id="{7DF6052F-53AC-4417-AE36-A9A21BF55BAE}" type="slidenum">
              <a:rPr lang="en-US" smtClean="0"/>
              <a:t>5</a:t>
            </a:fld>
            <a:endParaRPr lang="en-US"/>
          </a:p>
        </p:txBody>
      </p:sp>
    </p:spTree>
    <p:extLst>
      <p:ext uri="{BB962C8B-B14F-4D97-AF65-F5344CB8AC3E}">
        <p14:creationId xmlns:p14="http://schemas.microsoft.com/office/powerpoint/2010/main" val="410769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D1D5DB"/>
                </a:solidFill>
                <a:effectLst/>
                <a:latin typeface="Söhne"/>
              </a:rPr>
              <a:t>The Office of the Civil Service Commission (OCSC) in Thailand defines Data Literacy as the effective use of tools, equipment, and digital technologies for communication, collaboration, and work processes. It involves abilities such as using, understanding, creating, accessing, and evaluating digital technologies. While these abilities are important for efficient work systems, they do not encompass all data-related skills.</a:t>
            </a:r>
          </a:p>
          <a:p>
            <a:pPr algn="l"/>
            <a:endParaRPr lang="en-US" b="0" i="0" dirty="0">
              <a:solidFill>
                <a:srgbClr val="D1D5DB"/>
              </a:solidFill>
              <a:effectLst/>
              <a:latin typeface="Söhne"/>
            </a:endParaRPr>
          </a:p>
          <a:p>
            <a:pPr algn="l"/>
            <a:r>
              <a:rPr lang="en-US" b="0" i="0" dirty="0">
                <a:solidFill>
                  <a:srgbClr val="D1D5DB"/>
                </a:solidFill>
                <a:effectLst/>
                <a:latin typeface="Söhne"/>
              </a:rPr>
              <a:t>Thailand aims to transform into a digital government through digital skills, as depicted in the "Digital Literacy Abilities in Thailand" figure. This transformation involves an open and connected government, a smart government for citizens, and a government with a digital culture.</a:t>
            </a:r>
          </a:p>
          <a:p>
            <a:pPr algn="l"/>
            <a:endParaRPr lang="en-US" b="0" i="0" dirty="0">
              <a:solidFill>
                <a:srgbClr val="D1D5DB"/>
              </a:solidFill>
              <a:effectLst/>
              <a:latin typeface="Söhne"/>
            </a:endParaRPr>
          </a:p>
          <a:p>
            <a:pPr algn="l"/>
            <a:r>
              <a:rPr lang="en-US" b="0" i="0" dirty="0">
                <a:solidFill>
                  <a:srgbClr val="D1D5DB"/>
                </a:solidFill>
                <a:effectLst/>
                <a:latin typeface="Söhne"/>
              </a:rPr>
              <a:t>Competency in the government sector refers to the behaviors that personnel should exhibit to fulfill their expected roles. The Cabinet Resolution of September 26, 2017, provides guidelines for the development of digital skills among government officials and personnel. These abilities are categorized into seven groups: Digital Literacy, Digital Governance, Standards and Compliance, Digital Technology, Digital Process and Service Design, Strategic and Project Management, Digital Leadership, and Digital Transformation.</a:t>
            </a:r>
          </a:p>
          <a:p>
            <a:pPr algn="l"/>
            <a:endParaRPr lang="en-US" b="0" i="0" dirty="0">
              <a:solidFill>
                <a:srgbClr val="D1D5DB"/>
              </a:solidFill>
              <a:effectLst/>
              <a:latin typeface="Söhne"/>
            </a:endParaRPr>
          </a:p>
          <a:p>
            <a:pPr algn="l"/>
            <a:r>
              <a:rPr lang="en-US" b="0" i="0" dirty="0">
                <a:solidFill>
                  <a:srgbClr val="D1D5DB"/>
                </a:solidFill>
                <a:effectLst/>
                <a:latin typeface="Söhne"/>
              </a:rPr>
              <a:t>While the establishment of these seven abilities does not fully address the information skills required in the digital era, access to information technology is crucial for creating and utilizing data. Activities involving information technology generate data, such as creating digital media, posting pictures on social media, and publishing online content. Hence, data activities are closely intertwined with digital activities, and it is challenging to separate the two.</a:t>
            </a:r>
          </a:p>
          <a:p>
            <a:pPr algn="l"/>
            <a:endParaRPr lang="en-US" b="0" i="0" dirty="0">
              <a:solidFill>
                <a:srgbClr val="D1D5DB"/>
              </a:solidFill>
              <a:effectLst/>
              <a:latin typeface="Söhne"/>
            </a:endParaRPr>
          </a:p>
          <a:p>
            <a:pPr algn="l"/>
            <a:r>
              <a:rPr lang="en-US" b="0" i="0" dirty="0">
                <a:solidFill>
                  <a:srgbClr val="D1D5DB"/>
                </a:solidFill>
                <a:effectLst/>
                <a:latin typeface="Söhne"/>
              </a:rPr>
              <a:t>The OCSC Digital Literacy framework provides guidance for developing digital competencies among government employees in Thailand. However, a gap analysis reveals the need for a stronger focus on data literacy skills related to analysis, interpretation, and visualization. To enhance the framework, opportunities include expanding the coverage of data literacy skills and providing practical training to enable employees to apply their digital competencies in real-world scenarios.</a:t>
            </a:r>
            <a:endParaRPr lang="en-US" dirty="0"/>
          </a:p>
        </p:txBody>
      </p:sp>
      <p:sp>
        <p:nvSpPr>
          <p:cNvPr id="4" name="Slide Number Placeholder 3"/>
          <p:cNvSpPr>
            <a:spLocks noGrp="1"/>
          </p:cNvSpPr>
          <p:nvPr>
            <p:ph type="sldNum" sz="quarter" idx="5"/>
          </p:nvPr>
        </p:nvSpPr>
        <p:spPr/>
        <p:txBody>
          <a:bodyPr/>
          <a:lstStyle/>
          <a:p>
            <a:fld id="{7DF6052F-53AC-4417-AE36-A9A21BF55BAE}" type="slidenum">
              <a:rPr lang="en-US" smtClean="0"/>
              <a:t>6</a:t>
            </a:fld>
            <a:endParaRPr lang="en-US"/>
          </a:p>
        </p:txBody>
      </p:sp>
    </p:spTree>
    <p:extLst>
      <p:ext uri="{BB962C8B-B14F-4D97-AF65-F5344CB8AC3E}">
        <p14:creationId xmlns:p14="http://schemas.microsoft.com/office/powerpoint/2010/main" val="2900000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D1D5DB"/>
                </a:solidFill>
                <a:effectLst/>
                <a:latin typeface="Söhne"/>
              </a:rPr>
              <a:t>The Digital Competence Framework, developed by the European Commission, is a comprehensive guide for assessing and improving the digital capabilities of individuals, educators, and organizations. </a:t>
            </a:r>
          </a:p>
          <a:p>
            <a:pPr algn="l"/>
            <a:endParaRPr lang="en-US" b="0" i="0" dirty="0">
              <a:solidFill>
                <a:srgbClr val="D1D5DB"/>
              </a:solidFill>
              <a:effectLst/>
              <a:latin typeface="Söhne"/>
            </a:endParaRPr>
          </a:p>
          <a:p>
            <a:pPr algn="l"/>
            <a:r>
              <a:rPr lang="en-US" b="0" i="0" dirty="0">
                <a:solidFill>
                  <a:srgbClr val="D1D5DB"/>
                </a:solidFill>
                <a:effectLst/>
                <a:latin typeface="Söhne"/>
              </a:rPr>
              <a:t>It consists of 21 capabilities organized into five areas: data literacy, communication and collaboration, digital content creation, security, and problem-solving.</a:t>
            </a:r>
          </a:p>
          <a:p>
            <a:pPr algn="l"/>
            <a:r>
              <a:rPr lang="en-US" b="0" i="0" dirty="0">
                <a:solidFill>
                  <a:srgbClr val="D1D5DB"/>
                </a:solidFill>
                <a:effectLst/>
                <a:latin typeface="Söhne"/>
              </a:rPr>
              <a:t>This framework is crucial in today's digital age as it provides a standardized guide for developing the necessary skills to effectively engage with digital technologies. In the field of education, </a:t>
            </a:r>
          </a:p>
          <a:p>
            <a:pPr algn="l"/>
            <a:endParaRPr lang="en-US" b="0" i="0" dirty="0">
              <a:solidFill>
                <a:srgbClr val="D1D5DB"/>
              </a:solidFill>
              <a:effectLst/>
              <a:latin typeface="Söhne"/>
            </a:endParaRPr>
          </a:p>
          <a:p>
            <a:pPr algn="l"/>
            <a:r>
              <a:rPr lang="en-US" b="0" i="0" dirty="0">
                <a:solidFill>
                  <a:srgbClr val="D1D5DB"/>
                </a:solidFill>
                <a:effectLst/>
                <a:latin typeface="Söhne"/>
              </a:rPr>
              <a:t>it ensures that students are prepared for the digital world by developing their digital competence.</a:t>
            </a:r>
          </a:p>
          <a:p>
            <a:pPr algn="l"/>
            <a:endParaRPr lang="en-US" b="0" i="0" dirty="0">
              <a:solidFill>
                <a:srgbClr val="D1D5DB"/>
              </a:solidFill>
              <a:effectLst/>
              <a:latin typeface="Söhne"/>
            </a:endParaRPr>
          </a:p>
          <a:p>
            <a:pPr algn="l"/>
            <a:r>
              <a:rPr lang="en-US" b="0" i="0" dirty="0">
                <a:solidFill>
                  <a:srgbClr val="D1D5DB"/>
                </a:solidFill>
                <a:effectLst/>
                <a:latin typeface="Söhne"/>
              </a:rPr>
              <a:t>The framework presents five digital competencies and 21 detailed competencies, each categorized into three levels. The five areas of digital competency include:</a:t>
            </a:r>
          </a:p>
          <a:p>
            <a:pPr algn="l"/>
            <a:endParaRPr lang="en-US" b="0" i="0" dirty="0">
              <a:solidFill>
                <a:srgbClr val="D1D5DB"/>
              </a:solidFill>
              <a:effectLst/>
              <a:latin typeface="Söhne"/>
            </a:endParaRPr>
          </a:p>
          <a:p>
            <a:pPr algn="l">
              <a:buFont typeface="+mj-lt"/>
              <a:buAutoNum type="arabicPeriod"/>
            </a:pPr>
            <a:r>
              <a:rPr lang="en-US" b="0" i="0" dirty="0">
                <a:solidFill>
                  <a:srgbClr val="D1D5DB"/>
                </a:solidFill>
                <a:effectLst/>
                <a:latin typeface="Söhne"/>
              </a:rPr>
              <a:t>Information: The ability to identify, search, retrieve, store, organize, analyze, and determine the relevance and purpose of digital data.</a:t>
            </a:r>
          </a:p>
          <a:p>
            <a:pPr algn="l">
              <a:buFont typeface="+mj-lt"/>
              <a:buAutoNum type="arabicPeriod"/>
            </a:pPr>
            <a:r>
              <a:rPr lang="en-US" b="0" i="0" dirty="0">
                <a:solidFill>
                  <a:srgbClr val="D1D5DB"/>
                </a:solidFill>
                <a:effectLst/>
                <a:latin typeface="Söhne"/>
              </a:rPr>
              <a:t>Communication: The ability to communicate, share resources, connect with others, collaborate through digital tools, and demonstrate cross-cultural awareness in a digital environment.</a:t>
            </a:r>
          </a:p>
          <a:p>
            <a:pPr algn="l">
              <a:buFont typeface="+mj-lt"/>
              <a:buAutoNum type="arabicPeriod"/>
            </a:pPr>
            <a:r>
              <a:rPr lang="en-US" b="0" i="0" dirty="0">
                <a:solidFill>
                  <a:srgbClr val="D1D5DB"/>
                </a:solidFill>
                <a:effectLst/>
                <a:latin typeface="Söhne"/>
              </a:rPr>
              <a:t>Content Creation: The ability to create and edit various types of content such as text, images, and videos, integrate and explain new knowledge, produce creative expressions, and manage intellectual property rights and licenses.</a:t>
            </a:r>
          </a:p>
          <a:p>
            <a:pPr algn="l">
              <a:buFont typeface="+mj-lt"/>
              <a:buAutoNum type="arabicPeriod"/>
            </a:pPr>
            <a:r>
              <a:rPr lang="en-US" b="0" i="0" dirty="0">
                <a:solidFill>
                  <a:srgbClr val="D1D5DB"/>
                </a:solidFill>
                <a:effectLst/>
                <a:latin typeface="Söhne"/>
              </a:rPr>
              <a:t>Security: The ability to protect personal data, digital identities, and practice safe and sustainable use of digital technology.</a:t>
            </a:r>
          </a:p>
          <a:p>
            <a:pPr algn="l">
              <a:buFont typeface="+mj-lt"/>
              <a:buAutoNum type="arabicPeriod"/>
            </a:pPr>
            <a:r>
              <a:rPr lang="en-US" b="0" i="0" dirty="0">
                <a:solidFill>
                  <a:srgbClr val="D1D5DB"/>
                </a:solidFill>
                <a:effectLst/>
                <a:latin typeface="Söhne"/>
              </a:rPr>
              <a:t>Problem Solving: The ability to identify digital needs and resources, make informed decisions about the most suitable digital tools, solve conceptual and technical problems using digital methods, and enhance one's own and others' digital skills.</a:t>
            </a:r>
          </a:p>
          <a:p>
            <a:pPr algn="l"/>
            <a:endParaRPr lang="en-US" b="0" i="0" dirty="0">
              <a:solidFill>
                <a:srgbClr val="D1D5DB"/>
              </a:solidFill>
              <a:effectLst/>
              <a:latin typeface="Söhne"/>
            </a:endParaRPr>
          </a:p>
          <a:p>
            <a:pPr algn="l"/>
            <a:r>
              <a:rPr lang="en-US" b="0" i="0" dirty="0">
                <a:solidFill>
                  <a:srgbClr val="D1D5DB"/>
                </a:solidFill>
                <a:effectLst/>
                <a:latin typeface="Söhne"/>
              </a:rPr>
              <a:t>While the Digital Competence Framework provides detailed guidance, it lacks a specific focus on data literacy skills, despite covering content creation and knowledge production. This gap in addressing data analysis skills is increasingly important in the digital age. To ensure citizens have the necessary skills to fully participate in the digital era, it is essential to integrate data literacy skills into the framework. This will enable individuals to confidently, critically, and securely engage with digital technologies in a data-driven world.</a:t>
            </a:r>
          </a:p>
        </p:txBody>
      </p:sp>
      <p:sp>
        <p:nvSpPr>
          <p:cNvPr id="4" name="Slide Number Placeholder 3"/>
          <p:cNvSpPr>
            <a:spLocks noGrp="1"/>
          </p:cNvSpPr>
          <p:nvPr>
            <p:ph type="sldNum" sz="quarter" idx="5"/>
          </p:nvPr>
        </p:nvSpPr>
        <p:spPr/>
        <p:txBody>
          <a:bodyPr/>
          <a:lstStyle/>
          <a:p>
            <a:fld id="{7DF6052F-53AC-4417-AE36-A9A21BF55BAE}" type="slidenum">
              <a:rPr lang="en-US" smtClean="0"/>
              <a:t>7</a:t>
            </a:fld>
            <a:endParaRPr lang="en-US"/>
          </a:p>
        </p:txBody>
      </p:sp>
    </p:spTree>
    <p:extLst>
      <p:ext uri="{BB962C8B-B14F-4D97-AF65-F5344CB8AC3E}">
        <p14:creationId xmlns:p14="http://schemas.microsoft.com/office/powerpoint/2010/main" val="4050718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D1D5DB"/>
                </a:solidFill>
                <a:effectLst/>
                <a:latin typeface="Söhne"/>
              </a:rPr>
              <a:t>The APS Data Capability Framework is a guide that helps Australian Public Service (APS) </a:t>
            </a:r>
          </a:p>
          <a:p>
            <a:pPr algn="l"/>
            <a:r>
              <a:rPr lang="en-US" b="0" i="0" dirty="0">
                <a:solidFill>
                  <a:srgbClr val="D1D5DB"/>
                </a:solidFill>
                <a:effectLst/>
                <a:latin typeface="Söhne"/>
              </a:rPr>
              <a:t>employees enhance their data capabilities. </a:t>
            </a:r>
          </a:p>
          <a:p>
            <a:pPr algn="l"/>
            <a:endParaRPr lang="en-US" b="0" i="0" dirty="0">
              <a:solidFill>
                <a:srgbClr val="D1D5DB"/>
              </a:solidFill>
              <a:effectLst/>
              <a:latin typeface="Söhne"/>
            </a:endParaRPr>
          </a:p>
          <a:p>
            <a:pPr algn="l"/>
            <a:r>
              <a:rPr lang="en-US" b="0" i="0" dirty="0">
                <a:solidFill>
                  <a:srgbClr val="D1D5DB"/>
                </a:solidFill>
                <a:effectLst/>
                <a:latin typeface="Söhne"/>
              </a:rPr>
              <a:t>It defines data-specific knowledge, skills, and behaviors across three proficiency levels: foundation, intermediate, and advanced. The framework consists of seven categories:</a:t>
            </a:r>
          </a:p>
          <a:p>
            <a:pPr algn="l"/>
            <a:endParaRPr lang="en-US" b="0" i="0" dirty="0">
              <a:solidFill>
                <a:srgbClr val="D1D5DB"/>
              </a:solidFill>
              <a:effectLst/>
              <a:latin typeface="Söhne"/>
            </a:endParaRPr>
          </a:p>
          <a:p>
            <a:pPr algn="l">
              <a:buFont typeface="+mj-lt"/>
              <a:buAutoNum type="arabicPeriod"/>
            </a:pPr>
            <a:r>
              <a:rPr lang="en-US" b="0" i="0" dirty="0">
                <a:solidFill>
                  <a:srgbClr val="D1D5DB"/>
                </a:solidFill>
                <a:effectLst/>
                <a:latin typeface="Söhne"/>
              </a:rPr>
              <a:t>Plan: Mapping out processes and resources for the data lifecycle, setting project goals, and creating a comprehensive data management plan.</a:t>
            </a:r>
          </a:p>
          <a:p>
            <a:pPr algn="l">
              <a:buFont typeface="+mj-lt"/>
              <a:buAutoNum type="arabicPeriod"/>
            </a:pPr>
            <a:r>
              <a:rPr lang="en-US" b="0" i="0" dirty="0">
                <a:solidFill>
                  <a:srgbClr val="D1D5DB"/>
                </a:solidFill>
                <a:effectLst/>
                <a:latin typeface="Söhne"/>
              </a:rPr>
              <a:t>Description: Accurately describing data using appropriate metadata standards.</a:t>
            </a:r>
          </a:p>
          <a:p>
            <a:pPr algn="l">
              <a:buFont typeface="+mj-lt"/>
              <a:buAutoNum type="arabicPeriod"/>
            </a:pPr>
            <a:r>
              <a:rPr lang="en-US" b="0" i="0" dirty="0">
                <a:solidFill>
                  <a:srgbClr val="D1D5DB"/>
                </a:solidFill>
                <a:effectLst/>
                <a:latin typeface="Söhne"/>
              </a:rPr>
              <a:t>Collect/Generate Data: Collecting or generating data for individual or organizational use.</a:t>
            </a:r>
          </a:p>
          <a:p>
            <a:pPr algn="l">
              <a:buFont typeface="+mj-lt"/>
              <a:buAutoNum type="arabicPeriod"/>
            </a:pPr>
            <a:r>
              <a:rPr lang="en-US" b="0" i="0" dirty="0">
                <a:solidFill>
                  <a:srgbClr val="D1D5DB"/>
                </a:solidFill>
                <a:effectLst/>
                <a:latin typeface="Söhne"/>
              </a:rPr>
              <a:t>Store: Securely and efficiently storing data in a digital repository for reusability.</a:t>
            </a:r>
          </a:p>
          <a:p>
            <a:pPr algn="l">
              <a:buFont typeface="+mj-lt"/>
              <a:buAutoNum type="arabicPeriod"/>
            </a:pPr>
            <a:r>
              <a:rPr lang="en-US" b="0" i="0" dirty="0">
                <a:solidFill>
                  <a:srgbClr val="D1D5DB"/>
                </a:solidFill>
                <a:effectLst/>
                <a:latin typeface="Söhne"/>
              </a:rPr>
              <a:t>Preparation: Getting data ready for analysis and use.</a:t>
            </a:r>
          </a:p>
          <a:p>
            <a:pPr algn="l">
              <a:buFont typeface="+mj-lt"/>
              <a:buAutoNum type="arabicPeriod"/>
            </a:pPr>
            <a:r>
              <a:rPr lang="en-US" b="0" i="0" dirty="0">
                <a:solidFill>
                  <a:srgbClr val="D1D5DB"/>
                </a:solidFill>
                <a:effectLst/>
                <a:latin typeface="Söhne"/>
              </a:rPr>
              <a:t>Analyze/Use: Analyzing and using data for its intended purpose and extracting additional value from it.</a:t>
            </a:r>
          </a:p>
          <a:p>
            <a:pPr algn="l">
              <a:buFont typeface="+mj-lt"/>
              <a:buAutoNum type="arabicPeriod"/>
            </a:pPr>
            <a:r>
              <a:rPr lang="en-US" b="0" i="0" dirty="0">
                <a:solidFill>
                  <a:srgbClr val="D1D5DB"/>
                </a:solidFill>
                <a:effectLst/>
                <a:latin typeface="Söhne"/>
              </a:rPr>
              <a:t>Preserve: Taking actions to ensure long-term viability and availability of data or appropriate data destruction if retention is not necessary.</a:t>
            </a:r>
          </a:p>
          <a:p>
            <a:pPr algn="l"/>
            <a:r>
              <a:rPr lang="en-US" b="0" i="0" dirty="0">
                <a:solidFill>
                  <a:srgbClr val="D1D5DB"/>
                </a:solidFill>
                <a:effectLst/>
                <a:latin typeface="Söhne"/>
              </a:rPr>
              <a:t>While the APS Data Capability Framework provides a solid foundation, it has some areas that require further development. Firstly, it emphasizes data governance but lacks guidance on implementing policies and procedures effectively. Secondly, it recognizes the importance of data visualization but doesn't provide adequate guidance on creating effective and accessible visualizations for diverse audiences. Additionally, the framework doesn't sufficiently address emerging technologies like artificial intelligence (AI) and machine learning (ML) that are essential for data analysis. It should incorporate these technologies and the necessary skills and knowledge to work with them effectively.</a:t>
            </a:r>
          </a:p>
          <a:p>
            <a:pPr algn="l"/>
            <a:r>
              <a:rPr lang="en-US" b="0" i="0" dirty="0">
                <a:solidFill>
                  <a:srgbClr val="D1D5DB"/>
                </a:solidFill>
                <a:effectLst/>
                <a:latin typeface="Söhne"/>
              </a:rPr>
              <a:t>In summary, the APS Data Capability Framework is a valuable resource for developing data capabilities in the APS. However, it needs further refinement in areas such as data governance, data visualization, and addressing emerging technologies like AI and ML.</a:t>
            </a:r>
          </a:p>
        </p:txBody>
      </p:sp>
      <p:sp>
        <p:nvSpPr>
          <p:cNvPr id="4" name="Slide Number Placeholder 3"/>
          <p:cNvSpPr>
            <a:spLocks noGrp="1"/>
          </p:cNvSpPr>
          <p:nvPr>
            <p:ph type="sldNum" sz="quarter" idx="5"/>
          </p:nvPr>
        </p:nvSpPr>
        <p:spPr/>
        <p:txBody>
          <a:bodyPr/>
          <a:lstStyle/>
          <a:p>
            <a:fld id="{7DF6052F-53AC-4417-AE36-A9A21BF55BAE}" type="slidenum">
              <a:rPr lang="en-US" smtClean="0"/>
              <a:t>8</a:t>
            </a:fld>
            <a:endParaRPr lang="en-US"/>
          </a:p>
        </p:txBody>
      </p:sp>
    </p:spTree>
    <p:extLst>
      <p:ext uri="{BB962C8B-B14F-4D97-AF65-F5344CB8AC3E}">
        <p14:creationId xmlns:p14="http://schemas.microsoft.com/office/powerpoint/2010/main" val="139939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D1D5DB"/>
                </a:solidFill>
                <a:effectLst/>
                <a:latin typeface="Söhne"/>
              </a:rPr>
              <a:t>The Data Literacy Body of Knowledge (DLBOK) is a comprehensive list of topics that define the professional domain of data literacy. </a:t>
            </a:r>
          </a:p>
          <a:p>
            <a:pPr algn="l"/>
            <a:endParaRPr lang="en-US" b="0" i="0" dirty="0">
              <a:solidFill>
                <a:srgbClr val="D1D5DB"/>
              </a:solidFill>
              <a:effectLst/>
              <a:latin typeface="Söhne"/>
            </a:endParaRPr>
          </a:p>
          <a:p>
            <a:pPr algn="l"/>
            <a:r>
              <a:rPr lang="en-US" b="0" i="0" dirty="0">
                <a:solidFill>
                  <a:srgbClr val="D1D5DB"/>
                </a:solidFill>
                <a:effectLst/>
                <a:latin typeface="Söhne"/>
              </a:rPr>
              <a:t>The DLBOK includes a Data Literacy Certification Program that provides online learning materials covering all topics in the library, helping individuals build the necessary skills.</a:t>
            </a:r>
          </a:p>
          <a:p>
            <a:pPr algn="l"/>
            <a:endParaRPr lang="en-US" b="0" i="0" dirty="0">
              <a:solidFill>
                <a:srgbClr val="D1D5DB"/>
              </a:solidFill>
              <a:effectLst/>
              <a:latin typeface="Söhne"/>
            </a:endParaRPr>
          </a:p>
          <a:p>
            <a:pPr algn="l"/>
            <a:r>
              <a:rPr lang="en-US" b="0" i="0" dirty="0">
                <a:solidFill>
                  <a:srgbClr val="D1D5DB"/>
                </a:solidFill>
                <a:effectLst/>
                <a:latin typeface="Söhne"/>
              </a:rPr>
              <a:t>The DLBOK defines five skill sets within data literacy:</a:t>
            </a:r>
          </a:p>
          <a:p>
            <a:pPr algn="l"/>
            <a:endParaRPr lang="en-US" b="0" i="0" dirty="0">
              <a:solidFill>
                <a:srgbClr val="D1D5DB"/>
              </a:solidFill>
              <a:effectLst/>
              <a:latin typeface="Söhne"/>
            </a:endParaRPr>
          </a:p>
          <a:p>
            <a:pPr algn="l">
              <a:buFont typeface="+mj-lt"/>
              <a:buAutoNum type="arabicPeriod"/>
            </a:pPr>
            <a:r>
              <a:rPr lang="en-US" b="0" i="0" dirty="0">
                <a:solidFill>
                  <a:srgbClr val="D1D5DB"/>
                </a:solidFill>
                <a:effectLst/>
                <a:latin typeface="Söhne"/>
              </a:rPr>
              <a:t>Data and Databases: Understanding the fundamentals of data and databases, including types of databases and their electronic storage, access, and processing.</a:t>
            </a:r>
          </a:p>
          <a:p>
            <a:pPr algn="l">
              <a:buFont typeface="+mj-lt"/>
              <a:buAutoNum type="arabicPeriod"/>
            </a:pPr>
            <a:endParaRPr lang="en-US" b="0" i="0" dirty="0">
              <a:solidFill>
                <a:srgbClr val="D1D5DB"/>
              </a:solidFill>
              <a:effectLst/>
              <a:latin typeface="Söhne"/>
            </a:endParaRPr>
          </a:p>
          <a:p>
            <a:pPr algn="l">
              <a:buFont typeface="+mj-lt"/>
              <a:buAutoNum type="arabicPeriod"/>
            </a:pPr>
            <a:r>
              <a:rPr lang="en-US" b="0" i="0" dirty="0">
                <a:solidFill>
                  <a:srgbClr val="D1D5DB"/>
                </a:solidFill>
                <a:effectLst/>
                <a:latin typeface="Söhne"/>
              </a:rPr>
              <a:t>Data Knowledge and Data Governance: Having knowledge of data content, meaning, location, structure, quality, privacy, and security requirements. It also involves actively managing data assets through policies, processes, and practices.</a:t>
            </a:r>
          </a:p>
          <a:p>
            <a:pPr algn="l">
              <a:buFont typeface="+mj-lt"/>
              <a:buAutoNum type="arabicPeriod"/>
            </a:pPr>
            <a:endParaRPr lang="en-US" b="0" i="0" dirty="0">
              <a:solidFill>
                <a:srgbClr val="D1D5DB"/>
              </a:solidFill>
              <a:effectLst/>
              <a:latin typeface="Söhne"/>
            </a:endParaRPr>
          </a:p>
          <a:p>
            <a:pPr algn="l">
              <a:buFont typeface="+mj-lt"/>
              <a:buAutoNum type="arabicPeriod"/>
            </a:pPr>
            <a:r>
              <a:rPr lang="en-US" b="0" i="0" dirty="0">
                <a:solidFill>
                  <a:srgbClr val="D1D5DB"/>
                </a:solidFill>
                <a:effectLst/>
                <a:latin typeface="Söhne"/>
              </a:rPr>
              <a:t>Data Resource Management: Managing collections of shared and reused data across organizations, involving processes to develop architectures, execute processing, and define the data management lifecycle.</a:t>
            </a:r>
          </a:p>
          <a:p>
            <a:pPr algn="l">
              <a:buFont typeface="+mj-lt"/>
              <a:buAutoNum type="arabicPeriod"/>
            </a:pPr>
            <a:r>
              <a:rPr lang="en-US" b="0" i="0" dirty="0">
                <a:solidFill>
                  <a:srgbClr val="D1D5DB"/>
                </a:solidFill>
                <a:effectLst/>
                <a:latin typeface="Söhne"/>
              </a:rPr>
              <a:t>Data Provisioning: Gathering, refining, and structuring raw data into a suitable format for analysis, reporting, or more advanced data science applications.</a:t>
            </a:r>
          </a:p>
          <a:p>
            <a:pPr algn="l">
              <a:buFont typeface="+mj-lt"/>
              <a:buAutoNum type="arabicPeriod"/>
            </a:pPr>
            <a:endParaRPr lang="en-US" b="0" i="0" dirty="0">
              <a:solidFill>
                <a:srgbClr val="D1D5DB"/>
              </a:solidFill>
              <a:effectLst/>
              <a:latin typeface="Söhne"/>
            </a:endParaRPr>
          </a:p>
          <a:p>
            <a:pPr algn="l">
              <a:buFont typeface="+mj-lt"/>
              <a:buAutoNum type="arabicPeriod"/>
            </a:pPr>
            <a:r>
              <a:rPr lang="en-US" b="0" i="0" dirty="0">
                <a:solidFill>
                  <a:srgbClr val="D1D5DB"/>
                </a:solidFill>
                <a:effectLst/>
                <a:latin typeface="Söhne"/>
              </a:rPr>
              <a:t>Data Analysis: Organizing data for exploration, using statistical methods to identify patterns, visualizing patterns to comprehend and convey insights, and interpreting patterns and visualizations to explain meanings.</a:t>
            </a:r>
          </a:p>
          <a:p>
            <a:pPr algn="l">
              <a:buFont typeface="+mj-lt"/>
              <a:buAutoNum type="arabicPeriod"/>
            </a:pPr>
            <a:endParaRPr lang="en-US" b="0" i="0" dirty="0">
              <a:solidFill>
                <a:srgbClr val="D1D5DB"/>
              </a:solidFill>
              <a:effectLst/>
              <a:latin typeface="Söhne"/>
            </a:endParaRPr>
          </a:p>
          <a:p>
            <a:pPr algn="l"/>
            <a:r>
              <a:rPr lang="en-US" b="0" i="0" dirty="0">
                <a:solidFill>
                  <a:srgbClr val="D1D5DB"/>
                </a:solidFill>
                <a:effectLst/>
                <a:latin typeface="Söhne"/>
              </a:rPr>
              <a:t>While the DLBOK provides a strong foundation, there are areas that require further development. </a:t>
            </a:r>
          </a:p>
          <a:p>
            <a:pPr algn="l"/>
            <a:r>
              <a:rPr lang="en-US" b="0" i="0" dirty="0">
                <a:solidFill>
                  <a:srgbClr val="D1D5DB"/>
                </a:solidFill>
                <a:effectLst/>
                <a:latin typeface="Söhne"/>
              </a:rPr>
              <a:t>Notably, integrating ethical and legal considerations into data literacy training is a primary gap. </a:t>
            </a:r>
          </a:p>
          <a:p>
            <a:pPr algn="l"/>
            <a:endParaRPr lang="en-US" b="0" i="0" dirty="0">
              <a:solidFill>
                <a:srgbClr val="D1D5DB"/>
              </a:solidFill>
              <a:effectLst/>
              <a:latin typeface="Söhne"/>
            </a:endParaRPr>
          </a:p>
          <a:p>
            <a:pPr algn="l"/>
            <a:r>
              <a:rPr lang="en-US" b="0" i="0" dirty="0">
                <a:solidFill>
                  <a:srgbClr val="D1D5DB"/>
                </a:solidFill>
                <a:effectLst/>
                <a:latin typeface="Söhne"/>
              </a:rPr>
              <a:t>Additionally, specific guidelines and resources need to be developed in areas such as data ethics, legalities, data-driven decision making, and data visualization.</a:t>
            </a:r>
          </a:p>
          <a:p>
            <a:pPr algn="l"/>
            <a:r>
              <a:rPr lang="en-US" b="0" i="0" dirty="0">
                <a:solidFill>
                  <a:srgbClr val="D1D5DB"/>
                </a:solidFill>
                <a:effectLst/>
                <a:latin typeface="Söhne"/>
              </a:rPr>
              <a:t>In summary, the DLBOK offers a solid foundation for developing data literacy skills. </a:t>
            </a:r>
          </a:p>
          <a:p>
            <a:pPr algn="l"/>
            <a:endParaRPr lang="en-US" b="0" i="0" dirty="0">
              <a:solidFill>
                <a:srgbClr val="D1D5DB"/>
              </a:solidFill>
              <a:effectLst/>
              <a:latin typeface="Söhne"/>
            </a:endParaRPr>
          </a:p>
          <a:p>
            <a:pPr algn="l"/>
            <a:r>
              <a:rPr lang="en-US" b="0" i="0" dirty="0">
                <a:solidFill>
                  <a:srgbClr val="D1D5DB"/>
                </a:solidFill>
                <a:effectLst/>
                <a:latin typeface="Söhne"/>
              </a:rPr>
              <a:t>However, there is a need for further development in areas such as ethical considerations, legal aspects, data-driven decision making, and data visualization. Enhancing these aspects will enable individuals and organizations to effectively utilize data in decision making and problem-solving, maximizing the potential of data in the digital age.</a:t>
            </a:r>
          </a:p>
        </p:txBody>
      </p:sp>
      <p:sp>
        <p:nvSpPr>
          <p:cNvPr id="4" name="Slide Number Placeholder 3"/>
          <p:cNvSpPr>
            <a:spLocks noGrp="1"/>
          </p:cNvSpPr>
          <p:nvPr>
            <p:ph type="sldNum" sz="quarter" idx="5"/>
          </p:nvPr>
        </p:nvSpPr>
        <p:spPr/>
        <p:txBody>
          <a:bodyPr/>
          <a:lstStyle/>
          <a:p>
            <a:fld id="{7DF6052F-53AC-4417-AE36-A9A21BF55BAE}" type="slidenum">
              <a:rPr lang="en-US" smtClean="0"/>
              <a:t>9</a:t>
            </a:fld>
            <a:endParaRPr lang="en-US"/>
          </a:p>
        </p:txBody>
      </p:sp>
    </p:spTree>
    <p:extLst>
      <p:ext uri="{BB962C8B-B14F-4D97-AF65-F5344CB8AC3E}">
        <p14:creationId xmlns:p14="http://schemas.microsoft.com/office/powerpoint/2010/main" val="1309529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876C4-9CAD-85AE-18F9-47CE250F0658}"/>
              </a:ext>
            </a:extLst>
          </p:cNvPr>
          <p:cNvSpPr>
            <a:spLocks noGrp="1"/>
          </p:cNvSpPr>
          <p:nvPr>
            <p:ph type="ctrTitle"/>
          </p:nvPr>
        </p:nvSpPr>
        <p:spPr>
          <a:xfrm>
            <a:off x="1524000" y="1122363"/>
            <a:ext cx="9144000" cy="2387600"/>
          </a:xfrm>
        </p:spPr>
        <p:txBody>
          <a:bodyPr anchor="b">
            <a:normAutofit/>
          </a:bodyPr>
          <a:lstStyle>
            <a:lvl1pPr algn="ctr">
              <a:defRPr sz="5400"/>
            </a:lvl1pPr>
          </a:lstStyle>
          <a:p>
            <a:r>
              <a:rPr lang="en-US" dirty="0"/>
              <a:t>Click to edit Master title style</a:t>
            </a:r>
            <a:endParaRPr lang="en-TH" dirty="0"/>
          </a:p>
        </p:txBody>
      </p:sp>
      <p:sp>
        <p:nvSpPr>
          <p:cNvPr id="3" name="Subtitle 2">
            <a:extLst>
              <a:ext uri="{FF2B5EF4-FFF2-40B4-BE49-F238E27FC236}">
                <a16:creationId xmlns:a16="http://schemas.microsoft.com/office/drawing/2014/main" id="{762B0FA9-02F8-93D2-C1E2-9E6658487D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TH" dirty="0"/>
          </a:p>
        </p:txBody>
      </p:sp>
      <p:sp>
        <p:nvSpPr>
          <p:cNvPr id="4" name="Date Placeholder 3">
            <a:extLst>
              <a:ext uri="{FF2B5EF4-FFF2-40B4-BE49-F238E27FC236}">
                <a16:creationId xmlns:a16="http://schemas.microsoft.com/office/drawing/2014/main" id="{817BD81A-336C-D28A-844C-37F7486DCDD3}"/>
              </a:ext>
            </a:extLst>
          </p:cNvPr>
          <p:cNvSpPr>
            <a:spLocks noGrp="1"/>
          </p:cNvSpPr>
          <p:nvPr>
            <p:ph type="dt" sz="half" idx="10"/>
          </p:nvPr>
        </p:nvSpPr>
        <p:spPr/>
        <p:txBody>
          <a:bodyPr/>
          <a:lstStyle/>
          <a:p>
            <a:fld id="{9DC08AA6-0FA5-1E47-A822-B48AB6A875A7}" type="datetimeFigureOut">
              <a:rPr lang="en-TH" smtClean="0"/>
              <a:t>06/24/2023</a:t>
            </a:fld>
            <a:endParaRPr lang="en-TH"/>
          </a:p>
        </p:txBody>
      </p:sp>
      <p:sp>
        <p:nvSpPr>
          <p:cNvPr id="5" name="Footer Placeholder 4">
            <a:extLst>
              <a:ext uri="{FF2B5EF4-FFF2-40B4-BE49-F238E27FC236}">
                <a16:creationId xmlns:a16="http://schemas.microsoft.com/office/drawing/2014/main" id="{01D98971-AE1B-1A58-37FF-C633A2E5E015}"/>
              </a:ext>
            </a:extLst>
          </p:cNvPr>
          <p:cNvSpPr>
            <a:spLocks noGrp="1"/>
          </p:cNvSpPr>
          <p:nvPr>
            <p:ph type="ftr" sz="quarter" idx="11"/>
          </p:nvPr>
        </p:nvSpPr>
        <p:spPr/>
        <p:txBody>
          <a:bodyPr/>
          <a:lstStyle/>
          <a:p>
            <a:endParaRPr lang="en-TH"/>
          </a:p>
        </p:txBody>
      </p:sp>
      <p:sp>
        <p:nvSpPr>
          <p:cNvPr id="6" name="Slide Number Placeholder 5">
            <a:extLst>
              <a:ext uri="{FF2B5EF4-FFF2-40B4-BE49-F238E27FC236}">
                <a16:creationId xmlns:a16="http://schemas.microsoft.com/office/drawing/2014/main" id="{528045D2-7CC8-D25F-CE11-3D42B8FE2894}"/>
              </a:ext>
            </a:extLst>
          </p:cNvPr>
          <p:cNvSpPr>
            <a:spLocks noGrp="1"/>
          </p:cNvSpPr>
          <p:nvPr>
            <p:ph type="sldNum" sz="quarter" idx="12"/>
          </p:nvPr>
        </p:nvSpPr>
        <p:spPr/>
        <p:txBody>
          <a:bodyPr/>
          <a:lstStyle/>
          <a:p>
            <a:fld id="{15DF47DF-F2F7-574C-9B75-58C88A041A29}" type="slidenum">
              <a:rPr lang="en-TH" smtClean="0"/>
              <a:t>‹#›</a:t>
            </a:fld>
            <a:endParaRPr lang="en-TH"/>
          </a:p>
        </p:txBody>
      </p:sp>
    </p:spTree>
    <p:extLst>
      <p:ext uri="{BB962C8B-B14F-4D97-AF65-F5344CB8AC3E}">
        <p14:creationId xmlns:p14="http://schemas.microsoft.com/office/powerpoint/2010/main" val="2421702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5A385-F972-2F4E-CF89-0B5B3DD85226}"/>
              </a:ext>
            </a:extLst>
          </p:cNvPr>
          <p:cNvSpPr>
            <a:spLocks noGrp="1"/>
          </p:cNvSpPr>
          <p:nvPr>
            <p:ph type="title"/>
          </p:nvPr>
        </p:nvSpPr>
        <p:spPr/>
        <p:txBody>
          <a:bodyPr/>
          <a:lstStyle>
            <a:lvl1pPr>
              <a:defRPr/>
            </a:lvl1pPr>
          </a:lstStyle>
          <a:p>
            <a:r>
              <a:rPr lang="en-US" dirty="0"/>
              <a:t>Click to edit Master title style</a:t>
            </a:r>
            <a:endParaRPr lang="en-TH" dirty="0"/>
          </a:p>
        </p:txBody>
      </p:sp>
      <p:sp>
        <p:nvSpPr>
          <p:cNvPr id="3" name="Vertical Text Placeholder 2">
            <a:extLst>
              <a:ext uri="{FF2B5EF4-FFF2-40B4-BE49-F238E27FC236}">
                <a16:creationId xmlns:a16="http://schemas.microsoft.com/office/drawing/2014/main" id="{CA24D084-2925-5D6A-E49F-A071AAD1E39D}"/>
              </a:ext>
            </a:extLst>
          </p:cNvPr>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TH" dirty="0"/>
          </a:p>
        </p:txBody>
      </p:sp>
      <p:sp>
        <p:nvSpPr>
          <p:cNvPr id="4" name="Date Placeholder 3">
            <a:extLst>
              <a:ext uri="{FF2B5EF4-FFF2-40B4-BE49-F238E27FC236}">
                <a16:creationId xmlns:a16="http://schemas.microsoft.com/office/drawing/2014/main" id="{E0AB22E3-8BE6-C138-55FA-E5BC74F3528C}"/>
              </a:ext>
            </a:extLst>
          </p:cNvPr>
          <p:cNvSpPr>
            <a:spLocks noGrp="1"/>
          </p:cNvSpPr>
          <p:nvPr>
            <p:ph type="dt" sz="half" idx="10"/>
          </p:nvPr>
        </p:nvSpPr>
        <p:spPr/>
        <p:txBody>
          <a:bodyPr/>
          <a:lstStyle/>
          <a:p>
            <a:fld id="{9DC08AA6-0FA5-1E47-A822-B48AB6A875A7}" type="datetimeFigureOut">
              <a:rPr lang="en-TH" smtClean="0"/>
              <a:t>06/24/2023</a:t>
            </a:fld>
            <a:endParaRPr lang="en-TH"/>
          </a:p>
        </p:txBody>
      </p:sp>
      <p:sp>
        <p:nvSpPr>
          <p:cNvPr id="5" name="Footer Placeholder 4">
            <a:extLst>
              <a:ext uri="{FF2B5EF4-FFF2-40B4-BE49-F238E27FC236}">
                <a16:creationId xmlns:a16="http://schemas.microsoft.com/office/drawing/2014/main" id="{966F9948-E13F-AABC-224B-2F7A6DB8CE9B}"/>
              </a:ext>
            </a:extLst>
          </p:cNvPr>
          <p:cNvSpPr>
            <a:spLocks noGrp="1"/>
          </p:cNvSpPr>
          <p:nvPr>
            <p:ph type="ftr" sz="quarter" idx="11"/>
          </p:nvPr>
        </p:nvSpPr>
        <p:spPr/>
        <p:txBody>
          <a:bodyPr/>
          <a:lstStyle/>
          <a:p>
            <a:endParaRPr lang="en-TH"/>
          </a:p>
        </p:txBody>
      </p:sp>
      <p:sp>
        <p:nvSpPr>
          <p:cNvPr id="6" name="Slide Number Placeholder 5">
            <a:extLst>
              <a:ext uri="{FF2B5EF4-FFF2-40B4-BE49-F238E27FC236}">
                <a16:creationId xmlns:a16="http://schemas.microsoft.com/office/drawing/2014/main" id="{6FE3F4F6-0237-830F-4154-C84E132DC9C6}"/>
              </a:ext>
            </a:extLst>
          </p:cNvPr>
          <p:cNvSpPr>
            <a:spLocks noGrp="1"/>
          </p:cNvSpPr>
          <p:nvPr>
            <p:ph type="sldNum" sz="quarter" idx="12"/>
          </p:nvPr>
        </p:nvSpPr>
        <p:spPr/>
        <p:txBody>
          <a:bodyPr/>
          <a:lstStyle/>
          <a:p>
            <a:fld id="{15DF47DF-F2F7-574C-9B75-58C88A041A29}" type="slidenum">
              <a:rPr lang="en-TH" smtClean="0"/>
              <a:t>‹#›</a:t>
            </a:fld>
            <a:endParaRPr lang="en-TH"/>
          </a:p>
        </p:txBody>
      </p:sp>
    </p:spTree>
    <p:extLst>
      <p:ext uri="{BB962C8B-B14F-4D97-AF65-F5344CB8AC3E}">
        <p14:creationId xmlns:p14="http://schemas.microsoft.com/office/powerpoint/2010/main" val="3422568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AD74C9-6493-DF9D-82E5-18EDE88AF5FB}"/>
              </a:ext>
            </a:extLst>
          </p:cNvPr>
          <p:cNvSpPr>
            <a:spLocks noGrp="1"/>
          </p:cNvSpPr>
          <p:nvPr>
            <p:ph type="title" orient="vert"/>
          </p:nvPr>
        </p:nvSpPr>
        <p:spPr>
          <a:xfrm>
            <a:off x="8724900" y="365125"/>
            <a:ext cx="2628900" cy="5811838"/>
          </a:xfrm>
        </p:spPr>
        <p:txBody>
          <a:bodyPr vert="eaVert"/>
          <a:lstStyle>
            <a:lvl1pPr>
              <a:defRPr/>
            </a:lvl1pPr>
          </a:lstStyle>
          <a:p>
            <a:r>
              <a:rPr lang="en-US" dirty="0"/>
              <a:t>Click to edit Master title style</a:t>
            </a:r>
            <a:endParaRPr lang="en-TH" dirty="0"/>
          </a:p>
        </p:txBody>
      </p:sp>
      <p:sp>
        <p:nvSpPr>
          <p:cNvPr id="3" name="Vertical Text Placeholder 2">
            <a:extLst>
              <a:ext uri="{FF2B5EF4-FFF2-40B4-BE49-F238E27FC236}">
                <a16:creationId xmlns:a16="http://schemas.microsoft.com/office/drawing/2014/main" id="{9FC3FB3C-1C40-F850-BCD1-683A51C6D70A}"/>
              </a:ext>
            </a:extLst>
          </p:cNvPr>
          <p:cNvSpPr>
            <a:spLocks noGrp="1"/>
          </p:cNvSpPr>
          <p:nvPr>
            <p:ph type="body" orient="vert" idx="1"/>
          </p:nvPr>
        </p:nvSpPr>
        <p:spPr>
          <a:xfrm>
            <a:off x="838200" y="365125"/>
            <a:ext cx="7734300" cy="5811838"/>
          </a:xfrm>
        </p:spPr>
        <p:txBody>
          <a:bodyPr vert="eaVert"/>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TH" dirty="0"/>
          </a:p>
        </p:txBody>
      </p:sp>
      <p:sp>
        <p:nvSpPr>
          <p:cNvPr id="4" name="Date Placeholder 3">
            <a:extLst>
              <a:ext uri="{FF2B5EF4-FFF2-40B4-BE49-F238E27FC236}">
                <a16:creationId xmlns:a16="http://schemas.microsoft.com/office/drawing/2014/main" id="{BF627E20-F508-0C5C-1047-574DFBB0AC43}"/>
              </a:ext>
            </a:extLst>
          </p:cNvPr>
          <p:cNvSpPr>
            <a:spLocks noGrp="1"/>
          </p:cNvSpPr>
          <p:nvPr>
            <p:ph type="dt" sz="half" idx="10"/>
          </p:nvPr>
        </p:nvSpPr>
        <p:spPr/>
        <p:txBody>
          <a:bodyPr/>
          <a:lstStyle/>
          <a:p>
            <a:fld id="{9DC08AA6-0FA5-1E47-A822-B48AB6A875A7}" type="datetimeFigureOut">
              <a:rPr lang="en-TH" smtClean="0"/>
              <a:t>06/24/2023</a:t>
            </a:fld>
            <a:endParaRPr lang="en-TH"/>
          </a:p>
        </p:txBody>
      </p:sp>
      <p:sp>
        <p:nvSpPr>
          <p:cNvPr id="5" name="Footer Placeholder 4">
            <a:extLst>
              <a:ext uri="{FF2B5EF4-FFF2-40B4-BE49-F238E27FC236}">
                <a16:creationId xmlns:a16="http://schemas.microsoft.com/office/drawing/2014/main" id="{CAB9B1BE-CF50-6FA8-3C91-BE6E2550B30F}"/>
              </a:ext>
            </a:extLst>
          </p:cNvPr>
          <p:cNvSpPr>
            <a:spLocks noGrp="1"/>
          </p:cNvSpPr>
          <p:nvPr>
            <p:ph type="ftr" sz="quarter" idx="11"/>
          </p:nvPr>
        </p:nvSpPr>
        <p:spPr/>
        <p:txBody>
          <a:bodyPr/>
          <a:lstStyle/>
          <a:p>
            <a:endParaRPr lang="en-TH"/>
          </a:p>
        </p:txBody>
      </p:sp>
      <p:sp>
        <p:nvSpPr>
          <p:cNvPr id="6" name="Slide Number Placeholder 5">
            <a:extLst>
              <a:ext uri="{FF2B5EF4-FFF2-40B4-BE49-F238E27FC236}">
                <a16:creationId xmlns:a16="http://schemas.microsoft.com/office/drawing/2014/main" id="{18AE25DF-A7DE-1BEC-A0EC-642BE3477E71}"/>
              </a:ext>
            </a:extLst>
          </p:cNvPr>
          <p:cNvSpPr>
            <a:spLocks noGrp="1"/>
          </p:cNvSpPr>
          <p:nvPr>
            <p:ph type="sldNum" sz="quarter" idx="12"/>
          </p:nvPr>
        </p:nvSpPr>
        <p:spPr/>
        <p:txBody>
          <a:bodyPr/>
          <a:lstStyle/>
          <a:p>
            <a:fld id="{15DF47DF-F2F7-574C-9B75-58C88A041A29}" type="slidenum">
              <a:rPr lang="en-TH" smtClean="0"/>
              <a:t>‹#›</a:t>
            </a:fld>
            <a:endParaRPr lang="en-TH"/>
          </a:p>
        </p:txBody>
      </p:sp>
    </p:spTree>
    <p:extLst>
      <p:ext uri="{BB962C8B-B14F-4D97-AF65-F5344CB8AC3E}">
        <p14:creationId xmlns:p14="http://schemas.microsoft.com/office/powerpoint/2010/main" val="1445663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27619-2CC3-0446-4D8B-043468226236}"/>
              </a:ext>
            </a:extLst>
          </p:cNvPr>
          <p:cNvSpPr>
            <a:spLocks noGrp="1"/>
          </p:cNvSpPr>
          <p:nvPr>
            <p:ph type="title"/>
          </p:nvPr>
        </p:nvSpPr>
        <p:spPr/>
        <p:txBody>
          <a:bodyPr/>
          <a:lstStyle>
            <a:lvl1pPr>
              <a:defRPr/>
            </a:lvl1pPr>
          </a:lstStyle>
          <a:p>
            <a:r>
              <a:rPr lang="en-US" dirty="0"/>
              <a:t>Click to edit Master title style</a:t>
            </a:r>
            <a:endParaRPr lang="en-TH" dirty="0"/>
          </a:p>
        </p:txBody>
      </p:sp>
      <p:sp>
        <p:nvSpPr>
          <p:cNvPr id="3" name="Content Placeholder 2">
            <a:extLst>
              <a:ext uri="{FF2B5EF4-FFF2-40B4-BE49-F238E27FC236}">
                <a16:creationId xmlns:a16="http://schemas.microsoft.com/office/drawing/2014/main" id="{ACE1EA15-48E7-6DD7-71BA-8536A7E4BEAF}"/>
              </a:ext>
            </a:extLst>
          </p:cNvPr>
          <p:cNvSpPr>
            <a:spLocks noGrp="1"/>
          </p:cNvSpPr>
          <p:nvPr>
            <p:ph idx="1"/>
          </p:nvPr>
        </p:nvSpPr>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TH" dirty="0"/>
          </a:p>
        </p:txBody>
      </p:sp>
      <p:sp>
        <p:nvSpPr>
          <p:cNvPr id="5" name="Footer Placeholder 4">
            <a:extLst>
              <a:ext uri="{FF2B5EF4-FFF2-40B4-BE49-F238E27FC236}">
                <a16:creationId xmlns:a16="http://schemas.microsoft.com/office/drawing/2014/main" id="{EAD56717-0603-0489-29B1-F1A8D5555859}"/>
              </a:ext>
            </a:extLst>
          </p:cNvPr>
          <p:cNvSpPr>
            <a:spLocks noGrp="1"/>
          </p:cNvSpPr>
          <p:nvPr>
            <p:ph type="ftr" sz="quarter" idx="11"/>
          </p:nvPr>
        </p:nvSpPr>
        <p:spPr/>
        <p:txBody>
          <a:bodyPr/>
          <a:lstStyle/>
          <a:p>
            <a:endParaRPr lang="en-TH"/>
          </a:p>
        </p:txBody>
      </p:sp>
      <p:sp>
        <p:nvSpPr>
          <p:cNvPr id="6" name="Slide Number Placeholder 5">
            <a:extLst>
              <a:ext uri="{FF2B5EF4-FFF2-40B4-BE49-F238E27FC236}">
                <a16:creationId xmlns:a16="http://schemas.microsoft.com/office/drawing/2014/main" id="{891546FE-C351-A461-3A24-9A2E91431A6A}"/>
              </a:ext>
            </a:extLst>
          </p:cNvPr>
          <p:cNvSpPr>
            <a:spLocks noGrp="1"/>
          </p:cNvSpPr>
          <p:nvPr>
            <p:ph type="sldNum" sz="quarter" idx="12"/>
          </p:nvPr>
        </p:nvSpPr>
        <p:spPr/>
        <p:txBody>
          <a:bodyPr/>
          <a:lstStyle/>
          <a:p>
            <a:fld id="{15DF47DF-F2F7-574C-9B75-58C88A041A29}" type="slidenum">
              <a:rPr lang="en-TH" smtClean="0"/>
              <a:t>‹#›</a:t>
            </a:fld>
            <a:endParaRPr lang="en-TH"/>
          </a:p>
        </p:txBody>
      </p:sp>
      <p:pic>
        <p:nvPicPr>
          <p:cNvPr id="7" name="Picture 6">
            <a:extLst>
              <a:ext uri="{FF2B5EF4-FFF2-40B4-BE49-F238E27FC236}">
                <a16:creationId xmlns:a16="http://schemas.microsoft.com/office/drawing/2014/main" id="{26F9774D-DF37-D06F-CA4A-96D97679662D}"/>
              </a:ext>
            </a:extLst>
          </p:cNvPr>
          <p:cNvPicPr>
            <a:picLocks noChangeAspect="1"/>
          </p:cNvPicPr>
          <p:nvPr userDrawn="1"/>
        </p:nvPicPr>
        <p:blipFill>
          <a:blip r:embed="rId2"/>
          <a:srcRect/>
          <a:stretch>
            <a:fillRect/>
          </a:stretch>
        </p:blipFill>
        <p:spPr>
          <a:xfrm>
            <a:off x="347707" y="5686470"/>
            <a:ext cx="980986" cy="980986"/>
          </a:xfrm>
          <a:prstGeom prst="rect">
            <a:avLst/>
          </a:prstGeom>
        </p:spPr>
      </p:pic>
      <p:sp>
        <p:nvSpPr>
          <p:cNvPr id="8" name="Oval 7">
            <a:extLst>
              <a:ext uri="{FF2B5EF4-FFF2-40B4-BE49-F238E27FC236}">
                <a16:creationId xmlns:a16="http://schemas.microsoft.com/office/drawing/2014/main" id="{D2D175AE-B346-0CEF-019D-7B8928FC13D2}"/>
              </a:ext>
            </a:extLst>
          </p:cNvPr>
          <p:cNvSpPr/>
          <p:nvPr userDrawn="1"/>
        </p:nvSpPr>
        <p:spPr>
          <a:xfrm>
            <a:off x="11481070" y="6206941"/>
            <a:ext cx="490492" cy="47846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8CC7B512-618B-AB49-B896-F4BC479D85BE}" type="slidenum">
              <a:rPr lang="en-TH" sz="1100" smtClean="0">
                <a:solidFill>
                  <a:schemeClr val="tx1"/>
                </a:solidFill>
                <a:latin typeface="Century Gothic" panose="020B0502020202020204" pitchFamily="34" charset="0"/>
                <a:cs typeface="Arial" panose="020B0604020202020204" pitchFamily="34" charset="0"/>
              </a:rPr>
              <a:t>‹#›</a:t>
            </a:fld>
            <a:endParaRPr lang="en-TH" dirty="0">
              <a:solidFill>
                <a:schemeClr val="tx1"/>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2044550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FFA7B-247A-809F-4CBA-73661B23F3EF}"/>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endParaRPr lang="en-TH" dirty="0"/>
          </a:p>
        </p:txBody>
      </p:sp>
      <p:sp>
        <p:nvSpPr>
          <p:cNvPr id="3" name="Text Placeholder 2">
            <a:extLst>
              <a:ext uri="{FF2B5EF4-FFF2-40B4-BE49-F238E27FC236}">
                <a16:creationId xmlns:a16="http://schemas.microsoft.com/office/drawing/2014/main" id="{77AD4C8F-D89F-6CDE-8674-5306ABF8A3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6DA955D-74B7-FEEC-140A-0A9CACAC918F}"/>
              </a:ext>
            </a:extLst>
          </p:cNvPr>
          <p:cNvSpPr>
            <a:spLocks noGrp="1"/>
          </p:cNvSpPr>
          <p:nvPr>
            <p:ph type="dt" sz="half" idx="10"/>
          </p:nvPr>
        </p:nvSpPr>
        <p:spPr/>
        <p:txBody>
          <a:bodyPr/>
          <a:lstStyle/>
          <a:p>
            <a:fld id="{9DC08AA6-0FA5-1E47-A822-B48AB6A875A7}" type="datetimeFigureOut">
              <a:rPr lang="en-TH" smtClean="0"/>
              <a:t>06/24/2023</a:t>
            </a:fld>
            <a:endParaRPr lang="en-TH"/>
          </a:p>
        </p:txBody>
      </p:sp>
      <p:sp>
        <p:nvSpPr>
          <p:cNvPr id="5" name="Footer Placeholder 4">
            <a:extLst>
              <a:ext uri="{FF2B5EF4-FFF2-40B4-BE49-F238E27FC236}">
                <a16:creationId xmlns:a16="http://schemas.microsoft.com/office/drawing/2014/main" id="{55483C5F-6FE3-3988-1736-392FE8C54409}"/>
              </a:ext>
            </a:extLst>
          </p:cNvPr>
          <p:cNvSpPr>
            <a:spLocks noGrp="1"/>
          </p:cNvSpPr>
          <p:nvPr>
            <p:ph type="ftr" sz="quarter" idx="11"/>
          </p:nvPr>
        </p:nvSpPr>
        <p:spPr/>
        <p:txBody>
          <a:bodyPr/>
          <a:lstStyle/>
          <a:p>
            <a:endParaRPr lang="en-TH"/>
          </a:p>
        </p:txBody>
      </p:sp>
      <p:sp>
        <p:nvSpPr>
          <p:cNvPr id="6" name="Slide Number Placeholder 5">
            <a:extLst>
              <a:ext uri="{FF2B5EF4-FFF2-40B4-BE49-F238E27FC236}">
                <a16:creationId xmlns:a16="http://schemas.microsoft.com/office/drawing/2014/main" id="{11078560-70AE-AB55-4034-4BD5AF6C82D4}"/>
              </a:ext>
            </a:extLst>
          </p:cNvPr>
          <p:cNvSpPr>
            <a:spLocks noGrp="1"/>
          </p:cNvSpPr>
          <p:nvPr>
            <p:ph type="sldNum" sz="quarter" idx="12"/>
          </p:nvPr>
        </p:nvSpPr>
        <p:spPr/>
        <p:txBody>
          <a:bodyPr/>
          <a:lstStyle/>
          <a:p>
            <a:fld id="{15DF47DF-F2F7-574C-9B75-58C88A041A29}" type="slidenum">
              <a:rPr lang="en-TH" smtClean="0"/>
              <a:t>‹#›</a:t>
            </a:fld>
            <a:endParaRPr lang="en-TH"/>
          </a:p>
        </p:txBody>
      </p:sp>
    </p:spTree>
    <p:extLst>
      <p:ext uri="{BB962C8B-B14F-4D97-AF65-F5344CB8AC3E}">
        <p14:creationId xmlns:p14="http://schemas.microsoft.com/office/powerpoint/2010/main" val="3878227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8ABE4-DCF6-06F6-0176-3137E765ED94}"/>
              </a:ext>
            </a:extLst>
          </p:cNvPr>
          <p:cNvSpPr>
            <a:spLocks noGrp="1"/>
          </p:cNvSpPr>
          <p:nvPr>
            <p:ph type="title"/>
          </p:nvPr>
        </p:nvSpPr>
        <p:spPr/>
        <p:txBody>
          <a:bodyPr/>
          <a:lstStyle>
            <a:lvl1pPr>
              <a:defRPr/>
            </a:lvl1pPr>
          </a:lstStyle>
          <a:p>
            <a:r>
              <a:rPr lang="en-US" dirty="0"/>
              <a:t>Click to edit Master title style</a:t>
            </a:r>
            <a:endParaRPr lang="en-TH" dirty="0"/>
          </a:p>
        </p:txBody>
      </p:sp>
      <p:sp>
        <p:nvSpPr>
          <p:cNvPr id="3" name="Content Placeholder 2">
            <a:extLst>
              <a:ext uri="{FF2B5EF4-FFF2-40B4-BE49-F238E27FC236}">
                <a16:creationId xmlns:a16="http://schemas.microsoft.com/office/drawing/2014/main" id="{B16C7F98-A5B9-A150-2DFC-E50DC6E2EBE1}"/>
              </a:ext>
            </a:extLst>
          </p:cNvPr>
          <p:cNvSpPr>
            <a:spLocks noGrp="1"/>
          </p:cNvSpPr>
          <p:nvPr>
            <p:ph sz="half" idx="1"/>
          </p:nvPr>
        </p:nvSpPr>
        <p:spPr>
          <a:xfrm>
            <a:off x="838200" y="1825625"/>
            <a:ext cx="5181600" cy="4351338"/>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TH" dirty="0"/>
          </a:p>
        </p:txBody>
      </p:sp>
      <p:sp>
        <p:nvSpPr>
          <p:cNvPr id="4" name="Content Placeholder 3">
            <a:extLst>
              <a:ext uri="{FF2B5EF4-FFF2-40B4-BE49-F238E27FC236}">
                <a16:creationId xmlns:a16="http://schemas.microsoft.com/office/drawing/2014/main" id="{72502CBC-A417-E109-27B9-6ECDA3A5D6AD}"/>
              </a:ext>
            </a:extLst>
          </p:cNvPr>
          <p:cNvSpPr>
            <a:spLocks noGrp="1"/>
          </p:cNvSpPr>
          <p:nvPr>
            <p:ph sz="half" idx="2"/>
          </p:nvPr>
        </p:nvSpPr>
        <p:spPr>
          <a:xfrm>
            <a:off x="6172200" y="1825625"/>
            <a:ext cx="5181600" cy="4351338"/>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TH" dirty="0"/>
          </a:p>
        </p:txBody>
      </p:sp>
      <p:sp>
        <p:nvSpPr>
          <p:cNvPr id="5" name="Date Placeholder 4">
            <a:extLst>
              <a:ext uri="{FF2B5EF4-FFF2-40B4-BE49-F238E27FC236}">
                <a16:creationId xmlns:a16="http://schemas.microsoft.com/office/drawing/2014/main" id="{7D52A54F-8297-E412-0502-FF27FBE107FA}"/>
              </a:ext>
            </a:extLst>
          </p:cNvPr>
          <p:cNvSpPr>
            <a:spLocks noGrp="1"/>
          </p:cNvSpPr>
          <p:nvPr>
            <p:ph type="dt" sz="half" idx="10"/>
          </p:nvPr>
        </p:nvSpPr>
        <p:spPr/>
        <p:txBody>
          <a:bodyPr/>
          <a:lstStyle/>
          <a:p>
            <a:fld id="{9DC08AA6-0FA5-1E47-A822-B48AB6A875A7}" type="datetimeFigureOut">
              <a:rPr lang="en-TH" smtClean="0"/>
              <a:t>06/24/2023</a:t>
            </a:fld>
            <a:endParaRPr lang="en-TH"/>
          </a:p>
        </p:txBody>
      </p:sp>
      <p:sp>
        <p:nvSpPr>
          <p:cNvPr id="6" name="Footer Placeholder 5">
            <a:extLst>
              <a:ext uri="{FF2B5EF4-FFF2-40B4-BE49-F238E27FC236}">
                <a16:creationId xmlns:a16="http://schemas.microsoft.com/office/drawing/2014/main" id="{2663F966-A443-9A40-35C4-1236D23FEBA6}"/>
              </a:ext>
            </a:extLst>
          </p:cNvPr>
          <p:cNvSpPr>
            <a:spLocks noGrp="1"/>
          </p:cNvSpPr>
          <p:nvPr>
            <p:ph type="ftr" sz="quarter" idx="11"/>
          </p:nvPr>
        </p:nvSpPr>
        <p:spPr/>
        <p:txBody>
          <a:bodyPr/>
          <a:lstStyle/>
          <a:p>
            <a:endParaRPr lang="en-TH"/>
          </a:p>
        </p:txBody>
      </p:sp>
      <p:sp>
        <p:nvSpPr>
          <p:cNvPr id="7" name="Slide Number Placeholder 6">
            <a:extLst>
              <a:ext uri="{FF2B5EF4-FFF2-40B4-BE49-F238E27FC236}">
                <a16:creationId xmlns:a16="http://schemas.microsoft.com/office/drawing/2014/main" id="{09F83390-9C0D-65DE-4FBB-C05BAA649E36}"/>
              </a:ext>
            </a:extLst>
          </p:cNvPr>
          <p:cNvSpPr>
            <a:spLocks noGrp="1"/>
          </p:cNvSpPr>
          <p:nvPr>
            <p:ph type="sldNum" sz="quarter" idx="12"/>
          </p:nvPr>
        </p:nvSpPr>
        <p:spPr/>
        <p:txBody>
          <a:bodyPr/>
          <a:lstStyle/>
          <a:p>
            <a:fld id="{15DF47DF-F2F7-574C-9B75-58C88A041A29}" type="slidenum">
              <a:rPr lang="en-TH" smtClean="0"/>
              <a:t>‹#›</a:t>
            </a:fld>
            <a:endParaRPr lang="en-TH"/>
          </a:p>
        </p:txBody>
      </p:sp>
    </p:spTree>
    <p:extLst>
      <p:ext uri="{BB962C8B-B14F-4D97-AF65-F5344CB8AC3E}">
        <p14:creationId xmlns:p14="http://schemas.microsoft.com/office/powerpoint/2010/main" val="206068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5980E-06F7-F899-1B1A-3B41EA4E81B1}"/>
              </a:ext>
            </a:extLst>
          </p:cNvPr>
          <p:cNvSpPr>
            <a:spLocks noGrp="1"/>
          </p:cNvSpPr>
          <p:nvPr>
            <p:ph type="title"/>
          </p:nvPr>
        </p:nvSpPr>
        <p:spPr>
          <a:xfrm>
            <a:off x="839788" y="365125"/>
            <a:ext cx="10515600" cy="1325563"/>
          </a:xfrm>
        </p:spPr>
        <p:txBody>
          <a:bodyPr/>
          <a:lstStyle>
            <a:lvl1pPr>
              <a:defRPr/>
            </a:lvl1pPr>
          </a:lstStyle>
          <a:p>
            <a:r>
              <a:rPr lang="en-US" dirty="0"/>
              <a:t>Click to edit Master title style</a:t>
            </a:r>
            <a:endParaRPr lang="en-TH" dirty="0"/>
          </a:p>
        </p:txBody>
      </p:sp>
      <p:sp>
        <p:nvSpPr>
          <p:cNvPr id="3" name="Text Placeholder 2">
            <a:extLst>
              <a:ext uri="{FF2B5EF4-FFF2-40B4-BE49-F238E27FC236}">
                <a16:creationId xmlns:a16="http://schemas.microsoft.com/office/drawing/2014/main" id="{22954622-D8D9-AD5D-2A08-5730663D50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2B3641A-8A22-9694-317F-9B4E748D8E72}"/>
              </a:ext>
            </a:extLst>
          </p:cNvPr>
          <p:cNvSpPr>
            <a:spLocks noGrp="1"/>
          </p:cNvSpPr>
          <p:nvPr>
            <p:ph sz="half" idx="2"/>
          </p:nvPr>
        </p:nvSpPr>
        <p:spPr>
          <a:xfrm>
            <a:off x="839788" y="2505075"/>
            <a:ext cx="5157787" cy="3684588"/>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TH" dirty="0"/>
          </a:p>
        </p:txBody>
      </p:sp>
      <p:sp>
        <p:nvSpPr>
          <p:cNvPr id="5" name="Text Placeholder 4">
            <a:extLst>
              <a:ext uri="{FF2B5EF4-FFF2-40B4-BE49-F238E27FC236}">
                <a16:creationId xmlns:a16="http://schemas.microsoft.com/office/drawing/2014/main" id="{17C5B13B-A52B-BF51-F6C9-8900A03902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0F8C3F3D-A6BE-9CA9-BE31-0284D60BB1DB}"/>
              </a:ext>
            </a:extLst>
          </p:cNvPr>
          <p:cNvSpPr>
            <a:spLocks noGrp="1"/>
          </p:cNvSpPr>
          <p:nvPr>
            <p:ph sz="quarter" idx="4"/>
          </p:nvPr>
        </p:nvSpPr>
        <p:spPr>
          <a:xfrm>
            <a:off x="6172200" y="2505075"/>
            <a:ext cx="5183188" cy="3684588"/>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TH" dirty="0"/>
          </a:p>
        </p:txBody>
      </p:sp>
      <p:sp>
        <p:nvSpPr>
          <p:cNvPr id="7" name="Date Placeholder 6">
            <a:extLst>
              <a:ext uri="{FF2B5EF4-FFF2-40B4-BE49-F238E27FC236}">
                <a16:creationId xmlns:a16="http://schemas.microsoft.com/office/drawing/2014/main" id="{35FD8228-2A48-4AF0-D5E3-3D305395238D}"/>
              </a:ext>
            </a:extLst>
          </p:cNvPr>
          <p:cNvSpPr>
            <a:spLocks noGrp="1"/>
          </p:cNvSpPr>
          <p:nvPr>
            <p:ph type="dt" sz="half" idx="10"/>
          </p:nvPr>
        </p:nvSpPr>
        <p:spPr/>
        <p:txBody>
          <a:bodyPr/>
          <a:lstStyle/>
          <a:p>
            <a:fld id="{9DC08AA6-0FA5-1E47-A822-B48AB6A875A7}" type="datetimeFigureOut">
              <a:rPr lang="en-TH" smtClean="0"/>
              <a:t>06/24/2023</a:t>
            </a:fld>
            <a:endParaRPr lang="en-TH"/>
          </a:p>
        </p:txBody>
      </p:sp>
      <p:sp>
        <p:nvSpPr>
          <p:cNvPr id="8" name="Footer Placeholder 7">
            <a:extLst>
              <a:ext uri="{FF2B5EF4-FFF2-40B4-BE49-F238E27FC236}">
                <a16:creationId xmlns:a16="http://schemas.microsoft.com/office/drawing/2014/main" id="{0B47D5FE-7AEB-7C0C-E01B-D1C3E7CBC510}"/>
              </a:ext>
            </a:extLst>
          </p:cNvPr>
          <p:cNvSpPr>
            <a:spLocks noGrp="1"/>
          </p:cNvSpPr>
          <p:nvPr>
            <p:ph type="ftr" sz="quarter" idx="11"/>
          </p:nvPr>
        </p:nvSpPr>
        <p:spPr/>
        <p:txBody>
          <a:bodyPr/>
          <a:lstStyle/>
          <a:p>
            <a:endParaRPr lang="en-TH"/>
          </a:p>
        </p:txBody>
      </p:sp>
      <p:sp>
        <p:nvSpPr>
          <p:cNvPr id="9" name="Slide Number Placeholder 8">
            <a:extLst>
              <a:ext uri="{FF2B5EF4-FFF2-40B4-BE49-F238E27FC236}">
                <a16:creationId xmlns:a16="http://schemas.microsoft.com/office/drawing/2014/main" id="{FC8B417A-1971-466E-274A-6DD7A1C8043E}"/>
              </a:ext>
            </a:extLst>
          </p:cNvPr>
          <p:cNvSpPr>
            <a:spLocks noGrp="1"/>
          </p:cNvSpPr>
          <p:nvPr>
            <p:ph type="sldNum" sz="quarter" idx="12"/>
          </p:nvPr>
        </p:nvSpPr>
        <p:spPr/>
        <p:txBody>
          <a:bodyPr/>
          <a:lstStyle/>
          <a:p>
            <a:fld id="{15DF47DF-F2F7-574C-9B75-58C88A041A29}" type="slidenum">
              <a:rPr lang="en-TH" smtClean="0"/>
              <a:t>‹#›</a:t>
            </a:fld>
            <a:endParaRPr lang="en-TH"/>
          </a:p>
        </p:txBody>
      </p:sp>
    </p:spTree>
    <p:extLst>
      <p:ext uri="{BB962C8B-B14F-4D97-AF65-F5344CB8AC3E}">
        <p14:creationId xmlns:p14="http://schemas.microsoft.com/office/powerpoint/2010/main" val="1340853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A1A76-5209-66E5-07BF-8549B80B2EEF}"/>
              </a:ext>
            </a:extLst>
          </p:cNvPr>
          <p:cNvSpPr>
            <a:spLocks noGrp="1"/>
          </p:cNvSpPr>
          <p:nvPr>
            <p:ph type="title"/>
          </p:nvPr>
        </p:nvSpPr>
        <p:spPr/>
        <p:txBody>
          <a:bodyPr/>
          <a:lstStyle>
            <a:lvl1pPr>
              <a:defRPr/>
            </a:lvl1pPr>
          </a:lstStyle>
          <a:p>
            <a:r>
              <a:rPr lang="en-US" dirty="0"/>
              <a:t>Click to edit Master title style</a:t>
            </a:r>
            <a:endParaRPr lang="en-TH" dirty="0"/>
          </a:p>
        </p:txBody>
      </p:sp>
      <p:sp>
        <p:nvSpPr>
          <p:cNvPr id="3" name="Date Placeholder 2">
            <a:extLst>
              <a:ext uri="{FF2B5EF4-FFF2-40B4-BE49-F238E27FC236}">
                <a16:creationId xmlns:a16="http://schemas.microsoft.com/office/drawing/2014/main" id="{A34D9544-81E4-35DA-3283-3714F34676FF}"/>
              </a:ext>
            </a:extLst>
          </p:cNvPr>
          <p:cNvSpPr>
            <a:spLocks noGrp="1"/>
          </p:cNvSpPr>
          <p:nvPr>
            <p:ph type="dt" sz="half" idx="10"/>
          </p:nvPr>
        </p:nvSpPr>
        <p:spPr/>
        <p:txBody>
          <a:bodyPr/>
          <a:lstStyle/>
          <a:p>
            <a:fld id="{9DC08AA6-0FA5-1E47-A822-B48AB6A875A7}" type="datetimeFigureOut">
              <a:rPr lang="en-TH" smtClean="0"/>
              <a:t>06/24/2023</a:t>
            </a:fld>
            <a:endParaRPr lang="en-TH"/>
          </a:p>
        </p:txBody>
      </p:sp>
      <p:sp>
        <p:nvSpPr>
          <p:cNvPr id="4" name="Footer Placeholder 3">
            <a:extLst>
              <a:ext uri="{FF2B5EF4-FFF2-40B4-BE49-F238E27FC236}">
                <a16:creationId xmlns:a16="http://schemas.microsoft.com/office/drawing/2014/main" id="{C31BCCFD-3472-EB06-673C-349DA20E6EA6}"/>
              </a:ext>
            </a:extLst>
          </p:cNvPr>
          <p:cNvSpPr>
            <a:spLocks noGrp="1"/>
          </p:cNvSpPr>
          <p:nvPr>
            <p:ph type="ftr" sz="quarter" idx="11"/>
          </p:nvPr>
        </p:nvSpPr>
        <p:spPr/>
        <p:txBody>
          <a:bodyPr/>
          <a:lstStyle/>
          <a:p>
            <a:endParaRPr lang="en-TH"/>
          </a:p>
        </p:txBody>
      </p:sp>
      <p:sp>
        <p:nvSpPr>
          <p:cNvPr id="5" name="Slide Number Placeholder 4">
            <a:extLst>
              <a:ext uri="{FF2B5EF4-FFF2-40B4-BE49-F238E27FC236}">
                <a16:creationId xmlns:a16="http://schemas.microsoft.com/office/drawing/2014/main" id="{00E33822-7509-8CF1-47B7-B39BDCCD0BE0}"/>
              </a:ext>
            </a:extLst>
          </p:cNvPr>
          <p:cNvSpPr>
            <a:spLocks noGrp="1"/>
          </p:cNvSpPr>
          <p:nvPr>
            <p:ph type="sldNum" sz="quarter" idx="12"/>
          </p:nvPr>
        </p:nvSpPr>
        <p:spPr/>
        <p:txBody>
          <a:bodyPr/>
          <a:lstStyle/>
          <a:p>
            <a:fld id="{15DF47DF-F2F7-574C-9B75-58C88A041A29}" type="slidenum">
              <a:rPr lang="en-TH" smtClean="0"/>
              <a:t>‹#›</a:t>
            </a:fld>
            <a:endParaRPr lang="en-TH"/>
          </a:p>
        </p:txBody>
      </p:sp>
    </p:spTree>
    <p:extLst>
      <p:ext uri="{BB962C8B-B14F-4D97-AF65-F5344CB8AC3E}">
        <p14:creationId xmlns:p14="http://schemas.microsoft.com/office/powerpoint/2010/main" val="1876252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657504-29EF-1028-370B-BCEF7CB9FE8C}"/>
              </a:ext>
            </a:extLst>
          </p:cNvPr>
          <p:cNvSpPr>
            <a:spLocks noGrp="1"/>
          </p:cNvSpPr>
          <p:nvPr>
            <p:ph type="dt" sz="half" idx="10"/>
          </p:nvPr>
        </p:nvSpPr>
        <p:spPr/>
        <p:txBody>
          <a:bodyPr/>
          <a:lstStyle/>
          <a:p>
            <a:fld id="{9DC08AA6-0FA5-1E47-A822-B48AB6A875A7}" type="datetimeFigureOut">
              <a:rPr lang="en-TH" smtClean="0"/>
              <a:t>06/24/2023</a:t>
            </a:fld>
            <a:endParaRPr lang="en-TH"/>
          </a:p>
        </p:txBody>
      </p:sp>
      <p:sp>
        <p:nvSpPr>
          <p:cNvPr id="3" name="Footer Placeholder 2">
            <a:extLst>
              <a:ext uri="{FF2B5EF4-FFF2-40B4-BE49-F238E27FC236}">
                <a16:creationId xmlns:a16="http://schemas.microsoft.com/office/drawing/2014/main" id="{021ABB50-5BE2-2DF3-318F-77A7DA6C05F3}"/>
              </a:ext>
            </a:extLst>
          </p:cNvPr>
          <p:cNvSpPr>
            <a:spLocks noGrp="1"/>
          </p:cNvSpPr>
          <p:nvPr>
            <p:ph type="ftr" sz="quarter" idx="11"/>
          </p:nvPr>
        </p:nvSpPr>
        <p:spPr/>
        <p:txBody>
          <a:bodyPr/>
          <a:lstStyle/>
          <a:p>
            <a:endParaRPr lang="en-TH" dirty="0"/>
          </a:p>
        </p:txBody>
      </p:sp>
      <p:sp>
        <p:nvSpPr>
          <p:cNvPr id="4" name="Slide Number Placeholder 3">
            <a:extLst>
              <a:ext uri="{FF2B5EF4-FFF2-40B4-BE49-F238E27FC236}">
                <a16:creationId xmlns:a16="http://schemas.microsoft.com/office/drawing/2014/main" id="{1513BD02-D519-C83E-55DD-3AE1BD9DBF57}"/>
              </a:ext>
            </a:extLst>
          </p:cNvPr>
          <p:cNvSpPr>
            <a:spLocks noGrp="1"/>
          </p:cNvSpPr>
          <p:nvPr>
            <p:ph type="sldNum" sz="quarter" idx="12"/>
          </p:nvPr>
        </p:nvSpPr>
        <p:spPr/>
        <p:txBody>
          <a:bodyPr/>
          <a:lstStyle/>
          <a:p>
            <a:fld id="{15DF47DF-F2F7-574C-9B75-58C88A041A29}" type="slidenum">
              <a:rPr lang="en-TH" smtClean="0"/>
              <a:t>‹#›</a:t>
            </a:fld>
            <a:endParaRPr lang="en-TH"/>
          </a:p>
        </p:txBody>
      </p:sp>
    </p:spTree>
    <p:extLst>
      <p:ext uri="{BB962C8B-B14F-4D97-AF65-F5344CB8AC3E}">
        <p14:creationId xmlns:p14="http://schemas.microsoft.com/office/powerpoint/2010/main" val="469330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18FD0-1277-E397-0FE0-02095E4557C5}"/>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endParaRPr lang="en-TH" dirty="0"/>
          </a:p>
        </p:txBody>
      </p:sp>
      <p:sp>
        <p:nvSpPr>
          <p:cNvPr id="3" name="Content Placeholder 2">
            <a:extLst>
              <a:ext uri="{FF2B5EF4-FFF2-40B4-BE49-F238E27FC236}">
                <a16:creationId xmlns:a16="http://schemas.microsoft.com/office/drawing/2014/main" id="{994EBDA0-DBF2-9A25-7052-AE83FBF953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TH" dirty="0"/>
          </a:p>
        </p:txBody>
      </p:sp>
      <p:sp>
        <p:nvSpPr>
          <p:cNvPr id="4" name="Text Placeholder 3">
            <a:extLst>
              <a:ext uri="{FF2B5EF4-FFF2-40B4-BE49-F238E27FC236}">
                <a16:creationId xmlns:a16="http://schemas.microsoft.com/office/drawing/2014/main" id="{EBDFE077-D1D3-6650-2180-3407335F71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74E9825F-1122-2C2D-A337-267131D432B1}"/>
              </a:ext>
            </a:extLst>
          </p:cNvPr>
          <p:cNvSpPr>
            <a:spLocks noGrp="1"/>
          </p:cNvSpPr>
          <p:nvPr>
            <p:ph type="dt" sz="half" idx="10"/>
          </p:nvPr>
        </p:nvSpPr>
        <p:spPr/>
        <p:txBody>
          <a:bodyPr/>
          <a:lstStyle/>
          <a:p>
            <a:fld id="{9DC08AA6-0FA5-1E47-A822-B48AB6A875A7}" type="datetimeFigureOut">
              <a:rPr lang="en-TH" smtClean="0"/>
              <a:t>06/24/2023</a:t>
            </a:fld>
            <a:endParaRPr lang="en-TH"/>
          </a:p>
        </p:txBody>
      </p:sp>
      <p:sp>
        <p:nvSpPr>
          <p:cNvPr id="6" name="Footer Placeholder 5">
            <a:extLst>
              <a:ext uri="{FF2B5EF4-FFF2-40B4-BE49-F238E27FC236}">
                <a16:creationId xmlns:a16="http://schemas.microsoft.com/office/drawing/2014/main" id="{7182BDDE-4177-7D4A-7336-2991F110F03F}"/>
              </a:ext>
            </a:extLst>
          </p:cNvPr>
          <p:cNvSpPr>
            <a:spLocks noGrp="1"/>
          </p:cNvSpPr>
          <p:nvPr>
            <p:ph type="ftr" sz="quarter" idx="11"/>
          </p:nvPr>
        </p:nvSpPr>
        <p:spPr/>
        <p:txBody>
          <a:bodyPr/>
          <a:lstStyle/>
          <a:p>
            <a:endParaRPr lang="en-TH"/>
          </a:p>
        </p:txBody>
      </p:sp>
      <p:sp>
        <p:nvSpPr>
          <p:cNvPr id="7" name="Slide Number Placeholder 6">
            <a:extLst>
              <a:ext uri="{FF2B5EF4-FFF2-40B4-BE49-F238E27FC236}">
                <a16:creationId xmlns:a16="http://schemas.microsoft.com/office/drawing/2014/main" id="{B28ED7DE-E9CA-01A6-545F-4452C80494AB}"/>
              </a:ext>
            </a:extLst>
          </p:cNvPr>
          <p:cNvSpPr>
            <a:spLocks noGrp="1"/>
          </p:cNvSpPr>
          <p:nvPr>
            <p:ph type="sldNum" sz="quarter" idx="12"/>
          </p:nvPr>
        </p:nvSpPr>
        <p:spPr/>
        <p:txBody>
          <a:bodyPr/>
          <a:lstStyle/>
          <a:p>
            <a:fld id="{15DF47DF-F2F7-574C-9B75-58C88A041A29}" type="slidenum">
              <a:rPr lang="en-TH" smtClean="0"/>
              <a:t>‹#›</a:t>
            </a:fld>
            <a:endParaRPr lang="en-TH"/>
          </a:p>
        </p:txBody>
      </p:sp>
    </p:spTree>
    <p:extLst>
      <p:ext uri="{BB962C8B-B14F-4D97-AF65-F5344CB8AC3E}">
        <p14:creationId xmlns:p14="http://schemas.microsoft.com/office/powerpoint/2010/main" val="3370956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2B9B6-E85B-1A28-A191-D6F3D4596CB9}"/>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endParaRPr lang="en-TH" dirty="0"/>
          </a:p>
        </p:txBody>
      </p:sp>
      <p:sp>
        <p:nvSpPr>
          <p:cNvPr id="3" name="Picture Placeholder 2">
            <a:extLst>
              <a:ext uri="{FF2B5EF4-FFF2-40B4-BE49-F238E27FC236}">
                <a16:creationId xmlns:a16="http://schemas.microsoft.com/office/drawing/2014/main" id="{F73C8655-E464-7E9D-2323-885C262C45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TH" dirty="0"/>
          </a:p>
        </p:txBody>
      </p:sp>
      <p:sp>
        <p:nvSpPr>
          <p:cNvPr id="4" name="Text Placeholder 3">
            <a:extLst>
              <a:ext uri="{FF2B5EF4-FFF2-40B4-BE49-F238E27FC236}">
                <a16:creationId xmlns:a16="http://schemas.microsoft.com/office/drawing/2014/main" id="{6276FB81-645A-AD94-879F-3D8EB9F99D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547F58C4-63B9-01AC-AF2D-DA687DC70F9D}"/>
              </a:ext>
            </a:extLst>
          </p:cNvPr>
          <p:cNvSpPr>
            <a:spLocks noGrp="1"/>
          </p:cNvSpPr>
          <p:nvPr>
            <p:ph type="dt" sz="half" idx="10"/>
          </p:nvPr>
        </p:nvSpPr>
        <p:spPr/>
        <p:txBody>
          <a:bodyPr/>
          <a:lstStyle/>
          <a:p>
            <a:fld id="{9DC08AA6-0FA5-1E47-A822-B48AB6A875A7}" type="datetimeFigureOut">
              <a:rPr lang="en-TH" smtClean="0"/>
              <a:t>06/24/2023</a:t>
            </a:fld>
            <a:endParaRPr lang="en-TH"/>
          </a:p>
        </p:txBody>
      </p:sp>
      <p:sp>
        <p:nvSpPr>
          <p:cNvPr id="6" name="Footer Placeholder 5">
            <a:extLst>
              <a:ext uri="{FF2B5EF4-FFF2-40B4-BE49-F238E27FC236}">
                <a16:creationId xmlns:a16="http://schemas.microsoft.com/office/drawing/2014/main" id="{CF113EB8-2CDB-CE74-50BC-434E0E45AAB4}"/>
              </a:ext>
            </a:extLst>
          </p:cNvPr>
          <p:cNvSpPr>
            <a:spLocks noGrp="1"/>
          </p:cNvSpPr>
          <p:nvPr>
            <p:ph type="ftr" sz="quarter" idx="11"/>
          </p:nvPr>
        </p:nvSpPr>
        <p:spPr/>
        <p:txBody>
          <a:bodyPr/>
          <a:lstStyle/>
          <a:p>
            <a:endParaRPr lang="en-TH"/>
          </a:p>
        </p:txBody>
      </p:sp>
      <p:sp>
        <p:nvSpPr>
          <p:cNvPr id="7" name="Slide Number Placeholder 6">
            <a:extLst>
              <a:ext uri="{FF2B5EF4-FFF2-40B4-BE49-F238E27FC236}">
                <a16:creationId xmlns:a16="http://schemas.microsoft.com/office/drawing/2014/main" id="{A3ACC789-0A86-BBDE-1AA2-AA897F41AFA9}"/>
              </a:ext>
            </a:extLst>
          </p:cNvPr>
          <p:cNvSpPr>
            <a:spLocks noGrp="1"/>
          </p:cNvSpPr>
          <p:nvPr>
            <p:ph type="sldNum" sz="quarter" idx="12"/>
          </p:nvPr>
        </p:nvSpPr>
        <p:spPr/>
        <p:txBody>
          <a:bodyPr/>
          <a:lstStyle/>
          <a:p>
            <a:fld id="{15DF47DF-F2F7-574C-9B75-58C88A041A29}" type="slidenum">
              <a:rPr lang="en-TH" smtClean="0"/>
              <a:t>‹#›</a:t>
            </a:fld>
            <a:endParaRPr lang="en-TH"/>
          </a:p>
        </p:txBody>
      </p:sp>
    </p:spTree>
    <p:extLst>
      <p:ext uri="{BB962C8B-B14F-4D97-AF65-F5344CB8AC3E}">
        <p14:creationId xmlns:p14="http://schemas.microsoft.com/office/powerpoint/2010/main" val="3303175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720923-DC36-8555-3C46-215E251923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TH" dirty="0"/>
          </a:p>
        </p:txBody>
      </p:sp>
      <p:sp>
        <p:nvSpPr>
          <p:cNvPr id="3" name="Text Placeholder 2">
            <a:extLst>
              <a:ext uri="{FF2B5EF4-FFF2-40B4-BE49-F238E27FC236}">
                <a16:creationId xmlns:a16="http://schemas.microsoft.com/office/drawing/2014/main" id="{ACED8AD9-85FC-852A-E73F-222BCEEEACF5}"/>
              </a:ext>
            </a:extLst>
          </p:cNvPr>
          <p:cNvSpPr>
            <a:spLocks noGrp="1"/>
          </p:cNvSpPr>
          <p:nvPr>
            <p:ph type="body" idx="1"/>
          </p:nvPr>
        </p:nvSpPr>
        <p:spPr>
          <a:xfrm>
            <a:off x="1679944" y="1825625"/>
            <a:ext cx="9673856"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TH" dirty="0"/>
          </a:p>
        </p:txBody>
      </p:sp>
      <p:sp>
        <p:nvSpPr>
          <p:cNvPr id="4" name="Date Placeholder 3">
            <a:extLst>
              <a:ext uri="{FF2B5EF4-FFF2-40B4-BE49-F238E27FC236}">
                <a16:creationId xmlns:a16="http://schemas.microsoft.com/office/drawing/2014/main" id="{20522D1B-4351-448C-C6CE-879796DBD6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entury Gothic" panose="020B0502020202020204" pitchFamily="34" charset="0"/>
              </a:defRPr>
            </a:lvl1pPr>
          </a:lstStyle>
          <a:p>
            <a:fld id="{9DC08AA6-0FA5-1E47-A822-B48AB6A875A7}" type="datetimeFigureOut">
              <a:rPr lang="en-TH" smtClean="0"/>
              <a:pPr/>
              <a:t>06/24/2023</a:t>
            </a:fld>
            <a:endParaRPr lang="en-TH" dirty="0"/>
          </a:p>
        </p:txBody>
      </p:sp>
      <p:sp>
        <p:nvSpPr>
          <p:cNvPr id="5" name="Footer Placeholder 4">
            <a:extLst>
              <a:ext uri="{FF2B5EF4-FFF2-40B4-BE49-F238E27FC236}">
                <a16:creationId xmlns:a16="http://schemas.microsoft.com/office/drawing/2014/main" id="{37D0F0C2-03DE-C70E-7F98-9EB18AAC57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entury Gothic" panose="020B0502020202020204" pitchFamily="34" charset="0"/>
              </a:defRPr>
            </a:lvl1pPr>
          </a:lstStyle>
          <a:p>
            <a:endParaRPr lang="en-TH" dirty="0"/>
          </a:p>
        </p:txBody>
      </p:sp>
      <p:sp>
        <p:nvSpPr>
          <p:cNvPr id="6" name="Slide Number Placeholder 5">
            <a:extLst>
              <a:ext uri="{FF2B5EF4-FFF2-40B4-BE49-F238E27FC236}">
                <a16:creationId xmlns:a16="http://schemas.microsoft.com/office/drawing/2014/main" id="{B0977842-C0C6-D340-FD18-60E6EB905D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entury Gothic" panose="020B0502020202020204" pitchFamily="34" charset="0"/>
              </a:defRPr>
            </a:lvl1pPr>
          </a:lstStyle>
          <a:p>
            <a:fld id="{15DF47DF-F2F7-574C-9B75-58C88A041A29}" type="slidenum">
              <a:rPr lang="en-TH" smtClean="0"/>
              <a:pPr/>
              <a:t>‹#›</a:t>
            </a:fld>
            <a:endParaRPr lang="en-TH" dirty="0"/>
          </a:p>
        </p:txBody>
      </p:sp>
    </p:spTree>
    <p:extLst>
      <p:ext uri="{BB962C8B-B14F-4D97-AF65-F5344CB8AC3E}">
        <p14:creationId xmlns:p14="http://schemas.microsoft.com/office/powerpoint/2010/main" val="14709901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4400" kern="1200">
          <a:solidFill>
            <a:srgbClr val="103EA7"/>
          </a:solidFill>
          <a:latin typeface="Century Gothic" panose="020B0502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0D62AF-8345-3DC2-7A36-F8A0B505F679}"/>
              </a:ext>
            </a:extLst>
          </p:cNvPr>
          <p:cNvPicPr>
            <a:picLocks noChangeAspect="1"/>
          </p:cNvPicPr>
          <p:nvPr/>
        </p:nvPicPr>
        <p:blipFill>
          <a:blip r:embed="rId3"/>
          <a:srcRect/>
          <a:stretch>
            <a:fillRect/>
          </a:stretch>
        </p:blipFill>
        <p:spPr>
          <a:xfrm>
            <a:off x="7254489" y="-124870"/>
            <a:ext cx="1749196" cy="1749196"/>
          </a:xfrm>
          <a:prstGeom prst="rect">
            <a:avLst/>
          </a:prstGeom>
        </p:spPr>
      </p:pic>
      <p:pic>
        <p:nvPicPr>
          <p:cNvPr id="7" name="Picture 6">
            <a:extLst>
              <a:ext uri="{FF2B5EF4-FFF2-40B4-BE49-F238E27FC236}">
                <a16:creationId xmlns:a16="http://schemas.microsoft.com/office/drawing/2014/main" id="{F10B634C-F911-58DD-D3D4-EAACDD24ADE0}"/>
              </a:ext>
            </a:extLst>
          </p:cNvPr>
          <p:cNvPicPr>
            <a:picLocks noChangeAspect="1"/>
          </p:cNvPicPr>
          <p:nvPr/>
        </p:nvPicPr>
        <p:blipFill>
          <a:blip r:embed="rId4"/>
          <a:srcRect/>
          <a:stretch>
            <a:fillRect/>
          </a:stretch>
        </p:blipFill>
        <p:spPr>
          <a:xfrm>
            <a:off x="5375330" y="24186"/>
            <a:ext cx="1749196" cy="1749196"/>
          </a:xfrm>
          <a:prstGeom prst="rect">
            <a:avLst/>
          </a:prstGeom>
        </p:spPr>
      </p:pic>
      <p:pic>
        <p:nvPicPr>
          <p:cNvPr id="8" name="Picture 7">
            <a:extLst>
              <a:ext uri="{FF2B5EF4-FFF2-40B4-BE49-F238E27FC236}">
                <a16:creationId xmlns:a16="http://schemas.microsoft.com/office/drawing/2014/main" id="{302D4A25-7AEF-B263-314A-7A0DFB2DB313}"/>
              </a:ext>
            </a:extLst>
          </p:cNvPr>
          <p:cNvPicPr>
            <a:picLocks noChangeAspect="1"/>
          </p:cNvPicPr>
          <p:nvPr/>
        </p:nvPicPr>
        <p:blipFill>
          <a:blip r:embed="rId5"/>
          <a:srcRect/>
          <a:stretch>
            <a:fillRect/>
          </a:stretch>
        </p:blipFill>
        <p:spPr>
          <a:xfrm>
            <a:off x="3854200" y="102086"/>
            <a:ext cx="1295284" cy="1295284"/>
          </a:xfrm>
          <a:prstGeom prst="rect">
            <a:avLst/>
          </a:prstGeom>
        </p:spPr>
      </p:pic>
      <p:sp>
        <p:nvSpPr>
          <p:cNvPr id="9" name="TextBox 8">
            <a:extLst>
              <a:ext uri="{FF2B5EF4-FFF2-40B4-BE49-F238E27FC236}">
                <a16:creationId xmlns:a16="http://schemas.microsoft.com/office/drawing/2014/main" id="{2A6D27B6-0152-4307-2D9E-0F2539E775BB}"/>
              </a:ext>
            </a:extLst>
          </p:cNvPr>
          <p:cNvSpPr txBox="1"/>
          <p:nvPr/>
        </p:nvSpPr>
        <p:spPr>
          <a:xfrm>
            <a:off x="-220080" y="5454416"/>
            <a:ext cx="12269867" cy="299056"/>
          </a:xfrm>
          <a:prstGeom prst="rect">
            <a:avLst/>
          </a:prstGeom>
        </p:spPr>
        <p:txBody>
          <a:bodyPr lIns="0" tIns="0" rIns="0" bIns="0" rtlCol="0" anchor="t">
            <a:spAutoFit/>
          </a:bodyPr>
          <a:lstStyle/>
          <a:p>
            <a:pPr algn="ctr">
              <a:lnSpc>
                <a:spcPts val="2300"/>
              </a:lnSpc>
              <a:spcBef>
                <a:spcPct val="0"/>
              </a:spcBef>
            </a:pPr>
            <a:r>
              <a:rPr lang="en-US" sz="2000" dirty="0">
                <a:latin typeface="Century Gothic" panose="020B0502020202020204" pitchFamily="34" charset="0"/>
              </a:rPr>
              <a:t>The 20th International Joint Conference on Computer Science and Software Engineering</a:t>
            </a:r>
          </a:p>
        </p:txBody>
      </p:sp>
      <p:sp>
        <p:nvSpPr>
          <p:cNvPr id="10" name="TextBox 9">
            <a:extLst>
              <a:ext uri="{FF2B5EF4-FFF2-40B4-BE49-F238E27FC236}">
                <a16:creationId xmlns:a16="http://schemas.microsoft.com/office/drawing/2014/main" id="{A17F4761-89EA-1E24-70EC-9FAEDA2BEDD1}"/>
              </a:ext>
            </a:extLst>
          </p:cNvPr>
          <p:cNvSpPr txBox="1"/>
          <p:nvPr/>
        </p:nvSpPr>
        <p:spPr>
          <a:xfrm>
            <a:off x="-1" y="1815756"/>
            <a:ext cx="12191999" cy="1231106"/>
          </a:xfrm>
          <a:prstGeom prst="rect">
            <a:avLst/>
          </a:prstGeom>
        </p:spPr>
        <p:txBody>
          <a:bodyPr wrap="square" lIns="0" tIns="0" rIns="0" bIns="0" rtlCol="0" anchor="t">
            <a:spAutoFit/>
          </a:bodyPr>
          <a:lstStyle/>
          <a:p>
            <a:pPr algn="ctr"/>
            <a:r>
              <a:rPr lang="en-US" sz="4000" b="1" dirty="0">
                <a:solidFill>
                  <a:srgbClr val="2B4A9D"/>
                </a:solidFill>
                <a:latin typeface="Century Gothic" panose="020B0502020202020204" pitchFamily="34" charset="0"/>
              </a:rPr>
              <a:t>Data Literacy Framework</a:t>
            </a:r>
          </a:p>
          <a:p>
            <a:pPr algn="ctr"/>
            <a:r>
              <a:rPr lang="en-US" sz="4000" b="1" dirty="0">
                <a:solidFill>
                  <a:srgbClr val="2B4A9D"/>
                </a:solidFill>
                <a:latin typeface="Century Gothic" panose="020B0502020202020204" pitchFamily="34" charset="0"/>
              </a:rPr>
              <a:t>for Thailand Government Officers</a:t>
            </a:r>
          </a:p>
        </p:txBody>
      </p:sp>
      <p:sp>
        <p:nvSpPr>
          <p:cNvPr id="11" name="TextBox 10">
            <a:extLst>
              <a:ext uri="{FF2B5EF4-FFF2-40B4-BE49-F238E27FC236}">
                <a16:creationId xmlns:a16="http://schemas.microsoft.com/office/drawing/2014/main" id="{69F43A58-E8D6-D49B-FDDB-E6049DB745FD}"/>
              </a:ext>
            </a:extLst>
          </p:cNvPr>
          <p:cNvSpPr txBox="1"/>
          <p:nvPr/>
        </p:nvSpPr>
        <p:spPr>
          <a:xfrm>
            <a:off x="-1" y="3032064"/>
            <a:ext cx="12191999" cy="705258"/>
          </a:xfrm>
          <a:prstGeom prst="rect">
            <a:avLst/>
          </a:prstGeom>
        </p:spPr>
        <p:txBody>
          <a:bodyPr wrap="square" lIns="0" tIns="0" rIns="0" bIns="0" rtlCol="0" anchor="t">
            <a:spAutoFit/>
          </a:bodyPr>
          <a:lstStyle/>
          <a:p>
            <a:pPr algn="ctr">
              <a:lnSpc>
                <a:spcPts val="6826"/>
              </a:lnSpc>
            </a:pPr>
            <a:r>
              <a:rPr lang="en-US" b="1" dirty="0">
                <a:solidFill>
                  <a:srgbClr val="FFC000"/>
                </a:solidFill>
                <a:latin typeface="Century Gothic" panose="020B0502020202020204" pitchFamily="34" charset="0"/>
              </a:rPr>
              <a:t>Chaiwat Jirakitpaibool, </a:t>
            </a:r>
            <a:r>
              <a:rPr lang="en-US" b="1" dirty="0" err="1">
                <a:solidFill>
                  <a:srgbClr val="FFC000"/>
                </a:solidFill>
                <a:effectLst/>
                <a:latin typeface="Century Gothic" panose="020B0502020202020204" pitchFamily="34" charset="0"/>
                <a:ea typeface="SimSun" panose="02010600030101010101" pitchFamily="2" charset="-122"/>
              </a:rPr>
              <a:t>Sotarat</a:t>
            </a:r>
            <a:r>
              <a:rPr lang="en-US" b="1" dirty="0">
                <a:solidFill>
                  <a:srgbClr val="FFC000"/>
                </a:solidFill>
                <a:effectLst/>
                <a:latin typeface="Century Gothic" panose="020B0502020202020204" pitchFamily="34" charset="0"/>
                <a:ea typeface="SimSun" panose="02010600030101010101" pitchFamily="2" charset="-122"/>
              </a:rPr>
              <a:t> </a:t>
            </a:r>
            <a:r>
              <a:rPr lang="en-US" b="1" dirty="0" err="1">
                <a:solidFill>
                  <a:srgbClr val="FFC000"/>
                </a:solidFill>
                <a:effectLst/>
                <a:latin typeface="Century Gothic" panose="020B0502020202020204" pitchFamily="34" charset="0"/>
                <a:ea typeface="SimSun" panose="02010600030101010101" pitchFamily="2" charset="-122"/>
              </a:rPr>
              <a:t>Thammaboosadee</a:t>
            </a:r>
            <a:r>
              <a:rPr lang="en-US" b="1" dirty="0">
                <a:solidFill>
                  <a:srgbClr val="FFC000"/>
                </a:solidFill>
                <a:latin typeface="Century Gothic" panose="020B0502020202020204" pitchFamily="34" charset="0"/>
                <a:ea typeface="SimSun" panose="02010600030101010101" pitchFamily="2" charset="-122"/>
              </a:rPr>
              <a:t>, </a:t>
            </a:r>
            <a:r>
              <a:rPr lang="en-US" b="1" dirty="0" err="1">
                <a:solidFill>
                  <a:srgbClr val="FFC000"/>
                </a:solidFill>
                <a:effectLst/>
                <a:latin typeface="Century Gothic" panose="020B0502020202020204" pitchFamily="34" charset="0"/>
                <a:ea typeface="SimSun" panose="02010600030101010101" pitchFamily="2" charset="-122"/>
              </a:rPr>
              <a:t>Monsak</a:t>
            </a:r>
            <a:r>
              <a:rPr lang="en-US" b="1" dirty="0">
                <a:solidFill>
                  <a:srgbClr val="FFC000"/>
                </a:solidFill>
                <a:effectLst/>
                <a:latin typeface="Century Gothic" panose="020B0502020202020204" pitchFamily="34" charset="0"/>
                <a:ea typeface="SimSun" panose="02010600030101010101" pitchFamily="2" charset="-122"/>
              </a:rPr>
              <a:t> </a:t>
            </a:r>
            <a:r>
              <a:rPr lang="en-US" b="1" dirty="0" err="1">
                <a:solidFill>
                  <a:srgbClr val="FFC000"/>
                </a:solidFill>
                <a:effectLst/>
                <a:latin typeface="Century Gothic" panose="020B0502020202020204" pitchFamily="34" charset="0"/>
                <a:ea typeface="SimSun" panose="02010600030101010101" pitchFamily="2" charset="-122"/>
              </a:rPr>
              <a:t>Socharoentum</a:t>
            </a:r>
            <a:r>
              <a:rPr lang="en-US" b="1" dirty="0">
                <a:solidFill>
                  <a:srgbClr val="FFC000"/>
                </a:solidFill>
                <a:latin typeface="Century Gothic" panose="020B0502020202020204" pitchFamily="34" charset="0"/>
                <a:ea typeface="SimSun" panose="02010600030101010101" pitchFamily="2" charset="-122"/>
              </a:rPr>
              <a:t> </a:t>
            </a:r>
            <a:endParaRPr lang="en-US" sz="2000" b="1" dirty="0">
              <a:solidFill>
                <a:srgbClr val="FFC000"/>
              </a:solidFill>
              <a:latin typeface="Century Gothic" panose="020B0502020202020204" pitchFamily="34" charset="0"/>
            </a:endParaRPr>
          </a:p>
        </p:txBody>
      </p:sp>
      <p:sp>
        <p:nvSpPr>
          <p:cNvPr id="12" name="TextBox 11">
            <a:extLst>
              <a:ext uri="{FF2B5EF4-FFF2-40B4-BE49-F238E27FC236}">
                <a16:creationId xmlns:a16="http://schemas.microsoft.com/office/drawing/2014/main" id="{8D3644EF-9C72-6F0F-1487-5457E76EF35E}"/>
              </a:ext>
            </a:extLst>
          </p:cNvPr>
          <p:cNvSpPr txBox="1"/>
          <p:nvPr/>
        </p:nvSpPr>
        <p:spPr>
          <a:xfrm>
            <a:off x="1616876" y="5753472"/>
            <a:ext cx="8958248" cy="707886"/>
          </a:xfrm>
          <a:prstGeom prst="rect">
            <a:avLst/>
          </a:prstGeom>
        </p:spPr>
        <p:txBody>
          <a:bodyPr lIns="0" tIns="0" rIns="0" bIns="0" rtlCol="0" anchor="t">
            <a:spAutoFit/>
          </a:bodyPr>
          <a:lstStyle/>
          <a:p>
            <a:pPr algn="ctr">
              <a:spcBef>
                <a:spcPct val="0"/>
              </a:spcBef>
            </a:pPr>
            <a:r>
              <a:rPr lang="en-US" sz="2300" dirty="0">
                <a:latin typeface="Century Gothic" panose="020B0502020202020204" pitchFamily="34" charset="0"/>
              </a:rPr>
              <a:t>28</a:t>
            </a:r>
            <a:r>
              <a:rPr lang="en-US" sz="2300" baseline="30000" dirty="0">
                <a:latin typeface="Century Gothic" panose="020B0502020202020204" pitchFamily="34" charset="0"/>
              </a:rPr>
              <a:t>th</a:t>
            </a:r>
            <a:r>
              <a:rPr lang="en-US" sz="2300" dirty="0">
                <a:latin typeface="Century Gothic" panose="020B0502020202020204" pitchFamily="34" charset="0"/>
              </a:rPr>
              <a:t> June - 1</a:t>
            </a:r>
            <a:r>
              <a:rPr lang="en-US" sz="2300" baseline="30000" dirty="0">
                <a:latin typeface="Century Gothic" panose="020B0502020202020204" pitchFamily="34" charset="0"/>
              </a:rPr>
              <a:t>st</a:t>
            </a:r>
            <a:r>
              <a:rPr lang="en-US" sz="2300" dirty="0">
                <a:latin typeface="Century Gothic" panose="020B0502020202020204" pitchFamily="34" charset="0"/>
              </a:rPr>
              <a:t> July 2023</a:t>
            </a:r>
          </a:p>
          <a:p>
            <a:pPr algn="ctr"/>
            <a:r>
              <a:rPr lang="en-US" sz="2300" dirty="0" err="1">
                <a:latin typeface="Century Gothic" panose="020B0502020202020204" pitchFamily="34" charset="0"/>
              </a:rPr>
              <a:t>Naresuan</a:t>
            </a:r>
            <a:r>
              <a:rPr lang="en-US" sz="2300" dirty="0">
                <a:latin typeface="Century Gothic" panose="020B0502020202020204" pitchFamily="34" charset="0"/>
              </a:rPr>
              <a:t> University </a:t>
            </a:r>
            <a:r>
              <a:rPr lang="en-US" sz="2300" dirty="0" err="1">
                <a:latin typeface="Century Gothic" panose="020B0502020202020204" pitchFamily="34" charset="0"/>
              </a:rPr>
              <a:t>Phitsanulok</a:t>
            </a:r>
            <a:r>
              <a:rPr lang="en-US" sz="2300" dirty="0">
                <a:latin typeface="Century Gothic" panose="020B0502020202020204" pitchFamily="34" charset="0"/>
              </a:rPr>
              <a:t>, THAILAND</a:t>
            </a:r>
          </a:p>
        </p:txBody>
      </p:sp>
      <p:sp>
        <p:nvSpPr>
          <p:cNvPr id="13" name="TextBox 12">
            <a:extLst>
              <a:ext uri="{FF2B5EF4-FFF2-40B4-BE49-F238E27FC236}">
                <a16:creationId xmlns:a16="http://schemas.microsoft.com/office/drawing/2014/main" id="{18A95017-1152-D2F0-D115-59C6659A5572}"/>
              </a:ext>
            </a:extLst>
          </p:cNvPr>
          <p:cNvSpPr txBox="1"/>
          <p:nvPr/>
        </p:nvSpPr>
        <p:spPr>
          <a:xfrm>
            <a:off x="2908619" y="4026471"/>
            <a:ext cx="6374758" cy="641201"/>
          </a:xfrm>
          <a:prstGeom prst="rect">
            <a:avLst/>
          </a:prstGeom>
        </p:spPr>
        <p:txBody>
          <a:bodyPr wrap="square" lIns="0" tIns="0" rIns="0" bIns="0" rtlCol="0" anchor="t">
            <a:spAutoFit/>
          </a:bodyPr>
          <a:lstStyle/>
          <a:p>
            <a:pPr algn="ctr">
              <a:lnSpc>
                <a:spcPts val="2499"/>
              </a:lnSpc>
              <a:spcBef>
                <a:spcPct val="0"/>
              </a:spcBef>
            </a:pPr>
            <a:r>
              <a:rPr lang="en-US" sz="2499" i="1" dirty="0">
                <a:solidFill>
                  <a:srgbClr val="000000"/>
                </a:solidFill>
                <a:latin typeface="Century Gothic" panose="020B0502020202020204" pitchFamily="34" charset="0"/>
              </a:rPr>
              <a:t>IT Management Division, </a:t>
            </a:r>
          </a:p>
          <a:p>
            <a:pPr algn="ctr">
              <a:lnSpc>
                <a:spcPts val="2499"/>
              </a:lnSpc>
              <a:spcBef>
                <a:spcPct val="0"/>
              </a:spcBef>
            </a:pPr>
            <a:r>
              <a:rPr lang="en-US" sz="2499" i="1" dirty="0">
                <a:solidFill>
                  <a:srgbClr val="000000"/>
                </a:solidFill>
                <a:latin typeface="Century Gothic" panose="020B0502020202020204" pitchFamily="34" charset="0"/>
              </a:rPr>
              <a:t>Faculty of Engineering, Mahidol University</a:t>
            </a:r>
          </a:p>
        </p:txBody>
      </p:sp>
    </p:spTree>
    <p:extLst>
      <p:ext uri="{BB962C8B-B14F-4D97-AF65-F5344CB8AC3E}">
        <p14:creationId xmlns:p14="http://schemas.microsoft.com/office/powerpoint/2010/main" val="894987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26FB4AE-50FA-87FC-8004-8FECE4511B1F}"/>
              </a:ext>
            </a:extLst>
          </p:cNvPr>
          <p:cNvSpPr>
            <a:spLocks noGrp="1"/>
          </p:cNvSpPr>
          <p:nvPr>
            <p:ph type="title"/>
          </p:nvPr>
        </p:nvSpPr>
        <p:spPr>
          <a:xfrm>
            <a:off x="838200" y="365125"/>
            <a:ext cx="10515600" cy="1325563"/>
          </a:xfrm>
        </p:spPr>
        <p:txBody>
          <a:bodyPr>
            <a:normAutofit/>
          </a:bodyPr>
          <a:lstStyle/>
          <a:p>
            <a:r>
              <a:rPr lang="en-US" sz="3200" b="1" dirty="0"/>
              <a:t>Methodology</a:t>
            </a:r>
          </a:p>
        </p:txBody>
      </p:sp>
      <p:pic>
        <p:nvPicPr>
          <p:cNvPr id="3" name="Picture 2" descr="A close-up of a document&#10;&#10;Description automatically generated with medium confidence">
            <a:extLst>
              <a:ext uri="{FF2B5EF4-FFF2-40B4-BE49-F238E27FC236}">
                <a16:creationId xmlns:a16="http://schemas.microsoft.com/office/drawing/2014/main" id="{2F6B21B3-2C9B-9979-372E-B841D93D7690}"/>
              </a:ext>
            </a:extLst>
          </p:cNvPr>
          <p:cNvPicPr>
            <a:picLocks noChangeAspect="1"/>
          </p:cNvPicPr>
          <p:nvPr/>
        </p:nvPicPr>
        <p:blipFill>
          <a:blip r:embed="rId3"/>
          <a:stretch>
            <a:fillRect/>
          </a:stretch>
        </p:blipFill>
        <p:spPr>
          <a:xfrm>
            <a:off x="1814051" y="2162501"/>
            <a:ext cx="8563897" cy="2532998"/>
          </a:xfrm>
          <a:prstGeom prst="rect">
            <a:avLst/>
          </a:prstGeom>
        </p:spPr>
      </p:pic>
    </p:spTree>
    <p:extLst>
      <p:ext uri="{BB962C8B-B14F-4D97-AF65-F5344CB8AC3E}">
        <p14:creationId xmlns:p14="http://schemas.microsoft.com/office/powerpoint/2010/main" val="1855473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2839F86-F678-7B52-9110-C0C5BBEEEC47}"/>
              </a:ext>
            </a:extLst>
          </p:cNvPr>
          <p:cNvGraphicFramePr>
            <a:graphicFrameLocks noGrp="1"/>
          </p:cNvGraphicFramePr>
          <p:nvPr>
            <p:extLst>
              <p:ext uri="{D42A27DB-BD31-4B8C-83A1-F6EECF244321}">
                <p14:modId xmlns:p14="http://schemas.microsoft.com/office/powerpoint/2010/main" val="2964585597"/>
              </p:ext>
            </p:extLst>
          </p:nvPr>
        </p:nvGraphicFramePr>
        <p:xfrm>
          <a:off x="1853371" y="1664375"/>
          <a:ext cx="9292149" cy="4966079"/>
        </p:xfrm>
        <a:graphic>
          <a:graphicData uri="http://schemas.openxmlformats.org/drawingml/2006/table">
            <a:tbl>
              <a:tblPr firstRow="1" firstCol="1" bandRow="1">
                <a:tableStyleId>{5C22544A-7EE6-4342-B048-85BDC9FD1C3A}</a:tableStyleId>
              </a:tblPr>
              <a:tblGrid>
                <a:gridCol w="2527388">
                  <a:extLst>
                    <a:ext uri="{9D8B030D-6E8A-4147-A177-3AD203B41FA5}">
                      <a16:colId xmlns:a16="http://schemas.microsoft.com/office/drawing/2014/main" val="3986158329"/>
                    </a:ext>
                  </a:extLst>
                </a:gridCol>
                <a:gridCol w="1813727">
                  <a:extLst>
                    <a:ext uri="{9D8B030D-6E8A-4147-A177-3AD203B41FA5}">
                      <a16:colId xmlns:a16="http://schemas.microsoft.com/office/drawing/2014/main" val="1087899196"/>
                    </a:ext>
                  </a:extLst>
                </a:gridCol>
                <a:gridCol w="1818865">
                  <a:extLst>
                    <a:ext uri="{9D8B030D-6E8A-4147-A177-3AD203B41FA5}">
                      <a16:colId xmlns:a16="http://schemas.microsoft.com/office/drawing/2014/main" val="636307633"/>
                    </a:ext>
                  </a:extLst>
                </a:gridCol>
                <a:gridCol w="1503014">
                  <a:extLst>
                    <a:ext uri="{9D8B030D-6E8A-4147-A177-3AD203B41FA5}">
                      <a16:colId xmlns:a16="http://schemas.microsoft.com/office/drawing/2014/main" val="2770792575"/>
                    </a:ext>
                  </a:extLst>
                </a:gridCol>
                <a:gridCol w="1629155">
                  <a:extLst>
                    <a:ext uri="{9D8B030D-6E8A-4147-A177-3AD203B41FA5}">
                      <a16:colId xmlns:a16="http://schemas.microsoft.com/office/drawing/2014/main" val="2146784896"/>
                    </a:ext>
                  </a:extLst>
                </a:gridCol>
              </a:tblGrid>
              <a:tr h="1373465">
                <a:tc>
                  <a:txBody>
                    <a:bodyPr/>
                    <a:lstStyle/>
                    <a:p>
                      <a:pPr marL="0" marR="0" indent="0" algn="thaiDist">
                        <a:lnSpc>
                          <a:spcPct val="95000"/>
                        </a:lnSpc>
                        <a:spcBef>
                          <a:spcPts val="0"/>
                        </a:spcBef>
                        <a:spcAft>
                          <a:spcPts val="0"/>
                        </a:spcAft>
                        <a:tabLst>
                          <a:tab pos="182880" algn="l"/>
                        </a:tabLst>
                      </a:pPr>
                      <a:r>
                        <a:rPr lang="x-none" sz="1600" spc="-5" dirty="0">
                          <a:effectLst/>
                          <a:latin typeface="Century Gothic" panose="020B0502020202020204" pitchFamily="34" charset="0"/>
                        </a:rPr>
                        <a:t>Component</a:t>
                      </a:r>
                      <a:endParaRPr lang="en-US" sz="1600" spc="-5" dirty="0">
                        <a:effectLst/>
                        <a:latin typeface="Century Gothic" panose="020B0502020202020204" pitchFamily="34" charset="0"/>
                      </a:endParaRPr>
                    </a:p>
                    <a:p>
                      <a:pPr marL="0" marR="0" indent="0" algn="thaiDist">
                        <a:lnSpc>
                          <a:spcPct val="95000"/>
                        </a:lnSpc>
                        <a:spcBef>
                          <a:spcPts val="0"/>
                        </a:spcBef>
                        <a:spcAft>
                          <a:spcPts val="0"/>
                        </a:spcAft>
                        <a:tabLst>
                          <a:tab pos="182880" algn="l"/>
                        </a:tabLst>
                      </a:pPr>
                      <a:r>
                        <a:rPr lang="x-none" sz="1600" spc="-5" dirty="0">
                          <a:effectLst/>
                          <a:latin typeface="Century Gothic" panose="020B0502020202020204" pitchFamily="34" charset="0"/>
                        </a:rPr>
                        <a:t>/Framework</a:t>
                      </a:r>
                      <a:endParaRPr lang="en-US" sz="1600" spc="-5" dirty="0">
                        <a:effectLst/>
                        <a:latin typeface="Century Gothic" panose="020B0502020202020204" pitchFamily="34" charset="0"/>
                        <a:ea typeface="SimSun" panose="02010600030101010101" pitchFamily="2" charset="-122"/>
                        <a:cs typeface="Cordia New" panose="020B0304020202020204" pitchFamily="34" charset="-34"/>
                      </a:endParaRPr>
                    </a:p>
                  </a:txBody>
                  <a:tcPr marL="68580" marR="68580" marT="0" marB="0" anchor="ctr"/>
                </a:tc>
                <a:tc>
                  <a:txBody>
                    <a:bodyPr/>
                    <a:lstStyle/>
                    <a:p>
                      <a:pPr marL="71755" marR="71755" indent="0" algn="ctr">
                        <a:lnSpc>
                          <a:spcPct val="95000"/>
                        </a:lnSpc>
                        <a:spcBef>
                          <a:spcPts val="0"/>
                        </a:spcBef>
                        <a:spcAft>
                          <a:spcPts val="0"/>
                        </a:spcAft>
                        <a:tabLst>
                          <a:tab pos="182880" algn="l"/>
                        </a:tabLst>
                      </a:pPr>
                      <a:r>
                        <a:rPr lang="x-none" sz="1600" spc="-5" dirty="0">
                          <a:effectLst/>
                          <a:latin typeface="Century Gothic" panose="020B0502020202020204" pitchFamily="34" charset="0"/>
                        </a:rPr>
                        <a:t>APS Data Capability Framework</a:t>
                      </a:r>
                      <a:endParaRPr lang="en-US" sz="1600" spc="-5" dirty="0">
                        <a:effectLst/>
                        <a:latin typeface="Century Gothic" panose="020B0502020202020204" pitchFamily="34" charset="0"/>
                        <a:ea typeface="SimSun" panose="02010600030101010101" pitchFamily="2" charset="-122"/>
                        <a:cs typeface="Cordia New" panose="020B0304020202020204" pitchFamily="34" charset="-34"/>
                      </a:endParaRPr>
                    </a:p>
                  </a:txBody>
                  <a:tcPr marL="68580" marR="68580" marT="0" marB="0" anchor="ctr"/>
                </a:tc>
                <a:tc>
                  <a:txBody>
                    <a:bodyPr/>
                    <a:lstStyle/>
                    <a:p>
                      <a:pPr marL="71755" marR="71755" indent="0" algn="ctr">
                        <a:lnSpc>
                          <a:spcPct val="95000"/>
                        </a:lnSpc>
                        <a:spcBef>
                          <a:spcPts val="0"/>
                        </a:spcBef>
                        <a:spcAft>
                          <a:spcPts val="0"/>
                        </a:spcAft>
                        <a:tabLst>
                          <a:tab pos="182880" algn="l"/>
                        </a:tabLst>
                      </a:pPr>
                      <a:r>
                        <a:rPr lang="x-none" sz="1600" spc="-5" dirty="0">
                          <a:effectLst/>
                          <a:latin typeface="Century Gothic" panose="020B0502020202020204" pitchFamily="34" charset="0"/>
                        </a:rPr>
                        <a:t>The Data Literacy Body of Knowledge (DLBOK)</a:t>
                      </a:r>
                      <a:endParaRPr lang="en-US" sz="1600" spc="-5" dirty="0">
                        <a:effectLst/>
                        <a:latin typeface="Century Gothic" panose="020B0502020202020204" pitchFamily="34" charset="0"/>
                        <a:ea typeface="SimSun" panose="02010600030101010101" pitchFamily="2" charset="-122"/>
                        <a:cs typeface="Cordia New" panose="020B0304020202020204" pitchFamily="34" charset="-34"/>
                      </a:endParaRPr>
                    </a:p>
                  </a:txBody>
                  <a:tcPr marL="68580" marR="68580" marT="0" marB="0" anchor="ctr"/>
                </a:tc>
                <a:tc>
                  <a:txBody>
                    <a:bodyPr/>
                    <a:lstStyle/>
                    <a:p>
                      <a:pPr marL="71755" marR="71755" indent="0" algn="ctr">
                        <a:lnSpc>
                          <a:spcPct val="95000"/>
                        </a:lnSpc>
                        <a:spcBef>
                          <a:spcPts val="0"/>
                        </a:spcBef>
                        <a:spcAft>
                          <a:spcPts val="0"/>
                        </a:spcAft>
                        <a:tabLst>
                          <a:tab pos="182880" algn="l"/>
                        </a:tabLst>
                      </a:pPr>
                      <a:r>
                        <a:rPr lang="x-none" sz="1600" spc="-5">
                          <a:effectLst/>
                          <a:latin typeface="Century Gothic" panose="020B0502020202020204" pitchFamily="34" charset="0"/>
                        </a:rPr>
                        <a:t>EU DigComp</a:t>
                      </a:r>
                      <a:endParaRPr lang="en-US" sz="1600" spc="-5">
                        <a:effectLst/>
                        <a:latin typeface="Century Gothic" panose="020B0502020202020204" pitchFamily="34" charset="0"/>
                        <a:ea typeface="SimSun" panose="02010600030101010101" pitchFamily="2" charset="-122"/>
                        <a:cs typeface="Cordia New" panose="020B0304020202020204" pitchFamily="34" charset="-34"/>
                      </a:endParaRPr>
                    </a:p>
                  </a:txBody>
                  <a:tcPr marL="68580" marR="68580" marT="0" marB="0" anchor="ctr"/>
                </a:tc>
                <a:tc>
                  <a:txBody>
                    <a:bodyPr/>
                    <a:lstStyle/>
                    <a:p>
                      <a:pPr marL="71755" marR="71755" indent="0" algn="ctr">
                        <a:lnSpc>
                          <a:spcPct val="95000"/>
                        </a:lnSpc>
                        <a:spcBef>
                          <a:spcPts val="0"/>
                        </a:spcBef>
                        <a:spcAft>
                          <a:spcPts val="0"/>
                        </a:spcAft>
                        <a:tabLst>
                          <a:tab pos="182880" algn="l"/>
                        </a:tabLst>
                      </a:pPr>
                      <a:r>
                        <a:rPr lang="x-none" sz="1600" spc="-5" dirty="0">
                          <a:effectLst/>
                          <a:latin typeface="Century Gothic" panose="020B0502020202020204" pitchFamily="34" charset="0"/>
                        </a:rPr>
                        <a:t>Thailand the Office of the Civil Service Commission (OCSC)</a:t>
                      </a:r>
                      <a:endParaRPr lang="en-US" sz="1600" spc="-5" dirty="0">
                        <a:effectLst/>
                        <a:latin typeface="Century Gothic" panose="020B0502020202020204" pitchFamily="34" charset="0"/>
                        <a:ea typeface="SimSun" panose="02010600030101010101" pitchFamily="2" charset="-122"/>
                        <a:cs typeface="Cordia New" panose="020B0304020202020204" pitchFamily="34" charset="-34"/>
                      </a:endParaRPr>
                    </a:p>
                  </a:txBody>
                  <a:tcPr marL="68580" marR="68580" marT="0" marB="0" anchor="ctr"/>
                </a:tc>
                <a:extLst>
                  <a:ext uri="{0D108BD9-81ED-4DB2-BD59-A6C34878D82A}">
                    <a16:rowId xmlns:a16="http://schemas.microsoft.com/office/drawing/2014/main" val="1495759212"/>
                  </a:ext>
                </a:extLst>
              </a:tr>
              <a:tr h="513230">
                <a:tc>
                  <a:txBody>
                    <a:bodyPr/>
                    <a:lstStyle/>
                    <a:p>
                      <a:pPr marL="0" marR="0" indent="0" algn="l">
                        <a:lnSpc>
                          <a:spcPct val="95000"/>
                        </a:lnSpc>
                        <a:spcBef>
                          <a:spcPts val="0"/>
                        </a:spcBef>
                        <a:spcAft>
                          <a:spcPts val="0"/>
                        </a:spcAft>
                        <a:tabLst>
                          <a:tab pos="182880" algn="l"/>
                        </a:tabLst>
                      </a:pPr>
                      <a:r>
                        <a:rPr lang="x-none" sz="1800" spc="-5" dirty="0">
                          <a:effectLst/>
                          <a:latin typeface="Century Gothic" panose="020B0502020202020204" pitchFamily="34" charset="0"/>
                        </a:rPr>
                        <a:t>Data </a:t>
                      </a:r>
                      <a:r>
                        <a:rPr lang="en-US" sz="1800" spc="-5" dirty="0">
                          <a:effectLst/>
                          <a:latin typeface="Century Gothic" panose="020B0502020202020204" pitchFamily="34" charset="0"/>
                        </a:rPr>
                        <a:t>Gathering</a:t>
                      </a:r>
                      <a:endParaRPr lang="en-US" sz="1800" spc="-5" dirty="0">
                        <a:effectLst/>
                        <a:latin typeface="Century Gothic" panose="020B0502020202020204" pitchFamily="34" charset="0"/>
                        <a:ea typeface="SimSun" panose="02010600030101010101" pitchFamily="2" charset="-122"/>
                        <a:cs typeface="Cordia New" panose="020B0304020202020204" pitchFamily="34" charset="-34"/>
                      </a:endParaRPr>
                    </a:p>
                  </a:txBody>
                  <a:tcPr marL="68580" marR="68580" marT="0" marB="0" anchor="ctr"/>
                </a:tc>
                <a:tc>
                  <a:txBody>
                    <a:bodyPr/>
                    <a:lstStyle/>
                    <a:p>
                      <a:pPr marL="0" marR="0" indent="0" algn="ctr">
                        <a:lnSpc>
                          <a:spcPct val="95000"/>
                        </a:lnSpc>
                        <a:spcBef>
                          <a:spcPts val="0"/>
                        </a:spcBef>
                        <a:spcAft>
                          <a:spcPts val="0"/>
                        </a:spcAft>
                        <a:tabLst>
                          <a:tab pos="182880" algn="l"/>
                        </a:tabLst>
                      </a:pPr>
                      <a:r>
                        <a:rPr lang="x-none" sz="2800" spc="-5" dirty="0">
                          <a:effectLst/>
                          <a:latin typeface="Century Gothic" panose="020B0502020202020204" pitchFamily="34" charset="0"/>
                          <a:sym typeface="Wingdings" panose="05000000000000000000" pitchFamily="2" charset="2"/>
                        </a:rPr>
                        <a:t></a:t>
                      </a:r>
                      <a:endParaRPr lang="en-US" sz="2800" spc="-5" dirty="0">
                        <a:effectLst/>
                        <a:latin typeface="Century Gothic" panose="020B0502020202020204" pitchFamily="34" charset="0"/>
                        <a:ea typeface="SimSun" panose="02010600030101010101" pitchFamily="2" charset="-122"/>
                        <a:cs typeface="Cordia New" panose="020B0304020202020204" pitchFamily="34" charset="-34"/>
                      </a:endParaRPr>
                    </a:p>
                  </a:txBody>
                  <a:tcPr marL="68580" marR="68580" marT="0" marB="0" anchor="ctr"/>
                </a:tc>
                <a:tc>
                  <a:txBody>
                    <a:bodyPr/>
                    <a:lstStyle/>
                    <a:p>
                      <a:pPr marL="0" marR="0" indent="0" algn="ctr">
                        <a:lnSpc>
                          <a:spcPct val="95000"/>
                        </a:lnSpc>
                        <a:spcBef>
                          <a:spcPts val="0"/>
                        </a:spcBef>
                        <a:spcAft>
                          <a:spcPts val="0"/>
                        </a:spcAft>
                        <a:tabLst>
                          <a:tab pos="182880" algn="l"/>
                        </a:tabLst>
                      </a:pPr>
                      <a:r>
                        <a:rPr lang="x-none" sz="2800" spc="-5">
                          <a:effectLst/>
                          <a:latin typeface="Century Gothic" panose="020B0502020202020204" pitchFamily="34" charset="0"/>
                          <a:sym typeface="Wingdings" panose="05000000000000000000" pitchFamily="2" charset="2"/>
                        </a:rPr>
                        <a:t></a:t>
                      </a:r>
                      <a:endParaRPr lang="en-US" sz="2800" spc="-5">
                        <a:effectLst/>
                        <a:latin typeface="Century Gothic" panose="020B0502020202020204" pitchFamily="34" charset="0"/>
                        <a:ea typeface="SimSun" panose="02010600030101010101" pitchFamily="2" charset="-122"/>
                        <a:cs typeface="Cordia New" panose="020B0304020202020204" pitchFamily="34" charset="-34"/>
                      </a:endParaRPr>
                    </a:p>
                  </a:txBody>
                  <a:tcPr marL="68580" marR="68580" marT="0" marB="0" anchor="ctr"/>
                </a:tc>
                <a:tc>
                  <a:txBody>
                    <a:bodyPr/>
                    <a:lstStyle/>
                    <a:p>
                      <a:pPr marL="0" marR="0" indent="0" algn="ctr">
                        <a:lnSpc>
                          <a:spcPct val="95000"/>
                        </a:lnSpc>
                        <a:spcBef>
                          <a:spcPts val="0"/>
                        </a:spcBef>
                        <a:spcAft>
                          <a:spcPts val="0"/>
                        </a:spcAft>
                        <a:tabLst>
                          <a:tab pos="182880" algn="l"/>
                        </a:tabLst>
                      </a:pPr>
                      <a:r>
                        <a:rPr lang="x-none" sz="2800" spc="-5">
                          <a:effectLst/>
                          <a:latin typeface="Century Gothic" panose="020B0502020202020204" pitchFamily="34" charset="0"/>
                          <a:sym typeface="Wingdings" panose="05000000000000000000" pitchFamily="2" charset="2"/>
                        </a:rPr>
                        <a:t></a:t>
                      </a:r>
                      <a:endParaRPr lang="en-US" sz="2800" spc="-5">
                        <a:effectLst/>
                        <a:latin typeface="Century Gothic" panose="020B0502020202020204" pitchFamily="34" charset="0"/>
                        <a:ea typeface="SimSun" panose="02010600030101010101" pitchFamily="2" charset="-122"/>
                        <a:cs typeface="Cordia New" panose="020B0304020202020204" pitchFamily="34" charset="-34"/>
                      </a:endParaRPr>
                    </a:p>
                  </a:txBody>
                  <a:tcPr marL="68580" marR="68580" marT="0" marB="0" anchor="ctr"/>
                </a:tc>
                <a:tc>
                  <a:txBody>
                    <a:bodyPr/>
                    <a:lstStyle/>
                    <a:p>
                      <a:pPr marL="0" marR="0" indent="0" algn="ctr">
                        <a:lnSpc>
                          <a:spcPct val="95000"/>
                        </a:lnSpc>
                        <a:spcBef>
                          <a:spcPts val="0"/>
                        </a:spcBef>
                        <a:spcAft>
                          <a:spcPts val="0"/>
                        </a:spcAft>
                        <a:tabLst>
                          <a:tab pos="182880" algn="l"/>
                        </a:tabLst>
                      </a:pPr>
                      <a:r>
                        <a:rPr lang="x-none" sz="2800" spc="-5" dirty="0">
                          <a:effectLst/>
                          <a:latin typeface="Century Gothic" panose="020B0502020202020204" pitchFamily="34" charset="0"/>
                          <a:sym typeface="Wingdings" panose="05000000000000000000" pitchFamily="2" charset="2"/>
                        </a:rPr>
                        <a:t></a:t>
                      </a:r>
                      <a:endParaRPr lang="en-US" sz="2800" spc="-5" dirty="0">
                        <a:effectLst/>
                        <a:latin typeface="Century Gothic" panose="020B0502020202020204" pitchFamily="34" charset="0"/>
                        <a:ea typeface="SimSun" panose="02010600030101010101" pitchFamily="2" charset="-122"/>
                        <a:cs typeface="Cordia New" panose="020B0304020202020204" pitchFamily="34" charset="-34"/>
                      </a:endParaRPr>
                    </a:p>
                  </a:txBody>
                  <a:tcPr marL="68580" marR="68580" marT="0" marB="0" anchor="ctr"/>
                </a:tc>
                <a:extLst>
                  <a:ext uri="{0D108BD9-81ED-4DB2-BD59-A6C34878D82A}">
                    <a16:rowId xmlns:a16="http://schemas.microsoft.com/office/drawing/2014/main" val="3934137788"/>
                  </a:ext>
                </a:extLst>
              </a:tr>
              <a:tr h="769846">
                <a:tc>
                  <a:txBody>
                    <a:bodyPr/>
                    <a:lstStyle/>
                    <a:p>
                      <a:pPr marL="0" marR="0" indent="0" algn="l">
                        <a:lnSpc>
                          <a:spcPct val="95000"/>
                        </a:lnSpc>
                        <a:spcBef>
                          <a:spcPts val="0"/>
                        </a:spcBef>
                        <a:spcAft>
                          <a:spcPts val="0"/>
                        </a:spcAft>
                        <a:tabLst>
                          <a:tab pos="182880" algn="l"/>
                        </a:tabLst>
                      </a:pPr>
                      <a:r>
                        <a:rPr lang="x-none" sz="1800" spc="-5" dirty="0">
                          <a:effectLst/>
                          <a:latin typeface="Century Gothic" panose="020B0502020202020204" pitchFamily="34" charset="0"/>
                        </a:rPr>
                        <a:t>Data Management</a:t>
                      </a:r>
                      <a:endParaRPr lang="en-US" sz="1800" spc="-5" dirty="0">
                        <a:effectLst/>
                        <a:latin typeface="Century Gothic" panose="020B0502020202020204" pitchFamily="34" charset="0"/>
                        <a:ea typeface="SimSun" panose="02010600030101010101" pitchFamily="2" charset="-122"/>
                        <a:cs typeface="Cordia New" panose="020B0304020202020204" pitchFamily="34" charset="-34"/>
                      </a:endParaRPr>
                    </a:p>
                  </a:txBody>
                  <a:tcPr marL="68580" marR="68580" marT="0" marB="0" anchor="ctr"/>
                </a:tc>
                <a:tc>
                  <a:txBody>
                    <a:bodyPr/>
                    <a:lstStyle/>
                    <a:p>
                      <a:pPr marL="0" marR="0" indent="0" algn="ctr">
                        <a:lnSpc>
                          <a:spcPct val="95000"/>
                        </a:lnSpc>
                        <a:spcBef>
                          <a:spcPts val="0"/>
                        </a:spcBef>
                        <a:spcAft>
                          <a:spcPts val="0"/>
                        </a:spcAft>
                        <a:tabLst>
                          <a:tab pos="182880" algn="l"/>
                        </a:tabLst>
                      </a:pPr>
                      <a:r>
                        <a:rPr lang="x-none" sz="2800" spc="-5" dirty="0">
                          <a:effectLst/>
                          <a:latin typeface="Century Gothic" panose="020B0502020202020204" pitchFamily="34" charset="0"/>
                          <a:sym typeface="Wingdings" panose="05000000000000000000" pitchFamily="2" charset="2"/>
                        </a:rPr>
                        <a:t></a:t>
                      </a:r>
                      <a:endParaRPr lang="en-US" sz="2800" spc="-5" dirty="0">
                        <a:effectLst/>
                        <a:latin typeface="Century Gothic" panose="020B0502020202020204" pitchFamily="34" charset="0"/>
                        <a:ea typeface="SimSun" panose="02010600030101010101" pitchFamily="2" charset="-122"/>
                        <a:cs typeface="Cordia New" panose="020B0304020202020204" pitchFamily="34" charset="-34"/>
                      </a:endParaRPr>
                    </a:p>
                  </a:txBody>
                  <a:tcPr marL="68580" marR="68580" marT="0" marB="0" anchor="ctr"/>
                </a:tc>
                <a:tc>
                  <a:txBody>
                    <a:bodyPr/>
                    <a:lstStyle/>
                    <a:p>
                      <a:pPr marL="0" marR="0" indent="0" algn="ctr">
                        <a:lnSpc>
                          <a:spcPct val="95000"/>
                        </a:lnSpc>
                        <a:spcBef>
                          <a:spcPts val="0"/>
                        </a:spcBef>
                        <a:spcAft>
                          <a:spcPts val="0"/>
                        </a:spcAft>
                        <a:tabLst>
                          <a:tab pos="182880" algn="l"/>
                        </a:tabLst>
                      </a:pPr>
                      <a:r>
                        <a:rPr lang="x-none" sz="2800" spc="-5" dirty="0">
                          <a:effectLst/>
                          <a:latin typeface="Century Gothic" panose="020B0502020202020204" pitchFamily="34" charset="0"/>
                          <a:sym typeface="Wingdings" panose="05000000000000000000" pitchFamily="2" charset="2"/>
                        </a:rPr>
                        <a:t></a:t>
                      </a:r>
                      <a:endParaRPr lang="en-US" sz="2800" spc="-5" dirty="0">
                        <a:effectLst/>
                        <a:latin typeface="Century Gothic" panose="020B0502020202020204" pitchFamily="34" charset="0"/>
                        <a:ea typeface="SimSun" panose="02010600030101010101" pitchFamily="2" charset="-122"/>
                        <a:cs typeface="Cordia New" panose="020B0304020202020204" pitchFamily="34" charset="-34"/>
                      </a:endParaRPr>
                    </a:p>
                  </a:txBody>
                  <a:tcPr marL="68580" marR="68580" marT="0" marB="0" anchor="ctr"/>
                </a:tc>
                <a:tc>
                  <a:txBody>
                    <a:bodyPr/>
                    <a:lstStyle/>
                    <a:p>
                      <a:pPr marL="0" marR="0" indent="0" algn="ctr">
                        <a:lnSpc>
                          <a:spcPct val="95000"/>
                        </a:lnSpc>
                        <a:spcBef>
                          <a:spcPts val="0"/>
                        </a:spcBef>
                        <a:spcAft>
                          <a:spcPts val="0"/>
                        </a:spcAft>
                        <a:tabLst>
                          <a:tab pos="182880" algn="l"/>
                        </a:tabLst>
                      </a:pPr>
                      <a:r>
                        <a:rPr lang="x-none" sz="2800" spc="-5">
                          <a:effectLst/>
                          <a:latin typeface="Century Gothic" panose="020B0502020202020204" pitchFamily="34" charset="0"/>
                          <a:sym typeface="Wingdings" panose="05000000000000000000" pitchFamily="2" charset="2"/>
                        </a:rPr>
                        <a:t></a:t>
                      </a:r>
                      <a:endParaRPr lang="en-US" sz="2800" spc="-5">
                        <a:effectLst/>
                        <a:latin typeface="Century Gothic" panose="020B0502020202020204" pitchFamily="34" charset="0"/>
                        <a:ea typeface="SimSun" panose="02010600030101010101" pitchFamily="2" charset="-122"/>
                        <a:cs typeface="Cordia New" panose="020B0304020202020204" pitchFamily="34" charset="-34"/>
                      </a:endParaRPr>
                    </a:p>
                  </a:txBody>
                  <a:tcPr marL="68580" marR="68580" marT="0" marB="0" anchor="ctr"/>
                </a:tc>
                <a:tc>
                  <a:txBody>
                    <a:bodyPr/>
                    <a:lstStyle/>
                    <a:p>
                      <a:pPr marL="0" marR="0" indent="0" algn="ctr">
                        <a:lnSpc>
                          <a:spcPct val="95000"/>
                        </a:lnSpc>
                        <a:spcBef>
                          <a:spcPts val="0"/>
                        </a:spcBef>
                        <a:spcAft>
                          <a:spcPts val="0"/>
                        </a:spcAft>
                        <a:tabLst>
                          <a:tab pos="182880" algn="l"/>
                        </a:tabLst>
                      </a:pPr>
                      <a:r>
                        <a:rPr lang="x-none" sz="2800" spc="-5">
                          <a:solidFill>
                            <a:srgbClr val="FF0000"/>
                          </a:solidFill>
                          <a:effectLst/>
                          <a:latin typeface="Century Gothic" panose="020B0502020202020204" pitchFamily="34" charset="0"/>
                        </a:rPr>
                        <a:t>×</a:t>
                      </a:r>
                      <a:endParaRPr lang="en-US" sz="2800" spc="-5" dirty="0">
                        <a:solidFill>
                          <a:srgbClr val="FF0000"/>
                        </a:solidFill>
                        <a:effectLst/>
                        <a:latin typeface="Century Gothic" panose="020B0502020202020204" pitchFamily="34" charset="0"/>
                        <a:ea typeface="SimSun" panose="02010600030101010101" pitchFamily="2" charset="-122"/>
                        <a:cs typeface="Cordia New" panose="020B0304020202020204" pitchFamily="34" charset="-34"/>
                      </a:endParaRPr>
                    </a:p>
                  </a:txBody>
                  <a:tcPr marL="68580" marR="68580" marT="0" marB="0" anchor="ctr"/>
                </a:tc>
                <a:extLst>
                  <a:ext uri="{0D108BD9-81ED-4DB2-BD59-A6C34878D82A}">
                    <a16:rowId xmlns:a16="http://schemas.microsoft.com/office/drawing/2014/main" val="3491978199"/>
                  </a:ext>
                </a:extLst>
              </a:tr>
              <a:tr h="769846">
                <a:tc>
                  <a:txBody>
                    <a:bodyPr/>
                    <a:lstStyle/>
                    <a:p>
                      <a:pPr marL="0" marR="0" indent="0" algn="l">
                        <a:lnSpc>
                          <a:spcPct val="95000"/>
                        </a:lnSpc>
                        <a:spcBef>
                          <a:spcPts val="0"/>
                        </a:spcBef>
                        <a:spcAft>
                          <a:spcPts val="0"/>
                        </a:spcAft>
                        <a:tabLst>
                          <a:tab pos="182880" algn="l"/>
                        </a:tabLst>
                      </a:pPr>
                      <a:r>
                        <a:rPr lang="x-none" sz="1800" spc="-5" dirty="0">
                          <a:effectLst/>
                          <a:latin typeface="Century Gothic" panose="020B0502020202020204" pitchFamily="34" charset="0"/>
                        </a:rPr>
                        <a:t>Data Governance</a:t>
                      </a:r>
                      <a:endParaRPr lang="en-US" sz="1800" spc="-5" dirty="0">
                        <a:effectLst/>
                        <a:latin typeface="Century Gothic" panose="020B0502020202020204" pitchFamily="34" charset="0"/>
                        <a:ea typeface="SimSun" panose="02010600030101010101" pitchFamily="2" charset="-122"/>
                        <a:cs typeface="Cordia New" panose="020B0304020202020204" pitchFamily="34" charset="-34"/>
                      </a:endParaRPr>
                    </a:p>
                  </a:txBody>
                  <a:tcPr marL="68580" marR="68580" marT="0" marB="0" anchor="ctr"/>
                </a:tc>
                <a:tc>
                  <a:txBody>
                    <a:bodyPr/>
                    <a:lstStyle/>
                    <a:p>
                      <a:pPr marL="0" marR="0" indent="0" algn="ctr">
                        <a:lnSpc>
                          <a:spcPct val="95000"/>
                        </a:lnSpc>
                        <a:spcBef>
                          <a:spcPts val="0"/>
                        </a:spcBef>
                        <a:spcAft>
                          <a:spcPts val="0"/>
                        </a:spcAft>
                        <a:tabLst>
                          <a:tab pos="182880" algn="l"/>
                        </a:tabLst>
                      </a:pPr>
                      <a:r>
                        <a:rPr lang="x-none" sz="2800" spc="-5">
                          <a:effectLst/>
                          <a:latin typeface="Century Gothic" panose="020B0502020202020204" pitchFamily="34" charset="0"/>
                          <a:sym typeface="Wingdings" panose="05000000000000000000" pitchFamily="2" charset="2"/>
                        </a:rPr>
                        <a:t></a:t>
                      </a:r>
                      <a:endParaRPr lang="en-US" sz="2800" spc="-5">
                        <a:effectLst/>
                        <a:latin typeface="Century Gothic" panose="020B0502020202020204" pitchFamily="34" charset="0"/>
                        <a:ea typeface="SimSun" panose="02010600030101010101" pitchFamily="2" charset="-122"/>
                        <a:cs typeface="Cordia New" panose="020B0304020202020204" pitchFamily="34" charset="-34"/>
                      </a:endParaRPr>
                    </a:p>
                  </a:txBody>
                  <a:tcPr marL="68580" marR="68580" marT="0" marB="0" anchor="ctr"/>
                </a:tc>
                <a:tc>
                  <a:txBody>
                    <a:bodyPr/>
                    <a:lstStyle/>
                    <a:p>
                      <a:pPr marL="0" marR="0" indent="0" algn="ctr">
                        <a:lnSpc>
                          <a:spcPct val="95000"/>
                        </a:lnSpc>
                        <a:spcBef>
                          <a:spcPts val="0"/>
                        </a:spcBef>
                        <a:spcAft>
                          <a:spcPts val="0"/>
                        </a:spcAft>
                        <a:tabLst>
                          <a:tab pos="182880" algn="l"/>
                        </a:tabLst>
                      </a:pPr>
                      <a:r>
                        <a:rPr lang="x-none" sz="2800" spc="-5" dirty="0">
                          <a:effectLst/>
                          <a:latin typeface="Century Gothic" panose="020B0502020202020204" pitchFamily="34" charset="0"/>
                          <a:sym typeface="Wingdings" panose="05000000000000000000" pitchFamily="2" charset="2"/>
                        </a:rPr>
                        <a:t></a:t>
                      </a:r>
                      <a:endParaRPr lang="en-US" sz="2800" spc="-5" dirty="0">
                        <a:effectLst/>
                        <a:latin typeface="Century Gothic" panose="020B0502020202020204" pitchFamily="34" charset="0"/>
                        <a:ea typeface="SimSun" panose="02010600030101010101" pitchFamily="2" charset="-122"/>
                        <a:cs typeface="Cordia New" panose="020B0304020202020204" pitchFamily="34" charset="-34"/>
                      </a:endParaRPr>
                    </a:p>
                  </a:txBody>
                  <a:tcPr marL="68580" marR="68580" marT="0" marB="0" anchor="ctr"/>
                </a:tc>
                <a:tc>
                  <a:txBody>
                    <a:bodyPr/>
                    <a:lstStyle/>
                    <a:p>
                      <a:pPr marL="0" marR="0" indent="0" algn="ctr">
                        <a:lnSpc>
                          <a:spcPct val="95000"/>
                        </a:lnSpc>
                        <a:spcBef>
                          <a:spcPts val="0"/>
                        </a:spcBef>
                        <a:spcAft>
                          <a:spcPts val="0"/>
                        </a:spcAft>
                        <a:tabLst>
                          <a:tab pos="182880" algn="l"/>
                        </a:tabLst>
                      </a:pPr>
                      <a:r>
                        <a:rPr lang="x-none" sz="2800" spc="-5">
                          <a:solidFill>
                            <a:srgbClr val="FF0000"/>
                          </a:solidFill>
                          <a:effectLst/>
                          <a:latin typeface="Century Gothic" panose="020B0502020202020204" pitchFamily="34" charset="0"/>
                        </a:rPr>
                        <a:t>×</a:t>
                      </a:r>
                      <a:endParaRPr lang="en-US" sz="2800" spc="-5" dirty="0">
                        <a:solidFill>
                          <a:srgbClr val="FF0000"/>
                        </a:solidFill>
                        <a:effectLst/>
                        <a:latin typeface="Century Gothic" panose="020B0502020202020204" pitchFamily="34" charset="0"/>
                        <a:ea typeface="SimSun" panose="02010600030101010101" pitchFamily="2" charset="-122"/>
                        <a:cs typeface="Cordia New" panose="020B0304020202020204" pitchFamily="34" charset="-34"/>
                      </a:endParaRPr>
                    </a:p>
                  </a:txBody>
                  <a:tcPr marL="68580" marR="68580" marT="0" marB="0" anchor="ctr"/>
                </a:tc>
                <a:tc>
                  <a:txBody>
                    <a:bodyPr/>
                    <a:lstStyle/>
                    <a:p>
                      <a:pPr marL="0" marR="0" indent="0" algn="ctr">
                        <a:lnSpc>
                          <a:spcPct val="95000"/>
                        </a:lnSpc>
                        <a:spcBef>
                          <a:spcPts val="0"/>
                        </a:spcBef>
                        <a:spcAft>
                          <a:spcPts val="0"/>
                        </a:spcAft>
                        <a:tabLst>
                          <a:tab pos="182880" algn="l"/>
                        </a:tabLst>
                      </a:pPr>
                      <a:r>
                        <a:rPr lang="x-none" sz="2800" spc="-5">
                          <a:effectLst/>
                          <a:latin typeface="Century Gothic" panose="020B0502020202020204" pitchFamily="34" charset="0"/>
                          <a:sym typeface="Wingdings" panose="05000000000000000000" pitchFamily="2" charset="2"/>
                        </a:rPr>
                        <a:t></a:t>
                      </a:r>
                      <a:endParaRPr lang="en-US" sz="2800" spc="-5">
                        <a:effectLst/>
                        <a:latin typeface="Century Gothic" panose="020B0502020202020204" pitchFamily="34" charset="0"/>
                        <a:ea typeface="SimSun" panose="02010600030101010101" pitchFamily="2" charset="-122"/>
                        <a:cs typeface="Cordia New" panose="020B0304020202020204" pitchFamily="34" charset="-34"/>
                      </a:endParaRPr>
                    </a:p>
                  </a:txBody>
                  <a:tcPr marL="68580" marR="68580" marT="0" marB="0" anchor="ctr"/>
                </a:tc>
                <a:extLst>
                  <a:ext uri="{0D108BD9-81ED-4DB2-BD59-A6C34878D82A}">
                    <a16:rowId xmlns:a16="http://schemas.microsoft.com/office/drawing/2014/main" val="3207118696"/>
                  </a:ext>
                </a:extLst>
              </a:tr>
              <a:tr h="769846">
                <a:tc>
                  <a:txBody>
                    <a:bodyPr/>
                    <a:lstStyle/>
                    <a:p>
                      <a:pPr marL="0" marR="0" indent="0" algn="l">
                        <a:lnSpc>
                          <a:spcPct val="95000"/>
                        </a:lnSpc>
                        <a:spcBef>
                          <a:spcPts val="0"/>
                        </a:spcBef>
                        <a:spcAft>
                          <a:spcPts val="0"/>
                        </a:spcAft>
                        <a:tabLst>
                          <a:tab pos="182880" algn="l"/>
                        </a:tabLst>
                      </a:pPr>
                      <a:r>
                        <a:rPr lang="x-none" sz="1800" spc="-5" dirty="0">
                          <a:effectLst/>
                          <a:latin typeface="Century Gothic" panose="020B0502020202020204" pitchFamily="34" charset="0"/>
                        </a:rPr>
                        <a:t>Data </a:t>
                      </a:r>
                      <a:r>
                        <a:rPr lang="en-US" sz="1800" spc="-5" dirty="0">
                          <a:effectLst/>
                          <a:latin typeface="Century Gothic" panose="020B0502020202020204" pitchFamily="34" charset="0"/>
                        </a:rPr>
                        <a:t>Assessment</a:t>
                      </a:r>
                      <a:endParaRPr lang="en-US" sz="1800" spc="-5" dirty="0">
                        <a:effectLst/>
                        <a:latin typeface="Century Gothic" panose="020B0502020202020204" pitchFamily="34" charset="0"/>
                        <a:ea typeface="SimSun" panose="02010600030101010101" pitchFamily="2" charset="-122"/>
                        <a:cs typeface="Cordia New" panose="020B0304020202020204" pitchFamily="34" charset="-34"/>
                      </a:endParaRPr>
                    </a:p>
                  </a:txBody>
                  <a:tcPr marL="68580" marR="68580" marT="0" marB="0" anchor="ctr"/>
                </a:tc>
                <a:tc>
                  <a:txBody>
                    <a:bodyPr/>
                    <a:lstStyle/>
                    <a:p>
                      <a:pPr marL="0" marR="0" indent="0" algn="ctr">
                        <a:lnSpc>
                          <a:spcPct val="95000"/>
                        </a:lnSpc>
                        <a:spcBef>
                          <a:spcPts val="0"/>
                        </a:spcBef>
                        <a:spcAft>
                          <a:spcPts val="0"/>
                        </a:spcAft>
                        <a:tabLst>
                          <a:tab pos="182880" algn="l"/>
                        </a:tabLst>
                      </a:pPr>
                      <a:r>
                        <a:rPr lang="x-none" sz="2800" spc="-5">
                          <a:effectLst/>
                          <a:latin typeface="Century Gothic" panose="020B0502020202020204" pitchFamily="34" charset="0"/>
                          <a:sym typeface="Wingdings" panose="05000000000000000000" pitchFamily="2" charset="2"/>
                        </a:rPr>
                        <a:t></a:t>
                      </a:r>
                      <a:endParaRPr lang="en-US" sz="2800" spc="-5">
                        <a:effectLst/>
                        <a:latin typeface="Century Gothic" panose="020B0502020202020204" pitchFamily="34" charset="0"/>
                        <a:ea typeface="SimSun" panose="02010600030101010101" pitchFamily="2" charset="-122"/>
                        <a:cs typeface="Cordia New" panose="020B0304020202020204" pitchFamily="34" charset="-34"/>
                      </a:endParaRPr>
                    </a:p>
                  </a:txBody>
                  <a:tcPr marL="68580" marR="68580" marT="0" marB="0" anchor="ctr"/>
                </a:tc>
                <a:tc>
                  <a:txBody>
                    <a:bodyPr/>
                    <a:lstStyle/>
                    <a:p>
                      <a:pPr marL="0" marR="0" indent="0" algn="ctr">
                        <a:lnSpc>
                          <a:spcPct val="95000"/>
                        </a:lnSpc>
                        <a:spcBef>
                          <a:spcPts val="0"/>
                        </a:spcBef>
                        <a:spcAft>
                          <a:spcPts val="0"/>
                        </a:spcAft>
                        <a:tabLst>
                          <a:tab pos="182880" algn="l"/>
                        </a:tabLst>
                      </a:pPr>
                      <a:r>
                        <a:rPr lang="x-none" sz="2800" spc="-5">
                          <a:effectLst/>
                          <a:latin typeface="Century Gothic" panose="020B0502020202020204" pitchFamily="34" charset="0"/>
                          <a:sym typeface="Wingdings" panose="05000000000000000000" pitchFamily="2" charset="2"/>
                        </a:rPr>
                        <a:t></a:t>
                      </a:r>
                      <a:endParaRPr lang="en-US" sz="2800" spc="-5">
                        <a:effectLst/>
                        <a:latin typeface="Century Gothic" panose="020B0502020202020204" pitchFamily="34" charset="0"/>
                        <a:ea typeface="SimSun" panose="02010600030101010101" pitchFamily="2" charset="-122"/>
                        <a:cs typeface="Cordia New" panose="020B0304020202020204" pitchFamily="34" charset="-34"/>
                      </a:endParaRPr>
                    </a:p>
                  </a:txBody>
                  <a:tcPr marL="68580" marR="68580" marT="0" marB="0" anchor="ctr"/>
                </a:tc>
                <a:tc>
                  <a:txBody>
                    <a:bodyPr/>
                    <a:lstStyle/>
                    <a:p>
                      <a:pPr marL="0" marR="0" indent="0" algn="ctr">
                        <a:lnSpc>
                          <a:spcPct val="95000"/>
                        </a:lnSpc>
                        <a:spcBef>
                          <a:spcPts val="0"/>
                        </a:spcBef>
                        <a:spcAft>
                          <a:spcPts val="0"/>
                        </a:spcAft>
                        <a:tabLst>
                          <a:tab pos="182880" algn="l"/>
                        </a:tabLst>
                      </a:pPr>
                      <a:r>
                        <a:rPr lang="x-none" sz="2800" spc="-5" dirty="0">
                          <a:effectLst/>
                          <a:latin typeface="Century Gothic" panose="020B0502020202020204" pitchFamily="34" charset="0"/>
                          <a:sym typeface="Wingdings" panose="05000000000000000000" pitchFamily="2" charset="2"/>
                        </a:rPr>
                        <a:t></a:t>
                      </a:r>
                      <a:endParaRPr lang="en-US" sz="2800" spc="-5" dirty="0">
                        <a:effectLst/>
                        <a:latin typeface="Century Gothic" panose="020B0502020202020204" pitchFamily="34" charset="0"/>
                        <a:ea typeface="SimSun" panose="02010600030101010101" pitchFamily="2" charset="-122"/>
                        <a:cs typeface="Cordia New" panose="020B0304020202020204" pitchFamily="34" charset="-34"/>
                      </a:endParaRPr>
                    </a:p>
                  </a:txBody>
                  <a:tcPr marL="68580" marR="68580" marT="0" marB="0" anchor="ctr"/>
                </a:tc>
                <a:tc>
                  <a:txBody>
                    <a:bodyPr/>
                    <a:lstStyle/>
                    <a:p>
                      <a:pPr marL="0" marR="0" indent="0" algn="ctr">
                        <a:lnSpc>
                          <a:spcPct val="95000"/>
                        </a:lnSpc>
                        <a:spcBef>
                          <a:spcPts val="0"/>
                        </a:spcBef>
                        <a:spcAft>
                          <a:spcPts val="0"/>
                        </a:spcAft>
                        <a:tabLst>
                          <a:tab pos="182880" algn="l"/>
                        </a:tabLst>
                      </a:pPr>
                      <a:r>
                        <a:rPr lang="x-none" sz="2800" spc="-5" dirty="0">
                          <a:effectLst/>
                          <a:latin typeface="Century Gothic" panose="020B0502020202020204" pitchFamily="34" charset="0"/>
                          <a:sym typeface="Wingdings" panose="05000000000000000000" pitchFamily="2" charset="2"/>
                        </a:rPr>
                        <a:t></a:t>
                      </a:r>
                      <a:endParaRPr lang="en-US" sz="2800" spc="-5" dirty="0">
                        <a:effectLst/>
                        <a:latin typeface="Century Gothic" panose="020B0502020202020204" pitchFamily="34" charset="0"/>
                        <a:ea typeface="SimSun" panose="02010600030101010101" pitchFamily="2" charset="-122"/>
                        <a:cs typeface="Cordia New" panose="020B0304020202020204" pitchFamily="34" charset="-34"/>
                      </a:endParaRPr>
                    </a:p>
                  </a:txBody>
                  <a:tcPr marL="68580" marR="68580" marT="0" marB="0" anchor="ctr"/>
                </a:tc>
                <a:extLst>
                  <a:ext uri="{0D108BD9-81ED-4DB2-BD59-A6C34878D82A}">
                    <a16:rowId xmlns:a16="http://schemas.microsoft.com/office/drawing/2014/main" val="3031480972"/>
                  </a:ext>
                </a:extLst>
              </a:tr>
              <a:tr h="769846">
                <a:tc>
                  <a:txBody>
                    <a:bodyPr/>
                    <a:lstStyle/>
                    <a:p>
                      <a:pPr marL="0" marR="0" indent="0" algn="l">
                        <a:lnSpc>
                          <a:spcPct val="95000"/>
                        </a:lnSpc>
                        <a:spcBef>
                          <a:spcPts val="0"/>
                        </a:spcBef>
                        <a:spcAft>
                          <a:spcPts val="0"/>
                        </a:spcAft>
                        <a:tabLst>
                          <a:tab pos="182880" algn="l"/>
                        </a:tabLst>
                      </a:pPr>
                      <a:r>
                        <a:rPr lang="x-none" sz="1800" spc="-5" dirty="0">
                          <a:effectLst/>
                          <a:latin typeface="Century Gothic" panose="020B0502020202020204" pitchFamily="34" charset="0"/>
                        </a:rPr>
                        <a:t>Data </a:t>
                      </a:r>
                      <a:r>
                        <a:rPr lang="en-US" sz="1800" spc="-5" dirty="0">
                          <a:effectLst/>
                          <a:latin typeface="Century Gothic" panose="020B0502020202020204" pitchFamily="34" charset="0"/>
                        </a:rPr>
                        <a:t>Utilizations</a:t>
                      </a:r>
                      <a:endParaRPr lang="en-US" sz="1800" spc="-5" dirty="0">
                        <a:effectLst/>
                        <a:latin typeface="Century Gothic" panose="020B0502020202020204" pitchFamily="34" charset="0"/>
                        <a:ea typeface="SimSun" panose="02010600030101010101" pitchFamily="2" charset="-122"/>
                        <a:cs typeface="Cordia New" panose="020B0304020202020204" pitchFamily="34" charset="-34"/>
                      </a:endParaRPr>
                    </a:p>
                  </a:txBody>
                  <a:tcPr marL="68580" marR="68580" marT="0" marB="0" anchor="ctr"/>
                </a:tc>
                <a:tc>
                  <a:txBody>
                    <a:bodyPr/>
                    <a:lstStyle/>
                    <a:p>
                      <a:pPr marL="0" marR="0" indent="0" algn="ctr">
                        <a:lnSpc>
                          <a:spcPct val="95000"/>
                        </a:lnSpc>
                        <a:spcBef>
                          <a:spcPts val="0"/>
                        </a:spcBef>
                        <a:spcAft>
                          <a:spcPts val="0"/>
                        </a:spcAft>
                        <a:tabLst>
                          <a:tab pos="182880" algn="l"/>
                        </a:tabLst>
                      </a:pPr>
                      <a:r>
                        <a:rPr lang="x-none" sz="2800" spc="-5">
                          <a:effectLst/>
                          <a:latin typeface="Century Gothic" panose="020B0502020202020204" pitchFamily="34" charset="0"/>
                          <a:sym typeface="Wingdings" panose="05000000000000000000" pitchFamily="2" charset="2"/>
                        </a:rPr>
                        <a:t></a:t>
                      </a:r>
                      <a:endParaRPr lang="en-US" sz="2800" spc="-5">
                        <a:effectLst/>
                        <a:latin typeface="Century Gothic" panose="020B0502020202020204" pitchFamily="34" charset="0"/>
                        <a:ea typeface="SimSun" panose="02010600030101010101" pitchFamily="2" charset="-122"/>
                        <a:cs typeface="Cordia New" panose="020B0304020202020204" pitchFamily="34" charset="-34"/>
                      </a:endParaRPr>
                    </a:p>
                  </a:txBody>
                  <a:tcPr marL="68580" marR="68580" marT="0" marB="0" anchor="ctr"/>
                </a:tc>
                <a:tc>
                  <a:txBody>
                    <a:bodyPr/>
                    <a:lstStyle/>
                    <a:p>
                      <a:pPr marL="0" marR="0" indent="0" algn="ctr">
                        <a:lnSpc>
                          <a:spcPct val="95000"/>
                        </a:lnSpc>
                        <a:spcBef>
                          <a:spcPts val="0"/>
                        </a:spcBef>
                        <a:spcAft>
                          <a:spcPts val="0"/>
                        </a:spcAft>
                        <a:tabLst>
                          <a:tab pos="182880" algn="l"/>
                        </a:tabLst>
                      </a:pPr>
                      <a:r>
                        <a:rPr lang="x-none" sz="2800" spc="-5">
                          <a:effectLst/>
                          <a:latin typeface="Century Gothic" panose="020B0502020202020204" pitchFamily="34" charset="0"/>
                          <a:sym typeface="Wingdings" panose="05000000000000000000" pitchFamily="2" charset="2"/>
                        </a:rPr>
                        <a:t></a:t>
                      </a:r>
                      <a:endParaRPr lang="en-US" sz="2800" spc="-5">
                        <a:effectLst/>
                        <a:latin typeface="Century Gothic" panose="020B0502020202020204" pitchFamily="34" charset="0"/>
                        <a:ea typeface="SimSun" panose="02010600030101010101" pitchFamily="2" charset="-122"/>
                        <a:cs typeface="Cordia New" panose="020B0304020202020204" pitchFamily="34" charset="-34"/>
                      </a:endParaRPr>
                    </a:p>
                  </a:txBody>
                  <a:tcPr marL="68580" marR="68580" marT="0" marB="0" anchor="ctr"/>
                </a:tc>
                <a:tc>
                  <a:txBody>
                    <a:bodyPr/>
                    <a:lstStyle/>
                    <a:p>
                      <a:pPr marL="0" marR="0" indent="0" algn="ctr">
                        <a:lnSpc>
                          <a:spcPct val="95000"/>
                        </a:lnSpc>
                        <a:spcBef>
                          <a:spcPts val="0"/>
                        </a:spcBef>
                        <a:spcAft>
                          <a:spcPts val="0"/>
                        </a:spcAft>
                        <a:tabLst>
                          <a:tab pos="182880" algn="l"/>
                        </a:tabLst>
                      </a:pPr>
                      <a:r>
                        <a:rPr lang="x-none" sz="2800" spc="-5" dirty="0">
                          <a:effectLst/>
                          <a:latin typeface="Century Gothic" panose="020B0502020202020204" pitchFamily="34" charset="0"/>
                          <a:sym typeface="Wingdings" panose="05000000000000000000" pitchFamily="2" charset="2"/>
                        </a:rPr>
                        <a:t></a:t>
                      </a:r>
                      <a:endParaRPr lang="en-US" sz="2800" spc="-5" dirty="0">
                        <a:effectLst/>
                        <a:latin typeface="Century Gothic" panose="020B0502020202020204" pitchFamily="34" charset="0"/>
                        <a:ea typeface="SimSun" panose="02010600030101010101" pitchFamily="2" charset="-122"/>
                        <a:cs typeface="Cordia New" panose="020B0304020202020204" pitchFamily="34" charset="-34"/>
                      </a:endParaRPr>
                    </a:p>
                  </a:txBody>
                  <a:tcPr marL="68580" marR="68580" marT="0" marB="0" anchor="ctr"/>
                </a:tc>
                <a:tc>
                  <a:txBody>
                    <a:bodyPr/>
                    <a:lstStyle/>
                    <a:p>
                      <a:pPr marL="0" marR="0" indent="0" algn="ctr">
                        <a:lnSpc>
                          <a:spcPct val="95000"/>
                        </a:lnSpc>
                        <a:spcBef>
                          <a:spcPts val="0"/>
                        </a:spcBef>
                        <a:spcAft>
                          <a:spcPts val="0"/>
                        </a:spcAft>
                        <a:tabLst>
                          <a:tab pos="182880" algn="l"/>
                        </a:tabLst>
                      </a:pPr>
                      <a:r>
                        <a:rPr lang="x-none" sz="2800" spc="-5" dirty="0">
                          <a:solidFill>
                            <a:srgbClr val="FF0000"/>
                          </a:solidFill>
                          <a:effectLst/>
                          <a:latin typeface="Century Gothic" panose="020B0502020202020204" pitchFamily="34" charset="0"/>
                        </a:rPr>
                        <a:t>×</a:t>
                      </a:r>
                      <a:endParaRPr lang="en-US" sz="2800" spc="-5" dirty="0">
                        <a:solidFill>
                          <a:srgbClr val="FF0000"/>
                        </a:solidFill>
                        <a:effectLst/>
                        <a:latin typeface="Century Gothic" panose="020B0502020202020204" pitchFamily="34" charset="0"/>
                        <a:ea typeface="SimSun" panose="02010600030101010101" pitchFamily="2" charset="-122"/>
                        <a:cs typeface="Cordia New" panose="020B0304020202020204" pitchFamily="34" charset="-34"/>
                      </a:endParaRPr>
                    </a:p>
                  </a:txBody>
                  <a:tcPr marL="68580" marR="68580" marT="0" marB="0" anchor="ctr"/>
                </a:tc>
                <a:extLst>
                  <a:ext uri="{0D108BD9-81ED-4DB2-BD59-A6C34878D82A}">
                    <a16:rowId xmlns:a16="http://schemas.microsoft.com/office/drawing/2014/main" val="4200706967"/>
                  </a:ext>
                </a:extLst>
              </a:tr>
            </a:tbl>
          </a:graphicData>
        </a:graphic>
      </p:graphicFrame>
      <p:sp>
        <p:nvSpPr>
          <p:cNvPr id="3" name="Title 1">
            <a:extLst>
              <a:ext uri="{FF2B5EF4-FFF2-40B4-BE49-F238E27FC236}">
                <a16:creationId xmlns:a16="http://schemas.microsoft.com/office/drawing/2014/main" id="{0B768A8E-8525-7E26-04DE-3607F3203E2F}"/>
              </a:ext>
            </a:extLst>
          </p:cNvPr>
          <p:cNvSpPr>
            <a:spLocks noGrp="1"/>
          </p:cNvSpPr>
          <p:nvPr>
            <p:ph type="title"/>
          </p:nvPr>
        </p:nvSpPr>
        <p:spPr>
          <a:xfrm>
            <a:off x="1241645" y="338812"/>
            <a:ext cx="10515600" cy="1325563"/>
          </a:xfrm>
        </p:spPr>
        <p:txBody>
          <a:bodyPr>
            <a:normAutofit/>
          </a:bodyPr>
          <a:lstStyle/>
          <a:p>
            <a:r>
              <a:rPr lang="en-US" sz="3200" b="1" dirty="0"/>
              <a:t>Data Skill Comparison on Frameworks</a:t>
            </a:r>
          </a:p>
        </p:txBody>
      </p:sp>
    </p:spTree>
    <p:extLst>
      <p:ext uri="{BB962C8B-B14F-4D97-AF65-F5344CB8AC3E}">
        <p14:creationId xmlns:p14="http://schemas.microsoft.com/office/powerpoint/2010/main" val="23855469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F4DF5C98-DDB3-0AC6-8217-2AB6C10E76FB}"/>
              </a:ext>
            </a:extLst>
          </p:cNvPr>
          <p:cNvGraphicFramePr>
            <a:graphicFrameLocks noGrp="1"/>
          </p:cNvGraphicFramePr>
          <p:nvPr>
            <p:extLst>
              <p:ext uri="{D42A27DB-BD31-4B8C-83A1-F6EECF244321}">
                <p14:modId xmlns:p14="http://schemas.microsoft.com/office/powerpoint/2010/main" val="3018802450"/>
              </p:ext>
            </p:extLst>
          </p:nvPr>
        </p:nvGraphicFramePr>
        <p:xfrm>
          <a:off x="1481045" y="1351280"/>
          <a:ext cx="9778550" cy="4970039"/>
        </p:xfrm>
        <a:graphic>
          <a:graphicData uri="http://schemas.openxmlformats.org/drawingml/2006/table">
            <a:tbl>
              <a:tblPr firstRow="1" firstCol="1" bandRow="1">
                <a:tableStyleId>{5C22544A-7EE6-4342-B048-85BDC9FD1C3A}</a:tableStyleId>
              </a:tblPr>
              <a:tblGrid>
                <a:gridCol w="1250866">
                  <a:extLst>
                    <a:ext uri="{9D8B030D-6E8A-4147-A177-3AD203B41FA5}">
                      <a16:colId xmlns:a16="http://schemas.microsoft.com/office/drawing/2014/main" val="2299536798"/>
                    </a:ext>
                  </a:extLst>
                </a:gridCol>
                <a:gridCol w="2226118">
                  <a:extLst>
                    <a:ext uri="{9D8B030D-6E8A-4147-A177-3AD203B41FA5}">
                      <a16:colId xmlns:a16="http://schemas.microsoft.com/office/drawing/2014/main" val="333249017"/>
                    </a:ext>
                  </a:extLst>
                </a:gridCol>
                <a:gridCol w="4784746">
                  <a:extLst>
                    <a:ext uri="{9D8B030D-6E8A-4147-A177-3AD203B41FA5}">
                      <a16:colId xmlns:a16="http://schemas.microsoft.com/office/drawing/2014/main" val="748032653"/>
                    </a:ext>
                  </a:extLst>
                </a:gridCol>
                <a:gridCol w="1516820">
                  <a:extLst>
                    <a:ext uri="{9D8B030D-6E8A-4147-A177-3AD203B41FA5}">
                      <a16:colId xmlns:a16="http://schemas.microsoft.com/office/drawing/2014/main" val="529117510"/>
                    </a:ext>
                  </a:extLst>
                </a:gridCol>
              </a:tblGrid>
              <a:tr h="448736">
                <a:tc>
                  <a:txBody>
                    <a:bodyPr/>
                    <a:lstStyle/>
                    <a:p>
                      <a:pPr marL="71755" marR="71755" indent="0" algn="ctr">
                        <a:lnSpc>
                          <a:spcPct val="100000"/>
                        </a:lnSpc>
                        <a:spcBef>
                          <a:spcPts val="0"/>
                        </a:spcBef>
                        <a:spcAft>
                          <a:spcPts val="0"/>
                        </a:spcAft>
                        <a:tabLst>
                          <a:tab pos="182880" algn="l"/>
                        </a:tabLst>
                      </a:pPr>
                      <a:r>
                        <a:rPr lang="x-none" sz="1200" spc="-5" dirty="0">
                          <a:effectLst/>
                          <a:latin typeface="Century Gothic" panose="020B0502020202020204" pitchFamily="34" charset="0"/>
                          <a:cs typeface="Angsana New" panose="02020603050405020304" pitchFamily="18" charset="-34"/>
                        </a:rPr>
                        <a:t>Components</a:t>
                      </a:r>
                      <a:endParaRPr lang="en-US" sz="1200" spc="-5" dirty="0">
                        <a:effectLst/>
                        <a:latin typeface="Century Gothic" panose="020B0502020202020204" pitchFamily="34" charset="0"/>
                        <a:ea typeface="SimSun" panose="02010600030101010101" pitchFamily="2" charset="-122"/>
                        <a:cs typeface="Angsana New" panose="02020603050405020304" pitchFamily="18" charset="-34"/>
                      </a:endParaRPr>
                    </a:p>
                  </a:txBody>
                  <a:tcPr marL="22512" marR="22512" marT="0" marB="0" anchor="ctr"/>
                </a:tc>
                <a:tc>
                  <a:txBody>
                    <a:bodyPr/>
                    <a:lstStyle/>
                    <a:p>
                      <a:pPr marL="0" marR="0" indent="0" algn="ctr">
                        <a:lnSpc>
                          <a:spcPct val="100000"/>
                        </a:lnSpc>
                        <a:spcBef>
                          <a:spcPts val="0"/>
                        </a:spcBef>
                        <a:spcAft>
                          <a:spcPts val="0"/>
                        </a:spcAft>
                        <a:tabLst>
                          <a:tab pos="182880" algn="l"/>
                        </a:tabLst>
                      </a:pPr>
                      <a:r>
                        <a:rPr lang="x-none" sz="1200" spc="-5" dirty="0">
                          <a:effectLst/>
                          <a:latin typeface="Century Gothic" panose="020B0502020202020204" pitchFamily="34" charset="0"/>
                          <a:cs typeface="Angsana New" panose="02020603050405020304" pitchFamily="18" charset="-34"/>
                        </a:rPr>
                        <a:t>Competencies</a:t>
                      </a:r>
                      <a:endParaRPr lang="en-US" sz="1200" spc="-5" dirty="0">
                        <a:effectLst/>
                        <a:latin typeface="Century Gothic" panose="020B0502020202020204" pitchFamily="34" charset="0"/>
                        <a:ea typeface="SimSun" panose="02010600030101010101" pitchFamily="2" charset="-122"/>
                        <a:cs typeface="Angsana New" panose="02020603050405020304" pitchFamily="18" charset="-34"/>
                      </a:endParaRPr>
                    </a:p>
                  </a:txBody>
                  <a:tcPr marL="22512" marR="22512" marT="0" marB="0" anchor="ctr"/>
                </a:tc>
                <a:tc>
                  <a:txBody>
                    <a:bodyPr/>
                    <a:lstStyle/>
                    <a:p>
                      <a:pPr marL="0" marR="0" indent="0" algn="ctr">
                        <a:lnSpc>
                          <a:spcPct val="100000"/>
                        </a:lnSpc>
                        <a:spcBef>
                          <a:spcPts val="0"/>
                        </a:spcBef>
                        <a:spcAft>
                          <a:spcPts val="0"/>
                        </a:spcAft>
                        <a:tabLst>
                          <a:tab pos="182880" algn="l"/>
                        </a:tabLst>
                      </a:pPr>
                      <a:r>
                        <a:rPr lang="x-none" sz="1200" spc="-5" dirty="0">
                          <a:effectLst/>
                          <a:latin typeface="Century Gothic" panose="020B0502020202020204" pitchFamily="34" charset="0"/>
                          <a:cs typeface="Angsana New" panose="02020603050405020304" pitchFamily="18" charset="-34"/>
                        </a:rPr>
                        <a:t>Definitions</a:t>
                      </a:r>
                      <a:endParaRPr lang="en-US" sz="1200" spc="-5" dirty="0">
                        <a:effectLst/>
                        <a:latin typeface="Century Gothic" panose="020B0502020202020204" pitchFamily="34" charset="0"/>
                        <a:ea typeface="SimSun" panose="02010600030101010101" pitchFamily="2" charset="-122"/>
                        <a:cs typeface="Angsana New" panose="02020603050405020304" pitchFamily="18" charset="-34"/>
                      </a:endParaRPr>
                    </a:p>
                  </a:txBody>
                  <a:tcPr marL="22512" marR="22512" marT="0" marB="0" anchor="ctr"/>
                </a:tc>
                <a:tc>
                  <a:txBody>
                    <a:bodyPr/>
                    <a:lstStyle/>
                    <a:p>
                      <a:pPr marL="0" marR="0" indent="0" algn="ctr">
                        <a:lnSpc>
                          <a:spcPct val="100000"/>
                        </a:lnSpc>
                        <a:spcBef>
                          <a:spcPts val="0"/>
                        </a:spcBef>
                        <a:spcAft>
                          <a:spcPts val="0"/>
                        </a:spcAft>
                        <a:tabLst>
                          <a:tab pos="182880" algn="l"/>
                        </a:tabLst>
                      </a:pPr>
                      <a:r>
                        <a:rPr lang="x-none" sz="1200" spc="-5" dirty="0">
                          <a:effectLst/>
                          <a:latin typeface="Century Gothic" panose="020B0502020202020204" pitchFamily="34" charset="0"/>
                          <a:cs typeface="Angsana New" panose="02020603050405020304" pitchFamily="18" charset="-34"/>
                        </a:rPr>
                        <a:t>Officers Level</a:t>
                      </a:r>
                      <a:endParaRPr lang="en-US" sz="1200" spc="-5" dirty="0">
                        <a:effectLst/>
                        <a:latin typeface="Century Gothic" panose="020B0502020202020204" pitchFamily="34" charset="0"/>
                        <a:ea typeface="SimSun" panose="02010600030101010101" pitchFamily="2" charset="-122"/>
                        <a:cs typeface="Angsana New" panose="02020603050405020304" pitchFamily="18" charset="-34"/>
                      </a:endParaRPr>
                    </a:p>
                  </a:txBody>
                  <a:tcPr marL="22512" marR="22512" marT="0" marB="0" anchor="ctr"/>
                </a:tc>
                <a:extLst>
                  <a:ext uri="{0D108BD9-81ED-4DB2-BD59-A6C34878D82A}">
                    <a16:rowId xmlns:a16="http://schemas.microsoft.com/office/drawing/2014/main" val="960413845"/>
                  </a:ext>
                </a:extLst>
              </a:tr>
              <a:tr h="251947">
                <a:tc rowSpan="2">
                  <a:txBody>
                    <a:bodyPr/>
                    <a:lstStyle/>
                    <a:p>
                      <a:pPr marL="71755" marR="71755" indent="0" algn="ctr">
                        <a:lnSpc>
                          <a:spcPct val="150000"/>
                        </a:lnSpc>
                        <a:spcBef>
                          <a:spcPts val="0"/>
                        </a:spcBef>
                        <a:spcAft>
                          <a:spcPts val="0"/>
                        </a:spcAft>
                        <a:tabLst>
                          <a:tab pos="182880" algn="l"/>
                        </a:tabLst>
                      </a:pPr>
                      <a:r>
                        <a:rPr lang="x-none" sz="1200" spc="-5" dirty="0">
                          <a:effectLst/>
                          <a:latin typeface="Century Gothic" panose="020B0502020202020204" pitchFamily="34" charset="0"/>
                          <a:cs typeface="Angsana New" panose="02020603050405020304" pitchFamily="18" charset="-34"/>
                        </a:rPr>
                        <a:t>Data </a:t>
                      </a:r>
                      <a:r>
                        <a:rPr lang="en-US" sz="1200" spc="-5" dirty="0">
                          <a:effectLst/>
                          <a:latin typeface="Century Gothic" panose="020B0502020202020204" pitchFamily="34" charset="0"/>
                          <a:cs typeface="Angsana New" panose="02020603050405020304" pitchFamily="18" charset="-34"/>
                        </a:rPr>
                        <a:t>Gathering</a:t>
                      </a:r>
                      <a:endParaRPr lang="en-US" sz="1200" spc="-5" dirty="0">
                        <a:effectLst/>
                        <a:latin typeface="Century Gothic" panose="020B0502020202020204" pitchFamily="34" charset="0"/>
                        <a:ea typeface="SimSun" panose="02010600030101010101" pitchFamily="2" charset="-122"/>
                        <a:cs typeface="Angsana New" panose="02020603050405020304" pitchFamily="18" charset="-34"/>
                      </a:endParaRPr>
                    </a:p>
                  </a:txBody>
                  <a:tcPr marL="22512" marR="22512" marT="0" marB="0" anchor="ctr"/>
                </a:tc>
                <a:tc>
                  <a:txBody>
                    <a:bodyPr/>
                    <a:lstStyle/>
                    <a:p>
                      <a:pPr marL="0" marR="0" indent="0" algn="l">
                        <a:lnSpc>
                          <a:spcPct val="150000"/>
                        </a:lnSpc>
                        <a:spcBef>
                          <a:spcPts val="0"/>
                        </a:spcBef>
                        <a:spcAft>
                          <a:spcPts val="0"/>
                        </a:spcAft>
                        <a:tabLst>
                          <a:tab pos="182880" algn="l"/>
                        </a:tabLst>
                      </a:pPr>
                      <a:r>
                        <a:rPr lang="x-none" sz="1200" spc="-5" dirty="0">
                          <a:effectLst/>
                          <a:latin typeface="Century Gothic" panose="020B0502020202020204" pitchFamily="34" charset="0"/>
                          <a:cs typeface="Angsana New" panose="02020603050405020304" pitchFamily="18" charset="-34"/>
                        </a:rPr>
                        <a:t>Data </a:t>
                      </a:r>
                      <a:r>
                        <a:rPr lang="en-US" sz="1200" spc="-5" dirty="0">
                          <a:effectLst/>
                          <a:latin typeface="Century Gothic" panose="020B0502020202020204" pitchFamily="34" charset="0"/>
                          <a:cs typeface="Angsana New" panose="02020603050405020304" pitchFamily="18" charset="-34"/>
                        </a:rPr>
                        <a:t>Collections</a:t>
                      </a:r>
                      <a:endParaRPr lang="en-US" sz="1200" spc="-5" dirty="0">
                        <a:effectLst/>
                        <a:latin typeface="Century Gothic" panose="020B0502020202020204" pitchFamily="34" charset="0"/>
                        <a:ea typeface="SimSun" panose="02010600030101010101" pitchFamily="2" charset="-122"/>
                        <a:cs typeface="Angsana New" panose="02020603050405020304" pitchFamily="18" charset="-34"/>
                      </a:endParaRPr>
                    </a:p>
                  </a:txBody>
                  <a:tcPr marL="22512" marR="22512" marT="0" marB="0" anchor="ctr"/>
                </a:tc>
                <a:tc>
                  <a:txBody>
                    <a:bodyPr/>
                    <a:lstStyle/>
                    <a:p>
                      <a:pPr marL="0" marR="0" indent="0" algn="l">
                        <a:lnSpc>
                          <a:spcPct val="150000"/>
                        </a:lnSpc>
                        <a:spcBef>
                          <a:spcPts val="0"/>
                        </a:spcBef>
                        <a:spcAft>
                          <a:spcPts val="0"/>
                        </a:spcAft>
                        <a:tabLst>
                          <a:tab pos="182880" algn="l"/>
                        </a:tabLst>
                      </a:pPr>
                      <a:r>
                        <a:rPr lang="x-none" sz="1200" spc="-5" dirty="0">
                          <a:effectLst/>
                          <a:latin typeface="Century Gothic" panose="020B0502020202020204" pitchFamily="34" charset="0"/>
                          <a:cs typeface="Angsana New" panose="02020603050405020304" pitchFamily="18" charset="-34"/>
                        </a:rPr>
                        <a:t>An ability to find</a:t>
                      </a:r>
                      <a:r>
                        <a:rPr lang="en-US" sz="1200" spc="-5" dirty="0">
                          <a:effectLst/>
                          <a:latin typeface="Century Gothic" panose="020B0502020202020204" pitchFamily="34" charset="0"/>
                          <a:cs typeface="Angsana New" panose="02020603050405020304" pitchFamily="18" charset="-34"/>
                        </a:rPr>
                        <a:t> and</a:t>
                      </a:r>
                      <a:r>
                        <a:rPr lang="x-none" sz="1200" spc="-5" dirty="0">
                          <a:effectLst/>
                          <a:latin typeface="Century Gothic" panose="020B0502020202020204" pitchFamily="34" charset="0"/>
                          <a:cs typeface="Angsana New" panose="02020603050405020304" pitchFamily="18" charset="-34"/>
                        </a:rPr>
                        <a:t> follow on the data ethics.</a:t>
                      </a:r>
                      <a:endParaRPr lang="en-US" sz="1200" spc="-5" dirty="0">
                        <a:effectLst/>
                        <a:latin typeface="Century Gothic" panose="020B0502020202020204" pitchFamily="34" charset="0"/>
                        <a:ea typeface="SimSun" panose="02010600030101010101" pitchFamily="2" charset="-122"/>
                        <a:cs typeface="Angsana New" panose="02020603050405020304" pitchFamily="18" charset="-34"/>
                      </a:endParaRPr>
                    </a:p>
                  </a:txBody>
                  <a:tcPr marL="22512" marR="22512" marT="0" marB="0" anchor="ctr"/>
                </a:tc>
                <a:tc>
                  <a:txBody>
                    <a:bodyPr/>
                    <a:lstStyle/>
                    <a:p>
                      <a:pPr marL="0" marR="0" indent="0" algn="ctr">
                        <a:lnSpc>
                          <a:spcPct val="150000"/>
                        </a:lnSpc>
                        <a:spcBef>
                          <a:spcPts val="0"/>
                        </a:spcBef>
                        <a:spcAft>
                          <a:spcPts val="0"/>
                        </a:spcAft>
                        <a:tabLst>
                          <a:tab pos="182880" algn="l"/>
                        </a:tabLst>
                      </a:pPr>
                      <a:r>
                        <a:rPr lang="en-US" sz="1200" spc="-5" dirty="0">
                          <a:effectLst/>
                          <a:latin typeface="Century Gothic" panose="020B0502020202020204" pitchFamily="34" charset="0"/>
                          <a:cs typeface="Angsana New" panose="02020603050405020304" pitchFamily="18" charset="-34"/>
                        </a:rPr>
                        <a:t>M, A, S, T</a:t>
                      </a:r>
                      <a:endParaRPr lang="en-US" sz="1200" spc="-5" dirty="0">
                        <a:effectLst/>
                        <a:latin typeface="Century Gothic" panose="020B0502020202020204" pitchFamily="34" charset="0"/>
                        <a:ea typeface="SimSun" panose="02010600030101010101" pitchFamily="2" charset="-122"/>
                        <a:cs typeface="Angsana New" panose="02020603050405020304" pitchFamily="18" charset="-34"/>
                      </a:endParaRPr>
                    </a:p>
                  </a:txBody>
                  <a:tcPr marL="22512" marR="22512" marT="0" marB="0" anchor="ctr"/>
                </a:tc>
                <a:extLst>
                  <a:ext uri="{0D108BD9-81ED-4DB2-BD59-A6C34878D82A}">
                    <a16:rowId xmlns:a16="http://schemas.microsoft.com/office/drawing/2014/main" val="484450194"/>
                  </a:ext>
                </a:extLst>
              </a:tr>
              <a:tr h="782455">
                <a:tc vMerge="1">
                  <a:txBody>
                    <a:bodyPr/>
                    <a:lstStyle/>
                    <a:p>
                      <a:endParaRPr lang="en-US"/>
                    </a:p>
                  </a:txBody>
                  <a:tcPr/>
                </a:tc>
                <a:tc>
                  <a:txBody>
                    <a:bodyPr/>
                    <a:lstStyle/>
                    <a:p>
                      <a:pPr marL="0" marR="0" indent="0" algn="l">
                        <a:lnSpc>
                          <a:spcPct val="150000"/>
                        </a:lnSpc>
                        <a:spcBef>
                          <a:spcPts val="0"/>
                        </a:spcBef>
                        <a:spcAft>
                          <a:spcPts val="0"/>
                        </a:spcAft>
                        <a:tabLst>
                          <a:tab pos="182880" algn="l"/>
                        </a:tabLst>
                      </a:pPr>
                      <a:r>
                        <a:rPr lang="x-none" sz="1200" spc="-5" dirty="0">
                          <a:effectLst/>
                          <a:latin typeface="Century Gothic" panose="020B0502020202020204" pitchFamily="34" charset="0"/>
                          <a:cs typeface="Angsana New" panose="02020603050405020304" pitchFamily="18" charset="-34"/>
                        </a:rPr>
                        <a:t>Evaluating and Ensuring Quality of Data and Sources</a:t>
                      </a:r>
                      <a:endParaRPr lang="en-US" sz="1200" spc="-5" dirty="0">
                        <a:effectLst/>
                        <a:latin typeface="Century Gothic" panose="020B0502020202020204" pitchFamily="34" charset="0"/>
                        <a:ea typeface="SimSun" panose="02010600030101010101" pitchFamily="2" charset="-122"/>
                        <a:cs typeface="Angsana New" panose="02020603050405020304" pitchFamily="18" charset="-34"/>
                      </a:endParaRPr>
                    </a:p>
                  </a:txBody>
                  <a:tcPr marL="22512" marR="22512" marT="0" marB="0" anchor="ctr"/>
                </a:tc>
                <a:tc>
                  <a:txBody>
                    <a:bodyPr/>
                    <a:lstStyle/>
                    <a:p>
                      <a:pPr marL="0" marR="0" indent="0" algn="l">
                        <a:lnSpc>
                          <a:spcPct val="150000"/>
                        </a:lnSpc>
                        <a:spcBef>
                          <a:spcPts val="0"/>
                        </a:spcBef>
                        <a:spcAft>
                          <a:spcPts val="0"/>
                        </a:spcAft>
                        <a:tabLst>
                          <a:tab pos="182880" algn="l"/>
                        </a:tabLst>
                      </a:pPr>
                      <a:r>
                        <a:rPr lang="x-none" sz="1200" spc="-5" dirty="0">
                          <a:effectLst/>
                          <a:latin typeface="Century Gothic" panose="020B0502020202020204" pitchFamily="34" charset="0"/>
                          <a:cs typeface="Angsana New" panose="02020603050405020304" pitchFamily="18" charset="-34"/>
                        </a:rPr>
                        <a:t>An ability to Ensuring Quality of Data and Sources</a:t>
                      </a:r>
                      <a:endParaRPr lang="en-US" sz="1200" spc="-5" dirty="0">
                        <a:effectLst/>
                        <a:latin typeface="Century Gothic" panose="020B0502020202020204" pitchFamily="34" charset="0"/>
                        <a:ea typeface="SimSun" panose="02010600030101010101" pitchFamily="2" charset="-122"/>
                        <a:cs typeface="Angsana New" panose="02020603050405020304" pitchFamily="18" charset="-34"/>
                      </a:endParaRPr>
                    </a:p>
                  </a:txBody>
                  <a:tcPr marL="22512" marR="22512" marT="0" marB="0" anchor="ctr"/>
                </a:tc>
                <a:tc>
                  <a:txBody>
                    <a:bodyPr/>
                    <a:lstStyle/>
                    <a:p>
                      <a:pPr marL="0" marR="0" indent="0" algn="ctr">
                        <a:lnSpc>
                          <a:spcPct val="150000"/>
                        </a:lnSpc>
                        <a:spcBef>
                          <a:spcPts val="0"/>
                        </a:spcBef>
                        <a:spcAft>
                          <a:spcPts val="0"/>
                        </a:spcAft>
                        <a:tabLst>
                          <a:tab pos="182880" algn="l"/>
                        </a:tabLst>
                      </a:pPr>
                      <a:r>
                        <a:rPr lang="en-US" sz="1200" spc="-5" dirty="0">
                          <a:effectLst/>
                          <a:latin typeface="Century Gothic" panose="020B0502020202020204" pitchFamily="34" charset="0"/>
                          <a:cs typeface="Angsana New" panose="02020603050405020304" pitchFamily="18" charset="-34"/>
                        </a:rPr>
                        <a:t>M, A, S, T, O</a:t>
                      </a:r>
                      <a:endParaRPr lang="en-US" sz="1200" spc="-5" dirty="0">
                        <a:effectLst/>
                        <a:latin typeface="Century Gothic" panose="020B0502020202020204" pitchFamily="34" charset="0"/>
                        <a:ea typeface="SimSun" panose="02010600030101010101" pitchFamily="2" charset="-122"/>
                        <a:cs typeface="Angsana New" panose="02020603050405020304" pitchFamily="18" charset="-34"/>
                      </a:endParaRPr>
                    </a:p>
                  </a:txBody>
                  <a:tcPr marL="22512" marR="22512" marT="0" marB="0" anchor="ctr"/>
                </a:tc>
                <a:extLst>
                  <a:ext uri="{0D108BD9-81ED-4DB2-BD59-A6C34878D82A}">
                    <a16:rowId xmlns:a16="http://schemas.microsoft.com/office/drawing/2014/main" val="3562079567"/>
                  </a:ext>
                </a:extLst>
              </a:tr>
              <a:tr h="828893">
                <a:tc rowSpan="3">
                  <a:txBody>
                    <a:bodyPr/>
                    <a:lstStyle/>
                    <a:p>
                      <a:pPr marL="71755" marR="71755" indent="0" algn="ctr">
                        <a:lnSpc>
                          <a:spcPct val="150000"/>
                        </a:lnSpc>
                        <a:spcBef>
                          <a:spcPts val="0"/>
                        </a:spcBef>
                        <a:spcAft>
                          <a:spcPts val="0"/>
                        </a:spcAft>
                        <a:tabLst>
                          <a:tab pos="182880" algn="l"/>
                        </a:tabLst>
                      </a:pPr>
                      <a:r>
                        <a:rPr lang="x-none" sz="1200" spc="-5">
                          <a:effectLst/>
                          <a:latin typeface="Century Gothic" panose="020B0502020202020204" pitchFamily="34" charset="0"/>
                          <a:cs typeface="Angsana New" panose="02020603050405020304" pitchFamily="18" charset="-34"/>
                        </a:rPr>
                        <a:t>Data Management</a:t>
                      </a:r>
                      <a:endParaRPr lang="en-US" sz="1200" spc="-5">
                        <a:effectLst/>
                        <a:latin typeface="Century Gothic" panose="020B0502020202020204" pitchFamily="34" charset="0"/>
                        <a:ea typeface="SimSun" panose="02010600030101010101" pitchFamily="2" charset="-122"/>
                        <a:cs typeface="Angsana New" panose="02020603050405020304" pitchFamily="18" charset="-34"/>
                      </a:endParaRPr>
                    </a:p>
                  </a:txBody>
                  <a:tcPr marL="22512" marR="22512" marT="0" marB="0" anchor="ctr"/>
                </a:tc>
                <a:tc>
                  <a:txBody>
                    <a:bodyPr/>
                    <a:lstStyle/>
                    <a:p>
                      <a:pPr marL="0" marR="0" indent="0" algn="l">
                        <a:lnSpc>
                          <a:spcPct val="150000"/>
                        </a:lnSpc>
                        <a:spcBef>
                          <a:spcPts val="0"/>
                        </a:spcBef>
                        <a:spcAft>
                          <a:spcPts val="0"/>
                        </a:spcAft>
                        <a:tabLst>
                          <a:tab pos="182880" algn="l"/>
                        </a:tabLst>
                      </a:pPr>
                      <a:r>
                        <a:rPr lang="x-none" sz="1200" spc="-5" dirty="0">
                          <a:effectLst/>
                          <a:latin typeface="Century Gothic" panose="020B0502020202020204" pitchFamily="34" charset="0"/>
                          <a:cs typeface="Angsana New" panose="02020603050405020304" pitchFamily="18" charset="-34"/>
                        </a:rPr>
                        <a:t>Data Organization</a:t>
                      </a:r>
                      <a:endParaRPr lang="en-US" sz="1200" spc="-5" dirty="0">
                        <a:effectLst/>
                        <a:latin typeface="Century Gothic" panose="020B0502020202020204" pitchFamily="34" charset="0"/>
                        <a:ea typeface="SimSun" panose="02010600030101010101" pitchFamily="2" charset="-122"/>
                        <a:cs typeface="Angsana New" panose="02020603050405020304" pitchFamily="18" charset="-34"/>
                      </a:endParaRPr>
                    </a:p>
                  </a:txBody>
                  <a:tcPr marL="22512" marR="22512" marT="0" marB="0" anchor="ctr"/>
                </a:tc>
                <a:tc>
                  <a:txBody>
                    <a:bodyPr/>
                    <a:lstStyle/>
                    <a:p>
                      <a:pPr marL="0" marR="0" indent="0" algn="l">
                        <a:lnSpc>
                          <a:spcPct val="150000"/>
                        </a:lnSpc>
                        <a:spcBef>
                          <a:spcPts val="0"/>
                        </a:spcBef>
                        <a:spcAft>
                          <a:spcPts val="0"/>
                        </a:spcAft>
                        <a:tabLst>
                          <a:tab pos="182880" algn="l"/>
                        </a:tabLst>
                      </a:pPr>
                      <a:r>
                        <a:rPr lang="x-none" sz="1200" spc="-5" dirty="0">
                          <a:effectLst/>
                          <a:latin typeface="Century Gothic" panose="020B0502020202020204" pitchFamily="34" charset="0"/>
                          <a:cs typeface="Angsana New" panose="02020603050405020304" pitchFamily="18" charset="-34"/>
                        </a:rPr>
                        <a:t>The act of sorting and categorizing unprocessed data into distinct groups or classes, with the goal of making it more manageable and easier to analyze.</a:t>
                      </a:r>
                      <a:endParaRPr lang="en-US" sz="1200" spc="-5" dirty="0">
                        <a:effectLst/>
                        <a:latin typeface="Century Gothic" panose="020B0502020202020204" pitchFamily="34" charset="0"/>
                        <a:ea typeface="SimSun" panose="02010600030101010101" pitchFamily="2" charset="-122"/>
                        <a:cs typeface="Angsana New" panose="02020603050405020304" pitchFamily="18" charset="-34"/>
                      </a:endParaRPr>
                    </a:p>
                  </a:txBody>
                  <a:tcPr marL="22512" marR="22512" marT="0" marB="0" anchor="ctr"/>
                </a:tc>
                <a:tc>
                  <a:txBody>
                    <a:bodyPr/>
                    <a:lstStyle/>
                    <a:p>
                      <a:pPr marL="0" marR="0" indent="0" algn="ctr">
                        <a:lnSpc>
                          <a:spcPct val="150000"/>
                        </a:lnSpc>
                        <a:spcBef>
                          <a:spcPts val="0"/>
                        </a:spcBef>
                        <a:spcAft>
                          <a:spcPts val="0"/>
                        </a:spcAft>
                        <a:tabLst>
                          <a:tab pos="182880" algn="l"/>
                        </a:tabLst>
                      </a:pPr>
                      <a:r>
                        <a:rPr lang="en-US" sz="1200" spc="-5">
                          <a:effectLst/>
                          <a:latin typeface="Century Gothic" panose="020B0502020202020204" pitchFamily="34" charset="0"/>
                          <a:cs typeface="Angsana New" panose="02020603050405020304" pitchFamily="18" charset="-34"/>
                        </a:rPr>
                        <a:t>A, S, T, O</a:t>
                      </a:r>
                      <a:endParaRPr lang="en-US" sz="1200" spc="-5">
                        <a:effectLst/>
                        <a:latin typeface="Century Gothic" panose="020B0502020202020204" pitchFamily="34" charset="0"/>
                        <a:ea typeface="SimSun" panose="02010600030101010101" pitchFamily="2" charset="-122"/>
                        <a:cs typeface="Angsana New" panose="02020603050405020304" pitchFamily="18" charset="-34"/>
                      </a:endParaRPr>
                    </a:p>
                  </a:txBody>
                  <a:tcPr marL="22512" marR="22512" marT="0" marB="0" anchor="ctr"/>
                </a:tc>
                <a:extLst>
                  <a:ext uri="{0D108BD9-81ED-4DB2-BD59-A6C34878D82A}">
                    <a16:rowId xmlns:a16="http://schemas.microsoft.com/office/drawing/2014/main" val="77573322"/>
                  </a:ext>
                </a:extLst>
              </a:tr>
              <a:tr h="540420">
                <a:tc vMerge="1">
                  <a:txBody>
                    <a:bodyPr/>
                    <a:lstStyle/>
                    <a:p>
                      <a:endParaRPr lang="en-US"/>
                    </a:p>
                  </a:txBody>
                  <a:tcPr/>
                </a:tc>
                <a:tc>
                  <a:txBody>
                    <a:bodyPr/>
                    <a:lstStyle/>
                    <a:p>
                      <a:pPr marL="0" marR="0" indent="0" algn="l">
                        <a:lnSpc>
                          <a:spcPct val="150000"/>
                        </a:lnSpc>
                        <a:spcBef>
                          <a:spcPts val="0"/>
                        </a:spcBef>
                        <a:spcAft>
                          <a:spcPts val="0"/>
                        </a:spcAft>
                        <a:tabLst>
                          <a:tab pos="182880" algn="l"/>
                        </a:tabLst>
                      </a:pPr>
                      <a:r>
                        <a:rPr lang="x-none" sz="1200" spc="-5">
                          <a:effectLst/>
                          <a:latin typeface="Century Gothic" panose="020B0502020202020204" pitchFamily="34" charset="0"/>
                          <a:cs typeface="Angsana New" panose="02020603050405020304" pitchFamily="18" charset="-34"/>
                        </a:rPr>
                        <a:t>Meta Data Creation and Use</a:t>
                      </a:r>
                      <a:endParaRPr lang="en-US" sz="1200" spc="-5">
                        <a:effectLst/>
                        <a:latin typeface="Century Gothic" panose="020B0502020202020204" pitchFamily="34" charset="0"/>
                        <a:ea typeface="SimSun" panose="02010600030101010101" pitchFamily="2" charset="-122"/>
                        <a:cs typeface="Angsana New" panose="02020603050405020304" pitchFamily="18" charset="-34"/>
                      </a:endParaRPr>
                    </a:p>
                  </a:txBody>
                  <a:tcPr marL="22512" marR="22512" marT="0" marB="0" anchor="ctr"/>
                </a:tc>
                <a:tc>
                  <a:txBody>
                    <a:bodyPr/>
                    <a:lstStyle/>
                    <a:p>
                      <a:pPr marL="0" marR="0" indent="0" algn="l">
                        <a:lnSpc>
                          <a:spcPct val="150000"/>
                        </a:lnSpc>
                        <a:spcBef>
                          <a:spcPts val="0"/>
                        </a:spcBef>
                        <a:spcAft>
                          <a:spcPts val="0"/>
                        </a:spcAft>
                        <a:tabLst>
                          <a:tab pos="182880" algn="l"/>
                        </a:tabLst>
                      </a:pPr>
                      <a:r>
                        <a:rPr lang="x-none" sz="1200" spc="-5" dirty="0">
                          <a:effectLst/>
                          <a:latin typeface="Century Gothic" panose="020B0502020202020204" pitchFamily="34" charset="0"/>
                          <a:cs typeface="Angsana New" panose="02020603050405020304" pitchFamily="18" charset="-34"/>
                        </a:rPr>
                        <a:t>A process to Creation and Use meta data</a:t>
                      </a:r>
                      <a:endParaRPr lang="en-US" sz="1200" spc="-5" dirty="0">
                        <a:effectLst/>
                        <a:latin typeface="Century Gothic" panose="020B0502020202020204" pitchFamily="34" charset="0"/>
                        <a:ea typeface="SimSun" panose="02010600030101010101" pitchFamily="2" charset="-122"/>
                        <a:cs typeface="Angsana New" panose="02020603050405020304" pitchFamily="18" charset="-34"/>
                      </a:endParaRPr>
                    </a:p>
                  </a:txBody>
                  <a:tcPr marL="22512" marR="22512" marT="0" marB="0" anchor="ctr"/>
                </a:tc>
                <a:tc>
                  <a:txBody>
                    <a:bodyPr/>
                    <a:lstStyle/>
                    <a:p>
                      <a:pPr marL="0" marR="0" indent="0" algn="ctr">
                        <a:lnSpc>
                          <a:spcPct val="150000"/>
                        </a:lnSpc>
                        <a:spcBef>
                          <a:spcPts val="0"/>
                        </a:spcBef>
                        <a:spcAft>
                          <a:spcPts val="0"/>
                        </a:spcAft>
                        <a:tabLst>
                          <a:tab pos="182880" algn="l"/>
                        </a:tabLst>
                      </a:pPr>
                      <a:r>
                        <a:rPr lang="en-US" sz="1200" spc="-5">
                          <a:effectLst/>
                          <a:latin typeface="Century Gothic" panose="020B0502020202020204" pitchFamily="34" charset="0"/>
                          <a:cs typeface="Angsana New" panose="02020603050405020304" pitchFamily="18" charset="-34"/>
                        </a:rPr>
                        <a:t>A, S, T, O</a:t>
                      </a:r>
                      <a:endParaRPr lang="en-US" sz="1200" spc="-5">
                        <a:effectLst/>
                        <a:latin typeface="Century Gothic" panose="020B0502020202020204" pitchFamily="34" charset="0"/>
                        <a:ea typeface="SimSun" panose="02010600030101010101" pitchFamily="2" charset="-122"/>
                        <a:cs typeface="Angsana New" panose="02020603050405020304" pitchFamily="18" charset="-34"/>
                      </a:endParaRPr>
                    </a:p>
                  </a:txBody>
                  <a:tcPr marL="22512" marR="22512" marT="0" marB="0" anchor="ctr"/>
                </a:tc>
                <a:extLst>
                  <a:ext uri="{0D108BD9-81ED-4DB2-BD59-A6C34878D82A}">
                    <a16:rowId xmlns:a16="http://schemas.microsoft.com/office/drawing/2014/main" val="812431943"/>
                  </a:ext>
                </a:extLst>
              </a:tr>
              <a:tr h="828893">
                <a:tc vMerge="1">
                  <a:txBody>
                    <a:bodyPr/>
                    <a:lstStyle/>
                    <a:p>
                      <a:endParaRPr lang="en-US"/>
                    </a:p>
                  </a:txBody>
                  <a:tcPr/>
                </a:tc>
                <a:tc>
                  <a:txBody>
                    <a:bodyPr/>
                    <a:lstStyle/>
                    <a:p>
                      <a:pPr marL="0" marR="0" indent="0" algn="l">
                        <a:lnSpc>
                          <a:spcPct val="150000"/>
                        </a:lnSpc>
                        <a:spcBef>
                          <a:spcPts val="0"/>
                        </a:spcBef>
                        <a:spcAft>
                          <a:spcPts val="0"/>
                        </a:spcAft>
                        <a:tabLst>
                          <a:tab pos="182880" algn="l"/>
                        </a:tabLst>
                      </a:pPr>
                      <a:r>
                        <a:rPr lang="x-none" sz="1200" spc="-5">
                          <a:effectLst/>
                          <a:latin typeface="Century Gothic" panose="020B0502020202020204" pitchFamily="34" charset="0"/>
                          <a:cs typeface="Angsana New" panose="02020603050405020304" pitchFamily="18" charset="-34"/>
                        </a:rPr>
                        <a:t>Data Curation, Security and Reuse</a:t>
                      </a:r>
                      <a:endParaRPr lang="en-US" sz="1200" spc="-5">
                        <a:effectLst/>
                        <a:latin typeface="Century Gothic" panose="020B0502020202020204" pitchFamily="34" charset="0"/>
                        <a:ea typeface="SimSun" panose="02010600030101010101" pitchFamily="2" charset="-122"/>
                        <a:cs typeface="Angsana New" panose="02020603050405020304" pitchFamily="18" charset="-34"/>
                      </a:endParaRPr>
                    </a:p>
                  </a:txBody>
                  <a:tcPr marL="22512" marR="22512" marT="0" marB="0" anchor="ctr"/>
                </a:tc>
                <a:tc>
                  <a:txBody>
                    <a:bodyPr/>
                    <a:lstStyle/>
                    <a:p>
                      <a:pPr marL="0" marR="0" indent="0" algn="l">
                        <a:lnSpc>
                          <a:spcPct val="150000"/>
                        </a:lnSpc>
                        <a:spcBef>
                          <a:spcPts val="0"/>
                        </a:spcBef>
                        <a:spcAft>
                          <a:spcPts val="0"/>
                        </a:spcAft>
                        <a:tabLst>
                          <a:tab pos="182880" algn="l"/>
                        </a:tabLst>
                      </a:pPr>
                      <a:r>
                        <a:rPr lang="x-none" sz="1200" spc="-5" dirty="0">
                          <a:effectLst/>
                          <a:latin typeface="Century Gothic" panose="020B0502020202020204" pitchFamily="34" charset="0"/>
                          <a:cs typeface="Angsana New" panose="02020603050405020304" pitchFamily="18" charset="-34"/>
                        </a:rPr>
                        <a:t>An ability to setting lifecycle for reuse organization and integration of data collected from various sources and keep it on security </a:t>
                      </a:r>
                      <a:endParaRPr lang="en-US" sz="1200" spc="-5" dirty="0">
                        <a:effectLst/>
                        <a:latin typeface="Century Gothic" panose="020B0502020202020204" pitchFamily="34" charset="0"/>
                        <a:ea typeface="SimSun" panose="02010600030101010101" pitchFamily="2" charset="-122"/>
                        <a:cs typeface="Angsana New" panose="02020603050405020304" pitchFamily="18" charset="-34"/>
                      </a:endParaRPr>
                    </a:p>
                  </a:txBody>
                  <a:tcPr marL="22512" marR="22512" marT="0" marB="0" anchor="ctr"/>
                </a:tc>
                <a:tc>
                  <a:txBody>
                    <a:bodyPr/>
                    <a:lstStyle/>
                    <a:p>
                      <a:pPr marL="0" marR="0" indent="0" algn="ctr">
                        <a:lnSpc>
                          <a:spcPct val="150000"/>
                        </a:lnSpc>
                        <a:spcBef>
                          <a:spcPts val="0"/>
                        </a:spcBef>
                        <a:spcAft>
                          <a:spcPts val="0"/>
                        </a:spcAft>
                        <a:tabLst>
                          <a:tab pos="182880" algn="l"/>
                        </a:tabLst>
                      </a:pPr>
                      <a:r>
                        <a:rPr lang="en-US" sz="1200" spc="-5">
                          <a:effectLst/>
                          <a:latin typeface="Century Gothic" panose="020B0502020202020204" pitchFamily="34" charset="0"/>
                          <a:cs typeface="Angsana New" panose="02020603050405020304" pitchFamily="18" charset="-34"/>
                        </a:rPr>
                        <a:t>S, T, O</a:t>
                      </a:r>
                      <a:endParaRPr lang="en-US" sz="1200" spc="-5">
                        <a:effectLst/>
                        <a:latin typeface="Century Gothic" panose="020B0502020202020204" pitchFamily="34" charset="0"/>
                        <a:ea typeface="SimSun" panose="02010600030101010101" pitchFamily="2" charset="-122"/>
                        <a:cs typeface="Angsana New" panose="02020603050405020304" pitchFamily="18" charset="-34"/>
                      </a:endParaRPr>
                    </a:p>
                  </a:txBody>
                  <a:tcPr marL="22512" marR="22512" marT="0" marB="0" anchor="ctr"/>
                </a:tc>
                <a:extLst>
                  <a:ext uri="{0D108BD9-81ED-4DB2-BD59-A6C34878D82A}">
                    <a16:rowId xmlns:a16="http://schemas.microsoft.com/office/drawing/2014/main" val="2361856487"/>
                  </a:ext>
                </a:extLst>
              </a:tr>
              <a:tr h="540420">
                <a:tc rowSpan="2">
                  <a:txBody>
                    <a:bodyPr/>
                    <a:lstStyle/>
                    <a:p>
                      <a:pPr marL="71755" marR="71755" indent="0" algn="ctr">
                        <a:lnSpc>
                          <a:spcPct val="150000"/>
                        </a:lnSpc>
                        <a:spcBef>
                          <a:spcPts val="0"/>
                        </a:spcBef>
                        <a:spcAft>
                          <a:spcPts val="0"/>
                        </a:spcAft>
                        <a:tabLst>
                          <a:tab pos="182880" algn="l"/>
                        </a:tabLst>
                      </a:pPr>
                      <a:r>
                        <a:rPr lang="x-none" sz="1200" spc="-5" dirty="0">
                          <a:effectLst/>
                          <a:latin typeface="Century Gothic" panose="020B0502020202020204" pitchFamily="34" charset="0"/>
                          <a:cs typeface="Angsana New" panose="02020603050405020304" pitchFamily="18" charset="-34"/>
                        </a:rPr>
                        <a:t>Data Governance</a:t>
                      </a:r>
                      <a:endParaRPr lang="en-US" sz="1200" spc="-5" dirty="0">
                        <a:effectLst/>
                        <a:latin typeface="Century Gothic" panose="020B0502020202020204" pitchFamily="34" charset="0"/>
                        <a:ea typeface="SimSun" panose="02010600030101010101" pitchFamily="2" charset="-122"/>
                        <a:cs typeface="Angsana New" panose="02020603050405020304" pitchFamily="18" charset="-34"/>
                      </a:endParaRPr>
                    </a:p>
                  </a:txBody>
                  <a:tcPr marL="22512" marR="22512" marT="0" marB="0" anchor="ctr"/>
                </a:tc>
                <a:tc>
                  <a:txBody>
                    <a:bodyPr/>
                    <a:lstStyle/>
                    <a:p>
                      <a:pPr marL="0" marR="0" indent="0" algn="l">
                        <a:lnSpc>
                          <a:spcPct val="150000"/>
                        </a:lnSpc>
                        <a:spcBef>
                          <a:spcPts val="0"/>
                        </a:spcBef>
                        <a:spcAft>
                          <a:spcPts val="0"/>
                        </a:spcAft>
                        <a:tabLst>
                          <a:tab pos="182880" algn="l"/>
                        </a:tabLst>
                      </a:pPr>
                      <a:r>
                        <a:rPr lang="x-none" sz="1200" spc="-5">
                          <a:effectLst/>
                          <a:latin typeface="Century Gothic" panose="020B0502020202020204" pitchFamily="34" charset="0"/>
                          <a:cs typeface="Angsana New" panose="02020603050405020304" pitchFamily="18" charset="-34"/>
                        </a:rPr>
                        <a:t>Data Governance Activities</a:t>
                      </a:r>
                      <a:endParaRPr lang="en-US" sz="1200" spc="-5">
                        <a:effectLst/>
                        <a:latin typeface="Century Gothic" panose="020B0502020202020204" pitchFamily="34" charset="0"/>
                        <a:ea typeface="SimSun" panose="02010600030101010101" pitchFamily="2" charset="-122"/>
                        <a:cs typeface="Angsana New" panose="02020603050405020304" pitchFamily="18" charset="-34"/>
                      </a:endParaRPr>
                    </a:p>
                  </a:txBody>
                  <a:tcPr marL="22512" marR="22512" marT="0" marB="0" anchor="ctr"/>
                </a:tc>
                <a:tc>
                  <a:txBody>
                    <a:bodyPr/>
                    <a:lstStyle/>
                    <a:p>
                      <a:pPr marL="0" marR="0" indent="0" algn="l">
                        <a:lnSpc>
                          <a:spcPct val="150000"/>
                        </a:lnSpc>
                        <a:spcBef>
                          <a:spcPts val="0"/>
                        </a:spcBef>
                        <a:spcAft>
                          <a:spcPts val="0"/>
                        </a:spcAft>
                        <a:tabLst>
                          <a:tab pos="182880" algn="l"/>
                        </a:tabLst>
                      </a:pPr>
                      <a:r>
                        <a:rPr lang="x-none" sz="1200" spc="-5" dirty="0">
                          <a:effectLst/>
                          <a:latin typeface="Century Gothic" panose="020B0502020202020204" pitchFamily="34" charset="0"/>
                          <a:cs typeface="Angsana New" panose="02020603050405020304" pitchFamily="18" charset="-34"/>
                        </a:rPr>
                        <a:t>Understand activities on data governance to support process.</a:t>
                      </a:r>
                      <a:endParaRPr lang="en-US" sz="1200" spc="-5" dirty="0">
                        <a:effectLst/>
                        <a:latin typeface="Century Gothic" panose="020B0502020202020204" pitchFamily="34" charset="0"/>
                        <a:ea typeface="SimSun" panose="02010600030101010101" pitchFamily="2" charset="-122"/>
                        <a:cs typeface="Angsana New" panose="02020603050405020304" pitchFamily="18" charset="-34"/>
                      </a:endParaRPr>
                    </a:p>
                  </a:txBody>
                  <a:tcPr marL="22512" marR="22512" marT="0" marB="0" anchor="ctr"/>
                </a:tc>
                <a:tc>
                  <a:txBody>
                    <a:bodyPr/>
                    <a:lstStyle/>
                    <a:p>
                      <a:pPr marL="0" marR="0" indent="0" algn="ctr">
                        <a:lnSpc>
                          <a:spcPct val="150000"/>
                        </a:lnSpc>
                        <a:spcBef>
                          <a:spcPts val="0"/>
                        </a:spcBef>
                        <a:spcAft>
                          <a:spcPts val="0"/>
                        </a:spcAft>
                        <a:tabLst>
                          <a:tab pos="182880" algn="l"/>
                        </a:tabLst>
                      </a:pPr>
                      <a:r>
                        <a:rPr lang="en-US" sz="1200" spc="-5">
                          <a:effectLst/>
                          <a:latin typeface="Century Gothic" panose="020B0502020202020204" pitchFamily="34" charset="0"/>
                          <a:cs typeface="Angsana New" panose="02020603050405020304" pitchFamily="18" charset="-34"/>
                        </a:rPr>
                        <a:t>M, A, S, T, O</a:t>
                      </a:r>
                      <a:endParaRPr lang="en-US" sz="1200" spc="-5">
                        <a:effectLst/>
                        <a:latin typeface="Century Gothic" panose="020B0502020202020204" pitchFamily="34" charset="0"/>
                        <a:ea typeface="SimSun" panose="02010600030101010101" pitchFamily="2" charset="-122"/>
                        <a:cs typeface="Angsana New" panose="02020603050405020304" pitchFamily="18" charset="-34"/>
                      </a:endParaRPr>
                    </a:p>
                  </a:txBody>
                  <a:tcPr marL="22512" marR="22512" marT="0" marB="0" anchor="ctr"/>
                </a:tc>
                <a:extLst>
                  <a:ext uri="{0D108BD9-81ED-4DB2-BD59-A6C34878D82A}">
                    <a16:rowId xmlns:a16="http://schemas.microsoft.com/office/drawing/2014/main" val="2213696311"/>
                  </a:ext>
                </a:extLst>
              </a:tr>
              <a:tr h="748275">
                <a:tc vMerge="1">
                  <a:txBody>
                    <a:bodyPr/>
                    <a:lstStyle/>
                    <a:p>
                      <a:endParaRPr lang="en-US"/>
                    </a:p>
                  </a:txBody>
                  <a:tcPr/>
                </a:tc>
                <a:tc>
                  <a:txBody>
                    <a:bodyPr/>
                    <a:lstStyle/>
                    <a:p>
                      <a:pPr marL="0" marR="0" indent="0" algn="l">
                        <a:lnSpc>
                          <a:spcPct val="150000"/>
                        </a:lnSpc>
                        <a:spcBef>
                          <a:spcPts val="0"/>
                        </a:spcBef>
                        <a:spcAft>
                          <a:spcPts val="0"/>
                        </a:spcAft>
                        <a:tabLst>
                          <a:tab pos="182880" algn="l"/>
                        </a:tabLst>
                      </a:pPr>
                      <a:r>
                        <a:rPr lang="x-none" sz="1200" spc="-5">
                          <a:effectLst/>
                          <a:latin typeface="Century Gothic" panose="020B0502020202020204" pitchFamily="34" charset="0"/>
                          <a:cs typeface="Angsana New" panose="02020603050405020304" pitchFamily="18" charset="-34"/>
                        </a:rPr>
                        <a:t>Data Governance Framework</a:t>
                      </a:r>
                      <a:endParaRPr lang="en-US" sz="1200" spc="-5">
                        <a:effectLst/>
                        <a:latin typeface="Century Gothic" panose="020B0502020202020204" pitchFamily="34" charset="0"/>
                        <a:ea typeface="SimSun" panose="02010600030101010101" pitchFamily="2" charset="-122"/>
                        <a:cs typeface="Angsana New" panose="02020603050405020304" pitchFamily="18" charset="-34"/>
                      </a:endParaRPr>
                    </a:p>
                  </a:txBody>
                  <a:tcPr marL="22512" marR="22512" marT="0" marB="0" anchor="ctr"/>
                </a:tc>
                <a:tc>
                  <a:txBody>
                    <a:bodyPr/>
                    <a:lstStyle/>
                    <a:p>
                      <a:pPr marL="0" marR="0" indent="0" algn="l">
                        <a:lnSpc>
                          <a:spcPct val="150000"/>
                        </a:lnSpc>
                        <a:spcBef>
                          <a:spcPts val="0"/>
                        </a:spcBef>
                        <a:spcAft>
                          <a:spcPts val="0"/>
                        </a:spcAft>
                        <a:tabLst>
                          <a:tab pos="182880" algn="l"/>
                        </a:tabLst>
                      </a:pPr>
                      <a:r>
                        <a:rPr lang="x-none" sz="1200" spc="-5" dirty="0">
                          <a:effectLst/>
                          <a:latin typeface="Century Gothic" panose="020B0502020202020204" pitchFamily="34" charset="0"/>
                          <a:cs typeface="Angsana New" panose="02020603050405020304" pitchFamily="18" charset="-34"/>
                        </a:rPr>
                        <a:t>Understand and can be follow the process Data Governance to relate on data governance framework </a:t>
                      </a:r>
                      <a:endParaRPr lang="en-US" sz="1200" spc="-5" dirty="0">
                        <a:effectLst/>
                        <a:latin typeface="Century Gothic" panose="020B0502020202020204" pitchFamily="34" charset="0"/>
                        <a:ea typeface="SimSun" panose="02010600030101010101" pitchFamily="2" charset="-122"/>
                        <a:cs typeface="Angsana New" panose="02020603050405020304" pitchFamily="18" charset="-34"/>
                      </a:endParaRPr>
                    </a:p>
                  </a:txBody>
                  <a:tcPr marL="22512" marR="22512" marT="0" marB="0" anchor="ctr"/>
                </a:tc>
                <a:tc>
                  <a:txBody>
                    <a:bodyPr/>
                    <a:lstStyle/>
                    <a:p>
                      <a:pPr marL="0" marR="0" indent="0" algn="ctr">
                        <a:lnSpc>
                          <a:spcPct val="150000"/>
                        </a:lnSpc>
                        <a:spcBef>
                          <a:spcPts val="0"/>
                        </a:spcBef>
                        <a:spcAft>
                          <a:spcPts val="0"/>
                        </a:spcAft>
                        <a:tabLst>
                          <a:tab pos="182880" algn="l"/>
                        </a:tabLst>
                      </a:pPr>
                      <a:r>
                        <a:rPr lang="en-US" sz="1200" spc="-5" dirty="0">
                          <a:effectLst/>
                          <a:latin typeface="Century Gothic" panose="020B0502020202020204" pitchFamily="34" charset="0"/>
                          <a:cs typeface="Angsana New" panose="02020603050405020304" pitchFamily="18" charset="-34"/>
                        </a:rPr>
                        <a:t>E, M, A, S, T, O</a:t>
                      </a:r>
                      <a:endParaRPr lang="en-US" sz="1200" spc="-5" dirty="0">
                        <a:effectLst/>
                        <a:latin typeface="Century Gothic" panose="020B0502020202020204" pitchFamily="34" charset="0"/>
                        <a:ea typeface="SimSun" panose="02010600030101010101" pitchFamily="2" charset="-122"/>
                        <a:cs typeface="Angsana New" panose="02020603050405020304" pitchFamily="18" charset="-34"/>
                      </a:endParaRPr>
                    </a:p>
                  </a:txBody>
                  <a:tcPr marL="22512" marR="22512" marT="0" marB="0" anchor="ctr"/>
                </a:tc>
                <a:extLst>
                  <a:ext uri="{0D108BD9-81ED-4DB2-BD59-A6C34878D82A}">
                    <a16:rowId xmlns:a16="http://schemas.microsoft.com/office/drawing/2014/main" val="935467664"/>
                  </a:ext>
                </a:extLst>
              </a:tr>
            </a:tbl>
          </a:graphicData>
        </a:graphic>
      </p:graphicFrame>
      <p:sp>
        <p:nvSpPr>
          <p:cNvPr id="9" name="Title 1">
            <a:extLst>
              <a:ext uri="{FF2B5EF4-FFF2-40B4-BE49-F238E27FC236}">
                <a16:creationId xmlns:a16="http://schemas.microsoft.com/office/drawing/2014/main" id="{98C78AD9-55A5-DF1C-33D3-8035E8DEC756}"/>
              </a:ext>
            </a:extLst>
          </p:cNvPr>
          <p:cNvSpPr>
            <a:spLocks noGrp="1"/>
          </p:cNvSpPr>
          <p:nvPr>
            <p:ph type="title"/>
          </p:nvPr>
        </p:nvSpPr>
        <p:spPr>
          <a:xfrm>
            <a:off x="1112520" y="97937"/>
            <a:ext cx="10515600" cy="1325563"/>
          </a:xfrm>
        </p:spPr>
        <p:txBody>
          <a:bodyPr>
            <a:normAutofit/>
          </a:bodyPr>
          <a:lstStyle/>
          <a:p>
            <a:r>
              <a:rPr lang="en-US" sz="3200" b="1" dirty="0"/>
              <a:t>The OCSC position level and Course</a:t>
            </a:r>
          </a:p>
        </p:txBody>
      </p:sp>
    </p:spTree>
    <p:extLst>
      <p:ext uri="{BB962C8B-B14F-4D97-AF65-F5344CB8AC3E}">
        <p14:creationId xmlns:p14="http://schemas.microsoft.com/office/powerpoint/2010/main" val="284980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F4DF5C98-DDB3-0AC6-8217-2AB6C10E76FB}"/>
              </a:ext>
            </a:extLst>
          </p:cNvPr>
          <p:cNvGraphicFramePr>
            <a:graphicFrameLocks noGrp="1"/>
          </p:cNvGraphicFramePr>
          <p:nvPr>
            <p:extLst>
              <p:ext uri="{D42A27DB-BD31-4B8C-83A1-F6EECF244321}">
                <p14:modId xmlns:p14="http://schemas.microsoft.com/office/powerpoint/2010/main" val="258174921"/>
              </p:ext>
            </p:extLst>
          </p:nvPr>
        </p:nvGraphicFramePr>
        <p:xfrm>
          <a:off x="1992262" y="1108789"/>
          <a:ext cx="8924658" cy="5559834"/>
        </p:xfrm>
        <a:graphic>
          <a:graphicData uri="http://schemas.openxmlformats.org/drawingml/2006/table">
            <a:tbl>
              <a:tblPr firstRow="1" firstCol="1" bandRow="1">
                <a:tableStyleId>{5C22544A-7EE6-4342-B048-85BDC9FD1C3A}</a:tableStyleId>
              </a:tblPr>
              <a:tblGrid>
                <a:gridCol w="1066799">
                  <a:extLst>
                    <a:ext uri="{9D8B030D-6E8A-4147-A177-3AD203B41FA5}">
                      <a16:colId xmlns:a16="http://schemas.microsoft.com/office/drawing/2014/main" val="2299536798"/>
                    </a:ext>
                  </a:extLst>
                </a:gridCol>
                <a:gridCol w="1637939">
                  <a:extLst>
                    <a:ext uri="{9D8B030D-6E8A-4147-A177-3AD203B41FA5}">
                      <a16:colId xmlns:a16="http://schemas.microsoft.com/office/drawing/2014/main" val="333249017"/>
                    </a:ext>
                  </a:extLst>
                </a:gridCol>
                <a:gridCol w="4675725">
                  <a:extLst>
                    <a:ext uri="{9D8B030D-6E8A-4147-A177-3AD203B41FA5}">
                      <a16:colId xmlns:a16="http://schemas.microsoft.com/office/drawing/2014/main" val="748032653"/>
                    </a:ext>
                  </a:extLst>
                </a:gridCol>
                <a:gridCol w="1544195">
                  <a:extLst>
                    <a:ext uri="{9D8B030D-6E8A-4147-A177-3AD203B41FA5}">
                      <a16:colId xmlns:a16="http://schemas.microsoft.com/office/drawing/2014/main" val="529117510"/>
                    </a:ext>
                  </a:extLst>
                </a:gridCol>
              </a:tblGrid>
              <a:tr h="366531">
                <a:tc>
                  <a:txBody>
                    <a:bodyPr/>
                    <a:lstStyle/>
                    <a:p>
                      <a:pPr marL="71755" marR="71755" indent="0" algn="ctr">
                        <a:lnSpc>
                          <a:spcPct val="150000"/>
                        </a:lnSpc>
                        <a:spcBef>
                          <a:spcPts val="0"/>
                        </a:spcBef>
                        <a:spcAft>
                          <a:spcPts val="0"/>
                        </a:spcAft>
                        <a:tabLst>
                          <a:tab pos="182880" algn="l"/>
                        </a:tabLst>
                      </a:pPr>
                      <a:r>
                        <a:rPr lang="x-none" sz="1100" spc="-5" dirty="0">
                          <a:effectLst/>
                          <a:latin typeface="Century Gothic" panose="020B0502020202020204" pitchFamily="34" charset="0"/>
                          <a:cs typeface="Angsana New" panose="02020603050405020304" pitchFamily="18" charset="-34"/>
                        </a:rPr>
                        <a:t>Components</a:t>
                      </a:r>
                      <a:endParaRPr lang="en-US" sz="1100" spc="-5" dirty="0">
                        <a:effectLst/>
                        <a:latin typeface="Century Gothic" panose="020B0502020202020204" pitchFamily="34" charset="0"/>
                        <a:ea typeface="SimSun" panose="02010600030101010101" pitchFamily="2" charset="-122"/>
                        <a:cs typeface="Angsana New" panose="02020603050405020304" pitchFamily="18" charset="-34"/>
                      </a:endParaRPr>
                    </a:p>
                  </a:txBody>
                  <a:tcPr marL="22512" marR="22512" marT="0" marB="0" anchor="ctr"/>
                </a:tc>
                <a:tc>
                  <a:txBody>
                    <a:bodyPr/>
                    <a:lstStyle/>
                    <a:p>
                      <a:pPr marL="0" marR="0" indent="0" algn="ctr">
                        <a:lnSpc>
                          <a:spcPct val="150000"/>
                        </a:lnSpc>
                        <a:spcBef>
                          <a:spcPts val="0"/>
                        </a:spcBef>
                        <a:spcAft>
                          <a:spcPts val="0"/>
                        </a:spcAft>
                        <a:tabLst>
                          <a:tab pos="182880" algn="l"/>
                        </a:tabLst>
                      </a:pPr>
                      <a:r>
                        <a:rPr lang="x-none" sz="1100" spc="-5" dirty="0">
                          <a:effectLst/>
                          <a:latin typeface="Century Gothic" panose="020B0502020202020204" pitchFamily="34" charset="0"/>
                          <a:cs typeface="Angsana New" panose="02020603050405020304" pitchFamily="18" charset="-34"/>
                        </a:rPr>
                        <a:t>Competencies</a:t>
                      </a:r>
                      <a:endParaRPr lang="en-US" sz="1100" spc="-5" dirty="0">
                        <a:effectLst/>
                        <a:latin typeface="Century Gothic" panose="020B0502020202020204" pitchFamily="34" charset="0"/>
                        <a:ea typeface="SimSun" panose="02010600030101010101" pitchFamily="2" charset="-122"/>
                        <a:cs typeface="Angsana New" panose="02020603050405020304" pitchFamily="18" charset="-34"/>
                      </a:endParaRPr>
                    </a:p>
                  </a:txBody>
                  <a:tcPr marL="22512" marR="22512" marT="0" marB="0" anchor="ctr"/>
                </a:tc>
                <a:tc>
                  <a:txBody>
                    <a:bodyPr/>
                    <a:lstStyle/>
                    <a:p>
                      <a:pPr marL="0" marR="0" indent="0" algn="ctr">
                        <a:lnSpc>
                          <a:spcPct val="150000"/>
                        </a:lnSpc>
                        <a:spcBef>
                          <a:spcPts val="0"/>
                        </a:spcBef>
                        <a:spcAft>
                          <a:spcPts val="0"/>
                        </a:spcAft>
                        <a:tabLst>
                          <a:tab pos="182880" algn="l"/>
                        </a:tabLst>
                      </a:pPr>
                      <a:r>
                        <a:rPr lang="x-none" sz="1100" spc="-5" dirty="0">
                          <a:effectLst/>
                          <a:latin typeface="Century Gothic" panose="020B0502020202020204" pitchFamily="34" charset="0"/>
                          <a:cs typeface="Angsana New" panose="02020603050405020304" pitchFamily="18" charset="-34"/>
                        </a:rPr>
                        <a:t>Definitions</a:t>
                      </a:r>
                      <a:endParaRPr lang="en-US" sz="1100" spc="-5" dirty="0">
                        <a:effectLst/>
                        <a:latin typeface="Century Gothic" panose="020B0502020202020204" pitchFamily="34" charset="0"/>
                        <a:ea typeface="SimSun" panose="02010600030101010101" pitchFamily="2" charset="-122"/>
                        <a:cs typeface="Angsana New" panose="02020603050405020304" pitchFamily="18" charset="-34"/>
                      </a:endParaRPr>
                    </a:p>
                  </a:txBody>
                  <a:tcPr marL="22512" marR="22512" marT="0" marB="0" anchor="ctr"/>
                </a:tc>
                <a:tc>
                  <a:txBody>
                    <a:bodyPr/>
                    <a:lstStyle/>
                    <a:p>
                      <a:pPr marL="0" marR="0" indent="0" algn="ctr">
                        <a:lnSpc>
                          <a:spcPct val="150000"/>
                        </a:lnSpc>
                        <a:spcBef>
                          <a:spcPts val="0"/>
                        </a:spcBef>
                        <a:spcAft>
                          <a:spcPts val="0"/>
                        </a:spcAft>
                        <a:tabLst>
                          <a:tab pos="182880" algn="l"/>
                        </a:tabLst>
                      </a:pPr>
                      <a:r>
                        <a:rPr lang="x-none" sz="1100" spc="-5">
                          <a:effectLst/>
                          <a:latin typeface="Century Gothic" panose="020B0502020202020204" pitchFamily="34" charset="0"/>
                          <a:cs typeface="Angsana New" panose="02020603050405020304" pitchFamily="18" charset="-34"/>
                        </a:rPr>
                        <a:t>Officers Level</a:t>
                      </a:r>
                      <a:endParaRPr lang="en-US" sz="1100" spc="-5">
                        <a:effectLst/>
                        <a:latin typeface="Century Gothic" panose="020B0502020202020204" pitchFamily="34" charset="0"/>
                        <a:ea typeface="SimSun" panose="02010600030101010101" pitchFamily="2" charset="-122"/>
                        <a:cs typeface="Angsana New" panose="02020603050405020304" pitchFamily="18" charset="-34"/>
                      </a:endParaRPr>
                    </a:p>
                  </a:txBody>
                  <a:tcPr marL="22512" marR="22512" marT="0" marB="0" anchor="ctr"/>
                </a:tc>
                <a:extLst>
                  <a:ext uri="{0D108BD9-81ED-4DB2-BD59-A6C34878D82A}">
                    <a16:rowId xmlns:a16="http://schemas.microsoft.com/office/drawing/2014/main" val="960413845"/>
                  </a:ext>
                </a:extLst>
              </a:tr>
              <a:tr h="915525">
                <a:tc rowSpan="4">
                  <a:txBody>
                    <a:bodyPr/>
                    <a:lstStyle/>
                    <a:p>
                      <a:pPr marL="71755" marR="71755" indent="0" algn="ctr">
                        <a:lnSpc>
                          <a:spcPct val="150000"/>
                        </a:lnSpc>
                        <a:spcBef>
                          <a:spcPts val="0"/>
                        </a:spcBef>
                        <a:spcAft>
                          <a:spcPts val="0"/>
                        </a:spcAft>
                        <a:tabLst>
                          <a:tab pos="182880" algn="l"/>
                        </a:tabLst>
                      </a:pPr>
                      <a:r>
                        <a:rPr lang="x-none" sz="1200" spc="-5" dirty="0">
                          <a:effectLst/>
                          <a:latin typeface="Century Gothic" panose="020B0502020202020204" pitchFamily="34" charset="0"/>
                          <a:cs typeface="Angsana New" panose="02020603050405020304" pitchFamily="18" charset="-34"/>
                        </a:rPr>
                        <a:t>Data </a:t>
                      </a:r>
                      <a:r>
                        <a:rPr lang="en-US" sz="1200" spc="-5" dirty="0">
                          <a:effectLst/>
                          <a:latin typeface="Century Gothic" panose="020B0502020202020204" pitchFamily="34" charset="0"/>
                          <a:cs typeface="Angsana New" panose="02020603050405020304" pitchFamily="18" charset="-34"/>
                        </a:rPr>
                        <a:t>Assessment</a:t>
                      </a:r>
                      <a:endParaRPr lang="en-US" sz="1200" spc="-5" dirty="0">
                        <a:effectLst/>
                        <a:latin typeface="Century Gothic" panose="020B0502020202020204" pitchFamily="34" charset="0"/>
                        <a:ea typeface="SimSun" panose="02010600030101010101" pitchFamily="2" charset="-122"/>
                        <a:cs typeface="Angsana New" panose="02020603050405020304" pitchFamily="18" charset="-34"/>
                      </a:endParaRPr>
                    </a:p>
                  </a:txBody>
                  <a:tcPr marL="22512" marR="22512" marT="0" marB="0" anchor="ctr"/>
                </a:tc>
                <a:tc>
                  <a:txBody>
                    <a:bodyPr/>
                    <a:lstStyle/>
                    <a:p>
                      <a:pPr marL="0" marR="0" indent="0" algn="l">
                        <a:lnSpc>
                          <a:spcPct val="150000"/>
                        </a:lnSpc>
                        <a:spcBef>
                          <a:spcPts val="0"/>
                        </a:spcBef>
                        <a:spcAft>
                          <a:spcPts val="0"/>
                        </a:spcAft>
                        <a:tabLst>
                          <a:tab pos="182880" algn="l"/>
                        </a:tabLst>
                      </a:pPr>
                      <a:r>
                        <a:rPr lang="x-none" sz="1200" spc="-5" dirty="0">
                          <a:effectLst/>
                          <a:latin typeface="Century Gothic" panose="020B0502020202020204" pitchFamily="34" charset="0"/>
                          <a:cs typeface="Angsana New" panose="02020603050405020304" pitchFamily="18" charset="-34"/>
                        </a:rPr>
                        <a:t>Data Tools</a:t>
                      </a:r>
                      <a:endParaRPr lang="en-US" sz="1200" spc="-5" dirty="0">
                        <a:effectLst/>
                        <a:latin typeface="Century Gothic" panose="020B0502020202020204" pitchFamily="34" charset="0"/>
                        <a:ea typeface="SimSun" panose="02010600030101010101" pitchFamily="2" charset="-122"/>
                        <a:cs typeface="Angsana New" panose="02020603050405020304" pitchFamily="18" charset="-34"/>
                      </a:endParaRPr>
                    </a:p>
                  </a:txBody>
                  <a:tcPr marL="22512" marR="22512" marT="0" marB="0" anchor="ctr"/>
                </a:tc>
                <a:tc>
                  <a:txBody>
                    <a:bodyPr/>
                    <a:lstStyle/>
                    <a:p>
                      <a:pPr marL="0" marR="0" indent="0" algn="l">
                        <a:lnSpc>
                          <a:spcPct val="150000"/>
                        </a:lnSpc>
                        <a:spcBef>
                          <a:spcPts val="0"/>
                        </a:spcBef>
                        <a:spcAft>
                          <a:spcPts val="0"/>
                        </a:spcAft>
                        <a:tabLst>
                          <a:tab pos="182880" algn="l"/>
                        </a:tabLst>
                      </a:pPr>
                      <a:r>
                        <a:rPr lang="x-none" sz="1200" spc="-5" dirty="0">
                          <a:effectLst/>
                          <a:latin typeface="Century Gothic" panose="020B0502020202020204" pitchFamily="34" charset="0"/>
                          <a:cs typeface="Angsana New" panose="02020603050405020304" pitchFamily="18" charset="-34"/>
                        </a:rPr>
                        <a:t>The skill of utilizing software that has various capabilities such as setting up and executing data pipelines, gathering configuration data, and performing other related tasks.</a:t>
                      </a:r>
                      <a:endParaRPr lang="en-US" sz="1200" spc="-5" dirty="0">
                        <a:effectLst/>
                        <a:latin typeface="Century Gothic" panose="020B0502020202020204" pitchFamily="34" charset="0"/>
                        <a:ea typeface="SimSun" panose="02010600030101010101" pitchFamily="2" charset="-122"/>
                        <a:cs typeface="Angsana New" panose="02020603050405020304" pitchFamily="18" charset="-34"/>
                      </a:endParaRPr>
                    </a:p>
                  </a:txBody>
                  <a:tcPr marL="22512" marR="22512" marT="0" marB="0" anchor="ctr"/>
                </a:tc>
                <a:tc>
                  <a:txBody>
                    <a:bodyPr/>
                    <a:lstStyle/>
                    <a:p>
                      <a:pPr marL="0" marR="0" indent="0" algn="ctr">
                        <a:lnSpc>
                          <a:spcPct val="150000"/>
                        </a:lnSpc>
                        <a:spcBef>
                          <a:spcPts val="0"/>
                        </a:spcBef>
                        <a:spcAft>
                          <a:spcPts val="0"/>
                        </a:spcAft>
                        <a:tabLst>
                          <a:tab pos="182880" algn="l"/>
                        </a:tabLst>
                      </a:pPr>
                      <a:r>
                        <a:rPr lang="en-US" sz="1200" spc="-5" dirty="0">
                          <a:effectLst/>
                          <a:latin typeface="Century Gothic" panose="020B0502020202020204" pitchFamily="34" charset="0"/>
                          <a:cs typeface="Angsana New" panose="02020603050405020304" pitchFamily="18" charset="-34"/>
                        </a:rPr>
                        <a:t>A, S, T, O</a:t>
                      </a:r>
                      <a:endParaRPr lang="en-US" sz="1200" spc="-5" dirty="0">
                        <a:effectLst/>
                        <a:latin typeface="Century Gothic" panose="020B0502020202020204" pitchFamily="34" charset="0"/>
                        <a:ea typeface="SimSun" panose="02010600030101010101" pitchFamily="2" charset="-122"/>
                        <a:cs typeface="Angsana New" panose="02020603050405020304" pitchFamily="18" charset="-34"/>
                      </a:endParaRPr>
                    </a:p>
                  </a:txBody>
                  <a:tcPr marL="22512" marR="22512" marT="0" marB="0" anchor="ctr"/>
                </a:tc>
                <a:extLst>
                  <a:ext uri="{0D108BD9-81ED-4DB2-BD59-A6C34878D82A}">
                    <a16:rowId xmlns:a16="http://schemas.microsoft.com/office/drawing/2014/main" val="3889116120"/>
                  </a:ext>
                </a:extLst>
              </a:tr>
              <a:tr h="611682">
                <a:tc vMerge="1">
                  <a:txBody>
                    <a:bodyPr/>
                    <a:lstStyle/>
                    <a:p>
                      <a:endParaRPr lang="en-US"/>
                    </a:p>
                  </a:txBody>
                  <a:tcPr/>
                </a:tc>
                <a:tc>
                  <a:txBody>
                    <a:bodyPr/>
                    <a:lstStyle/>
                    <a:p>
                      <a:pPr marL="0" marR="0" indent="0" algn="l">
                        <a:lnSpc>
                          <a:spcPct val="150000"/>
                        </a:lnSpc>
                        <a:spcBef>
                          <a:spcPts val="0"/>
                        </a:spcBef>
                        <a:spcAft>
                          <a:spcPts val="0"/>
                        </a:spcAft>
                        <a:tabLst>
                          <a:tab pos="182880" algn="l"/>
                        </a:tabLst>
                      </a:pPr>
                      <a:r>
                        <a:rPr lang="x-none" sz="1200" spc="-5">
                          <a:effectLst/>
                          <a:latin typeface="Century Gothic" panose="020B0502020202020204" pitchFamily="34" charset="0"/>
                          <a:cs typeface="Angsana New" panose="02020603050405020304" pitchFamily="18" charset="-34"/>
                        </a:rPr>
                        <a:t>Identifying Problems using Data</a:t>
                      </a:r>
                      <a:endParaRPr lang="en-US" sz="1200" spc="-5">
                        <a:effectLst/>
                        <a:latin typeface="Century Gothic" panose="020B0502020202020204" pitchFamily="34" charset="0"/>
                        <a:ea typeface="SimSun" panose="02010600030101010101" pitchFamily="2" charset="-122"/>
                        <a:cs typeface="Angsana New" panose="02020603050405020304" pitchFamily="18" charset="-34"/>
                      </a:endParaRPr>
                    </a:p>
                  </a:txBody>
                  <a:tcPr marL="22512" marR="22512" marT="0" marB="0" anchor="ctr"/>
                </a:tc>
                <a:tc>
                  <a:txBody>
                    <a:bodyPr/>
                    <a:lstStyle/>
                    <a:p>
                      <a:pPr marL="0" marR="0" indent="0" algn="l">
                        <a:lnSpc>
                          <a:spcPct val="150000"/>
                        </a:lnSpc>
                        <a:spcBef>
                          <a:spcPts val="0"/>
                        </a:spcBef>
                        <a:spcAft>
                          <a:spcPts val="0"/>
                        </a:spcAft>
                        <a:tabLst>
                          <a:tab pos="182880" algn="l"/>
                        </a:tabLst>
                      </a:pPr>
                      <a:r>
                        <a:rPr lang="x-none" sz="1200" spc="-5" dirty="0">
                          <a:effectLst/>
                          <a:latin typeface="Century Gothic" panose="020B0502020202020204" pitchFamily="34" charset="0"/>
                          <a:cs typeface="Angsana New" panose="02020603050405020304" pitchFamily="18" charset="-34"/>
                        </a:rPr>
                        <a:t>Can be explain problems while working with data</a:t>
                      </a:r>
                      <a:endParaRPr lang="en-US" sz="1200" spc="-5" dirty="0">
                        <a:effectLst/>
                        <a:latin typeface="Century Gothic" panose="020B0502020202020204" pitchFamily="34" charset="0"/>
                        <a:ea typeface="SimSun" panose="02010600030101010101" pitchFamily="2" charset="-122"/>
                        <a:cs typeface="Angsana New" panose="02020603050405020304" pitchFamily="18" charset="-34"/>
                      </a:endParaRPr>
                    </a:p>
                  </a:txBody>
                  <a:tcPr marL="22512" marR="22512" marT="0" marB="0" anchor="ctr"/>
                </a:tc>
                <a:tc>
                  <a:txBody>
                    <a:bodyPr/>
                    <a:lstStyle/>
                    <a:p>
                      <a:pPr marL="0" marR="0" indent="0" algn="ctr">
                        <a:lnSpc>
                          <a:spcPct val="150000"/>
                        </a:lnSpc>
                        <a:spcBef>
                          <a:spcPts val="0"/>
                        </a:spcBef>
                        <a:spcAft>
                          <a:spcPts val="0"/>
                        </a:spcAft>
                        <a:tabLst>
                          <a:tab pos="182880" algn="l"/>
                        </a:tabLst>
                      </a:pPr>
                      <a:r>
                        <a:rPr lang="en-US" sz="1200" spc="-5">
                          <a:effectLst/>
                          <a:latin typeface="Century Gothic" panose="020B0502020202020204" pitchFamily="34" charset="0"/>
                          <a:cs typeface="Angsana New" panose="02020603050405020304" pitchFamily="18" charset="-34"/>
                        </a:rPr>
                        <a:t>A, S, T, O</a:t>
                      </a:r>
                      <a:endParaRPr lang="en-US" sz="1200" spc="-5">
                        <a:effectLst/>
                        <a:latin typeface="Century Gothic" panose="020B0502020202020204" pitchFamily="34" charset="0"/>
                        <a:ea typeface="SimSun" panose="02010600030101010101" pitchFamily="2" charset="-122"/>
                        <a:cs typeface="Angsana New" panose="02020603050405020304" pitchFamily="18" charset="-34"/>
                      </a:endParaRPr>
                    </a:p>
                  </a:txBody>
                  <a:tcPr marL="22512" marR="22512" marT="0" marB="0" anchor="ctr"/>
                </a:tc>
                <a:extLst>
                  <a:ext uri="{0D108BD9-81ED-4DB2-BD59-A6C34878D82A}">
                    <a16:rowId xmlns:a16="http://schemas.microsoft.com/office/drawing/2014/main" val="1349019101"/>
                  </a:ext>
                </a:extLst>
              </a:tr>
              <a:tr h="915525">
                <a:tc vMerge="1">
                  <a:txBody>
                    <a:bodyPr/>
                    <a:lstStyle/>
                    <a:p>
                      <a:endParaRPr lang="en-US"/>
                    </a:p>
                  </a:txBody>
                  <a:tcPr/>
                </a:tc>
                <a:tc>
                  <a:txBody>
                    <a:bodyPr/>
                    <a:lstStyle/>
                    <a:p>
                      <a:pPr marL="0" marR="0" indent="0" algn="l">
                        <a:lnSpc>
                          <a:spcPct val="150000"/>
                        </a:lnSpc>
                        <a:spcBef>
                          <a:spcPts val="0"/>
                        </a:spcBef>
                        <a:spcAft>
                          <a:spcPts val="0"/>
                        </a:spcAft>
                        <a:tabLst>
                          <a:tab pos="182880" algn="l"/>
                        </a:tabLst>
                      </a:pPr>
                      <a:r>
                        <a:rPr lang="x-none" sz="1200" spc="-5" dirty="0">
                          <a:effectLst/>
                          <a:latin typeface="Century Gothic" panose="020B0502020202020204" pitchFamily="34" charset="0"/>
                          <a:cs typeface="Angsana New" panose="02020603050405020304" pitchFamily="18" charset="-34"/>
                        </a:rPr>
                        <a:t>Data Visualizations</a:t>
                      </a:r>
                      <a:endParaRPr lang="en-US" sz="1200" spc="-5" dirty="0">
                        <a:effectLst/>
                        <a:latin typeface="Century Gothic" panose="020B0502020202020204" pitchFamily="34" charset="0"/>
                        <a:ea typeface="SimSun" panose="02010600030101010101" pitchFamily="2" charset="-122"/>
                        <a:cs typeface="Angsana New" panose="02020603050405020304" pitchFamily="18" charset="-34"/>
                      </a:endParaRPr>
                    </a:p>
                  </a:txBody>
                  <a:tcPr marL="22512" marR="22512" marT="0" marB="0" anchor="ctr"/>
                </a:tc>
                <a:tc>
                  <a:txBody>
                    <a:bodyPr/>
                    <a:lstStyle/>
                    <a:p>
                      <a:pPr marL="0" marR="0" indent="0" algn="l">
                        <a:lnSpc>
                          <a:spcPct val="150000"/>
                        </a:lnSpc>
                        <a:spcBef>
                          <a:spcPts val="0"/>
                        </a:spcBef>
                        <a:spcAft>
                          <a:spcPts val="0"/>
                        </a:spcAft>
                        <a:tabLst>
                          <a:tab pos="182880" algn="l"/>
                        </a:tabLst>
                      </a:pPr>
                      <a:r>
                        <a:rPr lang="x-none" sz="1200" spc="-5" dirty="0">
                          <a:effectLst/>
                          <a:latin typeface="Century Gothic" panose="020B0502020202020204" pitchFamily="34" charset="0"/>
                          <a:cs typeface="Angsana New" panose="02020603050405020304" pitchFamily="18" charset="-34"/>
                        </a:rPr>
                        <a:t>The act of converting data or information into a visual form, such as a chart, graph, or map for better understanding and communication.</a:t>
                      </a:r>
                      <a:endParaRPr lang="en-US" sz="1200" spc="-5" dirty="0">
                        <a:effectLst/>
                        <a:latin typeface="Century Gothic" panose="020B0502020202020204" pitchFamily="34" charset="0"/>
                        <a:ea typeface="SimSun" panose="02010600030101010101" pitchFamily="2" charset="-122"/>
                        <a:cs typeface="Angsana New" panose="02020603050405020304" pitchFamily="18" charset="-34"/>
                      </a:endParaRPr>
                    </a:p>
                  </a:txBody>
                  <a:tcPr marL="22512" marR="22512" marT="0" marB="0" anchor="ctr"/>
                </a:tc>
                <a:tc>
                  <a:txBody>
                    <a:bodyPr/>
                    <a:lstStyle/>
                    <a:p>
                      <a:pPr marL="0" marR="0" indent="0" algn="ctr">
                        <a:lnSpc>
                          <a:spcPct val="150000"/>
                        </a:lnSpc>
                        <a:spcBef>
                          <a:spcPts val="0"/>
                        </a:spcBef>
                        <a:spcAft>
                          <a:spcPts val="0"/>
                        </a:spcAft>
                        <a:tabLst>
                          <a:tab pos="182880" algn="l"/>
                        </a:tabLst>
                      </a:pPr>
                      <a:r>
                        <a:rPr lang="en-US" sz="1200" spc="-5" dirty="0">
                          <a:effectLst/>
                          <a:latin typeface="Century Gothic" panose="020B0502020202020204" pitchFamily="34" charset="0"/>
                          <a:cs typeface="Angsana New" panose="02020603050405020304" pitchFamily="18" charset="-34"/>
                        </a:rPr>
                        <a:t>A, S, T, O</a:t>
                      </a:r>
                      <a:endParaRPr lang="en-US" sz="1200" spc="-5" dirty="0">
                        <a:effectLst/>
                        <a:latin typeface="Century Gothic" panose="020B0502020202020204" pitchFamily="34" charset="0"/>
                        <a:ea typeface="SimSun" panose="02010600030101010101" pitchFamily="2" charset="-122"/>
                        <a:cs typeface="Angsana New" panose="02020603050405020304" pitchFamily="18" charset="-34"/>
                      </a:endParaRPr>
                    </a:p>
                  </a:txBody>
                  <a:tcPr marL="22512" marR="22512" marT="0" marB="0" anchor="ctr"/>
                </a:tc>
                <a:extLst>
                  <a:ext uri="{0D108BD9-81ED-4DB2-BD59-A6C34878D82A}">
                    <a16:rowId xmlns:a16="http://schemas.microsoft.com/office/drawing/2014/main" val="1943141033"/>
                  </a:ext>
                </a:extLst>
              </a:tr>
              <a:tr h="611682">
                <a:tc vMerge="1">
                  <a:txBody>
                    <a:bodyPr/>
                    <a:lstStyle/>
                    <a:p>
                      <a:endParaRPr lang="en-US"/>
                    </a:p>
                  </a:txBody>
                  <a:tcPr/>
                </a:tc>
                <a:tc>
                  <a:txBody>
                    <a:bodyPr/>
                    <a:lstStyle/>
                    <a:p>
                      <a:pPr marL="0" marR="0" indent="0" algn="l">
                        <a:lnSpc>
                          <a:spcPct val="150000"/>
                        </a:lnSpc>
                        <a:spcBef>
                          <a:spcPts val="0"/>
                        </a:spcBef>
                        <a:spcAft>
                          <a:spcPts val="0"/>
                        </a:spcAft>
                        <a:tabLst>
                          <a:tab pos="182880" algn="l"/>
                        </a:tabLst>
                      </a:pPr>
                      <a:r>
                        <a:rPr lang="x-none" sz="1200" spc="-5" dirty="0">
                          <a:effectLst/>
                          <a:latin typeface="Century Gothic" panose="020B0502020202020204" pitchFamily="34" charset="0"/>
                          <a:cs typeface="Angsana New" panose="02020603050405020304" pitchFamily="18" charset="-34"/>
                        </a:rPr>
                        <a:t>Data Driven Decision Making </a:t>
                      </a:r>
                      <a:endParaRPr lang="en-US" sz="1200" spc="-5" dirty="0">
                        <a:effectLst/>
                        <a:latin typeface="Century Gothic" panose="020B0502020202020204" pitchFamily="34" charset="0"/>
                        <a:ea typeface="SimSun" panose="02010600030101010101" pitchFamily="2" charset="-122"/>
                        <a:cs typeface="Angsana New" panose="02020603050405020304" pitchFamily="18" charset="-34"/>
                      </a:endParaRPr>
                    </a:p>
                  </a:txBody>
                  <a:tcPr marL="22512" marR="22512" marT="0" marB="0" anchor="ctr"/>
                </a:tc>
                <a:tc>
                  <a:txBody>
                    <a:bodyPr/>
                    <a:lstStyle/>
                    <a:p>
                      <a:pPr marL="0" marR="0" indent="0" algn="l">
                        <a:lnSpc>
                          <a:spcPct val="150000"/>
                        </a:lnSpc>
                        <a:spcBef>
                          <a:spcPts val="0"/>
                        </a:spcBef>
                        <a:spcAft>
                          <a:spcPts val="0"/>
                        </a:spcAft>
                        <a:tabLst>
                          <a:tab pos="182880" algn="l"/>
                        </a:tabLst>
                      </a:pPr>
                      <a:r>
                        <a:rPr lang="x-none" sz="1200" spc="-5" dirty="0">
                          <a:effectLst/>
                          <a:latin typeface="Century Gothic" panose="020B0502020202020204" pitchFamily="34" charset="0"/>
                          <a:cs typeface="Angsana New" panose="02020603050405020304" pitchFamily="18" charset="-34"/>
                        </a:rPr>
                        <a:t>Can using data for decide on a job or situations</a:t>
                      </a:r>
                      <a:endParaRPr lang="en-US" sz="1200" spc="-5" dirty="0">
                        <a:effectLst/>
                        <a:latin typeface="Century Gothic" panose="020B0502020202020204" pitchFamily="34" charset="0"/>
                        <a:ea typeface="SimSun" panose="02010600030101010101" pitchFamily="2" charset="-122"/>
                        <a:cs typeface="Angsana New" panose="02020603050405020304" pitchFamily="18" charset="-34"/>
                      </a:endParaRPr>
                    </a:p>
                  </a:txBody>
                  <a:tcPr marL="22512" marR="22512" marT="0" marB="0" anchor="ctr"/>
                </a:tc>
                <a:tc>
                  <a:txBody>
                    <a:bodyPr/>
                    <a:lstStyle/>
                    <a:p>
                      <a:pPr marL="0" marR="0" indent="0" algn="ctr">
                        <a:lnSpc>
                          <a:spcPct val="150000"/>
                        </a:lnSpc>
                        <a:spcBef>
                          <a:spcPts val="0"/>
                        </a:spcBef>
                        <a:spcAft>
                          <a:spcPts val="0"/>
                        </a:spcAft>
                        <a:tabLst>
                          <a:tab pos="182880" algn="l"/>
                        </a:tabLst>
                      </a:pPr>
                      <a:r>
                        <a:rPr lang="en-US" sz="1200" spc="-5" dirty="0">
                          <a:effectLst/>
                          <a:latin typeface="Century Gothic" panose="020B0502020202020204" pitchFamily="34" charset="0"/>
                          <a:cs typeface="Angsana New" panose="02020603050405020304" pitchFamily="18" charset="-34"/>
                        </a:rPr>
                        <a:t>E, M</a:t>
                      </a:r>
                      <a:endParaRPr lang="en-US" sz="1200" spc="-5" dirty="0">
                        <a:effectLst/>
                        <a:latin typeface="Century Gothic" panose="020B0502020202020204" pitchFamily="34" charset="0"/>
                        <a:ea typeface="SimSun" panose="02010600030101010101" pitchFamily="2" charset="-122"/>
                        <a:cs typeface="Angsana New" panose="02020603050405020304" pitchFamily="18" charset="-34"/>
                      </a:endParaRPr>
                    </a:p>
                  </a:txBody>
                  <a:tcPr marL="22512" marR="22512" marT="0" marB="0" anchor="ctr"/>
                </a:tc>
                <a:extLst>
                  <a:ext uri="{0D108BD9-81ED-4DB2-BD59-A6C34878D82A}">
                    <a16:rowId xmlns:a16="http://schemas.microsoft.com/office/drawing/2014/main" val="741400379"/>
                  </a:ext>
                </a:extLst>
              </a:tr>
              <a:tr h="915525">
                <a:tc rowSpan="3">
                  <a:txBody>
                    <a:bodyPr/>
                    <a:lstStyle/>
                    <a:p>
                      <a:pPr marL="71755" marR="71755" indent="0" algn="ctr">
                        <a:lnSpc>
                          <a:spcPct val="150000"/>
                        </a:lnSpc>
                        <a:spcBef>
                          <a:spcPts val="0"/>
                        </a:spcBef>
                        <a:spcAft>
                          <a:spcPts val="0"/>
                        </a:spcAft>
                        <a:tabLst>
                          <a:tab pos="182880" algn="l"/>
                        </a:tabLst>
                      </a:pPr>
                      <a:r>
                        <a:rPr lang="x-none" sz="1200" spc="-5" dirty="0">
                          <a:effectLst/>
                          <a:latin typeface="Century Gothic" panose="020B0502020202020204" pitchFamily="34" charset="0"/>
                          <a:cs typeface="Angsana New" panose="02020603050405020304" pitchFamily="18" charset="-34"/>
                        </a:rPr>
                        <a:t>Data </a:t>
                      </a:r>
                      <a:r>
                        <a:rPr lang="en-US" sz="1200" spc="-5" dirty="0">
                          <a:effectLst/>
                          <a:latin typeface="Century Gothic" panose="020B0502020202020204" pitchFamily="34" charset="0"/>
                          <a:cs typeface="Angsana New" panose="02020603050405020304" pitchFamily="18" charset="-34"/>
                        </a:rPr>
                        <a:t>Utilizations</a:t>
                      </a:r>
                      <a:endParaRPr lang="en-US" sz="1200" spc="-5" dirty="0">
                        <a:effectLst/>
                        <a:latin typeface="Century Gothic" panose="020B0502020202020204" pitchFamily="34" charset="0"/>
                        <a:ea typeface="SimSun" panose="02010600030101010101" pitchFamily="2" charset="-122"/>
                        <a:cs typeface="Angsana New" panose="02020603050405020304" pitchFamily="18" charset="-34"/>
                      </a:endParaRPr>
                    </a:p>
                  </a:txBody>
                  <a:tcPr marL="22512" marR="22512" marT="0" marB="0" anchor="ctr"/>
                </a:tc>
                <a:tc>
                  <a:txBody>
                    <a:bodyPr/>
                    <a:lstStyle/>
                    <a:p>
                      <a:pPr marL="0" marR="0" indent="0" algn="l">
                        <a:lnSpc>
                          <a:spcPct val="150000"/>
                        </a:lnSpc>
                        <a:spcBef>
                          <a:spcPts val="0"/>
                        </a:spcBef>
                        <a:spcAft>
                          <a:spcPts val="0"/>
                        </a:spcAft>
                        <a:tabLst>
                          <a:tab pos="182880" algn="l"/>
                        </a:tabLst>
                      </a:pPr>
                      <a:r>
                        <a:rPr lang="x-none" sz="1200" spc="-5">
                          <a:effectLst/>
                          <a:latin typeface="Century Gothic" panose="020B0502020202020204" pitchFamily="34" charset="0"/>
                          <a:cs typeface="Angsana New" panose="02020603050405020304" pitchFamily="18" charset="-34"/>
                        </a:rPr>
                        <a:t>Critical Thinking</a:t>
                      </a:r>
                      <a:endParaRPr lang="en-US" sz="1200" spc="-5">
                        <a:effectLst/>
                        <a:latin typeface="Century Gothic" panose="020B0502020202020204" pitchFamily="34" charset="0"/>
                        <a:ea typeface="SimSun" panose="02010600030101010101" pitchFamily="2" charset="-122"/>
                        <a:cs typeface="Angsana New" panose="02020603050405020304" pitchFamily="18" charset="-34"/>
                      </a:endParaRPr>
                    </a:p>
                  </a:txBody>
                  <a:tcPr marL="22512" marR="22512" marT="0" marB="0" anchor="ctr"/>
                </a:tc>
                <a:tc>
                  <a:txBody>
                    <a:bodyPr/>
                    <a:lstStyle/>
                    <a:p>
                      <a:pPr marL="0" marR="0" indent="0" algn="l">
                        <a:lnSpc>
                          <a:spcPct val="150000"/>
                        </a:lnSpc>
                        <a:spcBef>
                          <a:spcPts val="0"/>
                        </a:spcBef>
                        <a:spcAft>
                          <a:spcPts val="0"/>
                        </a:spcAft>
                        <a:tabLst>
                          <a:tab pos="182880" algn="l"/>
                        </a:tabLst>
                      </a:pPr>
                      <a:r>
                        <a:rPr lang="x-none" sz="1200" spc="-5" dirty="0">
                          <a:effectLst/>
                          <a:latin typeface="Century Gothic" panose="020B0502020202020204" pitchFamily="34" charset="0"/>
                          <a:cs typeface="Angsana New" panose="02020603050405020304" pitchFamily="18" charset="-34"/>
                        </a:rPr>
                        <a:t>The process of examining available facts, evidence, observations, and arguments to work with data and form conclusions based on the analysis.</a:t>
                      </a:r>
                      <a:endParaRPr lang="en-US" sz="1200" spc="-5" dirty="0">
                        <a:effectLst/>
                        <a:latin typeface="Century Gothic" panose="020B0502020202020204" pitchFamily="34" charset="0"/>
                        <a:ea typeface="SimSun" panose="02010600030101010101" pitchFamily="2" charset="-122"/>
                        <a:cs typeface="Angsana New" panose="02020603050405020304" pitchFamily="18" charset="-34"/>
                      </a:endParaRPr>
                    </a:p>
                  </a:txBody>
                  <a:tcPr marL="22512" marR="22512" marT="0" marB="0" anchor="ctr"/>
                </a:tc>
                <a:tc>
                  <a:txBody>
                    <a:bodyPr/>
                    <a:lstStyle/>
                    <a:p>
                      <a:pPr marL="0" marR="0" indent="0" algn="ctr">
                        <a:lnSpc>
                          <a:spcPct val="150000"/>
                        </a:lnSpc>
                        <a:spcBef>
                          <a:spcPts val="0"/>
                        </a:spcBef>
                        <a:spcAft>
                          <a:spcPts val="0"/>
                        </a:spcAft>
                        <a:tabLst>
                          <a:tab pos="182880" algn="l"/>
                        </a:tabLst>
                      </a:pPr>
                      <a:r>
                        <a:rPr lang="en-US" sz="1200" spc="-5" dirty="0">
                          <a:effectLst/>
                          <a:latin typeface="Century Gothic" panose="020B0502020202020204" pitchFamily="34" charset="0"/>
                          <a:cs typeface="Angsana New" panose="02020603050405020304" pitchFamily="18" charset="-34"/>
                        </a:rPr>
                        <a:t>A, S, T, O</a:t>
                      </a:r>
                      <a:endParaRPr lang="en-US" sz="1200" spc="-5" dirty="0">
                        <a:effectLst/>
                        <a:latin typeface="Century Gothic" panose="020B0502020202020204" pitchFamily="34" charset="0"/>
                        <a:ea typeface="SimSun" panose="02010600030101010101" pitchFamily="2" charset="-122"/>
                        <a:cs typeface="Angsana New" panose="02020603050405020304" pitchFamily="18" charset="-34"/>
                      </a:endParaRPr>
                    </a:p>
                  </a:txBody>
                  <a:tcPr marL="22512" marR="22512" marT="0" marB="0" anchor="ctr"/>
                </a:tc>
                <a:extLst>
                  <a:ext uri="{0D108BD9-81ED-4DB2-BD59-A6C34878D82A}">
                    <a16:rowId xmlns:a16="http://schemas.microsoft.com/office/drawing/2014/main" val="3428388797"/>
                  </a:ext>
                </a:extLst>
              </a:tr>
              <a:tr h="611682">
                <a:tc vMerge="1">
                  <a:txBody>
                    <a:bodyPr/>
                    <a:lstStyle/>
                    <a:p>
                      <a:endParaRPr lang="en-US"/>
                    </a:p>
                  </a:txBody>
                  <a:tcPr/>
                </a:tc>
                <a:tc>
                  <a:txBody>
                    <a:bodyPr/>
                    <a:lstStyle/>
                    <a:p>
                      <a:pPr marL="0" marR="0" indent="0" algn="l">
                        <a:lnSpc>
                          <a:spcPct val="150000"/>
                        </a:lnSpc>
                        <a:spcBef>
                          <a:spcPts val="0"/>
                        </a:spcBef>
                        <a:spcAft>
                          <a:spcPts val="0"/>
                        </a:spcAft>
                        <a:tabLst>
                          <a:tab pos="182880" algn="l"/>
                        </a:tabLst>
                      </a:pPr>
                      <a:r>
                        <a:rPr lang="x-none" sz="1200" spc="-5">
                          <a:effectLst/>
                          <a:latin typeface="Century Gothic" panose="020B0502020202020204" pitchFamily="34" charset="0"/>
                          <a:cs typeface="Angsana New" panose="02020603050405020304" pitchFamily="18" charset="-34"/>
                        </a:rPr>
                        <a:t>Data Ethics</a:t>
                      </a:r>
                      <a:endParaRPr lang="en-US" sz="1200" spc="-5">
                        <a:effectLst/>
                        <a:latin typeface="Century Gothic" panose="020B0502020202020204" pitchFamily="34" charset="0"/>
                        <a:ea typeface="SimSun" panose="02010600030101010101" pitchFamily="2" charset="-122"/>
                        <a:cs typeface="Angsana New" panose="02020603050405020304" pitchFamily="18" charset="-34"/>
                      </a:endParaRPr>
                    </a:p>
                  </a:txBody>
                  <a:tcPr marL="22512" marR="22512" marT="0" marB="0" anchor="ctr"/>
                </a:tc>
                <a:tc>
                  <a:txBody>
                    <a:bodyPr/>
                    <a:lstStyle/>
                    <a:p>
                      <a:pPr marL="0" marR="0" indent="0" algn="l">
                        <a:lnSpc>
                          <a:spcPct val="150000"/>
                        </a:lnSpc>
                        <a:spcBef>
                          <a:spcPts val="0"/>
                        </a:spcBef>
                        <a:spcAft>
                          <a:spcPts val="0"/>
                        </a:spcAft>
                        <a:tabLst>
                          <a:tab pos="182880" algn="l"/>
                        </a:tabLst>
                      </a:pPr>
                      <a:r>
                        <a:rPr lang="x-none" sz="1200" spc="-5" dirty="0">
                          <a:effectLst/>
                          <a:latin typeface="Century Gothic" panose="020B0502020202020204" pitchFamily="34" charset="0"/>
                          <a:cs typeface="Angsana New" panose="02020603050405020304" pitchFamily="18" charset="-34"/>
                        </a:rPr>
                        <a:t>Ability to collecting, generating, analyzing, and disseminating data on a right way such as follow by law.</a:t>
                      </a:r>
                      <a:endParaRPr lang="en-US" sz="1200" spc="-5" dirty="0">
                        <a:effectLst/>
                        <a:latin typeface="Century Gothic" panose="020B0502020202020204" pitchFamily="34" charset="0"/>
                        <a:ea typeface="SimSun" panose="02010600030101010101" pitchFamily="2" charset="-122"/>
                        <a:cs typeface="Angsana New" panose="02020603050405020304" pitchFamily="18" charset="-34"/>
                      </a:endParaRPr>
                    </a:p>
                  </a:txBody>
                  <a:tcPr marL="22512" marR="22512" marT="0" marB="0" anchor="ctr"/>
                </a:tc>
                <a:tc>
                  <a:txBody>
                    <a:bodyPr/>
                    <a:lstStyle/>
                    <a:p>
                      <a:pPr marL="0" marR="0" indent="0" algn="ctr">
                        <a:lnSpc>
                          <a:spcPct val="150000"/>
                        </a:lnSpc>
                        <a:spcBef>
                          <a:spcPts val="0"/>
                        </a:spcBef>
                        <a:spcAft>
                          <a:spcPts val="0"/>
                        </a:spcAft>
                        <a:tabLst>
                          <a:tab pos="182880" algn="l"/>
                        </a:tabLst>
                      </a:pPr>
                      <a:r>
                        <a:rPr lang="en-US" sz="1200" spc="-5">
                          <a:effectLst/>
                          <a:latin typeface="Century Gothic" panose="020B0502020202020204" pitchFamily="34" charset="0"/>
                          <a:cs typeface="Angsana New" panose="02020603050405020304" pitchFamily="18" charset="-34"/>
                        </a:rPr>
                        <a:t>A, S, T, O</a:t>
                      </a:r>
                      <a:endParaRPr lang="en-US" sz="1200" spc="-5">
                        <a:effectLst/>
                        <a:latin typeface="Century Gothic" panose="020B0502020202020204" pitchFamily="34" charset="0"/>
                        <a:ea typeface="SimSun" panose="02010600030101010101" pitchFamily="2" charset="-122"/>
                        <a:cs typeface="Angsana New" panose="02020603050405020304" pitchFamily="18" charset="-34"/>
                      </a:endParaRPr>
                    </a:p>
                  </a:txBody>
                  <a:tcPr marL="22512" marR="22512" marT="0" marB="0" anchor="ctr"/>
                </a:tc>
                <a:extLst>
                  <a:ext uri="{0D108BD9-81ED-4DB2-BD59-A6C34878D82A}">
                    <a16:rowId xmlns:a16="http://schemas.microsoft.com/office/drawing/2014/main" val="1929408736"/>
                  </a:ext>
                </a:extLst>
              </a:tr>
              <a:tr h="611682">
                <a:tc vMerge="1">
                  <a:txBody>
                    <a:bodyPr/>
                    <a:lstStyle/>
                    <a:p>
                      <a:endParaRPr lang="en-US"/>
                    </a:p>
                  </a:txBody>
                  <a:tcPr/>
                </a:tc>
                <a:tc>
                  <a:txBody>
                    <a:bodyPr/>
                    <a:lstStyle/>
                    <a:p>
                      <a:pPr marL="0" marR="0" indent="0" algn="l">
                        <a:lnSpc>
                          <a:spcPct val="150000"/>
                        </a:lnSpc>
                        <a:spcBef>
                          <a:spcPts val="0"/>
                        </a:spcBef>
                        <a:spcAft>
                          <a:spcPts val="0"/>
                        </a:spcAft>
                        <a:tabLst>
                          <a:tab pos="182880" algn="l"/>
                        </a:tabLst>
                      </a:pPr>
                      <a:r>
                        <a:rPr lang="x-none" sz="1200" spc="-5">
                          <a:effectLst/>
                          <a:latin typeface="Century Gothic" panose="020B0502020202020204" pitchFamily="34" charset="0"/>
                          <a:cs typeface="Angsana New" panose="02020603050405020304" pitchFamily="18" charset="-34"/>
                        </a:rPr>
                        <a:t>Evaluating Decision Bases on Data</a:t>
                      </a:r>
                      <a:endParaRPr lang="en-US" sz="1200" spc="-5">
                        <a:effectLst/>
                        <a:latin typeface="Century Gothic" panose="020B0502020202020204" pitchFamily="34" charset="0"/>
                        <a:ea typeface="SimSun" panose="02010600030101010101" pitchFamily="2" charset="-122"/>
                        <a:cs typeface="Angsana New" panose="02020603050405020304" pitchFamily="18" charset="-34"/>
                      </a:endParaRPr>
                    </a:p>
                  </a:txBody>
                  <a:tcPr marL="22512" marR="22512" marT="0" marB="0" anchor="ctr"/>
                </a:tc>
                <a:tc>
                  <a:txBody>
                    <a:bodyPr/>
                    <a:lstStyle/>
                    <a:p>
                      <a:pPr marL="0" marR="0" indent="0" algn="l">
                        <a:lnSpc>
                          <a:spcPct val="150000"/>
                        </a:lnSpc>
                        <a:spcBef>
                          <a:spcPts val="0"/>
                        </a:spcBef>
                        <a:spcAft>
                          <a:spcPts val="0"/>
                        </a:spcAft>
                        <a:tabLst>
                          <a:tab pos="182880" algn="l"/>
                        </a:tabLst>
                      </a:pPr>
                      <a:r>
                        <a:rPr lang="x-none" sz="1200" spc="-5" dirty="0">
                          <a:effectLst/>
                          <a:latin typeface="Century Gothic" panose="020B0502020202020204" pitchFamily="34" charset="0"/>
                          <a:cs typeface="Angsana New" panose="02020603050405020304" pitchFamily="18" charset="-34"/>
                        </a:rPr>
                        <a:t>A methodical, numerical, and visual approach to addressing and evaluating significant decisions through the use of data.</a:t>
                      </a:r>
                      <a:endParaRPr lang="en-US" sz="1200" spc="-5" dirty="0">
                        <a:effectLst/>
                        <a:latin typeface="Century Gothic" panose="020B0502020202020204" pitchFamily="34" charset="0"/>
                        <a:ea typeface="SimSun" panose="02010600030101010101" pitchFamily="2" charset="-122"/>
                        <a:cs typeface="Angsana New" panose="02020603050405020304" pitchFamily="18" charset="-34"/>
                      </a:endParaRPr>
                    </a:p>
                  </a:txBody>
                  <a:tcPr marL="22512" marR="22512" marT="0" marB="0" anchor="ctr"/>
                </a:tc>
                <a:tc>
                  <a:txBody>
                    <a:bodyPr/>
                    <a:lstStyle/>
                    <a:p>
                      <a:pPr marL="0" marR="0" indent="0" algn="ctr">
                        <a:lnSpc>
                          <a:spcPct val="150000"/>
                        </a:lnSpc>
                        <a:spcBef>
                          <a:spcPts val="0"/>
                        </a:spcBef>
                        <a:spcAft>
                          <a:spcPts val="0"/>
                        </a:spcAft>
                        <a:tabLst>
                          <a:tab pos="182880" algn="l"/>
                        </a:tabLst>
                      </a:pPr>
                      <a:r>
                        <a:rPr lang="en-US" sz="1200" spc="-5" dirty="0">
                          <a:effectLst/>
                          <a:latin typeface="Century Gothic" panose="020B0502020202020204" pitchFamily="34" charset="0"/>
                          <a:cs typeface="Angsana New" panose="02020603050405020304" pitchFamily="18" charset="-34"/>
                        </a:rPr>
                        <a:t>E, M, A, S, T, O</a:t>
                      </a:r>
                      <a:endParaRPr lang="en-US" sz="1200" spc="-5" dirty="0">
                        <a:effectLst/>
                        <a:latin typeface="Century Gothic" panose="020B0502020202020204" pitchFamily="34" charset="0"/>
                        <a:ea typeface="SimSun" panose="02010600030101010101" pitchFamily="2" charset="-122"/>
                        <a:cs typeface="Angsana New" panose="02020603050405020304" pitchFamily="18" charset="-34"/>
                      </a:endParaRPr>
                    </a:p>
                  </a:txBody>
                  <a:tcPr marL="22512" marR="22512" marT="0" marB="0" anchor="ctr"/>
                </a:tc>
                <a:extLst>
                  <a:ext uri="{0D108BD9-81ED-4DB2-BD59-A6C34878D82A}">
                    <a16:rowId xmlns:a16="http://schemas.microsoft.com/office/drawing/2014/main" val="4214015731"/>
                  </a:ext>
                </a:extLst>
              </a:tr>
            </a:tbl>
          </a:graphicData>
        </a:graphic>
      </p:graphicFrame>
      <p:sp>
        <p:nvSpPr>
          <p:cNvPr id="2" name="Title 1">
            <a:extLst>
              <a:ext uri="{FF2B5EF4-FFF2-40B4-BE49-F238E27FC236}">
                <a16:creationId xmlns:a16="http://schemas.microsoft.com/office/drawing/2014/main" id="{7EF28CA9-9052-6EBB-014E-90D1F715B0CC}"/>
              </a:ext>
            </a:extLst>
          </p:cNvPr>
          <p:cNvSpPr>
            <a:spLocks noGrp="1"/>
          </p:cNvSpPr>
          <p:nvPr>
            <p:ph type="title"/>
          </p:nvPr>
        </p:nvSpPr>
        <p:spPr>
          <a:xfrm>
            <a:off x="1275080" y="0"/>
            <a:ext cx="10515600" cy="1325563"/>
          </a:xfrm>
        </p:spPr>
        <p:txBody>
          <a:bodyPr>
            <a:normAutofit/>
          </a:bodyPr>
          <a:lstStyle/>
          <a:p>
            <a:r>
              <a:rPr lang="en-US" sz="3200" b="1" dirty="0"/>
              <a:t>The OCSC position level and Course</a:t>
            </a:r>
          </a:p>
        </p:txBody>
      </p:sp>
    </p:spTree>
    <p:extLst>
      <p:ext uri="{BB962C8B-B14F-4D97-AF65-F5344CB8AC3E}">
        <p14:creationId xmlns:p14="http://schemas.microsoft.com/office/powerpoint/2010/main" val="3528892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creenshot, black and white, parallel&#10;&#10;Description automatically generated">
            <a:extLst>
              <a:ext uri="{FF2B5EF4-FFF2-40B4-BE49-F238E27FC236}">
                <a16:creationId xmlns:a16="http://schemas.microsoft.com/office/drawing/2014/main" id="{65BCE29C-6D48-B950-D51D-F6CC386CCDE0}"/>
              </a:ext>
            </a:extLst>
          </p:cNvPr>
          <p:cNvPicPr>
            <a:picLocks noChangeAspect="1"/>
          </p:cNvPicPr>
          <p:nvPr/>
        </p:nvPicPr>
        <p:blipFill>
          <a:blip r:embed="rId3"/>
          <a:stretch>
            <a:fillRect/>
          </a:stretch>
        </p:blipFill>
        <p:spPr>
          <a:xfrm>
            <a:off x="1435066" y="1473708"/>
            <a:ext cx="10053388" cy="4601463"/>
          </a:xfrm>
          <a:prstGeom prst="rect">
            <a:avLst/>
          </a:prstGeom>
        </p:spPr>
      </p:pic>
      <p:sp>
        <p:nvSpPr>
          <p:cNvPr id="4" name="Title 1">
            <a:extLst>
              <a:ext uri="{FF2B5EF4-FFF2-40B4-BE49-F238E27FC236}">
                <a16:creationId xmlns:a16="http://schemas.microsoft.com/office/drawing/2014/main" id="{B65FE301-DBC6-6D71-28C7-78F36D7177F3}"/>
              </a:ext>
            </a:extLst>
          </p:cNvPr>
          <p:cNvSpPr>
            <a:spLocks noGrp="1"/>
          </p:cNvSpPr>
          <p:nvPr>
            <p:ph type="title"/>
          </p:nvPr>
        </p:nvSpPr>
        <p:spPr>
          <a:xfrm>
            <a:off x="1203960" y="230017"/>
            <a:ext cx="10515600" cy="1325563"/>
          </a:xfrm>
        </p:spPr>
        <p:txBody>
          <a:bodyPr>
            <a:normAutofit/>
          </a:bodyPr>
          <a:lstStyle/>
          <a:p>
            <a:r>
              <a:rPr lang="en-US" sz="3200" b="1" dirty="0"/>
              <a:t>The OCSC position level and Course</a:t>
            </a:r>
          </a:p>
        </p:txBody>
      </p:sp>
    </p:spTree>
    <p:extLst>
      <p:ext uri="{BB962C8B-B14F-4D97-AF65-F5344CB8AC3E}">
        <p14:creationId xmlns:p14="http://schemas.microsoft.com/office/powerpoint/2010/main" val="20310877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2DAFA-801E-A7B4-1E1C-6C5852ADCB8F}"/>
              </a:ext>
            </a:extLst>
          </p:cNvPr>
          <p:cNvSpPr>
            <a:spLocks noGrp="1"/>
          </p:cNvSpPr>
          <p:nvPr>
            <p:ph type="title"/>
          </p:nvPr>
        </p:nvSpPr>
        <p:spPr/>
        <p:txBody>
          <a:bodyPr>
            <a:normAutofit/>
          </a:bodyPr>
          <a:lstStyle/>
          <a:p>
            <a:r>
              <a:rPr lang="en-US" sz="3200" b="1" dirty="0">
                <a:latin typeface="Century Gothic" panose="020B0502020202020204" pitchFamily="34" charset="0"/>
              </a:rPr>
              <a:t>Conclusion</a:t>
            </a:r>
          </a:p>
        </p:txBody>
      </p:sp>
      <p:sp>
        <p:nvSpPr>
          <p:cNvPr id="3" name="Content Placeholder 2">
            <a:extLst>
              <a:ext uri="{FF2B5EF4-FFF2-40B4-BE49-F238E27FC236}">
                <a16:creationId xmlns:a16="http://schemas.microsoft.com/office/drawing/2014/main" id="{33129DFB-61AD-AF26-8882-81513BBAA25F}"/>
              </a:ext>
            </a:extLst>
          </p:cNvPr>
          <p:cNvSpPr>
            <a:spLocks noGrp="1"/>
          </p:cNvSpPr>
          <p:nvPr>
            <p:ph idx="1"/>
          </p:nvPr>
        </p:nvSpPr>
        <p:spPr/>
        <p:txBody>
          <a:bodyPr>
            <a:normAutofit/>
          </a:bodyPr>
          <a:lstStyle/>
          <a:p>
            <a:pPr>
              <a:lnSpc>
                <a:spcPct val="170000"/>
              </a:lnSpc>
            </a:pPr>
            <a:r>
              <a:rPr lang="en-US" sz="1400" dirty="0">
                <a:latin typeface="Century Gothic" panose="020B0502020202020204" pitchFamily="34" charset="0"/>
              </a:rPr>
              <a:t>The objective of this research was aims to identify disparities between compliance, data, and other relevant aspects in Thailand and the International Digital Skills Framework, by analyzing performance gaps within the Office of the Civil Service Commission's framework, strengths, weaknesses, and identifying essential competencies, as well as areas in which Thailand lags international standards.</a:t>
            </a:r>
          </a:p>
          <a:p>
            <a:pPr>
              <a:lnSpc>
                <a:spcPct val="170000"/>
              </a:lnSpc>
            </a:pPr>
            <a:r>
              <a:rPr lang="en-US" sz="1400" dirty="0">
                <a:latin typeface="Century Gothic" panose="020B0502020202020204" pitchFamily="34" charset="0"/>
              </a:rPr>
              <a:t>In the future, this research should prioritize gathering feedback and assessing performance needs within government agencies to develop data skills that align with the demands of working with data.  </a:t>
            </a:r>
          </a:p>
          <a:p>
            <a:pPr>
              <a:lnSpc>
                <a:spcPct val="170000"/>
              </a:lnSpc>
            </a:pPr>
            <a:r>
              <a:rPr lang="en-US" sz="1400" dirty="0">
                <a:latin typeface="Century Gothic" panose="020B0502020202020204" pitchFamily="34" charset="0"/>
              </a:rPr>
              <a:t>This approach ensures that data skill development is tailored to meet the unique challenges of different roles within government agencies. job skills should be developed in government agencies, dividing them by position or creating a sustainable and appropriate development hierarchy. Due to the diverse range of government personnel and job positions, some roles may require a comprehensive understanding of information skills, while others may only require basic knowledge to make informed decisions.</a:t>
            </a:r>
          </a:p>
        </p:txBody>
      </p:sp>
    </p:spTree>
    <p:extLst>
      <p:ext uri="{BB962C8B-B14F-4D97-AF65-F5344CB8AC3E}">
        <p14:creationId xmlns:p14="http://schemas.microsoft.com/office/powerpoint/2010/main" val="25083310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EA8095-6A78-7646-0CF9-6131AFA2D4BC}"/>
              </a:ext>
            </a:extLst>
          </p:cNvPr>
          <p:cNvSpPr>
            <a:spLocks noGrp="1"/>
          </p:cNvSpPr>
          <p:nvPr>
            <p:ph type="ctrTitle"/>
          </p:nvPr>
        </p:nvSpPr>
        <p:spPr/>
        <p:txBody>
          <a:bodyPr/>
          <a:lstStyle/>
          <a:p>
            <a:r>
              <a:rPr lang="en-US" dirty="0"/>
              <a:t>THANK YOU</a:t>
            </a:r>
            <a:endParaRPr lang="en-TH" dirty="0"/>
          </a:p>
        </p:txBody>
      </p:sp>
      <p:pic>
        <p:nvPicPr>
          <p:cNvPr id="9" name="Picture 8">
            <a:extLst>
              <a:ext uri="{FF2B5EF4-FFF2-40B4-BE49-F238E27FC236}">
                <a16:creationId xmlns:a16="http://schemas.microsoft.com/office/drawing/2014/main" id="{7E95C724-0ABA-890B-FC0D-FD6826B37C9B}"/>
              </a:ext>
            </a:extLst>
          </p:cNvPr>
          <p:cNvPicPr>
            <a:picLocks noChangeAspect="1"/>
          </p:cNvPicPr>
          <p:nvPr/>
        </p:nvPicPr>
        <p:blipFill>
          <a:blip r:embed="rId2"/>
          <a:srcRect/>
          <a:stretch>
            <a:fillRect/>
          </a:stretch>
        </p:blipFill>
        <p:spPr>
          <a:xfrm>
            <a:off x="7254489" y="-124870"/>
            <a:ext cx="1749196" cy="1749196"/>
          </a:xfrm>
          <a:prstGeom prst="rect">
            <a:avLst/>
          </a:prstGeom>
        </p:spPr>
      </p:pic>
      <p:pic>
        <p:nvPicPr>
          <p:cNvPr id="10" name="Picture 9">
            <a:extLst>
              <a:ext uri="{FF2B5EF4-FFF2-40B4-BE49-F238E27FC236}">
                <a16:creationId xmlns:a16="http://schemas.microsoft.com/office/drawing/2014/main" id="{61321A8E-3FE5-BD37-FEEE-D1D345E6E79D}"/>
              </a:ext>
            </a:extLst>
          </p:cNvPr>
          <p:cNvPicPr>
            <a:picLocks noChangeAspect="1"/>
          </p:cNvPicPr>
          <p:nvPr/>
        </p:nvPicPr>
        <p:blipFill>
          <a:blip r:embed="rId3"/>
          <a:srcRect/>
          <a:stretch>
            <a:fillRect/>
          </a:stretch>
        </p:blipFill>
        <p:spPr>
          <a:xfrm>
            <a:off x="5375330" y="24186"/>
            <a:ext cx="1749196" cy="1749196"/>
          </a:xfrm>
          <a:prstGeom prst="rect">
            <a:avLst/>
          </a:prstGeom>
        </p:spPr>
      </p:pic>
      <p:pic>
        <p:nvPicPr>
          <p:cNvPr id="11" name="Picture 10">
            <a:extLst>
              <a:ext uri="{FF2B5EF4-FFF2-40B4-BE49-F238E27FC236}">
                <a16:creationId xmlns:a16="http://schemas.microsoft.com/office/drawing/2014/main" id="{CC48B24F-7739-4F7E-58F2-6D624A4617F3}"/>
              </a:ext>
            </a:extLst>
          </p:cNvPr>
          <p:cNvPicPr>
            <a:picLocks noChangeAspect="1"/>
          </p:cNvPicPr>
          <p:nvPr/>
        </p:nvPicPr>
        <p:blipFill>
          <a:blip r:embed="rId4"/>
          <a:srcRect/>
          <a:stretch>
            <a:fillRect/>
          </a:stretch>
        </p:blipFill>
        <p:spPr>
          <a:xfrm>
            <a:off x="3854200" y="102086"/>
            <a:ext cx="1295284" cy="1295284"/>
          </a:xfrm>
          <a:prstGeom prst="rect">
            <a:avLst/>
          </a:prstGeom>
        </p:spPr>
      </p:pic>
      <p:sp>
        <p:nvSpPr>
          <p:cNvPr id="7" name="Subtitle 6">
            <a:extLst>
              <a:ext uri="{FF2B5EF4-FFF2-40B4-BE49-F238E27FC236}">
                <a16:creationId xmlns:a16="http://schemas.microsoft.com/office/drawing/2014/main" id="{0D8DD6E6-9C1A-1F8B-2618-0B4FC304708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31785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06472-EECE-A514-C3A6-A96947713B97}"/>
              </a:ext>
            </a:extLst>
          </p:cNvPr>
          <p:cNvSpPr>
            <a:spLocks noGrp="1"/>
          </p:cNvSpPr>
          <p:nvPr>
            <p:ph type="title"/>
          </p:nvPr>
        </p:nvSpPr>
        <p:spPr/>
        <p:txBody>
          <a:bodyPr/>
          <a:lstStyle/>
          <a:p>
            <a:r>
              <a:rPr lang="en-US" b="1" dirty="0"/>
              <a:t>Outline</a:t>
            </a:r>
          </a:p>
        </p:txBody>
      </p:sp>
      <p:sp>
        <p:nvSpPr>
          <p:cNvPr id="3" name="Content Placeholder 2">
            <a:extLst>
              <a:ext uri="{FF2B5EF4-FFF2-40B4-BE49-F238E27FC236}">
                <a16:creationId xmlns:a16="http://schemas.microsoft.com/office/drawing/2014/main" id="{F56D6337-1080-70DF-754A-0175A7246E26}"/>
              </a:ext>
            </a:extLst>
          </p:cNvPr>
          <p:cNvSpPr>
            <a:spLocks noGrp="1"/>
          </p:cNvSpPr>
          <p:nvPr>
            <p:ph idx="1"/>
          </p:nvPr>
        </p:nvSpPr>
        <p:spPr>
          <a:xfrm>
            <a:off x="1944104" y="1805305"/>
            <a:ext cx="9673856" cy="4351338"/>
          </a:xfrm>
        </p:spPr>
        <p:txBody>
          <a:bodyPr>
            <a:normAutofit lnSpcReduction="10000"/>
          </a:bodyPr>
          <a:lstStyle/>
          <a:p>
            <a:r>
              <a:rPr kumimoji="0" lang="en-US" altLang="en-US" sz="2800" b="1" i="0" u="none" strike="noStrike" cap="none" normalizeH="0" baseline="0" dirty="0">
                <a:ln>
                  <a:noFill/>
                </a:ln>
                <a:solidFill>
                  <a:schemeClr val="tx1"/>
                </a:solidFill>
                <a:effectLst/>
                <a:latin typeface="Century Gothic" panose="020B0502020202020204" pitchFamily="34" charset="0"/>
              </a:rPr>
              <a:t>Introduction and Review</a:t>
            </a:r>
          </a:p>
          <a:p>
            <a:pPr lvl="1"/>
            <a:r>
              <a:rPr lang="en-US" dirty="0"/>
              <a:t>Background and Statement of Problems</a:t>
            </a:r>
            <a:endParaRPr kumimoji="0" lang="th-TH" altLang="en-US" i="0" u="none" strike="noStrike" cap="none" normalizeH="0" baseline="0" dirty="0">
              <a:ln>
                <a:noFill/>
              </a:ln>
              <a:solidFill>
                <a:schemeClr val="tx1"/>
              </a:solidFill>
              <a:effectLst/>
              <a:latin typeface="Century Gothic" panose="020B0502020202020204" pitchFamily="34" charset="0"/>
            </a:endParaRPr>
          </a:p>
          <a:p>
            <a:pPr lvl="1"/>
            <a:r>
              <a:rPr kumimoji="0" lang="en-US" altLang="en-US"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Definition of Data Literacy and Goal</a:t>
            </a:r>
            <a:r>
              <a:rPr kumimoji="0" lang="en-US" altLang="en-US" i="0" u="none" strike="noStrike" cap="none" normalizeH="0" baseline="0" dirty="0">
                <a:ln>
                  <a:noFill/>
                </a:ln>
                <a:solidFill>
                  <a:schemeClr val="tx1"/>
                </a:solidFill>
                <a:effectLst/>
                <a:latin typeface="Century Gothic" panose="020B0502020202020204" pitchFamily="34" charset="0"/>
              </a:rPr>
              <a:t> </a:t>
            </a:r>
            <a:endParaRPr kumimoji="0" lang="th-TH" altLang="en-US" sz="2800" i="0" u="none" strike="noStrike" cap="none" normalizeH="0" baseline="0" dirty="0">
              <a:ln>
                <a:noFill/>
              </a:ln>
              <a:solidFill>
                <a:schemeClr val="tx1"/>
              </a:solidFill>
              <a:effectLst/>
              <a:latin typeface="Century Gothic" panose="020B0502020202020204" pitchFamily="34" charset="0"/>
            </a:endParaRPr>
          </a:p>
          <a:p>
            <a:pPr lvl="1"/>
            <a:r>
              <a:rPr lang="en-US" dirty="0"/>
              <a:t>Digital Literacy Abilities in Thailand</a:t>
            </a:r>
            <a:endParaRPr lang="th-TH" dirty="0"/>
          </a:p>
          <a:p>
            <a:pPr lvl="1"/>
            <a:r>
              <a:rPr lang="en-US" dirty="0"/>
              <a:t>The Digital Competence Framework</a:t>
            </a:r>
            <a:endParaRPr lang="th-TH" dirty="0"/>
          </a:p>
          <a:p>
            <a:pPr lvl="1"/>
            <a:r>
              <a:rPr lang="en-US" dirty="0">
                <a:effectLst/>
                <a:latin typeface="Century Gothic" panose="020B0502020202020204" pitchFamily="34" charset="0"/>
                <a:ea typeface="SimSun" panose="02010600030101010101" pitchFamily="2" charset="-122"/>
              </a:rPr>
              <a:t>APS Data Capability</a:t>
            </a:r>
            <a:endParaRPr lang="th-TH" dirty="0">
              <a:effectLst/>
              <a:latin typeface="Century Gothic" panose="020B0502020202020204" pitchFamily="34" charset="0"/>
              <a:ea typeface="SimSun" panose="02010600030101010101" pitchFamily="2" charset="-122"/>
            </a:endParaRPr>
          </a:p>
          <a:p>
            <a:pPr lvl="1"/>
            <a:r>
              <a:rPr lang="en-US" dirty="0"/>
              <a:t>Data Literacy Body of Knowledge (DLBOK) </a:t>
            </a:r>
            <a:endParaRPr lang="th-TH" dirty="0"/>
          </a:p>
          <a:p>
            <a:r>
              <a:rPr lang="en-US" sz="2800" b="1" dirty="0"/>
              <a:t>Methodology</a:t>
            </a:r>
          </a:p>
          <a:p>
            <a:r>
              <a:rPr lang="en-US" sz="2800" b="1" dirty="0"/>
              <a:t>The OCSC Position Level and Courses</a:t>
            </a:r>
          </a:p>
          <a:p>
            <a:r>
              <a:rPr lang="en-US" sz="2800" b="1" dirty="0">
                <a:latin typeface="Century Gothic" panose="020B0502020202020204" pitchFamily="34" charset="0"/>
              </a:rPr>
              <a:t>Conclusion</a:t>
            </a:r>
            <a:endParaRPr lang="en-US" b="1" dirty="0">
              <a:latin typeface="Century Gothic" panose="020B0502020202020204" pitchFamily="34" charset="0"/>
            </a:endParaRPr>
          </a:p>
          <a:p>
            <a:endParaRPr lang="en-US" sz="2800" b="1" dirty="0"/>
          </a:p>
          <a:p>
            <a:endParaRPr lang="th-TH" b="1" dirty="0"/>
          </a:p>
          <a:p>
            <a:endParaRPr lang="en-US" sz="2800" dirty="0"/>
          </a:p>
        </p:txBody>
      </p:sp>
    </p:spTree>
    <p:extLst>
      <p:ext uri="{BB962C8B-B14F-4D97-AF65-F5344CB8AC3E}">
        <p14:creationId xmlns:p14="http://schemas.microsoft.com/office/powerpoint/2010/main" val="729543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E847E-18A9-0231-28BD-9394B15518DB}"/>
              </a:ext>
            </a:extLst>
          </p:cNvPr>
          <p:cNvSpPr>
            <a:spLocks noGrp="1"/>
          </p:cNvSpPr>
          <p:nvPr>
            <p:ph type="title"/>
          </p:nvPr>
        </p:nvSpPr>
        <p:spPr/>
        <p:txBody>
          <a:bodyPr>
            <a:normAutofit/>
          </a:bodyPr>
          <a:lstStyle/>
          <a:p>
            <a:r>
              <a:rPr lang="en-US" sz="3200" b="1" dirty="0"/>
              <a:t>Background and Statement of Problems</a:t>
            </a:r>
          </a:p>
        </p:txBody>
      </p:sp>
      <p:pic>
        <p:nvPicPr>
          <p:cNvPr id="4" name="Picture 4">
            <a:extLst>
              <a:ext uri="{FF2B5EF4-FFF2-40B4-BE49-F238E27FC236}">
                <a16:creationId xmlns:a16="http://schemas.microsoft.com/office/drawing/2014/main" id="{BB9DDB80-379F-15F5-0B79-CB41C4ED0B11}"/>
              </a:ext>
            </a:extLst>
          </p:cNvPr>
          <p:cNvPicPr>
            <a:picLocks noChangeAspect="1"/>
          </p:cNvPicPr>
          <p:nvPr/>
        </p:nvPicPr>
        <p:blipFill>
          <a:blip r:embed="rId3"/>
          <a:srcRect/>
          <a:stretch>
            <a:fillRect/>
          </a:stretch>
        </p:blipFill>
        <p:spPr>
          <a:xfrm>
            <a:off x="1728618" y="2069380"/>
            <a:ext cx="2559118" cy="3623789"/>
          </a:xfrm>
          <a:prstGeom prst="rect">
            <a:avLst/>
          </a:prstGeom>
        </p:spPr>
      </p:pic>
      <p:graphicFrame>
        <p:nvGraphicFramePr>
          <p:cNvPr id="6" name="Chart 5">
            <a:extLst>
              <a:ext uri="{FF2B5EF4-FFF2-40B4-BE49-F238E27FC236}">
                <a16:creationId xmlns:a16="http://schemas.microsoft.com/office/drawing/2014/main" id="{9E3DAF67-6F76-29C9-AD74-CE953AD08444}"/>
              </a:ext>
            </a:extLst>
          </p:cNvPr>
          <p:cNvGraphicFramePr/>
          <p:nvPr>
            <p:extLst>
              <p:ext uri="{D42A27DB-BD31-4B8C-83A1-F6EECF244321}">
                <p14:modId xmlns:p14="http://schemas.microsoft.com/office/powerpoint/2010/main" val="1819896516"/>
              </p:ext>
            </p:extLst>
          </p:nvPr>
        </p:nvGraphicFramePr>
        <p:xfrm>
          <a:off x="4461044" y="2417081"/>
          <a:ext cx="6002338" cy="297918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49148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8C76E96A-5497-CDFC-5924-42A43CDFF7A2}"/>
              </a:ext>
            </a:extLst>
          </p:cNvPr>
          <p:cNvGraphicFramePr/>
          <p:nvPr>
            <p:extLst>
              <p:ext uri="{D42A27DB-BD31-4B8C-83A1-F6EECF244321}">
                <p14:modId xmlns:p14="http://schemas.microsoft.com/office/powerpoint/2010/main" val="3834957941"/>
              </p:ext>
            </p:extLst>
          </p:nvPr>
        </p:nvGraphicFramePr>
        <p:xfrm>
          <a:off x="2346960" y="1463040"/>
          <a:ext cx="7498080" cy="4215383"/>
        </p:xfrm>
        <a:graphic>
          <a:graphicData uri="http://schemas.openxmlformats.org/drawingml/2006/chart">
            <c:chart xmlns:c="http://schemas.openxmlformats.org/drawingml/2006/chart" xmlns:r="http://schemas.openxmlformats.org/officeDocument/2006/relationships" r:id="rId3"/>
          </a:graphicData>
        </a:graphic>
      </p:graphicFrame>
      <p:sp>
        <p:nvSpPr>
          <p:cNvPr id="9" name="Title 1">
            <a:extLst>
              <a:ext uri="{FF2B5EF4-FFF2-40B4-BE49-F238E27FC236}">
                <a16:creationId xmlns:a16="http://schemas.microsoft.com/office/drawing/2014/main" id="{0C8FE38D-D85D-C535-C981-686A0359F7D3}"/>
              </a:ext>
            </a:extLst>
          </p:cNvPr>
          <p:cNvSpPr>
            <a:spLocks noGrp="1"/>
          </p:cNvSpPr>
          <p:nvPr>
            <p:ph type="title"/>
          </p:nvPr>
        </p:nvSpPr>
        <p:spPr>
          <a:xfrm>
            <a:off x="838200" y="365125"/>
            <a:ext cx="10515600" cy="1325563"/>
          </a:xfrm>
        </p:spPr>
        <p:txBody>
          <a:bodyPr>
            <a:normAutofit/>
          </a:bodyPr>
          <a:lstStyle/>
          <a:p>
            <a:r>
              <a:rPr lang="en-US" sz="3200" b="1" dirty="0"/>
              <a:t>Background and Statement of Problems</a:t>
            </a:r>
          </a:p>
        </p:txBody>
      </p:sp>
    </p:spTree>
    <p:extLst>
      <p:ext uri="{BB962C8B-B14F-4D97-AF65-F5344CB8AC3E}">
        <p14:creationId xmlns:p14="http://schemas.microsoft.com/office/powerpoint/2010/main" val="2794307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705C5367-22D5-AF51-44EC-8ED4E06244B3}"/>
              </a:ext>
            </a:extLst>
          </p:cNvPr>
          <p:cNvPicPr>
            <a:picLocks noChangeAspect="1"/>
          </p:cNvPicPr>
          <p:nvPr/>
        </p:nvPicPr>
        <p:blipFill rotWithShape="1">
          <a:blip r:embed="rId3"/>
          <a:srcRect t="26107" b="37426"/>
          <a:stretch/>
        </p:blipFill>
        <p:spPr>
          <a:xfrm>
            <a:off x="1270000" y="2489200"/>
            <a:ext cx="10153650" cy="2082800"/>
          </a:xfrm>
          <a:prstGeom prst="rect">
            <a:avLst/>
          </a:prstGeom>
        </p:spPr>
      </p:pic>
      <p:sp>
        <p:nvSpPr>
          <p:cNvPr id="8" name="Rectangle 4">
            <a:extLst>
              <a:ext uri="{FF2B5EF4-FFF2-40B4-BE49-F238E27FC236}">
                <a16:creationId xmlns:a16="http://schemas.microsoft.com/office/drawing/2014/main" id="{FE176D2A-E41F-C71F-1E8E-AC856E1AF799}"/>
              </a:ext>
            </a:extLst>
          </p:cNvPr>
          <p:cNvSpPr>
            <a:spLocks noGrp="1" noChangeArrowheads="1"/>
          </p:cNvSpPr>
          <p:nvPr>
            <p:ph type="title"/>
          </p:nvPr>
        </p:nvSpPr>
        <p:spPr bwMode="auto">
          <a:xfrm>
            <a:off x="2405726" y="959042"/>
            <a:ext cx="738054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effectLst/>
                <a:latin typeface="Century Gothic" panose="020B0502020202020204" pitchFamily="34" charset="0"/>
                <a:ea typeface="SimSun" panose="02010600030101010101" pitchFamily="2" charset="-122"/>
                <a:cs typeface="Times New Roman" panose="02020603050405020304" pitchFamily="18" charset="0"/>
              </a:rPr>
              <a:t>Definition of Data Literacy and Goal</a:t>
            </a:r>
            <a:r>
              <a:rPr kumimoji="0" lang="en-US" altLang="en-US" sz="3200" b="1" i="0" u="none" strike="noStrike" cap="none" normalizeH="0" baseline="0" dirty="0">
                <a:ln>
                  <a:noFill/>
                </a:ln>
                <a:effectLst/>
                <a:latin typeface="Century Gothic" panose="020B0502020202020204" pitchFamily="34" charset="0"/>
              </a:rPr>
              <a:t> </a:t>
            </a:r>
            <a:endParaRPr kumimoji="0" lang="en-US" altLang="en-US" sz="7200" b="1" i="0" u="none" strike="noStrike" cap="none" normalizeH="0" baseline="0" dirty="0">
              <a:ln>
                <a:noFill/>
              </a:ln>
              <a:effectLst/>
              <a:latin typeface="Century Gothic" panose="020B0502020202020204" pitchFamily="34" charset="0"/>
            </a:endParaRPr>
          </a:p>
        </p:txBody>
      </p:sp>
    </p:spTree>
    <p:extLst>
      <p:ext uri="{BB962C8B-B14F-4D97-AF65-F5344CB8AC3E}">
        <p14:creationId xmlns:p14="http://schemas.microsoft.com/office/powerpoint/2010/main" val="2444379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text, font, graphics&#10;&#10;Description automatically generated">
            <a:extLst>
              <a:ext uri="{FF2B5EF4-FFF2-40B4-BE49-F238E27FC236}">
                <a16:creationId xmlns:a16="http://schemas.microsoft.com/office/drawing/2014/main" id="{06389986-BB99-CC2E-D6EF-0E73063B79A8}"/>
              </a:ext>
            </a:extLst>
          </p:cNvPr>
          <p:cNvPicPr>
            <a:picLocks noChangeAspect="1"/>
          </p:cNvPicPr>
          <p:nvPr/>
        </p:nvPicPr>
        <p:blipFill>
          <a:blip r:embed="rId3"/>
          <a:stretch>
            <a:fillRect/>
          </a:stretch>
        </p:blipFill>
        <p:spPr>
          <a:xfrm>
            <a:off x="1103206" y="426244"/>
            <a:ext cx="10676467" cy="6005512"/>
          </a:xfrm>
          <a:prstGeom prst="rect">
            <a:avLst/>
          </a:prstGeom>
        </p:spPr>
      </p:pic>
      <p:sp>
        <p:nvSpPr>
          <p:cNvPr id="6" name="Title 1">
            <a:extLst>
              <a:ext uri="{FF2B5EF4-FFF2-40B4-BE49-F238E27FC236}">
                <a16:creationId xmlns:a16="http://schemas.microsoft.com/office/drawing/2014/main" id="{0E2BA37C-BE9C-5BB6-4576-6B93D74B2507}"/>
              </a:ext>
            </a:extLst>
          </p:cNvPr>
          <p:cNvSpPr>
            <a:spLocks noGrp="1"/>
          </p:cNvSpPr>
          <p:nvPr>
            <p:ph type="title"/>
          </p:nvPr>
        </p:nvSpPr>
        <p:spPr>
          <a:xfrm>
            <a:off x="838200" y="365125"/>
            <a:ext cx="10515600" cy="1325563"/>
          </a:xfrm>
        </p:spPr>
        <p:txBody>
          <a:bodyPr>
            <a:normAutofit/>
          </a:bodyPr>
          <a:lstStyle/>
          <a:p>
            <a:r>
              <a:rPr lang="en-US" sz="3200" b="1" dirty="0"/>
              <a:t>Digital Literacy Abilities in Thailand</a:t>
            </a:r>
          </a:p>
        </p:txBody>
      </p:sp>
    </p:spTree>
    <p:extLst>
      <p:ext uri="{BB962C8B-B14F-4D97-AF65-F5344CB8AC3E}">
        <p14:creationId xmlns:p14="http://schemas.microsoft.com/office/powerpoint/2010/main" val="34758930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D4FFCE1-EE62-DCD9-270C-77A5A85522D9}"/>
              </a:ext>
            </a:extLst>
          </p:cNvPr>
          <p:cNvSpPr>
            <a:spLocks noGrp="1"/>
          </p:cNvSpPr>
          <p:nvPr>
            <p:ph type="title"/>
          </p:nvPr>
        </p:nvSpPr>
        <p:spPr>
          <a:xfrm>
            <a:off x="838200" y="365125"/>
            <a:ext cx="10515600" cy="1325563"/>
          </a:xfrm>
        </p:spPr>
        <p:txBody>
          <a:bodyPr>
            <a:normAutofit/>
          </a:bodyPr>
          <a:lstStyle/>
          <a:p>
            <a:r>
              <a:rPr lang="en-US" sz="3200" b="1" dirty="0"/>
              <a:t>The Digital Competence Framework</a:t>
            </a:r>
          </a:p>
        </p:txBody>
      </p:sp>
      <p:pic>
        <p:nvPicPr>
          <p:cNvPr id="3" name="Picture 2">
            <a:extLst>
              <a:ext uri="{FF2B5EF4-FFF2-40B4-BE49-F238E27FC236}">
                <a16:creationId xmlns:a16="http://schemas.microsoft.com/office/drawing/2014/main" id="{75FE49DD-C7A7-D4A3-8CFE-A0F09F3A866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688702" y="1540586"/>
            <a:ext cx="4814595" cy="4636280"/>
          </a:xfrm>
          <a:prstGeom prst="rect">
            <a:avLst/>
          </a:prstGeom>
        </p:spPr>
      </p:pic>
    </p:spTree>
    <p:extLst>
      <p:ext uri="{BB962C8B-B14F-4D97-AF65-F5344CB8AC3E}">
        <p14:creationId xmlns:p14="http://schemas.microsoft.com/office/powerpoint/2010/main" val="33951340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7673D194-64D3-E244-B277-7A1FAF4D9DD9}"/>
              </a:ext>
            </a:extLst>
          </p:cNvPr>
          <p:cNvGraphicFramePr>
            <a:graphicFrameLocks noGrp="1"/>
          </p:cNvGraphicFramePr>
          <p:nvPr>
            <p:extLst>
              <p:ext uri="{D42A27DB-BD31-4B8C-83A1-F6EECF244321}">
                <p14:modId xmlns:p14="http://schemas.microsoft.com/office/powerpoint/2010/main" val="1844215124"/>
              </p:ext>
            </p:extLst>
          </p:nvPr>
        </p:nvGraphicFramePr>
        <p:xfrm>
          <a:off x="5227423" y="381946"/>
          <a:ext cx="5694576" cy="5961627"/>
        </p:xfrm>
        <a:graphic>
          <a:graphicData uri="http://schemas.openxmlformats.org/drawingml/2006/table">
            <a:tbl>
              <a:tblPr firstRow="1" firstCol="1" bandRow="1">
                <a:tableStyleId>{5C22544A-7EE6-4342-B048-85BDC9FD1C3A}</a:tableStyleId>
              </a:tblPr>
              <a:tblGrid>
                <a:gridCol w="3258899">
                  <a:extLst>
                    <a:ext uri="{9D8B030D-6E8A-4147-A177-3AD203B41FA5}">
                      <a16:colId xmlns:a16="http://schemas.microsoft.com/office/drawing/2014/main" val="7713856"/>
                    </a:ext>
                  </a:extLst>
                </a:gridCol>
                <a:gridCol w="403678">
                  <a:extLst>
                    <a:ext uri="{9D8B030D-6E8A-4147-A177-3AD203B41FA5}">
                      <a16:colId xmlns:a16="http://schemas.microsoft.com/office/drawing/2014/main" val="1715582389"/>
                    </a:ext>
                  </a:extLst>
                </a:gridCol>
                <a:gridCol w="426720">
                  <a:extLst>
                    <a:ext uri="{9D8B030D-6E8A-4147-A177-3AD203B41FA5}">
                      <a16:colId xmlns:a16="http://schemas.microsoft.com/office/drawing/2014/main" val="3583504966"/>
                    </a:ext>
                  </a:extLst>
                </a:gridCol>
                <a:gridCol w="386080">
                  <a:extLst>
                    <a:ext uri="{9D8B030D-6E8A-4147-A177-3AD203B41FA5}">
                      <a16:colId xmlns:a16="http://schemas.microsoft.com/office/drawing/2014/main" val="3391090317"/>
                    </a:ext>
                  </a:extLst>
                </a:gridCol>
                <a:gridCol w="335280">
                  <a:extLst>
                    <a:ext uri="{9D8B030D-6E8A-4147-A177-3AD203B41FA5}">
                      <a16:colId xmlns:a16="http://schemas.microsoft.com/office/drawing/2014/main" val="3869530221"/>
                    </a:ext>
                  </a:extLst>
                </a:gridCol>
                <a:gridCol w="447040">
                  <a:extLst>
                    <a:ext uri="{9D8B030D-6E8A-4147-A177-3AD203B41FA5}">
                      <a16:colId xmlns:a16="http://schemas.microsoft.com/office/drawing/2014/main" val="3195908084"/>
                    </a:ext>
                  </a:extLst>
                </a:gridCol>
                <a:gridCol w="436879">
                  <a:extLst>
                    <a:ext uri="{9D8B030D-6E8A-4147-A177-3AD203B41FA5}">
                      <a16:colId xmlns:a16="http://schemas.microsoft.com/office/drawing/2014/main" val="4154162772"/>
                    </a:ext>
                  </a:extLst>
                </a:gridCol>
              </a:tblGrid>
              <a:tr h="796614">
                <a:tc>
                  <a:txBody>
                    <a:bodyPr/>
                    <a:lstStyle/>
                    <a:p>
                      <a:pPr marL="0" marR="0" algn="thaiDist">
                        <a:spcBef>
                          <a:spcPts val="0"/>
                        </a:spcBef>
                        <a:spcAft>
                          <a:spcPts val="0"/>
                        </a:spcAft>
                      </a:pPr>
                      <a:r>
                        <a:rPr lang="en-AU" sz="1200" dirty="0">
                          <a:effectLst/>
                          <a:latin typeface="Century Gothic" panose="020B0502020202020204" pitchFamily="34" charset="0"/>
                          <a:cs typeface="Angsana New" panose="02020603050405020304" pitchFamily="18" charset="-34"/>
                        </a:rPr>
                        <a:t>Capabilities/Categories</a:t>
                      </a:r>
                      <a:endParaRPr lang="en-US" sz="1600" dirty="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71755" marR="71755" algn="ctr">
                        <a:spcBef>
                          <a:spcPts val="0"/>
                        </a:spcBef>
                        <a:spcAft>
                          <a:spcPts val="0"/>
                        </a:spcAft>
                      </a:pPr>
                      <a:r>
                        <a:rPr lang="en-AU" sz="1100" dirty="0">
                          <a:effectLst/>
                          <a:latin typeface="Century Gothic" panose="020B0502020202020204" pitchFamily="34" charset="0"/>
                          <a:cs typeface="Angsana New" panose="02020603050405020304" pitchFamily="18" charset="-34"/>
                        </a:rPr>
                        <a:t>Plan</a:t>
                      </a:r>
                      <a:endParaRPr lang="en-US" sz="1400" dirty="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vert="vert270" anchor="ctr"/>
                </a:tc>
                <a:tc>
                  <a:txBody>
                    <a:bodyPr/>
                    <a:lstStyle/>
                    <a:p>
                      <a:pPr marL="71755" marR="71755" algn="ctr">
                        <a:spcBef>
                          <a:spcPts val="0"/>
                        </a:spcBef>
                        <a:spcAft>
                          <a:spcPts val="0"/>
                        </a:spcAft>
                      </a:pPr>
                      <a:r>
                        <a:rPr lang="en-AU" sz="1100" dirty="0">
                          <a:effectLst/>
                          <a:latin typeface="Century Gothic" panose="020B0502020202020204" pitchFamily="34" charset="0"/>
                          <a:cs typeface="Angsana New" panose="02020603050405020304" pitchFamily="18" charset="-34"/>
                        </a:rPr>
                        <a:t>Describe</a:t>
                      </a:r>
                      <a:endParaRPr lang="en-US" sz="1400" dirty="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vert="vert270" anchor="ctr"/>
                </a:tc>
                <a:tc>
                  <a:txBody>
                    <a:bodyPr/>
                    <a:lstStyle/>
                    <a:p>
                      <a:pPr marL="71755" marR="71755" algn="ctr">
                        <a:spcBef>
                          <a:spcPts val="0"/>
                        </a:spcBef>
                        <a:spcAft>
                          <a:spcPts val="0"/>
                        </a:spcAft>
                      </a:pPr>
                      <a:r>
                        <a:rPr lang="en-AU" sz="1100" dirty="0">
                          <a:effectLst/>
                          <a:latin typeface="Century Gothic" panose="020B0502020202020204" pitchFamily="34" charset="0"/>
                          <a:cs typeface="Angsana New" panose="02020603050405020304" pitchFamily="18" charset="-34"/>
                        </a:rPr>
                        <a:t>Collect</a:t>
                      </a:r>
                      <a:endParaRPr lang="en-US" sz="1400" dirty="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vert="vert270" anchor="ctr"/>
                </a:tc>
                <a:tc>
                  <a:txBody>
                    <a:bodyPr/>
                    <a:lstStyle/>
                    <a:p>
                      <a:pPr marL="71755" marR="71755" algn="ctr">
                        <a:spcBef>
                          <a:spcPts val="0"/>
                        </a:spcBef>
                        <a:spcAft>
                          <a:spcPts val="0"/>
                        </a:spcAft>
                      </a:pPr>
                      <a:r>
                        <a:rPr lang="en-AU" sz="1100" dirty="0">
                          <a:effectLst/>
                          <a:latin typeface="Century Gothic" panose="020B0502020202020204" pitchFamily="34" charset="0"/>
                          <a:cs typeface="Angsana New" panose="02020603050405020304" pitchFamily="18" charset="-34"/>
                        </a:rPr>
                        <a:t>Store</a:t>
                      </a:r>
                      <a:endParaRPr lang="en-US" sz="1400" dirty="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vert="vert270" anchor="ctr"/>
                </a:tc>
                <a:tc>
                  <a:txBody>
                    <a:bodyPr/>
                    <a:lstStyle/>
                    <a:p>
                      <a:pPr marL="71755" marR="71755" algn="ctr">
                        <a:spcBef>
                          <a:spcPts val="0"/>
                        </a:spcBef>
                        <a:spcAft>
                          <a:spcPts val="0"/>
                        </a:spcAft>
                      </a:pPr>
                      <a:r>
                        <a:rPr lang="en-AU" sz="1100" dirty="0">
                          <a:effectLst/>
                          <a:latin typeface="Century Gothic" panose="020B0502020202020204" pitchFamily="34" charset="0"/>
                          <a:cs typeface="Angsana New" panose="02020603050405020304" pitchFamily="18" charset="-34"/>
                        </a:rPr>
                        <a:t>Prepare</a:t>
                      </a:r>
                      <a:endParaRPr lang="en-US" sz="1400" dirty="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vert="vert270" anchor="ctr"/>
                </a:tc>
                <a:tc>
                  <a:txBody>
                    <a:bodyPr/>
                    <a:lstStyle/>
                    <a:p>
                      <a:pPr marL="71755" marR="71755" algn="ctr">
                        <a:spcBef>
                          <a:spcPts val="0"/>
                        </a:spcBef>
                        <a:spcAft>
                          <a:spcPts val="0"/>
                        </a:spcAft>
                      </a:pPr>
                      <a:r>
                        <a:rPr lang="en-AU" sz="1100" dirty="0">
                          <a:effectLst/>
                          <a:latin typeface="Century Gothic" panose="020B0502020202020204" pitchFamily="34" charset="0"/>
                          <a:cs typeface="Angsana New" panose="02020603050405020304" pitchFamily="18" charset="-34"/>
                        </a:rPr>
                        <a:t>Analyse</a:t>
                      </a:r>
                      <a:endParaRPr lang="en-US" sz="1400" dirty="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vert="vert270" anchor="ctr"/>
                </a:tc>
                <a:extLst>
                  <a:ext uri="{0D108BD9-81ED-4DB2-BD59-A6C34878D82A}">
                    <a16:rowId xmlns:a16="http://schemas.microsoft.com/office/drawing/2014/main" val="1796002171"/>
                  </a:ext>
                </a:extLst>
              </a:tr>
              <a:tr h="214467">
                <a:tc>
                  <a:txBody>
                    <a:bodyPr/>
                    <a:lstStyle/>
                    <a:p>
                      <a:pPr marL="0" marR="0" algn="l">
                        <a:spcBef>
                          <a:spcPts val="0"/>
                        </a:spcBef>
                        <a:spcAft>
                          <a:spcPts val="0"/>
                        </a:spcAft>
                      </a:pPr>
                      <a:r>
                        <a:rPr lang="en-AU" sz="1200" dirty="0">
                          <a:effectLst/>
                          <a:latin typeface="Century Gothic" panose="020B0502020202020204" pitchFamily="34" charset="0"/>
                          <a:cs typeface="Angsana New" panose="02020603050405020304" pitchFamily="18" charset="-34"/>
                        </a:rPr>
                        <a:t>Value organisational data as assets</a:t>
                      </a:r>
                      <a:endParaRPr lang="en-US" sz="1600" dirty="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extLst>
                  <a:ext uri="{0D108BD9-81ED-4DB2-BD59-A6C34878D82A}">
                    <a16:rowId xmlns:a16="http://schemas.microsoft.com/office/drawing/2014/main" val="2383374778"/>
                  </a:ext>
                </a:extLst>
              </a:tr>
              <a:tr h="130132">
                <a:tc>
                  <a:txBody>
                    <a:bodyPr/>
                    <a:lstStyle/>
                    <a:p>
                      <a:pPr marL="0" marR="0" algn="l">
                        <a:spcBef>
                          <a:spcPts val="0"/>
                        </a:spcBef>
                        <a:spcAft>
                          <a:spcPts val="0"/>
                        </a:spcAft>
                      </a:pPr>
                      <a:r>
                        <a:rPr lang="en-AU" sz="1200" dirty="0">
                          <a:effectLst/>
                          <a:latin typeface="Century Gothic" panose="020B0502020202020204" pitchFamily="34" charset="0"/>
                          <a:cs typeface="Angsana New" panose="02020603050405020304" pitchFamily="18" charset="-34"/>
                        </a:rPr>
                        <a:t>Data communication</a:t>
                      </a:r>
                      <a:endParaRPr lang="en-US" sz="1600" dirty="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extLst>
                  <a:ext uri="{0D108BD9-81ED-4DB2-BD59-A6C34878D82A}">
                    <a16:rowId xmlns:a16="http://schemas.microsoft.com/office/drawing/2014/main" val="3851230615"/>
                  </a:ext>
                </a:extLst>
              </a:tr>
              <a:tr h="214467">
                <a:tc>
                  <a:txBody>
                    <a:bodyPr/>
                    <a:lstStyle/>
                    <a:p>
                      <a:pPr marL="0" marR="0" algn="l">
                        <a:spcBef>
                          <a:spcPts val="0"/>
                        </a:spcBef>
                        <a:spcAft>
                          <a:spcPts val="0"/>
                        </a:spcAft>
                      </a:pPr>
                      <a:r>
                        <a:rPr lang="en-AU" sz="1200">
                          <a:effectLst/>
                          <a:latin typeface="Century Gothic" panose="020B0502020202020204" pitchFamily="34" charset="0"/>
                          <a:cs typeface="Angsana New" panose="02020603050405020304" pitchFamily="18" charset="-34"/>
                        </a:rPr>
                        <a:t>Improvement and innovation (for data)</a:t>
                      </a:r>
                      <a:endParaRPr lang="en-US" sz="16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dirty="0">
                          <a:effectLst/>
                          <a:latin typeface="Century Gothic" panose="020B0502020202020204" pitchFamily="34" charset="0"/>
                          <a:cs typeface="Angsana New" panose="02020603050405020304" pitchFamily="18" charset="-34"/>
                        </a:rPr>
                        <a:t>✓</a:t>
                      </a:r>
                      <a:endParaRPr lang="en-US" sz="1400" dirty="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extLst>
                  <a:ext uri="{0D108BD9-81ED-4DB2-BD59-A6C34878D82A}">
                    <a16:rowId xmlns:a16="http://schemas.microsoft.com/office/drawing/2014/main" val="557410569"/>
                  </a:ext>
                </a:extLst>
              </a:tr>
              <a:tr h="107234">
                <a:tc>
                  <a:txBody>
                    <a:bodyPr/>
                    <a:lstStyle/>
                    <a:p>
                      <a:pPr marL="0" marR="0" algn="l">
                        <a:spcBef>
                          <a:spcPts val="0"/>
                        </a:spcBef>
                        <a:spcAft>
                          <a:spcPts val="0"/>
                        </a:spcAft>
                      </a:pPr>
                      <a:r>
                        <a:rPr lang="en-AU" sz="1200" dirty="0">
                          <a:effectLst/>
                          <a:latin typeface="Century Gothic" panose="020B0502020202020204" pitchFamily="34" charset="0"/>
                          <a:cs typeface="Angsana New" panose="02020603050405020304" pitchFamily="18" charset="-34"/>
                        </a:rPr>
                        <a:t>Data governance</a:t>
                      </a:r>
                      <a:endParaRPr lang="en-US" sz="1600" dirty="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dirty="0">
                          <a:effectLst/>
                          <a:latin typeface="Century Gothic" panose="020B0502020202020204" pitchFamily="34" charset="0"/>
                          <a:cs typeface="Angsana New" panose="02020603050405020304" pitchFamily="18" charset="-34"/>
                        </a:rPr>
                        <a:t>✓</a:t>
                      </a:r>
                      <a:endParaRPr lang="en-US" sz="1400" dirty="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 </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 </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extLst>
                  <a:ext uri="{0D108BD9-81ED-4DB2-BD59-A6C34878D82A}">
                    <a16:rowId xmlns:a16="http://schemas.microsoft.com/office/drawing/2014/main" val="3392614463"/>
                  </a:ext>
                </a:extLst>
              </a:tr>
              <a:tr h="107234">
                <a:tc>
                  <a:txBody>
                    <a:bodyPr/>
                    <a:lstStyle/>
                    <a:p>
                      <a:pPr marL="0" marR="0" algn="l">
                        <a:spcBef>
                          <a:spcPts val="0"/>
                        </a:spcBef>
                        <a:spcAft>
                          <a:spcPts val="0"/>
                        </a:spcAft>
                      </a:pPr>
                      <a:r>
                        <a:rPr lang="en-AU" sz="1200">
                          <a:effectLst/>
                          <a:latin typeface="Century Gothic" panose="020B0502020202020204" pitchFamily="34" charset="0"/>
                          <a:cs typeface="Angsana New" panose="02020603050405020304" pitchFamily="18" charset="-34"/>
                        </a:rPr>
                        <a:t>Identifying data availability</a:t>
                      </a:r>
                      <a:endParaRPr lang="en-US" sz="16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 </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 </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 </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 </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extLst>
                  <a:ext uri="{0D108BD9-81ED-4DB2-BD59-A6C34878D82A}">
                    <a16:rowId xmlns:a16="http://schemas.microsoft.com/office/drawing/2014/main" val="2953756844"/>
                  </a:ext>
                </a:extLst>
              </a:tr>
              <a:tr h="107234">
                <a:tc>
                  <a:txBody>
                    <a:bodyPr/>
                    <a:lstStyle/>
                    <a:p>
                      <a:pPr marL="0" marR="0" algn="l">
                        <a:spcBef>
                          <a:spcPts val="0"/>
                        </a:spcBef>
                        <a:spcAft>
                          <a:spcPts val="0"/>
                        </a:spcAft>
                      </a:pPr>
                      <a:r>
                        <a:rPr lang="en-AU" sz="1200">
                          <a:effectLst/>
                          <a:latin typeface="Century Gothic" panose="020B0502020202020204" pitchFamily="34" charset="0"/>
                          <a:cs typeface="Angsana New" panose="02020603050405020304" pitchFamily="18" charset="-34"/>
                        </a:rPr>
                        <a:t>Enabling data access</a:t>
                      </a:r>
                      <a:endParaRPr lang="en-US" sz="16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dirty="0">
                          <a:effectLst/>
                          <a:latin typeface="Century Gothic" panose="020B0502020202020204" pitchFamily="34" charset="0"/>
                          <a:cs typeface="Angsana New" panose="02020603050405020304" pitchFamily="18" charset="-34"/>
                        </a:rPr>
                        <a:t> </a:t>
                      </a:r>
                      <a:endParaRPr lang="en-US" sz="1400" dirty="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 </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 </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 </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extLst>
                  <a:ext uri="{0D108BD9-81ED-4DB2-BD59-A6C34878D82A}">
                    <a16:rowId xmlns:a16="http://schemas.microsoft.com/office/drawing/2014/main" val="488385217"/>
                  </a:ext>
                </a:extLst>
              </a:tr>
              <a:tr h="220611">
                <a:tc>
                  <a:txBody>
                    <a:bodyPr/>
                    <a:lstStyle/>
                    <a:p>
                      <a:pPr marL="0" marR="0" algn="l">
                        <a:spcBef>
                          <a:spcPts val="0"/>
                        </a:spcBef>
                        <a:spcAft>
                          <a:spcPts val="0"/>
                        </a:spcAft>
                      </a:pPr>
                      <a:r>
                        <a:rPr lang="en-AU" sz="1200" dirty="0">
                          <a:effectLst/>
                          <a:latin typeface="Century Gothic" panose="020B0502020202020204" pitchFamily="34" charset="0"/>
                          <a:cs typeface="Angsana New" panose="02020603050405020304" pitchFamily="18" charset="-34"/>
                        </a:rPr>
                        <a:t>Sourcing and use of administrative data</a:t>
                      </a:r>
                      <a:endParaRPr lang="en-US" sz="1600" dirty="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dirty="0">
                          <a:effectLst/>
                          <a:latin typeface="Century Gothic" panose="020B0502020202020204" pitchFamily="34" charset="0"/>
                          <a:cs typeface="Angsana New" panose="02020603050405020304" pitchFamily="18" charset="-34"/>
                        </a:rPr>
                        <a:t>✓</a:t>
                      </a:r>
                      <a:endParaRPr lang="en-US" sz="1400" dirty="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 </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dirty="0">
                          <a:effectLst/>
                          <a:latin typeface="Century Gothic" panose="020B0502020202020204" pitchFamily="34" charset="0"/>
                          <a:cs typeface="Angsana New" panose="02020603050405020304" pitchFamily="18" charset="-34"/>
                        </a:rPr>
                        <a:t> </a:t>
                      </a:r>
                      <a:endParaRPr lang="en-US" sz="1400" dirty="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extLst>
                  <a:ext uri="{0D108BD9-81ED-4DB2-BD59-A6C34878D82A}">
                    <a16:rowId xmlns:a16="http://schemas.microsoft.com/office/drawing/2014/main" val="1485308248"/>
                  </a:ext>
                </a:extLst>
              </a:tr>
              <a:tr h="107234">
                <a:tc>
                  <a:txBody>
                    <a:bodyPr/>
                    <a:lstStyle/>
                    <a:p>
                      <a:pPr marL="0" marR="0" algn="l">
                        <a:spcBef>
                          <a:spcPts val="0"/>
                        </a:spcBef>
                        <a:spcAft>
                          <a:spcPts val="0"/>
                        </a:spcAft>
                      </a:pPr>
                      <a:r>
                        <a:rPr lang="en-AU" sz="1200">
                          <a:effectLst/>
                          <a:latin typeface="Century Gothic" panose="020B0502020202020204" pitchFamily="34" charset="0"/>
                          <a:cs typeface="Angsana New" panose="02020603050405020304" pitchFamily="18" charset="-34"/>
                        </a:rPr>
                        <a:t>Data collection</a:t>
                      </a:r>
                      <a:endParaRPr lang="en-US" sz="16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 </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 </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 </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extLst>
                  <a:ext uri="{0D108BD9-81ED-4DB2-BD59-A6C34878D82A}">
                    <a16:rowId xmlns:a16="http://schemas.microsoft.com/office/drawing/2014/main" val="1562330573"/>
                  </a:ext>
                </a:extLst>
              </a:tr>
              <a:tr h="107234">
                <a:tc>
                  <a:txBody>
                    <a:bodyPr/>
                    <a:lstStyle/>
                    <a:p>
                      <a:pPr marL="0" marR="0" algn="l">
                        <a:spcBef>
                          <a:spcPts val="0"/>
                        </a:spcBef>
                        <a:spcAft>
                          <a:spcPts val="0"/>
                        </a:spcAft>
                      </a:pPr>
                      <a:r>
                        <a:rPr lang="en-AU" sz="1200">
                          <a:effectLst/>
                          <a:latin typeface="Century Gothic" panose="020B0502020202020204" pitchFamily="34" charset="0"/>
                          <a:cs typeface="Angsana New" panose="02020603050405020304" pitchFamily="18" charset="-34"/>
                        </a:rPr>
                        <a:t>Subject matter expertise</a:t>
                      </a:r>
                      <a:endParaRPr lang="en-US" sz="16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dirty="0">
                          <a:effectLst/>
                          <a:latin typeface="Century Gothic" panose="020B0502020202020204" pitchFamily="34" charset="0"/>
                          <a:cs typeface="Angsana New" panose="02020603050405020304" pitchFamily="18" charset="-34"/>
                        </a:rPr>
                        <a:t>✓</a:t>
                      </a:r>
                      <a:endParaRPr lang="en-US" sz="1400" dirty="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 </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extLst>
                  <a:ext uri="{0D108BD9-81ED-4DB2-BD59-A6C34878D82A}">
                    <a16:rowId xmlns:a16="http://schemas.microsoft.com/office/drawing/2014/main" val="4221361592"/>
                  </a:ext>
                </a:extLst>
              </a:tr>
              <a:tr h="107234">
                <a:tc>
                  <a:txBody>
                    <a:bodyPr/>
                    <a:lstStyle/>
                    <a:p>
                      <a:pPr marL="0" marR="0" algn="l">
                        <a:spcBef>
                          <a:spcPts val="0"/>
                        </a:spcBef>
                        <a:spcAft>
                          <a:spcPts val="0"/>
                        </a:spcAft>
                      </a:pPr>
                      <a:r>
                        <a:rPr lang="en-AU" sz="1200">
                          <a:effectLst/>
                          <a:latin typeface="Century Gothic" panose="020B0502020202020204" pitchFamily="34" charset="0"/>
                          <a:cs typeface="Angsana New" panose="02020603050405020304" pitchFamily="18" charset="-34"/>
                        </a:rPr>
                        <a:t>Identify research questions</a:t>
                      </a:r>
                      <a:endParaRPr lang="en-US" sz="16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dirty="0">
                          <a:effectLst/>
                          <a:latin typeface="Century Gothic" panose="020B0502020202020204" pitchFamily="34" charset="0"/>
                          <a:cs typeface="Angsana New" panose="02020603050405020304" pitchFamily="18" charset="-34"/>
                        </a:rPr>
                        <a:t>✓</a:t>
                      </a:r>
                      <a:endParaRPr lang="en-US" sz="1400" dirty="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 </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 </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 </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extLst>
                  <a:ext uri="{0D108BD9-81ED-4DB2-BD59-A6C34878D82A}">
                    <a16:rowId xmlns:a16="http://schemas.microsoft.com/office/drawing/2014/main" val="1240110010"/>
                  </a:ext>
                </a:extLst>
              </a:tr>
              <a:tr h="214467">
                <a:tc>
                  <a:txBody>
                    <a:bodyPr/>
                    <a:lstStyle/>
                    <a:p>
                      <a:pPr marL="0" marR="0" algn="l">
                        <a:spcBef>
                          <a:spcPts val="0"/>
                        </a:spcBef>
                        <a:spcAft>
                          <a:spcPts val="0"/>
                        </a:spcAft>
                      </a:pPr>
                      <a:r>
                        <a:rPr lang="en-AU" sz="1200" dirty="0">
                          <a:effectLst/>
                          <a:latin typeface="Century Gothic" panose="020B0502020202020204" pitchFamily="34" charset="0"/>
                          <a:cs typeface="Angsana New" panose="02020603050405020304" pitchFamily="18" charset="-34"/>
                        </a:rPr>
                        <a:t>Data outputs, products, or services</a:t>
                      </a:r>
                      <a:endParaRPr lang="en-US" sz="1600" dirty="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 </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dirty="0">
                          <a:effectLst/>
                          <a:latin typeface="Century Gothic" panose="020B0502020202020204" pitchFamily="34" charset="0"/>
                          <a:cs typeface="Angsana New" panose="02020603050405020304" pitchFamily="18" charset="-34"/>
                        </a:rPr>
                        <a:t> </a:t>
                      </a:r>
                      <a:endParaRPr lang="en-US" sz="1400" dirty="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dirty="0">
                          <a:effectLst/>
                          <a:latin typeface="Century Gothic" panose="020B0502020202020204" pitchFamily="34" charset="0"/>
                          <a:cs typeface="Angsana New" panose="02020603050405020304" pitchFamily="18" charset="-34"/>
                        </a:rPr>
                        <a:t> </a:t>
                      </a:r>
                      <a:endParaRPr lang="en-US" sz="1400" dirty="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dirty="0">
                          <a:effectLst/>
                          <a:latin typeface="Century Gothic" panose="020B0502020202020204" pitchFamily="34" charset="0"/>
                          <a:cs typeface="Angsana New" panose="02020603050405020304" pitchFamily="18" charset="-34"/>
                        </a:rPr>
                        <a:t> </a:t>
                      </a:r>
                      <a:endParaRPr lang="en-US" sz="1400" dirty="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extLst>
                  <a:ext uri="{0D108BD9-81ED-4DB2-BD59-A6C34878D82A}">
                    <a16:rowId xmlns:a16="http://schemas.microsoft.com/office/drawing/2014/main" val="3818462831"/>
                  </a:ext>
                </a:extLst>
              </a:tr>
              <a:tr h="107234">
                <a:tc>
                  <a:txBody>
                    <a:bodyPr/>
                    <a:lstStyle/>
                    <a:p>
                      <a:pPr marL="0" marR="0" algn="l">
                        <a:spcBef>
                          <a:spcPts val="0"/>
                        </a:spcBef>
                        <a:spcAft>
                          <a:spcPts val="0"/>
                        </a:spcAft>
                      </a:pPr>
                      <a:r>
                        <a:rPr lang="en-AU" sz="1200">
                          <a:effectLst/>
                          <a:latin typeface="Century Gothic" panose="020B0502020202020204" pitchFamily="34" charset="0"/>
                          <a:cs typeface="Angsana New" panose="02020603050405020304" pitchFamily="18" charset="-34"/>
                        </a:rPr>
                        <a:t>Data collection methodology</a:t>
                      </a:r>
                      <a:endParaRPr lang="en-US" sz="16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 </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 </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dirty="0">
                          <a:effectLst/>
                          <a:latin typeface="Century Gothic" panose="020B0502020202020204" pitchFamily="34" charset="0"/>
                          <a:cs typeface="Angsana New" panose="02020603050405020304" pitchFamily="18" charset="-34"/>
                        </a:rPr>
                        <a:t>✓</a:t>
                      </a:r>
                      <a:endParaRPr lang="en-US" sz="1400" dirty="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 </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 </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extLst>
                  <a:ext uri="{0D108BD9-81ED-4DB2-BD59-A6C34878D82A}">
                    <a16:rowId xmlns:a16="http://schemas.microsoft.com/office/drawing/2014/main" val="1616274838"/>
                  </a:ext>
                </a:extLst>
              </a:tr>
              <a:tr h="107234">
                <a:tc>
                  <a:txBody>
                    <a:bodyPr/>
                    <a:lstStyle/>
                    <a:p>
                      <a:pPr marL="0" marR="0" algn="l">
                        <a:spcBef>
                          <a:spcPts val="0"/>
                        </a:spcBef>
                        <a:spcAft>
                          <a:spcPts val="0"/>
                        </a:spcAft>
                      </a:pPr>
                      <a:r>
                        <a:rPr lang="en-AU" sz="1200">
                          <a:effectLst/>
                          <a:latin typeface="Century Gothic" panose="020B0502020202020204" pitchFamily="34" charset="0"/>
                          <a:cs typeface="Angsana New" panose="02020603050405020304" pitchFamily="18" charset="-34"/>
                        </a:rPr>
                        <a:t>Data quality</a:t>
                      </a:r>
                      <a:endParaRPr lang="en-US" sz="16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 </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dirty="0">
                          <a:effectLst/>
                          <a:latin typeface="Century Gothic" panose="020B0502020202020204" pitchFamily="34" charset="0"/>
                          <a:cs typeface="Angsana New" panose="02020603050405020304" pitchFamily="18" charset="-34"/>
                        </a:rPr>
                        <a:t>✓</a:t>
                      </a:r>
                      <a:endParaRPr lang="en-US" sz="1400" dirty="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extLst>
                  <a:ext uri="{0D108BD9-81ED-4DB2-BD59-A6C34878D82A}">
                    <a16:rowId xmlns:a16="http://schemas.microsoft.com/office/drawing/2014/main" val="4127845658"/>
                  </a:ext>
                </a:extLst>
              </a:tr>
              <a:tr h="214467">
                <a:tc>
                  <a:txBody>
                    <a:bodyPr/>
                    <a:lstStyle/>
                    <a:p>
                      <a:pPr marL="0" marR="0" algn="l">
                        <a:spcBef>
                          <a:spcPts val="0"/>
                        </a:spcBef>
                        <a:spcAft>
                          <a:spcPts val="0"/>
                        </a:spcAft>
                      </a:pPr>
                      <a:r>
                        <a:rPr lang="en-AU" sz="1200" dirty="0">
                          <a:effectLst/>
                          <a:latin typeface="Century Gothic" panose="020B0502020202020204" pitchFamily="34" charset="0"/>
                          <a:cs typeface="Angsana New" panose="02020603050405020304" pitchFamily="18" charset="-34"/>
                        </a:rPr>
                        <a:t>Statistical concepts and methodologies – data analysis</a:t>
                      </a:r>
                      <a:endParaRPr lang="en-US" sz="1600" dirty="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 </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dirty="0">
                          <a:effectLst/>
                          <a:latin typeface="Century Gothic" panose="020B0502020202020204" pitchFamily="34" charset="0"/>
                          <a:cs typeface="Angsana New" panose="02020603050405020304" pitchFamily="18" charset="-34"/>
                        </a:rPr>
                        <a:t>✓</a:t>
                      </a:r>
                      <a:endParaRPr lang="en-US" sz="1400" dirty="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extLst>
                  <a:ext uri="{0D108BD9-81ED-4DB2-BD59-A6C34878D82A}">
                    <a16:rowId xmlns:a16="http://schemas.microsoft.com/office/drawing/2014/main" val="3205039733"/>
                  </a:ext>
                </a:extLst>
              </a:tr>
              <a:tr h="214467">
                <a:tc>
                  <a:txBody>
                    <a:bodyPr/>
                    <a:lstStyle/>
                    <a:p>
                      <a:pPr marL="0" marR="0" algn="l">
                        <a:spcBef>
                          <a:spcPts val="0"/>
                        </a:spcBef>
                        <a:spcAft>
                          <a:spcPts val="0"/>
                        </a:spcAft>
                      </a:pPr>
                      <a:r>
                        <a:rPr lang="en-AU" sz="1200">
                          <a:effectLst/>
                          <a:latin typeface="Century Gothic" panose="020B0502020202020204" pitchFamily="34" charset="0"/>
                          <a:cs typeface="Angsana New" panose="02020603050405020304" pitchFamily="18" charset="-34"/>
                        </a:rPr>
                        <a:t>Data and information management</a:t>
                      </a:r>
                      <a:endParaRPr lang="en-US" sz="16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 </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dirty="0">
                          <a:effectLst/>
                          <a:latin typeface="Century Gothic" panose="020B0502020202020204" pitchFamily="34" charset="0"/>
                          <a:cs typeface="Angsana New" panose="02020603050405020304" pitchFamily="18" charset="-34"/>
                        </a:rPr>
                        <a:t>✓</a:t>
                      </a:r>
                      <a:endParaRPr lang="en-US" sz="1400" dirty="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extLst>
                  <a:ext uri="{0D108BD9-81ED-4DB2-BD59-A6C34878D82A}">
                    <a16:rowId xmlns:a16="http://schemas.microsoft.com/office/drawing/2014/main" val="2033024823"/>
                  </a:ext>
                </a:extLst>
              </a:tr>
              <a:tr h="107234">
                <a:tc>
                  <a:txBody>
                    <a:bodyPr/>
                    <a:lstStyle/>
                    <a:p>
                      <a:pPr marL="0" marR="0" algn="l">
                        <a:spcBef>
                          <a:spcPts val="0"/>
                        </a:spcBef>
                        <a:spcAft>
                          <a:spcPts val="0"/>
                        </a:spcAft>
                      </a:pPr>
                      <a:r>
                        <a:rPr lang="en-AU" sz="1200" dirty="0">
                          <a:effectLst/>
                          <a:latin typeface="Century Gothic" panose="020B0502020202020204" pitchFamily="34" charset="0"/>
                          <a:cs typeface="Angsana New" panose="02020603050405020304" pitchFamily="18" charset="-34"/>
                        </a:rPr>
                        <a:t>Data classification</a:t>
                      </a:r>
                      <a:endParaRPr lang="en-US" sz="1600" dirty="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 </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 </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dirty="0">
                          <a:effectLst/>
                          <a:latin typeface="Century Gothic" panose="020B0502020202020204" pitchFamily="34" charset="0"/>
                          <a:cs typeface="Angsana New" panose="02020603050405020304" pitchFamily="18" charset="-34"/>
                        </a:rPr>
                        <a:t>✓</a:t>
                      </a:r>
                      <a:endParaRPr lang="en-US" sz="1400" dirty="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extLst>
                  <a:ext uri="{0D108BD9-81ED-4DB2-BD59-A6C34878D82A}">
                    <a16:rowId xmlns:a16="http://schemas.microsoft.com/office/drawing/2014/main" val="3803818831"/>
                  </a:ext>
                </a:extLst>
              </a:tr>
              <a:tr h="107234">
                <a:tc>
                  <a:txBody>
                    <a:bodyPr/>
                    <a:lstStyle/>
                    <a:p>
                      <a:pPr marL="0" marR="0" algn="l">
                        <a:spcBef>
                          <a:spcPts val="0"/>
                        </a:spcBef>
                        <a:spcAft>
                          <a:spcPts val="0"/>
                        </a:spcAft>
                      </a:pPr>
                      <a:r>
                        <a:rPr lang="en-AU" sz="1200">
                          <a:effectLst/>
                          <a:latin typeface="Century Gothic" panose="020B0502020202020204" pitchFamily="34" charset="0"/>
                          <a:cs typeface="Angsana New" panose="02020603050405020304" pitchFamily="18" charset="-34"/>
                        </a:rPr>
                        <a:t>Integrate data</a:t>
                      </a:r>
                      <a:endParaRPr lang="en-US" sz="16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 </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 </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extLst>
                  <a:ext uri="{0D108BD9-81ED-4DB2-BD59-A6C34878D82A}">
                    <a16:rowId xmlns:a16="http://schemas.microsoft.com/office/drawing/2014/main" val="443255327"/>
                  </a:ext>
                </a:extLst>
              </a:tr>
              <a:tr h="107234">
                <a:tc>
                  <a:txBody>
                    <a:bodyPr/>
                    <a:lstStyle/>
                    <a:p>
                      <a:pPr marL="0" marR="0" algn="l">
                        <a:spcBef>
                          <a:spcPts val="0"/>
                        </a:spcBef>
                        <a:spcAft>
                          <a:spcPts val="0"/>
                        </a:spcAft>
                      </a:pPr>
                      <a:r>
                        <a:rPr lang="en-AU" sz="1200" dirty="0">
                          <a:effectLst/>
                          <a:latin typeface="Century Gothic" panose="020B0502020202020204" pitchFamily="34" charset="0"/>
                          <a:cs typeface="Angsana New" panose="02020603050405020304" pitchFamily="18" charset="-34"/>
                        </a:rPr>
                        <a:t>Data editing</a:t>
                      </a:r>
                      <a:endParaRPr lang="en-US" sz="1600" dirty="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 </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 </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dirty="0">
                          <a:effectLst/>
                          <a:latin typeface="Century Gothic" panose="020B0502020202020204" pitchFamily="34" charset="0"/>
                          <a:cs typeface="Angsana New" panose="02020603050405020304" pitchFamily="18" charset="-34"/>
                        </a:rPr>
                        <a:t>✓</a:t>
                      </a:r>
                      <a:endParaRPr lang="en-US" sz="1400" dirty="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extLst>
                  <a:ext uri="{0D108BD9-81ED-4DB2-BD59-A6C34878D82A}">
                    <a16:rowId xmlns:a16="http://schemas.microsoft.com/office/drawing/2014/main" val="3915177093"/>
                  </a:ext>
                </a:extLst>
              </a:tr>
              <a:tr h="214467">
                <a:tc>
                  <a:txBody>
                    <a:bodyPr/>
                    <a:lstStyle/>
                    <a:p>
                      <a:pPr marL="0" marR="0" algn="l">
                        <a:spcBef>
                          <a:spcPts val="0"/>
                        </a:spcBef>
                        <a:spcAft>
                          <a:spcPts val="0"/>
                        </a:spcAft>
                      </a:pPr>
                      <a:r>
                        <a:rPr lang="en-AU" sz="1200">
                          <a:effectLst/>
                          <a:latin typeface="Century Gothic" panose="020B0502020202020204" pitchFamily="34" charset="0"/>
                          <a:cs typeface="Angsana New" panose="02020603050405020304" pitchFamily="18" charset="-34"/>
                        </a:rPr>
                        <a:t>Metadata - Describe and summarise data</a:t>
                      </a:r>
                      <a:endParaRPr lang="en-US" sz="16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 </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 </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dirty="0">
                          <a:effectLst/>
                          <a:latin typeface="Century Gothic" panose="020B0502020202020204" pitchFamily="34" charset="0"/>
                          <a:cs typeface="Angsana New" panose="02020603050405020304" pitchFamily="18" charset="-34"/>
                        </a:rPr>
                        <a:t>✓</a:t>
                      </a:r>
                      <a:endParaRPr lang="en-US" sz="1400" dirty="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extLst>
                  <a:ext uri="{0D108BD9-81ED-4DB2-BD59-A6C34878D82A}">
                    <a16:rowId xmlns:a16="http://schemas.microsoft.com/office/drawing/2014/main" val="2455396544"/>
                  </a:ext>
                </a:extLst>
              </a:tr>
              <a:tr h="107234">
                <a:tc>
                  <a:txBody>
                    <a:bodyPr/>
                    <a:lstStyle/>
                    <a:p>
                      <a:pPr marL="0" marR="0" algn="l">
                        <a:spcBef>
                          <a:spcPts val="0"/>
                        </a:spcBef>
                        <a:spcAft>
                          <a:spcPts val="0"/>
                        </a:spcAft>
                      </a:pPr>
                      <a:r>
                        <a:rPr lang="en-AU" sz="1200" dirty="0">
                          <a:effectLst/>
                          <a:latin typeface="Century Gothic" panose="020B0502020202020204" pitchFamily="34" charset="0"/>
                          <a:cs typeface="Angsana New" panose="02020603050405020304" pitchFamily="18" charset="-34"/>
                        </a:rPr>
                        <a:t>Enabling data use and re-use</a:t>
                      </a:r>
                      <a:endParaRPr lang="en-US" sz="1600" dirty="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 </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 </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 </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extLst>
                  <a:ext uri="{0D108BD9-81ED-4DB2-BD59-A6C34878D82A}">
                    <a16:rowId xmlns:a16="http://schemas.microsoft.com/office/drawing/2014/main" val="2959422273"/>
                  </a:ext>
                </a:extLst>
              </a:tr>
              <a:tr h="107234">
                <a:tc>
                  <a:txBody>
                    <a:bodyPr/>
                    <a:lstStyle/>
                    <a:p>
                      <a:pPr marL="0" marR="0" algn="l">
                        <a:spcBef>
                          <a:spcPts val="0"/>
                        </a:spcBef>
                        <a:spcAft>
                          <a:spcPts val="0"/>
                        </a:spcAft>
                      </a:pPr>
                      <a:r>
                        <a:rPr lang="en-AU" sz="1200">
                          <a:effectLst/>
                          <a:latin typeface="Century Gothic" panose="020B0502020202020204" pitchFamily="34" charset="0"/>
                          <a:cs typeface="Angsana New" panose="02020603050405020304" pitchFamily="18" charset="-34"/>
                        </a:rPr>
                        <a:t>Data processing methodology</a:t>
                      </a:r>
                      <a:endParaRPr lang="en-US" sz="16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 </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 </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 </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 </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dirty="0">
                          <a:effectLst/>
                          <a:latin typeface="Century Gothic" panose="020B0502020202020204" pitchFamily="34" charset="0"/>
                          <a:cs typeface="Angsana New" panose="02020603050405020304" pitchFamily="18" charset="-34"/>
                        </a:rPr>
                        <a:t>✓</a:t>
                      </a:r>
                      <a:endParaRPr lang="en-US" sz="1400" dirty="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extLst>
                  <a:ext uri="{0D108BD9-81ED-4DB2-BD59-A6C34878D82A}">
                    <a16:rowId xmlns:a16="http://schemas.microsoft.com/office/drawing/2014/main" val="3601298177"/>
                  </a:ext>
                </a:extLst>
              </a:tr>
              <a:tr h="107234">
                <a:tc>
                  <a:txBody>
                    <a:bodyPr/>
                    <a:lstStyle/>
                    <a:p>
                      <a:pPr marL="0" marR="0" algn="l">
                        <a:spcBef>
                          <a:spcPts val="0"/>
                        </a:spcBef>
                        <a:spcAft>
                          <a:spcPts val="0"/>
                        </a:spcAft>
                      </a:pPr>
                      <a:r>
                        <a:rPr lang="en-AU" sz="1200" dirty="0">
                          <a:effectLst/>
                          <a:latin typeface="Century Gothic" panose="020B0502020202020204" pitchFamily="34" charset="0"/>
                          <a:cs typeface="Angsana New" panose="02020603050405020304" pitchFamily="18" charset="-34"/>
                        </a:rPr>
                        <a:t>Exploratory data analysis</a:t>
                      </a:r>
                      <a:endParaRPr lang="en-US" sz="1600" dirty="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 </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 </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 </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 </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dirty="0">
                          <a:effectLst/>
                          <a:latin typeface="Century Gothic" panose="020B0502020202020204" pitchFamily="34" charset="0"/>
                          <a:cs typeface="Angsana New" panose="02020603050405020304" pitchFamily="18" charset="-34"/>
                        </a:rPr>
                        <a:t>✓</a:t>
                      </a:r>
                      <a:endParaRPr lang="en-US" sz="1400" dirty="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extLst>
                  <a:ext uri="{0D108BD9-81ED-4DB2-BD59-A6C34878D82A}">
                    <a16:rowId xmlns:a16="http://schemas.microsoft.com/office/drawing/2014/main" val="2835335634"/>
                  </a:ext>
                </a:extLst>
              </a:tr>
              <a:tr h="107234">
                <a:tc>
                  <a:txBody>
                    <a:bodyPr/>
                    <a:lstStyle/>
                    <a:p>
                      <a:pPr marL="0" marR="0" algn="l">
                        <a:spcBef>
                          <a:spcPts val="0"/>
                        </a:spcBef>
                        <a:spcAft>
                          <a:spcPts val="0"/>
                        </a:spcAft>
                      </a:pPr>
                      <a:r>
                        <a:rPr lang="en-AU" sz="1200" dirty="0">
                          <a:effectLst/>
                          <a:latin typeface="Century Gothic" panose="020B0502020202020204" pitchFamily="34" charset="0"/>
                          <a:cs typeface="Angsana New" panose="02020603050405020304" pitchFamily="18" charset="-34"/>
                        </a:rPr>
                        <a:t>Visualise data</a:t>
                      </a:r>
                      <a:endParaRPr lang="en-US" sz="1600" dirty="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 </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 </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 </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 </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dirty="0">
                          <a:effectLst/>
                          <a:latin typeface="Century Gothic" panose="020B0502020202020204" pitchFamily="34" charset="0"/>
                          <a:cs typeface="Angsana New" panose="02020603050405020304" pitchFamily="18" charset="-34"/>
                        </a:rPr>
                        <a:t>✓</a:t>
                      </a:r>
                      <a:endParaRPr lang="en-US" sz="1400" dirty="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extLst>
                  <a:ext uri="{0D108BD9-81ED-4DB2-BD59-A6C34878D82A}">
                    <a16:rowId xmlns:a16="http://schemas.microsoft.com/office/drawing/2014/main" val="2406917295"/>
                  </a:ext>
                </a:extLst>
              </a:tr>
              <a:tr h="107234">
                <a:tc>
                  <a:txBody>
                    <a:bodyPr/>
                    <a:lstStyle/>
                    <a:p>
                      <a:pPr marL="0" marR="0" algn="l">
                        <a:spcBef>
                          <a:spcPts val="0"/>
                        </a:spcBef>
                        <a:spcAft>
                          <a:spcPts val="0"/>
                        </a:spcAft>
                      </a:pPr>
                      <a:r>
                        <a:rPr lang="en-AU" sz="1200">
                          <a:effectLst/>
                          <a:latin typeface="Century Gothic" panose="020B0502020202020204" pitchFamily="34" charset="0"/>
                          <a:cs typeface="Angsana New" panose="02020603050405020304" pitchFamily="18" charset="-34"/>
                        </a:rPr>
                        <a:t>Statistical data analysis</a:t>
                      </a:r>
                      <a:endParaRPr lang="en-US" sz="16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 </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 </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 </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 </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dirty="0">
                          <a:effectLst/>
                          <a:latin typeface="Century Gothic" panose="020B0502020202020204" pitchFamily="34" charset="0"/>
                          <a:cs typeface="Angsana New" panose="02020603050405020304" pitchFamily="18" charset="-34"/>
                        </a:rPr>
                        <a:t> </a:t>
                      </a:r>
                      <a:endParaRPr lang="en-US" sz="1400" dirty="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extLst>
                  <a:ext uri="{0D108BD9-81ED-4DB2-BD59-A6C34878D82A}">
                    <a16:rowId xmlns:a16="http://schemas.microsoft.com/office/drawing/2014/main" val="4242611486"/>
                  </a:ext>
                </a:extLst>
              </a:tr>
              <a:tr h="150239">
                <a:tc>
                  <a:txBody>
                    <a:bodyPr/>
                    <a:lstStyle/>
                    <a:p>
                      <a:pPr marL="0" marR="0" algn="l">
                        <a:spcBef>
                          <a:spcPts val="0"/>
                        </a:spcBef>
                        <a:spcAft>
                          <a:spcPts val="0"/>
                        </a:spcAft>
                      </a:pPr>
                      <a:r>
                        <a:rPr lang="en-AU" sz="1200" dirty="0">
                          <a:effectLst/>
                          <a:latin typeface="Century Gothic" panose="020B0502020202020204" pitchFamily="34" charset="0"/>
                          <a:cs typeface="Angsana New" panose="02020603050405020304" pitchFamily="18" charset="-34"/>
                        </a:rPr>
                        <a:t>Specialist data analysis</a:t>
                      </a:r>
                      <a:endParaRPr lang="en-US" sz="1600" dirty="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 </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 </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 </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 </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dirty="0">
                          <a:effectLst/>
                          <a:latin typeface="Century Gothic" panose="020B0502020202020204" pitchFamily="34" charset="0"/>
                          <a:cs typeface="Angsana New" panose="02020603050405020304" pitchFamily="18" charset="-34"/>
                        </a:rPr>
                        <a:t> </a:t>
                      </a:r>
                      <a:endParaRPr lang="en-US" sz="1400" dirty="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dirty="0">
                          <a:effectLst/>
                          <a:latin typeface="Century Gothic" panose="020B0502020202020204" pitchFamily="34" charset="0"/>
                          <a:cs typeface="Angsana New" panose="02020603050405020304" pitchFamily="18" charset="-34"/>
                        </a:rPr>
                        <a:t>✓</a:t>
                      </a:r>
                      <a:endParaRPr lang="en-US" sz="1400" dirty="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extLst>
                  <a:ext uri="{0D108BD9-81ED-4DB2-BD59-A6C34878D82A}">
                    <a16:rowId xmlns:a16="http://schemas.microsoft.com/office/drawing/2014/main" val="416793883"/>
                  </a:ext>
                </a:extLst>
              </a:tr>
              <a:tr h="214467">
                <a:tc>
                  <a:txBody>
                    <a:bodyPr/>
                    <a:lstStyle/>
                    <a:p>
                      <a:pPr marL="0" marR="0" algn="l">
                        <a:spcBef>
                          <a:spcPts val="0"/>
                        </a:spcBef>
                        <a:spcAft>
                          <a:spcPts val="0"/>
                        </a:spcAft>
                      </a:pPr>
                      <a:r>
                        <a:rPr lang="en-AU" sz="1200" dirty="0">
                          <a:effectLst/>
                          <a:latin typeface="Century Gothic" panose="020B0502020202020204" pitchFamily="34" charset="0"/>
                          <a:cs typeface="Angsana New" panose="02020603050405020304" pitchFamily="18" charset="-34"/>
                        </a:rPr>
                        <a:t>Business intelligence data analysis</a:t>
                      </a:r>
                      <a:endParaRPr lang="en-US" sz="1600" dirty="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 </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 </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 </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 </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a:effectLst/>
                          <a:latin typeface="Century Gothic" panose="020B0502020202020204" pitchFamily="34" charset="0"/>
                          <a:cs typeface="Angsana New" panose="02020603050405020304" pitchFamily="18" charset="-34"/>
                        </a:rPr>
                        <a:t> </a:t>
                      </a:r>
                      <a:endParaRPr lang="en-US" sz="140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tc>
                  <a:txBody>
                    <a:bodyPr/>
                    <a:lstStyle/>
                    <a:p>
                      <a:pPr marL="0" marR="0" algn="ctr">
                        <a:spcBef>
                          <a:spcPts val="0"/>
                        </a:spcBef>
                        <a:spcAft>
                          <a:spcPts val="0"/>
                        </a:spcAft>
                      </a:pPr>
                      <a:r>
                        <a:rPr lang="en-AU" sz="1100" dirty="0">
                          <a:effectLst/>
                          <a:latin typeface="Century Gothic" panose="020B0502020202020204" pitchFamily="34" charset="0"/>
                          <a:cs typeface="Angsana New" panose="02020603050405020304" pitchFamily="18" charset="-34"/>
                        </a:rPr>
                        <a:t>✓</a:t>
                      </a:r>
                      <a:endParaRPr lang="en-US" sz="1400" dirty="0">
                        <a:effectLst/>
                        <a:latin typeface="Century Gothic" panose="020B0502020202020204" pitchFamily="34" charset="0"/>
                        <a:ea typeface="SimSun" panose="02010600030101010101" pitchFamily="2" charset="-122"/>
                        <a:cs typeface="Angsana New" panose="02020603050405020304" pitchFamily="18" charset="-34"/>
                      </a:endParaRPr>
                    </a:p>
                  </a:txBody>
                  <a:tcPr marL="60319" marR="60319" marT="0" marB="0" anchor="ctr"/>
                </a:tc>
                <a:extLst>
                  <a:ext uri="{0D108BD9-81ED-4DB2-BD59-A6C34878D82A}">
                    <a16:rowId xmlns:a16="http://schemas.microsoft.com/office/drawing/2014/main" val="4188434446"/>
                  </a:ext>
                </a:extLst>
              </a:tr>
            </a:tbl>
          </a:graphicData>
        </a:graphic>
      </p:graphicFrame>
      <p:sp>
        <p:nvSpPr>
          <p:cNvPr id="13" name="Title 1">
            <a:extLst>
              <a:ext uri="{FF2B5EF4-FFF2-40B4-BE49-F238E27FC236}">
                <a16:creationId xmlns:a16="http://schemas.microsoft.com/office/drawing/2014/main" id="{8911C73D-DF23-C1E8-B377-05DC7502E082}"/>
              </a:ext>
            </a:extLst>
          </p:cNvPr>
          <p:cNvSpPr>
            <a:spLocks noGrp="1"/>
          </p:cNvSpPr>
          <p:nvPr>
            <p:ph type="title"/>
          </p:nvPr>
        </p:nvSpPr>
        <p:spPr>
          <a:xfrm>
            <a:off x="693158" y="4294943"/>
            <a:ext cx="4389223" cy="1325563"/>
          </a:xfrm>
        </p:spPr>
        <p:txBody>
          <a:bodyPr>
            <a:normAutofit/>
          </a:bodyPr>
          <a:lstStyle/>
          <a:p>
            <a:r>
              <a:rPr lang="en-US" sz="3200" b="1" dirty="0">
                <a:effectLst/>
                <a:latin typeface="Century Gothic" panose="020B0502020202020204" pitchFamily="34" charset="0"/>
                <a:ea typeface="SimSun" panose="02010600030101010101" pitchFamily="2" charset="-122"/>
              </a:rPr>
              <a:t>APS Data Capability</a:t>
            </a:r>
            <a:endParaRPr lang="en-US" sz="6600" b="1" dirty="0">
              <a:latin typeface="Century Gothic" panose="020B0502020202020204" pitchFamily="34" charset="0"/>
            </a:endParaRPr>
          </a:p>
        </p:txBody>
      </p:sp>
    </p:spTree>
    <p:extLst>
      <p:ext uri="{BB962C8B-B14F-4D97-AF65-F5344CB8AC3E}">
        <p14:creationId xmlns:p14="http://schemas.microsoft.com/office/powerpoint/2010/main" val="1901625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lack, darkness&#10;&#10;Description automatically generated">
            <a:extLst>
              <a:ext uri="{FF2B5EF4-FFF2-40B4-BE49-F238E27FC236}">
                <a16:creationId xmlns:a16="http://schemas.microsoft.com/office/drawing/2014/main" id="{AA100B1E-74E3-5F9D-FA38-741097B42DFF}"/>
              </a:ext>
            </a:extLst>
          </p:cNvPr>
          <p:cNvPicPr>
            <a:picLocks noChangeAspect="1"/>
          </p:cNvPicPr>
          <p:nvPr/>
        </p:nvPicPr>
        <p:blipFill>
          <a:blip r:embed="rId3"/>
          <a:stretch>
            <a:fillRect/>
          </a:stretch>
        </p:blipFill>
        <p:spPr>
          <a:xfrm>
            <a:off x="1645920" y="1377950"/>
            <a:ext cx="9093200" cy="5114925"/>
          </a:xfrm>
          <a:prstGeom prst="rect">
            <a:avLst/>
          </a:prstGeom>
        </p:spPr>
      </p:pic>
      <p:sp>
        <p:nvSpPr>
          <p:cNvPr id="4" name="Title 1">
            <a:extLst>
              <a:ext uri="{FF2B5EF4-FFF2-40B4-BE49-F238E27FC236}">
                <a16:creationId xmlns:a16="http://schemas.microsoft.com/office/drawing/2014/main" id="{10477E32-1D0E-7E3D-80F8-1A7790EBE947}"/>
              </a:ext>
            </a:extLst>
          </p:cNvPr>
          <p:cNvSpPr>
            <a:spLocks noGrp="1"/>
          </p:cNvSpPr>
          <p:nvPr>
            <p:ph type="title"/>
          </p:nvPr>
        </p:nvSpPr>
        <p:spPr>
          <a:xfrm>
            <a:off x="838200" y="365125"/>
            <a:ext cx="10515600" cy="1325563"/>
          </a:xfrm>
        </p:spPr>
        <p:txBody>
          <a:bodyPr>
            <a:normAutofit/>
          </a:bodyPr>
          <a:lstStyle/>
          <a:p>
            <a:r>
              <a:rPr lang="en-US" sz="3200" b="1" dirty="0"/>
              <a:t>Data Literacy Body of Knowledge (DLBOK) </a:t>
            </a:r>
          </a:p>
        </p:txBody>
      </p:sp>
    </p:spTree>
    <p:extLst>
      <p:ext uri="{BB962C8B-B14F-4D97-AF65-F5344CB8AC3E}">
        <p14:creationId xmlns:p14="http://schemas.microsoft.com/office/powerpoint/2010/main" val="7553928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เอกสาร" ma:contentTypeID="0x0101002C2282C9932ED146A6D70198D74808AC" ma:contentTypeVersion="15" ma:contentTypeDescription="สร้างเอกสารใหม่" ma:contentTypeScope="" ma:versionID="95499e80520de89aa222a941b0657901">
  <xsd:schema xmlns:xsd="http://www.w3.org/2001/XMLSchema" xmlns:xs="http://www.w3.org/2001/XMLSchema" xmlns:p="http://schemas.microsoft.com/office/2006/metadata/properties" xmlns:ns3="954e4464-0b88-4163-9f1c-f0d4ade928ff" xmlns:ns4="9c3e2d51-06fe-4261-a28f-ca16096e8a35" targetNamespace="http://schemas.microsoft.com/office/2006/metadata/properties" ma:root="true" ma:fieldsID="c085b3ff94bae9bb40674a7a9dee32c5" ns3:_="" ns4:_="">
    <xsd:import namespace="954e4464-0b88-4163-9f1c-f0d4ade928ff"/>
    <xsd:import namespace="9c3e2d51-06fe-4261-a28f-ca16096e8a35"/>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LengthInSeconds" minOccurs="0"/>
                <xsd:element ref="ns4:MediaServiceLocation" minOccurs="0"/>
                <xsd:element ref="ns4:MediaServiceAutoKeyPoints" minOccurs="0"/>
                <xsd:element ref="ns4:MediaServiceKeyPoint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4e4464-0b88-4163-9f1c-f0d4ade928ff" elementFormDefault="qualified">
    <xsd:import namespace="http://schemas.microsoft.com/office/2006/documentManagement/types"/>
    <xsd:import namespace="http://schemas.microsoft.com/office/infopath/2007/PartnerControls"/>
    <xsd:element name="SharedWithUsers" ma:index="8" nillable="true" ma:displayName="แชร์กับ"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แชร์พร้อมกับรายละเอียด" ma:internalName="SharedWithDetails" ma:readOnly="true">
      <xsd:simpleType>
        <xsd:restriction base="dms:Note">
          <xsd:maxLength value="255"/>
        </xsd:restriction>
      </xsd:simpleType>
    </xsd:element>
    <xsd:element name="SharingHintHash" ma:index="10" nillable="true" ma:displayName="การแชร์แฮชคำแนะนำ"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3e2d51-06fe-4261-a28f-ca16096e8a35"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ชนิดเนื้อหา"/>
        <xsd:element ref="dc:title" minOccurs="0" maxOccurs="1" ma:index="4" ma:displayName="ชื่อเรื่อง"/>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9c3e2d51-06fe-4261-a28f-ca16096e8a35" xsi:nil="true"/>
  </documentManagement>
</p:properties>
</file>

<file path=customXml/itemProps1.xml><?xml version="1.0" encoding="utf-8"?>
<ds:datastoreItem xmlns:ds="http://schemas.openxmlformats.org/officeDocument/2006/customXml" ds:itemID="{C77B9498-1842-4419-BD08-C3FAF20D3E72}">
  <ds:schemaRefs>
    <ds:schemaRef ds:uri="http://schemas.microsoft.com/sharepoint/v3/contenttype/forms"/>
  </ds:schemaRefs>
</ds:datastoreItem>
</file>

<file path=customXml/itemProps2.xml><?xml version="1.0" encoding="utf-8"?>
<ds:datastoreItem xmlns:ds="http://schemas.openxmlformats.org/officeDocument/2006/customXml" ds:itemID="{7353D11E-0EF5-40F8-B812-071FB2DDA5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54e4464-0b88-4163-9f1c-f0d4ade928ff"/>
    <ds:schemaRef ds:uri="9c3e2d51-06fe-4261-a28f-ca16096e8a3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1FE0327-E2F5-4790-93CF-7BDCAC86776C}">
  <ds:schemaRefs>
    <ds:schemaRef ds:uri="http://schemas.microsoft.com/office/2006/documentManagement/types"/>
    <ds:schemaRef ds:uri="http://www.w3.org/XML/1998/namespace"/>
    <ds:schemaRef ds:uri="9c3e2d51-06fe-4261-a28f-ca16096e8a35"/>
    <ds:schemaRef ds:uri="http://purl.org/dc/dcmitype/"/>
    <ds:schemaRef ds:uri="http://purl.org/dc/elements/1.1/"/>
    <ds:schemaRef ds:uri="http://schemas.microsoft.com/office/2006/metadata/properties"/>
    <ds:schemaRef ds:uri="http://purl.org/dc/terms/"/>
    <ds:schemaRef ds:uri="http://schemas.microsoft.com/office/infopath/2007/PartnerControls"/>
    <ds:schemaRef ds:uri="http://schemas.openxmlformats.org/package/2006/metadata/core-properties"/>
    <ds:schemaRef ds:uri="954e4464-0b88-4163-9f1c-f0d4ade928ff"/>
  </ds:schemaRefs>
</ds:datastoreItem>
</file>

<file path=docProps/app.xml><?xml version="1.0" encoding="utf-8"?>
<Properties xmlns="http://schemas.openxmlformats.org/officeDocument/2006/extended-properties" xmlns:vt="http://schemas.openxmlformats.org/officeDocument/2006/docPropsVTypes">
  <TotalTime>372</TotalTime>
  <Words>3618</Words>
  <Application>Microsoft Office PowerPoint</Application>
  <PresentationFormat>Widescreen</PresentationFormat>
  <Paragraphs>468</Paragraphs>
  <Slides>16</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Century Gothic</vt:lpstr>
      <vt:lpstr>Google Sans</vt:lpstr>
      <vt:lpstr>Söhne</vt:lpstr>
      <vt:lpstr>Office Theme</vt:lpstr>
      <vt:lpstr>PowerPoint Presentation</vt:lpstr>
      <vt:lpstr>Outline</vt:lpstr>
      <vt:lpstr>Background and Statement of Problems</vt:lpstr>
      <vt:lpstr>Background and Statement of Problems</vt:lpstr>
      <vt:lpstr>Definition of Data Literacy and Goal </vt:lpstr>
      <vt:lpstr>Digital Literacy Abilities in Thailand</vt:lpstr>
      <vt:lpstr>The Digital Competence Framework</vt:lpstr>
      <vt:lpstr>APS Data Capability</vt:lpstr>
      <vt:lpstr>Data Literacy Body of Knowledge (DLBOK) </vt:lpstr>
      <vt:lpstr>Methodology</vt:lpstr>
      <vt:lpstr>Data Skill Comparison on Frameworks</vt:lpstr>
      <vt:lpstr>The OCSC position level and Course</vt:lpstr>
      <vt:lpstr>The OCSC position level and Course</vt:lpstr>
      <vt:lpstr>The OCSC position level and Course</vt:lpstr>
      <vt:lpstr>Conclusion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Sutasinee Jitanan</dc:creator>
  <cp:lastModifiedBy>CHAIWAT JIRAKITPAIBOOL</cp:lastModifiedBy>
  <cp:revision>5</cp:revision>
  <dcterms:created xsi:type="dcterms:W3CDTF">2023-05-16T14:53:12Z</dcterms:created>
  <dcterms:modified xsi:type="dcterms:W3CDTF">2023-06-24T08:13:45Z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0x0101002C2282C9932ED146A6D70198D74808AC</vt:lpwstr>
  </property>
</Properties>
</file>