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58" r:id="rId4"/>
    <p:sldId id="272" r:id="rId5"/>
    <p:sldId id="271" r:id="rId6"/>
    <p:sldId id="259" r:id="rId7"/>
    <p:sldId id="263" r:id="rId8"/>
    <p:sldId id="264" r:id="rId9"/>
    <p:sldId id="265" r:id="rId10"/>
    <p:sldId id="273" r:id="rId11"/>
    <p:sldId id="274" r:id="rId12"/>
    <p:sldId id="278" r:id="rId13"/>
    <p:sldId id="266" r:id="rId14"/>
    <p:sldId id="280" r:id="rId15"/>
    <p:sldId id="279" r:id="rId16"/>
    <p:sldId id="268" r:id="rId17"/>
    <p:sldId id="267" r:id="rId18"/>
    <p:sldId id="260" r:id="rId19"/>
    <p:sldId id="269" r:id="rId20"/>
    <p:sldId id="275" r:id="rId21"/>
    <p:sldId id="281" r:id="rId22"/>
    <p:sldId id="270" r:id="rId23"/>
    <p:sldId id="261" r:id="rId24"/>
    <p:sldId id="262" r:id="rId25"/>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1F2"/>
    <a:srgbClr val="E71D1D"/>
    <a:srgbClr val="70AD47"/>
    <a:srgbClr val="FFFFFF"/>
    <a:srgbClr val="4EA561"/>
    <a:srgbClr val="357FF7"/>
    <a:srgbClr val="38AA4B"/>
    <a:srgbClr val="6685BA"/>
    <a:srgbClr val="7994C2"/>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13" autoAdjust="0"/>
    <p:restoredTop sz="94660"/>
  </p:normalViewPr>
  <p:slideViewPr>
    <p:cSldViewPr snapToGrid="0">
      <p:cViewPr varScale="1">
        <p:scale>
          <a:sx n="85" d="100"/>
          <a:sy n="85" d="100"/>
        </p:scale>
        <p:origin x="413" y="62"/>
      </p:cViewPr>
      <p:guideLst/>
    </p:cSldViewPr>
  </p:slideViewPr>
  <p:notesTextViewPr>
    <p:cViewPr>
      <p:scale>
        <a:sx n="1" d="1"/>
        <a:sy n="1" d="1"/>
      </p:scale>
      <p:origin x="0" y="0"/>
    </p:cViewPr>
  </p:notesTextViewPr>
  <p:notesViewPr>
    <p:cSldViewPr snapToGrid="0">
      <p:cViewPr varScale="1">
        <p:scale>
          <a:sx n="65" d="100"/>
          <a:sy n="65" d="100"/>
        </p:scale>
        <p:origin x="315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1CBD9A-ABAB-4E90-BBA9-835B0B66C1FC}" type="doc">
      <dgm:prSet loTypeId="urn:microsoft.com/office/officeart/2005/8/layout/StepDownProcess" loCatId="process" qsTypeId="urn:microsoft.com/office/officeart/2005/8/quickstyle/simple1" qsCatId="simple" csTypeId="urn:microsoft.com/office/officeart/2005/8/colors/accent0_3" csCatId="mainScheme" phldr="1"/>
      <dgm:spPr/>
      <dgm:t>
        <a:bodyPr/>
        <a:lstStyle/>
        <a:p>
          <a:endParaRPr lang="th-TH"/>
        </a:p>
      </dgm:t>
    </dgm:pt>
    <dgm:pt modelId="{4C6E981A-0678-4F43-A63A-E64D4F833023}">
      <dgm:prSet phldrT="[Text]" custT="1"/>
      <dgm:spPr>
        <a:solidFill>
          <a:schemeClr val="tx1">
            <a:lumMod val="75000"/>
            <a:lumOff val="25000"/>
          </a:schemeClr>
        </a:solidFill>
      </dgm:spPr>
      <dgm:t>
        <a:bodyPr/>
        <a:lstStyle/>
        <a:p>
          <a:r>
            <a:rPr lang="en-US" sz="3200" dirty="0">
              <a:latin typeface="Times New Roman" panose="02020603050405020304" pitchFamily="18" charset="0"/>
              <a:cs typeface="Times New Roman" panose="02020603050405020304" pitchFamily="18" charset="0"/>
            </a:rPr>
            <a:t>Input Data</a:t>
          </a:r>
          <a:endParaRPr lang="th-TH" sz="3200" dirty="0">
            <a:latin typeface="Times New Roman" panose="02020603050405020304" pitchFamily="18" charset="0"/>
          </a:endParaRPr>
        </a:p>
      </dgm:t>
    </dgm:pt>
    <dgm:pt modelId="{22428602-7E17-4148-8E14-333FA1FCC278}" type="parTrans" cxnId="{42F6951F-A207-449F-89D9-1E7D67F8080D}">
      <dgm:prSet/>
      <dgm:spPr/>
      <dgm:t>
        <a:bodyPr/>
        <a:lstStyle/>
        <a:p>
          <a:endParaRPr lang="th-TH"/>
        </a:p>
      </dgm:t>
    </dgm:pt>
    <dgm:pt modelId="{72757B66-9F8C-40D3-99BF-28F167ECC2CB}" type="sibTrans" cxnId="{42F6951F-A207-449F-89D9-1E7D67F8080D}">
      <dgm:prSet/>
      <dgm:spPr/>
      <dgm:t>
        <a:bodyPr/>
        <a:lstStyle/>
        <a:p>
          <a:endParaRPr lang="th-TH"/>
        </a:p>
      </dgm:t>
    </dgm:pt>
    <dgm:pt modelId="{8F5A674C-5A42-4BA2-B23F-6B0BE7997B2E}">
      <dgm:prSet phldrT="[Text]" custT="1"/>
      <dgm:spPr>
        <a:solidFill>
          <a:schemeClr val="tx1">
            <a:lumMod val="75000"/>
            <a:lumOff val="25000"/>
          </a:schemeClr>
        </a:solidFill>
      </dgm:spPr>
      <dgm:t>
        <a:bodyPr/>
        <a:lstStyle/>
        <a:p>
          <a:r>
            <a:rPr lang="en-US" sz="2800" dirty="0">
              <a:latin typeface="Times New Roman" panose="02020603050405020304" pitchFamily="18" charset="0"/>
              <a:cs typeface="Times New Roman" panose="02020603050405020304" pitchFamily="18" charset="0"/>
            </a:rPr>
            <a:t>Process data</a:t>
          </a:r>
          <a:endParaRPr lang="th-TH" sz="2800" dirty="0">
            <a:latin typeface="Times New Roman" panose="02020603050405020304" pitchFamily="18" charset="0"/>
          </a:endParaRPr>
        </a:p>
      </dgm:t>
    </dgm:pt>
    <dgm:pt modelId="{D3667444-8611-402F-B3DF-A8ED58763270}" type="parTrans" cxnId="{3EA6EC73-B833-4293-B9B0-2593171B21FF}">
      <dgm:prSet/>
      <dgm:spPr/>
      <dgm:t>
        <a:bodyPr/>
        <a:lstStyle/>
        <a:p>
          <a:endParaRPr lang="th-TH"/>
        </a:p>
      </dgm:t>
    </dgm:pt>
    <dgm:pt modelId="{C627338C-CB1E-46A9-BF44-529A53FCBF9A}" type="sibTrans" cxnId="{3EA6EC73-B833-4293-B9B0-2593171B21FF}">
      <dgm:prSet/>
      <dgm:spPr/>
      <dgm:t>
        <a:bodyPr/>
        <a:lstStyle/>
        <a:p>
          <a:endParaRPr lang="th-TH"/>
        </a:p>
      </dgm:t>
    </dgm:pt>
    <dgm:pt modelId="{D1BB34CC-6D82-42F9-9995-452A04D5E379}" type="pres">
      <dgm:prSet presAssocID="{461CBD9A-ABAB-4E90-BBA9-835B0B66C1FC}" presName="rootnode" presStyleCnt="0">
        <dgm:presLayoutVars>
          <dgm:chMax/>
          <dgm:chPref/>
          <dgm:dir/>
          <dgm:animLvl val="lvl"/>
        </dgm:presLayoutVars>
      </dgm:prSet>
      <dgm:spPr/>
    </dgm:pt>
    <dgm:pt modelId="{24A8ADA3-470C-4DF0-926D-5E1C764D1D93}" type="pres">
      <dgm:prSet presAssocID="{4C6E981A-0678-4F43-A63A-E64D4F833023}" presName="composite" presStyleCnt="0"/>
      <dgm:spPr/>
    </dgm:pt>
    <dgm:pt modelId="{B92EA42C-723A-4803-8DFD-BC3F4B9ED03C}" type="pres">
      <dgm:prSet presAssocID="{4C6E981A-0678-4F43-A63A-E64D4F833023}" presName="bentUpArrow1" presStyleLbl="alignImgPlace1" presStyleIdx="0" presStyleCnt="1" custLinFactNeighborX="1722" custLinFactNeighborY="7751"/>
      <dgm:spPr/>
    </dgm:pt>
    <dgm:pt modelId="{65DCE540-14A8-4428-BBE6-39C57E64C8C2}" type="pres">
      <dgm:prSet presAssocID="{4C6E981A-0678-4F43-A63A-E64D4F833023}" presName="ParentText" presStyleLbl="node1" presStyleIdx="0" presStyleCnt="2" custLinFactNeighborX="-3289" custLinFactNeighborY="1279">
        <dgm:presLayoutVars>
          <dgm:chMax val="1"/>
          <dgm:chPref val="1"/>
          <dgm:bulletEnabled val="1"/>
        </dgm:presLayoutVars>
      </dgm:prSet>
      <dgm:spPr/>
    </dgm:pt>
    <dgm:pt modelId="{31773F47-1F9A-44E2-A542-C3C41617EEDF}" type="pres">
      <dgm:prSet presAssocID="{4C6E981A-0678-4F43-A63A-E64D4F833023}" presName="ChildText" presStyleLbl="revTx" presStyleIdx="0" presStyleCnt="1">
        <dgm:presLayoutVars>
          <dgm:chMax val="0"/>
          <dgm:chPref val="0"/>
          <dgm:bulletEnabled val="1"/>
        </dgm:presLayoutVars>
      </dgm:prSet>
      <dgm:spPr/>
    </dgm:pt>
    <dgm:pt modelId="{481C23B0-BAA0-4994-967F-C852DF533321}" type="pres">
      <dgm:prSet presAssocID="{72757B66-9F8C-40D3-99BF-28F167ECC2CB}" presName="sibTrans" presStyleCnt="0"/>
      <dgm:spPr/>
    </dgm:pt>
    <dgm:pt modelId="{543F9416-E418-47CA-9641-42DEF9F9F83D}" type="pres">
      <dgm:prSet presAssocID="{8F5A674C-5A42-4BA2-B23F-6B0BE7997B2E}" presName="composite" presStyleCnt="0"/>
      <dgm:spPr/>
    </dgm:pt>
    <dgm:pt modelId="{F01A87DB-276C-4E4F-848A-CE16EC518956}" type="pres">
      <dgm:prSet presAssocID="{8F5A674C-5A42-4BA2-B23F-6B0BE7997B2E}" presName="ParentText" presStyleLbl="node1" presStyleIdx="1" presStyleCnt="2">
        <dgm:presLayoutVars>
          <dgm:chMax val="1"/>
          <dgm:chPref val="1"/>
          <dgm:bulletEnabled val="1"/>
        </dgm:presLayoutVars>
      </dgm:prSet>
      <dgm:spPr/>
    </dgm:pt>
  </dgm:ptLst>
  <dgm:cxnLst>
    <dgm:cxn modelId="{42F6951F-A207-449F-89D9-1E7D67F8080D}" srcId="{461CBD9A-ABAB-4E90-BBA9-835B0B66C1FC}" destId="{4C6E981A-0678-4F43-A63A-E64D4F833023}" srcOrd="0" destOrd="0" parTransId="{22428602-7E17-4148-8E14-333FA1FCC278}" sibTransId="{72757B66-9F8C-40D3-99BF-28F167ECC2CB}"/>
    <dgm:cxn modelId="{3EA6EC73-B833-4293-B9B0-2593171B21FF}" srcId="{461CBD9A-ABAB-4E90-BBA9-835B0B66C1FC}" destId="{8F5A674C-5A42-4BA2-B23F-6B0BE7997B2E}" srcOrd="1" destOrd="0" parTransId="{D3667444-8611-402F-B3DF-A8ED58763270}" sibTransId="{C627338C-CB1E-46A9-BF44-529A53FCBF9A}"/>
    <dgm:cxn modelId="{8009D794-957E-4DEC-BB5D-8DCC35E65263}" type="presOf" srcId="{4C6E981A-0678-4F43-A63A-E64D4F833023}" destId="{65DCE540-14A8-4428-BBE6-39C57E64C8C2}" srcOrd="0" destOrd="0" presId="urn:microsoft.com/office/officeart/2005/8/layout/StepDownProcess"/>
    <dgm:cxn modelId="{82447DB1-1B6E-4AE8-824E-D876EC088510}" type="presOf" srcId="{8F5A674C-5A42-4BA2-B23F-6B0BE7997B2E}" destId="{F01A87DB-276C-4E4F-848A-CE16EC518956}" srcOrd="0" destOrd="0" presId="urn:microsoft.com/office/officeart/2005/8/layout/StepDownProcess"/>
    <dgm:cxn modelId="{AD741ED2-9A88-4A87-BB84-26C26C8CC2B9}" type="presOf" srcId="{461CBD9A-ABAB-4E90-BBA9-835B0B66C1FC}" destId="{D1BB34CC-6D82-42F9-9995-452A04D5E379}" srcOrd="0" destOrd="0" presId="urn:microsoft.com/office/officeart/2005/8/layout/StepDownProcess"/>
    <dgm:cxn modelId="{BB71835E-F745-45A0-B71F-FAF2D1568D3B}" type="presParOf" srcId="{D1BB34CC-6D82-42F9-9995-452A04D5E379}" destId="{24A8ADA3-470C-4DF0-926D-5E1C764D1D93}" srcOrd="0" destOrd="0" presId="urn:microsoft.com/office/officeart/2005/8/layout/StepDownProcess"/>
    <dgm:cxn modelId="{E3500A00-F5CE-4F72-9C3C-7E9A1FDA7E83}" type="presParOf" srcId="{24A8ADA3-470C-4DF0-926D-5E1C764D1D93}" destId="{B92EA42C-723A-4803-8DFD-BC3F4B9ED03C}" srcOrd="0" destOrd="0" presId="urn:microsoft.com/office/officeart/2005/8/layout/StepDownProcess"/>
    <dgm:cxn modelId="{ACADF1B5-5CF6-4266-9BA4-236D778DBFC2}" type="presParOf" srcId="{24A8ADA3-470C-4DF0-926D-5E1C764D1D93}" destId="{65DCE540-14A8-4428-BBE6-39C57E64C8C2}" srcOrd="1" destOrd="0" presId="urn:microsoft.com/office/officeart/2005/8/layout/StepDownProcess"/>
    <dgm:cxn modelId="{18C2C259-8702-4DA5-928B-D78A0B3C3162}" type="presParOf" srcId="{24A8ADA3-470C-4DF0-926D-5E1C764D1D93}" destId="{31773F47-1F9A-44E2-A542-C3C41617EEDF}" srcOrd="2" destOrd="0" presId="urn:microsoft.com/office/officeart/2005/8/layout/StepDownProcess"/>
    <dgm:cxn modelId="{7D8CC9AB-27CC-4D0C-B2C8-F8BF9CEED3F1}" type="presParOf" srcId="{D1BB34CC-6D82-42F9-9995-452A04D5E379}" destId="{481C23B0-BAA0-4994-967F-C852DF533321}" srcOrd="1" destOrd="0" presId="urn:microsoft.com/office/officeart/2005/8/layout/StepDownProcess"/>
    <dgm:cxn modelId="{0E34D76E-F9B5-465D-9F35-1AB2BB6CA18A}" type="presParOf" srcId="{D1BB34CC-6D82-42F9-9995-452A04D5E379}" destId="{543F9416-E418-47CA-9641-42DEF9F9F83D}" srcOrd="2" destOrd="0" presId="urn:microsoft.com/office/officeart/2005/8/layout/StepDownProcess"/>
    <dgm:cxn modelId="{33441D8A-D271-4C76-88D1-26E7D7D0C001}" type="presParOf" srcId="{543F9416-E418-47CA-9641-42DEF9F9F83D}" destId="{F01A87DB-276C-4E4F-848A-CE16EC518956}"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EA42C-723A-4803-8DFD-BC3F4B9ED03C}">
      <dsp:nvSpPr>
        <dsp:cNvPr id="0" name=""/>
        <dsp:cNvSpPr/>
      </dsp:nvSpPr>
      <dsp:spPr>
        <a:xfrm rot="5400000">
          <a:off x="619802" y="1139614"/>
          <a:ext cx="953107" cy="1085078"/>
        </a:xfrm>
        <a:prstGeom prst="bentUpArrow">
          <a:avLst>
            <a:gd name="adj1" fmla="val 32840"/>
            <a:gd name="adj2" fmla="val 25000"/>
            <a:gd name="adj3" fmla="val 35780"/>
          </a:avLst>
        </a:prstGeom>
        <a:solidFill>
          <a:schemeClr val="dk2">
            <a:tint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DCE540-14A8-4428-BBE6-39C57E64C8C2}">
      <dsp:nvSpPr>
        <dsp:cNvPr id="0" name=""/>
        <dsp:cNvSpPr/>
      </dsp:nvSpPr>
      <dsp:spPr>
        <a:xfrm>
          <a:off x="295831" y="23565"/>
          <a:ext cx="1604471" cy="1123077"/>
        </a:xfrm>
        <a:prstGeom prst="roundRect">
          <a:avLst>
            <a:gd name="adj" fmla="val 16670"/>
          </a:avLst>
        </a:prstGeom>
        <a:solidFill>
          <a:schemeClr val="tx1">
            <a:lumMod val="75000"/>
            <a:lumOff val="2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Input Data</a:t>
          </a:r>
          <a:endParaRPr lang="th-TH" sz="3200" kern="1200" dirty="0">
            <a:latin typeface="Times New Roman" panose="02020603050405020304" pitchFamily="18" charset="0"/>
          </a:endParaRPr>
        </a:p>
      </dsp:txBody>
      <dsp:txXfrm>
        <a:off x="350665" y="78399"/>
        <a:ext cx="1494803" cy="1013409"/>
      </dsp:txXfrm>
    </dsp:sp>
    <dsp:sp modelId="{31773F47-1F9A-44E2-A542-C3C41617EEDF}">
      <dsp:nvSpPr>
        <dsp:cNvPr id="0" name=""/>
        <dsp:cNvSpPr/>
      </dsp:nvSpPr>
      <dsp:spPr>
        <a:xfrm>
          <a:off x="1953073" y="116312"/>
          <a:ext cx="1166939" cy="907721"/>
        </a:xfrm>
        <a:prstGeom prst="rect">
          <a:avLst/>
        </a:prstGeom>
        <a:noFill/>
        <a:ln>
          <a:noFill/>
        </a:ln>
        <a:effectLst/>
      </dsp:spPr>
      <dsp:style>
        <a:lnRef idx="0">
          <a:scrgbClr r="0" g="0" b="0"/>
        </a:lnRef>
        <a:fillRef idx="0">
          <a:scrgbClr r="0" g="0" b="0"/>
        </a:fillRef>
        <a:effectRef idx="0">
          <a:scrgbClr r="0" g="0" b="0"/>
        </a:effectRef>
        <a:fontRef idx="minor"/>
      </dsp:style>
    </dsp:sp>
    <dsp:sp modelId="{F01A87DB-276C-4E4F-848A-CE16EC518956}">
      <dsp:nvSpPr>
        <dsp:cNvPr id="0" name=""/>
        <dsp:cNvSpPr/>
      </dsp:nvSpPr>
      <dsp:spPr>
        <a:xfrm>
          <a:off x="1678879" y="1270788"/>
          <a:ext cx="1604471" cy="1123077"/>
        </a:xfrm>
        <a:prstGeom prst="roundRect">
          <a:avLst>
            <a:gd name="adj" fmla="val 16670"/>
          </a:avLst>
        </a:prstGeom>
        <a:solidFill>
          <a:schemeClr val="tx1">
            <a:lumMod val="75000"/>
            <a:lumOff val="2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Process data</a:t>
          </a:r>
          <a:endParaRPr lang="th-TH" sz="2800" kern="1200" dirty="0">
            <a:latin typeface="Times New Roman" panose="02020603050405020304" pitchFamily="18" charset="0"/>
          </a:endParaRPr>
        </a:p>
      </dsp:txBody>
      <dsp:txXfrm>
        <a:off x="1733713" y="1325622"/>
        <a:ext cx="1494803" cy="101340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BE9FB-B486-B84F-FDCE-41DEBCE045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h-TH"/>
          </a:p>
        </p:txBody>
      </p:sp>
      <p:sp>
        <p:nvSpPr>
          <p:cNvPr id="3" name="Date Placeholder 2">
            <a:extLst>
              <a:ext uri="{FF2B5EF4-FFF2-40B4-BE49-F238E27FC236}">
                <a16:creationId xmlns:a16="http://schemas.microsoft.com/office/drawing/2014/main" id="{ED49A2EA-D2E8-82C3-B5D6-9E0884C242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176806-C832-4564-96CD-BEA7FD6B2573}" type="datetimeFigureOut">
              <a:rPr lang="th-TH" smtClean="0"/>
              <a:t>22/06/66</a:t>
            </a:fld>
            <a:endParaRPr lang="th-TH"/>
          </a:p>
        </p:txBody>
      </p:sp>
      <p:sp>
        <p:nvSpPr>
          <p:cNvPr id="4" name="Footer Placeholder 3">
            <a:extLst>
              <a:ext uri="{FF2B5EF4-FFF2-40B4-BE49-F238E27FC236}">
                <a16:creationId xmlns:a16="http://schemas.microsoft.com/office/drawing/2014/main" id="{C5141415-3378-1798-C1C4-C261921B31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h-TH"/>
          </a:p>
        </p:txBody>
      </p:sp>
      <p:sp>
        <p:nvSpPr>
          <p:cNvPr id="5" name="Slide Number Placeholder 4">
            <a:extLst>
              <a:ext uri="{FF2B5EF4-FFF2-40B4-BE49-F238E27FC236}">
                <a16:creationId xmlns:a16="http://schemas.microsoft.com/office/drawing/2014/main" id="{08858051-BCED-913D-1003-F9697D292C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A094F4-C354-4C4D-BA25-DEF391A5D911}" type="slidenum">
              <a:rPr lang="th-TH" smtClean="0"/>
              <a:t>‹#›</a:t>
            </a:fld>
            <a:endParaRPr lang="th-TH"/>
          </a:p>
        </p:txBody>
      </p:sp>
    </p:spTree>
    <p:extLst>
      <p:ext uri="{BB962C8B-B14F-4D97-AF65-F5344CB8AC3E}">
        <p14:creationId xmlns:p14="http://schemas.microsoft.com/office/powerpoint/2010/main" val="2068083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3691A-B379-4F32-AEEC-F646A9A6B92D}" type="datetimeFigureOut">
              <a:rPr lang="th-TH" smtClean="0"/>
              <a:t>22/06/66</a:t>
            </a:fld>
            <a:endParaRPr lang="th-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66D01-A574-4FA6-9A03-F44B19E0D752}" type="slidenum">
              <a:rPr lang="th-TH" smtClean="0"/>
              <a:t>‹#›</a:t>
            </a:fld>
            <a:endParaRPr lang="th-TH"/>
          </a:p>
        </p:txBody>
      </p:sp>
    </p:spTree>
    <p:extLst>
      <p:ext uri="{BB962C8B-B14F-4D97-AF65-F5344CB8AC3E}">
        <p14:creationId xmlns:p14="http://schemas.microsoft.com/office/powerpoint/2010/main" val="2834320686"/>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C4241-FF05-8118-7888-9AD800FA549D}"/>
              </a:ext>
            </a:extLst>
          </p:cNvPr>
          <p:cNvSpPr>
            <a:spLocks noGrp="1"/>
          </p:cNvSpPr>
          <p:nvPr>
            <p:ph type="ctrTitle"/>
          </p:nvPr>
        </p:nvSpPr>
        <p:spPr>
          <a:xfrm>
            <a:off x="1524000" y="1122363"/>
            <a:ext cx="9144000" cy="2387600"/>
          </a:xfrm>
        </p:spPr>
        <p:txBody>
          <a:bodyPr anchor="b">
            <a:normAutofit/>
          </a:bodyPr>
          <a:lstStyle>
            <a:lvl1pPr algn="ctr">
              <a:defRPr sz="4000"/>
            </a:lvl1pPr>
          </a:lstStyle>
          <a:p>
            <a:r>
              <a:rPr lang="en-US" dirty="0"/>
              <a:t>Click to edit Master title style</a:t>
            </a:r>
            <a:endParaRPr lang="th-TH" dirty="0"/>
          </a:p>
        </p:txBody>
      </p:sp>
      <p:sp>
        <p:nvSpPr>
          <p:cNvPr id="3" name="Subtitle 2">
            <a:extLst>
              <a:ext uri="{FF2B5EF4-FFF2-40B4-BE49-F238E27FC236}">
                <a16:creationId xmlns:a16="http://schemas.microsoft.com/office/drawing/2014/main" id="{EAD95969-876E-7E77-A872-DF1C644FBB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th-TH" dirty="0"/>
          </a:p>
        </p:txBody>
      </p:sp>
      <p:sp>
        <p:nvSpPr>
          <p:cNvPr id="4" name="Date Placeholder 3">
            <a:extLst>
              <a:ext uri="{FF2B5EF4-FFF2-40B4-BE49-F238E27FC236}">
                <a16:creationId xmlns:a16="http://schemas.microsoft.com/office/drawing/2014/main" id="{810BBFFC-80A2-DC98-74EC-2AEAD88AED4F}"/>
              </a:ext>
            </a:extLst>
          </p:cNvPr>
          <p:cNvSpPr>
            <a:spLocks noGrp="1"/>
          </p:cNvSpPr>
          <p:nvPr>
            <p:ph type="dt" sz="half" idx="10"/>
          </p:nvPr>
        </p:nvSpPr>
        <p:spPr/>
        <p:txBody>
          <a:bodyPr/>
          <a:lstStyle/>
          <a:p>
            <a:fld id="{CB907ABC-8067-4C41-8EC4-EC1CEE681266}" type="datetime1">
              <a:rPr lang="th-TH" smtClean="0"/>
              <a:t>22/06/66</a:t>
            </a:fld>
            <a:endParaRPr lang="th-TH"/>
          </a:p>
        </p:txBody>
      </p:sp>
      <p:sp>
        <p:nvSpPr>
          <p:cNvPr id="5" name="Footer Placeholder 4">
            <a:extLst>
              <a:ext uri="{FF2B5EF4-FFF2-40B4-BE49-F238E27FC236}">
                <a16:creationId xmlns:a16="http://schemas.microsoft.com/office/drawing/2014/main" id="{7E591B67-FC69-A903-0457-E3391F984CEB}"/>
              </a:ext>
            </a:extLst>
          </p:cNvPr>
          <p:cNvSpPr>
            <a:spLocks noGrp="1"/>
          </p:cNvSpPr>
          <p:nvPr>
            <p:ph type="ftr" sz="quarter" idx="11"/>
          </p:nvPr>
        </p:nvSpPr>
        <p:spPr/>
        <p:txBody>
          <a:bodyPr/>
          <a:lstStyle/>
          <a:p>
            <a:r>
              <a:rPr lang="en-US"/>
              <a:t>The 20th International Joint Conference on Computer Science and Software Engineering (JCSSE2023) </a:t>
            </a:r>
            <a:endParaRPr lang="th-TH" dirty="0"/>
          </a:p>
        </p:txBody>
      </p:sp>
      <p:sp>
        <p:nvSpPr>
          <p:cNvPr id="6" name="Slide Number Placeholder 5">
            <a:extLst>
              <a:ext uri="{FF2B5EF4-FFF2-40B4-BE49-F238E27FC236}">
                <a16:creationId xmlns:a16="http://schemas.microsoft.com/office/drawing/2014/main" id="{910BBCBB-7B1C-E24B-2386-69BA5D3EA961}"/>
              </a:ext>
            </a:extLst>
          </p:cNvPr>
          <p:cNvSpPr>
            <a:spLocks noGrp="1"/>
          </p:cNvSpPr>
          <p:nvPr>
            <p:ph type="sldNum" sz="quarter" idx="12"/>
          </p:nvPr>
        </p:nvSpPr>
        <p:spPr/>
        <p:txBody>
          <a:bodyPr/>
          <a:lstStyle/>
          <a:p>
            <a:fld id="{6B465D55-A1D6-46DB-A9B0-8E20B815DB96}" type="slidenum">
              <a:rPr lang="th-TH" smtClean="0"/>
              <a:t>‹#›</a:t>
            </a:fld>
            <a:endParaRPr lang="th-TH" dirty="0"/>
          </a:p>
        </p:txBody>
      </p:sp>
    </p:spTree>
    <p:extLst>
      <p:ext uri="{BB962C8B-B14F-4D97-AF65-F5344CB8AC3E}">
        <p14:creationId xmlns:p14="http://schemas.microsoft.com/office/powerpoint/2010/main" val="2157517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592C6-AA3C-A7EE-5B2A-60C97AAC25CF}"/>
              </a:ext>
            </a:extLst>
          </p:cNvPr>
          <p:cNvSpPr>
            <a:spLocks noGrp="1"/>
          </p:cNvSpPr>
          <p:nvPr>
            <p:ph type="title"/>
          </p:nvPr>
        </p:nvSpPr>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0C6CE3D0-35B0-C7D5-8056-0CC9BEC110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A053AE50-DDC2-2C58-AA47-F6E7F66C41DC}"/>
              </a:ext>
            </a:extLst>
          </p:cNvPr>
          <p:cNvSpPr>
            <a:spLocks noGrp="1"/>
          </p:cNvSpPr>
          <p:nvPr>
            <p:ph type="dt" sz="half" idx="10"/>
          </p:nvPr>
        </p:nvSpPr>
        <p:spPr/>
        <p:txBody>
          <a:bodyPr/>
          <a:lstStyle/>
          <a:p>
            <a:fld id="{D7160A0E-3EA4-42AA-862D-7F0B346356FC}" type="datetime1">
              <a:rPr lang="th-TH" smtClean="0"/>
              <a:t>22/06/66</a:t>
            </a:fld>
            <a:endParaRPr lang="th-TH"/>
          </a:p>
        </p:txBody>
      </p:sp>
      <p:sp>
        <p:nvSpPr>
          <p:cNvPr id="5" name="Footer Placeholder 4">
            <a:extLst>
              <a:ext uri="{FF2B5EF4-FFF2-40B4-BE49-F238E27FC236}">
                <a16:creationId xmlns:a16="http://schemas.microsoft.com/office/drawing/2014/main" id="{FFECDC74-8AA9-6BA7-8DFF-08EA28A10DBE}"/>
              </a:ext>
            </a:extLst>
          </p:cNvPr>
          <p:cNvSpPr>
            <a:spLocks noGrp="1"/>
          </p:cNvSpPr>
          <p:nvPr>
            <p:ph type="ftr" sz="quarter" idx="11"/>
          </p:nvPr>
        </p:nvSpPr>
        <p:spPr/>
        <p:txBody>
          <a:bodyPr/>
          <a:lstStyle/>
          <a:p>
            <a:r>
              <a:rPr lang="en-US"/>
              <a:t>The 20th International Joint Conference on Computer Science and Software Engineering (JCSSE2023) </a:t>
            </a:r>
            <a:endParaRPr lang="th-TH"/>
          </a:p>
        </p:txBody>
      </p:sp>
      <p:sp>
        <p:nvSpPr>
          <p:cNvPr id="6" name="Slide Number Placeholder 5">
            <a:extLst>
              <a:ext uri="{FF2B5EF4-FFF2-40B4-BE49-F238E27FC236}">
                <a16:creationId xmlns:a16="http://schemas.microsoft.com/office/drawing/2014/main" id="{F852A54B-A8C8-89C3-7D1D-44E64671C26D}"/>
              </a:ext>
            </a:extLst>
          </p:cNvPr>
          <p:cNvSpPr>
            <a:spLocks noGrp="1"/>
          </p:cNvSpPr>
          <p:nvPr>
            <p:ph type="sldNum" sz="quarter" idx="12"/>
          </p:nvPr>
        </p:nvSpPr>
        <p:spPr/>
        <p:txBody>
          <a:bodyPr/>
          <a:lstStyle/>
          <a:p>
            <a:fld id="{6B465D55-A1D6-46DB-A9B0-8E20B815DB96}" type="slidenum">
              <a:rPr lang="th-TH" smtClean="0"/>
              <a:t>‹#›</a:t>
            </a:fld>
            <a:endParaRPr lang="th-TH"/>
          </a:p>
        </p:txBody>
      </p:sp>
    </p:spTree>
    <p:extLst>
      <p:ext uri="{BB962C8B-B14F-4D97-AF65-F5344CB8AC3E}">
        <p14:creationId xmlns:p14="http://schemas.microsoft.com/office/powerpoint/2010/main" val="2515901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742062-1768-403F-624F-3427CBC90F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22E50FB5-20FC-A736-C1BD-C167582CD4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02B8DB8A-4403-5DF9-A1ED-055A1764B67C}"/>
              </a:ext>
            </a:extLst>
          </p:cNvPr>
          <p:cNvSpPr>
            <a:spLocks noGrp="1"/>
          </p:cNvSpPr>
          <p:nvPr>
            <p:ph type="dt" sz="half" idx="10"/>
          </p:nvPr>
        </p:nvSpPr>
        <p:spPr/>
        <p:txBody>
          <a:bodyPr/>
          <a:lstStyle/>
          <a:p>
            <a:fld id="{702AA01C-8572-48BA-818D-B910368E968D}" type="datetime1">
              <a:rPr lang="th-TH" smtClean="0"/>
              <a:t>22/06/66</a:t>
            </a:fld>
            <a:endParaRPr lang="th-TH"/>
          </a:p>
        </p:txBody>
      </p:sp>
      <p:sp>
        <p:nvSpPr>
          <p:cNvPr id="5" name="Footer Placeholder 4">
            <a:extLst>
              <a:ext uri="{FF2B5EF4-FFF2-40B4-BE49-F238E27FC236}">
                <a16:creationId xmlns:a16="http://schemas.microsoft.com/office/drawing/2014/main" id="{26FAE147-4731-243F-7477-6C1C1D50D94A}"/>
              </a:ext>
            </a:extLst>
          </p:cNvPr>
          <p:cNvSpPr>
            <a:spLocks noGrp="1"/>
          </p:cNvSpPr>
          <p:nvPr>
            <p:ph type="ftr" sz="quarter" idx="11"/>
          </p:nvPr>
        </p:nvSpPr>
        <p:spPr/>
        <p:txBody>
          <a:bodyPr/>
          <a:lstStyle/>
          <a:p>
            <a:r>
              <a:rPr lang="en-US"/>
              <a:t>The 20th International Joint Conference on Computer Science and Software Engineering (JCSSE2023) </a:t>
            </a:r>
            <a:endParaRPr lang="th-TH"/>
          </a:p>
        </p:txBody>
      </p:sp>
      <p:sp>
        <p:nvSpPr>
          <p:cNvPr id="6" name="Slide Number Placeholder 5">
            <a:extLst>
              <a:ext uri="{FF2B5EF4-FFF2-40B4-BE49-F238E27FC236}">
                <a16:creationId xmlns:a16="http://schemas.microsoft.com/office/drawing/2014/main" id="{3457D21B-639F-27C9-3168-DB713727FFBE}"/>
              </a:ext>
            </a:extLst>
          </p:cNvPr>
          <p:cNvSpPr>
            <a:spLocks noGrp="1"/>
          </p:cNvSpPr>
          <p:nvPr>
            <p:ph type="sldNum" sz="quarter" idx="12"/>
          </p:nvPr>
        </p:nvSpPr>
        <p:spPr/>
        <p:txBody>
          <a:bodyPr/>
          <a:lstStyle/>
          <a:p>
            <a:fld id="{6B465D55-A1D6-46DB-A9B0-8E20B815DB96}" type="slidenum">
              <a:rPr lang="th-TH" smtClean="0"/>
              <a:t>‹#›</a:t>
            </a:fld>
            <a:endParaRPr lang="th-TH"/>
          </a:p>
        </p:txBody>
      </p:sp>
    </p:spTree>
    <p:extLst>
      <p:ext uri="{BB962C8B-B14F-4D97-AF65-F5344CB8AC3E}">
        <p14:creationId xmlns:p14="http://schemas.microsoft.com/office/powerpoint/2010/main" val="279979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EF89C-005F-94F9-49CF-3F584DEC25C7}"/>
              </a:ext>
            </a:extLst>
          </p:cNvPr>
          <p:cNvSpPr>
            <a:spLocks noGrp="1"/>
          </p:cNvSpPr>
          <p:nvPr>
            <p:ph type="title"/>
          </p:nvPr>
        </p:nvSpPr>
        <p:spPr/>
        <p:txBody>
          <a:bodyPr>
            <a:normAutofit/>
          </a:bodyPr>
          <a:lstStyle>
            <a:lvl1pPr>
              <a:defRPr sz="3600"/>
            </a:lvl1pPr>
          </a:lstStyle>
          <a:p>
            <a:r>
              <a:rPr lang="en-US" dirty="0"/>
              <a:t>Click to edit Master title style</a:t>
            </a:r>
            <a:endParaRPr lang="th-TH" dirty="0"/>
          </a:p>
        </p:txBody>
      </p:sp>
      <p:sp>
        <p:nvSpPr>
          <p:cNvPr id="3" name="Content Placeholder 2">
            <a:extLst>
              <a:ext uri="{FF2B5EF4-FFF2-40B4-BE49-F238E27FC236}">
                <a16:creationId xmlns:a16="http://schemas.microsoft.com/office/drawing/2014/main" id="{BDF98DD7-CCAA-7CAD-184D-26C449FE9EE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4" name="Date Placeholder 3">
            <a:extLst>
              <a:ext uri="{FF2B5EF4-FFF2-40B4-BE49-F238E27FC236}">
                <a16:creationId xmlns:a16="http://schemas.microsoft.com/office/drawing/2014/main" id="{0C6933DF-C8DE-CA72-6A3B-44AC054FFD21}"/>
              </a:ext>
            </a:extLst>
          </p:cNvPr>
          <p:cNvSpPr>
            <a:spLocks noGrp="1"/>
          </p:cNvSpPr>
          <p:nvPr>
            <p:ph type="dt" sz="half" idx="10"/>
          </p:nvPr>
        </p:nvSpPr>
        <p:spPr/>
        <p:txBody>
          <a:bodyPr/>
          <a:lstStyle/>
          <a:p>
            <a:fld id="{CEF46D03-2795-49A6-A7FF-FDB77FB6FC7B}" type="datetime1">
              <a:rPr lang="th-TH" smtClean="0"/>
              <a:t>22/06/66</a:t>
            </a:fld>
            <a:endParaRPr lang="th-TH"/>
          </a:p>
        </p:txBody>
      </p:sp>
      <p:sp>
        <p:nvSpPr>
          <p:cNvPr id="5" name="Footer Placeholder 4">
            <a:extLst>
              <a:ext uri="{FF2B5EF4-FFF2-40B4-BE49-F238E27FC236}">
                <a16:creationId xmlns:a16="http://schemas.microsoft.com/office/drawing/2014/main" id="{8F6B5E89-EDEE-8D37-302D-061D94F7608B}"/>
              </a:ext>
            </a:extLst>
          </p:cNvPr>
          <p:cNvSpPr>
            <a:spLocks noGrp="1"/>
          </p:cNvSpPr>
          <p:nvPr>
            <p:ph type="ftr" sz="quarter" idx="11"/>
          </p:nvPr>
        </p:nvSpPr>
        <p:spPr/>
        <p:txBody>
          <a:bodyPr/>
          <a:lstStyle/>
          <a:p>
            <a:r>
              <a:rPr lang="en-US"/>
              <a:t>The 20th International Joint Conference on Computer Science and Software Engineering (JCSSE2023) </a:t>
            </a:r>
            <a:endParaRPr lang="th-TH"/>
          </a:p>
        </p:txBody>
      </p:sp>
      <p:sp>
        <p:nvSpPr>
          <p:cNvPr id="6" name="Slide Number Placeholder 5">
            <a:extLst>
              <a:ext uri="{FF2B5EF4-FFF2-40B4-BE49-F238E27FC236}">
                <a16:creationId xmlns:a16="http://schemas.microsoft.com/office/drawing/2014/main" id="{C637A2AE-808B-440D-0B34-1CC95A12D94F}"/>
              </a:ext>
            </a:extLst>
          </p:cNvPr>
          <p:cNvSpPr>
            <a:spLocks noGrp="1"/>
          </p:cNvSpPr>
          <p:nvPr>
            <p:ph type="sldNum" sz="quarter" idx="12"/>
          </p:nvPr>
        </p:nvSpPr>
        <p:spPr/>
        <p:txBody>
          <a:bodyPr/>
          <a:lstStyle/>
          <a:p>
            <a:fld id="{6B465D55-A1D6-46DB-A9B0-8E20B815DB96}" type="slidenum">
              <a:rPr lang="th-TH" smtClean="0"/>
              <a:t>‹#›</a:t>
            </a:fld>
            <a:endParaRPr lang="th-TH"/>
          </a:p>
        </p:txBody>
      </p:sp>
    </p:spTree>
    <p:extLst>
      <p:ext uri="{BB962C8B-B14F-4D97-AF65-F5344CB8AC3E}">
        <p14:creationId xmlns:p14="http://schemas.microsoft.com/office/powerpoint/2010/main" val="403590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EDAE-4716-5F67-1908-CA89A3CB40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id="{ED046CE2-FAA6-D88C-CC90-77C4E240FD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46FCFD-766B-CDFE-65B2-B253AACC6052}"/>
              </a:ext>
            </a:extLst>
          </p:cNvPr>
          <p:cNvSpPr>
            <a:spLocks noGrp="1"/>
          </p:cNvSpPr>
          <p:nvPr>
            <p:ph type="dt" sz="half" idx="10"/>
          </p:nvPr>
        </p:nvSpPr>
        <p:spPr/>
        <p:txBody>
          <a:bodyPr/>
          <a:lstStyle/>
          <a:p>
            <a:fld id="{FFE8ECCB-07E5-4B71-A843-4E1154D685C2}" type="datetime1">
              <a:rPr lang="th-TH" smtClean="0"/>
              <a:t>22/06/66</a:t>
            </a:fld>
            <a:endParaRPr lang="th-TH"/>
          </a:p>
        </p:txBody>
      </p:sp>
      <p:sp>
        <p:nvSpPr>
          <p:cNvPr id="5" name="Footer Placeholder 4">
            <a:extLst>
              <a:ext uri="{FF2B5EF4-FFF2-40B4-BE49-F238E27FC236}">
                <a16:creationId xmlns:a16="http://schemas.microsoft.com/office/drawing/2014/main" id="{8F9FDC20-63CA-D61C-C12E-1BDD7E05A6B1}"/>
              </a:ext>
            </a:extLst>
          </p:cNvPr>
          <p:cNvSpPr>
            <a:spLocks noGrp="1"/>
          </p:cNvSpPr>
          <p:nvPr>
            <p:ph type="ftr" sz="quarter" idx="11"/>
          </p:nvPr>
        </p:nvSpPr>
        <p:spPr/>
        <p:txBody>
          <a:bodyPr/>
          <a:lstStyle/>
          <a:p>
            <a:r>
              <a:rPr lang="en-US"/>
              <a:t>The 20th International Joint Conference on Computer Science and Software Engineering (JCSSE2023) </a:t>
            </a:r>
            <a:endParaRPr lang="th-TH"/>
          </a:p>
        </p:txBody>
      </p:sp>
      <p:sp>
        <p:nvSpPr>
          <p:cNvPr id="6" name="Slide Number Placeholder 5">
            <a:extLst>
              <a:ext uri="{FF2B5EF4-FFF2-40B4-BE49-F238E27FC236}">
                <a16:creationId xmlns:a16="http://schemas.microsoft.com/office/drawing/2014/main" id="{082B715E-3FCC-9A1C-21A0-5F3F45BD5322}"/>
              </a:ext>
            </a:extLst>
          </p:cNvPr>
          <p:cNvSpPr>
            <a:spLocks noGrp="1"/>
          </p:cNvSpPr>
          <p:nvPr>
            <p:ph type="sldNum" sz="quarter" idx="12"/>
          </p:nvPr>
        </p:nvSpPr>
        <p:spPr/>
        <p:txBody>
          <a:bodyPr/>
          <a:lstStyle/>
          <a:p>
            <a:fld id="{6B465D55-A1D6-46DB-A9B0-8E20B815DB96}" type="slidenum">
              <a:rPr lang="th-TH" smtClean="0"/>
              <a:t>‹#›</a:t>
            </a:fld>
            <a:endParaRPr lang="th-TH"/>
          </a:p>
        </p:txBody>
      </p:sp>
    </p:spTree>
    <p:extLst>
      <p:ext uri="{BB962C8B-B14F-4D97-AF65-F5344CB8AC3E}">
        <p14:creationId xmlns:p14="http://schemas.microsoft.com/office/powerpoint/2010/main" val="54681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49A4-46A0-28C6-9C4A-FFFCF525ED4C}"/>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B914FC18-F1D6-2C79-BBB5-E1AA14213F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id="{C33B5A28-A603-6430-595E-1FC2C2BD63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a:extLst>
              <a:ext uri="{FF2B5EF4-FFF2-40B4-BE49-F238E27FC236}">
                <a16:creationId xmlns:a16="http://schemas.microsoft.com/office/drawing/2014/main" id="{6D39A27F-3637-7781-D8C0-555DF7EF311A}"/>
              </a:ext>
            </a:extLst>
          </p:cNvPr>
          <p:cNvSpPr>
            <a:spLocks noGrp="1"/>
          </p:cNvSpPr>
          <p:nvPr>
            <p:ph type="dt" sz="half" idx="10"/>
          </p:nvPr>
        </p:nvSpPr>
        <p:spPr/>
        <p:txBody>
          <a:bodyPr/>
          <a:lstStyle/>
          <a:p>
            <a:fld id="{E7E958F1-0ED4-4715-8A42-3ED653DDE27A}" type="datetime1">
              <a:rPr lang="th-TH" smtClean="0"/>
              <a:t>22/06/66</a:t>
            </a:fld>
            <a:endParaRPr lang="th-TH"/>
          </a:p>
        </p:txBody>
      </p:sp>
      <p:sp>
        <p:nvSpPr>
          <p:cNvPr id="6" name="Footer Placeholder 5">
            <a:extLst>
              <a:ext uri="{FF2B5EF4-FFF2-40B4-BE49-F238E27FC236}">
                <a16:creationId xmlns:a16="http://schemas.microsoft.com/office/drawing/2014/main" id="{E95C943A-B82C-E63B-9448-DF06F907E2E2}"/>
              </a:ext>
            </a:extLst>
          </p:cNvPr>
          <p:cNvSpPr>
            <a:spLocks noGrp="1"/>
          </p:cNvSpPr>
          <p:nvPr>
            <p:ph type="ftr" sz="quarter" idx="11"/>
          </p:nvPr>
        </p:nvSpPr>
        <p:spPr/>
        <p:txBody>
          <a:bodyPr/>
          <a:lstStyle/>
          <a:p>
            <a:r>
              <a:rPr lang="en-US"/>
              <a:t>The 20th International Joint Conference on Computer Science and Software Engineering (JCSSE2023) </a:t>
            </a:r>
            <a:endParaRPr lang="th-TH"/>
          </a:p>
        </p:txBody>
      </p:sp>
      <p:sp>
        <p:nvSpPr>
          <p:cNvPr id="7" name="Slide Number Placeholder 6">
            <a:extLst>
              <a:ext uri="{FF2B5EF4-FFF2-40B4-BE49-F238E27FC236}">
                <a16:creationId xmlns:a16="http://schemas.microsoft.com/office/drawing/2014/main" id="{8D139653-1BE4-6A0E-6E8C-27DC5C15EC3E}"/>
              </a:ext>
            </a:extLst>
          </p:cNvPr>
          <p:cNvSpPr>
            <a:spLocks noGrp="1"/>
          </p:cNvSpPr>
          <p:nvPr>
            <p:ph type="sldNum" sz="quarter" idx="12"/>
          </p:nvPr>
        </p:nvSpPr>
        <p:spPr/>
        <p:txBody>
          <a:bodyPr/>
          <a:lstStyle/>
          <a:p>
            <a:fld id="{6B465D55-A1D6-46DB-A9B0-8E20B815DB96}" type="slidenum">
              <a:rPr lang="th-TH" smtClean="0"/>
              <a:t>‹#›</a:t>
            </a:fld>
            <a:endParaRPr lang="th-TH"/>
          </a:p>
        </p:txBody>
      </p:sp>
    </p:spTree>
    <p:extLst>
      <p:ext uri="{BB962C8B-B14F-4D97-AF65-F5344CB8AC3E}">
        <p14:creationId xmlns:p14="http://schemas.microsoft.com/office/powerpoint/2010/main" val="1157462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C4645-65EA-1A04-1939-6EF3AF060C09}"/>
              </a:ext>
            </a:extLst>
          </p:cNvPr>
          <p:cNvSpPr>
            <a:spLocks noGrp="1"/>
          </p:cNvSpPr>
          <p:nvPr>
            <p:ph type="title"/>
          </p:nvPr>
        </p:nvSpPr>
        <p:spPr>
          <a:xfrm>
            <a:off x="839788" y="365125"/>
            <a:ext cx="10515600" cy="1325563"/>
          </a:xfr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id="{13AC11CA-7980-5B63-F5E8-01CDD6D393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FBFBEA-5DD8-CE7D-4383-4A7855259D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id="{5C01E117-512E-BA81-2E4E-DC92BA446F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A33287-9FC0-E237-9F50-1C6ECC2877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a16="http://schemas.microsoft.com/office/drawing/2014/main" id="{42E096AF-6213-42A5-7E5A-FC07536099A7}"/>
              </a:ext>
            </a:extLst>
          </p:cNvPr>
          <p:cNvSpPr>
            <a:spLocks noGrp="1"/>
          </p:cNvSpPr>
          <p:nvPr>
            <p:ph type="dt" sz="half" idx="10"/>
          </p:nvPr>
        </p:nvSpPr>
        <p:spPr/>
        <p:txBody>
          <a:bodyPr/>
          <a:lstStyle/>
          <a:p>
            <a:fld id="{DA4D1754-6AC4-496B-B002-879E9842B8D0}" type="datetime1">
              <a:rPr lang="th-TH" smtClean="0"/>
              <a:t>22/06/66</a:t>
            </a:fld>
            <a:endParaRPr lang="th-TH"/>
          </a:p>
        </p:txBody>
      </p:sp>
      <p:sp>
        <p:nvSpPr>
          <p:cNvPr id="8" name="Footer Placeholder 7">
            <a:extLst>
              <a:ext uri="{FF2B5EF4-FFF2-40B4-BE49-F238E27FC236}">
                <a16:creationId xmlns:a16="http://schemas.microsoft.com/office/drawing/2014/main" id="{25E8849C-1F8A-D33A-68C9-20827592D7BA}"/>
              </a:ext>
            </a:extLst>
          </p:cNvPr>
          <p:cNvSpPr>
            <a:spLocks noGrp="1"/>
          </p:cNvSpPr>
          <p:nvPr>
            <p:ph type="ftr" sz="quarter" idx="11"/>
          </p:nvPr>
        </p:nvSpPr>
        <p:spPr/>
        <p:txBody>
          <a:bodyPr/>
          <a:lstStyle/>
          <a:p>
            <a:r>
              <a:rPr lang="en-US"/>
              <a:t>The 20th International Joint Conference on Computer Science and Software Engineering (JCSSE2023) </a:t>
            </a:r>
            <a:endParaRPr lang="th-TH"/>
          </a:p>
        </p:txBody>
      </p:sp>
      <p:sp>
        <p:nvSpPr>
          <p:cNvPr id="9" name="Slide Number Placeholder 8">
            <a:extLst>
              <a:ext uri="{FF2B5EF4-FFF2-40B4-BE49-F238E27FC236}">
                <a16:creationId xmlns:a16="http://schemas.microsoft.com/office/drawing/2014/main" id="{616A7803-646D-7D9F-8E23-03CB8C3E7990}"/>
              </a:ext>
            </a:extLst>
          </p:cNvPr>
          <p:cNvSpPr>
            <a:spLocks noGrp="1"/>
          </p:cNvSpPr>
          <p:nvPr>
            <p:ph type="sldNum" sz="quarter" idx="12"/>
          </p:nvPr>
        </p:nvSpPr>
        <p:spPr/>
        <p:txBody>
          <a:bodyPr/>
          <a:lstStyle/>
          <a:p>
            <a:fld id="{6B465D55-A1D6-46DB-A9B0-8E20B815DB96}" type="slidenum">
              <a:rPr lang="th-TH" smtClean="0"/>
              <a:t>‹#›</a:t>
            </a:fld>
            <a:endParaRPr lang="th-TH"/>
          </a:p>
        </p:txBody>
      </p:sp>
    </p:spTree>
    <p:extLst>
      <p:ext uri="{BB962C8B-B14F-4D97-AF65-F5344CB8AC3E}">
        <p14:creationId xmlns:p14="http://schemas.microsoft.com/office/powerpoint/2010/main" val="133981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2AA78-7D4A-379D-2926-E89CA53FF519}"/>
              </a:ext>
            </a:extLst>
          </p:cNvPr>
          <p:cNvSpPr>
            <a:spLocks noGrp="1"/>
          </p:cNvSpPr>
          <p:nvPr>
            <p:ph type="title"/>
          </p:nvPr>
        </p:nvSpPr>
        <p:spPr/>
        <p:txBody>
          <a:bodyPr/>
          <a:lstStyle/>
          <a:p>
            <a:r>
              <a:rPr lang="en-US"/>
              <a:t>Click to edit Master title style</a:t>
            </a:r>
            <a:endParaRPr lang="th-TH"/>
          </a:p>
        </p:txBody>
      </p:sp>
      <p:sp>
        <p:nvSpPr>
          <p:cNvPr id="3" name="Date Placeholder 2">
            <a:extLst>
              <a:ext uri="{FF2B5EF4-FFF2-40B4-BE49-F238E27FC236}">
                <a16:creationId xmlns:a16="http://schemas.microsoft.com/office/drawing/2014/main" id="{4E91B540-0B07-5875-BA55-E890935FEE18}"/>
              </a:ext>
            </a:extLst>
          </p:cNvPr>
          <p:cNvSpPr>
            <a:spLocks noGrp="1"/>
          </p:cNvSpPr>
          <p:nvPr>
            <p:ph type="dt" sz="half" idx="10"/>
          </p:nvPr>
        </p:nvSpPr>
        <p:spPr/>
        <p:txBody>
          <a:bodyPr/>
          <a:lstStyle/>
          <a:p>
            <a:fld id="{D595B51D-2E54-46A6-94DC-C180005690BA}" type="datetime1">
              <a:rPr lang="th-TH" smtClean="0"/>
              <a:t>22/06/66</a:t>
            </a:fld>
            <a:endParaRPr lang="th-TH"/>
          </a:p>
        </p:txBody>
      </p:sp>
      <p:sp>
        <p:nvSpPr>
          <p:cNvPr id="4" name="Footer Placeholder 3">
            <a:extLst>
              <a:ext uri="{FF2B5EF4-FFF2-40B4-BE49-F238E27FC236}">
                <a16:creationId xmlns:a16="http://schemas.microsoft.com/office/drawing/2014/main" id="{53CCB484-FB24-4544-94C3-D1E546422B5E}"/>
              </a:ext>
            </a:extLst>
          </p:cNvPr>
          <p:cNvSpPr>
            <a:spLocks noGrp="1"/>
          </p:cNvSpPr>
          <p:nvPr>
            <p:ph type="ftr" sz="quarter" idx="11"/>
          </p:nvPr>
        </p:nvSpPr>
        <p:spPr/>
        <p:txBody>
          <a:bodyPr/>
          <a:lstStyle/>
          <a:p>
            <a:r>
              <a:rPr lang="en-US"/>
              <a:t>The 20th International Joint Conference on Computer Science and Software Engineering (JCSSE2023) </a:t>
            </a:r>
            <a:endParaRPr lang="th-TH"/>
          </a:p>
        </p:txBody>
      </p:sp>
      <p:sp>
        <p:nvSpPr>
          <p:cNvPr id="5" name="Slide Number Placeholder 4">
            <a:extLst>
              <a:ext uri="{FF2B5EF4-FFF2-40B4-BE49-F238E27FC236}">
                <a16:creationId xmlns:a16="http://schemas.microsoft.com/office/drawing/2014/main" id="{F6020C18-C28A-6282-A563-49F20A31E473}"/>
              </a:ext>
            </a:extLst>
          </p:cNvPr>
          <p:cNvSpPr>
            <a:spLocks noGrp="1"/>
          </p:cNvSpPr>
          <p:nvPr>
            <p:ph type="sldNum" sz="quarter" idx="12"/>
          </p:nvPr>
        </p:nvSpPr>
        <p:spPr/>
        <p:txBody>
          <a:bodyPr/>
          <a:lstStyle/>
          <a:p>
            <a:fld id="{6B465D55-A1D6-46DB-A9B0-8E20B815DB96}" type="slidenum">
              <a:rPr lang="th-TH" smtClean="0"/>
              <a:t>‹#›</a:t>
            </a:fld>
            <a:endParaRPr lang="th-TH"/>
          </a:p>
        </p:txBody>
      </p:sp>
    </p:spTree>
    <p:extLst>
      <p:ext uri="{BB962C8B-B14F-4D97-AF65-F5344CB8AC3E}">
        <p14:creationId xmlns:p14="http://schemas.microsoft.com/office/powerpoint/2010/main" val="3948096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9F338D-B5D4-9A1B-3CA8-DF15266A1410}"/>
              </a:ext>
            </a:extLst>
          </p:cNvPr>
          <p:cNvSpPr>
            <a:spLocks noGrp="1"/>
          </p:cNvSpPr>
          <p:nvPr>
            <p:ph type="dt" sz="half" idx="10"/>
          </p:nvPr>
        </p:nvSpPr>
        <p:spPr/>
        <p:txBody>
          <a:bodyPr/>
          <a:lstStyle/>
          <a:p>
            <a:fld id="{63ABCF1E-C0AE-42FA-B190-45BF76AE751D}" type="datetime1">
              <a:rPr lang="th-TH" smtClean="0"/>
              <a:t>22/06/66</a:t>
            </a:fld>
            <a:endParaRPr lang="th-TH"/>
          </a:p>
        </p:txBody>
      </p:sp>
      <p:sp>
        <p:nvSpPr>
          <p:cNvPr id="3" name="Footer Placeholder 2">
            <a:extLst>
              <a:ext uri="{FF2B5EF4-FFF2-40B4-BE49-F238E27FC236}">
                <a16:creationId xmlns:a16="http://schemas.microsoft.com/office/drawing/2014/main" id="{6C668222-980C-2624-404D-98D2A4443B2A}"/>
              </a:ext>
            </a:extLst>
          </p:cNvPr>
          <p:cNvSpPr>
            <a:spLocks noGrp="1"/>
          </p:cNvSpPr>
          <p:nvPr>
            <p:ph type="ftr" sz="quarter" idx="11"/>
          </p:nvPr>
        </p:nvSpPr>
        <p:spPr/>
        <p:txBody>
          <a:bodyPr/>
          <a:lstStyle/>
          <a:p>
            <a:r>
              <a:rPr lang="en-US"/>
              <a:t>The 20th International Joint Conference on Computer Science and Software Engineering (JCSSE2023) </a:t>
            </a:r>
            <a:endParaRPr lang="th-TH"/>
          </a:p>
        </p:txBody>
      </p:sp>
      <p:sp>
        <p:nvSpPr>
          <p:cNvPr id="4" name="Slide Number Placeholder 3">
            <a:extLst>
              <a:ext uri="{FF2B5EF4-FFF2-40B4-BE49-F238E27FC236}">
                <a16:creationId xmlns:a16="http://schemas.microsoft.com/office/drawing/2014/main" id="{808B59CF-41F1-82F2-CB75-2062B9920E46}"/>
              </a:ext>
            </a:extLst>
          </p:cNvPr>
          <p:cNvSpPr>
            <a:spLocks noGrp="1"/>
          </p:cNvSpPr>
          <p:nvPr>
            <p:ph type="sldNum" sz="quarter" idx="12"/>
          </p:nvPr>
        </p:nvSpPr>
        <p:spPr/>
        <p:txBody>
          <a:bodyPr/>
          <a:lstStyle/>
          <a:p>
            <a:fld id="{6B465D55-A1D6-46DB-A9B0-8E20B815DB96}" type="slidenum">
              <a:rPr lang="th-TH" smtClean="0"/>
              <a:t>‹#›</a:t>
            </a:fld>
            <a:endParaRPr lang="th-TH"/>
          </a:p>
        </p:txBody>
      </p:sp>
    </p:spTree>
    <p:extLst>
      <p:ext uri="{BB962C8B-B14F-4D97-AF65-F5344CB8AC3E}">
        <p14:creationId xmlns:p14="http://schemas.microsoft.com/office/powerpoint/2010/main" val="1437753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C1EFB-1691-ACC9-690E-98C63764C1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id="{540CEE78-0071-0714-D69E-4D0731D806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id="{5E35D4BD-9935-CBF8-41CC-B65D57AC4F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1513AA-E186-00D2-B4D0-6B613C10DD5A}"/>
              </a:ext>
            </a:extLst>
          </p:cNvPr>
          <p:cNvSpPr>
            <a:spLocks noGrp="1"/>
          </p:cNvSpPr>
          <p:nvPr>
            <p:ph type="dt" sz="half" idx="10"/>
          </p:nvPr>
        </p:nvSpPr>
        <p:spPr/>
        <p:txBody>
          <a:bodyPr/>
          <a:lstStyle/>
          <a:p>
            <a:fld id="{6BC9AB1E-3C8B-4BBC-A9C4-368F72A7CAA3}" type="datetime1">
              <a:rPr lang="th-TH" smtClean="0"/>
              <a:t>22/06/66</a:t>
            </a:fld>
            <a:endParaRPr lang="th-TH"/>
          </a:p>
        </p:txBody>
      </p:sp>
      <p:sp>
        <p:nvSpPr>
          <p:cNvPr id="6" name="Footer Placeholder 5">
            <a:extLst>
              <a:ext uri="{FF2B5EF4-FFF2-40B4-BE49-F238E27FC236}">
                <a16:creationId xmlns:a16="http://schemas.microsoft.com/office/drawing/2014/main" id="{F6816F9F-7813-8BD3-735D-FD213698E30D}"/>
              </a:ext>
            </a:extLst>
          </p:cNvPr>
          <p:cNvSpPr>
            <a:spLocks noGrp="1"/>
          </p:cNvSpPr>
          <p:nvPr>
            <p:ph type="ftr" sz="quarter" idx="11"/>
          </p:nvPr>
        </p:nvSpPr>
        <p:spPr/>
        <p:txBody>
          <a:bodyPr/>
          <a:lstStyle/>
          <a:p>
            <a:r>
              <a:rPr lang="en-US"/>
              <a:t>The 20th International Joint Conference on Computer Science and Software Engineering (JCSSE2023) </a:t>
            </a:r>
            <a:endParaRPr lang="th-TH"/>
          </a:p>
        </p:txBody>
      </p:sp>
      <p:sp>
        <p:nvSpPr>
          <p:cNvPr id="7" name="Slide Number Placeholder 6">
            <a:extLst>
              <a:ext uri="{FF2B5EF4-FFF2-40B4-BE49-F238E27FC236}">
                <a16:creationId xmlns:a16="http://schemas.microsoft.com/office/drawing/2014/main" id="{0223C96C-71F1-6612-B360-7113D03BAAA5}"/>
              </a:ext>
            </a:extLst>
          </p:cNvPr>
          <p:cNvSpPr>
            <a:spLocks noGrp="1"/>
          </p:cNvSpPr>
          <p:nvPr>
            <p:ph type="sldNum" sz="quarter" idx="12"/>
          </p:nvPr>
        </p:nvSpPr>
        <p:spPr/>
        <p:txBody>
          <a:bodyPr/>
          <a:lstStyle/>
          <a:p>
            <a:fld id="{6B465D55-A1D6-46DB-A9B0-8E20B815DB96}" type="slidenum">
              <a:rPr lang="th-TH" smtClean="0"/>
              <a:t>‹#›</a:t>
            </a:fld>
            <a:endParaRPr lang="th-TH"/>
          </a:p>
        </p:txBody>
      </p:sp>
    </p:spTree>
    <p:extLst>
      <p:ext uri="{BB962C8B-B14F-4D97-AF65-F5344CB8AC3E}">
        <p14:creationId xmlns:p14="http://schemas.microsoft.com/office/powerpoint/2010/main" val="509670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77202-1E69-EB05-4029-E436F5648D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id="{5B7A6BF0-FC20-D7F1-C04A-5C129B927B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id="{B454F69E-3B20-370B-BDC1-BD66857A45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7C76F9-6BED-3DF0-1AFC-EDE723165707}"/>
              </a:ext>
            </a:extLst>
          </p:cNvPr>
          <p:cNvSpPr>
            <a:spLocks noGrp="1"/>
          </p:cNvSpPr>
          <p:nvPr>
            <p:ph type="dt" sz="half" idx="10"/>
          </p:nvPr>
        </p:nvSpPr>
        <p:spPr/>
        <p:txBody>
          <a:bodyPr/>
          <a:lstStyle/>
          <a:p>
            <a:fld id="{8ECE7DA0-0328-40FC-84ED-7D150769F38F}" type="datetime1">
              <a:rPr lang="th-TH" smtClean="0"/>
              <a:t>22/06/66</a:t>
            </a:fld>
            <a:endParaRPr lang="th-TH"/>
          </a:p>
        </p:txBody>
      </p:sp>
      <p:sp>
        <p:nvSpPr>
          <p:cNvPr id="6" name="Footer Placeholder 5">
            <a:extLst>
              <a:ext uri="{FF2B5EF4-FFF2-40B4-BE49-F238E27FC236}">
                <a16:creationId xmlns:a16="http://schemas.microsoft.com/office/drawing/2014/main" id="{537B897A-C52F-B748-1D7B-6D9FE1532503}"/>
              </a:ext>
            </a:extLst>
          </p:cNvPr>
          <p:cNvSpPr>
            <a:spLocks noGrp="1"/>
          </p:cNvSpPr>
          <p:nvPr>
            <p:ph type="ftr" sz="quarter" idx="11"/>
          </p:nvPr>
        </p:nvSpPr>
        <p:spPr/>
        <p:txBody>
          <a:bodyPr/>
          <a:lstStyle/>
          <a:p>
            <a:r>
              <a:rPr lang="en-US"/>
              <a:t>The 20th International Joint Conference on Computer Science and Software Engineering (JCSSE2023) </a:t>
            </a:r>
            <a:endParaRPr lang="th-TH"/>
          </a:p>
        </p:txBody>
      </p:sp>
      <p:sp>
        <p:nvSpPr>
          <p:cNvPr id="7" name="Slide Number Placeholder 6">
            <a:extLst>
              <a:ext uri="{FF2B5EF4-FFF2-40B4-BE49-F238E27FC236}">
                <a16:creationId xmlns:a16="http://schemas.microsoft.com/office/drawing/2014/main" id="{C1C5391C-4EC1-71AA-5746-58715D4FFC9C}"/>
              </a:ext>
            </a:extLst>
          </p:cNvPr>
          <p:cNvSpPr>
            <a:spLocks noGrp="1"/>
          </p:cNvSpPr>
          <p:nvPr>
            <p:ph type="sldNum" sz="quarter" idx="12"/>
          </p:nvPr>
        </p:nvSpPr>
        <p:spPr/>
        <p:txBody>
          <a:bodyPr/>
          <a:lstStyle/>
          <a:p>
            <a:fld id="{6B465D55-A1D6-46DB-A9B0-8E20B815DB96}" type="slidenum">
              <a:rPr lang="th-TH" smtClean="0"/>
              <a:t>‹#›</a:t>
            </a:fld>
            <a:endParaRPr lang="th-TH"/>
          </a:p>
        </p:txBody>
      </p:sp>
    </p:spTree>
    <p:extLst>
      <p:ext uri="{BB962C8B-B14F-4D97-AF65-F5344CB8AC3E}">
        <p14:creationId xmlns:p14="http://schemas.microsoft.com/office/powerpoint/2010/main" val="2102990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7EFF0C-F233-7C74-A378-EBBBDA3489B9}"/>
              </a:ext>
            </a:extLst>
          </p:cNvPr>
          <p:cNvSpPr/>
          <p:nvPr userDrawn="1"/>
        </p:nvSpPr>
        <p:spPr>
          <a:xfrm>
            <a:off x="1133536" y="136525"/>
            <a:ext cx="11058463" cy="1015267"/>
          </a:xfrm>
          <a:prstGeom prst="rect">
            <a:avLst/>
          </a:prstGeom>
          <a:solidFill>
            <a:srgbClr val="B2D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Title Placeholder 1">
            <a:extLst>
              <a:ext uri="{FF2B5EF4-FFF2-40B4-BE49-F238E27FC236}">
                <a16:creationId xmlns:a16="http://schemas.microsoft.com/office/drawing/2014/main" id="{126ADD06-49B3-4222-376B-216358B30414}"/>
              </a:ext>
            </a:extLst>
          </p:cNvPr>
          <p:cNvSpPr>
            <a:spLocks noGrp="1"/>
          </p:cNvSpPr>
          <p:nvPr>
            <p:ph type="title"/>
          </p:nvPr>
        </p:nvSpPr>
        <p:spPr>
          <a:xfrm>
            <a:off x="838200" y="103835"/>
            <a:ext cx="10515600" cy="1133537"/>
          </a:xfrm>
          <a:prstGeom prst="rect">
            <a:avLst/>
          </a:prstGeom>
        </p:spPr>
        <p:txBody>
          <a:bodyPr vert="horz" lIns="91440" tIns="45720" rIns="91440" bIns="45720" rtlCol="0" anchor="ctr">
            <a:normAutofit/>
          </a:bodyPr>
          <a:lstStyle/>
          <a:p>
            <a:r>
              <a:rPr lang="en-US" dirty="0"/>
              <a:t>Click to edit Master title style</a:t>
            </a:r>
            <a:endParaRPr lang="th-TH" dirty="0"/>
          </a:p>
        </p:txBody>
      </p:sp>
      <p:sp>
        <p:nvSpPr>
          <p:cNvPr id="3" name="Text Placeholder 2">
            <a:extLst>
              <a:ext uri="{FF2B5EF4-FFF2-40B4-BE49-F238E27FC236}">
                <a16:creationId xmlns:a16="http://schemas.microsoft.com/office/drawing/2014/main" id="{924558FE-9490-CFC0-47B5-586D85639E17}"/>
              </a:ext>
            </a:extLst>
          </p:cNvPr>
          <p:cNvSpPr>
            <a:spLocks noGrp="1"/>
          </p:cNvSpPr>
          <p:nvPr>
            <p:ph type="body" idx="1"/>
          </p:nvPr>
        </p:nvSpPr>
        <p:spPr>
          <a:xfrm>
            <a:off x="1031632" y="1834218"/>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4" name="Date Placeholder 3">
            <a:extLst>
              <a:ext uri="{FF2B5EF4-FFF2-40B4-BE49-F238E27FC236}">
                <a16:creationId xmlns:a16="http://schemas.microsoft.com/office/drawing/2014/main" id="{3CCEDD9E-388F-08EA-3507-8FD7114C7F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3B9AB6-60CB-4E87-AD2E-3E98D0E1C5C2}" type="datetime1">
              <a:rPr lang="th-TH" smtClean="0"/>
              <a:t>22/06/66</a:t>
            </a:fld>
            <a:endParaRPr lang="th-TH"/>
          </a:p>
        </p:txBody>
      </p:sp>
      <p:sp>
        <p:nvSpPr>
          <p:cNvPr id="5" name="Footer Placeholder 4">
            <a:extLst>
              <a:ext uri="{FF2B5EF4-FFF2-40B4-BE49-F238E27FC236}">
                <a16:creationId xmlns:a16="http://schemas.microsoft.com/office/drawing/2014/main" id="{A34BE39D-6D91-497A-DB11-1975028E4393}"/>
              </a:ext>
            </a:extLst>
          </p:cNvPr>
          <p:cNvSpPr>
            <a:spLocks noGrp="1"/>
          </p:cNvSpPr>
          <p:nvPr>
            <p:ph type="ftr" sz="quarter" idx="3"/>
          </p:nvPr>
        </p:nvSpPr>
        <p:spPr>
          <a:xfrm>
            <a:off x="3581400" y="6369294"/>
            <a:ext cx="5029200" cy="365125"/>
          </a:xfrm>
          <a:prstGeom prst="rect">
            <a:avLst/>
          </a:prstGeom>
        </p:spPr>
        <p:txBody>
          <a:bodyPr vert="horz" lIns="91440" tIns="45720" rIns="91440" bIns="45720" rtlCol="0" anchor="ctr"/>
          <a:lstStyle>
            <a:lvl1pPr algn="ctr">
              <a:defRPr sz="900">
                <a:solidFill>
                  <a:schemeClr val="tx1">
                    <a:tint val="75000"/>
                  </a:schemeClr>
                </a:solidFill>
                <a:latin typeface="Times New Roman" panose="02020603050405020304" pitchFamily="18" charset="0"/>
              </a:defRPr>
            </a:lvl1pPr>
          </a:lstStyle>
          <a:p>
            <a:r>
              <a:rPr lang="en-US" dirty="0">
                <a:cs typeface="Times New Roman" panose="02020603050405020304" pitchFamily="18" charset="0"/>
              </a:rPr>
              <a:t>The 20th International Joint Conference on Computer Science and Software Engineering (JCSSE2023) </a:t>
            </a:r>
            <a:endParaRPr lang="th-TH" dirty="0"/>
          </a:p>
        </p:txBody>
      </p:sp>
      <p:sp>
        <p:nvSpPr>
          <p:cNvPr id="6" name="Slide Number Placeholder 5">
            <a:extLst>
              <a:ext uri="{FF2B5EF4-FFF2-40B4-BE49-F238E27FC236}">
                <a16:creationId xmlns:a16="http://schemas.microsoft.com/office/drawing/2014/main" id="{2B8533FE-FFC0-0448-74A0-7EFB90054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000" b="1">
                <a:solidFill>
                  <a:schemeClr val="tx1">
                    <a:tint val="75000"/>
                  </a:schemeClr>
                </a:solidFill>
                <a:latin typeface="Times New Roman" panose="02020603050405020304" pitchFamily="18" charset="0"/>
              </a:defRPr>
            </a:lvl1pPr>
          </a:lstStyle>
          <a:p>
            <a:fld id="{6B465D55-A1D6-46DB-A9B0-8E20B815DB96}" type="slidenum">
              <a:rPr lang="th-TH" smtClean="0"/>
              <a:pPr/>
              <a:t>‹#›</a:t>
            </a:fld>
            <a:endParaRPr lang="th-TH" dirty="0"/>
          </a:p>
        </p:txBody>
      </p:sp>
      <p:pic>
        <p:nvPicPr>
          <p:cNvPr id="8" name="Picture 7">
            <a:extLst>
              <a:ext uri="{FF2B5EF4-FFF2-40B4-BE49-F238E27FC236}">
                <a16:creationId xmlns:a16="http://schemas.microsoft.com/office/drawing/2014/main" id="{E83D2801-8707-97E4-1DC7-CF4AEBCFAA1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8255"/>
            <a:ext cx="1133537" cy="1133537"/>
          </a:xfrm>
          <a:prstGeom prst="rect">
            <a:avLst/>
          </a:prstGeom>
        </p:spPr>
      </p:pic>
    </p:spTree>
    <p:extLst>
      <p:ext uri="{BB962C8B-B14F-4D97-AF65-F5344CB8AC3E}">
        <p14:creationId xmlns:p14="http://schemas.microsoft.com/office/powerpoint/2010/main" val="2304294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626801-FFA6-031F-4CF1-0FBD85BA3026}"/>
              </a:ext>
            </a:extLst>
          </p:cNvPr>
          <p:cNvSpPr/>
          <p:nvPr/>
        </p:nvSpPr>
        <p:spPr>
          <a:xfrm>
            <a:off x="638313" y="2095130"/>
            <a:ext cx="11237929" cy="1363985"/>
          </a:xfrm>
          <a:prstGeom prst="rect">
            <a:avLst/>
          </a:prstGeom>
          <a:solidFill>
            <a:srgbClr val="A9E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Rectangle 8">
            <a:extLst>
              <a:ext uri="{FF2B5EF4-FFF2-40B4-BE49-F238E27FC236}">
                <a16:creationId xmlns:a16="http://schemas.microsoft.com/office/drawing/2014/main" id="{86DD5CDF-4AF0-586C-38BD-5D3B79DDCBAA}"/>
              </a:ext>
            </a:extLst>
          </p:cNvPr>
          <p:cNvSpPr/>
          <p:nvPr/>
        </p:nvSpPr>
        <p:spPr>
          <a:xfrm>
            <a:off x="477035" y="1971056"/>
            <a:ext cx="11237929" cy="1284905"/>
          </a:xfrm>
          <a:prstGeom prst="rect">
            <a:avLst/>
          </a:prstGeom>
          <a:solidFill>
            <a:srgbClr val="B2D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Title 1">
            <a:extLst>
              <a:ext uri="{FF2B5EF4-FFF2-40B4-BE49-F238E27FC236}">
                <a16:creationId xmlns:a16="http://schemas.microsoft.com/office/drawing/2014/main" id="{EF499264-89E2-34EA-8842-994615153BF3}"/>
              </a:ext>
            </a:extLst>
          </p:cNvPr>
          <p:cNvSpPr>
            <a:spLocks noGrp="1"/>
          </p:cNvSpPr>
          <p:nvPr>
            <p:ph type="ctrTitle"/>
          </p:nvPr>
        </p:nvSpPr>
        <p:spPr>
          <a:xfrm>
            <a:off x="477035" y="1971057"/>
            <a:ext cx="11237929" cy="1052004"/>
          </a:xfrm>
        </p:spPr>
        <p:txBody>
          <a:bodyPr>
            <a:normAutofit/>
          </a:bodyPr>
          <a:lstStyle/>
          <a:p>
            <a:r>
              <a:rPr lang="en-US" sz="2800" dirty="0"/>
              <a:t>Maximizing Efficiency in Marketing Planning: Artificial Neural Network Regression and Data Imputation for Improving Business Forecasting</a:t>
            </a:r>
            <a:endParaRPr lang="th-TH" sz="2800" dirty="0"/>
          </a:p>
        </p:txBody>
      </p:sp>
      <p:sp>
        <p:nvSpPr>
          <p:cNvPr id="3" name="Subtitle 2">
            <a:extLst>
              <a:ext uri="{FF2B5EF4-FFF2-40B4-BE49-F238E27FC236}">
                <a16:creationId xmlns:a16="http://schemas.microsoft.com/office/drawing/2014/main" id="{F2FD79D9-2A0F-3BF3-E65C-692EA700A9BD}"/>
              </a:ext>
            </a:extLst>
          </p:cNvPr>
          <p:cNvSpPr>
            <a:spLocks noGrp="1"/>
          </p:cNvSpPr>
          <p:nvPr>
            <p:ph type="subTitle" idx="1"/>
          </p:nvPr>
        </p:nvSpPr>
        <p:spPr>
          <a:xfrm>
            <a:off x="1417259" y="3876697"/>
            <a:ext cx="9177430" cy="1655762"/>
          </a:xfrm>
        </p:spPr>
        <p:txBody>
          <a:bodyPr>
            <a:normAutofit/>
          </a:bodyPr>
          <a:lstStyle/>
          <a:p>
            <a:r>
              <a:rPr lang="en-US" sz="1800" dirty="0" err="1"/>
              <a:t>Panyanat</a:t>
            </a:r>
            <a:r>
              <a:rPr lang="en-US" sz="1800" dirty="0"/>
              <a:t> </a:t>
            </a:r>
            <a:r>
              <a:rPr lang="en-US" sz="1800" dirty="0" err="1"/>
              <a:t>Aonpong</a:t>
            </a:r>
            <a:r>
              <a:rPr lang="en-US" sz="1800" dirty="0"/>
              <a:t>, </a:t>
            </a:r>
            <a:r>
              <a:rPr lang="en-US" sz="1800" dirty="0" err="1"/>
              <a:t>Ratchai</a:t>
            </a:r>
            <a:r>
              <a:rPr lang="en-US" sz="1800" dirty="0"/>
              <a:t> </a:t>
            </a:r>
            <a:r>
              <a:rPr lang="en-US" sz="1800" dirty="0" err="1"/>
              <a:t>Thipbumrung</a:t>
            </a:r>
            <a:r>
              <a:rPr lang="en-US" sz="1800" dirty="0"/>
              <a:t>, </a:t>
            </a:r>
            <a:r>
              <a:rPr lang="en-US" sz="1800" dirty="0" err="1"/>
              <a:t>Weenawadee</a:t>
            </a:r>
            <a:r>
              <a:rPr lang="en-US" sz="1800" dirty="0"/>
              <a:t> </a:t>
            </a:r>
            <a:r>
              <a:rPr lang="en-US" sz="1800" dirty="0" err="1"/>
              <a:t>Muangon</a:t>
            </a:r>
            <a:r>
              <a:rPr lang="en-US" sz="1800" dirty="0"/>
              <a:t>, </a:t>
            </a:r>
            <a:r>
              <a:rPr lang="en-US" sz="1800" dirty="0" err="1"/>
              <a:t>Opas</a:t>
            </a:r>
            <a:r>
              <a:rPr lang="en-US" sz="1800" dirty="0"/>
              <a:t> </a:t>
            </a:r>
            <a:r>
              <a:rPr lang="en-US" sz="1800" dirty="0" err="1"/>
              <a:t>Wongtaweesap</a:t>
            </a:r>
            <a:endParaRPr lang="en-US" sz="1800" dirty="0"/>
          </a:p>
          <a:p>
            <a:endParaRPr lang="en-US" sz="1800" dirty="0"/>
          </a:p>
          <a:p>
            <a:r>
              <a:rPr lang="en-US" sz="1800" dirty="0" err="1"/>
              <a:t>Silpakorn</a:t>
            </a:r>
            <a:r>
              <a:rPr lang="en-US" sz="1800" dirty="0"/>
              <a:t> University, Thailand</a:t>
            </a:r>
            <a:endParaRPr lang="th-TH" sz="1800" dirty="0"/>
          </a:p>
        </p:txBody>
      </p:sp>
      <p:sp>
        <p:nvSpPr>
          <p:cNvPr id="4" name="Slide Number Placeholder 3">
            <a:extLst>
              <a:ext uri="{FF2B5EF4-FFF2-40B4-BE49-F238E27FC236}">
                <a16:creationId xmlns:a16="http://schemas.microsoft.com/office/drawing/2014/main" id="{23344EAC-6CF9-4304-1A1F-E93FFA66B769}"/>
              </a:ext>
            </a:extLst>
          </p:cNvPr>
          <p:cNvSpPr>
            <a:spLocks noGrp="1"/>
          </p:cNvSpPr>
          <p:nvPr>
            <p:ph type="sldNum" sz="quarter" idx="12"/>
          </p:nvPr>
        </p:nvSpPr>
        <p:spPr/>
        <p:txBody>
          <a:bodyPr/>
          <a:lstStyle/>
          <a:p>
            <a:fld id="{6B465D55-A1D6-46DB-A9B0-8E20B815DB96}" type="slidenum">
              <a:rPr lang="th-TH" smtClean="0"/>
              <a:t>1</a:t>
            </a:fld>
            <a:endParaRPr lang="th-TH"/>
          </a:p>
        </p:txBody>
      </p:sp>
      <p:pic>
        <p:nvPicPr>
          <p:cNvPr id="6" name="Picture 5">
            <a:extLst>
              <a:ext uri="{FF2B5EF4-FFF2-40B4-BE49-F238E27FC236}">
                <a16:creationId xmlns:a16="http://schemas.microsoft.com/office/drawing/2014/main" id="{FB83A512-EA88-A55B-7AC8-BC0D9C3C20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6434" y="415845"/>
            <a:ext cx="1322311" cy="1322311"/>
          </a:xfrm>
          <a:prstGeom prst="rect">
            <a:avLst/>
          </a:prstGeom>
        </p:spPr>
      </p:pic>
      <p:pic>
        <p:nvPicPr>
          <p:cNvPr id="8" name="Picture 7">
            <a:extLst>
              <a:ext uri="{FF2B5EF4-FFF2-40B4-BE49-F238E27FC236}">
                <a16:creationId xmlns:a16="http://schemas.microsoft.com/office/drawing/2014/main" id="{8593A824-425A-EF98-6919-FA75831CFC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974" y="649663"/>
            <a:ext cx="2188808" cy="824451"/>
          </a:xfrm>
          <a:prstGeom prst="rect">
            <a:avLst/>
          </a:prstGeom>
        </p:spPr>
      </p:pic>
      <p:sp>
        <p:nvSpPr>
          <p:cNvPr id="7" name="Footer Placeholder 6">
            <a:extLst>
              <a:ext uri="{FF2B5EF4-FFF2-40B4-BE49-F238E27FC236}">
                <a16:creationId xmlns:a16="http://schemas.microsoft.com/office/drawing/2014/main" id="{AF64F612-0247-1717-FF4A-ABEBA2404190}"/>
              </a:ext>
            </a:extLst>
          </p:cNvPr>
          <p:cNvSpPr>
            <a:spLocks noGrp="1"/>
          </p:cNvSpPr>
          <p:nvPr>
            <p:ph type="ftr" sz="quarter" idx="11"/>
          </p:nvPr>
        </p:nvSpPr>
        <p:spPr/>
        <p:txBody>
          <a:bodyPr/>
          <a:lstStyle/>
          <a:p>
            <a:r>
              <a:rPr lang="en-US"/>
              <a:t>The 20th International Joint Conference on Computer Science and Software Engineering (JCSSE2023) </a:t>
            </a:r>
            <a:endParaRPr lang="th-TH" dirty="0"/>
          </a:p>
        </p:txBody>
      </p:sp>
    </p:spTree>
    <p:extLst>
      <p:ext uri="{BB962C8B-B14F-4D97-AF65-F5344CB8AC3E}">
        <p14:creationId xmlns:p14="http://schemas.microsoft.com/office/powerpoint/2010/main" val="2223150087"/>
      </p:ext>
    </p:extLst>
  </p:cSld>
  <p:clrMapOvr>
    <a:masterClrMapping/>
  </p:clrMapOvr>
  <mc:AlternateContent xmlns:mc="http://schemas.openxmlformats.org/markup-compatibility/2006" xmlns:p14="http://schemas.microsoft.com/office/powerpoint/2010/main">
    <mc:Choice Requires="p14">
      <p:transition spd="slow" p14:dur="2000" advTm="21721"/>
    </mc:Choice>
    <mc:Fallback xmlns="">
      <p:transition spd="slow" advTm="2172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A931-77F3-D608-4992-DDD26D33B0A6}"/>
              </a:ext>
            </a:extLst>
          </p:cNvPr>
          <p:cNvSpPr>
            <a:spLocks noGrp="1"/>
          </p:cNvSpPr>
          <p:nvPr>
            <p:ph type="title"/>
          </p:nvPr>
        </p:nvSpPr>
        <p:spPr>
          <a:xfrm>
            <a:off x="838200" y="396799"/>
            <a:ext cx="10515600" cy="1133537"/>
          </a:xfrm>
        </p:spPr>
        <p:txBody>
          <a:bodyPr/>
          <a:lstStyle/>
          <a:p>
            <a:r>
              <a:rPr lang="en-US" dirty="0"/>
              <a:t>Merging simulated </a:t>
            </a:r>
            <a:r>
              <a:rPr lang="en-US" dirty="0" err="1"/>
              <a:t>DayKey</a:t>
            </a:r>
            <a:r>
              <a:rPr lang="en-US" dirty="0"/>
              <a:t> with the real </a:t>
            </a:r>
            <a:r>
              <a:rPr lang="en-US" dirty="0" err="1"/>
              <a:t>DayKey</a:t>
            </a:r>
            <a:br>
              <a:rPr lang="en-US" dirty="0"/>
            </a:br>
            <a:endParaRPr lang="th-TH" dirty="0"/>
          </a:p>
        </p:txBody>
      </p:sp>
      <p:sp>
        <p:nvSpPr>
          <p:cNvPr id="4" name="Slide Number Placeholder 3">
            <a:extLst>
              <a:ext uri="{FF2B5EF4-FFF2-40B4-BE49-F238E27FC236}">
                <a16:creationId xmlns:a16="http://schemas.microsoft.com/office/drawing/2014/main" id="{E300046D-A44B-D1C6-5240-06E79D573AC8}"/>
              </a:ext>
            </a:extLst>
          </p:cNvPr>
          <p:cNvSpPr>
            <a:spLocks noGrp="1"/>
          </p:cNvSpPr>
          <p:nvPr>
            <p:ph type="sldNum" sz="quarter" idx="12"/>
          </p:nvPr>
        </p:nvSpPr>
        <p:spPr/>
        <p:txBody>
          <a:bodyPr/>
          <a:lstStyle/>
          <a:p>
            <a:fld id="{6B465D55-A1D6-46DB-A9B0-8E20B815DB96}" type="slidenum">
              <a:rPr lang="th-TH" smtClean="0"/>
              <a:t>10</a:t>
            </a:fld>
            <a:endParaRPr lang="th-TH"/>
          </a:p>
        </p:txBody>
      </p:sp>
      <p:sp>
        <p:nvSpPr>
          <p:cNvPr id="6" name="Footer Placeholder 5">
            <a:extLst>
              <a:ext uri="{FF2B5EF4-FFF2-40B4-BE49-F238E27FC236}">
                <a16:creationId xmlns:a16="http://schemas.microsoft.com/office/drawing/2014/main" id="{C1A6630B-CBB4-725A-A4B0-48877ED0092B}"/>
              </a:ext>
            </a:extLst>
          </p:cNvPr>
          <p:cNvSpPr>
            <a:spLocks noGrp="1"/>
          </p:cNvSpPr>
          <p:nvPr>
            <p:ph type="ftr" sz="quarter" idx="11"/>
          </p:nvPr>
        </p:nvSpPr>
        <p:spPr>
          <a:xfrm>
            <a:off x="3581401" y="6379806"/>
            <a:ext cx="5029200" cy="365125"/>
          </a:xfrm>
        </p:spPr>
        <p:txBody>
          <a:bodyPr/>
          <a:lstStyle/>
          <a:p>
            <a:r>
              <a:rPr lang="en-US"/>
              <a:t>The 20th International Joint Conference on Computer Science and Software Engineering (JCSSE2023) </a:t>
            </a:r>
            <a:endParaRPr lang="th-TH"/>
          </a:p>
        </p:txBody>
      </p:sp>
      <p:graphicFrame>
        <p:nvGraphicFramePr>
          <p:cNvPr id="12" name="Table 11">
            <a:extLst>
              <a:ext uri="{FF2B5EF4-FFF2-40B4-BE49-F238E27FC236}">
                <a16:creationId xmlns:a16="http://schemas.microsoft.com/office/drawing/2014/main" id="{A7B70D48-D21E-DC9E-84A6-1CE60284E1A5}"/>
              </a:ext>
            </a:extLst>
          </p:cNvPr>
          <p:cNvGraphicFramePr>
            <a:graphicFrameLocks noGrp="1"/>
          </p:cNvGraphicFramePr>
          <p:nvPr/>
        </p:nvGraphicFramePr>
        <p:xfrm>
          <a:off x="1211061" y="1530336"/>
          <a:ext cx="6006484" cy="3771496"/>
        </p:xfrm>
        <a:graphic>
          <a:graphicData uri="http://schemas.openxmlformats.org/drawingml/2006/table">
            <a:tbl>
              <a:tblPr firstRow="1" lastCol="1"/>
              <a:tblGrid>
                <a:gridCol w="1052258">
                  <a:extLst>
                    <a:ext uri="{9D8B030D-6E8A-4147-A177-3AD203B41FA5}">
                      <a16:colId xmlns:a16="http://schemas.microsoft.com/office/drawing/2014/main" val="2423055703"/>
                    </a:ext>
                  </a:extLst>
                </a:gridCol>
                <a:gridCol w="937912">
                  <a:extLst>
                    <a:ext uri="{9D8B030D-6E8A-4147-A177-3AD203B41FA5}">
                      <a16:colId xmlns:a16="http://schemas.microsoft.com/office/drawing/2014/main" val="4073323998"/>
                    </a:ext>
                  </a:extLst>
                </a:gridCol>
                <a:gridCol w="1200012">
                  <a:extLst>
                    <a:ext uri="{9D8B030D-6E8A-4147-A177-3AD203B41FA5}">
                      <a16:colId xmlns:a16="http://schemas.microsoft.com/office/drawing/2014/main" val="2218039793"/>
                    </a:ext>
                  </a:extLst>
                </a:gridCol>
                <a:gridCol w="961038">
                  <a:extLst>
                    <a:ext uri="{9D8B030D-6E8A-4147-A177-3AD203B41FA5}">
                      <a16:colId xmlns:a16="http://schemas.microsoft.com/office/drawing/2014/main" val="1108615999"/>
                    </a:ext>
                  </a:extLst>
                </a:gridCol>
                <a:gridCol w="1074101">
                  <a:extLst>
                    <a:ext uri="{9D8B030D-6E8A-4147-A177-3AD203B41FA5}">
                      <a16:colId xmlns:a16="http://schemas.microsoft.com/office/drawing/2014/main" val="3904135238"/>
                    </a:ext>
                  </a:extLst>
                </a:gridCol>
                <a:gridCol w="781163">
                  <a:extLst>
                    <a:ext uri="{9D8B030D-6E8A-4147-A177-3AD203B41FA5}">
                      <a16:colId xmlns:a16="http://schemas.microsoft.com/office/drawing/2014/main" val="2192236025"/>
                    </a:ext>
                  </a:extLst>
                </a:gridCol>
              </a:tblGrid>
              <a:tr h="394642">
                <a:tc gridSpan="2">
                  <a:txBody>
                    <a:bodyPr/>
                    <a:lstStyle/>
                    <a:p>
                      <a:pPr algn="ctr"/>
                      <a:r>
                        <a:rPr lang="en-US" sz="1000" b="1" dirty="0">
                          <a:effectLst/>
                          <a:latin typeface="Times New Roman" panose="02020603050405020304" pitchFamily="18" charset="0"/>
                          <a:ea typeface="Calibri" panose="020F0502020204030204" pitchFamily="34" charset="0"/>
                          <a:cs typeface="Cordia New" panose="020B0304020202020204" pitchFamily="34" charset="-34"/>
                        </a:rPr>
                        <a:t>Real data</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93414" marR="93414" marT="46707" marB="467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th-TH"/>
                    </a:p>
                  </a:txBody>
                  <a:tcPr/>
                </a:tc>
                <a:tc gridSpan="2">
                  <a:txBody>
                    <a:bodyPr/>
                    <a:lstStyle/>
                    <a:p>
                      <a:pPr algn="ctr"/>
                      <a:r>
                        <a:rPr lang="en-US" sz="1000" b="1" dirty="0">
                          <a:effectLst/>
                          <a:latin typeface="Times New Roman" panose="02020603050405020304" pitchFamily="18" charset="0"/>
                          <a:ea typeface="Calibri" panose="020F0502020204030204" pitchFamily="34" charset="0"/>
                          <a:cs typeface="Cordia New" panose="020B0304020202020204" pitchFamily="34" charset="-34"/>
                        </a:rPr>
                        <a:t>Artificial Time</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93414" marR="93414" marT="46707" marB="467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th-TH"/>
                    </a:p>
                  </a:txBody>
                  <a:tcPr/>
                </a:tc>
                <a:tc gridSpan="2">
                  <a:txBody>
                    <a:bodyPr/>
                    <a:lstStyle/>
                    <a:p>
                      <a:pPr algn="ctr"/>
                      <a:r>
                        <a:rPr lang="en-US" sz="1000" b="1" dirty="0">
                          <a:effectLst/>
                          <a:latin typeface="Times New Roman" panose="02020603050405020304" pitchFamily="18" charset="0"/>
                          <a:ea typeface="Calibri" panose="020F0502020204030204" pitchFamily="34" charset="0"/>
                          <a:cs typeface="Cordia New" panose="020B0304020202020204" pitchFamily="34" charset="-34"/>
                        </a:rPr>
                        <a:t>Merged</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93414" marR="93414" marT="46707" marB="467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h-TH"/>
                    </a:p>
                  </a:txBody>
                  <a:tcPr/>
                </a:tc>
                <a:extLst>
                  <a:ext uri="{0D108BD9-81ED-4DB2-BD59-A6C34878D82A}">
                    <a16:rowId xmlns:a16="http://schemas.microsoft.com/office/drawing/2014/main" val="2018541098"/>
                  </a:ext>
                </a:extLst>
              </a:tr>
              <a:tr h="614360">
                <a:tc>
                  <a:txBody>
                    <a:bodyPr/>
                    <a:lstStyle/>
                    <a:p>
                      <a:pPr algn="ctr"/>
                      <a:r>
                        <a:rPr lang="en-US" sz="1000" b="1" dirty="0" err="1">
                          <a:effectLst/>
                          <a:latin typeface="Times New Roman" panose="02020603050405020304" pitchFamily="18" charset="0"/>
                          <a:ea typeface="Calibri" panose="020F0502020204030204" pitchFamily="34" charset="0"/>
                          <a:cs typeface="Cordia New" panose="020B0304020202020204" pitchFamily="34" charset="-34"/>
                        </a:rPr>
                        <a:t>DayKey</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b="1" dirty="0" err="1">
                          <a:effectLst/>
                          <a:latin typeface="Times New Roman" panose="02020603050405020304" pitchFamily="18" charset="0"/>
                          <a:ea typeface="Calibri" panose="020F0502020204030204" pitchFamily="34" charset="0"/>
                          <a:cs typeface="Cordia New" panose="020B0304020202020204" pitchFamily="34" charset="-34"/>
                        </a:rPr>
                        <a:t>CumSales</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b="1" dirty="0" err="1">
                          <a:effectLst/>
                          <a:latin typeface="Times New Roman" panose="02020603050405020304" pitchFamily="18" charset="0"/>
                          <a:ea typeface="Calibri" panose="020F0502020204030204" pitchFamily="34" charset="0"/>
                          <a:cs typeface="Cordia New" panose="020B0304020202020204" pitchFamily="34" charset="-34"/>
                        </a:rPr>
                        <a:t>DayKey</a:t>
                      </a:r>
                      <a:r>
                        <a:rPr lang="en-US" sz="1000" b="1" dirty="0">
                          <a:effectLst/>
                          <a:latin typeface="Times New Roman" panose="02020603050405020304" pitchFamily="18" charset="0"/>
                          <a:ea typeface="Calibri" panose="020F0502020204030204" pitchFamily="34" charset="0"/>
                          <a:cs typeface="Cordia New" panose="020B0304020202020204" pitchFamily="34" charset="-34"/>
                        </a:rPr>
                        <a:t> (Generated)</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b="1" dirty="0" err="1">
                          <a:effectLst/>
                          <a:latin typeface="Times New Roman" panose="02020603050405020304" pitchFamily="18" charset="0"/>
                          <a:ea typeface="Calibri" panose="020F0502020204030204" pitchFamily="34" charset="0"/>
                          <a:cs typeface="Cordia New" panose="020B0304020202020204" pitchFamily="34" charset="-34"/>
                        </a:rPr>
                        <a:t>CumSales</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b="1" dirty="0" err="1">
                          <a:effectLst/>
                          <a:latin typeface="Times New Roman" panose="02020603050405020304" pitchFamily="18" charset="0"/>
                          <a:ea typeface="Calibri" panose="020F0502020204030204" pitchFamily="34" charset="0"/>
                          <a:cs typeface="Cordia New" panose="020B0304020202020204" pitchFamily="34" charset="-34"/>
                        </a:rPr>
                        <a:t>DayKey</a:t>
                      </a:r>
                      <a:r>
                        <a:rPr lang="en-US" sz="1000" b="1" dirty="0">
                          <a:effectLst/>
                          <a:latin typeface="Times New Roman" panose="02020603050405020304" pitchFamily="18" charset="0"/>
                          <a:ea typeface="Calibri" panose="020F0502020204030204" pitchFamily="34" charset="0"/>
                          <a:cs typeface="Cordia New" panose="020B0304020202020204" pitchFamily="34" charset="-34"/>
                        </a:rPr>
                        <a:t> (Generated)</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b="1" dirty="0" err="1">
                          <a:effectLst/>
                          <a:latin typeface="Times New Roman" panose="02020603050405020304" pitchFamily="18" charset="0"/>
                          <a:ea typeface="Calibri" panose="020F0502020204030204" pitchFamily="34" charset="0"/>
                          <a:cs typeface="Cordia New" panose="020B0304020202020204" pitchFamily="34" charset="-34"/>
                        </a:rPr>
                        <a:t>CumSales</a:t>
                      </a:r>
                      <a:r>
                        <a:rPr lang="en-US" sz="1000" b="1" dirty="0">
                          <a:effectLst/>
                          <a:latin typeface="Times New Roman" panose="02020603050405020304" pitchFamily="18" charset="0"/>
                          <a:ea typeface="Calibri" panose="020F0502020204030204" pitchFamily="34" charset="0"/>
                          <a:cs typeface="Cordia New" panose="020B0304020202020204" pitchFamily="34" charset="-34"/>
                        </a:rPr>
                        <a:t> (Merged)</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0746729"/>
                  </a:ext>
                </a:extLst>
              </a:tr>
              <a:tr h="394642">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20XX-01-01</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b="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20XX-01-01</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h-TH" sz="1600" b="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600" b="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162703"/>
                  </a:ext>
                </a:extLst>
              </a:tr>
              <a:tr h="394642">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20XX-01-02</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th-TH" sz="1000" dirty="0">
                          <a:effectLst/>
                          <a:latin typeface="Times New Roman" panose="02020603050405020304" pitchFamily="18" charset="0"/>
                          <a:ea typeface="SimSun" panose="02010600030101010101" pitchFamily="2" charset="-122"/>
                          <a:cs typeface="Times New Roman" panose="02020603050405020304" pitchFamily="18" charset="0"/>
                        </a:rPr>
                        <a:t>20</a:t>
                      </a:r>
                      <a:endParaRPr lang="en-US" sz="1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20XX-01-02</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20XX-01-02</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dirty="0">
                          <a:effectLst/>
                          <a:latin typeface="Times New Roman" panose="02020603050405020304" pitchFamily="18" charset="0"/>
                          <a:ea typeface="SimSun" panose="02010600030101010101" pitchFamily="2" charset="-122"/>
                          <a:cs typeface="Cordia New" panose="020B0304020202020204" pitchFamily="34" charset="-34"/>
                        </a:rPr>
                        <a:t>20</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4602344"/>
                  </a:ext>
                </a:extLst>
              </a:tr>
              <a:tr h="394642">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20XX-01-03</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20XX-01-03</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h-TH" sz="16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4304754"/>
                  </a:ext>
                </a:extLst>
              </a:tr>
              <a:tr h="394642">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20XX-01-04</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SimSun" panose="02010600030101010101" pitchFamily="2" charset="-122"/>
                          <a:cs typeface="Cordia New" panose="020B0304020202020204" pitchFamily="34" charset="-34"/>
                        </a:rPr>
                        <a:t>40</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20XX-01-04</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20XX-01-04</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dirty="0">
                          <a:effectLst/>
                          <a:latin typeface="Times New Roman" panose="02020603050405020304" pitchFamily="18" charset="0"/>
                          <a:ea typeface="SimSun" panose="02010600030101010101" pitchFamily="2" charset="-122"/>
                          <a:cs typeface="Cordia New" panose="020B0304020202020204" pitchFamily="34" charset="-34"/>
                        </a:rPr>
                        <a:t>40</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3585886"/>
                  </a:ext>
                </a:extLst>
              </a:tr>
              <a:tr h="394642">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20XX-01-05</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SimSun" panose="02010600030101010101" pitchFamily="2" charset="-122"/>
                          <a:cs typeface="Cordia New" panose="020B0304020202020204" pitchFamily="34" charset="-34"/>
                        </a:rPr>
                        <a:t>50</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20XX-01-05</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20XX-01-05</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dirty="0">
                          <a:effectLst/>
                          <a:latin typeface="Times New Roman" panose="02020603050405020304" pitchFamily="18" charset="0"/>
                          <a:ea typeface="SimSun" panose="02010600030101010101" pitchFamily="2" charset="-122"/>
                          <a:cs typeface="Cordia New" panose="020B0304020202020204" pitchFamily="34" charset="-34"/>
                        </a:rPr>
                        <a:t>50</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491355"/>
                  </a:ext>
                </a:extLst>
              </a:tr>
              <a:tr h="394642">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20XX-01-06</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20XX-01-06</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h-TH" sz="16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147946"/>
                  </a:ext>
                </a:extLst>
              </a:tr>
              <a:tr h="394642">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20XX-01-07</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20XX-01-07</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h-TH" sz="16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2353943"/>
                  </a:ext>
                </a:extLst>
              </a:tr>
            </a:tbl>
          </a:graphicData>
        </a:graphic>
      </p:graphicFrame>
      <p:sp>
        <p:nvSpPr>
          <p:cNvPr id="5" name="TextBox 4">
            <a:extLst>
              <a:ext uri="{FF2B5EF4-FFF2-40B4-BE49-F238E27FC236}">
                <a16:creationId xmlns:a16="http://schemas.microsoft.com/office/drawing/2014/main" id="{706B7BBF-8E76-DB12-30D6-5062853F10A5}"/>
              </a:ext>
            </a:extLst>
          </p:cNvPr>
          <p:cNvSpPr txBox="1"/>
          <p:nvPr/>
        </p:nvSpPr>
        <p:spPr>
          <a:xfrm>
            <a:off x="7442416" y="1525304"/>
            <a:ext cx="4648969" cy="523220"/>
          </a:xfrm>
          <a:prstGeom prst="rect">
            <a:avLst/>
          </a:prstGeom>
          <a:noFill/>
        </p:spPr>
        <p:txBody>
          <a:bodyPr wrap="square" rtlCol="0">
            <a:spAutoFit/>
          </a:bodyPr>
          <a:lstStyle/>
          <a:p>
            <a:pPr marL="457200" indent="-4572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Real data is from a dataset</a:t>
            </a:r>
            <a:endParaRPr lang="th-TH" dirty="0"/>
          </a:p>
        </p:txBody>
      </p:sp>
      <p:sp>
        <p:nvSpPr>
          <p:cNvPr id="7" name="TextBox 6">
            <a:extLst>
              <a:ext uri="{FF2B5EF4-FFF2-40B4-BE49-F238E27FC236}">
                <a16:creationId xmlns:a16="http://schemas.microsoft.com/office/drawing/2014/main" id="{03242DD0-7CA7-C1E6-E4BE-20A6CB56D001}"/>
              </a:ext>
            </a:extLst>
          </p:cNvPr>
          <p:cNvSpPr txBox="1"/>
          <p:nvPr/>
        </p:nvSpPr>
        <p:spPr>
          <a:xfrm>
            <a:off x="7442416" y="2048524"/>
            <a:ext cx="4648969" cy="1384995"/>
          </a:xfrm>
          <a:prstGeom prst="rect">
            <a:avLst/>
          </a:prstGeom>
          <a:noFill/>
        </p:spPr>
        <p:txBody>
          <a:bodyPr wrap="square" rtlCol="0">
            <a:spAutoFit/>
          </a:bodyPr>
          <a:lstStyle/>
          <a:p>
            <a:pPr marL="457200" indent="-457200">
              <a:buFont typeface="Wingdings" panose="05000000000000000000" pitchFamily="2" charset="2"/>
              <a:buChar char="Ø"/>
            </a:pPr>
            <a:r>
              <a:rPr lang="en-US" i="0" strike="noStrike" dirty="0">
                <a:latin typeface="Times New Roman" panose="02020603050405020304" pitchFamily="18" charset="0"/>
                <a:cs typeface="Times New Roman" panose="02020603050405020304" pitchFamily="18" charset="0"/>
              </a:rPr>
              <a:t>Artificial Time is made by referring to real data in column </a:t>
            </a:r>
            <a:r>
              <a:rPr lang="en-US" i="0" strike="noStrike" dirty="0" err="1">
                <a:latin typeface="Times New Roman" panose="02020603050405020304" pitchFamily="18" charset="0"/>
                <a:cs typeface="Times New Roman" panose="02020603050405020304" pitchFamily="18" charset="0"/>
              </a:rPr>
              <a:t>DayKey</a:t>
            </a:r>
            <a:r>
              <a:rPr lang="en-US" i="0" strike="noStrike" dirty="0">
                <a:latin typeface="Times New Roman" panose="02020603050405020304" pitchFamily="18" charset="0"/>
                <a:cs typeface="Times New Roman" panose="02020603050405020304" pitchFamily="18" charset="0"/>
              </a:rPr>
              <a:t>.</a:t>
            </a:r>
            <a:endParaRPr lang="th-TH" dirty="0">
              <a:latin typeface="Times New Roman" panose="02020603050405020304" pitchFamily="18" charset="0"/>
            </a:endParaRPr>
          </a:p>
        </p:txBody>
      </p:sp>
      <p:sp>
        <p:nvSpPr>
          <p:cNvPr id="9" name="TextBox 8">
            <a:extLst>
              <a:ext uri="{FF2B5EF4-FFF2-40B4-BE49-F238E27FC236}">
                <a16:creationId xmlns:a16="http://schemas.microsoft.com/office/drawing/2014/main" id="{EEF99333-3210-1901-B4EB-162D8D708492}"/>
              </a:ext>
            </a:extLst>
          </p:cNvPr>
          <p:cNvSpPr txBox="1"/>
          <p:nvPr/>
        </p:nvSpPr>
        <p:spPr>
          <a:xfrm>
            <a:off x="993201" y="5341848"/>
            <a:ext cx="6224344" cy="584775"/>
          </a:xfrm>
          <a:prstGeom prst="rect">
            <a:avLst/>
          </a:prstGeom>
          <a:noFill/>
        </p:spPr>
        <p:txBody>
          <a:bodyPr wrap="square" rtlCol="0">
            <a:spAutoFit/>
          </a:bodyPr>
          <a:lstStyle/>
          <a:p>
            <a:pPr algn="ctr"/>
            <a:r>
              <a:rPr lang="en-US" sz="1400" cap="small" dirty="0">
                <a:latin typeface="Times New Roman" panose="02020603050405020304" pitchFamily="18" charset="0"/>
                <a:ea typeface="SimSun" panose="02010600030101010101" pitchFamily="2" charset="-122"/>
                <a:cs typeface="Times New Roman" panose="02020603050405020304" pitchFamily="18" charset="0"/>
              </a:rPr>
              <a:t>T</a:t>
            </a:r>
            <a:r>
              <a:rPr lang="en-US" sz="1600" cap="small" dirty="0">
                <a:effectLst/>
                <a:latin typeface="Times New Roman" panose="02020603050405020304" pitchFamily="18" charset="0"/>
                <a:ea typeface="SimSun" panose="02010600030101010101" pitchFamily="2" charset="-122"/>
                <a:cs typeface="Times New Roman" panose="02020603050405020304" pitchFamily="18" charset="0"/>
              </a:rPr>
              <a:t>he real data, generated artificial time, and merged artificial time and real data</a:t>
            </a:r>
            <a:endParaRPr lang="th-TH" sz="1600" dirty="0">
              <a:latin typeface="Times New Roman" panose="02020603050405020304" pitchFamily="18" charset="0"/>
            </a:endParaRPr>
          </a:p>
        </p:txBody>
      </p:sp>
      <p:sp>
        <p:nvSpPr>
          <p:cNvPr id="10" name="Rectangle 9">
            <a:extLst>
              <a:ext uri="{FF2B5EF4-FFF2-40B4-BE49-F238E27FC236}">
                <a16:creationId xmlns:a16="http://schemas.microsoft.com/office/drawing/2014/main" id="{8926B50B-8878-0830-CEA7-A1EB9B365D04}"/>
              </a:ext>
            </a:extLst>
          </p:cNvPr>
          <p:cNvSpPr/>
          <p:nvPr/>
        </p:nvSpPr>
        <p:spPr>
          <a:xfrm>
            <a:off x="3219633" y="1525304"/>
            <a:ext cx="2141261" cy="377149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747533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A931-77F3-D608-4992-DDD26D33B0A6}"/>
              </a:ext>
            </a:extLst>
          </p:cNvPr>
          <p:cNvSpPr>
            <a:spLocks noGrp="1"/>
          </p:cNvSpPr>
          <p:nvPr>
            <p:ph type="title"/>
          </p:nvPr>
        </p:nvSpPr>
        <p:spPr>
          <a:xfrm>
            <a:off x="838200" y="396799"/>
            <a:ext cx="10515600" cy="1133537"/>
          </a:xfrm>
        </p:spPr>
        <p:txBody>
          <a:bodyPr/>
          <a:lstStyle/>
          <a:p>
            <a:r>
              <a:rPr lang="en-US" dirty="0"/>
              <a:t>Merging simulated </a:t>
            </a:r>
            <a:r>
              <a:rPr lang="en-US" dirty="0" err="1"/>
              <a:t>DayKey</a:t>
            </a:r>
            <a:r>
              <a:rPr lang="en-US" dirty="0"/>
              <a:t> with the real </a:t>
            </a:r>
            <a:r>
              <a:rPr lang="en-US" dirty="0" err="1"/>
              <a:t>DayKey</a:t>
            </a:r>
            <a:br>
              <a:rPr lang="en-US" dirty="0"/>
            </a:br>
            <a:endParaRPr lang="th-TH" dirty="0"/>
          </a:p>
        </p:txBody>
      </p:sp>
      <p:sp>
        <p:nvSpPr>
          <p:cNvPr id="4" name="Slide Number Placeholder 3">
            <a:extLst>
              <a:ext uri="{FF2B5EF4-FFF2-40B4-BE49-F238E27FC236}">
                <a16:creationId xmlns:a16="http://schemas.microsoft.com/office/drawing/2014/main" id="{E300046D-A44B-D1C6-5240-06E79D573AC8}"/>
              </a:ext>
            </a:extLst>
          </p:cNvPr>
          <p:cNvSpPr>
            <a:spLocks noGrp="1"/>
          </p:cNvSpPr>
          <p:nvPr>
            <p:ph type="sldNum" sz="quarter" idx="12"/>
          </p:nvPr>
        </p:nvSpPr>
        <p:spPr/>
        <p:txBody>
          <a:bodyPr/>
          <a:lstStyle/>
          <a:p>
            <a:fld id="{6B465D55-A1D6-46DB-A9B0-8E20B815DB96}" type="slidenum">
              <a:rPr lang="th-TH" smtClean="0"/>
              <a:t>11</a:t>
            </a:fld>
            <a:endParaRPr lang="th-TH"/>
          </a:p>
        </p:txBody>
      </p:sp>
      <p:sp>
        <p:nvSpPr>
          <p:cNvPr id="6" name="Footer Placeholder 5">
            <a:extLst>
              <a:ext uri="{FF2B5EF4-FFF2-40B4-BE49-F238E27FC236}">
                <a16:creationId xmlns:a16="http://schemas.microsoft.com/office/drawing/2014/main" id="{C1A6630B-CBB4-725A-A4B0-48877ED0092B}"/>
              </a:ext>
            </a:extLst>
          </p:cNvPr>
          <p:cNvSpPr>
            <a:spLocks noGrp="1"/>
          </p:cNvSpPr>
          <p:nvPr>
            <p:ph type="ftr" sz="quarter" idx="11"/>
          </p:nvPr>
        </p:nvSpPr>
        <p:spPr>
          <a:xfrm>
            <a:off x="3581401" y="6379806"/>
            <a:ext cx="5029200" cy="365125"/>
          </a:xfrm>
        </p:spPr>
        <p:txBody>
          <a:bodyPr/>
          <a:lstStyle/>
          <a:p>
            <a:r>
              <a:rPr lang="en-US"/>
              <a:t>The 20th International Joint Conference on Computer Science and Software Engineering (JCSSE2023) </a:t>
            </a:r>
            <a:endParaRPr lang="th-TH"/>
          </a:p>
        </p:txBody>
      </p:sp>
      <p:graphicFrame>
        <p:nvGraphicFramePr>
          <p:cNvPr id="12" name="Table 11">
            <a:extLst>
              <a:ext uri="{FF2B5EF4-FFF2-40B4-BE49-F238E27FC236}">
                <a16:creationId xmlns:a16="http://schemas.microsoft.com/office/drawing/2014/main" id="{A7B70D48-D21E-DC9E-84A6-1CE60284E1A5}"/>
              </a:ext>
            </a:extLst>
          </p:cNvPr>
          <p:cNvGraphicFramePr>
            <a:graphicFrameLocks noGrp="1"/>
          </p:cNvGraphicFramePr>
          <p:nvPr/>
        </p:nvGraphicFramePr>
        <p:xfrm>
          <a:off x="1211061" y="1530336"/>
          <a:ext cx="6006484" cy="3771496"/>
        </p:xfrm>
        <a:graphic>
          <a:graphicData uri="http://schemas.openxmlformats.org/drawingml/2006/table">
            <a:tbl>
              <a:tblPr firstRow="1" lastCol="1"/>
              <a:tblGrid>
                <a:gridCol w="1052258">
                  <a:extLst>
                    <a:ext uri="{9D8B030D-6E8A-4147-A177-3AD203B41FA5}">
                      <a16:colId xmlns:a16="http://schemas.microsoft.com/office/drawing/2014/main" val="2423055703"/>
                    </a:ext>
                  </a:extLst>
                </a:gridCol>
                <a:gridCol w="937912">
                  <a:extLst>
                    <a:ext uri="{9D8B030D-6E8A-4147-A177-3AD203B41FA5}">
                      <a16:colId xmlns:a16="http://schemas.microsoft.com/office/drawing/2014/main" val="4073323998"/>
                    </a:ext>
                  </a:extLst>
                </a:gridCol>
                <a:gridCol w="1200012">
                  <a:extLst>
                    <a:ext uri="{9D8B030D-6E8A-4147-A177-3AD203B41FA5}">
                      <a16:colId xmlns:a16="http://schemas.microsoft.com/office/drawing/2014/main" val="2218039793"/>
                    </a:ext>
                  </a:extLst>
                </a:gridCol>
                <a:gridCol w="961038">
                  <a:extLst>
                    <a:ext uri="{9D8B030D-6E8A-4147-A177-3AD203B41FA5}">
                      <a16:colId xmlns:a16="http://schemas.microsoft.com/office/drawing/2014/main" val="1108615999"/>
                    </a:ext>
                  </a:extLst>
                </a:gridCol>
                <a:gridCol w="1074101">
                  <a:extLst>
                    <a:ext uri="{9D8B030D-6E8A-4147-A177-3AD203B41FA5}">
                      <a16:colId xmlns:a16="http://schemas.microsoft.com/office/drawing/2014/main" val="3904135238"/>
                    </a:ext>
                  </a:extLst>
                </a:gridCol>
                <a:gridCol w="781163">
                  <a:extLst>
                    <a:ext uri="{9D8B030D-6E8A-4147-A177-3AD203B41FA5}">
                      <a16:colId xmlns:a16="http://schemas.microsoft.com/office/drawing/2014/main" val="2192236025"/>
                    </a:ext>
                  </a:extLst>
                </a:gridCol>
              </a:tblGrid>
              <a:tr h="394642">
                <a:tc gridSpan="2">
                  <a:txBody>
                    <a:bodyPr/>
                    <a:lstStyle/>
                    <a:p>
                      <a:pPr algn="ctr"/>
                      <a:r>
                        <a:rPr lang="en-US" sz="1000" b="1" dirty="0">
                          <a:effectLst/>
                          <a:latin typeface="Times New Roman" panose="02020603050405020304" pitchFamily="18" charset="0"/>
                          <a:ea typeface="Calibri" panose="020F0502020204030204" pitchFamily="34" charset="0"/>
                          <a:cs typeface="Cordia New" panose="020B0304020202020204" pitchFamily="34" charset="-34"/>
                        </a:rPr>
                        <a:t>Real data</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93414" marR="93414" marT="46707" marB="467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th-TH"/>
                    </a:p>
                  </a:txBody>
                  <a:tcPr/>
                </a:tc>
                <a:tc gridSpan="2">
                  <a:txBody>
                    <a:bodyPr/>
                    <a:lstStyle/>
                    <a:p>
                      <a:pPr algn="ctr"/>
                      <a:r>
                        <a:rPr lang="en-US" sz="1000" b="1" dirty="0">
                          <a:effectLst/>
                          <a:latin typeface="Times New Roman" panose="02020603050405020304" pitchFamily="18" charset="0"/>
                          <a:ea typeface="Calibri" panose="020F0502020204030204" pitchFamily="34" charset="0"/>
                          <a:cs typeface="Cordia New" panose="020B0304020202020204" pitchFamily="34" charset="-34"/>
                        </a:rPr>
                        <a:t>Artificial Time</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93414" marR="93414" marT="46707" marB="467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th-TH"/>
                    </a:p>
                  </a:txBody>
                  <a:tcPr/>
                </a:tc>
                <a:tc gridSpan="2">
                  <a:txBody>
                    <a:bodyPr/>
                    <a:lstStyle/>
                    <a:p>
                      <a:pPr algn="ctr"/>
                      <a:r>
                        <a:rPr lang="en-US" sz="1000" b="1" dirty="0">
                          <a:effectLst/>
                          <a:latin typeface="Times New Roman" panose="02020603050405020304" pitchFamily="18" charset="0"/>
                          <a:ea typeface="Calibri" panose="020F0502020204030204" pitchFamily="34" charset="0"/>
                          <a:cs typeface="Cordia New" panose="020B0304020202020204" pitchFamily="34" charset="-34"/>
                        </a:rPr>
                        <a:t>Merged</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93414" marR="93414" marT="46707" marB="467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h-TH"/>
                    </a:p>
                  </a:txBody>
                  <a:tcPr/>
                </a:tc>
                <a:extLst>
                  <a:ext uri="{0D108BD9-81ED-4DB2-BD59-A6C34878D82A}">
                    <a16:rowId xmlns:a16="http://schemas.microsoft.com/office/drawing/2014/main" val="2018541098"/>
                  </a:ext>
                </a:extLst>
              </a:tr>
              <a:tr h="614360">
                <a:tc>
                  <a:txBody>
                    <a:bodyPr/>
                    <a:lstStyle/>
                    <a:p>
                      <a:pPr algn="ctr"/>
                      <a:r>
                        <a:rPr lang="en-US" sz="1000" b="1" dirty="0" err="1">
                          <a:effectLst/>
                          <a:latin typeface="Times New Roman" panose="02020603050405020304" pitchFamily="18" charset="0"/>
                          <a:ea typeface="Calibri" panose="020F0502020204030204" pitchFamily="34" charset="0"/>
                          <a:cs typeface="Cordia New" panose="020B0304020202020204" pitchFamily="34" charset="-34"/>
                        </a:rPr>
                        <a:t>DayKey</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b="1" dirty="0" err="1">
                          <a:effectLst/>
                          <a:latin typeface="Times New Roman" panose="02020603050405020304" pitchFamily="18" charset="0"/>
                          <a:ea typeface="Calibri" panose="020F0502020204030204" pitchFamily="34" charset="0"/>
                          <a:cs typeface="Cordia New" panose="020B0304020202020204" pitchFamily="34" charset="-34"/>
                        </a:rPr>
                        <a:t>CumSales</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b="1" dirty="0" err="1">
                          <a:effectLst/>
                          <a:latin typeface="Times New Roman" panose="02020603050405020304" pitchFamily="18" charset="0"/>
                          <a:ea typeface="Calibri" panose="020F0502020204030204" pitchFamily="34" charset="0"/>
                          <a:cs typeface="Cordia New" panose="020B0304020202020204" pitchFamily="34" charset="-34"/>
                        </a:rPr>
                        <a:t>DayKey</a:t>
                      </a:r>
                      <a:r>
                        <a:rPr lang="en-US" sz="1000" b="1" dirty="0">
                          <a:effectLst/>
                          <a:latin typeface="Times New Roman" panose="02020603050405020304" pitchFamily="18" charset="0"/>
                          <a:ea typeface="Calibri" panose="020F0502020204030204" pitchFamily="34" charset="0"/>
                          <a:cs typeface="Cordia New" panose="020B0304020202020204" pitchFamily="34" charset="-34"/>
                        </a:rPr>
                        <a:t> (Generated)</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b="1" dirty="0" err="1">
                          <a:effectLst/>
                          <a:latin typeface="Times New Roman" panose="02020603050405020304" pitchFamily="18" charset="0"/>
                          <a:ea typeface="Calibri" panose="020F0502020204030204" pitchFamily="34" charset="0"/>
                          <a:cs typeface="Cordia New" panose="020B0304020202020204" pitchFamily="34" charset="-34"/>
                        </a:rPr>
                        <a:t>CumSales</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b="1" dirty="0" err="1">
                          <a:effectLst/>
                          <a:latin typeface="Times New Roman" panose="02020603050405020304" pitchFamily="18" charset="0"/>
                          <a:ea typeface="Calibri" panose="020F0502020204030204" pitchFamily="34" charset="0"/>
                          <a:cs typeface="Cordia New" panose="020B0304020202020204" pitchFamily="34" charset="-34"/>
                        </a:rPr>
                        <a:t>DayKey</a:t>
                      </a:r>
                      <a:r>
                        <a:rPr lang="en-US" sz="1000" b="1" dirty="0">
                          <a:effectLst/>
                          <a:latin typeface="Times New Roman" panose="02020603050405020304" pitchFamily="18" charset="0"/>
                          <a:ea typeface="Calibri" panose="020F0502020204030204" pitchFamily="34" charset="0"/>
                          <a:cs typeface="Cordia New" panose="020B0304020202020204" pitchFamily="34" charset="-34"/>
                        </a:rPr>
                        <a:t> (Generated)</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b="1" dirty="0" err="1">
                          <a:effectLst/>
                          <a:latin typeface="Times New Roman" panose="02020603050405020304" pitchFamily="18" charset="0"/>
                          <a:ea typeface="Calibri" panose="020F0502020204030204" pitchFamily="34" charset="0"/>
                          <a:cs typeface="Cordia New" panose="020B0304020202020204" pitchFamily="34" charset="-34"/>
                        </a:rPr>
                        <a:t>CumSales</a:t>
                      </a:r>
                      <a:r>
                        <a:rPr lang="en-US" sz="1000" b="1" dirty="0">
                          <a:effectLst/>
                          <a:latin typeface="Times New Roman" panose="02020603050405020304" pitchFamily="18" charset="0"/>
                          <a:ea typeface="Calibri" panose="020F0502020204030204" pitchFamily="34" charset="0"/>
                          <a:cs typeface="Cordia New" panose="020B0304020202020204" pitchFamily="34" charset="-34"/>
                        </a:rPr>
                        <a:t> (Merged)</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0746729"/>
                  </a:ext>
                </a:extLst>
              </a:tr>
              <a:tr h="394642">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20XX-01-01</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b="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20XX-01-01</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h-TH" sz="1600" b="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600" b="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162703"/>
                  </a:ext>
                </a:extLst>
              </a:tr>
              <a:tr h="394642">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20XX-01-02</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th-TH" sz="1000" dirty="0">
                          <a:effectLst/>
                          <a:latin typeface="Times New Roman" panose="02020603050405020304" pitchFamily="18" charset="0"/>
                          <a:ea typeface="SimSun" panose="02010600030101010101" pitchFamily="2" charset="-122"/>
                          <a:cs typeface="Times New Roman" panose="02020603050405020304" pitchFamily="18" charset="0"/>
                        </a:rPr>
                        <a:t>20</a:t>
                      </a:r>
                      <a:endParaRPr lang="en-US" sz="1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20XX-01-02</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20XX-01-02</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dirty="0">
                          <a:effectLst/>
                          <a:latin typeface="Times New Roman" panose="02020603050405020304" pitchFamily="18" charset="0"/>
                          <a:ea typeface="SimSun" panose="02010600030101010101" pitchFamily="2" charset="-122"/>
                          <a:cs typeface="Cordia New" panose="020B0304020202020204" pitchFamily="34" charset="-34"/>
                        </a:rPr>
                        <a:t>20</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4602344"/>
                  </a:ext>
                </a:extLst>
              </a:tr>
              <a:tr h="394642">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20XX-01-03</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20XX-01-03</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h-TH" sz="16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4304754"/>
                  </a:ext>
                </a:extLst>
              </a:tr>
              <a:tr h="394642">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20XX-01-04</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SimSun" panose="02010600030101010101" pitchFamily="2" charset="-122"/>
                          <a:cs typeface="Cordia New" panose="020B0304020202020204" pitchFamily="34" charset="-34"/>
                        </a:rPr>
                        <a:t>40</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20XX-01-04</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20XX-01-04</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dirty="0">
                          <a:effectLst/>
                          <a:latin typeface="Times New Roman" panose="02020603050405020304" pitchFamily="18" charset="0"/>
                          <a:ea typeface="SimSun" panose="02010600030101010101" pitchFamily="2" charset="-122"/>
                          <a:cs typeface="Cordia New" panose="020B0304020202020204" pitchFamily="34" charset="-34"/>
                        </a:rPr>
                        <a:t>40</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3585886"/>
                  </a:ext>
                </a:extLst>
              </a:tr>
              <a:tr h="394642">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20XX-01-05</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SimSun" panose="02010600030101010101" pitchFamily="2" charset="-122"/>
                          <a:cs typeface="Cordia New" panose="020B0304020202020204" pitchFamily="34" charset="-34"/>
                        </a:rPr>
                        <a:t>50</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20XX-01-05</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20XX-01-05</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dirty="0">
                          <a:effectLst/>
                          <a:latin typeface="Times New Roman" panose="02020603050405020304" pitchFamily="18" charset="0"/>
                          <a:ea typeface="SimSun" panose="02010600030101010101" pitchFamily="2" charset="-122"/>
                          <a:cs typeface="Cordia New" panose="020B0304020202020204" pitchFamily="34" charset="-34"/>
                        </a:rPr>
                        <a:t>50</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491355"/>
                  </a:ext>
                </a:extLst>
              </a:tr>
              <a:tr h="394642">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20XX-01-06</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20XX-01-06</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h-TH" sz="16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147946"/>
                  </a:ext>
                </a:extLst>
              </a:tr>
              <a:tr h="394642">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20XX-01-07</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20XX-01-07</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h-TH" sz="16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2353943"/>
                  </a:ext>
                </a:extLst>
              </a:tr>
            </a:tbl>
          </a:graphicData>
        </a:graphic>
      </p:graphicFrame>
      <p:sp>
        <p:nvSpPr>
          <p:cNvPr id="3" name="TextBox 2">
            <a:extLst>
              <a:ext uri="{FF2B5EF4-FFF2-40B4-BE49-F238E27FC236}">
                <a16:creationId xmlns:a16="http://schemas.microsoft.com/office/drawing/2014/main" id="{7B450B78-8443-11F1-E697-C9FFB95A3769}"/>
              </a:ext>
            </a:extLst>
          </p:cNvPr>
          <p:cNvSpPr txBox="1"/>
          <p:nvPr/>
        </p:nvSpPr>
        <p:spPr>
          <a:xfrm>
            <a:off x="7442416" y="3282190"/>
            <a:ext cx="4564170" cy="1384995"/>
          </a:xfrm>
          <a:prstGeom prst="rect">
            <a:avLst/>
          </a:prstGeom>
          <a:noFill/>
        </p:spPr>
        <p:txBody>
          <a:bodyPr wrap="square" rtlCol="0">
            <a:spAutoFit/>
          </a:bodyPr>
          <a:lstStyle/>
          <a:p>
            <a:pPr marL="457200" indent="-4572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We Merge Real data and artificial time into the Merged table.</a:t>
            </a:r>
            <a:endParaRPr lang="th-TH" dirty="0">
              <a:latin typeface="Times New Roman" panose="02020603050405020304" pitchFamily="18" charset="0"/>
            </a:endParaRPr>
          </a:p>
        </p:txBody>
      </p:sp>
      <p:sp>
        <p:nvSpPr>
          <p:cNvPr id="5" name="TextBox 4">
            <a:extLst>
              <a:ext uri="{FF2B5EF4-FFF2-40B4-BE49-F238E27FC236}">
                <a16:creationId xmlns:a16="http://schemas.microsoft.com/office/drawing/2014/main" id="{706B7BBF-8E76-DB12-30D6-5062853F10A5}"/>
              </a:ext>
            </a:extLst>
          </p:cNvPr>
          <p:cNvSpPr txBox="1"/>
          <p:nvPr/>
        </p:nvSpPr>
        <p:spPr>
          <a:xfrm>
            <a:off x="7442416" y="1525304"/>
            <a:ext cx="4648969" cy="523220"/>
          </a:xfrm>
          <a:prstGeom prst="rect">
            <a:avLst/>
          </a:prstGeom>
          <a:noFill/>
        </p:spPr>
        <p:txBody>
          <a:bodyPr wrap="square" rtlCol="0">
            <a:spAutoFit/>
          </a:bodyPr>
          <a:lstStyle/>
          <a:p>
            <a:pPr marL="457200" indent="-4572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Real data is from a dataset</a:t>
            </a:r>
            <a:endParaRPr lang="th-TH" dirty="0"/>
          </a:p>
        </p:txBody>
      </p:sp>
      <p:sp>
        <p:nvSpPr>
          <p:cNvPr id="7" name="TextBox 6">
            <a:extLst>
              <a:ext uri="{FF2B5EF4-FFF2-40B4-BE49-F238E27FC236}">
                <a16:creationId xmlns:a16="http://schemas.microsoft.com/office/drawing/2014/main" id="{03242DD0-7CA7-C1E6-E4BE-20A6CB56D001}"/>
              </a:ext>
            </a:extLst>
          </p:cNvPr>
          <p:cNvSpPr txBox="1"/>
          <p:nvPr/>
        </p:nvSpPr>
        <p:spPr>
          <a:xfrm>
            <a:off x="7442416" y="2048524"/>
            <a:ext cx="4648969" cy="1384995"/>
          </a:xfrm>
          <a:prstGeom prst="rect">
            <a:avLst/>
          </a:prstGeom>
          <a:noFill/>
        </p:spPr>
        <p:txBody>
          <a:bodyPr wrap="square" rtlCol="0">
            <a:spAutoFit/>
          </a:bodyPr>
          <a:lstStyle/>
          <a:p>
            <a:pPr marL="457200" indent="-457200">
              <a:buFont typeface="Wingdings" panose="05000000000000000000" pitchFamily="2" charset="2"/>
              <a:buChar char="Ø"/>
            </a:pPr>
            <a:r>
              <a:rPr lang="en-US" b="0" i="0" u="none" strike="noStrike" dirty="0">
                <a:solidFill>
                  <a:srgbClr val="000000"/>
                </a:solidFill>
                <a:effectLst/>
                <a:latin typeface="Times New Roman" panose="02020603050405020304" pitchFamily="18" charset="0"/>
                <a:cs typeface="Times New Roman" panose="02020603050405020304" pitchFamily="18" charset="0"/>
              </a:rPr>
              <a:t>Artificial Time is made by referring to real data in column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DayKey</a:t>
            </a:r>
            <a:r>
              <a:rPr lang="en-US" b="0" i="0" u="none" strike="noStrike" dirty="0">
                <a:solidFill>
                  <a:srgbClr val="000000"/>
                </a:solidFill>
                <a:effectLst/>
                <a:latin typeface="Arial" panose="020B0604020202020204" pitchFamily="34" charset="0"/>
              </a:rPr>
              <a:t>.</a:t>
            </a:r>
            <a:endParaRPr lang="th-TH" dirty="0">
              <a:latin typeface="Times New Roman" panose="02020603050405020304" pitchFamily="18" charset="0"/>
            </a:endParaRPr>
          </a:p>
        </p:txBody>
      </p:sp>
      <p:sp>
        <p:nvSpPr>
          <p:cNvPr id="8" name="TextBox 7">
            <a:extLst>
              <a:ext uri="{FF2B5EF4-FFF2-40B4-BE49-F238E27FC236}">
                <a16:creationId xmlns:a16="http://schemas.microsoft.com/office/drawing/2014/main" id="{195263D3-974D-21EE-4D33-D3E5AA3BAFEB}"/>
              </a:ext>
            </a:extLst>
          </p:cNvPr>
          <p:cNvSpPr txBox="1"/>
          <p:nvPr/>
        </p:nvSpPr>
        <p:spPr>
          <a:xfrm>
            <a:off x="7484815" y="4680129"/>
            <a:ext cx="4796832" cy="954107"/>
          </a:xfrm>
          <a:prstGeom prst="rect">
            <a:avLst/>
          </a:prstGeom>
          <a:noFill/>
        </p:spPr>
        <p:txBody>
          <a:bodyPr wrap="square" rtlCol="0">
            <a:spAutoFit/>
          </a:bodyPr>
          <a:lstStyle/>
          <a:p>
            <a:pPr marL="457200" indent="-457200">
              <a:buFont typeface="Wingdings" panose="05000000000000000000" pitchFamily="2" charset="2"/>
              <a:buChar char="Ø"/>
            </a:pPr>
            <a:r>
              <a:rPr lang="en-US" dirty="0">
                <a:latin typeface="Times New Roman" panose="02020603050405020304" pitchFamily="18" charset="0"/>
              </a:rPr>
              <a:t>We will bring it to data imputation</a:t>
            </a:r>
            <a:endParaRPr lang="th-TH" dirty="0">
              <a:latin typeface="Times New Roman" panose="02020603050405020304" pitchFamily="18" charset="0"/>
            </a:endParaRPr>
          </a:p>
        </p:txBody>
      </p:sp>
      <p:sp>
        <p:nvSpPr>
          <p:cNvPr id="9" name="TextBox 8">
            <a:extLst>
              <a:ext uri="{FF2B5EF4-FFF2-40B4-BE49-F238E27FC236}">
                <a16:creationId xmlns:a16="http://schemas.microsoft.com/office/drawing/2014/main" id="{EEF99333-3210-1901-B4EB-162D8D708492}"/>
              </a:ext>
            </a:extLst>
          </p:cNvPr>
          <p:cNvSpPr txBox="1"/>
          <p:nvPr/>
        </p:nvSpPr>
        <p:spPr>
          <a:xfrm>
            <a:off x="993201" y="5341848"/>
            <a:ext cx="6224344" cy="584775"/>
          </a:xfrm>
          <a:prstGeom prst="rect">
            <a:avLst/>
          </a:prstGeom>
          <a:noFill/>
        </p:spPr>
        <p:txBody>
          <a:bodyPr wrap="square" rtlCol="0">
            <a:spAutoFit/>
          </a:bodyPr>
          <a:lstStyle/>
          <a:p>
            <a:pPr algn="ctr"/>
            <a:r>
              <a:rPr lang="en-US" sz="1400" cap="small" dirty="0">
                <a:latin typeface="Times New Roman" panose="02020603050405020304" pitchFamily="18" charset="0"/>
                <a:ea typeface="SimSun" panose="02010600030101010101" pitchFamily="2" charset="-122"/>
                <a:cs typeface="Times New Roman" panose="02020603050405020304" pitchFamily="18" charset="0"/>
              </a:rPr>
              <a:t>T</a:t>
            </a:r>
            <a:r>
              <a:rPr lang="en-US" sz="1600" cap="small" dirty="0">
                <a:effectLst/>
                <a:latin typeface="Times New Roman" panose="02020603050405020304" pitchFamily="18" charset="0"/>
                <a:ea typeface="SimSun" panose="02010600030101010101" pitchFamily="2" charset="-122"/>
                <a:cs typeface="Times New Roman" panose="02020603050405020304" pitchFamily="18" charset="0"/>
              </a:rPr>
              <a:t>he real data, generated artificial time, and merged artificial time and real data</a:t>
            </a:r>
            <a:endParaRPr lang="th-TH" sz="1600" dirty="0">
              <a:latin typeface="Times New Roman" panose="02020603050405020304" pitchFamily="18" charset="0"/>
            </a:endParaRPr>
          </a:p>
        </p:txBody>
      </p:sp>
      <p:sp>
        <p:nvSpPr>
          <p:cNvPr id="10" name="Rectangle 9">
            <a:extLst>
              <a:ext uri="{FF2B5EF4-FFF2-40B4-BE49-F238E27FC236}">
                <a16:creationId xmlns:a16="http://schemas.microsoft.com/office/drawing/2014/main" id="{93AB7486-1FD0-F1FB-5A35-CFB552427AD8}"/>
              </a:ext>
            </a:extLst>
          </p:cNvPr>
          <p:cNvSpPr/>
          <p:nvPr/>
        </p:nvSpPr>
        <p:spPr>
          <a:xfrm>
            <a:off x="5378824" y="1525304"/>
            <a:ext cx="1838721" cy="377149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4287021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ABD6-1A58-E5CA-87E0-BDE4F2C811F7}"/>
              </a:ext>
            </a:extLst>
          </p:cNvPr>
          <p:cNvSpPr>
            <a:spLocks noGrp="1"/>
          </p:cNvSpPr>
          <p:nvPr>
            <p:ph type="title"/>
          </p:nvPr>
        </p:nvSpPr>
        <p:spPr/>
        <p:txBody>
          <a:bodyPr/>
          <a:lstStyle/>
          <a:p>
            <a:r>
              <a:rPr lang="en-US" dirty="0" err="1"/>
              <a:t>CumSales</a:t>
            </a:r>
            <a:r>
              <a:rPr lang="en-US" dirty="0"/>
              <a:t> Imputation</a:t>
            </a:r>
            <a:endParaRPr lang="th-TH" dirty="0"/>
          </a:p>
        </p:txBody>
      </p:sp>
      <p:sp>
        <p:nvSpPr>
          <p:cNvPr id="4" name="Slide Number Placeholder 3">
            <a:extLst>
              <a:ext uri="{FF2B5EF4-FFF2-40B4-BE49-F238E27FC236}">
                <a16:creationId xmlns:a16="http://schemas.microsoft.com/office/drawing/2014/main" id="{4708B9D5-20EC-8A9C-B5E6-9053183DD407}"/>
              </a:ext>
            </a:extLst>
          </p:cNvPr>
          <p:cNvSpPr>
            <a:spLocks noGrp="1"/>
          </p:cNvSpPr>
          <p:nvPr>
            <p:ph type="sldNum" sz="quarter" idx="12"/>
          </p:nvPr>
        </p:nvSpPr>
        <p:spPr/>
        <p:txBody>
          <a:bodyPr/>
          <a:lstStyle/>
          <a:p>
            <a:fld id="{6B465D55-A1D6-46DB-A9B0-8E20B815DB96}" type="slidenum">
              <a:rPr lang="th-TH" smtClean="0"/>
              <a:t>12</a:t>
            </a:fld>
            <a:endParaRPr lang="th-TH"/>
          </a:p>
        </p:txBody>
      </p:sp>
      <p:sp>
        <p:nvSpPr>
          <p:cNvPr id="6" name="Footer Placeholder 5">
            <a:extLst>
              <a:ext uri="{FF2B5EF4-FFF2-40B4-BE49-F238E27FC236}">
                <a16:creationId xmlns:a16="http://schemas.microsoft.com/office/drawing/2014/main" id="{C0FDA1F6-2A3A-BF15-5DA0-7943D04C3A64}"/>
              </a:ext>
            </a:extLst>
          </p:cNvPr>
          <p:cNvSpPr>
            <a:spLocks noGrp="1"/>
          </p:cNvSpPr>
          <p:nvPr>
            <p:ph type="ftr" sz="quarter" idx="11"/>
          </p:nvPr>
        </p:nvSpPr>
        <p:spPr/>
        <p:txBody>
          <a:bodyPr/>
          <a:lstStyle/>
          <a:p>
            <a:r>
              <a:rPr lang="en-US"/>
              <a:t>The 20th International Joint Conference on Computer Science and Software Engineering (JCSSE2023) </a:t>
            </a:r>
            <a:endParaRPr lang="th-TH"/>
          </a:p>
        </p:txBody>
      </p:sp>
      <p:pic>
        <p:nvPicPr>
          <p:cNvPr id="5" name="Picture 4" descr="Chart, scatter chart&#10;&#10;Description automatically generated">
            <a:extLst>
              <a:ext uri="{FF2B5EF4-FFF2-40B4-BE49-F238E27FC236}">
                <a16:creationId xmlns:a16="http://schemas.microsoft.com/office/drawing/2014/main" id="{F15DDD64-B702-A7A2-8548-7546FA2A4F2E}"/>
              </a:ext>
            </a:extLst>
          </p:cNvPr>
          <p:cNvPicPr>
            <a:picLocks noChangeAspect="1"/>
          </p:cNvPicPr>
          <p:nvPr/>
        </p:nvPicPr>
        <p:blipFill rotWithShape="1">
          <a:blip r:embed="rId2"/>
          <a:srcRect t="6821"/>
          <a:stretch/>
        </p:blipFill>
        <p:spPr bwMode="auto">
          <a:xfrm>
            <a:off x="233300" y="1326802"/>
            <a:ext cx="5302187" cy="1909325"/>
          </a:xfrm>
          <a:prstGeom prst="rect">
            <a:avLst/>
          </a:prstGeom>
          <a:ln>
            <a:solidFill>
              <a:schemeClr val="tx1"/>
            </a:solidFill>
          </a:ln>
          <a:extLst>
            <a:ext uri="{53640926-AAD7-44D8-BBD7-CCE9431645EC}">
              <a14:shadowObscured xmlns:a14="http://schemas.microsoft.com/office/drawing/2010/main"/>
            </a:ext>
          </a:extLst>
        </p:spPr>
      </p:pic>
      <p:sp>
        <p:nvSpPr>
          <p:cNvPr id="7" name="Arrow: Right 6">
            <a:extLst>
              <a:ext uri="{FF2B5EF4-FFF2-40B4-BE49-F238E27FC236}">
                <a16:creationId xmlns:a16="http://schemas.microsoft.com/office/drawing/2014/main" id="{C2EE3AAD-C42C-44E5-E975-11FA2BDDBFF5}"/>
              </a:ext>
            </a:extLst>
          </p:cNvPr>
          <p:cNvSpPr/>
          <p:nvPr/>
        </p:nvSpPr>
        <p:spPr>
          <a:xfrm>
            <a:off x="5695965" y="2210559"/>
            <a:ext cx="596122" cy="365125"/>
          </a:xfrm>
          <a:prstGeom prst="rightArrow">
            <a:avLst/>
          </a:prstGeom>
          <a:solidFill>
            <a:srgbClr val="FF0000">
              <a:alpha val="50000"/>
            </a:srgbClr>
          </a:solidFill>
          <a:ln w="381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th-TH"/>
          </a:p>
        </p:txBody>
      </p:sp>
      <p:pic>
        <p:nvPicPr>
          <p:cNvPr id="8" name="Picture 7" descr="Chart, scatter chart&#10;&#10;Description automatically generated">
            <a:extLst>
              <a:ext uri="{FF2B5EF4-FFF2-40B4-BE49-F238E27FC236}">
                <a16:creationId xmlns:a16="http://schemas.microsoft.com/office/drawing/2014/main" id="{7C623EAD-85F9-CB74-542F-11BC137227D7}"/>
              </a:ext>
            </a:extLst>
          </p:cNvPr>
          <p:cNvPicPr>
            <a:picLocks noChangeAspect="1"/>
          </p:cNvPicPr>
          <p:nvPr/>
        </p:nvPicPr>
        <p:blipFill>
          <a:blip r:embed="rId3"/>
          <a:stretch>
            <a:fillRect/>
          </a:stretch>
        </p:blipFill>
        <p:spPr>
          <a:xfrm>
            <a:off x="6452565" y="1326802"/>
            <a:ext cx="5302186" cy="1909326"/>
          </a:xfrm>
          <a:prstGeom prst="rect">
            <a:avLst/>
          </a:prstGeom>
          <a:ln>
            <a:solidFill>
              <a:schemeClr val="tx1"/>
            </a:solidFill>
          </a:ln>
        </p:spPr>
      </p:pic>
      <p:sp>
        <p:nvSpPr>
          <p:cNvPr id="9" name="Rectangle 8">
            <a:extLst>
              <a:ext uri="{FF2B5EF4-FFF2-40B4-BE49-F238E27FC236}">
                <a16:creationId xmlns:a16="http://schemas.microsoft.com/office/drawing/2014/main" id="{4CEAA27F-D3D6-B2C9-5692-E0EA3A56983E}"/>
              </a:ext>
            </a:extLst>
          </p:cNvPr>
          <p:cNvSpPr/>
          <p:nvPr/>
        </p:nvSpPr>
        <p:spPr>
          <a:xfrm>
            <a:off x="512446" y="1454178"/>
            <a:ext cx="859154" cy="477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 name="Rectangle 9">
            <a:extLst>
              <a:ext uri="{FF2B5EF4-FFF2-40B4-BE49-F238E27FC236}">
                <a16:creationId xmlns:a16="http://schemas.microsoft.com/office/drawing/2014/main" id="{FEC43C4E-A1A0-5387-B311-29EA86177177}"/>
              </a:ext>
            </a:extLst>
          </p:cNvPr>
          <p:cNvSpPr/>
          <p:nvPr/>
        </p:nvSpPr>
        <p:spPr>
          <a:xfrm>
            <a:off x="6647633" y="1440644"/>
            <a:ext cx="603682" cy="332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11" name="TextBox 10">
            <a:extLst>
              <a:ext uri="{FF2B5EF4-FFF2-40B4-BE49-F238E27FC236}">
                <a16:creationId xmlns:a16="http://schemas.microsoft.com/office/drawing/2014/main" id="{4ED43915-DF8D-6CF1-C59B-A02FF37DEB8B}"/>
              </a:ext>
            </a:extLst>
          </p:cNvPr>
          <p:cNvSpPr txBox="1"/>
          <p:nvPr/>
        </p:nvSpPr>
        <p:spPr>
          <a:xfrm>
            <a:off x="710214" y="3303274"/>
            <a:ext cx="4092388" cy="646331"/>
          </a:xfrm>
          <a:prstGeom prst="rect">
            <a:avLst/>
          </a:prstGeom>
          <a:noFill/>
        </p:spPr>
        <p:txBody>
          <a:bodyPr wrap="square" rtlCol="0">
            <a:spAutoFit/>
          </a:bodyPr>
          <a:lstStyle/>
          <a:p>
            <a:pPr algn="ctr"/>
            <a:r>
              <a:rPr lang="en-US" sz="1800" dirty="0">
                <a:latin typeface="Times New Roman" panose="02020603050405020304" pitchFamily="18" charset="0"/>
                <a:cs typeface="Times New Roman" panose="02020603050405020304" pitchFamily="18" charset="0"/>
              </a:rPr>
              <a:t>Generate artificial </a:t>
            </a:r>
            <a:r>
              <a:rPr lang="en-US" sz="1800" dirty="0" err="1">
                <a:latin typeface="Times New Roman" panose="02020603050405020304" pitchFamily="18" charset="0"/>
                <a:cs typeface="Times New Roman" panose="02020603050405020304" pitchFamily="18" charset="0"/>
              </a:rPr>
              <a:t>cumsales</a:t>
            </a:r>
            <a:endParaRPr lang="th-TH" sz="1800" dirty="0">
              <a:latin typeface="Times New Roman" panose="02020603050405020304" pitchFamily="18" charset="0"/>
            </a:endParaRPr>
          </a:p>
          <a:p>
            <a:pPr algn="ctr"/>
            <a:endParaRPr lang="th-TH" sz="1800" dirty="0">
              <a:latin typeface="Times New Roman" panose="02020603050405020304" pitchFamily="18" charset="0"/>
            </a:endParaRPr>
          </a:p>
        </p:txBody>
      </p:sp>
      <p:sp>
        <p:nvSpPr>
          <p:cNvPr id="13" name="TextBox 12">
            <a:extLst>
              <a:ext uri="{FF2B5EF4-FFF2-40B4-BE49-F238E27FC236}">
                <a16:creationId xmlns:a16="http://schemas.microsoft.com/office/drawing/2014/main" id="{DDEDD921-3AD3-2A1F-6EF8-BDEF3E0DC17D}"/>
              </a:ext>
            </a:extLst>
          </p:cNvPr>
          <p:cNvSpPr txBox="1"/>
          <p:nvPr/>
        </p:nvSpPr>
        <p:spPr>
          <a:xfrm>
            <a:off x="6095999" y="3310392"/>
            <a:ext cx="6015317" cy="369332"/>
          </a:xfrm>
          <a:prstGeom prst="rect">
            <a:avLst/>
          </a:prstGeom>
          <a:noFill/>
        </p:spPr>
        <p:txBody>
          <a:bodyPr wrap="square" rtlCol="0">
            <a:spAutoFit/>
          </a:bodyPr>
          <a:lstStyle/>
          <a:p>
            <a:pPr algn="ctr"/>
            <a:r>
              <a:rPr lang="en-US" sz="1800" dirty="0">
                <a:latin typeface="Times New Roman" panose="02020603050405020304" pitchFamily="18" charset="0"/>
                <a:cs typeface="Times New Roman" panose="02020603050405020304" pitchFamily="18" charset="0"/>
              </a:rPr>
              <a:t>Generate artificial </a:t>
            </a:r>
            <a:r>
              <a:rPr lang="en-US" sz="1800" dirty="0" err="1">
                <a:latin typeface="Times New Roman" panose="02020603050405020304" pitchFamily="18" charset="0"/>
                <a:cs typeface="Times New Roman" panose="02020603050405020304" pitchFamily="18" charset="0"/>
              </a:rPr>
              <a:t>cumsales</a:t>
            </a:r>
            <a:r>
              <a:rPr lang="en-US" sz="1800" dirty="0">
                <a:latin typeface="Times New Roman" panose="02020603050405020304" pitchFamily="18" charset="0"/>
                <a:cs typeface="Times New Roman" panose="02020603050405020304" pitchFamily="18" charset="0"/>
              </a:rPr>
              <a:t> pass through data imputation</a:t>
            </a:r>
            <a:endParaRPr lang="th-TH" sz="1800"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AA85E2E-722D-88AD-1353-25211EFEF68C}"/>
                  </a:ext>
                </a:extLst>
              </p:cNvPr>
              <p:cNvSpPr txBox="1"/>
              <p:nvPr/>
            </p:nvSpPr>
            <p:spPr>
              <a:xfrm>
                <a:off x="406654" y="3753988"/>
                <a:ext cx="11075132" cy="3787062"/>
              </a:xfrm>
              <a:prstGeom prst="rect">
                <a:avLst/>
              </a:prstGeom>
              <a:noFill/>
            </p:spPr>
            <p:txBody>
              <a:bodyPr wrap="square" rtlCol="0">
                <a:spAutoFit/>
              </a:bodyPr>
              <a:lstStyle/>
              <a:p>
                <a:pPr marL="342900" indent="-342900">
                  <a:buFont typeface="Wingdings" panose="05000000000000000000" pitchFamily="2" charset="2"/>
                  <a:buChar char="Ø"/>
                </a:pPr>
                <a:r>
                  <a:rPr lang="en-US" sz="2400" b="0" i="0" u="none" strike="noStrike" dirty="0">
                    <a:solidFill>
                      <a:srgbClr val="000000"/>
                    </a:solidFill>
                    <a:effectLst/>
                    <a:latin typeface="Times New Roman" panose="02020603050405020304" pitchFamily="18" charset="0"/>
                    <a:cs typeface="Times New Roman" panose="02020603050405020304" pitchFamily="18" charset="0"/>
                  </a:rPr>
                  <a:t>Data imputation in our work uses filling from equations</a:t>
                </a:r>
                <a:r>
                  <a:rPr lang="en-US" sz="2400"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14:m>
                  <m:oMath xmlns:m="http://schemas.openxmlformats.org/officeDocument/2006/math">
                    <m:sSub>
                      <m:sSubPr>
                        <m:ctrlPr>
                          <a:rPr lang="en-US" sz="2400" i="1" smtClean="0">
                            <a:effectLst/>
                            <a:latin typeface="Cambria Math" panose="020405030504060302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𝑧</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𝐿</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𝐿</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rPr>
                        </m:ctrlPr>
                      </m:fPr>
                      <m:num>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𝑅</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𝐿</m:t>
                            </m:r>
                          </m:sub>
                        </m:sSub>
                      </m:num>
                      <m:den>
                        <m:r>
                          <a:rPr lang="en-US" sz="2400" i="1">
                            <a:effectLst/>
                            <a:latin typeface="Cambria Math" panose="02040503050406030204" pitchFamily="18" charset="0"/>
                            <a:ea typeface="SimSun" panose="02010600030101010101" pitchFamily="2" charset="-122"/>
                            <a:cs typeface="Times New Roman" panose="02020603050405020304" pitchFamily="18" charset="0"/>
                          </a:rPr>
                          <m:t>𝑚</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den>
                    </m:f>
                  </m:oMath>
                </a14:m>
                <a:r>
                  <a:rPr lang="en-US" sz="2400" dirty="0">
                    <a:latin typeface="Times New Roman" panose="02020603050405020304" pitchFamily="18" charset="0"/>
                    <a:cs typeface="Times New Roman" panose="02020603050405020304" pitchFamily="18" charset="0"/>
                  </a:rPr>
                  <a:t> 		------------------------------------------ (A)</a:t>
                </a:r>
              </a:p>
              <a:p>
                <a:pPr marL="800100" lvl="1"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14:m>
                  <m:oMath xmlns:m="http://schemas.openxmlformats.org/officeDocument/2006/math">
                    <m:sSub>
                      <m:sSubPr>
                        <m:ctrlPr>
                          <a:rPr lang="en-US" sz="2400" i="1" smtClean="0">
                            <a:effectLst/>
                            <a:latin typeface="Cambria Math" panose="020405030504060302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𝑧</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𝐿</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𝐿</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rPr>
                        </m:ctrlPr>
                      </m:fPr>
                      <m:num>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𝐿</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num>
                      <m:den>
                        <m:r>
                          <a:rPr lang="en-US" sz="2400" i="1">
                            <a:effectLst/>
                            <a:latin typeface="Cambria Math" panose="02040503050406030204" pitchFamily="18" charset="0"/>
                            <a:ea typeface="SimSun" panose="02010600030101010101" pitchFamily="2" charset="-122"/>
                            <a:cs typeface="Times New Roman" panose="02020603050405020304" pitchFamily="18" charset="0"/>
                          </a:rPr>
                          <m:t>𝐿</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den>
                    </m:f>
                  </m:oMath>
                </a14:m>
                <a:r>
                  <a:rPr lang="en-US" sz="2400" dirty="0">
                    <a:latin typeface="Times New Roman" panose="02020603050405020304" pitchFamily="18" charset="0"/>
                    <a:cs typeface="Times New Roman" panose="02020603050405020304" pitchFamily="18" charset="0"/>
                  </a:rPr>
                  <a:t> 		------------------------------------------ (B)</a:t>
                </a:r>
              </a:p>
              <a:p>
                <a:pPr marL="800100" lvl="1"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14:m>
                  <m:oMath xmlns:m="http://schemas.openxmlformats.org/officeDocument/2006/math">
                    <m:sSub>
                      <m:sSubPr>
                        <m:ctrlPr>
                          <a:rPr lang="en-US" sz="2400" i="1" smtClean="0">
                            <a:effectLst/>
                            <a:latin typeface="Cambria Math" panose="020405030504060302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𝑧</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max</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(0, </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𝑅</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sz="2400" i="1">
                            <a:effectLst/>
                            <a:latin typeface="Cambria Math" panose="020405030504060302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𝑅</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e>
                    </m:d>
                    <m:f>
                      <m:fPr>
                        <m:ctrlPr>
                          <a:rPr lang="en-US" sz="2400" i="1">
                            <a:effectLst/>
                            <a:latin typeface="Cambria Math" panose="02040503050406030204" pitchFamily="18" charset="0"/>
                          </a:rPr>
                        </m:ctrlPr>
                      </m:fPr>
                      <m:num>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𝑁</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𝑅</m:t>
                            </m:r>
                          </m:sub>
                        </m:sSub>
                      </m:num>
                      <m:den>
                        <m:r>
                          <a:rPr lang="en-US" sz="2400" i="1">
                            <a:effectLst/>
                            <a:latin typeface="Cambria Math" panose="02040503050406030204" pitchFamily="18" charset="0"/>
                            <a:ea typeface="SimSun" panose="02010600030101010101" pitchFamily="2" charset="-122"/>
                            <a:cs typeface="Times New Roman" panose="02020603050405020304" pitchFamily="18" charset="0"/>
                          </a:rPr>
                          <m:t>𝑁</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𝑅</m:t>
                        </m:r>
                      </m:den>
                    </m:f>
                  </m:oMath>
                </a14:m>
                <a:r>
                  <a:rPr lang="en-US" sz="2400" dirty="0">
                    <a:latin typeface="Times New Roman" panose="02020603050405020304" pitchFamily="18" charset="0"/>
                    <a:cs typeface="Times New Roman" panose="02020603050405020304" pitchFamily="18" charset="0"/>
                  </a:rPr>
                  <a:t> ) 	------------------------------------------ (C)</a:t>
                </a:r>
              </a:p>
              <a:p>
                <a:pPr marL="800100" lvl="1"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v"/>
                </a:pPr>
                <a:endParaRPr lang="th-TH" sz="2400" dirty="0">
                  <a:latin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1AA85E2E-722D-88AD-1353-25211EFEF68C}"/>
                  </a:ext>
                </a:extLst>
              </p:cNvPr>
              <p:cNvSpPr txBox="1">
                <a:spLocks noRot="1" noChangeAspect="1" noMove="1" noResize="1" noEditPoints="1" noAdjustHandles="1" noChangeArrowheads="1" noChangeShapeType="1" noTextEdit="1"/>
              </p:cNvSpPr>
              <p:nvPr/>
            </p:nvSpPr>
            <p:spPr>
              <a:xfrm>
                <a:off x="406654" y="3753988"/>
                <a:ext cx="11075132" cy="3787062"/>
              </a:xfrm>
              <a:prstGeom prst="rect">
                <a:avLst/>
              </a:prstGeom>
              <a:blipFill>
                <a:blip r:embed="rId4"/>
                <a:stretch>
                  <a:fillRect l="-771" t="-1288"/>
                </a:stretch>
              </a:blipFill>
            </p:spPr>
            <p:txBody>
              <a:bodyPr/>
              <a:lstStyle/>
              <a:p>
                <a:r>
                  <a:rPr lang="th-TH">
                    <a:noFill/>
                  </a:rPr>
                  <a:t> </a:t>
                </a:r>
              </a:p>
            </p:txBody>
          </p:sp>
        </mc:Fallback>
      </mc:AlternateContent>
    </p:spTree>
    <p:extLst>
      <p:ext uri="{BB962C8B-B14F-4D97-AF65-F5344CB8AC3E}">
        <p14:creationId xmlns:p14="http://schemas.microsoft.com/office/powerpoint/2010/main" val="1627606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ABD6-1A58-E5CA-87E0-BDE4F2C811F7}"/>
              </a:ext>
            </a:extLst>
          </p:cNvPr>
          <p:cNvSpPr>
            <a:spLocks noGrp="1"/>
          </p:cNvSpPr>
          <p:nvPr>
            <p:ph type="title"/>
          </p:nvPr>
        </p:nvSpPr>
        <p:spPr/>
        <p:txBody>
          <a:bodyPr/>
          <a:lstStyle/>
          <a:p>
            <a:r>
              <a:rPr lang="en-US" dirty="0" err="1"/>
              <a:t>CumSales</a:t>
            </a:r>
            <a:r>
              <a:rPr lang="en-US" dirty="0"/>
              <a:t> Imputation (A)</a:t>
            </a:r>
            <a:endParaRPr lang="th-TH" dirty="0"/>
          </a:p>
        </p:txBody>
      </p:sp>
      <p:sp>
        <p:nvSpPr>
          <p:cNvPr id="4" name="Slide Number Placeholder 3">
            <a:extLst>
              <a:ext uri="{FF2B5EF4-FFF2-40B4-BE49-F238E27FC236}">
                <a16:creationId xmlns:a16="http://schemas.microsoft.com/office/drawing/2014/main" id="{4708B9D5-20EC-8A9C-B5E6-9053183DD407}"/>
              </a:ext>
            </a:extLst>
          </p:cNvPr>
          <p:cNvSpPr>
            <a:spLocks noGrp="1"/>
          </p:cNvSpPr>
          <p:nvPr>
            <p:ph type="sldNum" sz="quarter" idx="12"/>
          </p:nvPr>
        </p:nvSpPr>
        <p:spPr/>
        <p:txBody>
          <a:bodyPr/>
          <a:lstStyle/>
          <a:p>
            <a:fld id="{6B465D55-A1D6-46DB-A9B0-8E20B815DB96}" type="slidenum">
              <a:rPr lang="th-TH" smtClean="0"/>
              <a:t>13</a:t>
            </a:fld>
            <a:endParaRPr lang="th-TH"/>
          </a:p>
        </p:txBody>
      </p:sp>
      <p:sp>
        <p:nvSpPr>
          <p:cNvPr id="6" name="Footer Placeholder 5">
            <a:extLst>
              <a:ext uri="{FF2B5EF4-FFF2-40B4-BE49-F238E27FC236}">
                <a16:creationId xmlns:a16="http://schemas.microsoft.com/office/drawing/2014/main" id="{C0FDA1F6-2A3A-BF15-5DA0-7943D04C3A64}"/>
              </a:ext>
            </a:extLst>
          </p:cNvPr>
          <p:cNvSpPr>
            <a:spLocks noGrp="1"/>
          </p:cNvSpPr>
          <p:nvPr>
            <p:ph type="ftr" sz="quarter" idx="11"/>
          </p:nvPr>
        </p:nvSpPr>
        <p:spPr/>
        <p:txBody>
          <a:bodyPr/>
          <a:lstStyle/>
          <a:p>
            <a:r>
              <a:rPr lang="en-US"/>
              <a:t>The 20th International Joint Conference on Computer Science and Software Engineering (JCSSE2023) </a:t>
            </a:r>
            <a:endParaRPr lang="th-TH"/>
          </a:p>
        </p:txBody>
      </p:sp>
      <p:sp>
        <p:nvSpPr>
          <p:cNvPr id="7" name="Arrow: Right 6">
            <a:extLst>
              <a:ext uri="{FF2B5EF4-FFF2-40B4-BE49-F238E27FC236}">
                <a16:creationId xmlns:a16="http://schemas.microsoft.com/office/drawing/2014/main" id="{C2EE3AAD-C42C-44E5-E975-11FA2BDDBFF5}"/>
              </a:ext>
            </a:extLst>
          </p:cNvPr>
          <p:cNvSpPr/>
          <p:nvPr/>
        </p:nvSpPr>
        <p:spPr>
          <a:xfrm>
            <a:off x="5931160" y="2455760"/>
            <a:ext cx="596122" cy="365125"/>
          </a:xfrm>
          <a:prstGeom prst="rightArrow">
            <a:avLst/>
          </a:prstGeom>
          <a:solidFill>
            <a:srgbClr val="FF0000">
              <a:alpha val="50000"/>
            </a:srgbClr>
          </a:solidFill>
          <a:ln w="381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th-TH"/>
          </a:p>
        </p:txBody>
      </p:sp>
      <p:sp>
        <p:nvSpPr>
          <p:cNvPr id="9" name="Rectangle 8">
            <a:extLst>
              <a:ext uri="{FF2B5EF4-FFF2-40B4-BE49-F238E27FC236}">
                <a16:creationId xmlns:a16="http://schemas.microsoft.com/office/drawing/2014/main" id="{4CEAA27F-D3D6-B2C9-5692-E0EA3A56983E}"/>
              </a:ext>
            </a:extLst>
          </p:cNvPr>
          <p:cNvSpPr/>
          <p:nvPr/>
        </p:nvSpPr>
        <p:spPr>
          <a:xfrm>
            <a:off x="862938" y="1458004"/>
            <a:ext cx="398689" cy="390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2271F2"/>
                </a:solidFill>
              </a:rPr>
              <a:t>Y</a:t>
            </a:r>
            <a:endParaRPr lang="th-TH" sz="3200" dirty="0">
              <a:solidFill>
                <a:srgbClr val="2271F2"/>
              </a:solidFill>
            </a:endParaRPr>
          </a:p>
        </p:txBody>
      </p:sp>
      <p:sp>
        <p:nvSpPr>
          <p:cNvPr id="10" name="Rectangle 9">
            <a:extLst>
              <a:ext uri="{FF2B5EF4-FFF2-40B4-BE49-F238E27FC236}">
                <a16:creationId xmlns:a16="http://schemas.microsoft.com/office/drawing/2014/main" id="{FEC43C4E-A1A0-5387-B311-29EA86177177}"/>
              </a:ext>
            </a:extLst>
          </p:cNvPr>
          <p:cNvSpPr/>
          <p:nvPr/>
        </p:nvSpPr>
        <p:spPr>
          <a:xfrm>
            <a:off x="6647633" y="1440644"/>
            <a:ext cx="603682" cy="332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AA85E2E-722D-88AD-1353-25211EFEF68C}"/>
                  </a:ext>
                </a:extLst>
              </p:cNvPr>
              <p:cNvSpPr txBox="1"/>
              <p:nvPr/>
            </p:nvSpPr>
            <p:spPr>
              <a:xfrm>
                <a:off x="494517" y="5222816"/>
                <a:ext cx="11615017" cy="2515497"/>
              </a:xfrm>
              <a:prstGeom prst="rect">
                <a:avLst/>
              </a:prstGeom>
              <a:noFill/>
            </p:spPr>
            <p:txBody>
              <a:bodyPr wrap="square" rtlCol="0">
                <a:spAutoFit/>
              </a:bodyPr>
              <a:lstStyle/>
              <a:p>
                <a:pPr marL="800100" lvl="1" indent="-342900">
                  <a:buFont typeface="Wingdings" panose="05000000000000000000" pitchFamily="2" charset="2"/>
                  <a:buChar char="Ø"/>
                </a:pPr>
                <a14:m>
                  <m:oMath xmlns:m="http://schemas.openxmlformats.org/officeDocument/2006/math">
                    <m:sSub>
                      <m:sSubPr>
                        <m:ctrlPr>
                          <a:rPr lang="en-US" i="1" smtClean="0">
                            <a:effectLst/>
                            <a:latin typeface="Cambria Math" panose="02040503050406030204" pitchFamily="18" charset="0"/>
                          </a:rPr>
                        </m:ctrlPr>
                      </m:sSubPr>
                      <m:e>
                        <m:r>
                          <a:rPr lang="en-US" i="1">
                            <a:effectLst/>
                            <a:latin typeface="Cambria Math" panose="02040503050406030204" pitchFamily="18" charset="0"/>
                            <a:ea typeface="SimSun" panose="02010600030101010101" pitchFamily="2" charset="-122"/>
                            <a:cs typeface="Times New Roman" panose="02020603050405020304" pitchFamily="18" charset="0"/>
                          </a:rPr>
                          <m:t>𝑧</m:t>
                        </m:r>
                      </m:e>
                      <m:sub>
                        <m:r>
                          <a:rPr lang="en-US" i="1">
                            <a:effectLst/>
                            <a:latin typeface="Cambria Math" panose="02040503050406030204" pitchFamily="18" charset="0"/>
                            <a:ea typeface="SimSun" panose="02010600030101010101" pitchFamily="2" charset="-122"/>
                            <a:cs typeface="Times New Roman" panose="02020603050405020304" pitchFamily="18" charset="0"/>
                          </a:rPr>
                          <m:t>𝑖</m:t>
                        </m:r>
                      </m:sub>
                    </m:sSub>
                    <m:r>
                      <a:rPr lang="en-US"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i="1">
                            <a:effectLst/>
                            <a:latin typeface="Cambria Math" panose="02040503050406030204" pitchFamily="18" charset="0"/>
                            <a:ea typeface="SimSun" panose="02010600030101010101" pitchFamily="2" charset="-122"/>
                            <a:cs typeface="Times New Roman" panose="02020603050405020304" pitchFamily="18" charset="0"/>
                          </a:rPr>
                          <m:t>𝐿</m:t>
                        </m:r>
                      </m:sub>
                    </m:sSub>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𝑖</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𝐿</m:t>
                    </m:r>
                    <m:r>
                      <a:rPr lang="en-US"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i="1">
                                <a:effectLst/>
                                <a:latin typeface="Cambria Math" panose="02040503050406030204" pitchFamily="18" charset="0"/>
                                <a:ea typeface="SimSun" panose="02010600030101010101" pitchFamily="2" charset="-122"/>
                                <a:cs typeface="Times New Roman" panose="02020603050405020304" pitchFamily="18" charset="0"/>
                              </a:rPr>
                              <m:t>𝑅</m:t>
                            </m:r>
                          </m:sub>
                        </m:sSub>
                        <m:r>
                          <a:rPr lang="en-US"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i="1">
                                <a:effectLst/>
                                <a:latin typeface="Cambria Math" panose="02040503050406030204" pitchFamily="18" charset="0"/>
                                <a:ea typeface="SimSun" panose="02010600030101010101" pitchFamily="2" charset="-122"/>
                                <a:cs typeface="Times New Roman" panose="02020603050405020304" pitchFamily="18" charset="0"/>
                              </a:rPr>
                              <m:t>𝐿</m:t>
                            </m:r>
                          </m:sub>
                        </m:sSub>
                      </m:num>
                      <m:den>
                        <m:r>
                          <a:rPr lang="en-US" i="1">
                            <a:effectLst/>
                            <a:latin typeface="Cambria Math" panose="02040503050406030204" pitchFamily="18" charset="0"/>
                            <a:ea typeface="SimSun" panose="02010600030101010101" pitchFamily="2" charset="-122"/>
                            <a:cs typeface="Times New Roman" panose="02020603050405020304" pitchFamily="18" charset="0"/>
                          </a:rPr>
                          <m:t>𝑚</m:t>
                        </m:r>
                        <m:r>
                          <a:rPr lang="en-US" i="1">
                            <a:effectLst/>
                            <a:latin typeface="Cambria Math" panose="02040503050406030204" pitchFamily="18" charset="0"/>
                            <a:ea typeface="SimSun" panose="02010600030101010101" pitchFamily="2" charset="-122"/>
                            <a:cs typeface="Times New Roman" panose="02020603050405020304" pitchFamily="18" charset="0"/>
                          </a:rPr>
                          <m:t>+1</m:t>
                        </m:r>
                      </m:den>
                    </m:f>
                  </m:oMath>
                </a14:m>
                <a:r>
                  <a:rPr lang="en-US"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use this for missing on the middle</a:t>
                </a:r>
              </a:p>
              <a:p>
                <a:pPr marL="800100" lvl="1"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v"/>
                </a:pPr>
                <a:endParaRPr lang="th-TH" sz="2400" dirty="0">
                  <a:latin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1AA85E2E-722D-88AD-1353-25211EFEF68C}"/>
                  </a:ext>
                </a:extLst>
              </p:cNvPr>
              <p:cNvSpPr txBox="1">
                <a:spLocks noRot="1" noChangeAspect="1" noMove="1" noResize="1" noEditPoints="1" noAdjustHandles="1" noChangeArrowheads="1" noChangeShapeType="1" noTextEdit="1"/>
              </p:cNvSpPr>
              <p:nvPr/>
            </p:nvSpPr>
            <p:spPr>
              <a:xfrm>
                <a:off x="494517" y="5222816"/>
                <a:ext cx="11615017" cy="2515497"/>
              </a:xfrm>
              <a:prstGeom prst="rect">
                <a:avLst/>
              </a:prstGeom>
              <a:blipFill>
                <a:blip r:embed="rId2"/>
                <a:stretch>
                  <a:fillRect/>
                </a:stretch>
              </a:blipFill>
            </p:spPr>
            <p:txBody>
              <a:bodyPr/>
              <a:lstStyle/>
              <a:p>
                <a:r>
                  <a:rPr lang="th-TH">
                    <a:noFill/>
                  </a:rPr>
                  <a:t> </a:t>
                </a:r>
              </a:p>
            </p:txBody>
          </p:sp>
        </mc:Fallback>
      </mc:AlternateContent>
      <p:grpSp>
        <p:nvGrpSpPr>
          <p:cNvPr id="48" name="Group 47">
            <a:extLst>
              <a:ext uri="{FF2B5EF4-FFF2-40B4-BE49-F238E27FC236}">
                <a16:creationId xmlns:a16="http://schemas.microsoft.com/office/drawing/2014/main" id="{BF5CC64E-F34F-CBE9-FE11-2E92BF1B8FC9}"/>
              </a:ext>
            </a:extLst>
          </p:cNvPr>
          <p:cNvGrpSpPr/>
          <p:nvPr/>
        </p:nvGrpSpPr>
        <p:grpSpPr>
          <a:xfrm>
            <a:off x="562070" y="1394128"/>
            <a:ext cx="5235870" cy="3133047"/>
            <a:chOff x="562070" y="1394128"/>
            <a:chExt cx="5235870" cy="3133047"/>
          </a:xfrm>
        </p:grpSpPr>
        <p:sp>
          <p:nvSpPr>
            <p:cNvPr id="15" name="Rectangle 14">
              <a:extLst>
                <a:ext uri="{FF2B5EF4-FFF2-40B4-BE49-F238E27FC236}">
                  <a16:creationId xmlns:a16="http://schemas.microsoft.com/office/drawing/2014/main" id="{A8CB4AD5-8178-2C90-B585-3C9A4AC7C9BD}"/>
                </a:ext>
              </a:extLst>
            </p:cNvPr>
            <p:cNvSpPr/>
            <p:nvPr/>
          </p:nvSpPr>
          <p:spPr>
            <a:xfrm>
              <a:off x="562070" y="1394128"/>
              <a:ext cx="5235870" cy="313304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21" name="Group 20">
              <a:extLst>
                <a:ext uri="{FF2B5EF4-FFF2-40B4-BE49-F238E27FC236}">
                  <a16:creationId xmlns:a16="http://schemas.microsoft.com/office/drawing/2014/main" id="{F885B96A-33E4-B3D5-35F4-676511F2FF45}"/>
                </a:ext>
              </a:extLst>
            </p:cNvPr>
            <p:cNvGrpSpPr/>
            <p:nvPr/>
          </p:nvGrpSpPr>
          <p:grpSpPr>
            <a:xfrm>
              <a:off x="983340" y="3406585"/>
              <a:ext cx="1175838" cy="717180"/>
              <a:chOff x="983340" y="3406585"/>
              <a:chExt cx="1175838" cy="717180"/>
            </a:xfrm>
          </p:grpSpPr>
          <p:sp>
            <p:nvSpPr>
              <p:cNvPr id="16" name="Oval 15">
                <a:extLst>
                  <a:ext uri="{FF2B5EF4-FFF2-40B4-BE49-F238E27FC236}">
                    <a16:creationId xmlns:a16="http://schemas.microsoft.com/office/drawing/2014/main" id="{F567276E-216C-D14A-4D41-2F7B0A4122C8}"/>
                  </a:ext>
                </a:extLst>
              </p:cNvPr>
              <p:cNvSpPr/>
              <p:nvPr/>
            </p:nvSpPr>
            <p:spPr>
              <a:xfrm>
                <a:off x="983340" y="3980329"/>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17" name="Oval 16">
                <a:extLst>
                  <a:ext uri="{FF2B5EF4-FFF2-40B4-BE49-F238E27FC236}">
                    <a16:creationId xmlns:a16="http://schemas.microsoft.com/office/drawing/2014/main" id="{7FD7864A-2F1C-ADC6-B0F1-55690756C603}"/>
                  </a:ext>
                </a:extLst>
              </p:cNvPr>
              <p:cNvSpPr/>
              <p:nvPr/>
            </p:nvSpPr>
            <p:spPr>
              <a:xfrm>
                <a:off x="1249780" y="3836893"/>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18" name="Oval 17">
                <a:extLst>
                  <a:ext uri="{FF2B5EF4-FFF2-40B4-BE49-F238E27FC236}">
                    <a16:creationId xmlns:a16="http://schemas.microsoft.com/office/drawing/2014/main" id="{0B2B6666-B7F6-618A-9CCF-56C3CB185E89}"/>
                  </a:ext>
                </a:extLst>
              </p:cNvPr>
              <p:cNvSpPr/>
              <p:nvPr/>
            </p:nvSpPr>
            <p:spPr>
              <a:xfrm>
                <a:off x="1508506" y="3693457"/>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19" name="Oval 18">
                <a:extLst>
                  <a:ext uri="{FF2B5EF4-FFF2-40B4-BE49-F238E27FC236}">
                    <a16:creationId xmlns:a16="http://schemas.microsoft.com/office/drawing/2014/main" id="{C9BCCCBE-FF04-594B-D95F-CB1E4C91EFA5}"/>
                  </a:ext>
                </a:extLst>
              </p:cNvPr>
              <p:cNvSpPr/>
              <p:nvPr/>
            </p:nvSpPr>
            <p:spPr>
              <a:xfrm>
                <a:off x="1767232" y="3550021"/>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20" name="Oval 19">
                <a:extLst>
                  <a:ext uri="{FF2B5EF4-FFF2-40B4-BE49-F238E27FC236}">
                    <a16:creationId xmlns:a16="http://schemas.microsoft.com/office/drawing/2014/main" id="{44726539-EAF0-CFC8-7ABC-05D13CCB4189}"/>
                  </a:ext>
                </a:extLst>
              </p:cNvPr>
              <p:cNvSpPr/>
              <p:nvPr/>
            </p:nvSpPr>
            <p:spPr>
              <a:xfrm>
                <a:off x="2033672" y="3406585"/>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grpSp>
        <p:grpSp>
          <p:nvGrpSpPr>
            <p:cNvPr id="22" name="Group 21">
              <a:extLst>
                <a:ext uri="{FF2B5EF4-FFF2-40B4-BE49-F238E27FC236}">
                  <a16:creationId xmlns:a16="http://schemas.microsoft.com/office/drawing/2014/main" id="{694E9802-6C42-834C-DD54-B3EE810B749A}"/>
                </a:ext>
              </a:extLst>
            </p:cNvPr>
            <p:cNvGrpSpPr/>
            <p:nvPr/>
          </p:nvGrpSpPr>
          <p:grpSpPr>
            <a:xfrm>
              <a:off x="3526361" y="2097170"/>
              <a:ext cx="1175838" cy="717180"/>
              <a:chOff x="983340" y="3406585"/>
              <a:chExt cx="1175838" cy="717180"/>
            </a:xfrm>
          </p:grpSpPr>
          <p:sp>
            <p:nvSpPr>
              <p:cNvPr id="23" name="Oval 22">
                <a:extLst>
                  <a:ext uri="{FF2B5EF4-FFF2-40B4-BE49-F238E27FC236}">
                    <a16:creationId xmlns:a16="http://schemas.microsoft.com/office/drawing/2014/main" id="{518F864C-5299-1BC2-F729-52046C60E33D}"/>
                  </a:ext>
                </a:extLst>
              </p:cNvPr>
              <p:cNvSpPr/>
              <p:nvPr/>
            </p:nvSpPr>
            <p:spPr>
              <a:xfrm>
                <a:off x="983340" y="3980329"/>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24" name="Oval 23">
                <a:extLst>
                  <a:ext uri="{FF2B5EF4-FFF2-40B4-BE49-F238E27FC236}">
                    <a16:creationId xmlns:a16="http://schemas.microsoft.com/office/drawing/2014/main" id="{0271E31A-DE01-C8AC-F5F8-386DA980DB51}"/>
                  </a:ext>
                </a:extLst>
              </p:cNvPr>
              <p:cNvSpPr/>
              <p:nvPr/>
            </p:nvSpPr>
            <p:spPr>
              <a:xfrm>
                <a:off x="1249780" y="3836893"/>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25" name="Oval 24">
                <a:extLst>
                  <a:ext uri="{FF2B5EF4-FFF2-40B4-BE49-F238E27FC236}">
                    <a16:creationId xmlns:a16="http://schemas.microsoft.com/office/drawing/2014/main" id="{A9E6009C-38BA-5FE9-B4E3-BD47873F48E4}"/>
                  </a:ext>
                </a:extLst>
              </p:cNvPr>
              <p:cNvSpPr/>
              <p:nvPr/>
            </p:nvSpPr>
            <p:spPr>
              <a:xfrm>
                <a:off x="1508506" y="3693457"/>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26" name="Oval 25">
                <a:extLst>
                  <a:ext uri="{FF2B5EF4-FFF2-40B4-BE49-F238E27FC236}">
                    <a16:creationId xmlns:a16="http://schemas.microsoft.com/office/drawing/2014/main" id="{D4CA1FB6-80F4-D0D2-C639-EC9A8D86B142}"/>
                  </a:ext>
                </a:extLst>
              </p:cNvPr>
              <p:cNvSpPr/>
              <p:nvPr/>
            </p:nvSpPr>
            <p:spPr>
              <a:xfrm>
                <a:off x="1767232" y="3550021"/>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27" name="Oval 26">
                <a:extLst>
                  <a:ext uri="{FF2B5EF4-FFF2-40B4-BE49-F238E27FC236}">
                    <a16:creationId xmlns:a16="http://schemas.microsoft.com/office/drawing/2014/main" id="{84E996C2-8274-563C-074C-A4D52B889C4D}"/>
                  </a:ext>
                </a:extLst>
              </p:cNvPr>
              <p:cNvSpPr/>
              <p:nvPr/>
            </p:nvSpPr>
            <p:spPr>
              <a:xfrm>
                <a:off x="2033672" y="3406585"/>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grpSp>
        <p:grpSp>
          <p:nvGrpSpPr>
            <p:cNvPr id="28" name="Group 27">
              <a:extLst>
                <a:ext uri="{FF2B5EF4-FFF2-40B4-BE49-F238E27FC236}">
                  <a16:creationId xmlns:a16="http://schemas.microsoft.com/office/drawing/2014/main" id="{770991A8-DF32-E683-0BF4-92F67C6A3DAC}"/>
                </a:ext>
              </a:extLst>
            </p:cNvPr>
            <p:cNvGrpSpPr/>
            <p:nvPr/>
          </p:nvGrpSpPr>
          <p:grpSpPr>
            <a:xfrm>
              <a:off x="4310253" y="1666337"/>
              <a:ext cx="1168124" cy="713246"/>
              <a:chOff x="983340" y="3410519"/>
              <a:chExt cx="1168124" cy="713246"/>
            </a:xfrm>
          </p:grpSpPr>
          <p:sp>
            <p:nvSpPr>
              <p:cNvPr id="29" name="Oval 28">
                <a:extLst>
                  <a:ext uri="{FF2B5EF4-FFF2-40B4-BE49-F238E27FC236}">
                    <a16:creationId xmlns:a16="http://schemas.microsoft.com/office/drawing/2014/main" id="{E7BC84F2-59DE-A34E-D287-364556DE1EEA}"/>
                  </a:ext>
                </a:extLst>
              </p:cNvPr>
              <p:cNvSpPr/>
              <p:nvPr/>
            </p:nvSpPr>
            <p:spPr>
              <a:xfrm>
                <a:off x="983340" y="3980329"/>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30" name="Oval 29">
                <a:extLst>
                  <a:ext uri="{FF2B5EF4-FFF2-40B4-BE49-F238E27FC236}">
                    <a16:creationId xmlns:a16="http://schemas.microsoft.com/office/drawing/2014/main" id="{997CE3DF-F256-3579-8F27-341DD118A145}"/>
                  </a:ext>
                </a:extLst>
              </p:cNvPr>
              <p:cNvSpPr/>
              <p:nvPr/>
            </p:nvSpPr>
            <p:spPr>
              <a:xfrm>
                <a:off x="1249780" y="3836893"/>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31" name="Oval 30">
                <a:extLst>
                  <a:ext uri="{FF2B5EF4-FFF2-40B4-BE49-F238E27FC236}">
                    <a16:creationId xmlns:a16="http://schemas.microsoft.com/office/drawing/2014/main" id="{5EB1CB93-0083-DE9A-5EAD-1B1371CD02EC}"/>
                  </a:ext>
                </a:extLst>
              </p:cNvPr>
              <p:cNvSpPr/>
              <p:nvPr/>
            </p:nvSpPr>
            <p:spPr>
              <a:xfrm>
                <a:off x="1508506" y="3693457"/>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32" name="Oval 31">
                <a:extLst>
                  <a:ext uri="{FF2B5EF4-FFF2-40B4-BE49-F238E27FC236}">
                    <a16:creationId xmlns:a16="http://schemas.microsoft.com/office/drawing/2014/main" id="{A0E00D92-ED05-7251-CDBC-F6CAAF4BCE35}"/>
                  </a:ext>
                </a:extLst>
              </p:cNvPr>
              <p:cNvSpPr/>
              <p:nvPr/>
            </p:nvSpPr>
            <p:spPr>
              <a:xfrm>
                <a:off x="1767232" y="3550021"/>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33" name="Oval 32">
                <a:extLst>
                  <a:ext uri="{FF2B5EF4-FFF2-40B4-BE49-F238E27FC236}">
                    <a16:creationId xmlns:a16="http://schemas.microsoft.com/office/drawing/2014/main" id="{68EF35C7-2952-49DD-0595-AB3CFE6FCFC9}"/>
                  </a:ext>
                </a:extLst>
              </p:cNvPr>
              <p:cNvSpPr/>
              <p:nvPr/>
            </p:nvSpPr>
            <p:spPr>
              <a:xfrm>
                <a:off x="2025958" y="3410519"/>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grpSp>
      </p:grpSp>
      <p:grpSp>
        <p:nvGrpSpPr>
          <p:cNvPr id="41" name="Group 40">
            <a:extLst>
              <a:ext uri="{FF2B5EF4-FFF2-40B4-BE49-F238E27FC236}">
                <a16:creationId xmlns:a16="http://schemas.microsoft.com/office/drawing/2014/main" id="{BCF70799-0CA8-05D6-FD3D-C8F943F1DAF4}"/>
              </a:ext>
            </a:extLst>
          </p:cNvPr>
          <p:cNvGrpSpPr/>
          <p:nvPr/>
        </p:nvGrpSpPr>
        <p:grpSpPr>
          <a:xfrm>
            <a:off x="2462062" y="4002741"/>
            <a:ext cx="1119338" cy="242046"/>
            <a:chOff x="2519082" y="4285129"/>
            <a:chExt cx="1119338" cy="242046"/>
          </a:xfrm>
        </p:grpSpPr>
        <p:sp>
          <p:nvSpPr>
            <p:cNvPr id="42" name="Multiplication Sign 41">
              <a:extLst>
                <a:ext uri="{FF2B5EF4-FFF2-40B4-BE49-F238E27FC236}">
                  <a16:creationId xmlns:a16="http://schemas.microsoft.com/office/drawing/2014/main" id="{AB2F11AA-FACC-0453-D9F1-45FD930515A4}"/>
                </a:ext>
              </a:extLst>
            </p:cNvPr>
            <p:cNvSpPr/>
            <p:nvPr/>
          </p:nvSpPr>
          <p:spPr>
            <a:xfrm>
              <a:off x="2519082"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3" name="Multiplication Sign 42">
              <a:extLst>
                <a:ext uri="{FF2B5EF4-FFF2-40B4-BE49-F238E27FC236}">
                  <a16:creationId xmlns:a16="http://schemas.microsoft.com/office/drawing/2014/main" id="{BFB4031F-BCC7-2733-FD3B-2E70B7D9EA76}"/>
                </a:ext>
              </a:extLst>
            </p:cNvPr>
            <p:cNvSpPr/>
            <p:nvPr/>
          </p:nvSpPr>
          <p:spPr>
            <a:xfrm>
              <a:off x="2743200"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4" name="Multiplication Sign 43">
              <a:extLst>
                <a:ext uri="{FF2B5EF4-FFF2-40B4-BE49-F238E27FC236}">
                  <a16:creationId xmlns:a16="http://schemas.microsoft.com/office/drawing/2014/main" id="{2479122F-1498-2DE3-7D7A-A06D3B47DE1A}"/>
                </a:ext>
              </a:extLst>
            </p:cNvPr>
            <p:cNvSpPr/>
            <p:nvPr/>
          </p:nvSpPr>
          <p:spPr>
            <a:xfrm>
              <a:off x="2967318"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5" name="Multiplication Sign 44">
              <a:extLst>
                <a:ext uri="{FF2B5EF4-FFF2-40B4-BE49-F238E27FC236}">
                  <a16:creationId xmlns:a16="http://schemas.microsoft.com/office/drawing/2014/main" id="{750C1079-3A65-7E3B-253C-B8412C23CF87}"/>
                </a:ext>
              </a:extLst>
            </p:cNvPr>
            <p:cNvSpPr/>
            <p:nvPr/>
          </p:nvSpPr>
          <p:spPr>
            <a:xfrm>
              <a:off x="3191436"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6" name="Multiplication Sign 45">
              <a:extLst>
                <a:ext uri="{FF2B5EF4-FFF2-40B4-BE49-F238E27FC236}">
                  <a16:creationId xmlns:a16="http://schemas.microsoft.com/office/drawing/2014/main" id="{F6BAF952-DA1C-3E34-A307-803D5355B6DB}"/>
                </a:ext>
              </a:extLst>
            </p:cNvPr>
            <p:cNvSpPr/>
            <p:nvPr/>
          </p:nvSpPr>
          <p:spPr>
            <a:xfrm>
              <a:off x="3414302"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49" name="Group 48">
            <a:extLst>
              <a:ext uri="{FF2B5EF4-FFF2-40B4-BE49-F238E27FC236}">
                <a16:creationId xmlns:a16="http://schemas.microsoft.com/office/drawing/2014/main" id="{CD57642D-F42E-0F3C-652E-343F8198165D}"/>
              </a:ext>
            </a:extLst>
          </p:cNvPr>
          <p:cNvGrpSpPr/>
          <p:nvPr/>
        </p:nvGrpSpPr>
        <p:grpSpPr>
          <a:xfrm>
            <a:off x="6590701" y="1394127"/>
            <a:ext cx="5235870" cy="3133047"/>
            <a:chOff x="562070" y="1394128"/>
            <a:chExt cx="5235870" cy="3133047"/>
          </a:xfrm>
        </p:grpSpPr>
        <p:sp>
          <p:nvSpPr>
            <p:cNvPr id="50" name="Rectangle 49">
              <a:extLst>
                <a:ext uri="{FF2B5EF4-FFF2-40B4-BE49-F238E27FC236}">
                  <a16:creationId xmlns:a16="http://schemas.microsoft.com/office/drawing/2014/main" id="{D1A7EA6A-CDE9-0E55-98F1-8D18A34608B6}"/>
                </a:ext>
              </a:extLst>
            </p:cNvPr>
            <p:cNvSpPr/>
            <p:nvPr/>
          </p:nvSpPr>
          <p:spPr>
            <a:xfrm>
              <a:off x="562070" y="1394128"/>
              <a:ext cx="5235870" cy="313304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51" name="Group 50">
              <a:extLst>
                <a:ext uri="{FF2B5EF4-FFF2-40B4-BE49-F238E27FC236}">
                  <a16:creationId xmlns:a16="http://schemas.microsoft.com/office/drawing/2014/main" id="{36B32AC3-CA8A-E43F-2079-D523F16DD5B3}"/>
                </a:ext>
              </a:extLst>
            </p:cNvPr>
            <p:cNvGrpSpPr/>
            <p:nvPr/>
          </p:nvGrpSpPr>
          <p:grpSpPr>
            <a:xfrm>
              <a:off x="983340" y="3406585"/>
              <a:ext cx="1194590" cy="717180"/>
              <a:chOff x="983340" y="3406585"/>
              <a:chExt cx="1194590" cy="717180"/>
            </a:xfrm>
          </p:grpSpPr>
          <p:sp>
            <p:nvSpPr>
              <p:cNvPr id="64" name="Oval 63">
                <a:extLst>
                  <a:ext uri="{FF2B5EF4-FFF2-40B4-BE49-F238E27FC236}">
                    <a16:creationId xmlns:a16="http://schemas.microsoft.com/office/drawing/2014/main" id="{42E9D3B6-DD96-8EBC-9755-5E6CDE4E0E49}"/>
                  </a:ext>
                </a:extLst>
              </p:cNvPr>
              <p:cNvSpPr/>
              <p:nvPr/>
            </p:nvSpPr>
            <p:spPr>
              <a:xfrm>
                <a:off x="983340" y="3980329"/>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65" name="Oval 64">
                <a:extLst>
                  <a:ext uri="{FF2B5EF4-FFF2-40B4-BE49-F238E27FC236}">
                    <a16:creationId xmlns:a16="http://schemas.microsoft.com/office/drawing/2014/main" id="{BF90AB47-8248-0AC1-DFD5-2E50765633CB}"/>
                  </a:ext>
                </a:extLst>
              </p:cNvPr>
              <p:cNvSpPr/>
              <p:nvPr/>
            </p:nvSpPr>
            <p:spPr>
              <a:xfrm>
                <a:off x="1249780" y="3836893"/>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66" name="Oval 65">
                <a:extLst>
                  <a:ext uri="{FF2B5EF4-FFF2-40B4-BE49-F238E27FC236}">
                    <a16:creationId xmlns:a16="http://schemas.microsoft.com/office/drawing/2014/main" id="{E413103C-1A71-AD6A-4344-F08070EC5FD7}"/>
                  </a:ext>
                </a:extLst>
              </p:cNvPr>
              <p:cNvSpPr/>
              <p:nvPr/>
            </p:nvSpPr>
            <p:spPr>
              <a:xfrm>
                <a:off x="1508506" y="3693457"/>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67" name="Oval 66">
                <a:extLst>
                  <a:ext uri="{FF2B5EF4-FFF2-40B4-BE49-F238E27FC236}">
                    <a16:creationId xmlns:a16="http://schemas.microsoft.com/office/drawing/2014/main" id="{71DA04DC-AA88-4937-FCE0-4BEC0886C591}"/>
                  </a:ext>
                </a:extLst>
              </p:cNvPr>
              <p:cNvSpPr/>
              <p:nvPr/>
            </p:nvSpPr>
            <p:spPr>
              <a:xfrm>
                <a:off x="1767232" y="3550021"/>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68" name="Oval 67">
                <a:extLst>
                  <a:ext uri="{FF2B5EF4-FFF2-40B4-BE49-F238E27FC236}">
                    <a16:creationId xmlns:a16="http://schemas.microsoft.com/office/drawing/2014/main" id="{43CE8EA8-45F3-D1FD-39CB-292CB6E26F3C}"/>
                  </a:ext>
                </a:extLst>
              </p:cNvPr>
              <p:cNvSpPr/>
              <p:nvPr/>
            </p:nvSpPr>
            <p:spPr>
              <a:xfrm>
                <a:off x="2052424" y="3406585"/>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grpSp>
        <p:grpSp>
          <p:nvGrpSpPr>
            <p:cNvPr id="52" name="Group 51">
              <a:extLst>
                <a:ext uri="{FF2B5EF4-FFF2-40B4-BE49-F238E27FC236}">
                  <a16:creationId xmlns:a16="http://schemas.microsoft.com/office/drawing/2014/main" id="{45F0723E-FB7B-58E5-C35A-BA364DBF54DE}"/>
                </a:ext>
              </a:extLst>
            </p:cNvPr>
            <p:cNvGrpSpPr/>
            <p:nvPr/>
          </p:nvGrpSpPr>
          <p:grpSpPr>
            <a:xfrm>
              <a:off x="3526361" y="2097170"/>
              <a:ext cx="1175838" cy="717180"/>
              <a:chOff x="983340" y="3406585"/>
              <a:chExt cx="1175838" cy="717180"/>
            </a:xfrm>
          </p:grpSpPr>
          <p:sp>
            <p:nvSpPr>
              <p:cNvPr id="59" name="Oval 58">
                <a:extLst>
                  <a:ext uri="{FF2B5EF4-FFF2-40B4-BE49-F238E27FC236}">
                    <a16:creationId xmlns:a16="http://schemas.microsoft.com/office/drawing/2014/main" id="{726BF232-EB9F-28FD-5D01-6452B0F8874D}"/>
                  </a:ext>
                </a:extLst>
              </p:cNvPr>
              <p:cNvSpPr/>
              <p:nvPr/>
            </p:nvSpPr>
            <p:spPr>
              <a:xfrm>
                <a:off x="983340" y="3980329"/>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60" name="Oval 59">
                <a:extLst>
                  <a:ext uri="{FF2B5EF4-FFF2-40B4-BE49-F238E27FC236}">
                    <a16:creationId xmlns:a16="http://schemas.microsoft.com/office/drawing/2014/main" id="{F80286B9-A354-7D8E-2D17-A9E6D96CEB13}"/>
                  </a:ext>
                </a:extLst>
              </p:cNvPr>
              <p:cNvSpPr/>
              <p:nvPr/>
            </p:nvSpPr>
            <p:spPr>
              <a:xfrm>
                <a:off x="1249780" y="3836893"/>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61" name="Oval 60">
                <a:extLst>
                  <a:ext uri="{FF2B5EF4-FFF2-40B4-BE49-F238E27FC236}">
                    <a16:creationId xmlns:a16="http://schemas.microsoft.com/office/drawing/2014/main" id="{EB20A6A3-804A-1BAE-0815-B23367AE68B4}"/>
                  </a:ext>
                </a:extLst>
              </p:cNvPr>
              <p:cNvSpPr/>
              <p:nvPr/>
            </p:nvSpPr>
            <p:spPr>
              <a:xfrm>
                <a:off x="1508506" y="3693457"/>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62" name="Oval 61">
                <a:extLst>
                  <a:ext uri="{FF2B5EF4-FFF2-40B4-BE49-F238E27FC236}">
                    <a16:creationId xmlns:a16="http://schemas.microsoft.com/office/drawing/2014/main" id="{CEA6BBA4-54A2-4959-ADAE-B4BFC5D2FAD9}"/>
                  </a:ext>
                </a:extLst>
              </p:cNvPr>
              <p:cNvSpPr/>
              <p:nvPr/>
            </p:nvSpPr>
            <p:spPr>
              <a:xfrm>
                <a:off x="1767232" y="3550021"/>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63" name="Oval 62">
                <a:extLst>
                  <a:ext uri="{FF2B5EF4-FFF2-40B4-BE49-F238E27FC236}">
                    <a16:creationId xmlns:a16="http://schemas.microsoft.com/office/drawing/2014/main" id="{8C5D494F-8D68-3E04-89C2-B2837D51D89D}"/>
                  </a:ext>
                </a:extLst>
              </p:cNvPr>
              <p:cNvSpPr/>
              <p:nvPr/>
            </p:nvSpPr>
            <p:spPr>
              <a:xfrm>
                <a:off x="2033672" y="3406585"/>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grpSp>
        <p:grpSp>
          <p:nvGrpSpPr>
            <p:cNvPr id="53" name="Group 52">
              <a:extLst>
                <a:ext uri="{FF2B5EF4-FFF2-40B4-BE49-F238E27FC236}">
                  <a16:creationId xmlns:a16="http://schemas.microsoft.com/office/drawing/2014/main" id="{81AD5250-7D29-17E9-C843-7BB8B168B7D0}"/>
                </a:ext>
              </a:extLst>
            </p:cNvPr>
            <p:cNvGrpSpPr/>
            <p:nvPr/>
          </p:nvGrpSpPr>
          <p:grpSpPr>
            <a:xfrm>
              <a:off x="4310253" y="1662403"/>
              <a:ext cx="1140422" cy="717180"/>
              <a:chOff x="983340" y="3406585"/>
              <a:chExt cx="1140422" cy="717180"/>
            </a:xfrm>
          </p:grpSpPr>
          <p:sp>
            <p:nvSpPr>
              <p:cNvPr id="54" name="Oval 53">
                <a:extLst>
                  <a:ext uri="{FF2B5EF4-FFF2-40B4-BE49-F238E27FC236}">
                    <a16:creationId xmlns:a16="http://schemas.microsoft.com/office/drawing/2014/main" id="{D98F7C1B-33B8-9CCB-8E3D-AA7FCEA15E13}"/>
                  </a:ext>
                </a:extLst>
              </p:cNvPr>
              <p:cNvSpPr/>
              <p:nvPr/>
            </p:nvSpPr>
            <p:spPr>
              <a:xfrm>
                <a:off x="983340" y="3980329"/>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55" name="Oval 54">
                <a:extLst>
                  <a:ext uri="{FF2B5EF4-FFF2-40B4-BE49-F238E27FC236}">
                    <a16:creationId xmlns:a16="http://schemas.microsoft.com/office/drawing/2014/main" id="{34239DD5-1DDA-D47F-189B-6DDD7EECD45B}"/>
                  </a:ext>
                </a:extLst>
              </p:cNvPr>
              <p:cNvSpPr/>
              <p:nvPr/>
            </p:nvSpPr>
            <p:spPr>
              <a:xfrm>
                <a:off x="1249780" y="3836893"/>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56" name="Oval 55">
                <a:extLst>
                  <a:ext uri="{FF2B5EF4-FFF2-40B4-BE49-F238E27FC236}">
                    <a16:creationId xmlns:a16="http://schemas.microsoft.com/office/drawing/2014/main" id="{EF40F9E9-65E0-A4AA-E11D-E3FDDB716500}"/>
                  </a:ext>
                </a:extLst>
              </p:cNvPr>
              <p:cNvSpPr/>
              <p:nvPr/>
            </p:nvSpPr>
            <p:spPr>
              <a:xfrm>
                <a:off x="1505416" y="3693457"/>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57" name="Oval 56">
                <a:extLst>
                  <a:ext uri="{FF2B5EF4-FFF2-40B4-BE49-F238E27FC236}">
                    <a16:creationId xmlns:a16="http://schemas.microsoft.com/office/drawing/2014/main" id="{3E61CF8E-1632-36A4-D438-DFB871683845}"/>
                  </a:ext>
                </a:extLst>
              </p:cNvPr>
              <p:cNvSpPr/>
              <p:nvPr/>
            </p:nvSpPr>
            <p:spPr>
              <a:xfrm>
                <a:off x="1767232" y="3550021"/>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58" name="Oval 57">
                <a:extLst>
                  <a:ext uri="{FF2B5EF4-FFF2-40B4-BE49-F238E27FC236}">
                    <a16:creationId xmlns:a16="http://schemas.microsoft.com/office/drawing/2014/main" id="{DD54AFB9-FEAD-4A27-A650-598D9BAF279A}"/>
                  </a:ext>
                </a:extLst>
              </p:cNvPr>
              <p:cNvSpPr/>
              <p:nvPr/>
            </p:nvSpPr>
            <p:spPr>
              <a:xfrm>
                <a:off x="1998256" y="3406585"/>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grpSp>
      </p:grpSp>
      <p:grpSp>
        <p:nvGrpSpPr>
          <p:cNvPr id="69" name="Group 68">
            <a:extLst>
              <a:ext uri="{FF2B5EF4-FFF2-40B4-BE49-F238E27FC236}">
                <a16:creationId xmlns:a16="http://schemas.microsoft.com/office/drawing/2014/main" id="{BE85CD97-902F-5A81-B9CF-02A6C25FF945}"/>
              </a:ext>
            </a:extLst>
          </p:cNvPr>
          <p:cNvGrpSpPr/>
          <p:nvPr/>
        </p:nvGrpSpPr>
        <p:grpSpPr>
          <a:xfrm rot="20016238">
            <a:off x="8348062" y="2979777"/>
            <a:ext cx="1119338" cy="242046"/>
            <a:chOff x="2519082" y="4285129"/>
            <a:chExt cx="1119338" cy="242046"/>
          </a:xfrm>
        </p:grpSpPr>
        <p:sp>
          <p:nvSpPr>
            <p:cNvPr id="70" name="Multiplication Sign 69">
              <a:extLst>
                <a:ext uri="{FF2B5EF4-FFF2-40B4-BE49-F238E27FC236}">
                  <a16:creationId xmlns:a16="http://schemas.microsoft.com/office/drawing/2014/main" id="{D5C8786D-CD6D-307D-8A8A-1C4B002F534D}"/>
                </a:ext>
              </a:extLst>
            </p:cNvPr>
            <p:cNvSpPr/>
            <p:nvPr/>
          </p:nvSpPr>
          <p:spPr>
            <a:xfrm>
              <a:off x="2519082"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1" name="Multiplication Sign 70">
              <a:extLst>
                <a:ext uri="{FF2B5EF4-FFF2-40B4-BE49-F238E27FC236}">
                  <a16:creationId xmlns:a16="http://schemas.microsoft.com/office/drawing/2014/main" id="{F45789A4-5AFF-1E25-5C8D-05DA81637877}"/>
                </a:ext>
              </a:extLst>
            </p:cNvPr>
            <p:cNvSpPr/>
            <p:nvPr/>
          </p:nvSpPr>
          <p:spPr>
            <a:xfrm>
              <a:off x="2743200"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2" name="Multiplication Sign 71">
              <a:extLst>
                <a:ext uri="{FF2B5EF4-FFF2-40B4-BE49-F238E27FC236}">
                  <a16:creationId xmlns:a16="http://schemas.microsoft.com/office/drawing/2014/main" id="{02D411EC-E179-DFE7-DFFA-BD350E526931}"/>
                </a:ext>
              </a:extLst>
            </p:cNvPr>
            <p:cNvSpPr/>
            <p:nvPr/>
          </p:nvSpPr>
          <p:spPr>
            <a:xfrm>
              <a:off x="2967318"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3" name="Multiplication Sign 72">
              <a:extLst>
                <a:ext uri="{FF2B5EF4-FFF2-40B4-BE49-F238E27FC236}">
                  <a16:creationId xmlns:a16="http://schemas.microsoft.com/office/drawing/2014/main" id="{81E98D17-98C8-6146-874F-CB5E5C11B03D}"/>
                </a:ext>
              </a:extLst>
            </p:cNvPr>
            <p:cNvSpPr/>
            <p:nvPr/>
          </p:nvSpPr>
          <p:spPr>
            <a:xfrm>
              <a:off x="3191436"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4" name="Multiplication Sign 73">
              <a:extLst>
                <a:ext uri="{FF2B5EF4-FFF2-40B4-BE49-F238E27FC236}">
                  <a16:creationId xmlns:a16="http://schemas.microsoft.com/office/drawing/2014/main" id="{90DB943C-7D7C-172D-FCA9-063CD8FD02EF}"/>
                </a:ext>
              </a:extLst>
            </p:cNvPr>
            <p:cNvSpPr/>
            <p:nvPr/>
          </p:nvSpPr>
          <p:spPr>
            <a:xfrm>
              <a:off x="3414302"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75" name="TextBox 74">
            <a:extLst>
              <a:ext uri="{FF2B5EF4-FFF2-40B4-BE49-F238E27FC236}">
                <a16:creationId xmlns:a16="http://schemas.microsoft.com/office/drawing/2014/main" id="{294644A8-E8F0-3951-DE6A-B05B0CD7385C}"/>
              </a:ext>
            </a:extLst>
          </p:cNvPr>
          <p:cNvSpPr txBox="1"/>
          <p:nvPr/>
        </p:nvSpPr>
        <p:spPr>
          <a:xfrm>
            <a:off x="868537" y="4700963"/>
            <a:ext cx="4092388" cy="646331"/>
          </a:xfrm>
          <a:prstGeom prst="rect">
            <a:avLst/>
          </a:prstGeom>
          <a:noFill/>
        </p:spPr>
        <p:txBody>
          <a:bodyPr wrap="square" rtlCol="0">
            <a:spAutoFit/>
          </a:bodyPr>
          <a:lstStyle/>
          <a:p>
            <a:pPr algn="ctr"/>
            <a:r>
              <a:rPr lang="en-US" sz="1800" dirty="0">
                <a:latin typeface="Times New Roman" panose="02020603050405020304" pitchFamily="18" charset="0"/>
                <a:cs typeface="Times New Roman" panose="02020603050405020304" pitchFamily="18" charset="0"/>
              </a:rPr>
              <a:t>Generate artificial </a:t>
            </a:r>
            <a:r>
              <a:rPr lang="en-US" sz="1800" dirty="0" err="1">
                <a:latin typeface="Times New Roman" panose="02020603050405020304" pitchFamily="18" charset="0"/>
                <a:cs typeface="Times New Roman" panose="02020603050405020304" pitchFamily="18" charset="0"/>
              </a:rPr>
              <a:t>cumsales</a:t>
            </a:r>
            <a:endParaRPr lang="th-TH" sz="1800" dirty="0">
              <a:latin typeface="Times New Roman" panose="02020603050405020304" pitchFamily="18" charset="0"/>
            </a:endParaRPr>
          </a:p>
          <a:p>
            <a:pPr algn="ctr"/>
            <a:endParaRPr lang="th-TH" sz="1800" dirty="0">
              <a:latin typeface="Times New Roman" panose="02020603050405020304" pitchFamily="18" charset="0"/>
            </a:endParaRPr>
          </a:p>
        </p:txBody>
      </p:sp>
      <p:sp>
        <p:nvSpPr>
          <p:cNvPr id="76" name="TextBox 75">
            <a:extLst>
              <a:ext uri="{FF2B5EF4-FFF2-40B4-BE49-F238E27FC236}">
                <a16:creationId xmlns:a16="http://schemas.microsoft.com/office/drawing/2014/main" id="{283C87D6-3ED1-6BE4-558D-871FBD923200}"/>
              </a:ext>
            </a:extLst>
          </p:cNvPr>
          <p:cNvSpPr txBox="1"/>
          <p:nvPr/>
        </p:nvSpPr>
        <p:spPr>
          <a:xfrm>
            <a:off x="6229221" y="4744346"/>
            <a:ext cx="6015317" cy="369332"/>
          </a:xfrm>
          <a:prstGeom prst="rect">
            <a:avLst/>
          </a:prstGeom>
          <a:noFill/>
        </p:spPr>
        <p:txBody>
          <a:bodyPr wrap="square" rtlCol="0">
            <a:spAutoFit/>
          </a:bodyPr>
          <a:lstStyle/>
          <a:p>
            <a:pPr algn="ctr"/>
            <a:r>
              <a:rPr lang="en-US" sz="1800" dirty="0">
                <a:latin typeface="Times New Roman" panose="02020603050405020304" pitchFamily="18" charset="0"/>
                <a:cs typeface="Times New Roman" panose="02020603050405020304" pitchFamily="18" charset="0"/>
              </a:rPr>
              <a:t>Generate artificial </a:t>
            </a:r>
            <a:r>
              <a:rPr lang="en-US" sz="1800" dirty="0" err="1">
                <a:latin typeface="Times New Roman" panose="02020603050405020304" pitchFamily="18" charset="0"/>
                <a:cs typeface="Times New Roman" panose="02020603050405020304" pitchFamily="18" charset="0"/>
              </a:rPr>
              <a:t>cumsales</a:t>
            </a:r>
            <a:r>
              <a:rPr lang="en-US" sz="1800" dirty="0">
                <a:latin typeface="Times New Roman" panose="02020603050405020304" pitchFamily="18" charset="0"/>
                <a:cs typeface="Times New Roman" panose="02020603050405020304" pitchFamily="18" charset="0"/>
              </a:rPr>
              <a:t> pass through imputation data</a:t>
            </a:r>
            <a:endParaRPr lang="th-TH" sz="1800" dirty="0">
              <a:latin typeface="Times New Roman" panose="02020603050405020304" pitchFamily="18" charset="0"/>
            </a:endParaRPr>
          </a:p>
        </p:txBody>
      </p:sp>
      <p:cxnSp>
        <p:nvCxnSpPr>
          <p:cNvPr id="80" name="Straight Arrow Connector 79">
            <a:extLst>
              <a:ext uri="{FF2B5EF4-FFF2-40B4-BE49-F238E27FC236}">
                <a16:creationId xmlns:a16="http://schemas.microsoft.com/office/drawing/2014/main" id="{5FEC7ECA-3E7A-4429-C13A-607C96075BC0}"/>
              </a:ext>
            </a:extLst>
          </p:cNvPr>
          <p:cNvCxnSpPr>
            <a:cxnSpLocks/>
          </p:cNvCxnSpPr>
          <p:nvPr/>
        </p:nvCxnSpPr>
        <p:spPr>
          <a:xfrm>
            <a:off x="838200" y="4231339"/>
            <a:ext cx="4836459" cy="13448"/>
          </a:xfrm>
          <a:prstGeom prst="straightConnector1">
            <a:avLst/>
          </a:prstGeom>
          <a:ln w="38100">
            <a:solidFill>
              <a:srgbClr val="2271F2"/>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A4621ECB-8257-6081-4AE4-2D86B33C6427}"/>
              </a:ext>
            </a:extLst>
          </p:cNvPr>
          <p:cNvCxnSpPr>
            <a:cxnSpLocks/>
          </p:cNvCxnSpPr>
          <p:nvPr/>
        </p:nvCxnSpPr>
        <p:spPr>
          <a:xfrm flipV="1">
            <a:off x="851785" y="1648954"/>
            <a:ext cx="0" cy="2582385"/>
          </a:xfrm>
          <a:prstGeom prst="straightConnector1">
            <a:avLst/>
          </a:prstGeom>
          <a:ln w="38100">
            <a:solidFill>
              <a:srgbClr val="2271F2"/>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D2EE9809-20B6-7CBC-2AB0-A6DFEB14BEA8}"/>
              </a:ext>
            </a:extLst>
          </p:cNvPr>
          <p:cNvCxnSpPr>
            <a:cxnSpLocks/>
          </p:cNvCxnSpPr>
          <p:nvPr/>
        </p:nvCxnSpPr>
        <p:spPr>
          <a:xfrm>
            <a:off x="6844545" y="4286435"/>
            <a:ext cx="4836459" cy="13448"/>
          </a:xfrm>
          <a:prstGeom prst="straightConnector1">
            <a:avLst/>
          </a:prstGeom>
          <a:ln w="38100">
            <a:solidFill>
              <a:srgbClr val="2271F2"/>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271736F2-26DB-FEEC-EE6B-A1B4E3987076}"/>
              </a:ext>
            </a:extLst>
          </p:cNvPr>
          <p:cNvCxnSpPr>
            <a:cxnSpLocks/>
          </p:cNvCxnSpPr>
          <p:nvPr/>
        </p:nvCxnSpPr>
        <p:spPr>
          <a:xfrm flipV="1">
            <a:off x="6858130" y="1704050"/>
            <a:ext cx="0" cy="2582385"/>
          </a:xfrm>
          <a:prstGeom prst="straightConnector1">
            <a:avLst/>
          </a:prstGeom>
          <a:ln w="38100">
            <a:solidFill>
              <a:srgbClr val="2271F2"/>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A1BC5EF3-C59E-7B8C-AC8C-08CF02A2D903}"/>
              </a:ext>
            </a:extLst>
          </p:cNvPr>
          <p:cNvSpPr/>
          <p:nvPr/>
        </p:nvSpPr>
        <p:spPr>
          <a:xfrm>
            <a:off x="5383470" y="3765174"/>
            <a:ext cx="398689" cy="390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2271F2"/>
                </a:solidFill>
              </a:rPr>
              <a:t>X</a:t>
            </a:r>
            <a:endParaRPr lang="th-TH" sz="3200" dirty="0">
              <a:solidFill>
                <a:srgbClr val="2271F2"/>
              </a:solidFill>
            </a:endParaRPr>
          </a:p>
        </p:txBody>
      </p:sp>
      <p:sp>
        <p:nvSpPr>
          <p:cNvPr id="90" name="Rectangle 89">
            <a:extLst>
              <a:ext uri="{FF2B5EF4-FFF2-40B4-BE49-F238E27FC236}">
                <a16:creationId xmlns:a16="http://schemas.microsoft.com/office/drawing/2014/main" id="{6161A188-ADA3-6D86-EA35-4953DB0903D9}"/>
              </a:ext>
            </a:extLst>
          </p:cNvPr>
          <p:cNvSpPr/>
          <p:nvPr/>
        </p:nvSpPr>
        <p:spPr>
          <a:xfrm>
            <a:off x="6945364" y="1440644"/>
            <a:ext cx="398689" cy="390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2271F2"/>
                </a:solidFill>
              </a:rPr>
              <a:t>Y</a:t>
            </a:r>
            <a:endParaRPr lang="th-TH" sz="3200" dirty="0">
              <a:solidFill>
                <a:srgbClr val="2271F2"/>
              </a:solidFill>
            </a:endParaRPr>
          </a:p>
        </p:txBody>
      </p:sp>
      <p:sp>
        <p:nvSpPr>
          <p:cNvPr id="91" name="Rectangle 90">
            <a:extLst>
              <a:ext uri="{FF2B5EF4-FFF2-40B4-BE49-F238E27FC236}">
                <a16:creationId xmlns:a16="http://schemas.microsoft.com/office/drawing/2014/main" id="{D521DABB-87FD-7BE8-64A1-CF476EE60CD4}"/>
              </a:ext>
            </a:extLst>
          </p:cNvPr>
          <p:cNvSpPr/>
          <p:nvPr/>
        </p:nvSpPr>
        <p:spPr>
          <a:xfrm>
            <a:off x="11390454" y="3828283"/>
            <a:ext cx="398689" cy="390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2271F2"/>
                </a:solidFill>
              </a:rPr>
              <a:t>X</a:t>
            </a:r>
            <a:endParaRPr lang="th-TH" sz="3200" dirty="0">
              <a:solidFill>
                <a:srgbClr val="2271F2"/>
              </a:solidFill>
            </a:endParaRPr>
          </a:p>
        </p:txBody>
      </p:sp>
    </p:spTree>
    <p:extLst>
      <p:ext uri="{BB962C8B-B14F-4D97-AF65-F5344CB8AC3E}">
        <p14:creationId xmlns:p14="http://schemas.microsoft.com/office/powerpoint/2010/main" val="3646852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ABD6-1A58-E5CA-87E0-BDE4F2C811F7}"/>
              </a:ext>
            </a:extLst>
          </p:cNvPr>
          <p:cNvSpPr>
            <a:spLocks noGrp="1"/>
          </p:cNvSpPr>
          <p:nvPr>
            <p:ph type="title"/>
          </p:nvPr>
        </p:nvSpPr>
        <p:spPr/>
        <p:txBody>
          <a:bodyPr/>
          <a:lstStyle/>
          <a:p>
            <a:r>
              <a:rPr lang="en-US" dirty="0" err="1"/>
              <a:t>CumSales</a:t>
            </a:r>
            <a:r>
              <a:rPr lang="en-US" dirty="0"/>
              <a:t> Imputation (B)</a:t>
            </a:r>
            <a:endParaRPr lang="th-TH" dirty="0"/>
          </a:p>
        </p:txBody>
      </p:sp>
      <p:sp>
        <p:nvSpPr>
          <p:cNvPr id="4" name="Slide Number Placeholder 3">
            <a:extLst>
              <a:ext uri="{FF2B5EF4-FFF2-40B4-BE49-F238E27FC236}">
                <a16:creationId xmlns:a16="http://schemas.microsoft.com/office/drawing/2014/main" id="{4708B9D5-20EC-8A9C-B5E6-9053183DD407}"/>
              </a:ext>
            </a:extLst>
          </p:cNvPr>
          <p:cNvSpPr>
            <a:spLocks noGrp="1"/>
          </p:cNvSpPr>
          <p:nvPr>
            <p:ph type="sldNum" sz="quarter" idx="12"/>
          </p:nvPr>
        </p:nvSpPr>
        <p:spPr/>
        <p:txBody>
          <a:bodyPr/>
          <a:lstStyle/>
          <a:p>
            <a:fld id="{6B465D55-A1D6-46DB-A9B0-8E20B815DB96}" type="slidenum">
              <a:rPr lang="th-TH" smtClean="0"/>
              <a:t>14</a:t>
            </a:fld>
            <a:endParaRPr lang="th-TH"/>
          </a:p>
        </p:txBody>
      </p:sp>
      <p:sp>
        <p:nvSpPr>
          <p:cNvPr id="6" name="Footer Placeholder 5">
            <a:extLst>
              <a:ext uri="{FF2B5EF4-FFF2-40B4-BE49-F238E27FC236}">
                <a16:creationId xmlns:a16="http://schemas.microsoft.com/office/drawing/2014/main" id="{C0FDA1F6-2A3A-BF15-5DA0-7943D04C3A64}"/>
              </a:ext>
            </a:extLst>
          </p:cNvPr>
          <p:cNvSpPr>
            <a:spLocks noGrp="1"/>
          </p:cNvSpPr>
          <p:nvPr>
            <p:ph type="ftr" sz="quarter" idx="11"/>
          </p:nvPr>
        </p:nvSpPr>
        <p:spPr/>
        <p:txBody>
          <a:bodyPr/>
          <a:lstStyle/>
          <a:p>
            <a:r>
              <a:rPr lang="en-US"/>
              <a:t>The 20th International Joint Conference on Computer Science and Software Engineering (JCSSE2023) </a:t>
            </a:r>
            <a:endParaRPr lang="th-TH"/>
          </a:p>
        </p:txBody>
      </p:sp>
      <p:sp>
        <p:nvSpPr>
          <p:cNvPr id="7" name="Arrow: Right 6">
            <a:extLst>
              <a:ext uri="{FF2B5EF4-FFF2-40B4-BE49-F238E27FC236}">
                <a16:creationId xmlns:a16="http://schemas.microsoft.com/office/drawing/2014/main" id="{C2EE3AAD-C42C-44E5-E975-11FA2BDDBFF5}"/>
              </a:ext>
            </a:extLst>
          </p:cNvPr>
          <p:cNvSpPr/>
          <p:nvPr/>
        </p:nvSpPr>
        <p:spPr>
          <a:xfrm>
            <a:off x="5931160" y="2455760"/>
            <a:ext cx="596122" cy="365125"/>
          </a:xfrm>
          <a:prstGeom prst="rightArrow">
            <a:avLst/>
          </a:prstGeom>
          <a:solidFill>
            <a:srgbClr val="FF0000">
              <a:alpha val="50000"/>
            </a:srgbClr>
          </a:solidFill>
          <a:ln w="381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th-TH"/>
          </a:p>
        </p:txBody>
      </p:sp>
      <p:sp>
        <p:nvSpPr>
          <p:cNvPr id="9" name="Rectangle 8">
            <a:extLst>
              <a:ext uri="{FF2B5EF4-FFF2-40B4-BE49-F238E27FC236}">
                <a16:creationId xmlns:a16="http://schemas.microsoft.com/office/drawing/2014/main" id="{4CEAA27F-D3D6-B2C9-5692-E0EA3A56983E}"/>
              </a:ext>
            </a:extLst>
          </p:cNvPr>
          <p:cNvSpPr/>
          <p:nvPr/>
        </p:nvSpPr>
        <p:spPr>
          <a:xfrm>
            <a:off x="862938" y="1458004"/>
            <a:ext cx="398689" cy="390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2271F2"/>
                </a:solidFill>
              </a:rPr>
              <a:t>Y</a:t>
            </a:r>
            <a:endParaRPr lang="th-TH" sz="3200" dirty="0">
              <a:solidFill>
                <a:srgbClr val="2271F2"/>
              </a:solidFill>
            </a:endParaRPr>
          </a:p>
        </p:txBody>
      </p:sp>
      <p:sp>
        <p:nvSpPr>
          <p:cNvPr id="10" name="Rectangle 9">
            <a:extLst>
              <a:ext uri="{FF2B5EF4-FFF2-40B4-BE49-F238E27FC236}">
                <a16:creationId xmlns:a16="http://schemas.microsoft.com/office/drawing/2014/main" id="{FEC43C4E-A1A0-5387-B311-29EA86177177}"/>
              </a:ext>
            </a:extLst>
          </p:cNvPr>
          <p:cNvSpPr/>
          <p:nvPr/>
        </p:nvSpPr>
        <p:spPr>
          <a:xfrm>
            <a:off x="6647633" y="1440644"/>
            <a:ext cx="603682" cy="332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AA85E2E-722D-88AD-1353-25211EFEF68C}"/>
                  </a:ext>
                </a:extLst>
              </p:cNvPr>
              <p:cNvSpPr txBox="1"/>
              <p:nvPr/>
            </p:nvSpPr>
            <p:spPr>
              <a:xfrm>
                <a:off x="494517" y="5222816"/>
                <a:ext cx="11615017" cy="2515497"/>
              </a:xfrm>
              <a:prstGeom prst="rect">
                <a:avLst/>
              </a:prstGeom>
              <a:noFill/>
            </p:spPr>
            <p:txBody>
              <a:bodyPr wrap="square" rtlCol="0">
                <a:spAutoFit/>
              </a:bodyPr>
              <a:lstStyle/>
              <a:p>
                <a:pPr marL="800100" lvl="1" indent="-342900">
                  <a:buFont typeface="Wingdings" panose="05000000000000000000" pitchFamily="2" charset="2"/>
                  <a:buChar char="Ø"/>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𝐿</m:t>
                        </m:r>
                      </m:sub>
                    </m:sSub>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𝐿</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𝐿</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num>
                      <m:den>
                        <m:r>
                          <a:rPr lang="en-US" i="1">
                            <a:latin typeface="Cambria Math" panose="02040503050406030204" pitchFamily="18" charset="0"/>
                          </a:rPr>
                          <m:t>𝐿</m:t>
                        </m:r>
                        <m:r>
                          <a:rPr lang="en-US" i="1">
                            <a:latin typeface="Cambria Math" panose="02040503050406030204" pitchFamily="18" charset="0"/>
                          </a:rPr>
                          <m:t>−1</m:t>
                        </m:r>
                      </m:den>
                    </m:f>
                  </m:oMath>
                </a14:m>
                <a:r>
                  <a:rPr lang="en-US"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use this for missing on the right side</a:t>
                </a:r>
              </a:p>
              <a:p>
                <a:pPr marL="800100" lvl="1"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v"/>
                </a:pPr>
                <a:endParaRPr lang="th-TH" sz="2400" dirty="0">
                  <a:latin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1AA85E2E-722D-88AD-1353-25211EFEF68C}"/>
                  </a:ext>
                </a:extLst>
              </p:cNvPr>
              <p:cNvSpPr txBox="1">
                <a:spLocks noRot="1" noChangeAspect="1" noMove="1" noResize="1" noEditPoints="1" noAdjustHandles="1" noChangeArrowheads="1" noChangeShapeType="1" noTextEdit="1"/>
              </p:cNvSpPr>
              <p:nvPr/>
            </p:nvSpPr>
            <p:spPr>
              <a:xfrm>
                <a:off x="494517" y="5222816"/>
                <a:ext cx="11615017" cy="2515497"/>
              </a:xfrm>
              <a:prstGeom prst="rect">
                <a:avLst/>
              </a:prstGeom>
              <a:blipFill>
                <a:blip r:embed="rId2"/>
                <a:stretch>
                  <a:fillRect/>
                </a:stretch>
              </a:blipFill>
            </p:spPr>
            <p:txBody>
              <a:bodyPr/>
              <a:lstStyle/>
              <a:p>
                <a:r>
                  <a:rPr lang="th-TH">
                    <a:noFill/>
                  </a:rPr>
                  <a:t> </a:t>
                </a:r>
              </a:p>
            </p:txBody>
          </p:sp>
        </mc:Fallback>
      </mc:AlternateContent>
      <p:grpSp>
        <p:nvGrpSpPr>
          <p:cNvPr id="48" name="Group 47">
            <a:extLst>
              <a:ext uri="{FF2B5EF4-FFF2-40B4-BE49-F238E27FC236}">
                <a16:creationId xmlns:a16="http://schemas.microsoft.com/office/drawing/2014/main" id="{BF5CC64E-F34F-CBE9-FE11-2E92BF1B8FC9}"/>
              </a:ext>
            </a:extLst>
          </p:cNvPr>
          <p:cNvGrpSpPr/>
          <p:nvPr/>
        </p:nvGrpSpPr>
        <p:grpSpPr>
          <a:xfrm>
            <a:off x="562070" y="1394128"/>
            <a:ext cx="5235870" cy="3133047"/>
            <a:chOff x="562070" y="1394128"/>
            <a:chExt cx="5235870" cy="3133047"/>
          </a:xfrm>
        </p:grpSpPr>
        <p:sp>
          <p:nvSpPr>
            <p:cNvPr id="15" name="Rectangle 14">
              <a:extLst>
                <a:ext uri="{FF2B5EF4-FFF2-40B4-BE49-F238E27FC236}">
                  <a16:creationId xmlns:a16="http://schemas.microsoft.com/office/drawing/2014/main" id="{A8CB4AD5-8178-2C90-B585-3C9A4AC7C9BD}"/>
                </a:ext>
              </a:extLst>
            </p:cNvPr>
            <p:cNvSpPr/>
            <p:nvPr/>
          </p:nvSpPr>
          <p:spPr>
            <a:xfrm>
              <a:off x="562070" y="1394128"/>
              <a:ext cx="5235870" cy="313304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21" name="Group 20">
              <a:extLst>
                <a:ext uri="{FF2B5EF4-FFF2-40B4-BE49-F238E27FC236}">
                  <a16:creationId xmlns:a16="http://schemas.microsoft.com/office/drawing/2014/main" id="{F885B96A-33E4-B3D5-35F4-676511F2FF45}"/>
                </a:ext>
              </a:extLst>
            </p:cNvPr>
            <p:cNvGrpSpPr/>
            <p:nvPr/>
          </p:nvGrpSpPr>
          <p:grpSpPr>
            <a:xfrm>
              <a:off x="983340" y="3406585"/>
              <a:ext cx="1175838" cy="717180"/>
              <a:chOff x="983340" y="3406585"/>
              <a:chExt cx="1175838" cy="717180"/>
            </a:xfrm>
          </p:grpSpPr>
          <p:sp>
            <p:nvSpPr>
              <p:cNvPr id="16" name="Oval 15">
                <a:extLst>
                  <a:ext uri="{FF2B5EF4-FFF2-40B4-BE49-F238E27FC236}">
                    <a16:creationId xmlns:a16="http://schemas.microsoft.com/office/drawing/2014/main" id="{F567276E-216C-D14A-4D41-2F7B0A4122C8}"/>
                  </a:ext>
                </a:extLst>
              </p:cNvPr>
              <p:cNvSpPr/>
              <p:nvPr/>
            </p:nvSpPr>
            <p:spPr>
              <a:xfrm>
                <a:off x="983340" y="3980329"/>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17" name="Oval 16">
                <a:extLst>
                  <a:ext uri="{FF2B5EF4-FFF2-40B4-BE49-F238E27FC236}">
                    <a16:creationId xmlns:a16="http://schemas.microsoft.com/office/drawing/2014/main" id="{7FD7864A-2F1C-ADC6-B0F1-55690756C603}"/>
                  </a:ext>
                </a:extLst>
              </p:cNvPr>
              <p:cNvSpPr/>
              <p:nvPr/>
            </p:nvSpPr>
            <p:spPr>
              <a:xfrm>
                <a:off x="1249780" y="3836893"/>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18" name="Oval 17">
                <a:extLst>
                  <a:ext uri="{FF2B5EF4-FFF2-40B4-BE49-F238E27FC236}">
                    <a16:creationId xmlns:a16="http://schemas.microsoft.com/office/drawing/2014/main" id="{0B2B6666-B7F6-618A-9CCF-56C3CB185E89}"/>
                  </a:ext>
                </a:extLst>
              </p:cNvPr>
              <p:cNvSpPr/>
              <p:nvPr/>
            </p:nvSpPr>
            <p:spPr>
              <a:xfrm>
                <a:off x="1508506" y="3693457"/>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19" name="Oval 18">
                <a:extLst>
                  <a:ext uri="{FF2B5EF4-FFF2-40B4-BE49-F238E27FC236}">
                    <a16:creationId xmlns:a16="http://schemas.microsoft.com/office/drawing/2014/main" id="{C9BCCCBE-FF04-594B-D95F-CB1E4C91EFA5}"/>
                  </a:ext>
                </a:extLst>
              </p:cNvPr>
              <p:cNvSpPr/>
              <p:nvPr/>
            </p:nvSpPr>
            <p:spPr>
              <a:xfrm>
                <a:off x="1767232" y="3550021"/>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20" name="Oval 19">
                <a:extLst>
                  <a:ext uri="{FF2B5EF4-FFF2-40B4-BE49-F238E27FC236}">
                    <a16:creationId xmlns:a16="http://schemas.microsoft.com/office/drawing/2014/main" id="{44726539-EAF0-CFC8-7ABC-05D13CCB4189}"/>
                  </a:ext>
                </a:extLst>
              </p:cNvPr>
              <p:cNvSpPr/>
              <p:nvPr/>
            </p:nvSpPr>
            <p:spPr>
              <a:xfrm>
                <a:off x="2033672" y="3406585"/>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grpSp>
        <p:grpSp>
          <p:nvGrpSpPr>
            <p:cNvPr id="22" name="Group 21">
              <a:extLst>
                <a:ext uri="{FF2B5EF4-FFF2-40B4-BE49-F238E27FC236}">
                  <a16:creationId xmlns:a16="http://schemas.microsoft.com/office/drawing/2014/main" id="{694E9802-6C42-834C-DD54-B3EE810B749A}"/>
                </a:ext>
              </a:extLst>
            </p:cNvPr>
            <p:cNvGrpSpPr/>
            <p:nvPr/>
          </p:nvGrpSpPr>
          <p:grpSpPr>
            <a:xfrm>
              <a:off x="2324901" y="2983251"/>
              <a:ext cx="650672" cy="430308"/>
              <a:chOff x="-218120" y="4292666"/>
              <a:chExt cx="650672" cy="430308"/>
            </a:xfrm>
          </p:grpSpPr>
          <p:sp>
            <p:nvSpPr>
              <p:cNvPr id="23" name="Oval 22">
                <a:extLst>
                  <a:ext uri="{FF2B5EF4-FFF2-40B4-BE49-F238E27FC236}">
                    <a16:creationId xmlns:a16="http://schemas.microsoft.com/office/drawing/2014/main" id="{518F864C-5299-1BC2-F729-52046C60E33D}"/>
                  </a:ext>
                </a:extLst>
              </p:cNvPr>
              <p:cNvSpPr/>
              <p:nvPr/>
            </p:nvSpPr>
            <p:spPr>
              <a:xfrm>
                <a:off x="-218120" y="4579538"/>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24" name="Oval 23">
                <a:extLst>
                  <a:ext uri="{FF2B5EF4-FFF2-40B4-BE49-F238E27FC236}">
                    <a16:creationId xmlns:a16="http://schemas.microsoft.com/office/drawing/2014/main" id="{0271E31A-DE01-C8AC-F5F8-386DA980DB51}"/>
                  </a:ext>
                </a:extLst>
              </p:cNvPr>
              <p:cNvSpPr/>
              <p:nvPr/>
            </p:nvSpPr>
            <p:spPr>
              <a:xfrm>
                <a:off x="48320" y="4436102"/>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25" name="Oval 24">
                <a:extLst>
                  <a:ext uri="{FF2B5EF4-FFF2-40B4-BE49-F238E27FC236}">
                    <a16:creationId xmlns:a16="http://schemas.microsoft.com/office/drawing/2014/main" id="{A9E6009C-38BA-5FE9-B4E3-BD47873F48E4}"/>
                  </a:ext>
                </a:extLst>
              </p:cNvPr>
              <p:cNvSpPr/>
              <p:nvPr/>
            </p:nvSpPr>
            <p:spPr>
              <a:xfrm>
                <a:off x="307046" y="4292666"/>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grpSp>
        <p:grpSp>
          <p:nvGrpSpPr>
            <p:cNvPr id="28" name="Group 27">
              <a:extLst>
                <a:ext uri="{FF2B5EF4-FFF2-40B4-BE49-F238E27FC236}">
                  <a16:creationId xmlns:a16="http://schemas.microsoft.com/office/drawing/2014/main" id="{770991A8-DF32-E683-0BF4-92F67C6A3DAC}"/>
                </a:ext>
              </a:extLst>
            </p:cNvPr>
            <p:cNvGrpSpPr/>
            <p:nvPr/>
          </p:nvGrpSpPr>
          <p:grpSpPr>
            <a:xfrm>
              <a:off x="3108793" y="2265546"/>
              <a:ext cx="1168124" cy="713246"/>
              <a:chOff x="-218120" y="4009728"/>
              <a:chExt cx="1168124" cy="713246"/>
            </a:xfrm>
          </p:grpSpPr>
          <p:sp>
            <p:nvSpPr>
              <p:cNvPr id="29" name="Oval 28">
                <a:extLst>
                  <a:ext uri="{FF2B5EF4-FFF2-40B4-BE49-F238E27FC236}">
                    <a16:creationId xmlns:a16="http://schemas.microsoft.com/office/drawing/2014/main" id="{E7BC84F2-59DE-A34E-D287-364556DE1EEA}"/>
                  </a:ext>
                </a:extLst>
              </p:cNvPr>
              <p:cNvSpPr/>
              <p:nvPr/>
            </p:nvSpPr>
            <p:spPr>
              <a:xfrm>
                <a:off x="-218120" y="4579538"/>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30" name="Oval 29">
                <a:extLst>
                  <a:ext uri="{FF2B5EF4-FFF2-40B4-BE49-F238E27FC236}">
                    <a16:creationId xmlns:a16="http://schemas.microsoft.com/office/drawing/2014/main" id="{997CE3DF-F256-3579-8F27-341DD118A145}"/>
                  </a:ext>
                </a:extLst>
              </p:cNvPr>
              <p:cNvSpPr/>
              <p:nvPr/>
            </p:nvSpPr>
            <p:spPr>
              <a:xfrm>
                <a:off x="48320" y="4436102"/>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31" name="Oval 30">
                <a:extLst>
                  <a:ext uri="{FF2B5EF4-FFF2-40B4-BE49-F238E27FC236}">
                    <a16:creationId xmlns:a16="http://schemas.microsoft.com/office/drawing/2014/main" id="{5EB1CB93-0083-DE9A-5EAD-1B1371CD02EC}"/>
                  </a:ext>
                </a:extLst>
              </p:cNvPr>
              <p:cNvSpPr/>
              <p:nvPr/>
            </p:nvSpPr>
            <p:spPr>
              <a:xfrm>
                <a:off x="307046" y="4292666"/>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32" name="Oval 31">
                <a:extLst>
                  <a:ext uri="{FF2B5EF4-FFF2-40B4-BE49-F238E27FC236}">
                    <a16:creationId xmlns:a16="http://schemas.microsoft.com/office/drawing/2014/main" id="{A0E00D92-ED05-7251-CDBC-F6CAAF4BCE35}"/>
                  </a:ext>
                </a:extLst>
              </p:cNvPr>
              <p:cNvSpPr/>
              <p:nvPr/>
            </p:nvSpPr>
            <p:spPr>
              <a:xfrm>
                <a:off x="565772" y="4149230"/>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33" name="Oval 32">
                <a:extLst>
                  <a:ext uri="{FF2B5EF4-FFF2-40B4-BE49-F238E27FC236}">
                    <a16:creationId xmlns:a16="http://schemas.microsoft.com/office/drawing/2014/main" id="{68EF35C7-2952-49DD-0595-AB3CFE6FCFC9}"/>
                  </a:ext>
                </a:extLst>
              </p:cNvPr>
              <p:cNvSpPr/>
              <p:nvPr/>
            </p:nvSpPr>
            <p:spPr>
              <a:xfrm>
                <a:off x="824498" y="4009728"/>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grpSp>
      </p:grpSp>
      <p:grpSp>
        <p:nvGrpSpPr>
          <p:cNvPr id="41" name="Group 40">
            <a:extLst>
              <a:ext uri="{FF2B5EF4-FFF2-40B4-BE49-F238E27FC236}">
                <a16:creationId xmlns:a16="http://schemas.microsoft.com/office/drawing/2014/main" id="{BCF70799-0CA8-05D6-FD3D-C8F943F1DAF4}"/>
              </a:ext>
            </a:extLst>
          </p:cNvPr>
          <p:cNvGrpSpPr/>
          <p:nvPr/>
        </p:nvGrpSpPr>
        <p:grpSpPr>
          <a:xfrm>
            <a:off x="4276988" y="3866615"/>
            <a:ext cx="1119338" cy="242046"/>
            <a:chOff x="2519082" y="4285129"/>
            <a:chExt cx="1119338" cy="242046"/>
          </a:xfrm>
        </p:grpSpPr>
        <p:sp>
          <p:nvSpPr>
            <p:cNvPr id="42" name="Multiplication Sign 41">
              <a:extLst>
                <a:ext uri="{FF2B5EF4-FFF2-40B4-BE49-F238E27FC236}">
                  <a16:creationId xmlns:a16="http://schemas.microsoft.com/office/drawing/2014/main" id="{AB2F11AA-FACC-0453-D9F1-45FD930515A4}"/>
                </a:ext>
              </a:extLst>
            </p:cNvPr>
            <p:cNvSpPr/>
            <p:nvPr/>
          </p:nvSpPr>
          <p:spPr>
            <a:xfrm>
              <a:off x="2519082"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3" name="Multiplication Sign 42">
              <a:extLst>
                <a:ext uri="{FF2B5EF4-FFF2-40B4-BE49-F238E27FC236}">
                  <a16:creationId xmlns:a16="http://schemas.microsoft.com/office/drawing/2014/main" id="{BFB4031F-BCC7-2733-FD3B-2E70B7D9EA76}"/>
                </a:ext>
              </a:extLst>
            </p:cNvPr>
            <p:cNvSpPr/>
            <p:nvPr/>
          </p:nvSpPr>
          <p:spPr>
            <a:xfrm>
              <a:off x="2743200"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4" name="Multiplication Sign 43">
              <a:extLst>
                <a:ext uri="{FF2B5EF4-FFF2-40B4-BE49-F238E27FC236}">
                  <a16:creationId xmlns:a16="http://schemas.microsoft.com/office/drawing/2014/main" id="{2479122F-1498-2DE3-7D7A-A06D3B47DE1A}"/>
                </a:ext>
              </a:extLst>
            </p:cNvPr>
            <p:cNvSpPr/>
            <p:nvPr/>
          </p:nvSpPr>
          <p:spPr>
            <a:xfrm>
              <a:off x="2967318"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5" name="Multiplication Sign 44">
              <a:extLst>
                <a:ext uri="{FF2B5EF4-FFF2-40B4-BE49-F238E27FC236}">
                  <a16:creationId xmlns:a16="http://schemas.microsoft.com/office/drawing/2014/main" id="{750C1079-3A65-7E3B-253C-B8412C23CF87}"/>
                </a:ext>
              </a:extLst>
            </p:cNvPr>
            <p:cNvSpPr/>
            <p:nvPr/>
          </p:nvSpPr>
          <p:spPr>
            <a:xfrm>
              <a:off x="3191436"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6" name="Multiplication Sign 45">
              <a:extLst>
                <a:ext uri="{FF2B5EF4-FFF2-40B4-BE49-F238E27FC236}">
                  <a16:creationId xmlns:a16="http://schemas.microsoft.com/office/drawing/2014/main" id="{F6BAF952-DA1C-3E34-A307-803D5355B6DB}"/>
                </a:ext>
              </a:extLst>
            </p:cNvPr>
            <p:cNvSpPr/>
            <p:nvPr/>
          </p:nvSpPr>
          <p:spPr>
            <a:xfrm>
              <a:off x="3414302"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grpSp>
        <p:nvGrpSpPr>
          <p:cNvPr id="49" name="Group 48">
            <a:extLst>
              <a:ext uri="{FF2B5EF4-FFF2-40B4-BE49-F238E27FC236}">
                <a16:creationId xmlns:a16="http://schemas.microsoft.com/office/drawing/2014/main" id="{CD57642D-F42E-0F3C-652E-343F8198165D}"/>
              </a:ext>
            </a:extLst>
          </p:cNvPr>
          <p:cNvGrpSpPr/>
          <p:nvPr/>
        </p:nvGrpSpPr>
        <p:grpSpPr>
          <a:xfrm>
            <a:off x="6590701" y="1394127"/>
            <a:ext cx="5235870" cy="3133047"/>
            <a:chOff x="562070" y="1394128"/>
            <a:chExt cx="5235870" cy="3133047"/>
          </a:xfrm>
        </p:grpSpPr>
        <p:sp>
          <p:nvSpPr>
            <p:cNvPr id="50" name="Rectangle 49">
              <a:extLst>
                <a:ext uri="{FF2B5EF4-FFF2-40B4-BE49-F238E27FC236}">
                  <a16:creationId xmlns:a16="http://schemas.microsoft.com/office/drawing/2014/main" id="{D1A7EA6A-CDE9-0E55-98F1-8D18A34608B6}"/>
                </a:ext>
              </a:extLst>
            </p:cNvPr>
            <p:cNvSpPr/>
            <p:nvPr/>
          </p:nvSpPr>
          <p:spPr>
            <a:xfrm>
              <a:off x="562070" y="1394128"/>
              <a:ext cx="5235870" cy="313304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51" name="Group 50">
              <a:extLst>
                <a:ext uri="{FF2B5EF4-FFF2-40B4-BE49-F238E27FC236}">
                  <a16:creationId xmlns:a16="http://schemas.microsoft.com/office/drawing/2014/main" id="{36B32AC3-CA8A-E43F-2079-D523F16DD5B3}"/>
                </a:ext>
              </a:extLst>
            </p:cNvPr>
            <p:cNvGrpSpPr/>
            <p:nvPr/>
          </p:nvGrpSpPr>
          <p:grpSpPr>
            <a:xfrm>
              <a:off x="983340" y="3406585"/>
              <a:ext cx="1194590" cy="717180"/>
              <a:chOff x="983340" y="3406585"/>
              <a:chExt cx="1194590" cy="717180"/>
            </a:xfrm>
          </p:grpSpPr>
          <p:sp>
            <p:nvSpPr>
              <p:cNvPr id="64" name="Oval 63">
                <a:extLst>
                  <a:ext uri="{FF2B5EF4-FFF2-40B4-BE49-F238E27FC236}">
                    <a16:creationId xmlns:a16="http://schemas.microsoft.com/office/drawing/2014/main" id="{42E9D3B6-DD96-8EBC-9755-5E6CDE4E0E49}"/>
                  </a:ext>
                </a:extLst>
              </p:cNvPr>
              <p:cNvSpPr/>
              <p:nvPr/>
            </p:nvSpPr>
            <p:spPr>
              <a:xfrm>
                <a:off x="983340" y="3980329"/>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65" name="Oval 64">
                <a:extLst>
                  <a:ext uri="{FF2B5EF4-FFF2-40B4-BE49-F238E27FC236}">
                    <a16:creationId xmlns:a16="http://schemas.microsoft.com/office/drawing/2014/main" id="{BF90AB47-8248-0AC1-DFD5-2E50765633CB}"/>
                  </a:ext>
                </a:extLst>
              </p:cNvPr>
              <p:cNvSpPr/>
              <p:nvPr/>
            </p:nvSpPr>
            <p:spPr>
              <a:xfrm>
                <a:off x="1249780" y="3836893"/>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66" name="Oval 65">
                <a:extLst>
                  <a:ext uri="{FF2B5EF4-FFF2-40B4-BE49-F238E27FC236}">
                    <a16:creationId xmlns:a16="http://schemas.microsoft.com/office/drawing/2014/main" id="{E413103C-1A71-AD6A-4344-F08070EC5FD7}"/>
                  </a:ext>
                </a:extLst>
              </p:cNvPr>
              <p:cNvSpPr/>
              <p:nvPr/>
            </p:nvSpPr>
            <p:spPr>
              <a:xfrm>
                <a:off x="1508506" y="3693457"/>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67" name="Oval 66">
                <a:extLst>
                  <a:ext uri="{FF2B5EF4-FFF2-40B4-BE49-F238E27FC236}">
                    <a16:creationId xmlns:a16="http://schemas.microsoft.com/office/drawing/2014/main" id="{71DA04DC-AA88-4937-FCE0-4BEC0886C591}"/>
                  </a:ext>
                </a:extLst>
              </p:cNvPr>
              <p:cNvSpPr/>
              <p:nvPr/>
            </p:nvSpPr>
            <p:spPr>
              <a:xfrm>
                <a:off x="1767232" y="3550021"/>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68" name="Oval 67">
                <a:extLst>
                  <a:ext uri="{FF2B5EF4-FFF2-40B4-BE49-F238E27FC236}">
                    <a16:creationId xmlns:a16="http://schemas.microsoft.com/office/drawing/2014/main" id="{43CE8EA8-45F3-D1FD-39CB-292CB6E26F3C}"/>
                  </a:ext>
                </a:extLst>
              </p:cNvPr>
              <p:cNvSpPr/>
              <p:nvPr/>
            </p:nvSpPr>
            <p:spPr>
              <a:xfrm>
                <a:off x="2052424" y="3406585"/>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grpSp>
        <p:grpSp>
          <p:nvGrpSpPr>
            <p:cNvPr id="52" name="Group 51">
              <a:extLst>
                <a:ext uri="{FF2B5EF4-FFF2-40B4-BE49-F238E27FC236}">
                  <a16:creationId xmlns:a16="http://schemas.microsoft.com/office/drawing/2014/main" id="{45F0723E-FB7B-58E5-C35A-BA364DBF54DE}"/>
                </a:ext>
              </a:extLst>
            </p:cNvPr>
            <p:cNvGrpSpPr/>
            <p:nvPr/>
          </p:nvGrpSpPr>
          <p:grpSpPr>
            <a:xfrm>
              <a:off x="2335119" y="2983665"/>
              <a:ext cx="650672" cy="430308"/>
              <a:chOff x="-207902" y="4293080"/>
              <a:chExt cx="650672" cy="430308"/>
            </a:xfrm>
          </p:grpSpPr>
          <p:sp>
            <p:nvSpPr>
              <p:cNvPr id="59" name="Oval 58">
                <a:extLst>
                  <a:ext uri="{FF2B5EF4-FFF2-40B4-BE49-F238E27FC236}">
                    <a16:creationId xmlns:a16="http://schemas.microsoft.com/office/drawing/2014/main" id="{726BF232-EB9F-28FD-5D01-6452B0F8874D}"/>
                  </a:ext>
                </a:extLst>
              </p:cNvPr>
              <p:cNvSpPr/>
              <p:nvPr/>
            </p:nvSpPr>
            <p:spPr>
              <a:xfrm>
                <a:off x="-207902" y="4579952"/>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60" name="Oval 59">
                <a:extLst>
                  <a:ext uri="{FF2B5EF4-FFF2-40B4-BE49-F238E27FC236}">
                    <a16:creationId xmlns:a16="http://schemas.microsoft.com/office/drawing/2014/main" id="{F80286B9-A354-7D8E-2D17-A9E6D96CEB13}"/>
                  </a:ext>
                </a:extLst>
              </p:cNvPr>
              <p:cNvSpPr/>
              <p:nvPr/>
            </p:nvSpPr>
            <p:spPr>
              <a:xfrm>
                <a:off x="58538" y="4436516"/>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61" name="Oval 60">
                <a:extLst>
                  <a:ext uri="{FF2B5EF4-FFF2-40B4-BE49-F238E27FC236}">
                    <a16:creationId xmlns:a16="http://schemas.microsoft.com/office/drawing/2014/main" id="{EB20A6A3-804A-1BAE-0815-B23367AE68B4}"/>
                  </a:ext>
                </a:extLst>
              </p:cNvPr>
              <p:cNvSpPr/>
              <p:nvPr/>
            </p:nvSpPr>
            <p:spPr>
              <a:xfrm>
                <a:off x="317264" y="4293080"/>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grpSp>
        <p:grpSp>
          <p:nvGrpSpPr>
            <p:cNvPr id="53" name="Group 52">
              <a:extLst>
                <a:ext uri="{FF2B5EF4-FFF2-40B4-BE49-F238E27FC236}">
                  <a16:creationId xmlns:a16="http://schemas.microsoft.com/office/drawing/2014/main" id="{81AD5250-7D29-17E9-C843-7BB8B168B7D0}"/>
                </a:ext>
              </a:extLst>
            </p:cNvPr>
            <p:cNvGrpSpPr/>
            <p:nvPr/>
          </p:nvGrpSpPr>
          <p:grpSpPr>
            <a:xfrm>
              <a:off x="3119011" y="2262026"/>
              <a:ext cx="1140422" cy="717180"/>
              <a:chOff x="-207902" y="4006208"/>
              <a:chExt cx="1140422" cy="717180"/>
            </a:xfrm>
          </p:grpSpPr>
          <p:sp>
            <p:nvSpPr>
              <p:cNvPr id="54" name="Oval 53">
                <a:extLst>
                  <a:ext uri="{FF2B5EF4-FFF2-40B4-BE49-F238E27FC236}">
                    <a16:creationId xmlns:a16="http://schemas.microsoft.com/office/drawing/2014/main" id="{D98F7C1B-33B8-9CCB-8E3D-AA7FCEA15E13}"/>
                  </a:ext>
                </a:extLst>
              </p:cNvPr>
              <p:cNvSpPr/>
              <p:nvPr/>
            </p:nvSpPr>
            <p:spPr>
              <a:xfrm>
                <a:off x="-207902" y="4579952"/>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55" name="Oval 54">
                <a:extLst>
                  <a:ext uri="{FF2B5EF4-FFF2-40B4-BE49-F238E27FC236}">
                    <a16:creationId xmlns:a16="http://schemas.microsoft.com/office/drawing/2014/main" id="{34239DD5-1DDA-D47F-189B-6DDD7EECD45B}"/>
                  </a:ext>
                </a:extLst>
              </p:cNvPr>
              <p:cNvSpPr/>
              <p:nvPr/>
            </p:nvSpPr>
            <p:spPr>
              <a:xfrm>
                <a:off x="58538" y="4436516"/>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56" name="Oval 55">
                <a:extLst>
                  <a:ext uri="{FF2B5EF4-FFF2-40B4-BE49-F238E27FC236}">
                    <a16:creationId xmlns:a16="http://schemas.microsoft.com/office/drawing/2014/main" id="{EF40F9E9-65E0-A4AA-E11D-E3FDDB716500}"/>
                  </a:ext>
                </a:extLst>
              </p:cNvPr>
              <p:cNvSpPr/>
              <p:nvPr/>
            </p:nvSpPr>
            <p:spPr>
              <a:xfrm>
                <a:off x="314174" y="4293080"/>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57" name="Oval 56">
                <a:extLst>
                  <a:ext uri="{FF2B5EF4-FFF2-40B4-BE49-F238E27FC236}">
                    <a16:creationId xmlns:a16="http://schemas.microsoft.com/office/drawing/2014/main" id="{3E61CF8E-1632-36A4-D438-DFB871683845}"/>
                  </a:ext>
                </a:extLst>
              </p:cNvPr>
              <p:cNvSpPr/>
              <p:nvPr/>
            </p:nvSpPr>
            <p:spPr>
              <a:xfrm>
                <a:off x="575990" y="4149644"/>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58" name="Oval 57">
                <a:extLst>
                  <a:ext uri="{FF2B5EF4-FFF2-40B4-BE49-F238E27FC236}">
                    <a16:creationId xmlns:a16="http://schemas.microsoft.com/office/drawing/2014/main" id="{DD54AFB9-FEAD-4A27-A650-598D9BAF279A}"/>
                  </a:ext>
                </a:extLst>
              </p:cNvPr>
              <p:cNvSpPr/>
              <p:nvPr/>
            </p:nvSpPr>
            <p:spPr>
              <a:xfrm>
                <a:off x="807014" y="4006208"/>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grpSp>
      </p:grpSp>
      <p:grpSp>
        <p:nvGrpSpPr>
          <p:cNvPr id="69" name="Group 68">
            <a:extLst>
              <a:ext uri="{FF2B5EF4-FFF2-40B4-BE49-F238E27FC236}">
                <a16:creationId xmlns:a16="http://schemas.microsoft.com/office/drawing/2014/main" id="{BE85CD97-902F-5A81-B9CF-02A6C25FF945}"/>
              </a:ext>
            </a:extLst>
          </p:cNvPr>
          <p:cNvGrpSpPr/>
          <p:nvPr/>
        </p:nvGrpSpPr>
        <p:grpSpPr>
          <a:xfrm rot="20016238">
            <a:off x="10346937" y="1885150"/>
            <a:ext cx="1119338" cy="242046"/>
            <a:chOff x="2519082" y="4285129"/>
            <a:chExt cx="1119338" cy="242046"/>
          </a:xfrm>
        </p:grpSpPr>
        <p:sp>
          <p:nvSpPr>
            <p:cNvPr id="70" name="Multiplication Sign 69">
              <a:extLst>
                <a:ext uri="{FF2B5EF4-FFF2-40B4-BE49-F238E27FC236}">
                  <a16:creationId xmlns:a16="http://schemas.microsoft.com/office/drawing/2014/main" id="{D5C8786D-CD6D-307D-8A8A-1C4B002F534D}"/>
                </a:ext>
              </a:extLst>
            </p:cNvPr>
            <p:cNvSpPr/>
            <p:nvPr/>
          </p:nvSpPr>
          <p:spPr>
            <a:xfrm>
              <a:off x="2519082"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1" name="Multiplication Sign 70">
              <a:extLst>
                <a:ext uri="{FF2B5EF4-FFF2-40B4-BE49-F238E27FC236}">
                  <a16:creationId xmlns:a16="http://schemas.microsoft.com/office/drawing/2014/main" id="{F45789A4-5AFF-1E25-5C8D-05DA81637877}"/>
                </a:ext>
              </a:extLst>
            </p:cNvPr>
            <p:cNvSpPr/>
            <p:nvPr/>
          </p:nvSpPr>
          <p:spPr>
            <a:xfrm>
              <a:off x="2743200"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2" name="Multiplication Sign 71">
              <a:extLst>
                <a:ext uri="{FF2B5EF4-FFF2-40B4-BE49-F238E27FC236}">
                  <a16:creationId xmlns:a16="http://schemas.microsoft.com/office/drawing/2014/main" id="{02D411EC-E179-DFE7-DFFA-BD350E526931}"/>
                </a:ext>
              </a:extLst>
            </p:cNvPr>
            <p:cNvSpPr/>
            <p:nvPr/>
          </p:nvSpPr>
          <p:spPr>
            <a:xfrm>
              <a:off x="2967318"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3" name="Multiplication Sign 72">
              <a:extLst>
                <a:ext uri="{FF2B5EF4-FFF2-40B4-BE49-F238E27FC236}">
                  <a16:creationId xmlns:a16="http://schemas.microsoft.com/office/drawing/2014/main" id="{81E98D17-98C8-6146-874F-CB5E5C11B03D}"/>
                </a:ext>
              </a:extLst>
            </p:cNvPr>
            <p:cNvSpPr/>
            <p:nvPr/>
          </p:nvSpPr>
          <p:spPr>
            <a:xfrm>
              <a:off x="3191436"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4" name="Multiplication Sign 73">
              <a:extLst>
                <a:ext uri="{FF2B5EF4-FFF2-40B4-BE49-F238E27FC236}">
                  <a16:creationId xmlns:a16="http://schemas.microsoft.com/office/drawing/2014/main" id="{90DB943C-7D7C-172D-FCA9-063CD8FD02EF}"/>
                </a:ext>
              </a:extLst>
            </p:cNvPr>
            <p:cNvSpPr/>
            <p:nvPr/>
          </p:nvSpPr>
          <p:spPr>
            <a:xfrm>
              <a:off x="3414302"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75" name="TextBox 74">
            <a:extLst>
              <a:ext uri="{FF2B5EF4-FFF2-40B4-BE49-F238E27FC236}">
                <a16:creationId xmlns:a16="http://schemas.microsoft.com/office/drawing/2014/main" id="{294644A8-E8F0-3951-DE6A-B05B0CD7385C}"/>
              </a:ext>
            </a:extLst>
          </p:cNvPr>
          <p:cNvSpPr txBox="1"/>
          <p:nvPr/>
        </p:nvSpPr>
        <p:spPr>
          <a:xfrm>
            <a:off x="868537" y="4700963"/>
            <a:ext cx="4092388" cy="646331"/>
          </a:xfrm>
          <a:prstGeom prst="rect">
            <a:avLst/>
          </a:prstGeom>
          <a:noFill/>
        </p:spPr>
        <p:txBody>
          <a:bodyPr wrap="square" rtlCol="0">
            <a:spAutoFit/>
          </a:bodyPr>
          <a:lstStyle/>
          <a:p>
            <a:pPr algn="ctr"/>
            <a:r>
              <a:rPr lang="en-US" sz="1800" dirty="0">
                <a:latin typeface="Times New Roman" panose="02020603050405020304" pitchFamily="18" charset="0"/>
                <a:cs typeface="Times New Roman" panose="02020603050405020304" pitchFamily="18" charset="0"/>
              </a:rPr>
              <a:t>Generate artificial </a:t>
            </a:r>
            <a:r>
              <a:rPr lang="en-US" sz="1800" dirty="0" err="1">
                <a:latin typeface="Times New Roman" panose="02020603050405020304" pitchFamily="18" charset="0"/>
                <a:cs typeface="Times New Roman" panose="02020603050405020304" pitchFamily="18" charset="0"/>
              </a:rPr>
              <a:t>cumsales</a:t>
            </a:r>
            <a:endParaRPr lang="th-TH" sz="1800" dirty="0">
              <a:latin typeface="Times New Roman" panose="02020603050405020304" pitchFamily="18" charset="0"/>
            </a:endParaRPr>
          </a:p>
          <a:p>
            <a:pPr algn="ctr"/>
            <a:endParaRPr lang="th-TH" sz="1800" dirty="0">
              <a:latin typeface="Times New Roman" panose="02020603050405020304" pitchFamily="18" charset="0"/>
            </a:endParaRPr>
          </a:p>
        </p:txBody>
      </p:sp>
      <p:sp>
        <p:nvSpPr>
          <p:cNvPr id="76" name="TextBox 75">
            <a:extLst>
              <a:ext uri="{FF2B5EF4-FFF2-40B4-BE49-F238E27FC236}">
                <a16:creationId xmlns:a16="http://schemas.microsoft.com/office/drawing/2014/main" id="{283C87D6-3ED1-6BE4-558D-871FBD923200}"/>
              </a:ext>
            </a:extLst>
          </p:cNvPr>
          <p:cNvSpPr txBox="1"/>
          <p:nvPr/>
        </p:nvSpPr>
        <p:spPr>
          <a:xfrm>
            <a:off x="6229221" y="4744346"/>
            <a:ext cx="6015317" cy="369332"/>
          </a:xfrm>
          <a:prstGeom prst="rect">
            <a:avLst/>
          </a:prstGeom>
          <a:noFill/>
        </p:spPr>
        <p:txBody>
          <a:bodyPr wrap="square" rtlCol="0">
            <a:spAutoFit/>
          </a:bodyPr>
          <a:lstStyle/>
          <a:p>
            <a:pPr algn="ctr"/>
            <a:r>
              <a:rPr lang="en-US" sz="1800" dirty="0">
                <a:latin typeface="Times New Roman" panose="02020603050405020304" pitchFamily="18" charset="0"/>
                <a:cs typeface="Times New Roman" panose="02020603050405020304" pitchFamily="18" charset="0"/>
              </a:rPr>
              <a:t>Generate artificial </a:t>
            </a:r>
            <a:r>
              <a:rPr lang="en-US" sz="1800" dirty="0" err="1">
                <a:latin typeface="Times New Roman" panose="02020603050405020304" pitchFamily="18" charset="0"/>
                <a:cs typeface="Times New Roman" panose="02020603050405020304" pitchFamily="18" charset="0"/>
              </a:rPr>
              <a:t>cumsales</a:t>
            </a:r>
            <a:r>
              <a:rPr lang="en-US" sz="1800" dirty="0">
                <a:latin typeface="Times New Roman" panose="02020603050405020304" pitchFamily="18" charset="0"/>
                <a:cs typeface="Times New Roman" panose="02020603050405020304" pitchFamily="18" charset="0"/>
              </a:rPr>
              <a:t> pass through imputation data</a:t>
            </a:r>
            <a:endParaRPr lang="th-TH" sz="1800" dirty="0">
              <a:latin typeface="Times New Roman" panose="02020603050405020304" pitchFamily="18" charset="0"/>
            </a:endParaRPr>
          </a:p>
        </p:txBody>
      </p:sp>
      <p:cxnSp>
        <p:nvCxnSpPr>
          <p:cNvPr id="80" name="Straight Arrow Connector 79">
            <a:extLst>
              <a:ext uri="{FF2B5EF4-FFF2-40B4-BE49-F238E27FC236}">
                <a16:creationId xmlns:a16="http://schemas.microsoft.com/office/drawing/2014/main" id="{5FEC7ECA-3E7A-4429-C13A-607C96075BC0}"/>
              </a:ext>
            </a:extLst>
          </p:cNvPr>
          <p:cNvCxnSpPr>
            <a:cxnSpLocks/>
          </p:cNvCxnSpPr>
          <p:nvPr/>
        </p:nvCxnSpPr>
        <p:spPr>
          <a:xfrm>
            <a:off x="838200" y="4231339"/>
            <a:ext cx="4836459" cy="13448"/>
          </a:xfrm>
          <a:prstGeom prst="straightConnector1">
            <a:avLst/>
          </a:prstGeom>
          <a:ln w="38100">
            <a:solidFill>
              <a:srgbClr val="2271F2"/>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A4621ECB-8257-6081-4AE4-2D86B33C6427}"/>
              </a:ext>
            </a:extLst>
          </p:cNvPr>
          <p:cNvCxnSpPr>
            <a:cxnSpLocks/>
          </p:cNvCxnSpPr>
          <p:nvPr/>
        </p:nvCxnSpPr>
        <p:spPr>
          <a:xfrm flipV="1">
            <a:off x="851785" y="1648954"/>
            <a:ext cx="0" cy="2582385"/>
          </a:xfrm>
          <a:prstGeom prst="straightConnector1">
            <a:avLst/>
          </a:prstGeom>
          <a:ln w="38100">
            <a:solidFill>
              <a:srgbClr val="2271F2"/>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D2EE9809-20B6-7CBC-2AB0-A6DFEB14BEA8}"/>
              </a:ext>
            </a:extLst>
          </p:cNvPr>
          <p:cNvCxnSpPr>
            <a:cxnSpLocks/>
          </p:cNvCxnSpPr>
          <p:nvPr/>
        </p:nvCxnSpPr>
        <p:spPr>
          <a:xfrm>
            <a:off x="6844545" y="4286435"/>
            <a:ext cx="4836459" cy="13448"/>
          </a:xfrm>
          <a:prstGeom prst="straightConnector1">
            <a:avLst/>
          </a:prstGeom>
          <a:ln w="38100">
            <a:solidFill>
              <a:srgbClr val="2271F2"/>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271736F2-26DB-FEEC-EE6B-A1B4E3987076}"/>
              </a:ext>
            </a:extLst>
          </p:cNvPr>
          <p:cNvCxnSpPr>
            <a:cxnSpLocks/>
          </p:cNvCxnSpPr>
          <p:nvPr/>
        </p:nvCxnSpPr>
        <p:spPr>
          <a:xfrm flipV="1">
            <a:off x="6858130" y="1704050"/>
            <a:ext cx="0" cy="2582385"/>
          </a:xfrm>
          <a:prstGeom prst="straightConnector1">
            <a:avLst/>
          </a:prstGeom>
          <a:ln w="38100">
            <a:solidFill>
              <a:srgbClr val="2271F2"/>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A1BC5EF3-C59E-7B8C-AC8C-08CF02A2D903}"/>
              </a:ext>
            </a:extLst>
          </p:cNvPr>
          <p:cNvSpPr/>
          <p:nvPr/>
        </p:nvSpPr>
        <p:spPr>
          <a:xfrm>
            <a:off x="5383470" y="3765174"/>
            <a:ext cx="398689" cy="390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2271F2"/>
                </a:solidFill>
              </a:rPr>
              <a:t>X</a:t>
            </a:r>
            <a:endParaRPr lang="th-TH" sz="3200" dirty="0">
              <a:solidFill>
                <a:srgbClr val="2271F2"/>
              </a:solidFill>
            </a:endParaRPr>
          </a:p>
        </p:txBody>
      </p:sp>
      <p:sp>
        <p:nvSpPr>
          <p:cNvPr id="90" name="Rectangle 89">
            <a:extLst>
              <a:ext uri="{FF2B5EF4-FFF2-40B4-BE49-F238E27FC236}">
                <a16:creationId xmlns:a16="http://schemas.microsoft.com/office/drawing/2014/main" id="{6161A188-ADA3-6D86-EA35-4953DB0903D9}"/>
              </a:ext>
            </a:extLst>
          </p:cNvPr>
          <p:cNvSpPr/>
          <p:nvPr/>
        </p:nvSpPr>
        <p:spPr>
          <a:xfrm>
            <a:off x="6945364" y="1440644"/>
            <a:ext cx="398689" cy="390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2271F2"/>
                </a:solidFill>
              </a:rPr>
              <a:t>Y</a:t>
            </a:r>
            <a:endParaRPr lang="th-TH" sz="3200" dirty="0">
              <a:solidFill>
                <a:srgbClr val="2271F2"/>
              </a:solidFill>
            </a:endParaRPr>
          </a:p>
        </p:txBody>
      </p:sp>
      <p:sp>
        <p:nvSpPr>
          <p:cNvPr id="91" name="Rectangle 90">
            <a:extLst>
              <a:ext uri="{FF2B5EF4-FFF2-40B4-BE49-F238E27FC236}">
                <a16:creationId xmlns:a16="http://schemas.microsoft.com/office/drawing/2014/main" id="{D521DABB-87FD-7BE8-64A1-CF476EE60CD4}"/>
              </a:ext>
            </a:extLst>
          </p:cNvPr>
          <p:cNvSpPr/>
          <p:nvPr/>
        </p:nvSpPr>
        <p:spPr>
          <a:xfrm>
            <a:off x="11390454" y="3828283"/>
            <a:ext cx="398689" cy="390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2271F2"/>
                </a:solidFill>
              </a:rPr>
              <a:t>X</a:t>
            </a:r>
            <a:endParaRPr lang="th-TH" sz="3200" dirty="0">
              <a:solidFill>
                <a:srgbClr val="2271F2"/>
              </a:solidFill>
            </a:endParaRPr>
          </a:p>
        </p:txBody>
      </p:sp>
    </p:spTree>
    <p:extLst>
      <p:ext uri="{BB962C8B-B14F-4D97-AF65-F5344CB8AC3E}">
        <p14:creationId xmlns:p14="http://schemas.microsoft.com/office/powerpoint/2010/main" val="945839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ABD6-1A58-E5CA-87E0-BDE4F2C811F7}"/>
              </a:ext>
            </a:extLst>
          </p:cNvPr>
          <p:cNvSpPr>
            <a:spLocks noGrp="1"/>
          </p:cNvSpPr>
          <p:nvPr>
            <p:ph type="title"/>
          </p:nvPr>
        </p:nvSpPr>
        <p:spPr/>
        <p:txBody>
          <a:bodyPr/>
          <a:lstStyle/>
          <a:p>
            <a:r>
              <a:rPr lang="en-US" dirty="0" err="1"/>
              <a:t>CumSales</a:t>
            </a:r>
            <a:r>
              <a:rPr lang="en-US" dirty="0"/>
              <a:t> Imputation (C)</a:t>
            </a:r>
            <a:endParaRPr lang="th-TH" dirty="0"/>
          </a:p>
        </p:txBody>
      </p:sp>
      <p:sp>
        <p:nvSpPr>
          <p:cNvPr id="4" name="Slide Number Placeholder 3">
            <a:extLst>
              <a:ext uri="{FF2B5EF4-FFF2-40B4-BE49-F238E27FC236}">
                <a16:creationId xmlns:a16="http://schemas.microsoft.com/office/drawing/2014/main" id="{4708B9D5-20EC-8A9C-B5E6-9053183DD407}"/>
              </a:ext>
            </a:extLst>
          </p:cNvPr>
          <p:cNvSpPr>
            <a:spLocks noGrp="1"/>
          </p:cNvSpPr>
          <p:nvPr>
            <p:ph type="sldNum" sz="quarter" idx="12"/>
          </p:nvPr>
        </p:nvSpPr>
        <p:spPr/>
        <p:txBody>
          <a:bodyPr/>
          <a:lstStyle/>
          <a:p>
            <a:fld id="{6B465D55-A1D6-46DB-A9B0-8E20B815DB96}" type="slidenum">
              <a:rPr lang="th-TH" smtClean="0"/>
              <a:t>15</a:t>
            </a:fld>
            <a:endParaRPr lang="th-TH"/>
          </a:p>
        </p:txBody>
      </p:sp>
      <p:sp>
        <p:nvSpPr>
          <p:cNvPr id="6" name="Footer Placeholder 5">
            <a:extLst>
              <a:ext uri="{FF2B5EF4-FFF2-40B4-BE49-F238E27FC236}">
                <a16:creationId xmlns:a16="http://schemas.microsoft.com/office/drawing/2014/main" id="{C0FDA1F6-2A3A-BF15-5DA0-7943D04C3A64}"/>
              </a:ext>
            </a:extLst>
          </p:cNvPr>
          <p:cNvSpPr>
            <a:spLocks noGrp="1"/>
          </p:cNvSpPr>
          <p:nvPr>
            <p:ph type="ftr" sz="quarter" idx="11"/>
          </p:nvPr>
        </p:nvSpPr>
        <p:spPr/>
        <p:txBody>
          <a:bodyPr/>
          <a:lstStyle/>
          <a:p>
            <a:r>
              <a:rPr lang="en-US"/>
              <a:t>The 20th International Joint Conference on Computer Science and Software Engineering (JCSSE2023) </a:t>
            </a:r>
            <a:endParaRPr lang="th-TH"/>
          </a:p>
        </p:txBody>
      </p:sp>
      <p:sp>
        <p:nvSpPr>
          <p:cNvPr id="7" name="Arrow: Right 6">
            <a:extLst>
              <a:ext uri="{FF2B5EF4-FFF2-40B4-BE49-F238E27FC236}">
                <a16:creationId xmlns:a16="http://schemas.microsoft.com/office/drawing/2014/main" id="{C2EE3AAD-C42C-44E5-E975-11FA2BDDBFF5}"/>
              </a:ext>
            </a:extLst>
          </p:cNvPr>
          <p:cNvSpPr/>
          <p:nvPr/>
        </p:nvSpPr>
        <p:spPr>
          <a:xfrm>
            <a:off x="5931160" y="2455760"/>
            <a:ext cx="596122" cy="365125"/>
          </a:xfrm>
          <a:prstGeom prst="rightArrow">
            <a:avLst/>
          </a:prstGeom>
          <a:solidFill>
            <a:srgbClr val="FF0000">
              <a:alpha val="50000"/>
            </a:srgbClr>
          </a:solidFill>
          <a:ln w="381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th-TH"/>
          </a:p>
        </p:txBody>
      </p:sp>
      <p:sp>
        <p:nvSpPr>
          <p:cNvPr id="9" name="Rectangle 8">
            <a:extLst>
              <a:ext uri="{FF2B5EF4-FFF2-40B4-BE49-F238E27FC236}">
                <a16:creationId xmlns:a16="http://schemas.microsoft.com/office/drawing/2014/main" id="{4CEAA27F-D3D6-B2C9-5692-E0EA3A56983E}"/>
              </a:ext>
            </a:extLst>
          </p:cNvPr>
          <p:cNvSpPr/>
          <p:nvPr/>
        </p:nvSpPr>
        <p:spPr>
          <a:xfrm>
            <a:off x="862938" y="1458004"/>
            <a:ext cx="398689" cy="390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2271F2"/>
                </a:solidFill>
              </a:rPr>
              <a:t>Y</a:t>
            </a:r>
            <a:endParaRPr lang="th-TH" sz="3200" dirty="0">
              <a:solidFill>
                <a:srgbClr val="2271F2"/>
              </a:solidFill>
            </a:endParaRPr>
          </a:p>
        </p:txBody>
      </p:sp>
      <p:sp>
        <p:nvSpPr>
          <p:cNvPr id="10" name="Rectangle 9">
            <a:extLst>
              <a:ext uri="{FF2B5EF4-FFF2-40B4-BE49-F238E27FC236}">
                <a16:creationId xmlns:a16="http://schemas.microsoft.com/office/drawing/2014/main" id="{FEC43C4E-A1A0-5387-B311-29EA86177177}"/>
              </a:ext>
            </a:extLst>
          </p:cNvPr>
          <p:cNvSpPr/>
          <p:nvPr/>
        </p:nvSpPr>
        <p:spPr>
          <a:xfrm>
            <a:off x="6647633" y="1440644"/>
            <a:ext cx="603682" cy="332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AA85E2E-722D-88AD-1353-25211EFEF68C}"/>
                  </a:ext>
                </a:extLst>
              </p:cNvPr>
              <p:cNvSpPr txBox="1"/>
              <p:nvPr/>
            </p:nvSpPr>
            <p:spPr>
              <a:xfrm>
                <a:off x="494517" y="5222816"/>
                <a:ext cx="11615017" cy="2143857"/>
              </a:xfrm>
              <a:prstGeom prst="rect">
                <a:avLst/>
              </a:prstGeom>
              <a:noFill/>
            </p:spPr>
            <p:txBody>
              <a:bodyPr wrap="square" rtlCol="0">
                <a:spAutoFit/>
              </a:bodyPr>
              <a:lstStyle/>
              <a:p>
                <a:pPr marL="800100" lvl="1" indent="-342900">
                  <a:buFont typeface="Wingdings" panose="05000000000000000000" pitchFamily="2" charset="2"/>
                  <a:buChar char="Ø"/>
                </a:pPr>
                <a14:m>
                  <m:oMath xmlns:m="http://schemas.openxmlformats.org/officeDocument/2006/math">
                    <m:sSub>
                      <m:sSubPr>
                        <m:ctrlPr>
                          <a:rPr lang="en-US" i="1" smtClean="0">
                            <a:effectLst/>
                            <a:latin typeface="Cambria Math" panose="02040503050406030204" pitchFamily="18" charset="0"/>
                          </a:rPr>
                        </m:ctrlPr>
                      </m:sSubPr>
                      <m:e>
                        <m:r>
                          <a:rPr lang="en-US" i="1">
                            <a:effectLst/>
                            <a:latin typeface="Cambria Math" panose="02040503050406030204" pitchFamily="18" charset="0"/>
                            <a:ea typeface="SimSun" panose="02010600030101010101" pitchFamily="2" charset="-122"/>
                            <a:cs typeface="Times New Roman" panose="02020603050405020304" pitchFamily="18" charset="0"/>
                          </a:rPr>
                          <m:t>𝑧</m:t>
                        </m:r>
                      </m:e>
                      <m:sub>
                        <m:r>
                          <a:rPr lang="en-US" i="1">
                            <a:effectLst/>
                            <a:latin typeface="Cambria Math" panose="02040503050406030204" pitchFamily="18" charset="0"/>
                            <a:ea typeface="SimSun" panose="02010600030101010101" pitchFamily="2" charset="-122"/>
                            <a:cs typeface="Times New Roman" panose="02020603050405020304" pitchFamily="18" charset="0"/>
                          </a:rPr>
                          <m:t>𝑖</m:t>
                        </m:r>
                      </m:sub>
                    </m:sSub>
                    <m:r>
                      <a:rPr lang="en-US" i="1">
                        <a:effectLst/>
                        <a:latin typeface="Cambria Math" panose="02040503050406030204" pitchFamily="18" charset="0"/>
                        <a:ea typeface="SimSun" panose="02010600030101010101" pitchFamily="2" charset="-122"/>
                        <a:cs typeface="Times New Roman" panose="02020603050405020304" pitchFamily="18" charset="0"/>
                      </a:rPr>
                      <m:t>=</m:t>
                    </m:r>
                    <m:r>
                      <m:rPr>
                        <m:sty m:val="p"/>
                      </m:rPr>
                      <a:rPr lang="en-US">
                        <a:effectLst/>
                        <a:latin typeface="Cambria Math" panose="02040503050406030204" pitchFamily="18" charset="0"/>
                        <a:ea typeface="SimSun" panose="02010600030101010101" pitchFamily="2" charset="-122"/>
                        <a:cs typeface="Times New Roman" panose="02020603050405020304" pitchFamily="18" charset="0"/>
                      </a:rPr>
                      <m:t>max</m:t>
                    </m:r>
                    <m:r>
                      <a:rPr lang="en-US">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(0, </m:t>
                    </m:r>
                    <m:sSub>
                      <m:sSubPr>
                        <m:ctrlPr>
                          <a:rPr lang="en-US" i="1">
                            <a:effectLst/>
                            <a:latin typeface="Cambria Math" panose="02040503050406030204" pitchFamily="18" charset="0"/>
                          </a:rPr>
                        </m:ctrlPr>
                      </m:sSubPr>
                      <m:e>
                        <m:r>
                          <a:rPr lang="en-US"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i="1">
                            <a:effectLst/>
                            <a:latin typeface="Cambria Math" panose="02040503050406030204" pitchFamily="18" charset="0"/>
                            <a:ea typeface="SimSun" panose="02010600030101010101" pitchFamily="2" charset="-122"/>
                            <a:cs typeface="Times New Roman" panose="02020603050405020304" pitchFamily="18" charset="0"/>
                          </a:rPr>
                          <m:t>𝑅</m:t>
                        </m:r>
                      </m:sub>
                    </m:sSub>
                    <m:r>
                      <a:rPr lang="en-US" i="1">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i="1">
                            <a:effectLst/>
                            <a:latin typeface="Cambria Math" panose="02040503050406030204" pitchFamily="18" charset="0"/>
                          </a:rPr>
                        </m:ctrlPr>
                      </m:dPr>
                      <m:e>
                        <m:r>
                          <a:rPr lang="en-US" i="1">
                            <a:effectLst/>
                            <a:latin typeface="Cambria Math" panose="02040503050406030204" pitchFamily="18" charset="0"/>
                            <a:ea typeface="SimSun" panose="02010600030101010101" pitchFamily="2" charset="-122"/>
                            <a:cs typeface="Times New Roman" panose="02020603050405020304" pitchFamily="18" charset="0"/>
                          </a:rPr>
                          <m:t>𝑅</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𝑖</m:t>
                        </m:r>
                      </m:e>
                    </m:d>
                    <m:f>
                      <m:fPr>
                        <m:ctrlPr>
                          <a:rPr lang="en-US" i="1">
                            <a:effectLst/>
                            <a:latin typeface="Cambria Math" panose="02040503050406030204" pitchFamily="18" charset="0"/>
                          </a:rPr>
                        </m:ctrlPr>
                      </m:fPr>
                      <m:num>
                        <m:sSub>
                          <m:sSubPr>
                            <m:ctrlPr>
                              <a:rPr lang="en-US" i="1">
                                <a:effectLst/>
                                <a:latin typeface="Cambria Math" panose="02040503050406030204" pitchFamily="18" charset="0"/>
                              </a:rPr>
                            </m:ctrlPr>
                          </m:sSubPr>
                          <m:e>
                            <m:r>
                              <a:rPr lang="en-US"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i="1">
                                <a:effectLst/>
                                <a:latin typeface="Cambria Math" panose="02040503050406030204" pitchFamily="18" charset="0"/>
                                <a:ea typeface="SimSun" panose="02010600030101010101" pitchFamily="2" charset="-122"/>
                                <a:cs typeface="Times New Roman" panose="02020603050405020304" pitchFamily="18" charset="0"/>
                              </a:rPr>
                              <m:t>𝑁</m:t>
                            </m:r>
                          </m:sub>
                        </m:sSub>
                        <m:r>
                          <a:rPr lang="en-US"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effectLst/>
                                <a:latin typeface="Cambria Math" panose="02040503050406030204" pitchFamily="18" charset="0"/>
                              </a:rPr>
                            </m:ctrlPr>
                          </m:sSubPr>
                          <m:e>
                            <m:r>
                              <a:rPr lang="en-US"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i="1">
                                <a:effectLst/>
                                <a:latin typeface="Cambria Math" panose="02040503050406030204" pitchFamily="18" charset="0"/>
                                <a:ea typeface="SimSun" panose="02010600030101010101" pitchFamily="2" charset="-122"/>
                                <a:cs typeface="Times New Roman" panose="02020603050405020304" pitchFamily="18" charset="0"/>
                              </a:rPr>
                              <m:t>𝑅</m:t>
                            </m:r>
                          </m:sub>
                        </m:sSub>
                      </m:num>
                      <m:den>
                        <m:r>
                          <a:rPr lang="en-US" i="1">
                            <a:effectLst/>
                            <a:latin typeface="Cambria Math" panose="02040503050406030204" pitchFamily="18" charset="0"/>
                            <a:ea typeface="SimSun" panose="02010600030101010101" pitchFamily="2" charset="-122"/>
                            <a:cs typeface="Times New Roman" panose="02020603050405020304" pitchFamily="18" charset="0"/>
                          </a:rPr>
                          <m:t>𝑁</m:t>
                        </m:r>
                        <m:r>
                          <a:rPr lang="en-US" i="1">
                            <a:effectLst/>
                            <a:latin typeface="Cambria Math" panose="02040503050406030204" pitchFamily="18" charset="0"/>
                            <a:ea typeface="SimSun" panose="02010600030101010101" pitchFamily="2" charset="-122"/>
                            <a:cs typeface="Times New Roman" panose="02020603050405020304" pitchFamily="18" charset="0"/>
                          </a:rPr>
                          <m:t>−</m:t>
                        </m:r>
                        <m:r>
                          <a:rPr lang="en-US" i="1">
                            <a:effectLst/>
                            <a:latin typeface="Cambria Math" panose="02040503050406030204" pitchFamily="18" charset="0"/>
                            <a:ea typeface="SimSun" panose="02010600030101010101" pitchFamily="2" charset="-122"/>
                            <a:cs typeface="Times New Roman" panose="02020603050405020304" pitchFamily="18" charset="0"/>
                          </a:rPr>
                          <m:t>𝑅</m:t>
                        </m:r>
                      </m:den>
                    </m:f>
                    <m:r>
                      <a:rPr lang="en-US"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use this for missing on the left side</a:t>
                </a:r>
              </a:p>
              <a:p>
                <a:pPr marL="800100" lvl="1"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v"/>
                </a:pPr>
                <a:endParaRPr lang="th-TH" sz="2400" dirty="0">
                  <a:latin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1AA85E2E-722D-88AD-1353-25211EFEF68C}"/>
                  </a:ext>
                </a:extLst>
              </p:cNvPr>
              <p:cNvSpPr txBox="1">
                <a:spLocks noRot="1" noChangeAspect="1" noMove="1" noResize="1" noEditPoints="1" noAdjustHandles="1" noChangeArrowheads="1" noChangeShapeType="1" noTextEdit="1"/>
              </p:cNvSpPr>
              <p:nvPr/>
            </p:nvSpPr>
            <p:spPr>
              <a:xfrm>
                <a:off x="494517" y="5222816"/>
                <a:ext cx="11615017" cy="2143857"/>
              </a:xfrm>
              <a:prstGeom prst="rect">
                <a:avLst/>
              </a:prstGeom>
              <a:blipFill>
                <a:blip r:embed="rId2"/>
                <a:stretch>
                  <a:fillRect/>
                </a:stretch>
              </a:blipFill>
            </p:spPr>
            <p:txBody>
              <a:bodyPr/>
              <a:lstStyle/>
              <a:p>
                <a:r>
                  <a:rPr lang="th-TH">
                    <a:noFill/>
                  </a:rPr>
                  <a:t> </a:t>
                </a:r>
              </a:p>
            </p:txBody>
          </p:sp>
        </mc:Fallback>
      </mc:AlternateContent>
      <p:grpSp>
        <p:nvGrpSpPr>
          <p:cNvPr id="48" name="Group 47">
            <a:extLst>
              <a:ext uri="{FF2B5EF4-FFF2-40B4-BE49-F238E27FC236}">
                <a16:creationId xmlns:a16="http://schemas.microsoft.com/office/drawing/2014/main" id="{BF5CC64E-F34F-CBE9-FE11-2E92BF1B8FC9}"/>
              </a:ext>
            </a:extLst>
          </p:cNvPr>
          <p:cNvGrpSpPr/>
          <p:nvPr/>
        </p:nvGrpSpPr>
        <p:grpSpPr>
          <a:xfrm>
            <a:off x="562070" y="1394128"/>
            <a:ext cx="5235870" cy="3133047"/>
            <a:chOff x="562070" y="1394128"/>
            <a:chExt cx="5235870" cy="3133047"/>
          </a:xfrm>
        </p:grpSpPr>
        <p:sp>
          <p:nvSpPr>
            <p:cNvPr id="15" name="Rectangle 14">
              <a:extLst>
                <a:ext uri="{FF2B5EF4-FFF2-40B4-BE49-F238E27FC236}">
                  <a16:creationId xmlns:a16="http://schemas.microsoft.com/office/drawing/2014/main" id="{A8CB4AD5-8178-2C90-B585-3C9A4AC7C9BD}"/>
                </a:ext>
              </a:extLst>
            </p:cNvPr>
            <p:cNvSpPr/>
            <p:nvPr/>
          </p:nvSpPr>
          <p:spPr>
            <a:xfrm>
              <a:off x="562070" y="1394128"/>
              <a:ext cx="5235870" cy="313304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21" name="Group 20">
              <a:extLst>
                <a:ext uri="{FF2B5EF4-FFF2-40B4-BE49-F238E27FC236}">
                  <a16:creationId xmlns:a16="http://schemas.microsoft.com/office/drawing/2014/main" id="{F885B96A-33E4-B3D5-35F4-676511F2FF45}"/>
                </a:ext>
              </a:extLst>
            </p:cNvPr>
            <p:cNvGrpSpPr/>
            <p:nvPr/>
          </p:nvGrpSpPr>
          <p:grpSpPr>
            <a:xfrm>
              <a:off x="2133168" y="2826781"/>
              <a:ext cx="1175838" cy="717180"/>
              <a:chOff x="2133168" y="2826781"/>
              <a:chExt cx="1175838" cy="717180"/>
            </a:xfrm>
          </p:grpSpPr>
          <p:sp>
            <p:nvSpPr>
              <p:cNvPr id="16" name="Oval 15">
                <a:extLst>
                  <a:ext uri="{FF2B5EF4-FFF2-40B4-BE49-F238E27FC236}">
                    <a16:creationId xmlns:a16="http://schemas.microsoft.com/office/drawing/2014/main" id="{F567276E-216C-D14A-4D41-2F7B0A4122C8}"/>
                  </a:ext>
                </a:extLst>
              </p:cNvPr>
              <p:cNvSpPr/>
              <p:nvPr/>
            </p:nvSpPr>
            <p:spPr>
              <a:xfrm>
                <a:off x="2133168" y="3400525"/>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17" name="Oval 16">
                <a:extLst>
                  <a:ext uri="{FF2B5EF4-FFF2-40B4-BE49-F238E27FC236}">
                    <a16:creationId xmlns:a16="http://schemas.microsoft.com/office/drawing/2014/main" id="{7FD7864A-2F1C-ADC6-B0F1-55690756C603}"/>
                  </a:ext>
                </a:extLst>
              </p:cNvPr>
              <p:cNvSpPr/>
              <p:nvPr/>
            </p:nvSpPr>
            <p:spPr>
              <a:xfrm>
                <a:off x="2399608" y="3257089"/>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18" name="Oval 17">
                <a:extLst>
                  <a:ext uri="{FF2B5EF4-FFF2-40B4-BE49-F238E27FC236}">
                    <a16:creationId xmlns:a16="http://schemas.microsoft.com/office/drawing/2014/main" id="{0B2B6666-B7F6-618A-9CCF-56C3CB185E89}"/>
                  </a:ext>
                </a:extLst>
              </p:cNvPr>
              <p:cNvSpPr/>
              <p:nvPr/>
            </p:nvSpPr>
            <p:spPr>
              <a:xfrm>
                <a:off x="2658334" y="3113653"/>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19" name="Oval 18">
                <a:extLst>
                  <a:ext uri="{FF2B5EF4-FFF2-40B4-BE49-F238E27FC236}">
                    <a16:creationId xmlns:a16="http://schemas.microsoft.com/office/drawing/2014/main" id="{C9BCCCBE-FF04-594B-D95F-CB1E4C91EFA5}"/>
                  </a:ext>
                </a:extLst>
              </p:cNvPr>
              <p:cNvSpPr/>
              <p:nvPr/>
            </p:nvSpPr>
            <p:spPr>
              <a:xfrm>
                <a:off x="2917060" y="2970217"/>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20" name="Oval 19">
                <a:extLst>
                  <a:ext uri="{FF2B5EF4-FFF2-40B4-BE49-F238E27FC236}">
                    <a16:creationId xmlns:a16="http://schemas.microsoft.com/office/drawing/2014/main" id="{44726539-EAF0-CFC8-7ABC-05D13CCB4189}"/>
                  </a:ext>
                </a:extLst>
              </p:cNvPr>
              <p:cNvSpPr/>
              <p:nvPr/>
            </p:nvSpPr>
            <p:spPr>
              <a:xfrm>
                <a:off x="3183500" y="2826781"/>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grpSp>
        <p:grpSp>
          <p:nvGrpSpPr>
            <p:cNvPr id="22" name="Group 21">
              <a:extLst>
                <a:ext uri="{FF2B5EF4-FFF2-40B4-BE49-F238E27FC236}">
                  <a16:creationId xmlns:a16="http://schemas.microsoft.com/office/drawing/2014/main" id="{694E9802-6C42-834C-DD54-B3EE810B749A}"/>
                </a:ext>
              </a:extLst>
            </p:cNvPr>
            <p:cNvGrpSpPr/>
            <p:nvPr/>
          </p:nvGrpSpPr>
          <p:grpSpPr>
            <a:xfrm>
              <a:off x="3485894" y="2097170"/>
              <a:ext cx="1216305" cy="708686"/>
              <a:chOff x="942873" y="3406585"/>
              <a:chExt cx="1216305" cy="708686"/>
            </a:xfrm>
          </p:grpSpPr>
          <p:sp>
            <p:nvSpPr>
              <p:cNvPr id="23" name="Oval 22">
                <a:extLst>
                  <a:ext uri="{FF2B5EF4-FFF2-40B4-BE49-F238E27FC236}">
                    <a16:creationId xmlns:a16="http://schemas.microsoft.com/office/drawing/2014/main" id="{518F864C-5299-1BC2-F729-52046C60E33D}"/>
                  </a:ext>
                </a:extLst>
              </p:cNvPr>
              <p:cNvSpPr/>
              <p:nvPr/>
            </p:nvSpPr>
            <p:spPr>
              <a:xfrm>
                <a:off x="942873" y="3971835"/>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24" name="Oval 23">
                <a:extLst>
                  <a:ext uri="{FF2B5EF4-FFF2-40B4-BE49-F238E27FC236}">
                    <a16:creationId xmlns:a16="http://schemas.microsoft.com/office/drawing/2014/main" id="{0271E31A-DE01-C8AC-F5F8-386DA980DB51}"/>
                  </a:ext>
                </a:extLst>
              </p:cNvPr>
              <p:cNvSpPr/>
              <p:nvPr/>
            </p:nvSpPr>
            <p:spPr>
              <a:xfrm>
                <a:off x="1249780" y="3815607"/>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25" name="Oval 24">
                <a:extLst>
                  <a:ext uri="{FF2B5EF4-FFF2-40B4-BE49-F238E27FC236}">
                    <a16:creationId xmlns:a16="http://schemas.microsoft.com/office/drawing/2014/main" id="{A9E6009C-38BA-5FE9-B4E3-BD47873F48E4}"/>
                  </a:ext>
                </a:extLst>
              </p:cNvPr>
              <p:cNvSpPr/>
              <p:nvPr/>
            </p:nvSpPr>
            <p:spPr>
              <a:xfrm>
                <a:off x="1522257" y="3664776"/>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26" name="Oval 25">
                <a:extLst>
                  <a:ext uri="{FF2B5EF4-FFF2-40B4-BE49-F238E27FC236}">
                    <a16:creationId xmlns:a16="http://schemas.microsoft.com/office/drawing/2014/main" id="{D4CA1FB6-80F4-D0D2-C639-EC9A8D86B142}"/>
                  </a:ext>
                </a:extLst>
              </p:cNvPr>
              <p:cNvSpPr/>
              <p:nvPr/>
            </p:nvSpPr>
            <p:spPr>
              <a:xfrm>
                <a:off x="1767232" y="3550021"/>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27" name="Oval 26">
                <a:extLst>
                  <a:ext uri="{FF2B5EF4-FFF2-40B4-BE49-F238E27FC236}">
                    <a16:creationId xmlns:a16="http://schemas.microsoft.com/office/drawing/2014/main" id="{84E996C2-8274-563C-074C-A4D52B889C4D}"/>
                  </a:ext>
                </a:extLst>
              </p:cNvPr>
              <p:cNvSpPr/>
              <p:nvPr/>
            </p:nvSpPr>
            <p:spPr>
              <a:xfrm>
                <a:off x="2033672" y="3406585"/>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grpSp>
        <p:grpSp>
          <p:nvGrpSpPr>
            <p:cNvPr id="28" name="Group 27">
              <a:extLst>
                <a:ext uri="{FF2B5EF4-FFF2-40B4-BE49-F238E27FC236}">
                  <a16:creationId xmlns:a16="http://schemas.microsoft.com/office/drawing/2014/main" id="{770991A8-DF32-E683-0BF4-92F67C6A3DAC}"/>
                </a:ext>
              </a:extLst>
            </p:cNvPr>
            <p:cNvGrpSpPr/>
            <p:nvPr/>
          </p:nvGrpSpPr>
          <p:grpSpPr>
            <a:xfrm>
              <a:off x="4576693" y="1666337"/>
              <a:ext cx="901684" cy="569810"/>
              <a:chOff x="1249780" y="3410519"/>
              <a:chExt cx="901684" cy="569810"/>
            </a:xfrm>
          </p:grpSpPr>
          <p:sp>
            <p:nvSpPr>
              <p:cNvPr id="29" name="Oval 28">
                <a:extLst>
                  <a:ext uri="{FF2B5EF4-FFF2-40B4-BE49-F238E27FC236}">
                    <a16:creationId xmlns:a16="http://schemas.microsoft.com/office/drawing/2014/main" id="{E7BC84F2-59DE-A34E-D287-364556DE1EEA}"/>
                  </a:ext>
                </a:extLst>
              </p:cNvPr>
              <p:cNvSpPr/>
              <p:nvPr/>
            </p:nvSpPr>
            <p:spPr>
              <a:xfrm>
                <a:off x="1271319" y="3836892"/>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30" name="Oval 29">
                <a:extLst>
                  <a:ext uri="{FF2B5EF4-FFF2-40B4-BE49-F238E27FC236}">
                    <a16:creationId xmlns:a16="http://schemas.microsoft.com/office/drawing/2014/main" id="{997CE3DF-F256-3579-8F27-341DD118A145}"/>
                  </a:ext>
                </a:extLst>
              </p:cNvPr>
              <p:cNvSpPr/>
              <p:nvPr/>
            </p:nvSpPr>
            <p:spPr>
              <a:xfrm>
                <a:off x="1249780" y="3836893"/>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31" name="Oval 30">
                <a:extLst>
                  <a:ext uri="{FF2B5EF4-FFF2-40B4-BE49-F238E27FC236}">
                    <a16:creationId xmlns:a16="http://schemas.microsoft.com/office/drawing/2014/main" id="{5EB1CB93-0083-DE9A-5EAD-1B1371CD02EC}"/>
                  </a:ext>
                </a:extLst>
              </p:cNvPr>
              <p:cNvSpPr/>
              <p:nvPr/>
            </p:nvSpPr>
            <p:spPr>
              <a:xfrm>
                <a:off x="1508506" y="3693457"/>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32" name="Oval 31">
                <a:extLst>
                  <a:ext uri="{FF2B5EF4-FFF2-40B4-BE49-F238E27FC236}">
                    <a16:creationId xmlns:a16="http://schemas.microsoft.com/office/drawing/2014/main" id="{A0E00D92-ED05-7251-CDBC-F6CAAF4BCE35}"/>
                  </a:ext>
                </a:extLst>
              </p:cNvPr>
              <p:cNvSpPr/>
              <p:nvPr/>
            </p:nvSpPr>
            <p:spPr>
              <a:xfrm>
                <a:off x="1767232" y="3550021"/>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dirty="0"/>
              </a:p>
            </p:txBody>
          </p:sp>
          <p:sp>
            <p:nvSpPr>
              <p:cNvPr id="33" name="Oval 32">
                <a:extLst>
                  <a:ext uri="{FF2B5EF4-FFF2-40B4-BE49-F238E27FC236}">
                    <a16:creationId xmlns:a16="http://schemas.microsoft.com/office/drawing/2014/main" id="{68EF35C7-2952-49DD-0595-AB3CFE6FCFC9}"/>
                  </a:ext>
                </a:extLst>
              </p:cNvPr>
              <p:cNvSpPr/>
              <p:nvPr/>
            </p:nvSpPr>
            <p:spPr>
              <a:xfrm>
                <a:off x="2025958" y="3410519"/>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grpSp>
      </p:grpSp>
      <p:grpSp>
        <p:nvGrpSpPr>
          <p:cNvPr id="41" name="Group 40">
            <a:extLst>
              <a:ext uri="{FF2B5EF4-FFF2-40B4-BE49-F238E27FC236}">
                <a16:creationId xmlns:a16="http://schemas.microsoft.com/office/drawing/2014/main" id="{BCF70799-0CA8-05D6-FD3D-C8F943F1DAF4}"/>
              </a:ext>
            </a:extLst>
          </p:cNvPr>
          <p:cNvGrpSpPr/>
          <p:nvPr/>
        </p:nvGrpSpPr>
        <p:grpSpPr>
          <a:xfrm>
            <a:off x="983974" y="3913643"/>
            <a:ext cx="1119338" cy="242046"/>
            <a:chOff x="2519082" y="4285129"/>
            <a:chExt cx="1119338" cy="242046"/>
          </a:xfrm>
        </p:grpSpPr>
        <p:sp>
          <p:nvSpPr>
            <p:cNvPr id="42" name="Multiplication Sign 41">
              <a:extLst>
                <a:ext uri="{FF2B5EF4-FFF2-40B4-BE49-F238E27FC236}">
                  <a16:creationId xmlns:a16="http://schemas.microsoft.com/office/drawing/2014/main" id="{AB2F11AA-FACC-0453-D9F1-45FD930515A4}"/>
                </a:ext>
              </a:extLst>
            </p:cNvPr>
            <p:cNvSpPr/>
            <p:nvPr/>
          </p:nvSpPr>
          <p:spPr>
            <a:xfrm>
              <a:off x="2519082"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3" name="Multiplication Sign 42">
              <a:extLst>
                <a:ext uri="{FF2B5EF4-FFF2-40B4-BE49-F238E27FC236}">
                  <a16:creationId xmlns:a16="http://schemas.microsoft.com/office/drawing/2014/main" id="{BFB4031F-BCC7-2733-FD3B-2E70B7D9EA76}"/>
                </a:ext>
              </a:extLst>
            </p:cNvPr>
            <p:cNvSpPr/>
            <p:nvPr/>
          </p:nvSpPr>
          <p:spPr>
            <a:xfrm>
              <a:off x="2743200"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4" name="Multiplication Sign 43">
              <a:extLst>
                <a:ext uri="{FF2B5EF4-FFF2-40B4-BE49-F238E27FC236}">
                  <a16:creationId xmlns:a16="http://schemas.microsoft.com/office/drawing/2014/main" id="{2479122F-1498-2DE3-7D7A-A06D3B47DE1A}"/>
                </a:ext>
              </a:extLst>
            </p:cNvPr>
            <p:cNvSpPr/>
            <p:nvPr/>
          </p:nvSpPr>
          <p:spPr>
            <a:xfrm>
              <a:off x="2967318"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5" name="Multiplication Sign 44">
              <a:extLst>
                <a:ext uri="{FF2B5EF4-FFF2-40B4-BE49-F238E27FC236}">
                  <a16:creationId xmlns:a16="http://schemas.microsoft.com/office/drawing/2014/main" id="{750C1079-3A65-7E3B-253C-B8412C23CF87}"/>
                </a:ext>
              </a:extLst>
            </p:cNvPr>
            <p:cNvSpPr/>
            <p:nvPr/>
          </p:nvSpPr>
          <p:spPr>
            <a:xfrm>
              <a:off x="3191436"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6" name="Multiplication Sign 45">
              <a:extLst>
                <a:ext uri="{FF2B5EF4-FFF2-40B4-BE49-F238E27FC236}">
                  <a16:creationId xmlns:a16="http://schemas.microsoft.com/office/drawing/2014/main" id="{F6BAF952-DA1C-3E34-A307-803D5355B6DB}"/>
                </a:ext>
              </a:extLst>
            </p:cNvPr>
            <p:cNvSpPr/>
            <p:nvPr/>
          </p:nvSpPr>
          <p:spPr>
            <a:xfrm>
              <a:off x="3414302"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75" name="TextBox 74">
            <a:extLst>
              <a:ext uri="{FF2B5EF4-FFF2-40B4-BE49-F238E27FC236}">
                <a16:creationId xmlns:a16="http://schemas.microsoft.com/office/drawing/2014/main" id="{294644A8-E8F0-3951-DE6A-B05B0CD7385C}"/>
              </a:ext>
            </a:extLst>
          </p:cNvPr>
          <p:cNvSpPr txBox="1"/>
          <p:nvPr/>
        </p:nvSpPr>
        <p:spPr>
          <a:xfrm>
            <a:off x="868537" y="4700963"/>
            <a:ext cx="4092388" cy="646331"/>
          </a:xfrm>
          <a:prstGeom prst="rect">
            <a:avLst/>
          </a:prstGeom>
          <a:noFill/>
        </p:spPr>
        <p:txBody>
          <a:bodyPr wrap="square" rtlCol="0">
            <a:spAutoFit/>
          </a:bodyPr>
          <a:lstStyle/>
          <a:p>
            <a:pPr algn="ctr"/>
            <a:r>
              <a:rPr lang="en-US" sz="1800" dirty="0">
                <a:latin typeface="Times New Roman" panose="02020603050405020304" pitchFamily="18" charset="0"/>
                <a:cs typeface="Times New Roman" panose="02020603050405020304" pitchFamily="18" charset="0"/>
              </a:rPr>
              <a:t>Generate artificial </a:t>
            </a:r>
            <a:r>
              <a:rPr lang="en-US" sz="1800" dirty="0" err="1">
                <a:latin typeface="Times New Roman" panose="02020603050405020304" pitchFamily="18" charset="0"/>
                <a:cs typeface="Times New Roman" panose="02020603050405020304" pitchFamily="18" charset="0"/>
              </a:rPr>
              <a:t>cumsales</a:t>
            </a:r>
            <a:endParaRPr lang="th-TH" sz="1800" dirty="0">
              <a:latin typeface="Times New Roman" panose="02020603050405020304" pitchFamily="18" charset="0"/>
            </a:endParaRPr>
          </a:p>
          <a:p>
            <a:pPr algn="ctr"/>
            <a:endParaRPr lang="th-TH" sz="1800" dirty="0">
              <a:latin typeface="Times New Roman" panose="02020603050405020304" pitchFamily="18" charset="0"/>
            </a:endParaRPr>
          </a:p>
        </p:txBody>
      </p:sp>
      <p:sp>
        <p:nvSpPr>
          <p:cNvPr id="76" name="TextBox 75">
            <a:extLst>
              <a:ext uri="{FF2B5EF4-FFF2-40B4-BE49-F238E27FC236}">
                <a16:creationId xmlns:a16="http://schemas.microsoft.com/office/drawing/2014/main" id="{283C87D6-3ED1-6BE4-558D-871FBD923200}"/>
              </a:ext>
            </a:extLst>
          </p:cNvPr>
          <p:cNvSpPr txBox="1"/>
          <p:nvPr/>
        </p:nvSpPr>
        <p:spPr>
          <a:xfrm>
            <a:off x="6229221" y="4744346"/>
            <a:ext cx="6015317" cy="369332"/>
          </a:xfrm>
          <a:prstGeom prst="rect">
            <a:avLst/>
          </a:prstGeom>
          <a:noFill/>
        </p:spPr>
        <p:txBody>
          <a:bodyPr wrap="square" rtlCol="0">
            <a:spAutoFit/>
          </a:bodyPr>
          <a:lstStyle/>
          <a:p>
            <a:pPr algn="ctr"/>
            <a:r>
              <a:rPr lang="en-US" sz="1800" dirty="0">
                <a:latin typeface="Times New Roman" panose="02020603050405020304" pitchFamily="18" charset="0"/>
                <a:cs typeface="Times New Roman" panose="02020603050405020304" pitchFamily="18" charset="0"/>
              </a:rPr>
              <a:t>Generate artificial </a:t>
            </a:r>
            <a:r>
              <a:rPr lang="en-US" sz="1800" dirty="0" err="1">
                <a:latin typeface="Times New Roman" panose="02020603050405020304" pitchFamily="18" charset="0"/>
                <a:cs typeface="Times New Roman" panose="02020603050405020304" pitchFamily="18" charset="0"/>
              </a:rPr>
              <a:t>cumsales</a:t>
            </a:r>
            <a:r>
              <a:rPr lang="en-US" sz="1800" dirty="0">
                <a:latin typeface="Times New Roman" panose="02020603050405020304" pitchFamily="18" charset="0"/>
                <a:cs typeface="Times New Roman" panose="02020603050405020304" pitchFamily="18" charset="0"/>
              </a:rPr>
              <a:t> pass through imputation data</a:t>
            </a:r>
            <a:endParaRPr lang="th-TH" sz="1800" dirty="0">
              <a:latin typeface="Times New Roman" panose="02020603050405020304" pitchFamily="18" charset="0"/>
            </a:endParaRPr>
          </a:p>
        </p:txBody>
      </p:sp>
      <p:cxnSp>
        <p:nvCxnSpPr>
          <p:cNvPr id="80" name="Straight Arrow Connector 79">
            <a:extLst>
              <a:ext uri="{FF2B5EF4-FFF2-40B4-BE49-F238E27FC236}">
                <a16:creationId xmlns:a16="http://schemas.microsoft.com/office/drawing/2014/main" id="{5FEC7ECA-3E7A-4429-C13A-607C96075BC0}"/>
              </a:ext>
            </a:extLst>
          </p:cNvPr>
          <p:cNvCxnSpPr>
            <a:cxnSpLocks/>
          </p:cNvCxnSpPr>
          <p:nvPr/>
        </p:nvCxnSpPr>
        <p:spPr>
          <a:xfrm>
            <a:off x="838200" y="4231339"/>
            <a:ext cx="4836459" cy="13448"/>
          </a:xfrm>
          <a:prstGeom prst="straightConnector1">
            <a:avLst/>
          </a:prstGeom>
          <a:ln w="38100">
            <a:solidFill>
              <a:srgbClr val="2271F2"/>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A4621ECB-8257-6081-4AE4-2D86B33C6427}"/>
              </a:ext>
            </a:extLst>
          </p:cNvPr>
          <p:cNvCxnSpPr>
            <a:cxnSpLocks/>
          </p:cNvCxnSpPr>
          <p:nvPr/>
        </p:nvCxnSpPr>
        <p:spPr>
          <a:xfrm flipV="1">
            <a:off x="851785" y="1648954"/>
            <a:ext cx="0" cy="2582385"/>
          </a:xfrm>
          <a:prstGeom prst="straightConnector1">
            <a:avLst/>
          </a:prstGeom>
          <a:ln w="38100">
            <a:solidFill>
              <a:srgbClr val="2271F2"/>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A1BC5EF3-C59E-7B8C-AC8C-08CF02A2D903}"/>
              </a:ext>
            </a:extLst>
          </p:cNvPr>
          <p:cNvSpPr/>
          <p:nvPr/>
        </p:nvSpPr>
        <p:spPr>
          <a:xfrm>
            <a:off x="5383470" y="3765174"/>
            <a:ext cx="398689" cy="390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2271F2"/>
                </a:solidFill>
              </a:rPr>
              <a:t>X</a:t>
            </a:r>
            <a:endParaRPr lang="th-TH" sz="3200" dirty="0">
              <a:solidFill>
                <a:srgbClr val="2271F2"/>
              </a:solidFill>
            </a:endParaRPr>
          </a:p>
        </p:txBody>
      </p:sp>
      <p:grpSp>
        <p:nvGrpSpPr>
          <p:cNvPr id="34" name="Group 33">
            <a:extLst>
              <a:ext uri="{FF2B5EF4-FFF2-40B4-BE49-F238E27FC236}">
                <a16:creationId xmlns:a16="http://schemas.microsoft.com/office/drawing/2014/main" id="{0664D4DB-8780-B002-EC44-760288CB6331}"/>
              </a:ext>
            </a:extLst>
          </p:cNvPr>
          <p:cNvGrpSpPr/>
          <p:nvPr/>
        </p:nvGrpSpPr>
        <p:grpSpPr>
          <a:xfrm>
            <a:off x="6589164" y="1394128"/>
            <a:ext cx="5235870" cy="3133047"/>
            <a:chOff x="562070" y="1394128"/>
            <a:chExt cx="5235870" cy="3133047"/>
          </a:xfrm>
        </p:grpSpPr>
        <p:sp>
          <p:nvSpPr>
            <p:cNvPr id="35" name="Rectangle 34">
              <a:extLst>
                <a:ext uri="{FF2B5EF4-FFF2-40B4-BE49-F238E27FC236}">
                  <a16:creationId xmlns:a16="http://schemas.microsoft.com/office/drawing/2014/main" id="{757F51A5-3344-A9C4-8DDA-42F531729243}"/>
                </a:ext>
              </a:extLst>
            </p:cNvPr>
            <p:cNvSpPr/>
            <p:nvPr/>
          </p:nvSpPr>
          <p:spPr>
            <a:xfrm>
              <a:off x="562070" y="1394128"/>
              <a:ext cx="5235870" cy="313304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36" name="Group 35">
              <a:extLst>
                <a:ext uri="{FF2B5EF4-FFF2-40B4-BE49-F238E27FC236}">
                  <a16:creationId xmlns:a16="http://schemas.microsoft.com/office/drawing/2014/main" id="{CA13F1B1-C63E-4D85-0C12-22A7505C9202}"/>
                </a:ext>
              </a:extLst>
            </p:cNvPr>
            <p:cNvGrpSpPr/>
            <p:nvPr/>
          </p:nvGrpSpPr>
          <p:grpSpPr>
            <a:xfrm>
              <a:off x="2133168" y="2826781"/>
              <a:ext cx="1175838" cy="717180"/>
              <a:chOff x="2133168" y="2826781"/>
              <a:chExt cx="1175838" cy="717180"/>
            </a:xfrm>
          </p:grpSpPr>
          <p:sp>
            <p:nvSpPr>
              <p:cNvPr id="88" name="Oval 87">
                <a:extLst>
                  <a:ext uri="{FF2B5EF4-FFF2-40B4-BE49-F238E27FC236}">
                    <a16:creationId xmlns:a16="http://schemas.microsoft.com/office/drawing/2014/main" id="{05981567-02E6-4F3A-B4EB-64C31E83BF2A}"/>
                  </a:ext>
                </a:extLst>
              </p:cNvPr>
              <p:cNvSpPr/>
              <p:nvPr/>
            </p:nvSpPr>
            <p:spPr>
              <a:xfrm>
                <a:off x="2133168" y="3400525"/>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92" name="Oval 91">
                <a:extLst>
                  <a:ext uri="{FF2B5EF4-FFF2-40B4-BE49-F238E27FC236}">
                    <a16:creationId xmlns:a16="http://schemas.microsoft.com/office/drawing/2014/main" id="{43FF9FCB-D49B-5397-A860-1AA89E93E11C}"/>
                  </a:ext>
                </a:extLst>
              </p:cNvPr>
              <p:cNvSpPr/>
              <p:nvPr/>
            </p:nvSpPr>
            <p:spPr>
              <a:xfrm>
                <a:off x="2399608" y="3257089"/>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93" name="Oval 92">
                <a:extLst>
                  <a:ext uri="{FF2B5EF4-FFF2-40B4-BE49-F238E27FC236}">
                    <a16:creationId xmlns:a16="http://schemas.microsoft.com/office/drawing/2014/main" id="{5CC9D4A8-1448-A7B0-4B86-0A03020BBE75}"/>
                  </a:ext>
                </a:extLst>
              </p:cNvPr>
              <p:cNvSpPr/>
              <p:nvPr/>
            </p:nvSpPr>
            <p:spPr>
              <a:xfrm>
                <a:off x="2658334" y="3113653"/>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94" name="Oval 93">
                <a:extLst>
                  <a:ext uri="{FF2B5EF4-FFF2-40B4-BE49-F238E27FC236}">
                    <a16:creationId xmlns:a16="http://schemas.microsoft.com/office/drawing/2014/main" id="{9D061F3D-5FA8-8F5A-18CC-8CFC96072860}"/>
                  </a:ext>
                </a:extLst>
              </p:cNvPr>
              <p:cNvSpPr/>
              <p:nvPr/>
            </p:nvSpPr>
            <p:spPr>
              <a:xfrm>
                <a:off x="2917060" y="2970217"/>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95" name="Oval 94">
                <a:extLst>
                  <a:ext uri="{FF2B5EF4-FFF2-40B4-BE49-F238E27FC236}">
                    <a16:creationId xmlns:a16="http://schemas.microsoft.com/office/drawing/2014/main" id="{D5B1DA4B-FE65-9ACF-F880-88A6BB697991}"/>
                  </a:ext>
                </a:extLst>
              </p:cNvPr>
              <p:cNvSpPr/>
              <p:nvPr/>
            </p:nvSpPr>
            <p:spPr>
              <a:xfrm>
                <a:off x="3183500" y="2826781"/>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grpSp>
        <p:grpSp>
          <p:nvGrpSpPr>
            <p:cNvPr id="37" name="Group 36">
              <a:extLst>
                <a:ext uri="{FF2B5EF4-FFF2-40B4-BE49-F238E27FC236}">
                  <a16:creationId xmlns:a16="http://schemas.microsoft.com/office/drawing/2014/main" id="{1BB55708-C1F6-6485-379F-D63CA2DC57A1}"/>
                </a:ext>
              </a:extLst>
            </p:cNvPr>
            <p:cNvGrpSpPr/>
            <p:nvPr/>
          </p:nvGrpSpPr>
          <p:grpSpPr>
            <a:xfrm>
              <a:off x="3485894" y="2097170"/>
              <a:ext cx="1216305" cy="708686"/>
              <a:chOff x="942873" y="3406585"/>
              <a:chExt cx="1216305" cy="708686"/>
            </a:xfrm>
          </p:grpSpPr>
          <p:sp>
            <p:nvSpPr>
              <p:cNvPr id="79" name="Oval 78">
                <a:extLst>
                  <a:ext uri="{FF2B5EF4-FFF2-40B4-BE49-F238E27FC236}">
                    <a16:creationId xmlns:a16="http://schemas.microsoft.com/office/drawing/2014/main" id="{B735939B-0A87-8A14-51C5-12DCA212B2CC}"/>
                  </a:ext>
                </a:extLst>
              </p:cNvPr>
              <p:cNvSpPr/>
              <p:nvPr/>
            </p:nvSpPr>
            <p:spPr>
              <a:xfrm>
                <a:off x="942873" y="3971835"/>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82" name="Oval 81">
                <a:extLst>
                  <a:ext uri="{FF2B5EF4-FFF2-40B4-BE49-F238E27FC236}">
                    <a16:creationId xmlns:a16="http://schemas.microsoft.com/office/drawing/2014/main" id="{87D22684-F317-4E34-D7AF-0F1EB63674E6}"/>
                  </a:ext>
                </a:extLst>
              </p:cNvPr>
              <p:cNvSpPr/>
              <p:nvPr/>
            </p:nvSpPr>
            <p:spPr>
              <a:xfrm>
                <a:off x="1249780" y="3815607"/>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83" name="Oval 82">
                <a:extLst>
                  <a:ext uri="{FF2B5EF4-FFF2-40B4-BE49-F238E27FC236}">
                    <a16:creationId xmlns:a16="http://schemas.microsoft.com/office/drawing/2014/main" id="{624B9B30-FA09-4F73-4F36-A480029C363C}"/>
                  </a:ext>
                </a:extLst>
              </p:cNvPr>
              <p:cNvSpPr/>
              <p:nvPr/>
            </p:nvSpPr>
            <p:spPr>
              <a:xfrm>
                <a:off x="1522257" y="3664776"/>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84" name="Oval 83">
                <a:extLst>
                  <a:ext uri="{FF2B5EF4-FFF2-40B4-BE49-F238E27FC236}">
                    <a16:creationId xmlns:a16="http://schemas.microsoft.com/office/drawing/2014/main" id="{6896E090-7024-F901-3803-C29B7FA19122}"/>
                  </a:ext>
                </a:extLst>
              </p:cNvPr>
              <p:cNvSpPr/>
              <p:nvPr/>
            </p:nvSpPr>
            <p:spPr>
              <a:xfrm>
                <a:off x="1767232" y="3550021"/>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87" name="Oval 86">
                <a:extLst>
                  <a:ext uri="{FF2B5EF4-FFF2-40B4-BE49-F238E27FC236}">
                    <a16:creationId xmlns:a16="http://schemas.microsoft.com/office/drawing/2014/main" id="{F39CACE7-5DBE-27B5-12AB-EFC57514695D}"/>
                  </a:ext>
                </a:extLst>
              </p:cNvPr>
              <p:cNvSpPr/>
              <p:nvPr/>
            </p:nvSpPr>
            <p:spPr>
              <a:xfrm>
                <a:off x="2033672" y="3406585"/>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grpSp>
        <p:grpSp>
          <p:nvGrpSpPr>
            <p:cNvPr id="38" name="Group 37">
              <a:extLst>
                <a:ext uri="{FF2B5EF4-FFF2-40B4-BE49-F238E27FC236}">
                  <a16:creationId xmlns:a16="http://schemas.microsoft.com/office/drawing/2014/main" id="{FB428AC1-7279-C57D-CE51-AE65C6B400A0}"/>
                </a:ext>
              </a:extLst>
            </p:cNvPr>
            <p:cNvGrpSpPr/>
            <p:nvPr/>
          </p:nvGrpSpPr>
          <p:grpSpPr>
            <a:xfrm>
              <a:off x="4576693" y="1666337"/>
              <a:ext cx="901684" cy="569810"/>
              <a:chOff x="1249780" y="3410519"/>
              <a:chExt cx="901684" cy="569810"/>
            </a:xfrm>
          </p:grpSpPr>
          <p:sp>
            <p:nvSpPr>
              <p:cNvPr id="39" name="Oval 38">
                <a:extLst>
                  <a:ext uri="{FF2B5EF4-FFF2-40B4-BE49-F238E27FC236}">
                    <a16:creationId xmlns:a16="http://schemas.microsoft.com/office/drawing/2014/main" id="{1206A25C-E505-EDB8-88BA-DEE1F5AF051D}"/>
                  </a:ext>
                </a:extLst>
              </p:cNvPr>
              <p:cNvSpPr/>
              <p:nvPr/>
            </p:nvSpPr>
            <p:spPr>
              <a:xfrm>
                <a:off x="1271319" y="3836892"/>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40" name="Oval 39">
                <a:extLst>
                  <a:ext uri="{FF2B5EF4-FFF2-40B4-BE49-F238E27FC236}">
                    <a16:creationId xmlns:a16="http://schemas.microsoft.com/office/drawing/2014/main" id="{83D4B402-4208-A732-8C85-61391B18C671}"/>
                  </a:ext>
                </a:extLst>
              </p:cNvPr>
              <p:cNvSpPr/>
              <p:nvPr/>
            </p:nvSpPr>
            <p:spPr>
              <a:xfrm>
                <a:off x="1249780" y="3836893"/>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47" name="Oval 46">
                <a:extLst>
                  <a:ext uri="{FF2B5EF4-FFF2-40B4-BE49-F238E27FC236}">
                    <a16:creationId xmlns:a16="http://schemas.microsoft.com/office/drawing/2014/main" id="{29C6800D-1ACE-F49C-D69D-1613AE8A6935}"/>
                  </a:ext>
                </a:extLst>
              </p:cNvPr>
              <p:cNvSpPr/>
              <p:nvPr/>
            </p:nvSpPr>
            <p:spPr>
              <a:xfrm>
                <a:off x="1508506" y="3693457"/>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77" name="Oval 76">
                <a:extLst>
                  <a:ext uri="{FF2B5EF4-FFF2-40B4-BE49-F238E27FC236}">
                    <a16:creationId xmlns:a16="http://schemas.microsoft.com/office/drawing/2014/main" id="{81D6C921-F75F-EE4F-3F18-80D89978C2E9}"/>
                  </a:ext>
                </a:extLst>
              </p:cNvPr>
              <p:cNvSpPr/>
              <p:nvPr/>
            </p:nvSpPr>
            <p:spPr>
              <a:xfrm>
                <a:off x="1767232" y="3550021"/>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dirty="0"/>
              </a:p>
            </p:txBody>
          </p:sp>
          <p:sp>
            <p:nvSpPr>
              <p:cNvPr id="78" name="Oval 77">
                <a:extLst>
                  <a:ext uri="{FF2B5EF4-FFF2-40B4-BE49-F238E27FC236}">
                    <a16:creationId xmlns:a16="http://schemas.microsoft.com/office/drawing/2014/main" id="{36A0361A-6301-66AA-E81D-F4E6EF8D5AD1}"/>
                  </a:ext>
                </a:extLst>
              </p:cNvPr>
              <p:cNvSpPr/>
              <p:nvPr/>
            </p:nvSpPr>
            <p:spPr>
              <a:xfrm>
                <a:off x="2025958" y="3410519"/>
                <a:ext cx="125506" cy="14343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grpSp>
      </p:grpSp>
      <p:grpSp>
        <p:nvGrpSpPr>
          <p:cNvPr id="96" name="Group 95">
            <a:extLst>
              <a:ext uri="{FF2B5EF4-FFF2-40B4-BE49-F238E27FC236}">
                <a16:creationId xmlns:a16="http://schemas.microsoft.com/office/drawing/2014/main" id="{2D6B616E-3BD6-F9CA-05B9-B3ED5188400C}"/>
              </a:ext>
            </a:extLst>
          </p:cNvPr>
          <p:cNvGrpSpPr/>
          <p:nvPr/>
        </p:nvGrpSpPr>
        <p:grpSpPr>
          <a:xfrm rot="20066613">
            <a:off x="7007904" y="3684041"/>
            <a:ext cx="1119338" cy="242046"/>
            <a:chOff x="2519082" y="4285129"/>
            <a:chExt cx="1119338" cy="242046"/>
          </a:xfrm>
        </p:grpSpPr>
        <p:sp>
          <p:nvSpPr>
            <p:cNvPr id="97" name="Multiplication Sign 96">
              <a:extLst>
                <a:ext uri="{FF2B5EF4-FFF2-40B4-BE49-F238E27FC236}">
                  <a16:creationId xmlns:a16="http://schemas.microsoft.com/office/drawing/2014/main" id="{C3C1B5DD-70D7-9229-59EE-67744DE6428F}"/>
                </a:ext>
              </a:extLst>
            </p:cNvPr>
            <p:cNvSpPr/>
            <p:nvPr/>
          </p:nvSpPr>
          <p:spPr>
            <a:xfrm>
              <a:off x="2519082"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8" name="Multiplication Sign 97">
              <a:extLst>
                <a:ext uri="{FF2B5EF4-FFF2-40B4-BE49-F238E27FC236}">
                  <a16:creationId xmlns:a16="http://schemas.microsoft.com/office/drawing/2014/main" id="{34DA9CDA-6C4D-829E-F469-CF20E2D85D02}"/>
                </a:ext>
              </a:extLst>
            </p:cNvPr>
            <p:cNvSpPr/>
            <p:nvPr/>
          </p:nvSpPr>
          <p:spPr>
            <a:xfrm>
              <a:off x="2743200"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9" name="Multiplication Sign 98">
              <a:extLst>
                <a:ext uri="{FF2B5EF4-FFF2-40B4-BE49-F238E27FC236}">
                  <a16:creationId xmlns:a16="http://schemas.microsoft.com/office/drawing/2014/main" id="{73333089-B3BD-8F35-B76B-032278F8D043}"/>
                </a:ext>
              </a:extLst>
            </p:cNvPr>
            <p:cNvSpPr/>
            <p:nvPr/>
          </p:nvSpPr>
          <p:spPr>
            <a:xfrm>
              <a:off x="2967318"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0" name="Multiplication Sign 99">
              <a:extLst>
                <a:ext uri="{FF2B5EF4-FFF2-40B4-BE49-F238E27FC236}">
                  <a16:creationId xmlns:a16="http://schemas.microsoft.com/office/drawing/2014/main" id="{F4CE1ED0-F7AA-0193-F305-CE03A9AFC4DC}"/>
                </a:ext>
              </a:extLst>
            </p:cNvPr>
            <p:cNvSpPr/>
            <p:nvPr/>
          </p:nvSpPr>
          <p:spPr>
            <a:xfrm>
              <a:off x="3191436"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1" name="Multiplication Sign 100">
              <a:extLst>
                <a:ext uri="{FF2B5EF4-FFF2-40B4-BE49-F238E27FC236}">
                  <a16:creationId xmlns:a16="http://schemas.microsoft.com/office/drawing/2014/main" id="{06398160-9B3A-31B3-9AA7-1F2921453244}"/>
                </a:ext>
              </a:extLst>
            </p:cNvPr>
            <p:cNvSpPr/>
            <p:nvPr/>
          </p:nvSpPr>
          <p:spPr>
            <a:xfrm>
              <a:off x="3414302" y="4285129"/>
              <a:ext cx="224118" cy="24204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102" name="Rectangle 101">
            <a:extLst>
              <a:ext uri="{FF2B5EF4-FFF2-40B4-BE49-F238E27FC236}">
                <a16:creationId xmlns:a16="http://schemas.microsoft.com/office/drawing/2014/main" id="{37D68137-198A-C418-0B5C-BF51AB4DB271}"/>
              </a:ext>
            </a:extLst>
          </p:cNvPr>
          <p:cNvSpPr/>
          <p:nvPr/>
        </p:nvSpPr>
        <p:spPr>
          <a:xfrm>
            <a:off x="6819683" y="1477010"/>
            <a:ext cx="398689" cy="390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2271F2"/>
                </a:solidFill>
              </a:rPr>
              <a:t>Y</a:t>
            </a:r>
            <a:endParaRPr lang="th-TH" sz="3200" dirty="0">
              <a:solidFill>
                <a:srgbClr val="2271F2"/>
              </a:solidFill>
            </a:endParaRPr>
          </a:p>
        </p:txBody>
      </p:sp>
      <p:cxnSp>
        <p:nvCxnSpPr>
          <p:cNvPr id="103" name="Straight Arrow Connector 102">
            <a:extLst>
              <a:ext uri="{FF2B5EF4-FFF2-40B4-BE49-F238E27FC236}">
                <a16:creationId xmlns:a16="http://schemas.microsoft.com/office/drawing/2014/main" id="{76F94E7E-AE66-4CC6-96DE-BA5DD5DE75F3}"/>
              </a:ext>
            </a:extLst>
          </p:cNvPr>
          <p:cNvCxnSpPr>
            <a:cxnSpLocks/>
          </p:cNvCxnSpPr>
          <p:nvPr/>
        </p:nvCxnSpPr>
        <p:spPr>
          <a:xfrm>
            <a:off x="6794945" y="4250345"/>
            <a:ext cx="4836459" cy="13448"/>
          </a:xfrm>
          <a:prstGeom prst="straightConnector1">
            <a:avLst/>
          </a:prstGeom>
          <a:ln w="38100">
            <a:solidFill>
              <a:srgbClr val="2271F2"/>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FD9C1832-68BF-C367-898E-BCCF637C110B}"/>
              </a:ext>
            </a:extLst>
          </p:cNvPr>
          <p:cNvCxnSpPr>
            <a:cxnSpLocks/>
          </p:cNvCxnSpPr>
          <p:nvPr/>
        </p:nvCxnSpPr>
        <p:spPr>
          <a:xfrm flipV="1">
            <a:off x="6808530" y="1667960"/>
            <a:ext cx="0" cy="2582385"/>
          </a:xfrm>
          <a:prstGeom prst="straightConnector1">
            <a:avLst/>
          </a:prstGeom>
          <a:ln w="38100">
            <a:solidFill>
              <a:srgbClr val="2271F2"/>
            </a:solidFill>
            <a:tailEnd type="triangle"/>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195AF39D-6229-89B6-9342-CE2AC3A04A7C}"/>
              </a:ext>
            </a:extLst>
          </p:cNvPr>
          <p:cNvSpPr/>
          <p:nvPr/>
        </p:nvSpPr>
        <p:spPr>
          <a:xfrm>
            <a:off x="11340215" y="3784180"/>
            <a:ext cx="398689" cy="390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2271F2"/>
                </a:solidFill>
              </a:rPr>
              <a:t>X</a:t>
            </a:r>
            <a:endParaRPr lang="th-TH" sz="3200" dirty="0">
              <a:solidFill>
                <a:srgbClr val="2271F2"/>
              </a:solidFill>
            </a:endParaRPr>
          </a:p>
        </p:txBody>
      </p:sp>
    </p:spTree>
    <p:extLst>
      <p:ext uri="{BB962C8B-B14F-4D97-AF65-F5344CB8AC3E}">
        <p14:creationId xmlns:p14="http://schemas.microsoft.com/office/powerpoint/2010/main" val="2659223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ABD6-1A58-E5CA-87E0-BDE4F2C811F7}"/>
              </a:ext>
            </a:extLst>
          </p:cNvPr>
          <p:cNvSpPr>
            <a:spLocks noGrp="1"/>
          </p:cNvSpPr>
          <p:nvPr>
            <p:ph type="title"/>
          </p:nvPr>
        </p:nvSpPr>
        <p:spPr/>
        <p:txBody>
          <a:bodyPr/>
          <a:lstStyle/>
          <a:p>
            <a:r>
              <a:rPr lang="en-US" dirty="0"/>
              <a:t>Neural Network Regression</a:t>
            </a:r>
            <a:endParaRPr lang="th-TH" dirty="0"/>
          </a:p>
        </p:txBody>
      </p:sp>
      <p:sp>
        <p:nvSpPr>
          <p:cNvPr id="4" name="Slide Number Placeholder 3">
            <a:extLst>
              <a:ext uri="{FF2B5EF4-FFF2-40B4-BE49-F238E27FC236}">
                <a16:creationId xmlns:a16="http://schemas.microsoft.com/office/drawing/2014/main" id="{4708B9D5-20EC-8A9C-B5E6-9053183DD407}"/>
              </a:ext>
            </a:extLst>
          </p:cNvPr>
          <p:cNvSpPr>
            <a:spLocks noGrp="1"/>
          </p:cNvSpPr>
          <p:nvPr>
            <p:ph type="sldNum" sz="quarter" idx="12"/>
          </p:nvPr>
        </p:nvSpPr>
        <p:spPr/>
        <p:txBody>
          <a:bodyPr/>
          <a:lstStyle/>
          <a:p>
            <a:fld id="{6B465D55-A1D6-46DB-A9B0-8E20B815DB96}" type="slidenum">
              <a:rPr lang="th-TH" smtClean="0"/>
              <a:t>16</a:t>
            </a:fld>
            <a:endParaRPr lang="th-TH"/>
          </a:p>
        </p:txBody>
      </p:sp>
      <p:sp>
        <p:nvSpPr>
          <p:cNvPr id="6" name="Footer Placeholder 5">
            <a:extLst>
              <a:ext uri="{FF2B5EF4-FFF2-40B4-BE49-F238E27FC236}">
                <a16:creationId xmlns:a16="http://schemas.microsoft.com/office/drawing/2014/main" id="{C0FDA1F6-2A3A-BF15-5DA0-7943D04C3A64}"/>
              </a:ext>
            </a:extLst>
          </p:cNvPr>
          <p:cNvSpPr>
            <a:spLocks noGrp="1"/>
          </p:cNvSpPr>
          <p:nvPr>
            <p:ph type="ftr" sz="quarter" idx="11"/>
          </p:nvPr>
        </p:nvSpPr>
        <p:spPr/>
        <p:txBody>
          <a:bodyPr/>
          <a:lstStyle/>
          <a:p>
            <a:r>
              <a:rPr lang="en-US" dirty="0"/>
              <a:t>The 20th International Joint Conference on Computer Science and Software Engineering (JCSSE2023) </a:t>
            </a:r>
            <a:endParaRPr lang="th-TH" dirty="0"/>
          </a:p>
        </p:txBody>
      </p:sp>
      <p:pic>
        <p:nvPicPr>
          <p:cNvPr id="5" name="Content Placeholder 4" descr="Chart, diagram, radar chart&#10;&#10;Description automatically generated">
            <a:extLst>
              <a:ext uri="{FF2B5EF4-FFF2-40B4-BE49-F238E27FC236}">
                <a16:creationId xmlns:a16="http://schemas.microsoft.com/office/drawing/2014/main" id="{FA1A3FA7-9521-16A3-2E24-A77DF65996A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497" y="1540090"/>
            <a:ext cx="4639322" cy="3679462"/>
          </a:xfrm>
          <a:prstGeom prst="rect">
            <a:avLst/>
          </a:prstGeom>
          <a:noFill/>
          <a:ln>
            <a:noFill/>
          </a:ln>
        </p:spPr>
      </p:pic>
      <p:sp>
        <p:nvSpPr>
          <p:cNvPr id="8" name="TextBox 7">
            <a:extLst>
              <a:ext uri="{FF2B5EF4-FFF2-40B4-BE49-F238E27FC236}">
                <a16:creationId xmlns:a16="http://schemas.microsoft.com/office/drawing/2014/main" id="{F892D4E1-4AE6-A360-F632-6E7D2C2FCCEC}"/>
              </a:ext>
            </a:extLst>
          </p:cNvPr>
          <p:cNvSpPr txBox="1"/>
          <p:nvPr/>
        </p:nvSpPr>
        <p:spPr>
          <a:xfrm>
            <a:off x="466166" y="5219552"/>
            <a:ext cx="4156074" cy="646331"/>
          </a:xfrm>
          <a:prstGeom prst="rect">
            <a:avLst/>
          </a:prstGeom>
          <a:noFill/>
        </p:spPr>
        <p:txBody>
          <a:bodyPr wrap="square" rtlCol="0">
            <a:spAutoFit/>
          </a:bodyPr>
          <a:lstStyle/>
          <a:p>
            <a:pPr algn="ctr"/>
            <a:r>
              <a:rPr lang="en-US" sz="1800" dirty="0">
                <a:latin typeface="Times New Roman" panose="02020603050405020304" pitchFamily="18" charset="0"/>
                <a:cs typeface="Times New Roman" panose="02020603050405020304" pitchFamily="18" charset="0"/>
              </a:rPr>
              <a:t>Our proposed Artificial Neural Network Regression model </a:t>
            </a:r>
            <a:endParaRPr lang="th-TH" sz="1800" dirty="0">
              <a:latin typeface="Times New Roman" panose="02020603050405020304" pitchFamily="18" charset="0"/>
            </a:endParaRPr>
          </a:p>
        </p:txBody>
      </p:sp>
      <p:sp>
        <p:nvSpPr>
          <p:cNvPr id="7" name="TextBox 6">
            <a:extLst>
              <a:ext uri="{FF2B5EF4-FFF2-40B4-BE49-F238E27FC236}">
                <a16:creationId xmlns:a16="http://schemas.microsoft.com/office/drawing/2014/main" id="{74445BCC-A700-3934-6AA0-5AD0B58D8895}"/>
              </a:ext>
            </a:extLst>
          </p:cNvPr>
          <p:cNvSpPr txBox="1"/>
          <p:nvPr/>
        </p:nvSpPr>
        <p:spPr>
          <a:xfrm>
            <a:off x="4940819" y="1250316"/>
            <a:ext cx="7025195" cy="5201424"/>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data will be in the form of 2 dimensions </a:t>
            </a:r>
            <a:r>
              <a:rPr lang="en-US" sz="2400" dirty="0" err="1">
                <a:latin typeface="Times New Roman" panose="02020603050405020304" pitchFamily="18" charset="0"/>
                <a:cs typeface="Times New Roman" panose="02020603050405020304" pitchFamily="18" charset="0"/>
              </a:rPr>
              <a:t>Daykey</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Cumsales</a:t>
            </a:r>
            <a:r>
              <a:rPr lang="en-US" sz="2400" dirty="0">
                <a:latin typeface="Times New Roman" panose="02020603050405020304" pitchFamily="18" charset="0"/>
                <a:cs typeface="Times New Roman" panose="02020603050405020304" pitchFamily="18" charset="0"/>
              </a:rPr>
              <a:t> (Ground truth)</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We will define the first layer with only one input or 1 node.</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Hidden layers</a:t>
            </a:r>
            <a:r>
              <a:rPr lang="en-US" sz="2400" dirty="0">
                <a:latin typeface="Times New Roman" panose="02020603050405020304" pitchFamily="18" charset="0"/>
                <a:cs typeface="Times New Roman" panose="02020603050405020304" pitchFamily="18" charset="0"/>
              </a:rPr>
              <a:t>,  we will set the depth to 3 layers. Within each layer, there will be a number of nodes, which are 1024, 512, and 1024 nodes. </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All activation layers are  </a:t>
            </a:r>
            <a:r>
              <a:rPr lang="en-US" sz="2400" b="1" i="1" dirty="0">
                <a:latin typeface="Times New Roman" panose="02020603050405020304" pitchFamily="18" charset="0"/>
                <a:cs typeface="Times New Roman" panose="02020603050405020304" pitchFamily="18" charset="0"/>
              </a:rPr>
              <a:t>linear</a:t>
            </a: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lastly, the </a:t>
            </a:r>
            <a:r>
              <a:rPr lang="en-US" sz="2400" b="1" dirty="0">
                <a:solidFill>
                  <a:srgbClr val="3399FF"/>
                </a:solidFill>
                <a:latin typeface="Times New Roman" panose="02020603050405020304" pitchFamily="18" charset="0"/>
                <a:cs typeface="Times New Roman" panose="02020603050405020304" pitchFamily="18" charset="0"/>
              </a:rPr>
              <a:t>Output layer </a:t>
            </a:r>
            <a:r>
              <a:rPr lang="en-US" sz="2400" dirty="0">
                <a:latin typeface="Times New Roman" panose="02020603050405020304" pitchFamily="18" charset="0"/>
                <a:cs typeface="Times New Roman" panose="02020603050405020304" pitchFamily="18" charset="0"/>
              </a:rPr>
              <a:t>will have only one node</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453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8F3D3-C9E3-870D-8B62-CFB51226FC3B}"/>
              </a:ext>
            </a:extLst>
          </p:cNvPr>
          <p:cNvSpPr>
            <a:spLocks noGrp="1"/>
          </p:cNvSpPr>
          <p:nvPr>
            <p:ph type="title"/>
          </p:nvPr>
        </p:nvSpPr>
        <p:spPr>
          <a:ln>
            <a:noFill/>
          </a:ln>
        </p:spPr>
        <p:txBody>
          <a:bodyPr/>
          <a:lstStyle/>
          <a:p>
            <a:r>
              <a:rPr lang="en-US" dirty="0"/>
              <a:t>Outline</a:t>
            </a:r>
            <a:endParaRPr lang="th-TH" dirty="0"/>
          </a:p>
        </p:txBody>
      </p:sp>
      <p:sp>
        <p:nvSpPr>
          <p:cNvPr id="4" name="Slide Number Placeholder 3">
            <a:extLst>
              <a:ext uri="{FF2B5EF4-FFF2-40B4-BE49-F238E27FC236}">
                <a16:creationId xmlns:a16="http://schemas.microsoft.com/office/drawing/2014/main" id="{0FC73BF9-9C63-CBAB-B1D7-AB15EBA70E39}"/>
              </a:ext>
            </a:extLst>
          </p:cNvPr>
          <p:cNvSpPr>
            <a:spLocks noGrp="1"/>
          </p:cNvSpPr>
          <p:nvPr>
            <p:ph type="sldNum" sz="quarter" idx="12"/>
          </p:nvPr>
        </p:nvSpPr>
        <p:spPr/>
        <p:txBody>
          <a:bodyPr/>
          <a:lstStyle/>
          <a:p>
            <a:fld id="{6B465D55-A1D6-46DB-A9B0-8E20B815DB96}" type="slidenum">
              <a:rPr lang="th-TH" smtClean="0"/>
              <a:t>17</a:t>
            </a:fld>
            <a:endParaRPr lang="th-TH"/>
          </a:p>
        </p:txBody>
      </p:sp>
      <p:sp>
        <p:nvSpPr>
          <p:cNvPr id="7" name="Footer Placeholder 6">
            <a:extLst>
              <a:ext uri="{FF2B5EF4-FFF2-40B4-BE49-F238E27FC236}">
                <a16:creationId xmlns:a16="http://schemas.microsoft.com/office/drawing/2014/main" id="{B4C2A483-86BB-79F9-4242-D2432C8042B3}"/>
              </a:ext>
            </a:extLst>
          </p:cNvPr>
          <p:cNvSpPr>
            <a:spLocks noGrp="1"/>
          </p:cNvSpPr>
          <p:nvPr>
            <p:ph type="ftr" sz="quarter" idx="11"/>
          </p:nvPr>
        </p:nvSpPr>
        <p:spPr/>
        <p:txBody>
          <a:bodyPr/>
          <a:lstStyle/>
          <a:p>
            <a:r>
              <a:rPr lang="en-US"/>
              <a:t>The 20th International Joint Conference on Computer Science and Software Engineering (JCSSE2023) </a:t>
            </a:r>
            <a:endParaRPr lang="th-TH"/>
          </a:p>
        </p:txBody>
      </p:sp>
      <p:sp>
        <p:nvSpPr>
          <p:cNvPr id="8" name="Content Placeholder 2">
            <a:extLst>
              <a:ext uri="{FF2B5EF4-FFF2-40B4-BE49-F238E27FC236}">
                <a16:creationId xmlns:a16="http://schemas.microsoft.com/office/drawing/2014/main" id="{85412B70-1482-A1B7-0615-6192ECF49724}"/>
              </a:ext>
            </a:extLst>
          </p:cNvPr>
          <p:cNvSpPr txBox="1">
            <a:spLocks/>
          </p:cNvSpPr>
          <p:nvPr/>
        </p:nvSpPr>
        <p:spPr>
          <a:xfrm>
            <a:off x="951993" y="1614720"/>
            <a:ext cx="8378699"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lumMod val="65000"/>
                  </a:schemeClr>
                </a:solidFill>
              </a:rPr>
              <a:t>Introduction</a:t>
            </a:r>
          </a:p>
          <a:p>
            <a:r>
              <a:rPr lang="en-US" dirty="0">
                <a:solidFill>
                  <a:schemeClr val="bg1">
                    <a:lumMod val="65000"/>
                  </a:schemeClr>
                </a:solidFill>
              </a:rPr>
              <a:t>Method </a:t>
            </a:r>
          </a:p>
          <a:p>
            <a:pPr lvl="1">
              <a:buFont typeface="Wingdings" panose="05000000000000000000" pitchFamily="2" charset="2"/>
              <a:buChar char="Ø"/>
            </a:pPr>
            <a:r>
              <a:rPr lang="en-US" sz="2800" dirty="0">
                <a:solidFill>
                  <a:schemeClr val="bg1">
                    <a:lumMod val="65000"/>
                  </a:schemeClr>
                </a:solidFill>
              </a:rPr>
              <a:t>Group dataset and Sorting</a:t>
            </a:r>
          </a:p>
          <a:p>
            <a:pPr lvl="1">
              <a:buFont typeface="Wingdings" panose="05000000000000000000" pitchFamily="2" charset="2"/>
              <a:buChar char="Ø"/>
            </a:pPr>
            <a:r>
              <a:rPr lang="en-US" sz="2800" dirty="0">
                <a:solidFill>
                  <a:schemeClr val="bg1">
                    <a:lumMod val="65000"/>
                  </a:schemeClr>
                </a:solidFill>
              </a:rPr>
              <a:t>Generate Simulated </a:t>
            </a:r>
            <a:r>
              <a:rPr lang="en-US" sz="2800" dirty="0" err="1">
                <a:solidFill>
                  <a:schemeClr val="bg1">
                    <a:lumMod val="65000"/>
                  </a:schemeClr>
                </a:solidFill>
              </a:rPr>
              <a:t>DayKey</a:t>
            </a:r>
            <a:endParaRPr lang="en-US" sz="2800" dirty="0">
              <a:solidFill>
                <a:schemeClr val="bg1">
                  <a:lumMod val="65000"/>
                </a:schemeClr>
              </a:solidFill>
            </a:endParaRPr>
          </a:p>
          <a:p>
            <a:pPr lvl="1">
              <a:buFont typeface="Wingdings" panose="05000000000000000000" pitchFamily="2" charset="2"/>
              <a:buChar char="Ø"/>
            </a:pPr>
            <a:r>
              <a:rPr lang="en-US" sz="2800" dirty="0">
                <a:solidFill>
                  <a:schemeClr val="bg1">
                    <a:lumMod val="65000"/>
                  </a:schemeClr>
                </a:solidFill>
              </a:rPr>
              <a:t>Merging simulated </a:t>
            </a:r>
            <a:r>
              <a:rPr lang="en-US" sz="2800" dirty="0" err="1">
                <a:solidFill>
                  <a:schemeClr val="bg1">
                    <a:lumMod val="65000"/>
                  </a:schemeClr>
                </a:solidFill>
              </a:rPr>
              <a:t>DayKey</a:t>
            </a:r>
            <a:r>
              <a:rPr lang="en-US" sz="2800" dirty="0">
                <a:solidFill>
                  <a:schemeClr val="bg1">
                    <a:lumMod val="65000"/>
                  </a:schemeClr>
                </a:solidFill>
              </a:rPr>
              <a:t> with the real </a:t>
            </a:r>
            <a:r>
              <a:rPr lang="en-US" sz="2800" dirty="0" err="1">
                <a:solidFill>
                  <a:schemeClr val="bg1">
                    <a:lumMod val="65000"/>
                  </a:schemeClr>
                </a:solidFill>
              </a:rPr>
              <a:t>DayKey</a:t>
            </a:r>
            <a:endParaRPr lang="en-US" sz="2800" dirty="0">
              <a:solidFill>
                <a:schemeClr val="bg1">
                  <a:lumMod val="65000"/>
                </a:schemeClr>
              </a:solidFill>
            </a:endParaRPr>
          </a:p>
          <a:p>
            <a:pPr lvl="1">
              <a:buFont typeface="Wingdings" panose="05000000000000000000" pitchFamily="2" charset="2"/>
              <a:buChar char="Ø"/>
            </a:pPr>
            <a:r>
              <a:rPr lang="en-US" sz="2800" dirty="0">
                <a:solidFill>
                  <a:schemeClr val="bg1">
                    <a:lumMod val="65000"/>
                  </a:schemeClr>
                </a:solidFill>
              </a:rPr>
              <a:t>Data Imputation</a:t>
            </a:r>
          </a:p>
          <a:p>
            <a:pPr lvl="1">
              <a:buFont typeface="Wingdings" panose="05000000000000000000" pitchFamily="2" charset="2"/>
              <a:buChar char="Ø"/>
            </a:pPr>
            <a:r>
              <a:rPr lang="en-US" sz="2800" dirty="0">
                <a:solidFill>
                  <a:schemeClr val="bg1">
                    <a:lumMod val="65000"/>
                  </a:schemeClr>
                </a:solidFill>
              </a:rPr>
              <a:t>Neural Network Regression</a:t>
            </a:r>
          </a:p>
          <a:p>
            <a:r>
              <a:rPr lang="en-US" dirty="0">
                <a:solidFill>
                  <a:srgbClr val="FF0000"/>
                </a:solidFill>
              </a:rPr>
              <a:t>Experiment</a:t>
            </a:r>
          </a:p>
          <a:p>
            <a:r>
              <a:rPr lang="en-US" dirty="0"/>
              <a:t>Conclusion</a:t>
            </a:r>
          </a:p>
        </p:txBody>
      </p:sp>
    </p:spTree>
    <p:extLst>
      <p:ext uri="{BB962C8B-B14F-4D97-AF65-F5344CB8AC3E}">
        <p14:creationId xmlns:p14="http://schemas.microsoft.com/office/powerpoint/2010/main" val="478758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22D12-7EA2-9B5C-B91C-E2DC536A1748}"/>
              </a:ext>
            </a:extLst>
          </p:cNvPr>
          <p:cNvSpPr>
            <a:spLocks noGrp="1"/>
          </p:cNvSpPr>
          <p:nvPr>
            <p:ph type="title"/>
          </p:nvPr>
        </p:nvSpPr>
        <p:spPr/>
        <p:txBody>
          <a:bodyPr/>
          <a:lstStyle/>
          <a:p>
            <a:r>
              <a:rPr lang="en-US" dirty="0"/>
              <a:t>Experiment</a:t>
            </a:r>
            <a:endParaRPr lang="th-TH" dirty="0"/>
          </a:p>
        </p:txBody>
      </p:sp>
      <p:sp>
        <p:nvSpPr>
          <p:cNvPr id="4" name="Slide Number Placeholder 3">
            <a:extLst>
              <a:ext uri="{FF2B5EF4-FFF2-40B4-BE49-F238E27FC236}">
                <a16:creationId xmlns:a16="http://schemas.microsoft.com/office/drawing/2014/main" id="{86A527AA-588C-48A6-B86E-D7757DAA7EF4}"/>
              </a:ext>
            </a:extLst>
          </p:cNvPr>
          <p:cNvSpPr>
            <a:spLocks noGrp="1"/>
          </p:cNvSpPr>
          <p:nvPr>
            <p:ph type="sldNum" sz="quarter" idx="12"/>
          </p:nvPr>
        </p:nvSpPr>
        <p:spPr/>
        <p:txBody>
          <a:bodyPr/>
          <a:lstStyle/>
          <a:p>
            <a:fld id="{6B465D55-A1D6-46DB-A9B0-8E20B815DB96}" type="slidenum">
              <a:rPr lang="th-TH" smtClean="0"/>
              <a:t>18</a:t>
            </a:fld>
            <a:endParaRPr lang="th-TH" dirty="0"/>
          </a:p>
        </p:txBody>
      </p:sp>
      <p:sp>
        <p:nvSpPr>
          <p:cNvPr id="6" name="Footer Placeholder 5">
            <a:extLst>
              <a:ext uri="{FF2B5EF4-FFF2-40B4-BE49-F238E27FC236}">
                <a16:creationId xmlns:a16="http://schemas.microsoft.com/office/drawing/2014/main" id="{ADF7C4C8-0916-76B4-0F72-0427F0E12CB6}"/>
              </a:ext>
            </a:extLst>
          </p:cNvPr>
          <p:cNvSpPr>
            <a:spLocks noGrp="1"/>
          </p:cNvSpPr>
          <p:nvPr>
            <p:ph type="ftr" sz="quarter" idx="11"/>
          </p:nvPr>
        </p:nvSpPr>
        <p:spPr/>
        <p:txBody>
          <a:bodyPr/>
          <a:lstStyle/>
          <a:p>
            <a:r>
              <a:rPr lang="en-US"/>
              <a:t>The 20th International Joint Conference on Computer Science and Software Engineering (JCSSE2023) </a:t>
            </a:r>
            <a:endParaRPr lang="th-TH"/>
          </a:p>
        </p:txBody>
      </p:sp>
      <p:graphicFrame>
        <p:nvGraphicFramePr>
          <p:cNvPr id="7" name="Table 6">
            <a:extLst>
              <a:ext uri="{FF2B5EF4-FFF2-40B4-BE49-F238E27FC236}">
                <a16:creationId xmlns:a16="http://schemas.microsoft.com/office/drawing/2014/main" id="{25F9677A-5153-9943-B582-A67C12ECC190}"/>
              </a:ext>
            </a:extLst>
          </p:cNvPr>
          <p:cNvGraphicFramePr>
            <a:graphicFrameLocks noGrp="1"/>
          </p:cNvGraphicFramePr>
          <p:nvPr>
            <p:extLst>
              <p:ext uri="{D42A27DB-BD31-4B8C-83A1-F6EECF244321}">
                <p14:modId xmlns:p14="http://schemas.microsoft.com/office/powerpoint/2010/main" val="3023213064"/>
              </p:ext>
            </p:extLst>
          </p:nvPr>
        </p:nvGraphicFramePr>
        <p:xfrm>
          <a:off x="833021" y="2732433"/>
          <a:ext cx="4540170" cy="2809908"/>
        </p:xfrm>
        <a:graphic>
          <a:graphicData uri="http://schemas.openxmlformats.org/drawingml/2006/table">
            <a:tbl>
              <a:tblPr firstRow="1" firstCol="1" bandRow="1">
                <a:tableStyleId>{5A111915-BE36-4E01-A7E5-04B1672EAD32}</a:tableStyleId>
              </a:tblPr>
              <a:tblGrid>
                <a:gridCol w="1909135">
                  <a:extLst>
                    <a:ext uri="{9D8B030D-6E8A-4147-A177-3AD203B41FA5}">
                      <a16:colId xmlns:a16="http://schemas.microsoft.com/office/drawing/2014/main" val="2754213669"/>
                    </a:ext>
                  </a:extLst>
                </a:gridCol>
                <a:gridCol w="947297">
                  <a:extLst>
                    <a:ext uri="{9D8B030D-6E8A-4147-A177-3AD203B41FA5}">
                      <a16:colId xmlns:a16="http://schemas.microsoft.com/office/drawing/2014/main" val="2374545150"/>
                    </a:ext>
                  </a:extLst>
                </a:gridCol>
                <a:gridCol w="947297">
                  <a:extLst>
                    <a:ext uri="{9D8B030D-6E8A-4147-A177-3AD203B41FA5}">
                      <a16:colId xmlns:a16="http://schemas.microsoft.com/office/drawing/2014/main" val="2582730774"/>
                    </a:ext>
                  </a:extLst>
                </a:gridCol>
                <a:gridCol w="736441">
                  <a:extLst>
                    <a:ext uri="{9D8B030D-6E8A-4147-A177-3AD203B41FA5}">
                      <a16:colId xmlns:a16="http://schemas.microsoft.com/office/drawing/2014/main" val="1027975365"/>
                    </a:ext>
                  </a:extLst>
                </a:gridCol>
              </a:tblGrid>
              <a:tr h="813271">
                <a:tc>
                  <a:txBody>
                    <a:bodyPr/>
                    <a:lstStyle/>
                    <a:p>
                      <a:pPr algn="ctr"/>
                      <a:r>
                        <a:rPr lang="en-US" sz="1800" dirty="0">
                          <a:effectLst/>
                          <a:latin typeface="+mn-lt"/>
                        </a:rPr>
                        <a:t>Method </a:t>
                      </a:r>
                      <a:endParaRPr lang="en-US" sz="1800" dirty="0">
                        <a:effectLst/>
                        <a:latin typeface="+mn-lt"/>
                        <a:ea typeface="SimSun" panose="02010600030101010101" pitchFamily="2" charset="-122"/>
                        <a:cs typeface="Cordia New" panose="020B0304020202020204" pitchFamily="34" charset="-34"/>
                      </a:endParaRPr>
                    </a:p>
                  </a:txBody>
                  <a:tcPr marL="127294" marR="127294" marT="0" marB="0" anchor="ctr"/>
                </a:tc>
                <a:tc>
                  <a:txBody>
                    <a:bodyPr/>
                    <a:lstStyle/>
                    <a:p>
                      <a:pPr algn="ctr"/>
                      <a:r>
                        <a:rPr lang="en-US" sz="1800" dirty="0">
                          <a:effectLst/>
                          <a:latin typeface="+mn-lt"/>
                          <a:cs typeface="Times New Roman" panose="02020603050405020304" pitchFamily="18" charset="0"/>
                        </a:rPr>
                        <a:t>MAE</a:t>
                      </a:r>
                      <a:endParaRPr lang="en-US" sz="1800" dirty="0">
                        <a:effectLst/>
                        <a:latin typeface="+mn-lt"/>
                        <a:ea typeface="SimSun" panose="02010600030101010101" pitchFamily="2" charset="-122"/>
                        <a:cs typeface="Times New Roman" panose="02020603050405020304" pitchFamily="18" charset="0"/>
                      </a:endParaRPr>
                    </a:p>
                  </a:txBody>
                  <a:tcPr marL="127294" marR="127294" marT="0" marB="0" anchor="ctr"/>
                </a:tc>
                <a:tc>
                  <a:txBody>
                    <a:bodyPr/>
                    <a:lstStyle/>
                    <a:p>
                      <a:pPr algn="ctr"/>
                      <a:r>
                        <a:rPr lang="en-US" sz="1800" dirty="0">
                          <a:effectLst/>
                          <a:latin typeface="+mn-lt"/>
                          <a:cs typeface="Times New Roman" panose="02020603050405020304" pitchFamily="18" charset="0"/>
                        </a:rPr>
                        <a:t>MSE</a:t>
                      </a:r>
                      <a:endParaRPr lang="en-US" sz="1800" dirty="0">
                        <a:effectLst/>
                        <a:latin typeface="+mn-lt"/>
                        <a:ea typeface="SimSun" panose="02010600030101010101" pitchFamily="2" charset="-122"/>
                        <a:cs typeface="Times New Roman" panose="02020603050405020304" pitchFamily="18" charset="0"/>
                      </a:endParaRPr>
                    </a:p>
                  </a:txBody>
                  <a:tcPr marL="127294" marR="127294" marT="0" marB="0" anchor="ctr"/>
                </a:tc>
                <a:tc>
                  <a:txBody>
                    <a:bodyPr/>
                    <a:lstStyle/>
                    <a:p>
                      <a:pPr algn="ctr"/>
                      <a:r>
                        <a:rPr lang="en-US" sz="1800" dirty="0">
                          <a:effectLst/>
                          <a:latin typeface="+mn-lt"/>
                          <a:cs typeface="Times New Roman" panose="02020603050405020304" pitchFamily="18" charset="0"/>
                        </a:rPr>
                        <a:t>R-2</a:t>
                      </a:r>
                      <a:endParaRPr lang="en-US" sz="1800" dirty="0">
                        <a:effectLst/>
                        <a:latin typeface="+mn-lt"/>
                        <a:ea typeface="SimSun" panose="02010600030101010101" pitchFamily="2" charset="-122"/>
                        <a:cs typeface="Times New Roman" panose="02020603050405020304" pitchFamily="18" charset="0"/>
                      </a:endParaRPr>
                    </a:p>
                  </a:txBody>
                  <a:tcPr marL="127294" marR="127294" marT="0" marB="0" anchor="ctr"/>
                </a:tc>
                <a:extLst>
                  <a:ext uri="{0D108BD9-81ED-4DB2-BD59-A6C34878D82A}">
                    <a16:rowId xmlns:a16="http://schemas.microsoft.com/office/drawing/2014/main" val="4184655648"/>
                  </a:ext>
                </a:extLst>
              </a:tr>
              <a:tr h="582255">
                <a:tc>
                  <a:txBody>
                    <a:bodyPr/>
                    <a:lstStyle/>
                    <a:p>
                      <a:pPr algn="ctr"/>
                      <a:r>
                        <a:rPr lang="en-US" sz="1800" dirty="0">
                          <a:effectLst/>
                          <a:latin typeface="+mn-lt"/>
                          <a:cs typeface="Times New Roman" panose="02020603050405020304" pitchFamily="18" charset="0"/>
                        </a:rPr>
                        <a:t>Linear Regression</a:t>
                      </a:r>
                      <a:endParaRPr lang="en-US" sz="1800" dirty="0">
                        <a:effectLst/>
                        <a:latin typeface="+mn-lt"/>
                        <a:ea typeface="SimSun" panose="02010600030101010101" pitchFamily="2" charset="-122"/>
                        <a:cs typeface="Times New Roman" panose="02020603050405020304" pitchFamily="18" charset="0"/>
                      </a:endParaRPr>
                    </a:p>
                  </a:txBody>
                  <a:tcPr marL="127294" marR="127294" marT="0" marB="0" anchor="ctr"/>
                </a:tc>
                <a:tc>
                  <a:txBody>
                    <a:bodyPr/>
                    <a:lstStyle/>
                    <a:p>
                      <a:pPr algn="ctr"/>
                      <a:r>
                        <a:rPr lang="en-US" sz="1400" dirty="0">
                          <a:effectLst/>
                          <a:latin typeface="+mn-lt"/>
                          <a:cs typeface="Times New Roman" panose="02020603050405020304" pitchFamily="18" charset="0"/>
                        </a:rPr>
                        <a:t>2.55E+06</a:t>
                      </a:r>
                      <a:endParaRPr lang="en-US" sz="1400" dirty="0">
                        <a:effectLst/>
                        <a:latin typeface="+mn-lt"/>
                        <a:ea typeface="SimSun" panose="02010600030101010101" pitchFamily="2" charset="-122"/>
                        <a:cs typeface="Times New Roman" panose="02020603050405020304" pitchFamily="18" charset="0"/>
                      </a:endParaRPr>
                    </a:p>
                  </a:txBody>
                  <a:tcPr marL="127294" marR="127294" marT="0" marB="0" anchor="ctr"/>
                </a:tc>
                <a:tc>
                  <a:txBody>
                    <a:bodyPr/>
                    <a:lstStyle/>
                    <a:p>
                      <a:pPr algn="ctr"/>
                      <a:r>
                        <a:rPr lang="en-US" sz="1400" dirty="0">
                          <a:effectLst/>
                          <a:latin typeface="+mn-lt"/>
                          <a:cs typeface="Times New Roman" panose="02020603050405020304" pitchFamily="18" charset="0"/>
                        </a:rPr>
                        <a:t>1.44E+13</a:t>
                      </a:r>
                      <a:endParaRPr lang="en-US" sz="1400" dirty="0">
                        <a:effectLst/>
                        <a:latin typeface="+mn-lt"/>
                        <a:ea typeface="SimSun" panose="02010600030101010101" pitchFamily="2" charset="-122"/>
                        <a:cs typeface="Times New Roman" panose="02020603050405020304" pitchFamily="18" charset="0"/>
                      </a:endParaRPr>
                    </a:p>
                  </a:txBody>
                  <a:tcPr marL="127294" marR="127294" marT="0" marB="0" anchor="ctr"/>
                </a:tc>
                <a:tc>
                  <a:txBody>
                    <a:bodyPr/>
                    <a:lstStyle/>
                    <a:p>
                      <a:pPr algn="ctr"/>
                      <a:r>
                        <a:rPr lang="en-US" sz="1400" dirty="0">
                          <a:effectLst/>
                          <a:latin typeface="+mn-lt"/>
                          <a:cs typeface="Times New Roman" panose="02020603050405020304" pitchFamily="18" charset="0"/>
                        </a:rPr>
                        <a:t>83.33</a:t>
                      </a:r>
                      <a:endParaRPr lang="en-US" sz="1400" dirty="0">
                        <a:effectLst/>
                        <a:latin typeface="+mn-lt"/>
                        <a:ea typeface="SimSun" panose="02010600030101010101" pitchFamily="2" charset="-122"/>
                        <a:cs typeface="Times New Roman" panose="02020603050405020304" pitchFamily="18" charset="0"/>
                      </a:endParaRPr>
                    </a:p>
                  </a:txBody>
                  <a:tcPr marL="127294" marR="127294" marT="0" marB="0" anchor="ctr"/>
                </a:tc>
                <a:extLst>
                  <a:ext uri="{0D108BD9-81ED-4DB2-BD59-A6C34878D82A}">
                    <a16:rowId xmlns:a16="http://schemas.microsoft.com/office/drawing/2014/main" val="3709639430"/>
                  </a:ext>
                </a:extLst>
              </a:tr>
              <a:tr h="848629">
                <a:tc>
                  <a:txBody>
                    <a:bodyPr/>
                    <a:lstStyle/>
                    <a:p>
                      <a:pPr algn="ctr"/>
                      <a:r>
                        <a:rPr lang="en-US" sz="1800" dirty="0">
                          <a:effectLst/>
                          <a:latin typeface="+mn-lt"/>
                          <a:cs typeface="Times New Roman" panose="02020603050405020304" pitchFamily="18" charset="0"/>
                        </a:rPr>
                        <a:t>Linear Regression with imputation data</a:t>
                      </a:r>
                      <a:endParaRPr lang="en-US" sz="1800" dirty="0">
                        <a:effectLst/>
                        <a:latin typeface="+mn-lt"/>
                        <a:ea typeface="SimSun" panose="02010600030101010101" pitchFamily="2" charset="-122"/>
                        <a:cs typeface="Times New Roman" panose="02020603050405020304" pitchFamily="18" charset="0"/>
                      </a:endParaRPr>
                    </a:p>
                  </a:txBody>
                  <a:tcPr marL="127294" marR="127294" marT="0" marB="0" anchor="ctr"/>
                </a:tc>
                <a:tc>
                  <a:txBody>
                    <a:bodyPr/>
                    <a:lstStyle/>
                    <a:p>
                      <a:pPr algn="ctr"/>
                      <a:r>
                        <a:rPr lang="en-US" sz="1400" dirty="0">
                          <a:effectLst/>
                          <a:latin typeface="+mn-lt"/>
                          <a:cs typeface="Times New Roman" panose="02020603050405020304" pitchFamily="18" charset="0"/>
                        </a:rPr>
                        <a:t>1.48E+06</a:t>
                      </a:r>
                      <a:endParaRPr lang="en-US" sz="1400" dirty="0">
                        <a:effectLst/>
                        <a:latin typeface="+mn-lt"/>
                        <a:ea typeface="SimSun" panose="02010600030101010101" pitchFamily="2" charset="-122"/>
                        <a:cs typeface="Times New Roman" panose="02020603050405020304" pitchFamily="18" charset="0"/>
                      </a:endParaRPr>
                    </a:p>
                  </a:txBody>
                  <a:tcPr marL="127294" marR="127294" marT="0" marB="0" anchor="ctr"/>
                </a:tc>
                <a:tc>
                  <a:txBody>
                    <a:bodyPr/>
                    <a:lstStyle/>
                    <a:p>
                      <a:pPr algn="ctr"/>
                      <a:r>
                        <a:rPr lang="en-US" sz="1400" dirty="0">
                          <a:effectLst/>
                          <a:latin typeface="+mn-lt"/>
                          <a:cs typeface="Times New Roman" panose="02020603050405020304" pitchFamily="18" charset="0"/>
                        </a:rPr>
                        <a:t>5.24E+12</a:t>
                      </a:r>
                      <a:endParaRPr lang="en-US" sz="1400" dirty="0">
                        <a:effectLst/>
                        <a:latin typeface="+mn-lt"/>
                        <a:ea typeface="SimSun" panose="02010600030101010101" pitchFamily="2" charset="-122"/>
                        <a:cs typeface="Times New Roman" panose="02020603050405020304" pitchFamily="18" charset="0"/>
                      </a:endParaRPr>
                    </a:p>
                  </a:txBody>
                  <a:tcPr marL="127294" marR="127294" marT="0" marB="0" anchor="ctr"/>
                </a:tc>
                <a:tc>
                  <a:txBody>
                    <a:bodyPr/>
                    <a:lstStyle/>
                    <a:p>
                      <a:pPr algn="ctr"/>
                      <a:r>
                        <a:rPr lang="en-US" sz="1400" b="1" dirty="0">
                          <a:effectLst/>
                          <a:latin typeface="+mn-lt"/>
                          <a:cs typeface="Times New Roman" panose="02020603050405020304" pitchFamily="18" charset="0"/>
                        </a:rPr>
                        <a:t>98.26</a:t>
                      </a:r>
                      <a:endParaRPr lang="en-US" sz="1400" b="1" dirty="0">
                        <a:effectLst/>
                        <a:latin typeface="+mn-lt"/>
                        <a:ea typeface="SimSun" panose="02010600030101010101" pitchFamily="2" charset="-122"/>
                        <a:cs typeface="Times New Roman" panose="02020603050405020304" pitchFamily="18" charset="0"/>
                      </a:endParaRPr>
                    </a:p>
                  </a:txBody>
                  <a:tcPr marL="127294" marR="127294" marT="0" marB="0" anchor="ctr"/>
                </a:tc>
                <a:extLst>
                  <a:ext uri="{0D108BD9-81ED-4DB2-BD59-A6C34878D82A}">
                    <a16:rowId xmlns:a16="http://schemas.microsoft.com/office/drawing/2014/main" val="329494727"/>
                  </a:ext>
                </a:extLst>
              </a:tr>
              <a:tr h="565753">
                <a:tc>
                  <a:txBody>
                    <a:bodyPr/>
                    <a:lstStyle/>
                    <a:p>
                      <a:pPr algn="ctr"/>
                      <a:r>
                        <a:rPr lang="en-US" sz="1800" dirty="0">
                          <a:effectLst/>
                          <a:latin typeface="+mn-lt"/>
                          <a:cs typeface="Times New Roman" panose="02020603050405020304" pitchFamily="18" charset="0"/>
                        </a:rPr>
                        <a:t>Our proposed method</a:t>
                      </a:r>
                      <a:endParaRPr lang="en-US" sz="1800" dirty="0">
                        <a:effectLst/>
                        <a:latin typeface="+mn-lt"/>
                        <a:ea typeface="SimSun" panose="02010600030101010101" pitchFamily="2" charset="-122"/>
                        <a:cs typeface="Times New Roman" panose="02020603050405020304" pitchFamily="18" charset="0"/>
                      </a:endParaRPr>
                    </a:p>
                  </a:txBody>
                  <a:tcPr marL="127294" marR="127294" marT="0" marB="0" anchor="ctr"/>
                </a:tc>
                <a:tc>
                  <a:txBody>
                    <a:bodyPr/>
                    <a:lstStyle/>
                    <a:p>
                      <a:pPr algn="ctr"/>
                      <a:r>
                        <a:rPr lang="en-US" sz="1400" b="1" dirty="0">
                          <a:effectLst/>
                          <a:latin typeface="+mn-lt"/>
                          <a:cs typeface="Times New Roman" panose="02020603050405020304" pitchFamily="18" charset="0"/>
                        </a:rPr>
                        <a:t>1.35E+06</a:t>
                      </a:r>
                      <a:endParaRPr lang="en-US" sz="1400" b="1" dirty="0">
                        <a:effectLst/>
                        <a:latin typeface="+mn-lt"/>
                        <a:ea typeface="SimSun" panose="02010600030101010101" pitchFamily="2" charset="-122"/>
                        <a:cs typeface="Times New Roman" panose="02020603050405020304" pitchFamily="18" charset="0"/>
                      </a:endParaRPr>
                    </a:p>
                  </a:txBody>
                  <a:tcPr marL="127294" marR="127294" marT="0" marB="0" anchor="ctr"/>
                </a:tc>
                <a:tc>
                  <a:txBody>
                    <a:bodyPr/>
                    <a:lstStyle/>
                    <a:p>
                      <a:pPr algn="ctr"/>
                      <a:r>
                        <a:rPr lang="en-US" sz="1400" b="1" dirty="0">
                          <a:effectLst/>
                          <a:latin typeface="+mn-lt"/>
                          <a:cs typeface="Times New Roman" panose="02020603050405020304" pitchFamily="18" charset="0"/>
                        </a:rPr>
                        <a:t>2.49E+12</a:t>
                      </a:r>
                      <a:endParaRPr lang="en-US" sz="1400" b="1" dirty="0">
                        <a:effectLst/>
                        <a:latin typeface="+mn-lt"/>
                        <a:ea typeface="SimSun" panose="02010600030101010101" pitchFamily="2" charset="-122"/>
                        <a:cs typeface="Times New Roman" panose="02020603050405020304" pitchFamily="18" charset="0"/>
                      </a:endParaRPr>
                    </a:p>
                  </a:txBody>
                  <a:tcPr marL="127294" marR="127294" marT="0" marB="0" anchor="ctr"/>
                </a:tc>
                <a:tc>
                  <a:txBody>
                    <a:bodyPr/>
                    <a:lstStyle/>
                    <a:p>
                      <a:pPr algn="ctr"/>
                      <a:r>
                        <a:rPr lang="en-US" sz="1400" dirty="0">
                          <a:effectLst/>
                          <a:latin typeface="+mn-lt"/>
                          <a:cs typeface="Times New Roman" panose="02020603050405020304" pitchFamily="18" charset="0"/>
                        </a:rPr>
                        <a:t>79.36</a:t>
                      </a:r>
                      <a:endParaRPr lang="en-US" sz="1400" dirty="0">
                        <a:effectLst/>
                        <a:latin typeface="+mn-lt"/>
                        <a:ea typeface="SimSun" panose="02010600030101010101" pitchFamily="2" charset="-122"/>
                        <a:cs typeface="Times New Roman" panose="02020603050405020304" pitchFamily="18" charset="0"/>
                      </a:endParaRPr>
                    </a:p>
                  </a:txBody>
                  <a:tcPr marL="127294" marR="127294" marT="0" marB="0" anchor="ctr"/>
                </a:tc>
                <a:extLst>
                  <a:ext uri="{0D108BD9-81ED-4DB2-BD59-A6C34878D82A}">
                    <a16:rowId xmlns:a16="http://schemas.microsoft.com/office/drawing/2014/main" val="3420949722"/>
                  </a:ext>
                </a:extLst>
              </a:tr>
            </a:tbl>
          </a:graphicData>
        </a:graphic>
      </p:graphicFrame>
      <p:graphicFrame>
        <p:nvGraphicFramePr>
          <p:cNvPr id="10" name="Content Placeholder 9">
            <a:extLst>
              <a:ext uri="{FF2B5EF4-FFF2-40B4-BE49-F238E27FC236}">
                <a16:creationId xmlns:a16="http://schemas.microsoft.com/office/drawing/2014/main" id="{721CC555-E562-4263-5DDF-1AA8499498AF}"/>
              </a:ext>
            </a:extLst>
          </p:cNvPr>
          <p:cNvGraphicFramePr>
            <a:graphicFrameLocks noGrp="1"/>
          </p:cNvGraphicFramePr>
          <p:nvPr>
            <p:ph idx="1"/>
            <p:extLst>
              <p:ext uri="{D42A27DB-BD31-4B8C-83A1-F6EECF244321}">
                <p14:modId xmlns:p14="http://schemas.microsoft.com/office/powerpoint/2010/main" val="821162320"/>
              </p:ext>
            </p:extLst>
          </p:nvPr>
        </p:nvGraphicFramePr>
        <p:xfrm>
          <a:off x="6813630" y="2732433"/>
          <a:ext cx="4540170" cy="2809909"/>
        </p:xfrm>
        <a:graphic>
          <a:graphicData uri="http://schemas.openxmlformats.org/drawingml/2006/table">
            <a:tbl>
              <a:tblPr firstRow="1" firstCol="1" bandRow="1">
                <a:tableStyleId>{5A111915-BE36-4E01-A7E5-04B1672EAD32}</a:tableStyleId>
              </a:tblPr>
              <a:tblGrid>
                <a:gridCol w="1909135">
                  <a:extLst>
                    <a:ext uri="{9D8B030D-6E8A-4147-A177-3AD203B41FA5}">
                      <a16:colId xmlns:a16="http://schemas.microsoft.com/office/drawing/2014/main" val="2506926531"/>
                    </a:ext>
                  </a:extLst>
                </a:gridCol>
                <a:gridCol w="947297">
                  <a:extLst>
                    <a:ext uri="{9D8B030D-6E8A-4147-A177-3AD203B41FA5}">
                      <a16:colId xmlns:a16="http://schemas.microsoft.com/office/drawing/2014/main" val="3994878043"/>
                    </a:ext>
                  </a:extLst>
                </a:gridCol>
                <a:gridCol w="947297">
                  <a:extLst>
                    <a:ext uri="{9D8B030D-6E8A-4147-A177-3AD203B41FA5}">
                      <a16:colId xmlns:a16="http://schemas.microsoft.com/office/drawing/2014/main" val="2314819907"/>
                    </a:ext>
                  </a:extLst>
                </a:gridCol>
                <a:gridCol w="736441">
                  <a:extLst>
                    <a:ext uri="{9D8B030D-6E8A-4147-A177-3AD203B41FA5}">
                      <a16:colId xmlns:a16="http://schemas.microsoft.com/office/drawing/2014/main" val="1504851364"/>
                    </a:ext>
                  </a:extLst>
                </a:gridCol>
              </a:tblGrid>
              <a:tr h="813271">
                <a:tc>
                  <a:txBody>
                    <a:bodyPr/>
                    <a:lstStyle/>
                    <a:p>
                      <a:pPr algn="ctr"/>
                      <a:r>
                        <a:rPr lang="en-US" sz="1800" dirty="0">
                          <a:effectLst/>
                        </a:rPr>
                        <a:t> Method</a:t>
                      </a:r>
                      <a:endParaRPr lang="en-US" sz="18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27294" marR="127294" marT="0" marB="0" anchor="ctr"/>
                </a:tc>
                <a:tc>
                  <a:txBody>
                    <a:bodyPr/>
                    <a:lstStyle/>
                    <a:p>
                      <a:pPr algn="ctr"/>
                      <a:r>
                        <a:rPr lang="en-US" sz="1800" dirty="0">
                          <a:effectLst/>
                        </a:rPr>
                        <a:t>MAE</a:t>
                      </a:r>
                      <a:endParaRPr lang="en-US" sz="18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27294" marR="127294" marT="0" marB="0" anchor="ctr"/>
                </a:tc>
                <a:tc>
                  <a:txBody>
                    <a:bodyPr/>
                    <a:lstStyle/>
                    <a:p>
                      <a:pPr algn="ctr"/>
                      <a:r>
                        <a:rPr lang="en-US" sz="1800" dirty="0">
                          <a:effectLst/>
                        </a:rPr>
                        <a:t>MSE</a:t>
                      </a:r>
                      <a:endParaRPr lang="en-US" sz="18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27294" marR="127294" marT="0" marB="0" anchor="ctr"/>
                </a:tc>
                <a:tc>
                  <a:txBody>
                    <a:bodyPr/>
                    <a:lstStyle/>
                    <a:p>
                      <a:pPr algn="ctr"/>
                      <a:r>
                        <a:rPr lang="en-US" sz="1800" dirty="0">
                          <a:effectLst/>
                        </a:rPr>
                        <a:t>R-2</a:t>
                      </a:r>
                      <a:endParaRPr lang="en-US" sz="18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27294" marR="127294" marT="0" marB="0" anchor="ctr"/>
                </a:tc>
                <a:extLst>
                  <a:ext uri="{0D108BD9-81ED-4DB2-BD59-A6C34878D82A}">
                    <a16:rowId xmlns:a16="http://schemas.microsoft.com/office/drawing/2014/main" val="922509923"/>
                  </a:ext>
                </a:extLst>
              </a:tr>
              <a:tr h="582255">
                <a:tc>
                  <a:txBody>
                    <a:bodyPr/>
                    <a:lstStyle/>
                    <a:p>
                      <a:pPr algn="ctr"/>
                      <a:r>
                        <a:rPr lang="en-US" sz="1800" dirty="0">
                          <a:effectLst/>
                        </a:rPr>
                        <a:t>Linear Regression</a:t>
                      </a:r>
                      <a:endParaRPr lang="en-US" sz="18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27294" marR="127294" marT="0" marB="0" anchor="ctr"/>
                </a:tc>
                <a:tc>
                  <a:txBody>
                    <a:bodyPr/>
                    <a:lstStyle/>
                    <a:p>
                      <a:pPr algn="ctr"/>
                      <a:r>
                        <a:rPr lang="en-US" sz="1400" dirty="0">
                          <a:effectLst/>
                          <a:latin typeface="+mn-lt"/>
                        </a:rPr>
                        <a:t>2.03E+06</a:t>
                      </a:r>
                      <a:endParaRPr lang="en-US" sz="1400" dirty="0">
                        <a:effectLst/>
                        <a:latin typeface="+mn-lt"/>
                        <a:ea typeface="SimSun" panose="02010600030101010101" pitchFamily="2" charset="-122"/>
                        <a:cs typeface="Cordia New" panose="020B0304020202020204" pitchFamily="34" charset="-34"/>
                      </a:endParaRPr>
                    </a:p>
                  </a:txBody>
                  <a:tcPr marL="127294" marR="127294" marT="0" marB="0" anchor="ctr"/>
                </a:tc>
                <a:tc>
                  <a:txBody>
                    <a:bodyPr/>
                    <a:lstStyle/>
                    <a:p>
                      <a:pPr algn="ctr"/>
                      <a:r>
                        <a:rPr lang="en-US" sz="1400" dirty="0">
                          <a:effectLst/>
                        </a:rPr>
                        <a:t>1.05E+13</a:t>
                      </a:r>
                      <a:endParaRPr lang="en-US" sz="14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27294" marR="127294" marT="0" marB="0" anchor="ctr"/>
                </a:tc>
                <a:tc>
                  <a:txBody>
                    <a:bodyPr/>
                    <a:lstStyle/>
                    <a:p>
                      <a:pPr algn="ctr"/>
                      <a:r>
                        <a:rPr lang="th-TH" sz="1800" kern="1200" dirty="0">
                          <a:solidFill>
                            <a:schemeClr val="tx1"/>
                          </a:solidFill>
                          <a:effectLst/>
                          <a:latin typeface="+mn-lt"/>
                          <a:ea typeface="+mn-ea"/>
                          <a:cs typeface="+mn-cs"/>
                        </a:rPr>
                        <a:t>79.10</a:t>
                      </a:r>
                      <a:endParaRPr lang="en-US" sz="1800" kern="1200" dirty="0">
                        <a:solidFill>
                          <a:schemeClr val="tx1"/>
                        </a:solidFill>
                        <a:effectLst/>
                        <a:latin typeface="+mn-lt"/>
                        <a:ea typeface="+mn-ea"/>
                        <a:cs typeface="+mn-cs"/>
                      </a:endParaRPr>
                    </a:p>
                  </a:txBody>
                  <a:tcPr marL="127294" marR="127294" marT="0" marB="0" anchor="ctr"/>
                </a:tc>
                <a:extLst>
                  <a:ext uri="{0D108BD9-81ED-4DB2-BD59-A6C34878D82A}">
                    <a16:rowId xmlns:a16="http://schemas.microsoft.com/office/drawing/2014/main" val="1964978132"/>
                  </a:ext>
                </a:extLst>
              </a:tr>
              <a:tr h="848630">
                <a:tc>
                  <a:txBody>
                    <a:bodyPr/>
                    <a:lstStyle/>
                    <a:p>
                      <a:pPr algn="ctr"/>
                      <a:r>
                        <a:rPr lang="en-US" sz="1800" dirty="0">
                          <a:effectLst/>
                        </a:rPr>
                        <a:t>Linear Regression with imputation data</a:t>
                      </a:r>
                      <a:endParaRPr lang="en-US" sz="18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27294" marR="127294" marT="0" marB="0" anchor="ctr"/>
                </a:tc>
                <a:tc>
                  <a:txBody>
                    <a:bodyPr/>
                    <a:lstStyle/>
                    <a:p>
                      <a:pPr algn="ctr"/>
                      <a:r>
                        <a:rPr lang="en-US" sz="1400" dirty="0">
                          <a:effectLst/>
                        </a:rPr>
                        <a:t>9.08E+05</a:t>
                      </a:r>
                      <a:endParaRPr lang="en-US" sz="1400">
                        <a:effectLst/>
                        <a:latin typeface="Times New Roman" panose="02020603050405020304" pitchFamily="18" charset="0"/>
                        <a:ea typeface="SimSun" panose="02010600030101010101" pitchFamily="2" charset="-122"/>
                        <a:cs typeface="Cordia New" panose="020B0304020202020204" pitchFamily="34" charset="-34"/>
                      </a:endParaRPr>
                    </a:p>
                  </a:txBody>
                  <a:tcPr marL="127294" marR="127294" marT="0" marB="0" anchor="ctr"/>
                </a:tc>
                <a:tc>
                  <a:txBody>
                    <a:bodyPr/>
                    <a:lstStyle/>
                    <a:p>
                      <a:pPr algn="ctr"/>
                      <a:r>
                        <a:rPr lang="en-US" sz="1400" dirty="0">
                          <a:effectLst/>
                        </a:rPr>
                        <a:t>4.26E+12</a:t>
                      </a:r>
                      <a:endParaRPr lang="en-US" sz="14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27294" marR="127294" marT="0" marB="0" anchor="ctr"/>
                </a:tc>
                <a:tc>
                  <a:txBody>
                    <a:bodyPr/>
                    <a:lstStyle/>
                    <a:p>
                      <a:pPr algn="ctr"/>
                      <a:r>
                        <a:rPr lang="en-US" sz="1400" b="1" kern="1200" dirty="0">
                          <a:solidFill>
                            <a:schemeClr val="tx1"/>
                          </a:solidFill>
                          <a:effectLst/>
                          <a:latin typeface="+mn-lt"/>
                          <a:ea typeface="+mn-ea"/>
                          <a:cs typeface="+mn-cs"/>
                        </a:rPr>
                        <a:t>98.82</a:t>
                      </a:r>
                    </a:p>
                  </a:txBody>
                  <a:tcPr marL="127294" marR="127294" marT="0" marB="0" anchor="ctr"/>
                </a:tc>
                <a:extLst>
                  <a:ext uri="{0D108BD9-81ED-4DB2-BD59-A6C34878D82A}">
                    <a16:rowId xmlns:a16="http://schemas.microsoft.com/office/drawing/2014/main" val="2587938070"/>
                  </a:ext>
                </a:extLst>
              </a:tr>
              <a:tr h="565753">
                <a:tc>
                  <a:txBody>
                    <a:bodyPr/>
                    <a:lstStyle/>
                    <a:p>
                      <a:pPr algn="ctr"/>
                      <a:r>
                        <a:rPr lang="en-US" sz="1800" dirty="0">
                          <a:effectLst/>
                        </a:rPr>
                        <a:t>Our proposed method</a:t>
                      </a:r>
                      <a:endParaRPr lang="en-US" sz="18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27294" marR="127294" marT="0" marB="0" anchor="ctr"/>
                </a:tc>
                <a:tc>
                  <a:txBody>
                    <a:bodyPr/>
                    <a:lstStyle/>
                    <a:p>
                      <a:pPr algn="ctr"/>
                      <a:r>
                        <a:rPr lang="en-US" sz="1400" b="1" dirty="0">
                          <a:effectLst/>
                        </a:rPr>
                        <a:t>4.53E+05</a:t>
                      </a:r>
                      <a:endParaRPr lang="en-US" sz="1400" b="1" dirty="0">
                        <a:effectLst/>
                        <a:latin typeface="Times New Roman" panose="02020603050405020304" pitchFamily="18" charset="0"/>
                        <a:ea typeface="SimSun" panose="02010600030101010101" pitchFamily="2" charset="-122"/>
                        <a:cs typeface="Cordia New" panose="020B0304020202020204" pitchFamily="34" charset="-34"/>
                      </a:endParaRPr>
                    </a:p>
                  </a:txBody>
                  <a:tcPr marL="127294" marR="127294" marT="0" marB="0" anchor="ctr"/>
                </a:tc>
                <a:tc>
                  <a:txBody>
                    <a:bodyPr/>
                    <a:lstStyle/>
                    <a:p>
                      <a:pPr algn="ctr"/>
                      <a:r>
                        <a:rPr lang="en-US" sz="1400" b="1" dirty="0">
                          <a:effectLst/>
                        </a:rPr>
                        <a:t>2.78E+11</a:t>
                      </a:r>
                      <a:endParaRPr lang="en-US" sz="1400" b="1" dirty="0">
                        <a:effectLst/>
                        <a:latin typeface="Times New Roman" panose="02020603050405020304" pitchFamily="18" charset="0"/>
                        <a:ea typeface="SimSun" panose="02010600030101010101" pitchFamily="2" charset="-122"/>
                        <a:cs typeface="Cordia New" panose="020B0304020202020204" pitchFamily="34" charset="-34"/>
                      </a:endParaRPr>
                    </a:p>
                  </a:txBody>
                  <a:tcPr marL="127294" marR="127294" marT="0" marB="0" anchor="ctr"/>
                </a:tc>
                <a:tc>
                  <a:txBody>
                    <a:bodyPr/>
                    <a:lstStyle/>
                    <a:p>
                      <a:pPr algn="ctr"/>
                      <a:r>
                        <a:rPr lang="en-US" sz="1400" dirty="0">
                          <a:effectLst/>
                        </a:rPr>
                        <a:t>98.51</a:t>
                      </a:r>
                      <a:endParaRPr lang="en-US" sz="14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27294" marR="127294" marT="0" marB="0" anchor="ctr"/>
                </a:tc>
                <a:extLst>
                  <a:ext uri="{0D108BD9-81ED-4DB2-BD59-A6C34878D82A}">
                    <a16:rowId xmlns:a16="http://schemas.microsoft.com/office/drawing/2014/main" val="315371318"/>
                  </a:ext>
                </a:extLst>
              </a:tr>
            </a:tbl>
          </a:graphicData>
        </a:graphic>
      </p:graphicFrame>
      <p:sp>
        <p:nvSpPr>
          <p:cNvPr id="11" name="TextBox 10">
            <a:extLst>
              <a:ext uri="{FF2B5EF4-FFF2-40B4-BE49-F238E27FC236}">
                <a16:creationId xmlns:a16="http://schemas.microsoft.com/office/drawing/2014/main" id="{C5DD3752-47DF-874B-DEA0-B5F9A76EF397}"/>
              </a:ext>
            </a:extLst>
          </p:cNvPr>
          <p:cNvSpPr txBox="1"/>
          <p:nvPr/>
        </p:nvSpPr>
        <p:spPr>
          <a:xfrm>
            <a:off x="346925" y="5555285"/>
            <a:ext cx="5749074"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3 DAYS</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DATA</a:t>
            </a:r>
            <a:r>
              <a:rPr lang="en-US" sz="1600" dirty="0">
                <a:latin typeface="Times New Roman" panose="02020603050405020304" pitchFamily="18" charset="0"/>
                <a:cs typeface="Times New Roman" panose="02020603050405020304" pitchFamily="18" charset="0"/>
              </a:rPr>
              <a:t> OF THE MONTH WITH DIFFERENT MODELS.</a:t>
            </a:r>
            <a:endParaRPr lang="th-TH" sz="1600" dirty="0">
              <a:latin typeface="Times New Roman" panose="02020603050405020304" pitchFamily="18" charset="0"/>
            </a:endParaRPr>
          </a:p>
        </p:txBody>
      </p:sp>
      <p:sp>
        <p:nvSpPr>
          <p:cNvPr id="12" name="TextBox 11">
            <a:extLst>
              <a:ext uri="{FF2B5EF4-FFF2-40B4-BE49-F238E27FC236}">
                <a16:creationId xmlns:a16="http://schemas.microsoft.com/office/drawing/2014/main" id="{B4865703-D0D5-E785-C29E-52C11556BCCE}"/>
              </a:ext>
            </a:extLst>
          </p:cNvPr>
          <p:cNvSpPr txBox="1"/>
          <p:nvPr/>
        </p:nvSpPr>
        <p:spPr>
          <a:xfrm>
            <a:off x="6433436" y="5555285"/>
            <a:ext cx="5758564"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7 DAYS' DATA </a:t>
            </a:r>
            <a:r>
              <a:rPr lang="en-US" sz="1600" dirty="0">
                <a:latin typeface="Times New Roman" panose="02020603050405020304" pitchFamily="18" charset="0"/>
                <a:cs typeface="Times New Roman" panose="02020603050405020304" pitchFamily="18" charset="0"/>
              </a:rPr>
              <a:t>OF THE MONTH WITH DIFFERENT MODELS.</a:t>
            </a:r>
            <a:endParaRPr lang="th-TH" sz="1600" dirty="0">
              <a:latin typeface="Times New Roman" panose="02020603050405020304" pitchFamily="18" charset="0"/>
            </a:endParaRPr>
          </a:p>
        </p:txBody>
      </p:sp>
      <p:sp>
        <p:nvSpPr>
          <p:cNvPr id="3" name="TextBox 2">
            <a:extLst>
              <a:ext uri="{FF2B5EF4-FFF2-40B4-BE49-F238E27FC236}">
                <a16:creationId xmlns:a16="http://schemas.microsoft.com/office/drawing/2014/main" id="{8B71C67E-676B-C063-9C6D-38E1A3D20BDB}"/>
              </a:ext>
            </a:extLst>
          </p:cNvPr>
          <p:cNvSpPr txBox="1"/>
          <p:nvPr/>
        </p:nvSpPr>
        <p:spPr>
          <a:xfrm>
            <a:off x="573494" y="1619316"/>
            <a:ext cx="11593238" cy="954107"/>
          </a:xfrm>
          <a:prstGeom prst="rect">
            <a:avLst/>
          </a:prstGeom>
          <a:noFill/>
        </p:spPr>
        <p:txBody>
          <a:bodyPr wrap="none" rtlCol="0">
            <a:spAutoFit/>
          </a:bodyPr>
          <a:lstStyle/>
          <a:p>
            <a:pPr marL="457200" indent="-4572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We train for 3 Days and 7 Days for different results.</a:t>
            </a:r>
          </a:p>
          <a:p>
            <a:pPr marL="457200" indent="-4572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Our proposal tends to decrease loss than traditional and higher performance.</a:t>
            </a:r>
            <a:endParaRPr lang="th-TH" dirty="0">
              <a:latin typeface="Times New Roman" panose="02020603050405020304" pitchFamily="18" charset="0"/>
            </a:endParaRPr>
          </a:p>
        </p:txBody>
      </p:sp>
    </p:spTree>
    <p:extLst>
      <p:ext uri="{BB962C8B-B14F-4D97-AF65-F5344CB8AC3E}">
        <p14:creationId xmlns:p14="http://schemas.microsoft.com/office/powerpoint/2010/main" val="82240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22D12-7EA2-9B5C-B91C-E2DC536A1748}"/>
              </a:ext>
            </a:extLst>
          </p:cNvPr>
          <p:cNvSpPr>
            <a:spLocks noGrp="1"/>
          </p:cNvSpPr>
          <p:nvPr>
            <p:ph type="title"/>
          </p:nvPr>
        </p:nvSpPr>
        <p:spPr/>
        <p:txBody>
          <a:bodyPr/>
          <a:lstStyle/>
          <a:p>
            <a:r>
              <a:rPr lang="en-US" dirty="0"/>
              <a:t>Experiment (1)</a:t>
            </a:r>
            <a:endParaRPr lang="th-TH" dirty="0"/>
          </a:p>
        </p:txBody>
      </p:sp>
      <p:sp>
        <p:nvSpPr>
          <p:cNvPr id="4" name="Slide Number Placeholder 3">
            <a:extLst>
              <a:ext uri="{FF2B5EF4-FFF2-40B4-BE49-F238E27FC236}">
                <a16:creationId xmlns:a16="http://schemas.microsoft.com/office/drawing/2014/main" id="{86A527AA-588C-48A6-B86E-D7757DAA7EF4}"/>
              </a:ext>
            </a:extLst>
          </p:cNvPr>
          <p:cNvSpPr>
            <a:spLocks noGrp="1"/>
          </p:cNvSpPr>
          <p:nvPr>
            <p:ph type="sldNum" sz="quarter" idx="12"/>
          </p:nvPr>
        </p:nvSpPr>
        <p:spPr/>
        <p:txBody>
          <a:bodyPr/>
          <a:lstStyle/>
          <a:p>
            <a:fld id="{6B465D55-A1D6-46DB-A9B0-8E20B815DB96}" type="slidenum">
              <a:rPr lang="th-TH" smtClean="0"/>
              <a:t>19</a:t>
            </a:fld>
            <a:endParaRPr lang="th-TH" dirty="0"/>
          </a:p>
        </p:txBody>
      </p:sp>
      <p:sp>
        <p:nvSpPr>
          <p:cNvPr id="6" name="Footer Placeholder 5">
            <a:extLst>
              <a:ext uri="{FF2B5EF4-FFF2-40B4-BE49-F238E27FC236}">
                <a16:creationId xmlns:a16="http://schemas.microsoft.com/office/drawing/2014/main" id="{ADF7C4C8-0916-76B4-0F72-0427F0E12CB6}"/>
              </a:ext>
            </a:extLst>
          </p:cNvPr>
          <p:cNvSpPr>
            <a:spLocks noGrp="1"/>
          </p:cNvSpPr>
          <p:nvPr>
            <p:ph type="ftr" sz="quarter" idx="11"/>
          </p:nvPr>
        </p:nvSpPr>
        <p:spPr/>
        <p:txBody>
          <a:bodyPr/>
          <a:lstStyle/>
          <a:p>
            <a:r>
              <a:rPr lang="en-US" dirty="0"/>
              <a:t>The 20th International Joint Conference on Computer Science and Software Engineering (JCSSE2023) </a:t>
            </a:r>
            <a:endParaRPr lang="th-TH" dirty="0"/>
          </a:p>
        </p:txBody>
      </p:sp>
      <p:pic>
        <p:nvPicPr>
          <p:cNvPr id="8" name="Picture 7">
            <a:extLst>
              <a:ext uri="{FF2B5EF4-FFF2-40B4-BE49-F238E27FC236}">
                <a16:creationId xmlns:a16="http://schemas.microsoft.com/office/drawing/2014/main" id="{C607A317-D9F2-0AE0-ABB8-C2127198FA06}"/>
              </a:ext>
            </a:extLst>
          </p:cNvPr>
          <p:cNvPicPr>
            <a:picLocks noChangeAspect="1"/>
          </p:cNvPicPr>
          <p:nvPr/>
        </p:nvPicPr>
        <p:blipFill>
          <a:blip r:embed="rId2"/>
          <a:stretch>
            <a:fillRect/>
          </a:stretch>
        </p:blipFill>
        <p:spPr>
          <a:xfrm>
            <a:off x="838200" y="2630953"/>
            <a:ext cx="5029200" cy="3605516"/>
          </a:xfrm>
          <a:prstGeom prst="rect">
            <a:avLst/>
          </a:prstGeom>
          <a:ln>
            <a:solidFill>
              <a:schemeClr val="tx1"/>
            </a:solidFill>
          </a:ln>
        </p:spPr>
      </p:pic>
      <p:sp>
        <p:nvSpPr>
          <p:cNvPr id="17" name="TextBox 16">
            <a:extLst>
              <a:ext uri="{FF2B5EF4-FFF2-40B4-BE49-F238E27FC236}">
                <a16:creationId xmlns:a16="http://schemas.microsoft.com/office/drawing/2014/main" id="{2A835F95-2005-F26C-AF99-CA97D099BF67}"/>
              </a:ext>
            </a:extLst>
          </p:cNvPr>
          <p:cNvSpPr txBox="1"/>
          <p:nvPr/>
        </p:nvSpPr>
        <p:spPr>
          <a:xfrm>
            <a:off x="2078997" y="6187073"/>
            <a:ext cx="3182086"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traditional linear regression. </a:t>
            </a:r>
            <a:endParaRPr lang="th-TH" sz="1600" dirty="0">
              <a:latin typeface="Times New Roman" panose="02020603050405020304" pitchFamily="18" charset="0"/>
            </a:endParaRPr>
          </a:p>
        </p:txBody>
      </p:sp>
      <p:sp>
        <p:nvSpPr>
          <p:cNvPr id="3" name="TextBox 2">
            <a:extLst>
              <a:ext uri="{FF2B5EF4-FFF2-40B4-BE49-F238E27FC236}">
                <a16:creationId xmlns:a16="http://schemas.microsoft.com/office/drawing/2014/main" id="{CC79343E-7F46-3524-DDD4-646FC262011A}"/>
              </a:ext>
            </a:extLst>
          </p:cNvPr>
          <p:cNvSpPr txBox="1"/>
          <p:nvPr/>
        </p:nvSpPr>
        <p:spPr>
          <a:xfrm>
            <a:off x="838201" y="1237372"/>
            <a:ext cx="10891982" cy="1815882"/>
          </a:xfrm>
          <a:prstGeom prst="rect">
            <a:avLst/>
          </a:prstGeom>
          <a:noFill/>
        </p:spPr>
        <p:txBody>
          <a:bodyPr wrap="square" rtlCol="0">
            <a:spAutoFit/>
          </a:bodyPr>
          <a:lstStyle/>
          <a:p>
            <a:pPr marL="457200" indent="-4572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This is an experiment of training 3 Days in different methods, and predict the last day of the month</a:t>
            </a:r>
          </a:p>
          <a:p>
            <a:pPr marL="457200" indent="-4572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t>
            </a:r>
            <a:r>
              <a:rPr lang="en-US" dirty="0">
                <a:solidFill>
                  <a:srgbClr val="38AA4B"/>
                </a:solidFill>
                <a:latin typeface="Times New Roman" panose="02020603050405020304" pitchFamily="18" charset="0"/>
                <a:cs typeface="Times New Roman" panose="02020603050405020304" pitchFamily="18" charset="0"/>
              </a:rPr>
              <a:t>Green dot </a:t>
            </a:r>
            <a:r>
              <a:rPr lang="en-US" dirty="0">
                <a:latin typeface="Times New Roman" panose="02020603050405020304" pitchFamily="18" charset="0"/>
                <a:cs typeface="Times New Roman" panose="02020603050405020304" pitchFamily="18" charset="0"/>
              </a:rPr>
              <a:t>is trained, </a:t>
            </a:r>
            <a:r>
              <a:rPr lang="en-US" dirty="0">
                <a:solidFill>
                  <a:srgbClr val="357FF7"/>
                </a:solidFill>
                <a:latin typeface="Times New Roman" panose="02020603050405020304" pitchFamily="18" charset="0"/>
                <a:cs typeface="Times New Roman" panose="02020603050405020304" pitchFamily="18" charset="0"/>
              </a:rPr>
              <a:t>Blue triangle</a:t>
            </a:r>
            <a:r>
              <a:rPr lang="th-TH" dirty="0">
                <a:solidFill>
                  <a:srgbClr val="357FF7"/>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real data, </a:t>
            </a:r>
            <a:r>
              <a:rPr lang="en-US" dirty="0">
                <a:solidFill>
                  <a:srgbClr val="E71D1D"/>
                </a:solidFill>
                <a:latin typeface="Times New Roman" panose="02020603050405020304" pitchFamily="18" charset="0"/>
                <a:cs typeface="Times New Roman" panose="02020603050405020304" pitchFamily="18" charset="0"/>
              </a:rPr>
              <a:t>Red star </a:t>
            </a:r>
            <a:r>
              <a:rPr lang="en-US" dirty="0">
                <a:latin typeface="Times New Roman" panose="02020603050405020304" pitchFamily="18" charset="0"/>
                <a:cs typeface="Times New Roman" panose="02020603050405020304" pitchFamily="18" charset="0"/>
              </a:rPr>
              <a:t>is predicted</a:t>
            </a:r>
          </a:p>
          <a:p>
            <a:pPr marL="457200" indent="-457200">
              <a:buFont typeface="Wingdings" panose="05000000000000000000" pitchFamily="2" charset="2"/>
              <a:buChar char="Ø"/>
            </a:pPr>
            <a:endParaRPr lang="th-TH" dirty="0">
              <a:latin typeface="Times New Roman" panose="02020603050405020304" pitchFamily="18" charset="0"/>
            </a:endParaRPr>
          </a:p>
        </p:txBody>
      </p:sp>
      <p:sp>
        <p:nvSpPr>
          <p:cNvPr id="7" name="TextBox 6">
            <a:extLst>
              <a:ext uri="{FF2B5EF4-FFF2-40B4-BE49-F238E27FC236}">
                <a16:creationId xmlns:a16="http://schemas.microsoft.com/office/drawing/2014/main" id="{F075207E-BC02-7734-13FF-97D0413EE073}"/>
              </a:ext>
            </a:extLst>
          </p:cNvPr>
          <p:cNvSpPr txBox="1"/>
          <p:nvPr/>
        </p:nvSpPr>
        <p:spPr>
          <a:xfrm>
            <a:off x="6324602" y="3212573"/>
            <a:ext cx="4374573" cy="1384995"/>
          </a:xfrm>
          <a:prstGeom prst="rect">
            <a:avLst/>
          </a:prstGeom>
          <a:noFill/>
        </p:spPr>
        <p:txBody>
          <a:bodyPr wrap="square" rtlCol="0">
            <a:spAutoFit/>
          </a:bodyPr>
          <a:lstStyle/>
          <a:p>
            <a:pPr marL="457200" indent="-4572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cs typeface="Times New Roman" panose="02020603050405020304" pitchFamily="18" charset="0"/>
              </a:rPr>
              <a:t>raditional linear regression can predict but It is low accuracy.</a:t>
            </a:r>
            <a:endParaRPr lang="th-TH" sz="2800" dirty="0">
              <a:latin typeface="Times New Roman" panose="02020603050405020304" pitchFamily="18" charset="0"/>
            </a:endParaRPr>
          </a:p>
        </p:txBody>
      </p:sp>
    </p:spTree>
    <p:extLst>
      <p:ext uri="{BB962C8B-B14F-4D97-AF65-F5344CB8AC3E}">
        <p14:creationId xmlns:p14="http://schemas.microsoft.com/office/powerpoint/2010/main" val="4055806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8F3D3-C9E3-870D-8B62-CFB51226FC3B}"/>
              </a:ext>
            </a:extLst>
          </p:cNvPr>
          <p:cNvSpPr>
            <a:spLocks noGrp="1"/>
          </p:cNvSpPr>
          <p:nvPr>
            <p:ph type="title"/>
          </p:nvPr>
        </p:nvSpPr>
        <p:spPr>
          <a:ln>
            <a:noFill/>
          </a:ln>
        </p:spPr>
        <p:txBody>
          <a:bodyPr/>
          <a:lstStyle/>
          <a:p>
            <a:r>
              <a:rPr lang="en-US" dirty="0"/>
              <a:t>Outline</a:t>
            </a:r>
            <a:endParaRPr lang="th-TH" dirty="0"/>
          </a:p>
        </p:txBody>
      </p:sp>
      <p:sp>
        <p:nvSpPr>
          <p:cNvPr id="3" name="Content Placeholder 2">
            <a:extLst>
              <a:ext uri="{FF2B5EF4-FFF2-40B4-BE49-F238E27FC236}">
                <a16:creationId xmlns:a16="http://schemas.microsoft.com/office/drawing/2014/main" id="{8493CF91-4514-FD3F-A134-6B6D92858094}"/>
              </a:ext>
            </a:extLst>
          </p:cNvPr>
          <p:cNvSpPr>
            <a:spLocks noGrp="1"/>
          </p:cNvSpPr>
          <p:nvPr>
            <p:ph idx="1"/>
          </p:nvPr>
        </p:nvSpPr>
        <p:spPr>
          <a:xfrm>
            <a:off x="1182552" y="1614720"/>
            <a:ext cx="8325433" cy="4351338"/>
          </a:xfrm>
        </p:spPr>
        <p:txBody>
          <a:bodyPr>
            <a:noAutofit/>
          </a:bodyPr>
          <a:lstStyle/>
          <a:p>
            <a:r>
              <a:rPr lang="en-US" dirty="0"/>
              <a:t>Introduction</a:t>
            </a:r>
          </a:p>
          <a:p>
            <a:r>
              <a:rPr lang="en-US" dirty="0"/>
              <a:t>Method </a:t>
            </a:r>
          </a:p>
          <a:p>
            <a:pPr lvl="1">
              <a:buFont typeface="Wingdings" panose="05000000000000000000" pitchFamily="2" charset="2"/>
              <a:buChar char="Ø"/>
            </a:pPr>
            <a:r>
              <a:rPr lang="en-US" sz="2800" dirty="0"/>
              <a:t>Group dataset and Sorting</a:t>
            </a:r>
          </a:p>
          <a:p>
            <a:pPr lvl="1">
              <a:buFont typeface="Wingdings" panose="05000000000000000000" pitchFamily="2" charset="2"/>
              <a:buChar char="Ø"/>
            </a:pPr>
            <a:r>
              <a:rPr lang="en-US" sz="2800" dirty="0"/>
              <a:t>Generate Simulated </a:t>
            </a:r>
            <a:r>
              <a:rPr lang="en-US" sz="2800" dirty="0" err="1"/>
              <a:t>DayKey</a:t>
            </a:r>
            <a:endParaRPr lang="en-US" sz="2800" dirty="0"/>
          </a:p>
          <a:p>
            <a:pPr lvl="1">
              <a:buFont typeface="Wingdings" panose="05000000000000000000" pitchFamily="2" charset="2"/>
              <a:buChar char="Ø"/>
            </a:pPr>
            <a:r>
              <a:rPr lang="en-US" sz="2800" dirty="0"/>
              <a:t>Merging simulated </a:t>
            </a:r>
            <a:r>
              <a:rPr lang="en-US" sz="2800" dirty="0" err="1"/>
              <a:t>DayKey</a:t>
            </a:r>
            <a:r>
              <a:rPr lang="en-US" sz="2800" dirty="0"/>
              <a:t> with the real </a:t>
            </a:r>
            <a:r>
              <a:rPr lang="en-US" sz="2800" dirty="0" err="1"/>
              <a:t>DayKey</a:t>
            </a:r>
            <a:endParaRPr lang="en-US" sz="2800" dirty="0"/>
          </a:p>
          <a:p>
            <a:pPr lvl="1">
              <a:buFont typeface="Wingdings" panose="05000000000000000000" pitchFamily="2" charset="2"/>
              <a:buChar char="Ø"/>
            </a:pPr>
            <a:r>
              <a:rPr lang="en-US" sz="2800" dirty="0" err="1"/>
              <a:t>CumSales</a:t>
            </a:r>
            <a:r>
              <a:rPr lang="en-US" sz="2800" dirty="0"/>
              <a:t> Imputation</a:t>
            </a:r>
          </a:p>
          <a:p>
            <a:pPr lvl="1">
              <a:buFont typeface="Wingdings" panose="05000000000000000000" pitchFamily="2" charset="2"/>
              <a:buChar char="Ø"/>
            </a:pPr>
            <a:r>
              <a:rPr lang="en-US" sz="2800" dirty="0"/>
              <a:t>Neural Network Regression</a:t>
            </a:r>
          </a:p>
          <a:p>
            <a:r>
              <a:rPr lang="en-US" dirty="0"/>
              <a:t>Experiment</a:t>
            </a:r>
          </a:p>
          <a:p>
            <a:r>
              <a:rPr lang="en-US" dirty="0"/>
              <a:t>Conclusion</a:t>
            </a:r>
          </a:p>
        </p:txBody>
      </p:sp>
      <p:sp>
        <p:nvSpPr>
          <p:cNvPr id="4" name="Slide Number Placeholder 3">
            <a:extLst>
              <a:ext uri="{FF2B5EF4-FFF2-40B4-BE49-F238E27FC236}">
                <a16:creationId xmlns:a16="http://schemas.microsoft.com/office/drawing/2014/main" id="{0FC73BF9-9C63-CBAB-B1D7-AB15EBA70E39}"/>
              </a:ext>
            </a:extLst>
          </p:cNvPr>
          <p:cNvSpPr>
            <a:spLocks noGrp="1"/>
          </p:cNvSpPr>
          <p:nvPr>
            <p:ph type="sldNum" sz="quarter" idx="12"/>
          </p:nvPr>
        </p:nvSpPr>
        <p:spPr/>
        <p:txBody>
          <a:bodyPr/>
          <a:lstStyle/>
          <a:p>
            <a:fld id="{6B465D55-A1D6-46DB-A9B0-8E20B815DB96}" type="slidenum">
              <a:rPr lang="th-TH" smtClean="0"/>
              <a:t>2</a:t>
            </a:fld>
            <a:endParaRPr lang="th-TH"/>
          </a:p>
        </p:txBody>
      </p:sp>
      <p:sp>
        <p:nvSpPr>
          <p:cNvPr id="7" name="Footer Placeholder 6">
            <a:extLst>
              <a:ext uri="{FF2B5EF4-FFF2-40B4-BE49-F238E27FC236}">
                <a16:creationId xmlns:a16="http://schemas.microsoft.com/office/drawing/2014/main" id="{76A861A8-BCBA-2E2F-C36B-63BFCD14F192}"/>
              </a:ext>
            </a:extLst>
          </p:cNvPr>
          <p:cNvSpPr>
            <a:spLocks noGrp="1"/>
          </p:cNvSpPr>
          <p:nvPr>
            <p:ph type="ftr" sz="quarter" idx="11"/>
          </p:nvPr>
        </p:nvSpPr>
        <p:spPr/>
        <p:txBody>
          <a:bodyPr/>
          <a:lstStyle/>
          <a:p>
            <a:r>
              <a:rPr lang="en-US" dirty="0"/>
              <a:t>The 20th International Joint Conference on Computer Science and Software Engineering (JCSSE2023) </a:t>
            </a:r>
            <a:endParaRPr lang="th-TH" dirty="0"/>
          </a:p>
        </p:txBody>
      </p:sp>
    </p:spTree>
    <p:extLst>
      <p:ext uri="{BB962C8B-B14F-4D97-AF65-F5344CB8AC3E}">
        <p14:creationId xmlns:p14="http://schemas.microsoft.com/office/powerpoint/2010/main" val="2610076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22D12-7EA2-9B5C-B91C-E2DC536A1748}"/>
              </a:ext>
            </a:extLst>
          </p:cNvPr>
          <p:cNvSpPr>
            <a:spLocks noGrp="1"/>
          </p:cNvSpPr>
          <p:nvPr>
            <p:ph type="title"/>
          </p:nvPr>
        </p:nvSpPr>
        <p:spPr/>
        <p:txBody>
          <a:bodyPr/>
          <a:lstStyle/>
          <a:p>
            <a:r>
              <a:rPr lang="en-US" dirty="0"/>
              <a:t>Experiment (2)</a:t>
            </a:r>
            <a:endParaRPr lang="th-TH" dirty="0"/>
          </a:p>
        </p:txBody>
      </p:sp>
      <p:sp>
        <p:nvSpPr>
          <p:cNvPr id="4" name="Slide Number Placeholder 3">
            <a:extLst>
              <a:ext uri="{FF2B5EF4-FFF2-40B4-BE49-F238E27FC236}">
                <a16:creationId xmlns:a16="http://schemas.microsoft.com/office/drawing/2014/main" id="{86A527AA-588C-48A6-B86E-D7757DAA7EF4}"/>
              </a:ext>
            </a:extLst>
          </p:cNvPr>
          <p:cNvSpPr>
            <a:spLocks noGrp="1"/>
          </p:cNvSpPr>
          <p:nvPr>
            <p:ph type="sldNum" sz="quarter" idx="12"/>
          </p:nvPr>
        </p:nvSpPr>
        <p:spPr/>
        <p:txBody>
          <a:bodyPr/>
          <a:lstStyle/>
          <a:p>
            <a:fld id="{6B465D55-A1D6-46DB-A9B0-8E20B815DB96}" type="slidenum">
              <a:rPr lang="th-TH" smtClean="0"/>
              <a:t>20</a:t>
            </a:fld>
            <a:endParaRPr lang="th-TH"/>
          </a:p>
        </p:txBody>
      </p:sp>
      <p:sp>
        <p:nvSpPr>
          <p:cNvPr id="6" name="Footer Placeholder 5">
            <a:extLst>
              <a:ext uri="{FF2B5EF4-FFF2-40B4-BE49-F238E27FC236}">
                <a16:creationId xmlns:a16="http://schemas.microsoft.com/office/drawing/2014/main" id="{ADF7C4C8-0916-76B4-0F72-0427F0E12CB6}"/>
              </a:ext>
            </a:extLst>
          </p:cNvPr>
          <p:cNvSpPr>
            <a:spLocks noGrp="1"/>
          </p:cNvSpPr>
          <p:nvPr>
            <p:ph type="ftr" sz="quarter" idx="11"/>
          </p:nvPr>
        </p:nvSpPr>
        <p:spPr/>
        <p:txBody>
          <a:bodyPr/>
          <a:lstStyle/>
          <a:p>
            <a:r>
              <a:rPr lang="en-US"/>
              <a:t>The 20th International Joint Conference on Computer Science and Software Engineering (JCSSE2023) </a:t>
            </a:r>
            <a:endParaRPr lang="th-TH"/>
          </a:p>
        </p:txBody>
      </p:sp>
      <p:pic>
        <p:nvPicPr>
          <p:cNvPr id="7" name="Content Placeholder 6" descr="Table&#10;&#10;Description automatically generated">
            <a:extLst>
              <a:ext uri="{FF2B5EF4-FFF2-40B4-BE49-F238E27FC236}">
                <a16:creationId xmlns:a16="http://schemas.microsoft.com/office/drawing/2014/main" id="{0B167475-596E-EE17-BF11-B86773D0B632}"/>
              </a:ext>
            </a:extLst>
          </p:cNvPr>
          <p:cNvPicPr>
            <a:picLocks noGrp="1" noChangeAspect="1"/>
          </p:cNvPicPr>
          <p:nvPr>
            <p:ph idx="1"/>
          </p:nvPr>
        </p:nvPicPr>
        <p:blipFill>
          <a:blip r:embed="rId2"/>
          <a:stretch>
            <a:fillRect/>
          </a:stretch>
        </p:blipFill>
        <p:spPr>
          <a:xfrm>
            <a:off x="692825" y="1521658"/>
            <a:ext cx="5994845" cy="4298527"/>
          </a:xfrm>
          <a:prstGeom prst="rect">
            <a:avLst/>
          </a:prstGeom>
          <a:ln>
            <a:solidFill>
              <a:schemeClr val="tx1"/>
            </a:solidFill>
          </a:ln>
        </p:spPr>
      </p:pic>
      <p:sp>
        <p:nvSpPr>
          <p:cNvPr id="18" name="TextBox 17">
            <a:extLst>
              <a:ext uri="{FF2B5EF4-FFF2-40B4-BE49-F238E27FC236}">
                <a16:creationId xmlns:a16="http://schemas.microsoft.com/office/drawing/2014/main" id="{BB18C575-29A8-C297-4CEF-95DE61F1476F}"/>
              </a:ext>
            </a:extLst>
          </p:cNvPr>
          <p:cNvSpPr txBox="1"/>
          <p:nvPr/>
        </p:nvSpPr>
        <p:spPr>
          <a:xfrm>
            <a:off x="2007219" y="5889632"/>
            <a:ext cx="336605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linear regression with data imputation</a:t>
            </a:r>
            <a:endParaRPr lang="th-TH" sz="1600" dirty="0">
              <a:latin typeface="Times New Roman" panose="02020603050405020304" pitchFamily="18" charset="0"/>
            </a:endParaRPr>
          </a:p>
        </p:txBody>
      </p:sp>
      <p:sp>
        <p:nvSpPr>
          <p:cNvPr id="14" name="TextBox 13">
            <a:extLst>
              <a:ext uri="{FF2B5EF4-FFF2-40B4-BE49-F238E27FC236}">
                <a16:creationId xmlns:a16="http://schemas.microsoft.com/office/drawing/2014/main" id="{F825A6E5-014E-AFB3-031C-D24449FA351D}"/>
              </a:ext>
            </a:extLst>
          </p:cNvPr>
          <p:cNvSpPr txBox="1"/>
          <p:nvPr/>
        </p:nvSpPr>
        <p:spPr>
          <a:xfrm>
            <a:off x="6979227" y="2880064"/>
            <a:ext cx="4809361" cy="1384995"/>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linear regression with data imputation can predict some month nearby</a:t>
            </a:r>
            <a:r>
              <a:rPr lang="th-TH"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Ground truth</a:t>
            </a:r>
            <a:r>
              <a:rPr lang="th-TH" sz="2800" dirty="0">
                <a:latin typeface="Times New Roman" panose="02020603050405020304" pitchFamily="18" charset="0"/>
                <a:cs typeface="Times New Roman" panose="02020603050405020304" pitchFamily="18" charset="0"/>
              </a:rPr>
              <a:t>.</a:t>
            </a:r>
            <a:endParaRPr lang="th-TH" sz="2800" dirty="0">
              <a:latin typeface="Times New Roman" panose="02020603050405020304" pitchFamily="18" charset="0"/>
            </a:endParaRPr>
          </a:p>
        </p:txBody>
      </p:sp>
    </p:spTree>
    <p:extLst>
      <p:ext uri="{BB962C8B-B14F-4D97-AF65-F5344CB8AC3E}">
        <p14:creationId xmlns:p14="http://schemas.microsoft.com/office/powerpoint/2010/main" val="3501110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22D12-7EA2-9B5C-B91C-E2DC536A1748}"/>
              </a:ext>
            </a:extLst>
          </p:cNvPr>
          <p:cNvSpPr>
            <a:spLocks noGrp="1"/>
          </p:cNvSpPr>
          <p:nvPr>
            <p:ph type="title"/>
          </p:nvPr>
        </p:nvSpPr>
        <p:spPr/>
        <p:txBody>
          <a:bodyPr/>
          <a:lstStyle/>
          <a:p>
            <a:r>
              <a:rPr lang="en-US" dirty="0"/>
              <a:t>Experiment (3)</a:t>
            </a:r>
            <a:endParaRPr lang="th-TH" dirty="0"/>
          </a:p>
        </p:txBody>
      </p:sp>
      <p:sp>
        <p:nvSpPr>
          <p:cNvPr id="4" name="Slide Number Placeholder 3">
            <a:extLst>
              <a:ext uri="{FF2B5EF4-FFF2-40B4-BE49-F238E27FC236}">
                <a16:creationId xmlns:a16="http://schemas.microsoft.com/office/drawing/2014/main" id="{86A527AA-588C-48A6-B86E-D7757DAA7EF4}"/>
              </a:ext>
            </a:extLst>
          </p:cNvPr>
          <p:cNvSpPr>
            <a:spLocks noGrp="1"/>
          </p:cNvSpPr>
          <p:nvPr>
            <p:ph type="sldNum" sz="quarter" idx="12"/>
          </p:nvPr>
        </p:nvSpPr>
        <p:spPr/>
        <p:txBody>
          <a:bodyPr/>
          <a:lstStyle/>
          <a:p>
            <a:fld id="{6B465D55-A1D6-46DB-A9B0-8E20B815DB96}" type="slidenum">
              <a:rPr lang="th-TH" smtClean="0"/>
              <a:t>21</a:t>
            </a:fld>
            <a:endParaRPr lang="th-TH"/>
          </a:p>
        </p:txBody>
      </p:sp>
      <p:sp>
        <p:nvSpPr>
          <p:cNvPr id="6" name="Footer Placeholder 5">
            <a:extLst>
              <a:ext uri="{FF2B5EF4-FFF2-40B4-BE49-F238E27FC236}">
                <a16:creationId xmlns:a16="http://schemas.microsoft.com/office/drawing/2014/main" id="{ADF7C4C8-0916-76B4-0F72-0427F0E12CB6}"/>
              </a:ext>
            </a:extLst>
          </p:cNvPr>
          <p:cNvSpPr>
            <a:spLocks noGrp="1"/>
          </p:cNvSpPr>
          <p:nvPr>
            <p:ph type="ftr" sz="quarter" idx="11"/>
          </p:nvPr>
        </p:nvSpPr>
        <p:spPr/>
        <p:txBody>
          <a:bodyPr/>
          <a:lstStyle/>
          <a:p>
            <a:r>
              <a:rPr lang="en-US"/>
              <a:t>The 20th International Joint Conference on Computer Science and Software Engineering (JCSSE2023) </a:t>
            </a:r>
            <a:endParaRPr lang="th-TH"/>
          </a:p>
        </p:txBody>
      </p:sp>
      <p:pic>
        <p:nvPicPr>
          <p:cNvPr id="9" name="Picture 8" descr="Table&#10;&#10;Description automatically generated">
            <a:extLst>
              <a:ext uri="{FF2B5EF4-FFF2-40B4-BE49-F238E27FC236}">
                <a16:creationId xmlns:a16="http://schemas.microsoft.com/office/drawing/2014/main" id="{D2A27D9B-3A48-9B93-86C5-0636C9896BCA}"/>
              </a:ext>
            </a:extLst>
          </p:cNvPr>
          <p:cNvPicPr>
            <a:picLocks noChangeAspect="1"/>
          </p:cNvPicPr>
          <p:nvPr/>
        </p:nvPicPr>
        <p:blipFill>
          <a:blip r:embed="rId2"/>
          <a:stretch>
            <a:fillRect/>
          </a:stretch>
        </p:blipFill>
        <p:spPr>
          <a:xfrm>
            <a:off x="692825" y="1521658"/>
            <a:ext cx="5996106" cy="4298526"/>
          </a:xfrm>
          <a:prstGeom prst="rect">
            <a:avLst/>
          </a:prstGeom>
          <a:ln>
            <a:solidFill>
              <a:schemeClr val="tx1"/>
            </a:solidFill>
          </a:ln>
        </p:spPr>
      </p:pic>
      <p:sp>
        <p:nvSpPr>
          <p:cNvPr id="19" name="TextBox 18">
            <a:extLst>
              <a:ext uri="{FF2B5EF4-FFF2-40B4-BE49-F238E27FC236}">
                <a16:creationId xmlns:a16="http://schemas.microsoft.com/office/drawing/2014/main" id="{17ABD177-C4A0-5F49-7BF4-543E129B317B}"/>
              </a:ext>
            </a:extLst>
          </p:cNvPr>
          <p:cNvSpPr txBox="1"/>
          <p:nvPr/>
        </p:nvSpPr>
        <p:spPr>
          <a:xfrm>
            <a:off x="2913914" y="5854991"/>
            <a:ext cx="3182086"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our proposed method</a:t>
            </a:r>
            <a:endParaRPr lang="th-TH" sz="1600" b="1" dirty="0">
              <a:latin typeface="Times New Roman" panose="02020603050405020304" pitchFamily="18" charset="0"/>
            </a:endParaRPr>
          </a:p>
        </p:txBody>
      </p:sp>
      <p:sp>
        <p:nvSpPr>
          <p:cNvPr id="10" name="TextBox 9">
            <a:extLst>
              <a:ext uri="{FF2B5EF4-FFF2-40B4-BE49-F238E27FC236}">
                <a16:creationId xmlns:a16="http://schemas.microsoft.com/office/drawing/2014/main" id="{6FD459C0-0CED-78CD-9F39-D02AFCB2923C}"/>
              </a:ext>
            </a:extLst>
          </p:cNvPr>
          <p:cNvSpPr txBox="1"/>
          <p:nvPr/>
        </p:nvSpPr>
        <p:spPr>
          <a:xfrm>
            <a:off x="7124602" y="2736502"/>
            <a:ext cx="4374573" cy="1384995"/>
          </a:xfrm>
          <a:prstGeom prst="rect">
            <a:avLst/>
          </a:prstGeom>
          <a:noFill/>
        </p:spPr>
        <p:txBody>
          <a:bodyPr wrap="square" rtlCol="0">
            <a:spAutoFit/>
          </a:bodyPr>
          <a:lstStyle/>
          <a:p>
            <a:pPr marL="457200" indent="-4572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Our proposal for some months can get close to Ground Truth. </a:t>
            </a:r>
            <a:endParaRPr lang="th-TH" dirty="0">
              <a:latin typeface="Times New Roman" panose="02020603050405020304" pitchFamily="18" charset="0"/>
            </a:endParaRPr>
          </a:p>
        </p:txBody>
      </p:sp>
    </p:spTree>
    <p:extLst>
      <p:ext uri="{BB962C8B-B14F-4D97-AF65-F5344CB8AC3E}">
        <p14:creationId xmlns:p14="http://schemas.microsoft.com/office/powerpoint/2010/main" val="693555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22D12-7EA2-9B5C-B91C-E2DC536A1748}"/>
              </a:ext>
            </a:extLst>
          </p:cNvPr>
          <p:cNvSpPr>
            <a:spLocks noGrp="1"/>
          </p:cNvSpPr>
          <p:nvPr>
            <p:ph type="title"/>
          </p:nvPr>
        </p:nvSpPr>
        <p:spPr/>
        <p:txBody>
          <a:bodyPr/>
          <a:lstStyle/>
          <a:p>
            <a:r>
              <a:rPr lang="en-US" dirty="0"/>
              <a:t>Experiment (4)</a:t>
            </a:r>
            <a:endParaRPr lang="th-TH" dirty="0"/>
          </a:p>
        </p:txBody>
      </p:sp>
      <p:sp>
        <p:nvSpPr>
          <p:cNvPr id="4" name="Slide Number Placeholder 3">
            <a:extLst>
              <a:ext uri="{FF2B5EF4-FFF2-40B4-BE49-F238E27FC236}">
                <a16:creationId xmlns:a16="http://schemas.microsoft.com/office/drawing/2014/main" id="{86A527AA-588C-48A6-B86E-D7757DAA7EF4}"/>
              </a:ext>
            </a:extLst>
          </p:cNvPr>
          <p:cNvSpPr>
            <a:spLocks noGrp="1"/>
          </p:cNvSpPr>
          <p:nvPr>
            <p:ph type="sldNum" sz="quarter" idx="12"/>
          </p:nvPr>
        </p:nvSpPr>
        <p:spPr/>
        <p:txBody>
          <a:bodyPr/>
          <a:lstStyle/>
          <a:p>
            <a:fld id="{6B465D55-A1D6-46DB-A9B0-8E20B815DB96}" type="slidenum">
              <a:rPr lang="th-TH" smtClean="0"/>
              <a:t>22</a:t>
            </a:fld>
            <a:endParaRPr lang="th-TH" dirty="0"/>
          </a:p>
        </p:txBody>
      </p:sp>
      <p:sp>
        <p:nvSpPr>
          <p:cNvPr id="6" name="Footer Placeholder 5">
            <a:extLst>
              <a:ext uri="{FF2B5EF4-FFF2-40B4-BE49-F238E27FC236}">
                <a16:creationId xmlns:a16="http://schemas.microsoft.com/office/drawing/2014/main" id="{ADF7C4C8-0916-76B4-0F72-0427F0E12CB6}"/>
              </a:ext>
            </a:extLst>
          </p:cNvPr>
          <p:cNvSpPr>
            <a:spLocks noGrp="1"/>
          </p:cNvSpPr>
          <p:nvPr>
            <p:ph type="ftr" sz="quarter" idx="11"/>
          </p:nvPr>
        </p:nvSpPr>
        <p:spPr/>
        <p:txBody>
          <a:bodyPr/>
          <a:lstStyle/>
          <a:p>
            <a:r>
              <a:rPr lang="en-US" dirty="0"/>
              <a:t>The 20th International Joint Conference on Computer Science and Software Engineering (JCSSE2023) </a:t>
            </a:r>
            <a:endParaRPr lang="th-TH" dirty="0"/>
          </a:p>
        </p:txBody>
      </p:sp>
      <p:pic>
        <p:nvPicPr>
          <p:cNvPr id="9" name="Picture 8">
            <a:extLst>
              <a:ext uri="{FF2B5EF4-FFF2-40B4-BE49-F238E27FC236}">
                <a16:creationId xmlns:a16="http://schemas.microsoft.com/office/drawing/2014/main" id="{466DF64B-3BBB-7E9E-1C4C-1EABF4A8C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30" y="2011302"/>
            <a:ext cx="3789143" cy="3817998"/>
          </a:xfrm>
          <a:prstGeom prst="rect">
            <a:avLst/>
          </a:prstGeom>
          <a:ln>
            <a:solidFill>
              <a:schemeClr val="tx1"/>
            </a:solidFill>
          </a:ln>
        </p:spPr>
      </p:pic>
      <p:pic>
        <p:nvPicPr>
          <p:cNvPr id="10" name="Picture 9">
            <a:extLst>
              <a:ext uri="{FF2B5EF4-FFF2-40B4-BE49-F238E27FC236}">
                <a16:creationId xmlns:a16="http://schemas.microsoft.com/office/drawing/2014/main" id="{86A670A0-1B01-DAB5-63C5-6C77AC689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1428" y="2004372"/>
            <a:ext cx="3789143" cy="3817998"/>
          </a:xfrm>
          <a:prstGeom prst="rect">
            <a:avLst/>
          </a:prstGeom>
          <a:ln>
            <a:solidFill>
              <a:schemeClr val="tx1"/>
            </a:solidFill>
          </a:ln>
        </p:spPr>
      </p:pic>
      <p:pic>
        <p:nvPicPr>
          <p:cNvPr id="11" name="Picture 10">
            <a:extLst>
              <a:ext uri="{FF2B5EF4-FFF2-40B4-BE49-F238E27FC236}">
                <a16:creationId xmlns:a16="http://schemas.microsoft.com/office/drawing/2014/main" id="{C1EB28FC-6C58-EB98-3EFB-19A835CFE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4627" y="2004372"/>
            <a:ext cx="3789143" cy="3817997"/>
          </a:xfrm>
          <a:prstGeom prst="rect">
            <a:avLst/>
          </a:prstGeom>
          <a:ln>
            <a:solidFill>
              <a:schemeClr val="tx1"/>
            </a:solidFill>
          </a:ln>
        </p:spPr>
      </p:pic>
      <p:sp>
        <p:nvSpPr>
          <p:cNvPr id="12" name="TextBox 11">
            <a:extLst>
              <a:ext uri="{FF2B5EF4-FFF2-40B4-BE49-F238E27FC236}">
                <a16:creationId xmlns:a16="http://schemas.microsoft.com/office/drawing/2014/main" id="{DC63EEEA-BCC0-BE75-A7FF-F860E820A1CC}"/>
              </a:ext>
            </a:extLst>
          </p:cNvPr>
          <p:cNvSpPr txBox="1"/>
          <p:nvPr/>
        </p:nvSpPr>
        <p:spPr>
          <a:xfrm>
            <a:off x="4386968" y="5926554"/>
            <a:ext cx="341806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linear regression with data imputation .</a:t>
            </a:r>
            <a:endParaRPr lang="th-TH" sz="1600" dirty="0">
              <a:latin typeface="Times New Roman" panose="02020603050405020304" pitchFamily="18" charset="0"/>
            </a:endParaRPr>
          </a:p>
        </p:txBody>
      </p:sp>
      <p:sp>
        <p:nvSpPr>
          <p:cNvPr id="13" name="TextBox 12">
            <a:extLst>
              <a:ext uri="{FF2B5EF4-FFF2-40B4-BE49-F238E27FC236}">
                <a16:creationId xmlns:a16="http://schemas.microsoft.com/office/drawing/2014/main" id="{0DD4C4D2-4D84-4FFF-5D5C-7D29B5986589}"/>
              </a:ext>
            </a:extLst>
          </p:cNvPr>
          <p:cNvSpPr txBox="1"/>
          <p:nvPr/>
        </p:nvSpPr>
        <p:spPr>
          <a:xfrm>
            <a:off x="830275" y="5926554"/>
            <a:ext cx="3182086"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traditional linear regression. </a:t>
            </a:r>
            <a:endParaRPr lang="th-TH" sz="1600" dirty="0">
              <a:latin typeface="Times New Roman" panose="02020603050405020304" pitchFamily="18" charset="0"/>
            </a:endParaRPr>
          </a:p>
        </p:txBody>
      </p:sp>
      <p:sp>
        <p:nvSpPr>
          <p:cNvPr id="14" name="TextBox 13">
            <a:extLst>
              <a:ext uri="{FF2B5EF4-FFF2-40B4-BE49-F238E27FC236}">
                <a16:creationId xmlns:a16="http://schemas.microsoft.com/office/drawing/2014/main" id="{DE3E5653-9293-0C53-6D10-4A991FD813B7}"/>
              </a:ext>
            </a:extLst>
          </p:cNvPr>
          <p:cNvSpPr txBox="1"/>
          <p:nvPr/>
        </p:nvSpPr>
        <p:spPr>
          <a:xfrm>
            <a:off x="9009914" y="5926554"/>
            <a:ext cx="3182086"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our proposed method</a:t>
            </a:r>
            <a:endParaRPr lang="th-TH" sz="1600" b="1" dirty="0">
              <a:latin typeface="Times New Roman" panose="02020603050405020304" pitchFamily="18" charset="0"/>
            </a:endParaRPr>
          </a:p>
        </p:txBody>
      </p:sp>
      <p:sp>
        <p:nvSpPr>
          <p:cNvPr id="3" name="TextBox 2">
            <a:extLst>
              <a:ext uri="{FF2B5EF4-FFF2-40B4-BE49-F238E27FC236}">
                <a16:creationId xmlns:a16="http://schemas.microsoft.com/office/drawing/2014/main" id="{15A937F1-E82F-CD1D-292D-EE90ADCD99EE}"/>
              </a:ext>
            </a:extLst>
          </p:cNvPr>
          <p:cNvSpPr txBox="1"/>
          <p:nvPr/>
        </p:nvSpPr>
        <p:spPr>
          <a:xfrm>
            <a:off x="1014576" y="1384830"/>
            <a:ext cx="6245621" cy="954107"/>
          </a:xfrm>
          <a:prstGeom prst="rect">
            <a:avLst/>
          </a:prstGeom>
          <a:noFill/>
        </p:spPr>
        <p:txBody>
          <a:bodyPr wrap="none" rtlCol="0">
            <a:spAutoFit/>
          </a:bodyPr>
          <a:lstStyle/>
          <a:p>
            <a:pPr marL="457200" indent="-4572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And last experiment of training 7 Days</a:t>
            </a:r>
          </a:p>
          <a:p>
            <a:endParaRPr lang="th-TH" dirty="0">
              <a:latin typeface="Times New Roman" panose="02020603050405020304" pitchFamily="18" charset="0"/>
            </a:endParaRPr>
          </a:p>
        </p:txBody>
      </p:sp>
    </p:spTree>
    <p:extLst>
      <p:ext uri="{BB962C8B-B14F-4D97-AF65-F5344CB8AC3E}">
        <p14:creationId xmlns:p14="http://schemas.microsoft.com/office/powerpoint/2010/main" val="2021061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22D12-7EA2-9B5C-B91C-E2DC536A1748}"/>
              </a:ext>
            </a:extLst>
          </p:cNvPr>
          <p:cNvSpPr>
            <a:spLocks noGrp="1"/>
          </p:cNvSpPr>
          <p:nvPr>
            <p:ph type="title"/>
          </p:nvPr>
        </p:nvSpPr>
        <p:spPr/>
        <p:txBody>
          <a:bodyPr/>
          <a:lstStyle/>
          <a:p>
            <a:r>
              <a:rPr lang="en-US" dirty="0"/>
              <a:t>Conclusion</a:t>
            </a:r>
            <a:endParaRPr lang="th-TH" dirty="0"/>
          </a:p>
        </p:txBody>
      </p:sp>
      <p:sp>
        <p:nvSpPr>
          <p:cNvPr id="3" name="Content Placeholder 2">
            <a:extLst>
              <a:ext uri="{FF2B5EF4-FFF2-40B4-BE49-F238E27FC236}">
                <a16:creationId xmlns:a16="http://schemas.microsoft.com/office/drawing/2014/main" id="{720780BB-E94A-4839-2831-09EE23CBE195}"/>
              </a:ext>
            </a:extLst>
          </p:cNvPr>
          <p:cNvSpPr>
            <a:spLocks noGrp="1"/>
          </p:cNvSpPr>
          <p:nvPr>
            <p:ph idx="1"/>
          </p:nvPr>
        </p:nvSpPr>
        <p:spPr/>
        <p:txBody>
          <a:bodyPr/>
          <a:lstStyle/>
          <a:p>
            <a:pPr>
              <a:buFont typeface="Wingdings" panose="05000000000000000000" pitchFamily="2" charset="2"/>
              <a:buChar char="Ø"/>
            </a:pPr>
            <a:r>
              <a:rPr lang="en-US" dirty="0"/>
              <a:t>Marketing planning can improve the accuracy of decision-making </a:t>
            </a:r>
          </a:p>
          <a:p>
            <a:pPr>
              <a:buFont typeface="Wingdings" panose="05000000000000000000" pitchFamily="2" charset="2"/>
              <a:buChar char="Ø"/>
            </a:pPr>
            <a:r>
              <a:rPr lang="en-US" dirty="0"/>
              <a:t>This research proposes an artificial neural network regression model with artificial data imputation. </a:t>
            </a:r>
          </a:p>
          <a:p>
            <a:pPr>
              <a:buFont typeface="Wingdings" panose="05000000000000000000" pitchFamily="2" charset="2"/>
              <a:buChar char="Ø"/>
            </a:pPr>
            <a:r>
              <a:rPr lang="en-US" dirty="0"/>
              <a:t>Data imputation in our proposed method tend to enhance higher performance for predicting.</a:t>
            </a:r>
          </a:p>
          <a:p>
            <a:pPr>
              <a:buFont typeface="Wingdings" panose="05000000000000000000" pitchFamily="2" charset="2"/>
              <a:buChar char="Ø"/>
            </a:pPr>
            <a:endParaRPr lang="th-TH" dirty="0"/>
          </a:p>
        </p:txBody>
      </p:sp>
      <p:sp>
        <p:nvSpPr>
          <p:cNvPr id="4" name="Slide Number Placeholder 3">
            <a:extLst>
              <a:ext uri="{FF2B5EF4-FFF2-40B4-BE49-F238E27FC236}">
                <a16:creationId xmlns:a16="http://schemas.microsoft.com/office/drawing/2014/main" id="{86A527AA-588C-48A6-B86E-D7757DAA7EF4}"/>
              </a:ext>
            </a:extLst>
          </p:cNvPr>
          <p:cNvSpPr>
            <a:spLocks noGrp="1"/>
          </p:cNvSpPr>
          <p:nvPr>
            <p:ph type="sldNum" sz="quarter" idx="12"/>
          </p:nvPr>
        </p:nvSpPr>
        <p:spPr/>
        <p:txBody>
          <a:bodyPr/>
          <a:lstStyle/>
          <a:p>
            <a:fld id="{6B465D55-A1D6-46DB-A9B0-8E20B815DB96}" type="slidenum">
              <a:rPr lang="th-TH" smtClean="0"/>
              <a:t>23</a:t>
            </a:fld>
            <a:endParaRPr lang="th-TH"/>
          </a:p>
        </p:txBody>
      </p:sp>
      <p:sp>
        <p:nvSpPr>
          <p:cNvPr id="6" name="Footer Placeholder 5">
            <a:extLst>
              <a:ext uri="{FF2B5EF4-FFF2-40B4-BE49-F238E27FC236}">
                <a16:creationId xmlns:a16="http://schemas.microsoft.com/office/drawing/2014/main" id="{F4261573-1C76-25EB-46E1-C64CA76937F7}"/>
              </a:ext>
            </a:extLst>
          </p:cNvPr>
          <p:cNvSpPr>
            <a:spLocks noGrp="1"/>
          </p:cNvSpPr>
          <p:nvPr>
            <p:ph type="ftr" sz="quarter" idx="11"/>
          </p:nvPr>
        </p:nvSpPr>
        <p:spPr/>
        <p:txBody>
          <a:bodyPr/>
          <a:lstStyle/>
          <a:p>
            <a:r>
              <a:rPr lang="en-US"/>
              <a:t>The 20th International Joint Conference on Computer Science and Software Engineering (JCSSE2023) </a:t>
            </a:r>
            <a:endParaRPr lang="th-TH"/>
          </a:p>
        </p:txBody>
      </p:sp>
    </p:spTree>
    <p:extLst>
      <p:ext uri="{BB962C8B-B14F-4D97-AF65-F5344CB8AC3E}">
        <p14:creationId xmlns:p14="http://schemas.microsoft.com/office/powerpoint/2010/main" val="3444840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22D12-7EA2-9B5C-B91C-E2DC536A1748}"/>
              </a:ext>
            </a:extLst>
          </p:cNvPr>
          <p:cNvSpPr>
            <a:spLocks noGrp="1"/>
          </p:cNvSpPr>
          <p:nvPr>
            <p:ph type="title"/>
          </p:nvPr>
        </p:nvSpPr>
        <p:spPr/>
        <p:txBody>
          <a:bodyPr/>
          <a:lstStyle/>
          <a:p>
            <a:r>
              <a:rPr lang="en-US" dirty="0"/>
              <a:t>Thank you for your attention</a:t>
            </a:r>
            <a:endParaRPr lang="th-TH" dirty="0"/>
          </a:p>
        </p:txBody>
      </p:sp>
      <p:sp>
        <p:nvSpPr>
          <p:cNvPr id="4" name="Slide Number Placeholder 3">
            <a:extLst>
              <a:ext uri="{FF2B5EF4-FFF2-40B4-BE49-F238E27FC236}">
                <a16:creationId xmlns:a16="http://schemas.microsoft.com/office/drawing/2014/main" id="{86A527AA-588C-48A6-B86E-D7757DAA7EF4}"/>
              </a:ext>
            </a:extLst>
          </p:cNvPr>
          <p:cNvSpPr>
            <a:spLocks noGrp="1"/>
          </p:cNvSpPr>
          <p:nvPr>
            <p:ph type="sldNum" sz="quarter" idx="12"/>
          </p:nvPr>
        </p:nvSpPr>
        <p:spPr/>
        <p:txBody>
          <a:bodyPr/>
          <a:lstStyle/>
          <a:p>
            <a:fld id="{6B465D55-A1D6-46DB-A9B0-8E20B815DB96}" type="slidenum">
              <a:rPr lang="th-TH" smtClean="0"/>
              <a:t>24</a:t>
            </a:fld>
            <a:endParaRPr lang="th-TH"/>
          </a:p>
        </p:txBody>
      </p:sp>
      <p:sp>
        <p:nvSpPr>
          <p:cNvPr id="6" name="Footer Placeholder 5">
            <a:extLst>
              <a:ext uri="{FF2B5EF4-FFF2-40B4-BE49-F238E27FC236}">
                <a16:creationId xmlns:a16="http://schemas.microsoft.com/office/drawing/2014/main" id="{4A036F3B-48EB-AB70-5264-03C1C5B3717B}"/>
              </a:ext>
            </a:extLst>
          </p:cNvPr>
          <p:cNvSpPr>
            <a:spLocks noGrp="1"/>
          </p:cNvSpPr>
          <p:nvPr>
            <p:ph type="ftr" sz="quarter" idx="11"/>
          </p:nvPr>
        </p:nvSpPr>
        <p:spPr/>
        <p:txBody>
          <a:bodyPr/>
          <a:lstStyle/>
          <a:p>
            <a:r>
              <a:rPr lang="en-US"/>
              <a:t>The 20th International Joint Conference on Computer Science and Software Engineering (JCSSE2023) </a:t>
            </a:r>
            <a:endParaRPr lang="th-TH"/>
          </a:p>
        </p:txBody>
      </p:sp>
      <p:pic>
        <p:nvPicPr>
          <p:cNvPr id="8" name="Content Placeholder 7">
            <a:extLst>
              <a:ext uri="{FF2B5EF4-FFF2-40B4-BE49-F238E27FC236}">
                <a16:creationId xmlns:a16="http://schemas.microsoft.com/office/drawing/2014/main" id="{DD92458F-1E9E-2300-17E6-76F8B2C3A0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H="1">
            <a:off x="11008656" y="5516805"/>
            <a:ext cx="871492" cy="748423"/>
          </a:xfrm>
        </p:spPr>
      </p:pic>
      <p:pic>
        <p:nvPicPr>
          <p:cNvPr id="5" name="Picture 4">
            <a:extLst>
              <a:ext uri="{FF2B5EF4-FFF2-40B4-BE49-F238E27FC236}">
                <a16:creationId xmlns:a16="http://schemas.microsoft.com/office/drawing/2014/main" id="{75C821CE-A117-33E5-80E0-B13586810C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1560" y="1396272"/>
            <a:ext cx="4354606" cy="4743450"/>
          </a:xfrm>
          <a:prstGeom prst="rect">
            <a:avLst/>
          </a:prstGeom>
        </p:spPr>
      </p:pic>
      <p:pic>
        <p:nvPicPr>
          <p:cNvPr id="3" name="Content Placeholder 7">
            <a:extLst>
              <a:ext uri="{FF2B5EF4-FFF2-40B4-BE49-F238E27FC236}">
                <a16:creationId xmlns:a16="http://schemas.microsoft.com/office/drawing/2014/main" id="{C01FEB5B-6EA6-87B6-CA68-9AE49FD3E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654986" y="5516805"/>
            <a:ext cx="871492" cy="748423"/>
          </a:xfrm>
          <a:prstGeom prst="rect">
            <a:avLst/>
          </a:prstGeom>
        </p:spPr>
      </p:pic>
      <p:pic>
        <p:nvPicPr>
          <p:cNvPr id="7" name="Content Placeholder 7">
            <a:extLst>
              <a:ext uri="{FF2B5EF4-FFF2-40B4-BE49-F238E27FC236}">
                <a16:creationId xmlns:a16="http://schemas.microsoft.com/office/drawing/2014/main" id="{B2AAD153-F36F-7119-B813-1E58FB50A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301316" y="5493141"/>
            <a:ext cx="871492" cy="748423"/>
          </a:xfrm>
          <a:prstGeom prst="rect">
            <a:avLst/>
          </a:prstGeom>
        </p:spPr>
      </p:pic>
      <p:pic>
        <p:nvPicPr>
          <p:cNvPr id="9" name="Content Placeholder 7">
            <a:extLst>
              <a:ext uri="{FF2B5EF4-FFF2-40B4-BE49-F238E27FC236}">
                <a16:creationId xmlns:a16="http://schemas.microsoft.com/office/drawing/2014/main" id="{125509E7-B744-5482-2C27-D9B3EA85CC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316747" y="5391299"/>
            <a:ext cx="871492" cy="748423"/>
          </a:xfrm>
          <a:prstGeom prst="rect">
            <a:avLst/>
          </a:prstGeom>
        </p:spPr>
      </p:pic>
      <p:pic>
        <p:nvPicPr>
          <p:cNvPr id="10" name="Content Placeholder 7">
            <a:extLst>
              <a:ext uri="{FF2B5EF4-FFF2-40B4-BE49-F238E27FC236}">
                <a16:creationId xmlns:a16="http://schemas.microsoft.com/office/drawing/2014/main" id="{30B2455B-46D8-8089-45F6-F2BA2846FA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94030" y="5391298"/>
            <a:ext cx="871492" cy="748423"/>
          </a:xfrm>
          <a:prstGeom prst="rect">
            <a:avLst/>
          </a:prstGeom>
        </p:spPr>
      </p:pic>
      <p:pic>
        <p:nvPicPr>
          <p:cNvPr id="11" name="Content Placeholder 7">
            <a:extLst>
              <a:ext uri="{FF2B5EF4-FFF2-40B4-BE49-F238E27FC236}">
                <a16:creationId xmlns:a16="http://schemas.microsoft.com/office/drawing/2014/main" id="{40DD03B3-6969-982B-0CFD-C21D2DDD0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77057" y="4109345"/>
            <a:ext cx="871492" cy="748423"/>
          </a:xfrm>
          <a:prstGeom prst="rect">
            <a:avLst/>
          </a:prstGeom>
        </p:spPr>
      </p:pic>
      <p:pic>
        <p:nvPicPr>
          <p:cNvPr id="12" name="Content Placeholder 7">
            <a:extLst>
              <a:ext uri="{FF2B5EF4-FFF2-40B4-BE49-F238E27FC236}">
                <a16:creationId xmlns:a16="http://schemas.microsoft.com/office/drawing/2014/main" id="{B4B4F1F5-B753-1641-6D5C-B9B1B1F32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316747" y="4109344"/>
            <a:ext cx="871492" cy="748423"/>
          </a:xfrm>
          <a:prstGeom prst="rect">
            <a:avLst/>
          </a:prstGeom>
        </p:spPr>
      </p:pic>
      <p:pic>
        <p:nvPicPr>
          <p:cNvPr id="13" name="Content Placeholder 7">
            <a:extLst>
              <a:ext uri="{FF2B5EF4-FFF2-40B4-BE49-F238E27FC236}">
                <a16:creationId xmlns:a16="http://schemas.microsoft.com/office/drawing/2014/main" id="{BA264EF3-65A8-E375-8126-FC8BA0E93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297790" y="4109344"/>
            <a:ext cx="871492" cy="748423"/>
          </a:xfrm>
          <a:prstGeom prst="rect">
            <a:avLst/>
          </a:prstGeom>
        </p:spPr>
      </p:pic>
      <p:pic>
        <p:nvPicPr>
          <p:cNvPr id="14" name="Content Placeholder 7">
            <a:extLst>
              <a:ext uri="{FF2B5EF4-FFF2-40B4-BE49-F238E27FC236}">
                <a16:creationId xmlns:a16="http://schemas.microsoft.com/office/drawing/2014/main" id="{91794832-25CB-7ACE-7CD9-DE3DCDA28C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654986" y="4111661"/>
            <a:ext cx="871492" cy="748423"/>
          </a:xfrm>
          <a:prstGeom prst="rect">
            <a:avLst/>
          </a:prstGeom>
        </p:spPr>
      </p:pic>
      <p:pic>
        <p:nvPicPr>
          <p:cNvPr id="15" name="Content Placeholder 7">
            <a:extLst>
              <a:ext uri="{FF2B5EF4-FFF2-40B4-BE49-F238E27FC236}">
                <a16:creationId xmlns:a16="http://schemas.microsoft.com/office/drawing/2014/main" id="{7FC4A2DB-41FA-2EBF-C6B1-38C5C4163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008656" y="4109344"/>
            <a:ext cx="871492" cy="748423"/>
          </a:xfrm>
          <a:prstGeom prst="rect">
            <a:avLst/>
          </a:prstGeom>
        </p:spPr>
      </p:pic>
      <p:pic>
        <p:nvPicPr>
          <p:cNvPr id="16" name="Content Placeholder 7">
            <a:extLst>
              <a:ext uri="{FF2B5EF4-FFF2-40B4-BE49-F238E27FC236}">
                <a16:creationId xmlns:a16="http://schemas.microsoft.com/office/drawing/2014/main" id="{9A028043-069A-A2E0-C1F1-0B40CA2D3A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070128" y="2934677"/>
            <a:ext cx="871492" cy="748423"/>
          </a:xfrm>
          <a:prstGeom prst="rect">
            <a:avLst/>
          </a:prstGeom>
        </p:spPr>
      </p:pic>
      <p:pic>
        <p:nvPicPr>
          <p:cNvPr id="17" name="Content Placeholder 7">
            <a:extLst>
              <a:ext uri="{FF2B5EF4-FFF2-40B4-BE49-F238E27FC236}">
                <a16:creationId xmlns:a16="http://schemas.microsoft.com/office/drawing/2014/main" id="{54AECCC8-C1BC-9D8F-29F1-283634A3D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716458" y="2934677"/>
            <a:ext cx="871492" cy="748423"/>
          </a:xfrm>
          <a:prstGeom prst="rect">
            <a:avLst/>
          </a:prstGeom>
        </p:spPr>
      </p:pic>
      <p:pic>
        <p:nvPicPr>
          <p:cNvPr id="18" name="Content Placeholder 7">
            <a:extLst>
              <a:ext uri="{FF2B5EF4-FFF2-40B4-BE49-F238E27FC236}">
                <a16:creationId xmlns:a16="http://schemas.microsoft.com/office/drawing/2014/main" id="{DFA017A2-5A1F-9B70-9C18-1DEC36C5A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362788" y="2911013"/>
            <a:ext cx="871492" cy="748423"/>
          </a:xfrm>
          <a:prstGeom prst="rect">
            <a:avLst/>
          </a:prstGeom>
        </p:spPr>
      </p:pic>
      <p:pic>
        <p:nvPicPr>
          <p:cNvPr id="19" name="Content Placeholder 7">
            <a:extLst>
              <a:ext uri="{FF2B5EF4-FFF2-40B4-BE49-F238E27FC236}">
                <a16:creationId xmlns:a16="http://schemas.microsoft.com/office/drawing/2014/main" id="{5AF13828-E684-6227-3DC4-7EE682B87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359262" y="1527216"/>
            <a:ext cx="871492" cy="748423"/>
          </a:xfrm>
          <a:prstGeom prst="rect">
            <a:avLst/>
          </a:prstGeom>
        </p:spPr>
      </p:pic>
      <p:pic>
        <p:nvPicPr>
          <p:cNvPr id="20" name="Content Placeholder 7">
            <a:extLst>
              <a:ext uri="{FF2B5EF4-FFF2-40B4-BE49-F238E27FC236}">
                <a16:creationId xmlns:a16="http://schemas.microsoft.com/office/drawing/2014/main" id="{6EE47F2C-006C-FEFF-F7B6-0FFD7CFABE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716458" y="1529533"/>
            <a:ext cx="871492" cy="748423"/>
          </a:xfrm>
          <a:prstGeom prst="rect">
            <a:avLst/>
          </a:prstGeom>
        </p:spPr>
      </p:pic>
      <p:pic>
        <p:nvPicPr>
          <p:cNvPr id="21" name="Content Placeholder 7">
            <a:extLst>
              <a:ext uri="{FF2B5EF4-FFF2-40B4-BE49-F238E27FC236}">
                <a16:creationId xmlns:a16="http://schemas.microsoft.com/office/drawing/2014/main" id="{3ED06255-01D5-7638-588D-3FAB4C973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070128" y="1527216"/>
            <a:ext cx="871492" cy="748423"/>
          </a:xfrm>
          <a:prstGeom prst="rect">
            <a:avLst/>
          </a:prstGeom>
        </p:spPr>
      </p:pic>
      <p:pic>
        <p:nvPicPr>
          <p:cNvPr id="22" name="Content Placeholder 7">
            <a:extLst>
              <a:ext uri="{FF2B5EF4-FFF2-40B4-BE49-F238E27FC236}">
                <a16:creationId xmlns:a16="http://schemas.microsoft.com/office/drawing/2014/main" id="{63F69E10-6B5D-3ADE-E931-6F0E26E09D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286643" y="2964200"/>
            <a:ext cx="871492" cy="748423"/>
          </a:xfrm>
          <a:prstGeom prst="rect">
            <a:avLst/>
          </a:prstGeom>
        </p:spPr>
      </p:pic>
      <p:pic>
        <p:nvPicPr>
          <p:cNvPr id="23" name="Content Placeholder 7">
            <a:extLst>
              <a:ext uri="{FF2B5EF4-FFF2-40B4-BE49-F238E27FC236}">
                <a16:creationId xmlns:a16="http://schemas.microsoft.com/office/drawing/2014/main" id="{46CD6717-CA16-0956-E22B-51B81CECF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38200" y="2957026"/>
            <a:ext cx="871492" cy="748423"/>
          </a:xfrm>
          <a:prstGeom prst="rect">
            <a:avLst/>
          </a:prstGeom>
        </p:spPr>
      </p:pic>
      <p:pic>
        <p:nvPicPr>
          <p:cNvPr id="26" name="Content Placeholder 7">
            <a:extLst>
              <a:ext uri="{FF2B5EF4-FFF2-40B4-BE49-F238E27FC236}">
                <a16:creationId xmlns:a16="http://schemas.microsoft.com/office/drawing/2014/main" id="{99113BE9-9665-BE48-6391-248525F493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38200" y="1551882"/>
            <a:ext cx="871492" cy="748423"/>
          </a:xfrm>
          <a:prstGeom prst="rect">
            <a:avLst/>
          </a:prstGeom>
        </p:spPr>
      </p:pic>
      <p:pic>
        <p:nvPicPr>
          <p:cNvPr id="27" name="Content Placeholder 7">
            <a:extLst>
              <a:ext uri="{FF2B5EF4-FFF2-40B4-BE49-F238E27FC236}">
                <a16:creationId xmlns:a16="http://schemas.microsoft.com/office/drawing/2014/main" id="{4E93621F-CEC8-F432-355A-AE3FBEEC08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286643" y="1556739"/>
            <a:ext cx="871492" cy="748423"/>
          </a:xfrm>
          <a:prstGeom prst="rect">
            <a:avLst/>
          </a:prstGeom>
        </p:spPr>
      </p:pic>
    </p:spTree>
    <p:extLst>
      <p:ext uri="{BB962C8B-B14F-4D97-AF65-F5344CB8AC3E}">
        <p14:creationId xmlns:p14="http://schemas.microsoft.com/office/powerpoint/2010/main" val="1354771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22D12-7EA2-9B5C-B91C-E2DC536A1748}"/>
              </a:ext>
            </a:extLst>
          </p:cNvPr>
          <p:cNvSpPr>
            <a:spLocks noGrp="1"/>
          </p:cNvSpPr>
          <p:nvPr>
            <p:ph type="title"/>
          </p:nvPr>
        </p:nvSpPr>
        <p:spPr/>
        <p:txBody>
          <a:bodyPr/>
          <a:lstStyle/>
          <a:p>
            <a:r>
              <a:rPr lang="en-US" dirty="0"/>
              <a:t>Introduction</a:t>
            </a:r>
            <a:endParaRPr lang="th-TH" dirty="0"/>
          </a:p>
        </p:txBody>
      </p:sp>
      <p:sp>
        <p:nvSpPr>
          <p:cNvPr id="3" name="Content Placeholder 2">
            <a:extLst>
              <a:ext uri="{FF2B5EF4-FFF2-40B4-BE49-F238E27FC236}">
                <a16:creationId xmlns:a16="http://schemas.microsoft.com/office/drawing/2014/main" id="{720780BB-E94A-4839-2831-09EE23CBE195}"/>
              </a:ext>
            </a:extLst>
          </p:cNvPr>
          <p:cNvSpPr>
            <a:spLocks noGrp="1"/>
          </p:cNvSpPr>
          <p:nvPr>
            <p:ph idx="1"/>
          </p:nvPr>
        </p:nvSpPr>
        <p:spPr>
          <a:xfrm>
            <a:off x="5207702" y="1648187"/>
            <a:ext cx="6870141" cy="1275867"/>
          </a:xfrm>
        </p:spPr>
        <p:txBody>
          <a:bodyPr>
            <a:noAutofit/>
          </a:bodyPr>
          <a:lstStyle/>
          <a:p>
            <a:pPr>
              <a:buFont typeface="Wingdings" panose="05000000000000000000" pitchFamily="2" charset="2"/>
              <a:buChar char="Ø"/>
            </a:pPr>
            <a:r>
              <a:rPr lang="en-US" sz="2400" dirty="0"/>
              <a:t>Marketing planning plays an important role in the success of any business. At present has tools and a library for the prediction.</a:t>
            </a:r>
            <a:endParaRPr lang="th-TH" sz="2400" dirty="0"/>
          </a:p>
        </p:txBody>
      </p:sp>
      <p:sp>
        <p:nvSpPr>
          <p:cNvPr id="4" name="Slide Number Placeholder 3">
            <a:extLst>
              <a:ext uri="{FF2B5EF4-FFF2-40B4-BE49-F238E27FC236}">
                <a16:creationId xmlns:a16="http://schemas.microsoft.com/office/drawing/2014/main" id="{86A527AA-588C-48A6-B86E-D7757DAA7EF4}"/>
              </a:ext>
            </a:extLst>
          </p:cNvPr>
          <p:cNvSpPr>
            <a:spLocks noGrp="1"/>
          </p:cNvSpPr>
          <p:nvPr>
            <p:ph type="sldNum" sz="quarter" idx="12"/>
          </p:nvPr>
        </p:nvSpPr>
        <p:spPr/>
        <p:txBody>
          <a:bodyPr/>
          <a:lstStyle/>
          <a:p>
            <a:fld id="{6B465D55-A1D6-46DB-A9B0-8E20B815DB96}" type="slidenum">
              <a:rPr lang="th-TH" smtClean="0"/>
              <a:t>3</a:t>
            </a:fld>
            <a:endParaRPr lang="th-TH"/>
          </a:p>
        </p:txBody>
      </p:sp>
      <p:sp>
        <p:nvSpPr>
          <p:cNvPr id="6" name="Footer Placeholder 5">
            <a:extLst>
              <a:ext uri="{FF2B5EF4-FFF2-40B4-BE49-F238E27FC236}">
                <a16:creationId xmlns:a16="http://schemas.microsoft.com/office/drawing/2014/main" id="{EC7A8E17-0E32-128C-3F51-DEEE139F71FC}"/>
              </a:ext>
            </a:extLst>
          </p:cNvPr>
          <p:cNvSpPr>
            <a:spLocks noGrp="1"/>
          </p:cNvSpPr>
          <p:nvPr>
            <p:ph type="ftr" sz="quarter" idx="11"/>
          </p:nvPr>
        </p:nvSpPr>
        <p:spPr/>
        <p:txBody>
          <a:bodyPr/>
          <a:lstStyle/>
          <a:p>
            <a:r>
              <a:rPr lang="en-US" dirty="0"/>
              <a:t>The 20th International Joint Conference on Computer Science and Software Engineering (JCSSE2023) </a:t>
            </a:r>
            <a:endParaRPr lang="th-TH" dirty="0"/>
          </a:p>
        </p:txBody>
      </p:sp>
      <p:pic>
        <p:nvPicPr>
          <p:cNvPr id="7" name="Graphic 6" descr="Teacher">
            <a:extLst>
              <a:ext uri="{FF2B5EF4-FFF2-40B4-BE49-F238E27FC236}">
                <a16:creationId xmlns:a16="http://schemas.microsoft.com/office/drawing/2014/main" id="{FC06C436-5AB2-97B4-43FD-9B40769EDC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8562" y="430383"/>
            <a:ext cx="4021585" cy="4021585"/>
          </a:xfrm>
          <a:prstGeom prst="rect">
            <a:avLst/>
          </a:prstGeom>
        </p:spPr>
      </p:pic>
      <p:sp>
        <p:nvSpPr>
          <p:cNvPr id="12" name="Freeform: Shape 11">
            <a:extLst>
              <a:ext uri="{FF2B5EF4-FFF2-40B4-BE49-F238E27FC236}">
                <a16:creationId xmlns:a16="http://schemas.microsoft.com/office/drawing/2014/main" id="{F7EFC2C6-410B-B7FB-9214-D1271DA1FA3A}"/>
              </a:ext>
            </a:extLst>
          </p:cNvPr>
          <p:cNvSpPr/>
          <p:nvPr/>
        </p:nvSpPr>
        <p:spPr>
          <a:xfrm rot="2056730">
            <a:off x="2964395" y="1440747"/>
            <a:ext cx="1206015" cy="1315383"/>
          </a:xfrm>
          <a:custGeom>
            <a:avLst/>
            <a:gdLst>
              <a:gd name="connsiteX0" fmla="*/ 1206016 w 1206015"/>
              <a:gd name="connsiteY0" fmla="*/ 153574 h 1315383"/>
              <a:gd name="connsiteX1" fmla="*/ 1052696 w 1206015"/>
              <a:gd name="connsiteY1" fmla="*/ 0 h 1315383"/>
              <a:gd name="connsiteX2" fmla="*/ 899123 w 1206015"/>
              <a:gd name="connsiteY2" fmla="*/ 153319 h 1315383"/>
              <a:gd name="connsiteX3" fmla="*/ 968831 w 1206015"/>
              <a:gd name="connsiteY3" fmla="*/ 282030 h 1315383"/>
              <a:gd name="connsiteX4" fmla="*/ 855281 w 1206015"/>
              <a:gd name="connsiteY4" fmla="*/ 613913 h 1315383"/>
              <a:gd name="connsiteX5" fmla="*/ 855281 w 1206015"/>
              <a:gd name="connsiteY5" fmla="*/ 613913 h 1315383"/>
              <a:gd name="connsiteX6" fmla="*/ 767597 w 1206015"/>
              <a:gd name="connsiteY6" fmla="*/ 641315 h 1315383"/>
              <a:gd name="connsiteX7" fmla="*/ 538743 w 1206015"/>
              <a:gd name="connsiteY7" fmla="*/ 469674 h 1315383"/>
              <a:gd name="connsiteX8" fmla="*/ 447928 w 1206015"/>
              <a:gd name="connsiteY8" fmla="*/ 272583 h 1315383"/>
              <a:gd name="connsiteX9" fmla="*/ 250840 w 1206015"/>
              <a:gd name="connsiteY9" fmla="*/ 363397 h 1315383"/>
              <a:gd name="connsiteX10" fmla="*/ 309011 w 1206015"/>
              <a:gd name="connsiteY10" fmla="*/ 543766 h 1315383"/>
              <a:gd name="connsiteX11" fmla="*/ 162798 w 1206015"/>
              <a:gd name="connsiteY11" fmla="*/ 1008490 h 1315383"/>
              <a:gd name="connsiteX12" fmla="*/ 153811 w 1206015"/>
              <a:gd name="connsiteY12" fmla="*/ 1008490 h 1315383"/>
              <a:gd name="connsiteX13" fmla="*/ 0 w 1206015"/>
              <a:gd name="connsiteY13" fmla="*/ 1161571 h 1315383"/>
              <a:gd name="connsiteX14" fmla="*/ 153081 w 1206015"/>
              <a:gd name="connsiteY14" fmla="*/ 1315384 h 1315383"/>
              <a:gd name="connsiteX15" fmla="*/ 306891 w 1206015"/>
              <a:gd name="connsiteY15" fmla="*/ 1162301 h 1315383"/>
              <a:gd name="connsiteX16" fmla="*/ 245221 w 1206015"/>
              <a:gd name="connsiteY16" fmla="*/ 1038960 h 1315383"/>
              <a:gd name="connsiteX17" fmla="*/ 392749 w 1206015"/>
              <a:gd name="connsiteY17" fmla="*/ 570072 h 1315383"/>
              <a:gd name="connsiteX18" fmla="*/ 394941 w 1206015"/>
              <a:gd name="connsiteY18" fmla="*/ 570072 h 1315383"/>
              <a:gd name="connsiteX19" fmla="*/ 486132 w 1206015"/>
              <a:gd name="connsiteY19" fmla="*/ 539821 h 1315383"/>
              <a:gd name="connsiteX20" fmla="*/ 713014 w 1206015"/>
              <a:gd name="connsiteY20" fmla="*/ 709708 h 1315383"/>
              <a:gd name="connsiteX21" fmla="*/ 701834 w 1206015"/>
              <a:gd name="connsiteY21" fmla="*/ 767360 h 1315383"/>
              <a:gd name="connsiteX22" fmla="*/ 855222 w 1206015"/>
              <a:gd name="connsiteY22" fmla="*/ 920866 h 1315383"/>
              <a:gd name="connsiteX23" fmla="*/ 1008727 w 1206015"/>
              <a:gd name="connsiteY23" fmla="*/ 767481 h 1315383"/>
              <a:gd name="connsiteX24" fmla="*/ 939457 w 1206015"/>
              <a:gd name="connsiteY24" fmla="*/ 639123 h 1315383"/>
              <a:gd name="connsiteX25" fmla="*/ 1052569 w 1206015"/>
              <a:gd name="connsiteY25" fmla="*/ 307020 h 1315383"/>
              <a:gd name="connsiteX26" fmla="*/ 1206016 w 1206015"/>
              <a:gd name="connsiteY26" fmla="*/ 153574 h 1315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06015" h="1315383">
                <a:moveTo>
                  <a:pt x="1206016" y="153574"/>
                </a:moveTo>
                <a:cubicBezTo>
                  <a:pt x="1206086" y="68827"/>
                  <a:pt x="1137443" y="70"/>
                  <a:pt x="1052696" y="0"/>
                </a:cubicBezTo>
                <a:cubicBezTo>
                  <a:pt x="967950" y="-70"/>
                  <a:pt x="899193" y="68573"/>
                  <a:pt x="899123" y="153319"/>
                </a:cubicBezTo>
                <a:cubicBezTo>
                  <a:pt x="899079" y="205255"/>
                  <a:pt x="925310" y="253689"/>
                  <a:pt x="968831" y="282030"/>
                </a:cubicBezTo>
                <a:lnTo>
                  <a:pt x="855281" y="613913"/>
                </a:lnTo>
                <a:lnTo>
                  <a:pt x="855281" y="613913"/>
                </a:lnTo>
                <a:cubicBezTo>
                  <a:pt x="823941" y="613878"/>
                  <a:pt x="793341" y="623440"/>
                  <a:pt x="767597" y="641315"/>
                </a:cubicBezTo>
                <a:lnTo>
                  <a:pt x="538743" y="469674"/>
                </a:lnTo>
                <a:cubicBezTo>
                  <a:pt x="568090" y="390171"/>
                  <a:pt x="527431" y="301930"/>
                  <a:pt x="447928" y="272583"/>
                </a:cubicBezTo>
                <a:cubicBezTo>
                  <a:pt x="368426" y="243237"/>
                  <a:pt x="280185" y="283894"/>
                  <a:pt x="250840" y="363397"/>
                </a:cubicBezTo>
                <a:cubicBezTo>
                  <a:pt x="226347" y="429743"/>
                  <a:pt x="250373" y="504232"/>
                  <a:pt x="309011" y="543766"/>
                </a:cubicBezTo>
                <a:lnTo>
                  <a:pt x="162798" y="1008490"/>
                </a:lnTo>
                <a:lnTo>
                  <a:pt x="153811" y="1008490"/>
                </a:lnTo>
                <a:cubicBezTo>
                  <a:pt x="69065" y="1008289"/>
                  <a:pt x="202" y="1076824"/>
                  <a:pt x="0" y="1161571"/>
                </a:cubicBezTo>
                <a:cubicBezTo>
                  <a:pt x="-201" y="1246317"/>
                  <a:pt x="68335" y="1315182"/>
                  <a:pt x="153081" y="1315384"/>
                </a:cubicBezTo>
                <a:cubicBezTo>
                  <a:pt x="237827" y="1315585"/>
                  <a:pt x="306690" y="1247047"/>
                  <a:pt x="306891" y="1162301"/>
                </a:cubicBezTo>
                <a:cubicBezTo>
                  <a:pt x="307008" y="1113746"/>
                  <a:pt x="284135" y="1068001"/>
                  <a:pt x="245221" y="1038960"/>
                </a:cubicBezTo>
                <a:lnTo>
                  <a:pt x="392749" y="570072"/>
                </a:lnTo>
                <a:lnTo>
                  <a:pt x="394941" y="570072"/>
                </a:lnTo>
                <a:cubicBezTo>
                  <a:pt x="427792" y="570010"/>
                  <a:pt x="459757" y="559407"/>
                  <a:pt x="486132" y="539821"/>
                </a:cubicBezTo>
                <a:lnTo>
                  <a:pt x="713014" y="709708"/>
                </a:lnTo>
                <a:cubicBezTo>
                  <a:pt x="705714" y="728056"/>
                  <a:pt x="701922" y="747611"/>
                  <a:pt x="701834" y="767360"/>
                </a:cubicBezTo>
                <a:cubicBezTo>
                  <a:pt x="701801" y="852106"/>
                  <a:pt x="770475" y="920833"/>
                  <a:pt x="855222" y="920866"/>
                </a:cubicBezTo>
                <a:cubicBezTo>
                  <a:pt x="939968" y="920899"/>
                  <a:pt x="1008695" y="852225"/>
                  <a:pt x="1008727" y="767481"/>
                </a:cubicBezTo>
                <a:cubicBezTo>
                  <a:pt x="1008747" y="715754"/>
                  <a:pt x="982705" y="667497"/>
                  <a:pt x="939457" y="639123"/>
                </a:cubicBezTo>
                <a:lnTo>
                  <a:pt x="1052569" y="307020"/>
                </a:lnTo>
                <a:cubicBezTo>
                  <a:pt x="1137316" y="307020"/>
                  <a:pt x="1206016" y="238320"/>
                  <a:pt x="1206016" y="153574"/>
                </a:cubicBezTo>
                <a:close/>
              </a:path>
            </a:pathLst>
          </a:custGeom>
          <a:solidFill>
            <a:srgbClr val="3399FF"/>
          </a:solidFill>
          <a:ln w="21828" cap="flat">
            <a:noFill/>
            <a:prstDash val="solid"/>
            <a:miter/>
          </a:ln>
        </p:spPr>
        <p:txBody>
          <a:bodyPr rtlCol="0" anchor="ctr"/>
          <a:lstStyle/>
          <a:p>
            <a:endParaRPr lang="th-TH"/>
          </a:p>
        </p:txBody>
      </p:sp>
      <p:sp>
        <p:nvSpPr>
          <p:cNvPr id="19" name="Content Placeholder 2">
            <a:extLst>
              <a:ext uri="{FF2B5EF4-FFF2-40B4-BE49-F238E27FC236}">
                <a16:creationId xmlns:a16="http://schemas.microsoft.com/office/drawing/2014/main" id="{0E6E9844-1D2A-4A08-85AB-79FAD6CE8EF6}"/>
              </a:ext>
            </a:extLst>
          </p:cNvPr>
          <p:cNvSpPr txBox="1">
            <a:spLocks/>
          </p:cNvSpPr>
          <p:nvPr/>
        </p:nvSpPr>
        <p:spPr>
          <a:xfrm>
            <a:off x="838200" y="3920623"/>
            <a:ext cx="6630144" cy="24357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400" dirty="0"/>
              <a:t>Datasets may not be good enough for accuracy.</a:t>
            </a:r>
          </a:p>
          <a:p>
            <a:pPr>
              <a:buFont typeface="Wingdings" panose="05000000000000000000" pitchFamily="2" charset="2"/>
              <a:buChar char="Ø"/>
            </a:pPr>
            <a:r>
              <a:rPr lang="en-US" sz="2400" dirty="0"/>
              <a:t>We have to choose methods for managing data such as duplication data, missing, outliers, and too less. </a:t>
            </a:r>
          </a:p>
          <a:p>
            <a:pPr>
              <a:buFont typeface="Wingdings" panose="05000000000000000000" pitchFamily="2" charset="2"/>
              <a:buChar char="Ø"/>
            </a:pPr>
            <a:r>
              <a:rPr lang="en-US" sz="2400" dirty="0"/>
              <a:t>These problems may affect your work.</a:t>
            </a:r>
            <a:endParaRPr lang="th-TH" sz="2400" dirty="0"/>
          </a:p>
        </p:txBody>
      </p:sp>
      <p:grpSp>
        <p:nvGrpSpPr>
          <p:cNvPr id="5" name="Group 4">
            <a:extLst>
              <a:ext uri="{FF2B5EF4-FFF2-40B4-BE49-F238E27FC236}">
                <a16:creationId xmlns:a16="http://schemas.microsoft.com/office/drawing/2014/main" id="{7140F6A2-7C71-6F18-E27A-9947DC91C4F2}"/>
              </a:ext>
            </a:extLst>
          </p:cNvPr>
          <p:cNvGrpSpPr/>
          <p:nvPr/>
        </p:nvGrpSpPr>
        <p:grpSpPr>
          <a:xfrm>
            <a:off x="7700661" y="3985826"/>
            <a:ext cx="3847682" cy="1306498"/>
            <a:chOff x="7506118" y="4401074"/>
            <a:chExt cx="3847682" cy="1306498"/>
          </a:xfrm>
        </p:grpSpPr>
        <p:cxnSp>
          <p:nvCxnSpPr>
            <p:cNvPr id="21" name="Straight Connector 20">
              <a:extLst>
                <a:ext uri="{FF2B5EF4-FFF2-40B4-BE49-F238E27FC236}">
                  <a16:creationId xmlns:a16="http://schemas.microsoft.com/office/drawing/2014/main" id="{DFB5E240-615A-1353-545E-7D07E268B4AC}"/>
                </a:ext>
              </a:extLst>
            </p:cNvPr>
            <p:cNvCxnSpPr/>
            <p:nvPr/>
          </p:nvCxnSpPr>
          <p:spPr>
            <a:xfrm>
              <a:off x="8056535" y="4401074"/>
              <a:ext cx="0" cy="1296140"/>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0D1A1F7C-DE4B-4DCB-17E4-62AAB52B1A22}"/>
                </a:ext>
              </a:extLst>
            </p:cNvPr>
            <p:cNvCxnSpPr/>
            <p:nvPr/>
          </p:nvCxnSpPr>
          <p:spPr>
            <a:xfrm>
              <a:off x="8874759" y="4401074"/>
              <a:ext cx="0" cy="1296140"/>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A79F8B5A-8FE8-C4E4-3564-2EF30F02C474}"/>
                </a:ext>
              </a:extLst>
            </p:cNvPr>
            <p:cNvCxnSpPr>
              <a:cxnSpLocks/>
            </p:cNvCxnSpPr>
            <p:nvPr/>
          </p:nvCxnSpPr>
          <p:spPr>
            <a:xfrm>
              <a:off x="9657476" y="4401074"/>
              <a:ext cx="0" cy="1306498"/>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A740834-B805-1B7F-0B57-F297B0575F40}"/>
                </a:ext>
              </a:extLst>
            </p:cNvPr>
            <p:cNvCxnSpPr>
              <a:cxnSpLocks/>
            </p:cNvCxnSpPr>
            <p:nvPr/>
          </p:nvCxnSpPr>
          <p:spPr>
            <a:xfrm>
              <a:off x="10493453" y="4401074"/>
              <a:ext cx="0" cy="1296140"/>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081F15DB-5443-0646-2C21-6BC539D58234}"/>
                </a:ext>
              </a:extLst>
            </p:cNvPr>
            <p:cNvCxnSpPr>
              <a:cxnSpLocks/>
            </p:cNvCxnSpPr>
            <p:nvPr/>
          </p:nvCxnSpPr>
          <p:spPr>
            <a:xfrm>
              <a:off x="7506118" y="5004755"/>
              <a:ext cx="3630967" cy="0"/>
            </a:xfrm>
            <a:prstGeom prst="line">
              <a:avLst/>
            </a:prstGeom>
            <a:ln w="28575"/>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571BD429-C676-CF58-A9A4-37A52C70641A}"/>
                </a:ext>
              </a:extLst>
            </p:cNvPr>
            <p:cNvSpPr txBox="1"/>
            <p:nvPr/>
          </p:nvSpPr>
          <p:spPr>
            <a:xfrm>
              <a:off x="7540860" y="4432573"/>
              <a:ext cx="533427" cy="523220"/>
            </a:xfrm>
            <a:prstGeom prst="rect">
              <a:avLst/>
            </a:prstGeom>
            <a:noFill/>
          </p:spPr>
          <p:txBody>
            <a:bodyPr wrap="square" rtlCol="0">
              <a:spAutoFit/>
            </a:bodyPr>
            <a:lstStyle/>
            <a:p>
              <a:r>
                <a:rPr lang="en-US" dirty="0"/>
                <a:t>1</a:t>
              </a:r>
              <a:endParaRPr lang="th-TH" dirty="0"/>
            </a:p>
          </p:txBody>
        </p:sp>
        <p:sp>
          <p:nvSpPr>
            <p:cNvPr id="38" name="TextBox 37">
              <a:extLst>
                <a:ext uri="{FF2B5EF4-FFF2-40B4-BE49-F238E27FC236}">
                  <a16:creationId xmlns:a16="http://schemas.microsoft.com/office/drawing/2014/main" id="{E8E8C55E-F583-E675-2974-A0399B6A3549}"/>
                </a:ext>
              </a:extLst>
            </p:cNvPr>
            <p:cNvSpPr txBox="1"/>
            <p:nvPr/>
          </p:nvSpPr>
          <p:spPr>
            <a:xfrm>
              <a:off x="8298424" y="4418268"/>
              <a:ext cx="533427" cy="523220"/>
            </a:xfrm>
            <a:prstGeom prst="rect">
              <a:avLst/>
            </a:prstGeom>
            <a:noFill/>
          </p:spPr>
          <p:txBody>
            <a:bodyPr wrap="square" rtlCol="0">
              <a:spAutoFit/>
            </a:bodyPr>
            <a:lstStyle/>
            <a:p>
              <a:r>
                <a:rPr lang="en-US" dirty="0"/>
                <a:t>2</a:t>
              </a:r>
              <a:endParaRPr lang="th-TH" dirty="0"/>
            </a:p>
          </p:txBody>
        </p:sp>
        <p:sp>
          <p:nvSpPr>
            <p:cNvPr id="39" name="TextBox 38">
              <a:extLst>
                <a:ext uri="{FF2B5EF4-FFF2-40B4-BE49-F238E27FC236}">
                  <a16:creationId xmlns:a16="http://schemas.microsoft.com/office/drawing/2014/main" id="{E1C228FC-34E3-A7B7-9396-227EA4351F8F}"/>
                </a:ext>
              </a:extLst>
            </p:cNvPr>
            <p:cNvSpPr txBox="1"/>
            <p:nvPr/>
          </p:nvSpPr>
          <p:spPr>
            <a:xfrm>
              <a:off x="10623660" y="4418268"/>
              <a:ext cx="533427" cy="523220"/>
            </a:xfrm>
            <a:prstGeom prst="rect">
              <a:avLst/>
            </a:prstGeom>
            <a:noFill/>
          </p:spPr>
          <p:txBody>
            <a:bodyPr wrap="square" rtlCol="0">
              <a:spAutoFit/>
            </a:bodyPr>
            <a:lstStyle/>
            <a:p>
              <a:r>
                <a:rPr lang="en-US" dirty="0"/>
                <a:t>5</a:t>
              </a:r>
              <a:endParaRPr lang="th-TH" dirty="0"/>
            </a:p>
          </p:txBody>
        </p:sp>
        <p:sp>
          <p:nvSpPr>
            <p:cNvPr id="40" name="TextBox 39">
              <a:extLst>
                <a:ext uri="{FF2B5EF4-FFF2-40B4-BE49-F238E27FC236}">
                  <a16:creationId xmlns:a16="http://schemas.microsoft.com/office/drawing/2014/main" id="{23F4F0DA-75DE-D935-26F7-EB75C962E5EE}"/>
                </a:ext>
              </a:extLst>
            </p:cNvPr>
            <p:cNvSpPr txBox="1"/>
            <p:nvPr/>
          </p:nvSpPr>
          <p:spPr>
            <a:xfrm>
              <a:off x="7544534" y="5114633"/>
              <a:ext cx="533427" cy="523220"/>
            </a:xfrm>
            <a:prstGeom prst="rect">
              <a:avLst/>
            </a:prstGeom>
            <a:noFill/>
          </p:spPr>
          <p:txBody>
            <a:bodyPr wrap="square" rtlCol="0">
              <a:spAutoFit/>
            </a:bodyPr>
            <a:lstStyle/>
            <a:p>
              <a:r>
                <a:rPr lang="en-US" dirty="0"/>
                <a:t>6</a:t>
              </a:r>
              <a:endParaRPr lang="th-TH" dirty="0"/>
            </a:p>
          </p:txBody>
        </p:sp>
        <p:sp>
          <p:nvSpPr>
            <p:cNvPr id="41" name="TextBox 40">
              <a:extLst>
                <a:ext uri="{FF2B5EF4-FFF2-40B4-BE49-F238E27FC236}">
                  <a16:creationId xmlns:a16="http://schemas.microsoft.com/office/drawing/2014/main" id="{8B238868-BAFF-766C-E8F8-28CCB3F52B2C}"/>
                </a:ext>
              </a:extLst>
            </p:cNvPr>
            <p:cNvSpPr txBox="1"/>
            <p:nvPr/>
          </p:nvSpPr>
          <p:spPr>
            <a:xfrm>
              <a:off x="9070789" y="5156177"/>
              <a:ext cx="533427" cy="523220"/>
            </a:xfrm>
            <a:prstGeom prst="rect">
              <a:avLst/>
            </a:prstGeom>
            <a:noFill/>
          </p:spPr>
          <p:txBody>
            <a:bodyPr wrap="square" rtlCol="0">
              <a:spAutoFit/>
            </a:bodyPr>
            <a:lstStyle/>
            <a:p>
              <a:r>
                <a:rPr lang="en-US" dirty="0"/>
                <a:t>8</a:t>
              </a:r>
              <a:endParaRPr lang="th-TH" dirty="0"/>
            </a:p>
          </p:txBody>
        </p:sp>
        <p:sp>
          <p:nvSpPr>
            <p:cNvPr id="42" name="TextBox 41">
              <a:extLst>
                <a:ext uri="{FF2B5EF4-FFF2-40B4-BE49-F238E27FC236}">
                  <a16:creationId xmlns:a16="http://schemas.microsoft.com/office/drawing/2014/main" id="{D7BD3E2D-2BD2-EFC6-4F4B-C121AC786FF7}"/>
                </a:ext>
              </a:extLst>
            </p:cNvPr>
            <p:cNvSpPr txBox="1"/>
            <p:nvPr/>
          </p:nvSpPr>
          <p:spPr>
            <a:xfrm>
              <a:off x="9906765" y="5152645"/>
              <a:ext cx="533427" cy="523220"/>
            </a:xfrm>
            <a:prstGeom prst="rect">
              <a:avLst/>
            </a:prstGeom>
            <a:noFill/>
          </p:spPr>
          <p:txBody>
            <a:bodyPr wrap="square" rtlCol="0">
              <a:spAutoFit/>
            </a:bodyPr>
            <a:lstStyle/>
            <a:p>
              <a:r>
                <a:rPr lang="en-US" dirty="0"/>
                <a:t>9</a:t>
              </a:r>
              <a:endParaRPr lang="th-TH" dirty="0"/>
            </a:p>
          </p:txBody>
        </p:sp>
        <p:sp>
          <p:nvSpPr>
            <p:cNvPr id="43" name="TextBox 42">
              <a:extLst>
                <a:ext uri="{FF2B5EF4-FFF2-40B4-BE49-F238E27FC236}">
                  <a16:creationId xmlns:a16="http://schemas.microsoft.com/office/drawing/2014/main" id="{3456F9EA-5F15-E44F-0B54-0CBB1055B81F}"/>
                </a:ext>
              </a:extLst>
            </p:cNvPr>
            <p:cNvSpPr txBox="1"/>
            <p:nvPr/>
          </p:nvSpPr>
          <p:spPr>
            <a:xfrm>
              <a:off x="10546715" y="5173994"/>
              <a:ext cx="807085" cy="523220"/>
            </a:xfrm>
            <a:prstGeom prst="rect">
              <a:avLst/>
            </a:prstGeom>
            <a:noFill/>
          </p:spPr>
          <p:txBody>
            <a:bodyPr wrap="square" rtlCol="0">
              <a:spAutoFit/>
            </a:bodyPr>
            <a:lstStyle/>
            <a:p>
              <a:r>
                <a:rPr lang="en-US" dirty="0"/>
                <a:t>999</a:t>
              </a:r>
              <a:endParaRPr lang="th-TH" dirty="0"/>
            </a:p>
          </p:txBody>
        </p:sp>
        <p:sp>
          <p:nvSpPr>
            <p:cNvPr id="44" name="TextBox 43">
              <a:extLst>
                <a:ext uri="{FF2B5EF4-FFF2-40B4-BE49-F238E27FC236}">
                  <a16:creationId xmlns:a16="http://schemas.microsoft.com/office/drawing/2014/main" id="{5C17FDA9-344E-B1F0-7B8F-35A67CAD0CCB}"/>
                </a:ext>
              </a:extLst>
            </p:cNvPr>
            <p:cNvSpPr txBox="1"/>
            <p:nvPr/>
          </p:nvSpPr>
          <p:spPr>
            <a:xfrm>
              <a:off x="9089301" y="4426854"/>
              <a:ext cx="533427" cy="523220"/>
            </a:xfrm>
            <a:prstGeom prst="rect">
              <a:avLst/>
            </a:prstGeom>
            <a:noFill/>
          </p:spPr>
          <p:txBody>
            <a:bodyPr wrap="square" rtlCol="0">
              <a:spAutoFit/>
            </a:bodyPr>
            <a:lstStyle/>
            <a:p>
              <a:r>
                <a:rPr lang="en-US" dirty="0"/>
                <a:t>2</a:t>
              </a:r>
              <a:endParaRPr lang="th-TH" dirty="0"/>
            </a:p>
          </p:txBody>
        </p:sp>
        <p:sp>
          <p:nvSpPr>
            <p:cNvPr id="45" name="TextBox 44">
              <a:extLst>
                <a:ext uri="{FF2B5EF4-FFF2-40B4-BE49-F238E27FC236}">
                  <a16:creationId xmlns:a16="http://schemas.microsoft.com/office/drawing/2014/main" id="{86EFDC8A-C2C4-B85F-F7D6-3763A8F84590}"/>
                </a:ext>
              </a:extLst>
            </p:cNvPr>
            <p:cNvSpPr txBox="1"/>
            <p:nvPr/>
          </p:nvSpPr>
          <p:spPr>
            <a:xfrm>
              <a:off x="9906765" y="4418268"/>
              <a:ext cx="533427" cy="523220"/>
            </a:xfrm>
            <a:prstGeom prst="rect">
              <a:avLst/>
            </a:prstGeom>
            <a:noFill/>
          </p:spPr>
          <p:txBody>
            <a:bodyPr wrap="square" rtlCol="0">
              <a:spAutoFit/>
            </a:bodyPr>
            <a:lstStyle/>
            <a:p>
              <a:r>
                <a:rPr lang="en-US" dirty="0"/>
                <a:t>2</a:t>
              </a:r>
              <a:endParaRPr lang="th-TH" dirty="0"/>
            </a:p>
          </p:txBody>
        </p:sp>
        <p:sp>
          <p:nvSpPr>
            <p:cNvPr id="46" name="Multiplication Sign 45">
              <a:extLst>
                <a:ext uri="{FF2B5EF4-FFF2-40B4-BE49-F238E27FC236}">
                  <a16:creationId xmlns:a16="http://schemas.microsoft.com/office/drawing/2014/main" id="{D8DB2EA3-F09A-19F7-EA8C-89D30912648D}"/>
                </a:ext>
              </a:extLst>
            </p:cNvPr>
            <p:cNvSpPr/>
            <p:nvPr/>
          </p:nvSpPr>
          <p:spPr>
            <a:xfrm>
              <a:off x="8181518" y="4990548"/>
              <a:ext cx="533425" cy="687779"/>
            </a:xfrm>
            <a:prstGeom prst="mathMultiply">
              <a:avLst/>
            </a:prstGeom>
            <a:solidFill>
              <a:srgbClr val="FF000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h-TH" dirty="0"/>
            </a:p>
          </p:txBody>
        </p:sp>
      </p:grpSp>
      <p:sp>
        <p:nvSpPr>
          <p:cNvPr id="8" name="Multiplication Sign 7">
            <a:extLst>
              <a:ext uri="{FF2B5EF4-FFF2-40B4-BE49-F238E27FC236}">
                <a16:creationId xmlns:a16="http://schemas.microsoft.com/office/drawing/2014/main" id="{84E3D63D-1278-57B5-E8F0-0920F87D80DA}"/>
              </a:ext>
            </a:extLst>
          </p:cNvPr>
          <p:cNvSpPr/>
          <p:nvPr/>
        </p:nvSpPr>
        <p:spPr>
          <a:xfrm>
            <a:off x="3441585" y="2068143"/>
            <a:ext cx="461639" cy="52378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2640422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C9C0E034-3349-3392-7954-A58F42FE0E7C}"/>
              </a:ext>
            </a:extLst>
          </p:cNvPr>
          <p:cNvSpPr/>
          <p:nvPr/>
        </p:nvSpPr>
        <p:spPr>
          <a:xfrm>
            <a:off x="10394736" y="4221351"/>
            <a:ext cx="204217" cy="4608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rgbClr val="E71D1D"/>
              </a:solidFill>
            </a:endParaRPr>
          </a:p>
        </p:txBody>
      </p:sp>
      <p:sp>
        <p:nvSpPr>
          <p:cNvPr id="34" name="Rectangle 33">
            <a:extLst>
              <a:ext uri="{FF2B5EF4-FFF2-40B4-BE49-F238E27FC236}">
                <a16:creationId xmlns:a16="http://schemas.microsoft.com/office/drawing/2014/main" id="{A25D7BB2-7651-5EA5-3FF9-AA2C1196C90A}"/>
              </a:ext>
            </a:extLst>
          </p:cNvPr>
          <p:cNvSpPr/>
          <p:nvPr/>
        </p:nvSpPr>
        <p:spPr>
          <a:xfrm>
            <a:off x="9381999" y="4188343"/>
            <a:ext cx="204217" cy="4608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rgbClr val="E71D1D"/>
              </a:solidFill>
            </a:endParaRPr>
          </a:p>
        </p:txBody>
      </p:sp>
      <p:sp>
        <p:nvSpPr>
          <p:cNvPr id="2" name="Title 1">
            <a:extLst>
              <a:ext uri="{FF2B5EF4-FFF2-40B4-BE49-F238E27FC236}">
                <a16:creationId xmlns:a16="http://schemas.microsoft.com/office/drawing/2014/main" id="{D5422D12-7EA2-9B5C-B91C-E2DC536A1748}"/>
              </a:ext>
            </a:extLst>
          </p:cNvPr>
          <p:cNvSpPr>
            <a:spLocks noGrp="1"/>
          </p:cNvSpPr>
          <p:nvPr>
            <p:ph type="title"/>
          </p:nvPr>
        </p:nvSpPr>
        <p:spPr/>
        <p:txBody>
          <a:bodyPr/>
          <a:lstStyle/>
          <a:p>
            <a:r>
              <a:rPr lang="en-US" dirty="0"/>
              <a:t>Introduction</a:t>
            </a:r>
            <a:endParaRPr lang="th-TH" dirty="0"/>
          </a:p>
        </p:txBody>
      </p:sp>
      <p:sp>
        <p:nvSpPr>
          <p:cNvPr id="4" name="Slide Number Placeholder 3">
            <a:extLst>
              <a:ext uri="{FF2B5EF4-FFF2-40B4-BE49-F238E27FC236}">
                <a16:creationId xmlns:a16="http://schemas.microsoft.com/office/drawing/2014/main" id="{86A527AA-588C-48A6-B86E-D7757DAA7EF4}"/>
              </a:ext>
            </a:extLst>
          </p:cNvPr>
          <p:cNvSpPr>
            <a:spLocks noGrp="1"/>
          </p:cNvSpPr>
          <p:nvPr>
            <p:ph type="sldNum" sz="quarter" idx="12"/>
          </p:nvPr>
        </p:nvSpPr>
        <p:spPr/>
        <p:txBody>
          <a:bodyPr/>
          <a:lstStyle/>
          <a:p>
            <a:fld id="{6B465D55-A1D6-46DB-A9B0-8E20B815DB96}" type="slidenum">
              <a:rPr lang="th-TH" smtClean="0"/>
              <a:t>4</a:t>
            </a:fld>
            <a:endParaRPr lang="th-TH" dirty="0"/>
          </a:p>
        </p:txBody>
      </p:sp>
      <p:sp>
        <p:nvSpPr>
          <p:cNvPr id="6" name="Footer Placeholder 5">
            <a:extLst>
              <a:ext uri="{FF2B5EF4-FFF2-40B4-BE49-F238E27FC236}">
                <a16:creationId xmlns:a16="http://schemas.microsoft.com/office/drawing/2014/main" id="{EC7A8E17-0E32-128C-3F51-DEEE139F71FC}"/>
              </a:ext>
            </a:extLst>
          </p:cNvPr>
          <p:cNvSpPr>
            <a:spLocks noGrp="1"/>
          </p:cNvSpPr>
          <p:nvPr>
            <p:ph type="ftr" sz="quarter" idx="11"/>
          </p:nvPr>
        </p:nvSpPr>
        <p:spPr/>
        <p:txBody>
          <a:bodyPr/>
          <a:lstStyle/>
          <a:p>
            <a:r>
              <a:rPr lang="en-US"/>
              <a:t>The 20th International Joint Conference on Computer Science and Software Engineering (JCSSE2023) </a:t>
            </a:r>
            <a:endParaRPr lang="th-TH"/>
          </a:p>
        </p:txBody>
      </p:sp>
      <p:sp>
        <p:nvSpPr>
          <p:cNvPr id="7" name="Content Placeholder 6">
            <a:extLst>
              <a:ext uri="{FF2B5EF4-FFF2-40B4-BE49-F238E27FC236}">
                <a16:creationId xmlns:a16="http://schemas.microsoft.com/office/drawing/2014/main" id="{DFE4B618-0483-EF93-901D-E489B100E5DD}"/>
              </a:ext>
            </a:extLst>
          </p:cNvPr>
          <p:cNvSpPr>
            <a:spLocks noGrp="1"/>
          </p:cNvSpPr>
          <p:nvPr>
            <p:ph idx="1"/>
          </p:nvPr>
        </p:nvSpPr>
        <p:spPr>
          <a:xfrm>
            <a:off x="767494" y="1676709"/>
            <a:ext cx="10515600" cy="4351338"/>
          </a:xfrm>
        </p:spPr>
        <p:txBody>
          <a:bodyPr>
            <a:normAutofit/>
          </a:bodyPr>
          <a:lstStyle/>
          <a:p>
            <a:pPr>
              <a:buFont typeface="Wingdings" panose="05000000000000000000" pitchFamily="2" charset="2"/>
              <a:buChar char="Ø"/>
            </a:pPr>
            <a:r>
              <a:rPr lang="en-US" dirty="0"/>
              <a:t>Problems in our work are missing value which is related to time, and we have to use appropriate methods for data preprocessing. </a:t>
            </a:r>
          </a:p>
          <a:p>
            <a:pPr>
              <a:buFont typeface="Wingdings" panose="05000000000000000000" pitchFamily="2" charset="2"/>
              <a:buChar char="Ø"/>
            </a:pPr>
            <a:r>
              <a:rPr lang="en-US" dirty="0"/>
              <a:t>In the step of data preprocessing we use our proposed method for imputation data and prediction. </a:t>
            </a:r>
            <a:endParaRPr lang="th-TH" dirty="0"/>
          </a:p>
        </p:txBody>
      </p:sp>
      <p:sp>
        <p:nvSpPr>
          <p:cNvPr id="3" name="Rectangle 2">
            <a:extLst>
              <a:ext uri="{FF2B5EF4-FFF2-40B4-BE49-F238E27FC236}">
                <a16:creationId xmlns:a16="http://schemas.microsoft.com/office/drawing/2014/main" id="{56026B8A-526E-115B-CC48-09B55A73FA3F}"/>
              </a:ext>
            </a:extLst>
          </p:cNvPr>
          <p:cNvSpPr/>
          <p:nvPr/>
        </p:nvSpPr>
        <p:spPr>
          <a:xfrm>
            <a:off x="6454790" y="3825196"/>
            <a:ext cx="204217" cy="1074925"/>
          </a:xfrm>
          <a:prstGeom prst="rect">
            <a:avLst/>
          </a:prstGeom>
          <a:solidFill>
            <a:srgbClr val="4AE25C"/>
          </a:solidFill>
          <a:ln w="12700">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5" name="Rectangle 4">
            <a:extLst>
              <a:ext uri="{FF2B5EF4-FFF2-40B4-BE49-F238E27FC236}">
                <a16:creationId xmlns:a16="http://schemas.microsoft.com/office/drawing/2014/main" id="{A6D27CC9-F014-DB5F-393B-EE52004040DA}"/>
              </a:ext>
            </a:extLst>
          </p:cNvPr>
          <p:cNvSpPr/>
          <p:nvPr/>
        </p:nvSpPr>
        <p:spPr>
          <a:xfrm>
            <a:off x="6607190" y="3977596"/>
            <a:ext cx="204217" cy="1074925"/>
          </a:xfrm>
          <a:prstGeom prst="rect">
            <a:avLst/>
          </a:prstGeom>
          <a:solidFill>
            <a:srgbClr val="4AE25C"/>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h-TH"/>
          </a:p>
        </p:txBody>
      </p:sp>
      <p:sp>
        <p:nvSpPr>
          <p:cNvPr id="8" name="Rectangle 7">
            <a:extLst>
              <a:ext uri="{FF2B5EF4-FFF2-40B4-BE49-F238E27FC236}">
                <a16:creationId xmlns:a16="http://schemas.microsoft.com/office/drawing/2014/main" id="{AE741F31-6554-76DA-D69A-64A9D6D60955}"/>
              </a:ext>
            </a:extLst>
          </p:cNvPr>
          <p:cNvSpPr/>
          <p:nvPr/>
        </p:nvSpPr>
        <p:spPr>
          <a:xfrm>
            <a:off x="6759590" y="4129996"/>
            <a:ext cx="204217" cy="1074925"/>
          </a:xfrm>
          <a:prstGeom prst="rect">
            <a:avLst/>
          </a:prstGeom>
          <a:solidFill>
            <a:srgbClr val="4AE25C"/>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h-TH"/>
          </a:p>
        </p:txBody>
      </p:sp>
      <p:sp>
        <p:nvSpPr>
          <p:cNvPr id="9" name="Rectangle 8">
            <a:extLst>
              <a:ext uri="{FF2B5EF4-FFF2-40B4-BE49-F238E27FC236}">
                <a16:creationId xmlns:a16="http://schemas.microsoft.com/office/drawing/2014/main" id="{54669A92-3C61-0970-A579-1301A5F52380}"/>
              </a:ext>
            </a:extLst>
          </p:cNvPr>
          <p:cNvSpPr/>
          <p:nvPr/>
        </p:nvSpPr>
        <p:spPr>
          <a:xfrm>
            <a:off x="6910903" y="4306456"/>
            <a:ext cx="204217" cy="1074925"/>
          </a:xfrm>
          <a:prstGeom prst="rect">
            <a:avLst/>
          </a:prstGeom>
          <a:solidFill>
            <a:srgbClr val="4AE25C"/>
          </a:solidFill>
          <a:ln w="1270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th-TH"/>
          </a:p>
        </p:txBody>
      </p:sp>
      <p:sp>
        <p:nvSpPr>
          <p:cNvPr id="10" name="Rectangle 9">
            <a:extLst>
              <a:ext uri="{FF2B5EF4-FFF2-40B4-BE49-F238E27FC236}">
                <a16:creationId xmlns:a16="http://schemas.microsoft.com/office/drawing/2014/main" id="{D73A6534-DF15-96DF-10CE-03E9077DBF61}"/>
              </a:ext>
            </a:extLst>
          </p:cNvPr>
          <p:cNvSpPr/>
          <p:nvPr/>
        </p:nvSpPr>
        <p:spPr>
          <a:xfrm>
            <a:off x="5703278" y="4159390"/>
            <a:ext cx="204217" cy="728301"/>
          </a:xfrm>
          <a:prstGeom prst="rect">
            <a:avLst/>
          </a:prstGeom>
          <a:solidFill>
            <a:srgbClr val="357F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 name="Rectangle 10">
            <a:extLst>
              <a:ext uri="{FF2B5EF4-FFF2-40B4-BE49-F238E27FC236}">
                <a16:creationId xmlns:a16="http://schemas.microsoft.com/office/drawing/2014/main" id="{FA257404-0E4C-C6FF-0593-F6DF19EC6929}"/>
              </a:ext>
            </a:extLst>
          </p:cNvPr>
          <p:cNvSpPr/>
          <p:nvPr/>
        </p:nvSpPr>
        <p:spPr>
          <a:xfrm>
            <a:off x="5855678" y="4311790"/>
            <a:ext cx="204217" cy="728301"/>
          </a:xfrm>
          <a:prstGeom prst="rect">
            <a:avLst/>
          </a:prstGeom>
          <a:solidFill>
            <a:srgbClr val="357F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 name="Rectangle 11">
            <a:extLst>
              <a:ext uri="{FF2B5EF4-FFF2-40B4-BE49-F238E27FC236}">
                <a16:creationId xmlns:a16="http://schemas.microsoft.com/office/drawing/2014/main" id="{ECA9AC39-8698-8D3D-5FB7-643408441CCF}"/>
              </a:ext>
            </a:extLst>
          </p:cNvPr>
          <p:cNvSpPr/>
          <p:nvPr/>
        </p:nvSpPr>
        <p:spPr>
          <a:xfrm>
            <a:off x="6008078" y="4464190"/>
            <a:ext cx="204217" cy="728301"/>
          </a:xfrm>
          <a:prstGeom prst="rect">
            <a:avLst/>
          </a:prstGeom>
          <a:solidFill>
            <a:srgbClr val="357F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a:extLst>
              <a:ext uri="{FF2B5EF4-FFF2-40B4-BE49-F238E27FC236}">
                <a16:creationId xmlns:a16="http://schemas.microsoft.com/office/drawing/2014/main" id="{403A243A-6A73-F198-A47B-B54827CB665E}"/>
              </a:ext>
            </a:extLst>
          </p:cNvPr>
          <p:cNvSpPr/>
          <p:nvPr/>
        </p:nvSpPr>
        <p:spPr>
          <a:xfrm>
            <a:off x="6160478" y="4616590"/>
            <a:ext cx="204217" cy="728301"/>
          </a:xfrm>
          <a:prstGeom prst="rect">
            <a:avLst/>
          </a:prstGeom>
          <a:solidFill>
            <a:srgbClr val="357F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4" name="Rectangle 13">
            <a:extLst>
              <a:ext uri="{FF2B5EF4-FFF2-40B4-BE49-F238E27FC236}">
                <a16:creationId xmlns:a16="http://schemas.microsoft.com/office/drawing/2014/main" id="{4BE172DF-BE02-419B-0681-906D0FE122AF}"/>
              </a:ext>
            </a:extLst>
          </p:cNvPr>
          <p:cNvSpPr/>
          <p:nvPr/>
        </p:nvSpPr>
        <p:spPr>
          <a:xfrm>
            <a:off x="5062047" y="4430491"/>
            <a:ext cx="204217" cy="46086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rgbClr val="E71D1D"/>
              </a:solidFill>
            </a:endParaRPr>
          </a:p>
        </p:txBody>
      </p:sp>
      <p:sp>
        <p:nvSpPr>
          <p:cNvPr id="15" name="Rectangle 14">
            <a:extLst>
              <a:ext uri="{FF2B5EF4-FFF2-40B4-BE49-F238E27FC236}">
                <a16:creationId xmlns:a16="http://schemas.microsoft.com/office/drawing/2014/main" id="{31130245-BA47-E938-3486-A5A79ED7D403}"/>
              </a:ext>
            </a:extLst>
          </p:cNvPr>
          <p:cNvSpPr/>
          <p:nvPr/>
        </p:nvSpPr>
        <p:spPr>
          <a:xfrm>
            <a:off x="5214447" y="4582891"/>
            <a:ext cx="204217" cy="46086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rgbClr val="E71D1D"/>
              </a:solidFill>
            </a:endParaRPr>
          </a:p>
        </p:txBody>
      </p:sp>
      <p:sp>
        <p:nvSpPr>
          <p:cNvPr id="16" name="Rectangle 15">
            <a:extLst>
              <a:ext uri="{FF2B5EF4-FFF2-40B4-BE49-F238E27FC236}">
                <a16:creationId xmlns:a16="http://schemas.microsoft.com/office/drawing/2014/main" id="{5179DB4B-BFBB-8EAE-2AB2-97F59AB4955C}"/>
              </a:ext>
            </a:extLst>
          </p:cNvPr>
          <p:cNvSpPr/>
          <p:nvPr/>
        </p:nvSpPr>
        <p:spPr>
          <a:xfrm>
            <a:off x="5366847" y="4735291"/>
            <a:ext cx="204217" cy="46086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rgbClr val="E71D1D"/>
              </a:solidFill>
            </a:endParaRPr>
          </a:p>
        </p:txBody>
      </p:sp>
      <p:sp>
        <p:nvSpPr>
          <p:cNvPr id="18" name="Rectangle 17">
            <a:extLst>
              <a:ext uri="{FF2B5EF4-FFF2-40B4-BE49-F238E27FC236}">
                <a16:creationId xmlns:a16="http://schemas.microsoft.com/office/drawing/2014/main" id="{505953EE-7D13-E18A-8117-95F637684314}"/>
              </a:ext>
            </a:extLst>
          </p:cNvPr>
          <p:cNvSpPr/>
          <p:nvPr/>
        </p:nvSpPr>
        <p:spPr>
          <a:xfrm>
            <a:off x="5519247" y="4887691"/>
            <a:ext cx="204217" cy="46086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rgbClr val="E71D1D"/>
              </a:solidFill>
            </a:endParaRPr>
          </a:p>
        </p:txBody>
      </p:sp>
      <p:sp>
        <p:nvSpPr>
          <p:cNvPr id="19" name="Rectangle 18">
            <a:extLst>
              <a:ext uri="{FF2B5EF4-FFF2-40B4-BE49-F238E27FC236}">
                <a16:creationId xmlns:a16="http://schemas.microsoft.com/office/drawing/2014/main" id="{9EBAE362-3AA7-E93B-7835-DF97244995D0}"/>
              </a:ext>
            </a:extLst>
          </p:cNvPr>
          <p:cNvSpPr/>
          <p:nvPr/>
        </p:nvSpPr>
        <p:spPr>
          <a:xfrm rot="19324700">
            <a:off x="1724446" y="3495701"/>
            <a:ext cx="212193" cy="756382"/>
          </a:xfrm>
          <a:prstGeom prst="rect">
            <a:avLst/>
          </a:prstGeom>
          <a:solidFill>
            <a:srgbClr val="4AE25C"/>
          </a:solidFill>
          <a:ln w="12700">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th-TH"/>
          </a:p>
        </p:txBody>
      </p:sp>
      <p:sp>
        <p:nvSpPr>
          <p:cNvPr id="20" name="Rectangle 19">
            <a:extLst>
              <a:ext uri="{FF2B5EF4-FFF2-40B4-BE49-F238E27FC236}">
                <a16:creationId xmlns:a16="http://schemas.microsoft.com/office/drawing/2014/main" id="{AF1B5913-B40A-C13C-B3E2-34D28EA6F824}"/>
              </a:ext>
            </a:extLst>
          </p:cNvPr>
          <p:cNvSpPr/>
          <p:nvPr/>
        </p:nvSpPr>
        <p:spPr>
          <a:xfrm rot="2973548">
            <a:off x="2184867" y="4410569"/>
            <a:ext cx="216458" cy="786573"/>
          </a:xfrm>
          <a:prstGeom prst="rect">
            <a:avLst/>
          </a:prstGeom>
          <a:solidFill>
            <a:srgbClr val="4AE25C"/>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h-TH"/>
          </a:p>
        </p:txBody>
      </p:sp>
      <p:sp>
        <p:nvSpPr>
          <p:cNvPr id="21" name="Rectangle 20">
            <a:extLst>
              <a:ext uri="{FF2B5EF4-FFF2-40B4-BE49-F238E27FC236}">
                <a16:creationId xmlns:a16="http://schemas.microsoft.com/office/drawing/2014/main" id="{CCD29FF2-C019-9ABE-9426-4546961B98A2}"/>
              </a:ext>
            </a:extLst>
          </p:cNvPr>
          <p:cNvSpPr/>
          <p:nvPr/>
        </p:nvSpPr>
        <p:spPr>
          <a:xfrm rot="17107018">
            <a:off x="3106558" y="4275504"/>
            <a:ext cx="198984" cy="829410"/>
          </a:xfrm>
          <a:prstGeom prst="rect">
            <a:avLst/>
          </a:prstGeom>
          <a:solidFill>
            <a:srgbClr val="4AE25C"/>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h-TH"/>
          </a:p>
        </p:txBody>
      </p:sp>
      <p:sp>
        <p:nvSpPr>
          <p:cNvPr id="22" name="Rectangle 21">
            <a:extLst>
              <a:ext uri="{FF2B5EF4-FFF2-40B4-BE49-F238E27FC236}">
                <a16:creationId xmlns:a16="http://schemas.microsoft.com/office/drawing/2014/main" id="{5824CE05-1CB5-9B6D-B560-9828D79B8E61}"/>
              </a:ext>
            </a:extLst>
          </p:cNvPr>
          <p:cNvSpPr/>
          <p:nvPr/>
        </p:nvSpPr>
        <p:spPr>
          <a:xfrm rot="14679259">
            <a:off x="1242111" y="4521835"/>
            <a:ext cx="216458" cy="786573"/>
          </a:xfrm>
          <a:prstGeom prst="rect">
            <a:avLst/>
          </a:prstGeom>
          <a:solidFill>
            <a:srgbClr val="4AE25C"/>
          </a:solidFill>
          <a:ln w="1270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th-TH"/>
          </a:p>
        </p:txBody>
      </p:sp>
      <p:sp>
        <p:nvSpPr>
          <p:cNvPr id="23" name="Rectangle 22">
            <a:extLst>
              <a:ext uri="{FF2B5EF4-FFF2-40B4-BE49-F238E27FC236}">
                <a16:creationId xmlns:a16="http://schemas.microsoft.com/office/drawing/2014/main" id="{FA470022-77E0-6F06-9DCA-034D57768519}"/>
              </a:ext>
            </a:extLst>
          </p:cNvPr>
          <p:cNvSpPr/>
          <p:nvPr/>
        </p:nvSpPr>
        <p:spPr>
          <a:xfrm rot="8216260">
            <a:off x="2674299" y="3873127"/>
            <a:ext cx="256492" cy="449751"/>
          </a:xfrm>
          <a:prstGeom prst="rect">
            <a:avLst/>
          </a:prstGeom>
          <a:solidFill>
            <a:srgbClr val="357F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4" name="Rectangle 23">
            <a:extLst>
              <a:ext uri="{FF2B5EF4-FFF2-40B4-BE49-F238E27FC236}">
                <a16:creationId xmlns:a16="http://schemas.microsoft.com/office/drawing/2014/main" id="{0E3C7B2D-4731-884B-DA9C-99035825D4E3}"/>
              </a:ext>
            </a:extLst>
          </p:cNvPr>
          <p:cNvSpPr/>
          <p:nvPr/>
        </p:nvSpPr>
        <p:spPr>
          <a:xfrm rot="17666038">
            <a:off x="1822931" y="5046187"/>
            <a:ext cx="256492" cy="449750"/>
          </a:xfrm>
          <a:prstGeom prst="rect">
            <a:avLst/>
          </a:prstGeom>
          <a:solidFill>
            <a:srgbClr val="357F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5" name="Rectangle 24">
            <a:extLst>
              <a:ext uri="{FF2B5EF4-FFF2-40B4-BE49-F238E27FC236}">
                <a16:creationId xmlns:a16="http://schemas.microsoft.com/office/drawing/2014/main" id="{1E9E37BF-4744-E0F5-69C2-7F16239054CE}"/>
              </a:ext>
            </a:extLst>
          </p:cNvPr>
          <p:cNvSpPr/>
          <p:nvPr/>
        </p:nvSpPr>
        <p:spPr>
          <a:xfrm rot="2906678">
            <a:off x="2260939" y="3312720"/>
            <a:ext cx="216458" cy="532932"/>
          </a:xfrm>
          <a:prstGeom prst="rect">
            <a:avLst/>
          </a:prstGeom>
          <a:solidFill>
            <a:srgbClr val="357FF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6" name="Rectangle 25">
            <a:extLst>
              <a:ext uri="{FF2B5EF4-FFF2-40B4-BE49-F238E27FC236}">
                <a16:creationId xmlns:a16="http://schemas.microsoft.com/office/drawing/2014/main" id="{CECEB547-7AB0-50C4-EA45-52C8157EE156}"/>
              </a:ext>
            </a:extLst>
          </p:cNvPr>
          <p:cNvSpPr/>
          <p:nvPr/>
        </p:nvSpPr>
        <p:spPr>
          <a:xfrm>
            <a:off x="1700093" y="4397603"/>
            <a:ext cx="256492" cy="449751"/>
          </a:xfrm>
          <a:prstGeom prst="rect">
            <a:avLst/>
          </a:prstGeom>
          <a:solidFill>
            <a:srgbClr val="357F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7" name="Rectangle 26">
            <a:extLst>
              <a:ext uri="{FF2B5EF4-FFF2-40B4-BE49-F238E27FC236}">
                <a16:creationId xmlns:a16="http://schemas.microsoft.com/office/drawing/2014/main" id="{DF931CE0-50E1-5645-B3E6-D8E892C91A6D}"/>
              </a:ext>
            </a:extLst>
          </p:cNvPr>
          <p:cNvSpPr/>
          <p:nvPr/>
        </p:nvSpPr>
        <p:spPr>
          <a:xfrm rot="15403518">
            <a:off x="1295372" y="3741687"/>
            <a:ext cx="175895" cy="45505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rgbClr val="E71D1D"/>
              </a:solidFill>
            </a:endParaRPr>
          </a:p>
        </p:txBody>
      </p:sp>
      <p:sp>
        <p:nvSpPr>
          <p:cNvPr id="28" name="Rectangle 27">
            <a:extLst>
              <a:ext uri="{FF2B5EF4-FFF2-40B4-BE49-F238E27FC236}">
                <a16:creationId xmlns:a16="http://schemas.microsoft.com/office/drawing/2014/main" id="{D546F0DB-9F23-5E8E-C24C-A7A2A8101A66}"/>
              </a:ext>
            </a:extLst>
          </p:cNvPr>
          <p:cNvSpPr/>
          <p:nvPr/>
        </p:nvSpPr>
        <p:spPr>
          <a:xfrm rot="3212696">
            <a:off x="2652523" y="4674116"/>
            <a:ext cx="192242" cy="47276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rgbClr val="E71D1D"/>
              </a:solidFill>
            </a:endParaRPr>
          </a:p>
        </p:txBody>
      </p:sp>
      <p:sp>
        <p:nvSpPr>
          <p:cNvPr id="29" name="Rectangle 28">
            <a:extLst>
              <a:ext uri="{FF2B5EF4-FFF2-40B4-BE49-F238E27FC236}">
                <a16:creationId xmlns:a16="http://schemas.microsoft.com/office/drawing/2014/main" id="{EDF9F762-7273-7077-3F36-0ACF4CCF57AB}"/>
              </a:ext>
            </a:extLst>
          </p:cNvPr>
          <p:cNvSpPr/>
          <p:nvPr/>
        </p:nvSpPr>
        <p:spPr>
          <a:xfrm rot="2880790">
            <a:off x="1287481" y="4059278"/>
            <a:ext cx="207779" cy="50940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rgbClr val="E71D1D"/>
              </a:solidFill>
            </a:endParaRPr>
          </a:p>
        </p:txBody>
      </p:sp>
      <p:sp>
        <p:nvSpPr>
          <p:cNvPr id="30" name="Rectangle 29">
            <a:extLst>
              <a:ext uri="{FF2B5EF4-FFF2-40B4-BE49-F238E27FC236}">
                <a16:creationId xmlns:a16="http://schemas.microsoft.com/office/drawing/2014/main" id="{4D25EE87-D39C-BCC7-1435-4D68227F1CE6}"/>
              </a:ext>
            </a:extLst>
          </p:cNvPr>
          <p:cNvSpPr/>
          <p:nvPr/>
        </p:nvSpPr>
        <p:spPr>
          <a:xfrm rot="9105252">
            <a:off x="2169830" y="4023277"/>
            <a:ext cx="203835" cy="46230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rgbClr val="E71D1D"/>
              </a:solidFill>
            </a:endParaRPr>
          </a:p>
        </p:txBody>
      </p:sp>
      <p:sp>
        <p:nvSpPr>
          <p:cNvPr id="32" name="Rectangle 31">
            <a:extLst>
              <a:ext uri="{FF2B5EF4-FFF2-40B4-BE49-F238E27FC236}">
                <a16:creationId xmlns:a16="http://schemas.microsoft.com/office/drawing/2014/main" id="{745B1A8D-84F1-7638-5285-BD764ED4B70D}"/>
              </a:ext>
            </a:extLst>
          </p:cNvPr>
          <p:cNvSpPr/>
          <p:nvPr/>
        </p:nvSpPr>
        <p:spPr>
          <a:xfrm rot="17513578">
            <a:off x="9232922" y="3777966"/>
            <a:ext cx="204217" cy="728301"/>
          </a:xfrm>
          <a:prstGeom prst="rect">
            <a:avLst/>
          </a:prstGeom>
          <a:solidFill>
            <a:srgbClr val="357F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33" name="Rectangle 32">
            <a:extLst>
              <a:ext uri="{FF2B5EF4-FFF2-40B4-BE49-F238E27FC236}">
                <a16:creationId xmlns:a16="http://schemas.microsoft.com/office/drawing/2014/main" id="{E1EDAC9F-2998-EACB-4C36-FB77B6161FD9}"/>
              </a:ext>
            </a:extLst>
          </p:cNvPr>
          <p:cNvSpPr/>
          <p:nvPr/>
        </p:nvSpPr>
        <p:spPr>
          <a:xfrm rot="3364215">
            <a:off x="10541854" y="3732134"/>
            <a:ext cx="204217" cy="728301"/>
          </a:xfrm>
          <a:prstGeom prst="rect">
            <a:avLst/>
          </a:prstGeom>
          <a:solidFill>
            <a:srgbClr val="357F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36" name="Rectangle 35">
            <a:extLst>
              <a:ext uri="{FF2B5EF4-FFF2-40B4-BE49-F238E27FC236}">
                <a16:creationId xmlns:a16="http://schemas.microsoft.com/office/drawing/2014/main" id="{6834B87B-2D46-20F4-29CF-D5459DE9362C}"/>
              </a:ext>
            </a:extLst>
          </p:cNvPr>
          <p:cNvSpPr/>
          <p:nvPr/>
        </p:nvSpPr>
        <p:spPr>
          <a:xfrm>
            <a:off x="9938623" y="4457219"/>
            <a:ext cx="204217" cy="4608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rgbClr val="E71D1D"/>
              </a:solidFill>
            </a:endParaRPr>
          </a:p>
        </p:txBody>
      </p:sp>
      <p:sp>
        <p:nvSpPr>
          <p:cNvPr id="37" name="Rectangle 36">
            <a:extLst>
              <a:ext uri="{FF2B5EF4-FFF2-40B4-BE49-F238E27FC236}">
                <a16:creationId xmlns:a16="http://schemas.microsoft.com/office/drawing/2014/main" id="{7FFFCA8D-8924-6C27-498C-0836CB1BD555}"/>
              </a:ext>
            </a:extLst>
          </p:cNvPr>
          <p:cNvSpPr/>
          <p:nvPr/>
        </p:nvSpPr>
        <p:spPr>
          <a:xfrm rot="16200000">
            <a:off x="9915500" y="4903206"/>
            <a:ext cx="204217" cy="4608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rgbClr val="E71D1D"/>
              </a:solidFill>
            </a:endParaRPr>
          </a:p>
        </p:txBody>
      </p:sp>
      <p:sp>
        <p:nvSpPr>
          <p:cNvPr id="38" name="Rectangle 37">
            <a:extLst>
              <a:ext uri="{FF2B5EF4-FFF2-40B4-BE49-F238E27FC236}">
                <a16:creationId xmlns:a16="http://schemas.microsoft.com/office/drawing/2014/main" id="{5D57B5B5-39D0-EFEE-353F-1CD4EE8011A7}"/>
              </a:ext>
            </a:extLst>
          </p:cNvPr>
          <p:cNvSpPr/>
          <p:nvPr/>
        </p:nvSpPr>
        <p:spPr>
          <a:xfrm rot="20106906">
            <a:off x="8888247" y="4214439"/>
            <a:ext cx="265608" cy="728301"/>
          </a:xfrm>
          <a:prstGeom prst="rect">
            <a:avLst/>
          </a:prstGeom>
          <a:solidFill>
            <a:srgbClr val="357F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9" name="Rectangle 38">
            <a:extLst>
              <a:ext uri="{FF2B5EF4-FFF2-40B4-BE49-F238E27FC236}">
                <a16:creationId xmlns:a16="http://schemas.microsoft.com/office/drawing/2014/main" id="{6072444E-4799-0CC2-437C-13F0D3206DD8}"/>
              </a:ext>
            </a:extLst>
          </p:cNvPr>
          <p:cNvSpPr/>
          <p:nvPr/>
        </p:nvSpPr>
        <p:spPr>
          <a:xfrm rot="1795720">
            <a:off x="10816925" y="4274493"/>
            <a:ext cx="204217" cy="728301"/>
          </a:xfrm>
          <a:prstGeom prst="rect">
            <a:avLst/>
          </a:prstGeom>
          <a:solidFill>
            <a:srgbClr val="357F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0" name="Rectangle 39">
            <a:extLst>
              <a:ext uri="{FF2B5EF4-FFF2-40B4-BE49-F238E27FC236}">
                <a16:creationId xmlns:a16="http://schemas.microsoft.com/office/drawing/2014/main" id="{90D1BA1C-206F-478B-34C9-D7C0D381607D}"/>
              </a:ext>
            </a:extLst>
          </p:cNvPr>
          <p:cNvSpPr/>
          <p:nvPr/>
        </p:nvSpPr>
        <p:spPr>
          <a:xfrm rot="20818122">
            <a:off x="9148151" y="4307238"/>
            <a:ext cx="204217" cy="1074925"/>
          </a:xfrm>
          <a:prstGeom prst="rect">
            <a:avLst/>
          </a:prstGeom>
          <a:solidFill>
            <a:srgbClr val="4AE25C"/>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th-TH"/>
          </a:p>
        </p:txBody>
      </p:sp>
      <p:sp>
        <p:nvSpPr>
          <p:cNvPr id="41" name="Rectangle 40">
            <a:extLst>
              <a:ext uri="{FF2B5EF4-FFF2-40B4-BE49-F238E27FC236}">
                <a16:creationId xmlns:a16="http://schemas.microsoft.com/office/drawing/2014/main" id="{3DF17D1F-5873-72D4-DB9F-94F30F8D918F}"/>
              </a:ext>
            </a:extLst>
          </p:cNvPr>
          <p:cNvSpPr/>
          <p:nvPr/>
        </p:nvSpPr>
        <p:spPr>
          <a:xfrm rot="18693124">
            <a:off x="10526432" y="3405800"/>
            <a:ext cx="204217" cy="1074925"/>
          </a:xfrm>
          <a:prstGeom prst="rect">
            <a:avLst/>
          </a:prstGeom>
          <a:solidFill>
            <a:srgbClr val="4AE25C"/>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th-TH"/>
          </a:p>
        </p:txBody>
      </p:sp>
      <p:sp>
        <p:nvSpPr>
          <p:cNvPr id="42" name="Rectangle 41">
            <a:extLst>
              <a:ext uri="{FF2B5EF4-FFF2-40B4-BE49-F238E27FC236}">
                <a16:creationId xmlns:a16="http://schemas.microsoft.com/office/drawing/2014/main" id="{F9B7955C-F250-CC1C-A47A-A9E951B1ED90}"/>
              </a:ext>
            </a:extLst>
          </p:cNvPr>
          <p:cNvSpPr/>
          <p:nvPr/>
        </p:nvSpPr>
        <p:spPr>
          <a:xfrm rot="1031294">
            <a:off x="10598513" y="4320982"/>
            <a:ext cx="204217" cy="1074925"/>
          </a:xfrm>
          <a:prstGeom prst="rect">
            <a:avLst/>
          </a:prstGeom>
          <a:solidFill>
            <a:srgbClr val="4AE25C"/>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th-TH"/>
          </a:p>
        </p:txBody>
      </p:sp>
      <p:sp>
        <p:nvSpPr>
          <p:cNvPr id="43" name="Rectangle 42">
            <a:extLst>
              <a:ext uri="{FF2B5EF4-FFF2-40B4-BE49-F238E27FC236}">
                <a16:creationId xmlns:a16="http://schemas.microsoft.com/office/drawing/2014/main" id="{B24920F0-DB61-8753-B098-A44282AC6956}"/>
              </a:ext>
            </a:extLst>
          </p:cNvPr>
          <p:cNvSpPr/>
          <p:nvPr/>
        </p:nvSpPr>
        <p:spPr>
          <a:xfrm rot="3101213">
            <a:off x="9285132" y="3364841"/>
            <a:ext cx="204217" cy="1074925"/>
          </a:xfrm>
          <a:prstGeom prst="rect">
            <a:avLst/>
          </a:prstGeom>
          <a:solidFill>
            <a:srgbClr val="4AE25C"/>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th-TH"/>
          </a:p>
        </p:txBody>
      </p:sp>
      <p:sp>
        <p:nvSpPr>
          <p:cNvPr id="44" name="TextBox 43">
            <a:extLst>
              <a:ext uri="{FF2B5EF4-FFF2-40B4-BE49-F238E27FC236}">
                <a16:creationId xmlns:a16="http://schemas.microsoft.com/office/drawing/2014/main" id="{30C89C38-AB12-7FFB-C0B4-C331598852B5}"/>
              </a:ext>
            </a:extLst>
          </p:cNvPr>
          <p:cNvSpPr txBox="1"/>
          <p:nvPr/>
        </p:nvSpPr>
        <p:spPr>
          <a:xfrm>
            <a:off x="1344901" y="5518011"/>
            <a:ext cx="167342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Raw data</a:t>
            </a:r>
            <a:endParaRPr lang="th-TH" sz="2400" dirty="0">
              <a:latin typeface="Times New Roman" panose="02020603050405020304" pitchFamily="18" charset="0"/>
            </a:endParaRPr>
          </a:p>
        </p:txBody>
      </p:sp>
      <p:sp>
        <p:nvSpPr>
          <p:cNvPr id="45" name="TextBox 44">
            <a:extLst>
              <a:ext uri="{FF2B5EF4-FFF2-40B4-BE49-F238E27FC236}">
                <a16:creationId xmlns:a16="http://schemas.microsoft.com/office/drawing/2014/main" id="{CF4ADA46-C623-6ED1-4F60-EAA90C2BB7B8}"/>
              </a:ext>
            </a:extLst>
          </p:cNvPr>
          <p:cNvSpPr txBox="1"/>
          <p:nvPr/>
        </p:nvSpPr>
        <p:spPr>
          <a:xfrm>
            <a:off x="4922248" y="5544938"/>
            <a:ext cx="268067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Data preprocessing </a:t>
            </a:r>
            <a:endParaRPr lang="th-TH" sz="2400" dirty="0">
              <a:latin typeface="Times New Roman" panose="02020603050405020304" pitchFamily="18" charset="0"/>
            </a:endParaRPr>
          </a:p>
        </p:txBody>
      </p:sp>
      <p:sp>
        <p:nvSpPr>
          <p:cNvPr id="46" name="TextBox 45">
            <a:extLst>
              <a:ext uri="{FF2B5EF4-FFF2-40B4-BE49-F238E27FC236}">
                <a16:creationId xmlns:a16="http://schemas.microsoft.com/office/drawing/2014/main" id="{AE546628-0EBD-BB86-36DE-1CAEA29724AF}"/>
              </a:ext>
            </a:extLst>
          </p:cNvPr>
          <p:cNvSpPr txBox="1"/>
          <p:nvPr/>
        </p:nvSpPr>
        <p:spPr>
          <a:xfrm>
            <a:off x="8959068" y="5555182"/>
            <a:ext cx="213941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Trained model</a:t>
            </a:r>
            <a:endParaRPr lang="th-TH" sz="2400" dirty="0">
              <a:latin typeface="Times New Roman" panose="02020603050405020304" pitchFamily="18" charset="0"/>
            </a:endParaRPr>
          </a:p>
        </p:txBody>
      </p:sp>
      <p:sp>
        <p:nvSpPr>
          <p:cNvPr id="47" name="Arrow: Right 46">
            <a:extLst>
              <a:ext uri="{FF2B5EF4-FFF2-40B4-BE49-F238E27FC236}">
                <a16:creationId xmlns:a16="http://schemas.microsoft.com/office/drawing/2014/main" id="{C4B75471-D94A-1665-20A3-76CA2494E3A8}"/>
              </a:ext>
            </a:extLst>
          </p:cNvPr>
          <p:cNvSpPr/>
          <p:nvPr/>
        </p:nvSpPr>
        <p:spPr>
          <a:xfrm>
            <a:off x="3808520" y="4314811"/>
            <a:ext cx="815842" cy="503725"/>
          </a:xfrm>
          <a:prstGeom prst="righ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h-TH"/>
          </a:p>
        </p:txBody>
      </p:sp>
      <p:sp>
        <p:nvSpPr>
          <p:cNvPr id="48" name="Arrow: Right 47">
            <a:extLst>
              <a:ext uri="{FF2B5EF4-FFF2-40B4-BE49-F238E27FC236}">
                <a16:creationId xmlns:a16="http://schemas.microsoft.com/office/drawing/2014/main" id="{2F1B0793-07F4-0A24-749A-A244A2FEE1CA}"/>
              </a:ext>
            </a:extLst>
          </p:cNvPr>
          <p:cNvSpPr/>
          <p:nvPr/>
        </p:nvSpPr>
        <p:spPr>
          <a:xfrm>
            <a:off x="7662656" y="4340193"/>
            <a:ext cx="815842" cy="503725"/>
          </a:xfrm>
          <a:prstGeom prst="righ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1897406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22D12-7EA2-9B5C-B91C-E2DC536A1748}"/>
              </a:ext>
            </a:extLst>
          </p:cNvPr>
          <p:cNvSpPr>
            <a:spLocks noGrp="1"/>
          </p:cNvSpPr>
          <p:nvPr>
            <p:ph type="title"/>
          </p:nvPr>
        </p:nvSpPr>
        <p:spPr/>
        <p:txBody>
          <a:bodyPr/>
          <a:lstStyle/>
          <a:p>
            <a:r>
              <a:rPr lang="en-US" dirty="0"/>
              <a:t>Introduction</a:t>
            </a:r>
            <a:endParaRPr lang="th-TH" dirty="0"/>
          </a:p>
        </p:txBody>
      </p:sp>
      <p:sp>
        <p:nvSpPr>
          <p:cNvPr id="3" name="Content Placeholder 2">
            <a:extLst>
              <a:ext uri="{FF2B5EF4-FFF2-40B4-BE49-F238E27FC236}">
                <a16:creationId xmlns:a16="http://schemas.microsoft.com/office/drawing/2014/main" id="{720780BB-E94A-4839-2831-09EE23CBE195}"/>
              </a:ext>
            </a:extLst>
          </p:cNvPr>
          <p:cNvSpPr>
            <a:spLocks noGrp="1"/>
          </p:cNvSpPr>
          <p:nvPr>
            <p:ph idx="1"/>
          </p:nvPr>
        </p:nvSpPr>
        <p:spPr>
          <a:xfrm>
            <a:off x="396240" y="4235999"/>
            <a:ext cx="11694159" cy="2400828"/>
          </a:xfrm>
        </p:spPr>
        <p:txBody>
          <a:bodyPr>
            <a:normAutofit fontScale="77500" lnSpcReduction="20000"/>
          </a:bodyPr>
          <a:lstStyle/>
          <a:p>
            <a:pPr marL="0" indent="0">
              <a:buNone/>
            </a:pPr>
            <a:r>
              <a:rPr lang="en-US" sz="3600" dirty="0"/>
              <a:t>In this work, Our experiment will focus on Data imputation and Neural Network Regression. We compare the proposed method with the classical linear regression method.</a:t>
            </a:r>
          </a:p>
          <a:p>
            <a:pPr>
              <a:buFont typeface="Wingdings" panose="05000000000000000000" pitchFamily="2" charset="2"/>
              <a:buChar char="Ø"/>
            </a:pPr>
            <a:r>
              <a:rPr lang="en-US" sz="3600" dirty="0">
                <a:cs typeface="Times New Roman" panose="02020603050405020304" pitchFamily="18" charset="0"/>
              </a:rPr>
              <a:t>T</a:t>
            </a:r>
            <a:r>
              <a:rPr lang="en-US" sz="3600" dirty="0">
                <a:latin typeface="Times New Roman" panose="02020603050405020304" pitchFamily="18" charset="0"/>
                <a:cs typeface="Times New Roman" panose="02020603050405020304" pitchFamily="18" charset="0"/>
              </a:rPr>
              <a:t>raditional linear regression</a:t>
            </a:r>
          </a:p>
          <a:p>
            <a:pPr>
              <a:buFont typeface="Wingdings" panose="05000000000000000000" pitchFamily="2" charset="2"/>
              <a:buChar char="Ø"/>
            </a:pPr>
            <a:r>
              <a:rPr lang="en-US" sz="3600" dirty="0">
                <a:cs typeface="Times New Roman" panose="02020603050405020304" pitchFamily="18" charset="0"/>
              </a:rPr>
              <a:t>L</a:t>
            </a:r>
            <a:r>
              <a:rPr lang="en-US" sz="3600" dirty="0">
                <a:latin typeface="Times New Roman" panose="02020603050405020304" pitchFamily="18" charset="0"/>
                <a:cs typeface="Times New Roman" panose="02020603050405020304" pitchFamily="18" charset="0"/>
              </a:rPr>
              <a:t>inear regression with </a:t>
            </a:r>
            <a:r>
              <a:rPr lang="en-US" sz="3600" b="1" dirty="0">
                <a:latin typeface="Times New Roman" panose="02020603050405020304" pitchFamily="18" charset="0"/>
                <a:cs typeface="Times New Roman" panose="02020603050405020304" pitchFamily="18" charset="0"/>
              </a:rPr>
              <a:t>imputation data</a:t>
            </a:r>
          </a:p>
          <a:p>
            <a:pPr>
              <a:buFont typeface="Wingdings" panose="05000000000000000000" pitchFamily="2" charset="2"/>
              <a:buChar char="Ø"/>
            </a:pPr>
            <a:r>
              <a:rPr lang="en-US" sz="3600" b="1" dirty="0">
                <a:latin typeface="Times New Roman" panose="02020603050405020304" pitchFamily="18" charset="0"/>
                <a:cs typeface="Times New Roman" panose="02020603050405020304" pitchFamily="18" charset="0"/>
              </a:rPr>
              <a:t>Our proposed method</a:t>
            </a:r>
            <a:endParaRPr lang="en-US" sz="3600" b="1" dirty="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th-TH" sz="2000" dirty="0"/>
          </a:p>
        </p:txBody>
      </p:sp>
      <p:sp>
        <p:nvSpPr>
          <p:cNvPr id="4" name="Slide Number Placeholder 3">
            <a:extLst>
              <a:ext uri="{FF2B5EF4-FFF2-40B4-BE49-F238E27FC236}">
                <a16:creationId xmlns:a16="http://schemas.microsoft.com/office/drawing/2014/main" id="{86A527AA-588C-48A6-B86E-D7757DAA7EF4}"/>
              </a:ext>
            </a:extLst>
          </p:cNvPr>
          <p:cNvSpPr>
            <a:spLocks noGrp="1"/>
          </p:cNvSpPr>
          <p:nvPr>
            <p:ph type="sldNum" sz="quarter" idx="12"/>
          </p:nvPr>
        </p:nvSpPr>
        <p:spPr/>
        <p:txBody>
          <a:bodyPr/>
          <a:lstStyle/>
          <a:p>
            <a:fld id="{6B465D55-A1D6-46DB-A9B0-8E20B815DB96}" type="slidenum">
              <a:rPr lang="th-TH" smtClean="0"/>
              <a:t>5</a:t>
            </a:fld>
            <a:endParaRPr lang="th-TH"/>
          </a:p>
        </p:txBody>
      </p:sp>
      <p:sp>
        <p:nvSpPr>
          <p:cNvPr id="6" name="Footer Placeholder 5">
            <a:extLst>
              <a:ext uri="{FF2B5EF4-FFF2-40B4-BE49-F238E27FC236}">
                <a16:creationId xmlns:a16="http://schemas.microsoft.com/office/drawing/2014/main" id="{EC7A8E17-0E32-128C-3F51-DEEE139F71FC}"/>
              </a:ext>
            </a:extLst>
          </p:cNvPr>
          <p:cNvSpPr>
            <a:spLocks noGrp="1"/>
          </p:cNvSpPr>
          <p:nvPr>
            <p:ph type="ftr" sz="quarter" idx="11"/>
          </p:nvPr>
        </p:nvSpPr>
        <p:spPr/>
        <p:txBody>
          <a:bodyPr/>
          <a:lstStyle/>
          <a:p>
            <a:r>
              <a:rPr lang="en-US"/>
              <a:t>The 20th International Joint Conference on Computer Science and Software Engineering (JCSSE2023) </a:t>
            </a:r>
            <a:endParaRPr lang="th-TH"/>
          </a:p>
        </p:txBody>
      </p:sp>
      <p:grpSp>
        <p:nvGrpSpPr>
          <p:cNvPr id="5" name="Group 4">
            <a:extLst>
              <a:ext uri="{FF2B5EF4-FFF2-40B4-BE49-F238E27FC236}">
                <a16:creationId xmlns:a16="http://schemas.microsoft.com/office/drawing/2014/main" id="{124E4EC8-4927-EB2E-B8EB-7F91827B4FFD}"/>
              </a:ext>
            </a:extLst>
          </p:cNvPr>
          <p:cNvGrpSpPr/>
          <p:nvPr/>
        </p:nvGrpSpPr>
        <p:grpSpPr>
          <a:xfrm>
            <a:off x="1156777" y="1154371"/>
            <a:ext cx="9878446" cy="2935260"/>
            <a:chOff x="1197376" y="1464293"/>
            <a:chExt cx="9878446" cy="2935260"/>
          </a:xfrm>
        </p:grpSpPr>
        <p:grpSp>
          <p:nvGrpSpPr>
            <p:cNvPr id="18" name="Group 17">
              <a:extLst>
                <a:ext uri="{FF2B5EF4-FFF2-40B4-BE49-F238E27FC236}">
                  <a16:creationId xmlns:a16="http://schemas.microsoft.com/office/drawing/2014/main" id="{44B5B133-22BF-CEF6-FFF0-F5BC7CED159C}"/>
                </a:ext>
              </a:extLst>
            </p:cNvPr>
            <p:cNvGrpSpPr/>
            <p:nvPr/>
          </p:nvGrpSpPr>
          <p:grpSpPr>
            <a:xfrm>
              <a:off x="1197376" y="1548557"/>
              <a:ext cx="2701581" cy="2209019"/>
              <a:chOff x="425076" y="1659035"/>
              <a:chExt cx="2701581" cy="2209019"/>
            </a:xfrm>
          </p:grpSpPr>
          <p:pic>
            <p:nvPicPr>
              <p:cNvPr id="12" name="Graphic 11" descr="Money">
                <a:extLst>
                  <a:ext uri="{FF2B5EF4-FFF2-40B4-BE49-F238E27FC236}">
                    <a16:creationId xmlns:a16="http://schemas.microsoft.com/office/drawing/2014/main" id="{E66A6C78-5E0B-6B2C-5449-28D10E0BE3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35751">
                <a:off x="2103199" y="1659035"/>
                <a:ext cx="914400" cy="914400"/>
              </a:xfrm>
              <a:prstGeom prst="rect">
                <a:avLst/>
              </a:prstGeom>
            </p:spPr>
          </p:pic>
          <p:grpSp>
            <p:nvGrpSpPr>
              <p:cNvPr id="17" name="Group 16">
                <a:extLst>
                  <a:ext uri="{FF2B5EF4-FFF2-40B4-BE49-F238E27FC236}">
                    <a16:creationId xmlns:a16="http://schemas.microsoft.com/office/drawing/2014/main" id="{BB4FCC58-C684-56B2-2EE5-759A8D886144}"/>
                  </a:ext>
                </a:extLst>
              </p:cNvPr>
              <p:cNvGrpSpPr/>
              <p:nvPr/>
            </p:nvGrpSpPr>
            <p:grpSpPr>
              <a:xfrm>
                <a:off x="425076" y="1859870"/>
                <a:ext cx="2701581" cy="2008184"/>
                <a:chOff x="416198" y="1700072"/>
                <a:chExt cx="2701581" cy="2008184"/>
              </a:xfrm>
            </p:grpSpPr>
            <p:pic>
              <p:nvPicPr>
                <p:cNvPr id="10" name="Graphic 9" descr="Coins">
                  <a:extLst>
                    <a:ext uri="{FF2B5EF4-FFF2-40B4-BE49-F238E27FC236}">
                      <a16:creationId xmlns:a16="http://schemas.microsoft.com/office/drawing/2014/main" id="{5724953F-792B-3B2E-D4F6-0E0F2A9739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1328" y="2684222"/>
                  <a:ext cx="914400" cy="914400"/>
                </a:xfrm>
                <a:prstGeom prst="rect">
                  <a:avLst/>
                </a:prstGeom>
              </p:spPr>
            </p:pic>
            <p:pic>
              <p:nvPicPr>
                <p:cNvPr id="8" name="Graphic 7" descr="Coins">
                  <a:extLst>
                    <a:ext uri="{FF2B5EF4-FFF2-40B4-BE49-F238E27FC236}">
                      <a16:creationId xmlns:a16="http://schemas.microsoft.com/office/drawing/2014/main" id="{931A4229-3293-B019-76AD-429D7D6D7F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8470" y="1700072"/>
                  <a:ext cx="914400" cy="914400"/>
                </a:xfrm>
                <a:prstGeom prst="rect">
                  <a:avLst/>
                </a:prstGeom>
              </p:spPr>
            </p:pic>
            <p:pic>
              <p:nvPicPr>
                <p:cNvPr id="9" name="Graphic 8" descr="Coins">
                  <a:extLst>
                    <a:ext uri="{FF2B5EF4-FFF2-40B4-BE49-F238E27FC236}">
                      <a16:creationId xmlns:a16="http://schemas.microsoft.com/office/drawing/2014/main" id="{9C493A42-6475-A3F7-52C8-6A60E7B48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32574" y="2334573"/>
                  <a:ext cx="914400" cy="914400"/>
                </a:xfrm>
                <a:prstGeom prst="rect">
                  <a:avLst/>
                </a:prstGeom>
              </p:spPr>
            </p:pic>
            <p:pic>
              <p:nvPicPr>
                <p:cNvPr id="13" name="Graphic 12" descr="Money">
                  <a:extLst>
                    <a:ext uri="{FF2B5EF4-FFF2-40B4-BE49-F238E27FC236}">
                      <a16:creationId xmlns:a16="http://schemas.microsoft.com/office/drawing/2014/main" id="{922F6495-4D4C-20F4-2297-A8D3A91AD2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036560">
                  <a:off x="706971" y="2430289"/>
                  <a:ext cx="914400" cy="914400"/>
                </a:xfrm>
                <a:prstGeom prst="rect">
                  <a:avLst/>
                </a:prstGeom>
              </p:spPr>
            </p:pic>
            <p:pic>
              <p:nvPicPr>
                <p:cNvPr id="14" name="Graphic 13" descr="Money">
                  <a:extLst>
                    <a:ext uri="{FF2B5EF4-FFF2-40B4-BE49-F238E27FC236}">
                      <a16:creationId xmlns:a16="http://schemas.microsoft.com/office/drawing/2014/main" id="{7F15C971-0946-28A2-0081-C43D876BB4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03379" y="2793856"/>
                  <a:ext cx="914400" cy="914400"/>
                </a:xfrm>
                <a:prstGeom prst="rect">
                  <a:avLst/>
                </a:prstGeom>
              </p:spPr>
            </p:pic>
            <p:pic>
              <p:nvPicPr>
                <p:cNvPr id="16" name="Graphic 15" descr="Monthly calendar">
                  <a:extLst>
                    <a:ext uri="{FF2B5EF4-FFF2-40B4-BE49-F238E27FC236}">
                      <a16:creationId xmlns:a16="http://schemas.microsoft.com/office/drawing/2014/main" id="{B89B4691-2633-569A-7BF5-542D8F1B56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9922629">
                  <a:off x="416198" y="1806650"/>
                  <a:ext cx="914400" cy="914400"/>
                </a:xfrm>
                <a:prstGeom prst="rect">
                  <a:avLst/>
                </a:prstGeom>
              </p:spPr>
            </p:pic>
          </p:grpSp>
        </p:grpSp>
        <p:pic>
          <p:nvPicPr>
            <p:cNvPr id="20" name="Graphic 19" descr="Bar graph with upward trend">
              <a:extLst>
                <a:ext uri="{FF2B5EF4-FFF2-40B4-BE49-F238E27FC236}">
                  <a16:creationId xmlns:a16="http://schemas.microsoft.com/office/drawing/2014/main" id="{0B5B96A4-5974-A9FE-037E-054F113714F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61422" y="3485153"/>
              <a:ext cx="914400" cy="914400"/>
            </a:xfrm>
            <a:prstGeom prst="rect">
              <a:avLst/>
            </a:prstGeom>
          </p:spPr>
        </p:pic>
        <p:pic>
          <p:nvPicPr>
            <p:cNvPr id="22" name="Graphic 21" descr="Statistics">
              <a:extLst>
                <a:ext uri="{FF2B5EF4-FFF2-40B4-BE49-F238E27FC236}">
                  <a16:creationId xmlns:a16="http://schemas.microsoft.com/office/drawing/2014/main" id="{335FE2CF-A899-FC24-7070-177E34A4382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22667" y="1464293"/>
              <a:ext cx="914400" cy="914400"/>
            </a:xfrm>
            <a:prstGeom prst="rect">
              <a:avLst/>
            </a:prstGeom>
          </p:spPr>
        </p:pic>
        <p:pic>
          <p:nvPicPr>
            <p:cNvPr id="24" name="Graphic 23" descr="Upward trend">
              <a:extLst>
                <a:ext uri="{FF2B5EF4-FFF2-40B4-BE49-F238E27FC236}">
                  <a16:creationId xmlns:a16="http://schemas.microsoft.com/office/drawing/2014/main" id="{70EC9B74-C758-3B4C-E8A2-673A276863A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093171" y="2430254"/>
              <a:ext cx="914400" cy="914400"/>
            </a:xfrm>
            <a:prstGeom prst="rect">
              <a:avLst/>
            </a:prstGeom>
          </p:spPr>
        </p:pic>
        <p:pic>
          <p:nvPicPr>
            <p:cNvPr id="26" name="Graphic 25" descr="Single gear">
              <a:extLst>
                <a:ext uri="{FF2B5EF4-FFF2-40B4-BE49-F238E27FC236}">
                  <a16:creationId xmlns:a16="http://schemas.microsoft.com/office/drawing/2014/main" id="{E34494F6-0399-52B2-C7E4-20BD44CE5EC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201110" y="2103691"/>
              <a:ext cx="1228144" cy="1228144"/>
            </a:xfrm>
            <a:prstGeom prst="rect">
              <a:avLst/>
            </a:prstGeom>
          </p:spPr>
        </p:pic>
        <p:pic>
          <p:nvPicPr>
            <p:cNvPr id="28" name="Graphic 27" descr="Gears">
              <a:extLst>
                <a:ext uri="{FF2B5EF4-FFF2-40B4-BE49-F238E27FC236}">
                  <a16:creationId xmlns:a16="http://schemas.microsoft.com/office/drawing/2014/main" id="{20770E3C-3892-50D6-EA53-FCF1672C1B2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846202" y="2149619"/>
              <a:ext cx="1616062" cy="1616062"/>
            </a:xfrm>
            <a:prstGeom prst="rect">
              <a:avLst/>
            </a:prstGeom>
          </p:spPr>
        </p:pic>
        <p:cxnSp>
          <p:nvCxnSpPr>
            <p:cNvPr id="31" name="Straight Arrow Connector 30">
              <a:extLst>
                <a:ext uri="{FF2B5EF4-FFF2-40B4-BE49-F238E27FC236}">
                  <a16:creationId xmlns:a16="http://schemas.microsoft.com/office/drawing/2014/main" id="{3691C1DF-3B35-C753-35A9-C4F85F151F37}"/>
                </a:ext>
              </a:extLst>
            </p:cNvPr>
            <p:cNvCxnSpPr>
              <a:cxnSpLocks/>
              <a:endCxn id="26" idx="1"/>
            </p:cNvCxnSpPr>
            <p:nvPr/>
          </p:nvCxnSpPr>
          <p:spPr>
            <a:xfrm flipV="1">
              <a:off x="3728152" y="2717763"/>
              <a:ext cx="1472958" cy="55170"/>
            </a:xfrm>
            <a:prstGeom prst="straightConnector1">
              <a:avLst/>
            </a:prstGeom>
            <a:ln w="38100">
              <a:solidFill>
                <a:schemeClr val="tx1"/>
              </a:solidFill>
              <a:prstDash val="lgDashDotDot"/>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A2E3F3C-D9ED-DBB8-393E-5F9CA3669629}"/>
                </a:ext>
              </a:extLst>
            </p:cNvPr>
            <p:cNvCxnSpPr>
              <a:cxnSpLocks/>
              <a:endCxn id="22" idx="1"/>
            </p:cNvCxnSpPr>
            <p:nvPr/>
          </p:nvCxnSpPr>
          <p:spPr>
            <a:xfrm flipV="1">
              <a:off x="7165251" y="1921493"/>
              <a:ext cx="2957416" cy="575109"/>
            </a:xfrm>
            <a:prstGeom prst="straightConnector1">
              <a:avLst/>
            </a:prstGeom>
            <a:ln w="38100">
              <a:solidFill>
                <a:schemeClr val="tx1"/>
              </a:solidFill>
              <a:prstDash val="lgDashDotDot"/>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15FF7AF-C685-EFC3-7900-8EF0AFE94330}"/>
                </a:ext>
              </a:extLst>
            </p:cNvPr>
            <p:cNvCxnSpPr>
              <a:cxnSpLocks/>
              <a:endCxn id="24" idx="1"/>
            </p:cNvCxnSpPr>
            <p:nvPr/>
          </p:nvCxnSpPr>
          <p:spPr>
            <a:xfrm>
              <a:off x="7165251" y="2833244"/>
              <a:ext cx="2927920" cy="54210"/>
            </a:xfrm>
            <a:prstGeom prst="straightConnector1">
              <a:avLst/>
            </a:prstGeom>
            <a:ln w="38100">
              <a:solidFill>
                <a:schemeClr val="tx1"/>
              </a:solidFill>
              <a:prstDash val="lgDashDotDot"/>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9557A03-C17B-534C-2905-358BD1F89FE6}"/>
                </a:ext>
              </a:extLst>
            </p:cNvPr>
            <p:cNvCxnSpPr>
              <a:cxnSpLocks/>
              <a:endCxn id="20" idx="1"/>
            </p:cNvCxnSpPr>
            <p:nvPr/>
          </p:nvCxnSpPr>
          <p:spPr>
            <a:xfrm>
              <a:off x="6956840" y="3215757"/>
              <a:ext cx="3204582" cy="726596"/>
            </a:xfrm>
            <a:prstGeom prst="straightConnector1">
              <a:avLst/>
            </a:prstGeom>
            <a:ln w="38100">
              <a:solidFill>
                <a:schemeClr val="tx1"/>
              </a:solidFill>
              <a:prstDash val="lgDashDotDot"/>
              <a:tailEnd type="triangle"/>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38A8645C-29CF-723A-EA2F-5E52164A45B6}"/>
              </a:ext>
            </a:extLst>
          </p:cNvPr>
          <p:cNvSpPr txBox="1"/>
          <p:nvPr/>
        </p:nvSpPr>
        <p:spPr>
          <a:xfrm>
            <a:off x="9498240" y="1935750"/>
            <a:ext cx="2159566" cy="523220"/>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traditional linear regression</a:t>
            </a:r>
          </a:p>
          <a:p>
            <a:endParaRPr lang="th-TH" sz="1400" dirty="0"/>
          </a:p>
        </p:txBody>
      </p:sp>
      <p:sp>
        <p:nvSpPr>
          <p:cNvPr id="11" name="TextBox 10">
            <a:extLst>
              <a:ext uri="{FF2B5EF4-FFF2-40B4-BE49-F238E27FC236}">
                <a16:creationId xmlns:a16="http://schemas.microsoft.com/office/drawing/2014/main" id="{4BE06B12-F289-D2F6-2699-558C53014434}"/>
              </a:ext>
            </a:extLst>
          </p:cNvPr>
          <p:cNvSpPr txBox="1"/>
          <p:nvPr/>
        </p:nvSpPr>
        <p:spPr>
          <a:xfrm>
            <a:off x="9089814" y="2859926"/>
            <a:ext cx="2908168"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linear regression with imputation data</a:t>
            </a:r>
          </a:p>
        </p:txBody>
      </p:sp>
      <p:sp>
        <p:nvSpPr>
          <p:cNvPr id="15" name="TextBox 14">
            <a:extLst>
              <a:ext uri="{FF2B5EF4-FFF2-40B4-BE49-F238E27FC236}">
                <a16:creationId xmlns:a16="http://schemas.microsoft.com/office/drawing/2014/main" id="{E9C020DD-2093-2F75-D120-7AA409CDEA9C}"/>
              </a:ext>
            </a:extLst>
          </p:cNvPr>
          <p:cNvSpPr txBox="1"/>
          <p:nvPr/>
        </p:nvSpPr>
        <p:spPr>
          <a:xfrm>
            <a:off x="9864526" y="3921525"/>
            <a:ext cx="1426994" cy="523220"/>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proposed method</a:t>
            </a:r>
          </a:p>
          <a:p>
            <a:endParaRPr lang="th-TH" sz="1400" dirty="0">
              <a:latin typeface="Times New Roman" panose="02020603050405020304" pitchFamily="18" charset="0"/>
            </a:endParaRPr>
          </a:p>
        </p:txBody>
      </p:sp>
    </p:spTree>
    <p:extLst>
      <p:ext uri="{BB962C8B-B14F-4D97-AF65-F5344CB8AC3E}">
        <p14:creationId xmlns:p14="http://schemas.microsoft.com/office/powerpoint/2010/main" val="1934352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Rounded Corners 52">
            <a:extLst>
              <a:ext uri="{FF2B5EF4-FFF2-40B4-BE49-F238E27FC236}">
                <a16:creationId xmlns:a16="http://schemas.microsoft.com/office/drawing/2014/main" id="{35DA39CB-58C2-5320-01E1-A6EB9CDD1CA3}"/>
              </a:ext>
            </a:extLst>
          </p:cNvPr>
          <p:cNvSpPr/>
          <p:nvPr/>
        </p:nvSpPr>
        <p:spPr>
          <a:xfrm>
            <a:off x="3627054" y="3302361"/>
            <a:ext cx="4591119" cy="2971313"/>
          </a:xfrm>
          <a:prstGeom prst="roundRect">
            <a:avLst>
              <a:gd name="adj" fmla="val 16670"/>
            </a:avLst>
          </a:prstGeom>
          <a:solidFill>
            <a:srgbClr val="404040"/>
          </a:solidFill>
          <a:ln/>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a:t>Imputation</a:t>
            </a:r>
            <a:endParaRPr lang="th-TH" dirty="0"/>
          </a:p>
        </p:txBody>
      </p:sp>
      <p:sp>
        <p:nvSpPr>
          <p:cNvPr id="2" name="Title 1">
            <a:extLst>
              <a:ext uri="{FF2B5EF4-FFF2-40B4-BE49-F238E27FC236}">
                <a16:creationId xmlns:a16="http://schemas.microsoft.com/office/drawing/2014/main" id="{D5422D12-7EA2-9B5C-B91C-E2DC536A1748}"/>
              </a:ext>
            </a:extLst>
          </p:cNvPr>
          <p:cNvSpPr>
            <a:spLocks noGrp="1"/>
          </p:cNvSpPr>
          <p:nvPr>
            <p:ph type="title"/>
          </p:nvPr>
        </p:nvSpPr>
        <p:spPr/>
        <p:txBody>
          <a:bodyPr/>
          <a:lstStyle/>
          <a:p>
            <a:r>
              <a:rPr lang="en-US" dirty="0"/>
              <a:t>Method</a:t>
            </a:r>
            <a:endParaRPr lang="th-TH" dirty="0"/>
          </a:p>
        </p:txBody>
      </p:sp>
      <p:sp>
        <p:nvSpPr>
          <p:cNvPr id="4" name="Slide Number Placeholder 3">
            <a:extLst>
              <a:ext uri="{FF2B5EF4-FFF2-40B4-BE49-F238E27FC236}">
                <a16:creationId xmlns:a16="http://schemas.microsoft.com/office/drawing/2014/main" id="{86A527AA-588C-48A6-B86E-D7757DAA7EF4}"/>
              </a:ext>
            </a:extLst>
          </p:cNvPr>
          <p:cNvSpPr>
            <a:spLocks noGrp="1"/>
          </p:cNvSpPr>
          <p:nvPr>
            <p:ph type="sldNum" sz="quarter" idx="12"/>
          </p:nvPr>
        </p:nvSpPr>
        <p:spPr/>
        <p:txBody>
          <a:bodyPr/>
          <a:lstStyle/>
          <a:p>
            <a:fld id="{6B465D55-A1D6-46DB-A9B0-8E20B815DB96}" type="slidenum">
              <a:rPr lang="th-TH" smtClean="0"/>
              <a:t>6</a:t>
            </a:fld>
            <a:endParaRPr lang="th-TH"/>
          </a:p>
        </p:txBody>
      </p:sp>
      <p:sp>
        <p:nvSpPr>
          <p:cNvPr id="6" name="Footer Placeholder 5">
            <a:extLst>
              <a:ext uri="{FF2B5EF4-FFF2-40B4-BE49-F238E27FC236}">
                <a16:creationId xmlns:a16="http://schemas.microsoft.com/office/drawing/2014/main" id="{E8B5D18B-0334-11E8-944B-C4876B65A253}"/>
              </a:ext>
            </a:extLst>
          </p:cNvPr>
          <p:cNvSpPr>
            <a:spLocks noGrp="1"/>
          </p:cNvSpPr>
          <p:nvPr>
            <p:ph type="ftr" sz="quarter" idx="11"/>
          </p:nvPr>
        </p:nvSpPr>
        <p:spPr/>
        <p:txBody>
          <a:bodyPr/>
          <a:lstStyle/>
          <a:p>
            <a:r>
              <a:rPr lang="en-US"/>
              <a:t>The 20th International Joint Conference on Computer Science and Software Engineering (JCSSE2023) </a:t>
            </a:r>
            <a:endParaRPr lang="th-TH"/>
          </a:p>
        </p:txBody>
      </p:sp>
      <p:graphicFrame>
        <p:nvGraphicFramePr>
          <p:cNvPr id="41" name="Diagram 40">
            <a:extLst>
              <a:ext uri="{FF2B5EF4-FFF2-40B4-BE49-F238E27FC236}">
                <a16:creationId xmlns:a16="http://schemas.microsoft.com/office/drawing/2014/main" id="{7C709D0A-DD51-B5D3-3A38-90D35B675B7E}"/>
              </a:ext>
            </a:extLst>
          </p:cNvPr>
          <p:cNvGraphicFramePr/>
          <p:nvPr>
            <p:extLst>
              <p:ext uri="{D42A27DB-BD31-4B8C-83A1-F6EECF244321}">
                <p14:modId xmlns:p14="http://schemas.microsoft.com/office/powerpoint/2010/main" val="3771884840"/>
              </p:ext>
            </p:extLst>
          </p:nvPr>
        </p:nvGraphicFramePr>
        <p:xfrm>
          <a:off x="214441" y="2010227"/>
          <a:ext cx="3631953" cy="2403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2" name="Arrow: Bent-Up 41">
            <a:extLst>
              <a:ext uri="{FF2B5EF4-FFF2-40B4-BE49-F238E27FC236}">
                <a16:creationId xmlns:a16="http://schemas.microsoft.com/office/drawing/2014/main" id="{BAD251CD-1A68-5335-FD7E-E09695C198CA}"/>
              </a:ext>
            </a:extLst>
          </p:cNvPr>
          <p:cNvSpPr/>
          <p:nvPr/>
        </p:nvSpPr>
        <p:spPr>
          <a:xfrm rot="5400000">
            <a:off x="2628977" y="4402416"/>
            <a:ext cx="836802" cy="959898"/>
          </a:xfrm>
          <a:prstGeom prst="bentUpArrow">
            <a:avLst>
              <a:gd name="adj1" fmla="val 30880"/>
              <a:gd name="adj2" fmla="val 25000"/>
              <a:gd name="adj3" fmla="val 35780"/>
            </a:avLst>
          </a:prstGeom>
        </p:spPr>
        <p:style>
          <a:lnRef idx="2">
            <a:schemeClr val="dk2">
              <a:shade val="80000"/>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sp>
      <p:grpSp>
        <p:nvGrpSpPr>
          <p:cNvPr id="43" name="Group 42">
            <a:extLst>
              <a:ext uri="{FF2B5EF4-FFF2-40B4-BE49-F238E27FC236}">
                <a16:creationId xmlns:a16="http://schemas.microsoft.com/office/drawing/2014/main" id="{D0604548-BB74-D148-025A-BAB60F8CE3A7}"/>
              </a:ext>
            </a:extLst>
          </p:cNvPr>
          <p:cNvGrpSpPr/>
          <p:nvPr/>
        </p:nvGrpSpPr>
        <p:grpSpPr>
          <a:xfrm>
            <a:off x="8821961" y="3622625"/>
            <a:ext cx="2088726" cy="1664468"/>
            <a:chOff x="1266080" y="1366394"/>
            <a:chExt cx="1524803" cy="1067313"/>
          </a:xfrm>
          <a:solidFill>
            <a:srgbClr val="404040"/>
          </a:solidFill>
        </p:grpSpPr>
        <p:sp>
          <p:nvSpPr>
            <p:cNvPr id="44" name="Rectangle: Rounded Corners 43">
              <a:extLst>
                <a:ext uri="{FF2B5EF4-FFF2-40B4-BE49-F238E27FC236}">
                  <a16:creationId xmlns:a16="http://schemas.microsoft.com/office/drawing/2014/main" id="{E094F1E1-EDBF-4A5C-3CC6-6A5C8F4B72BA}"/>
                </a:ext>
              </a:extLst>
            </p:cNvPr>
            <p:cNvSpPr/>
            <p:nvPr/>
          </p:nvSpPr>
          <p:spPr>
            <a:xfrm>
              <a:off x="1266080" y="1366394"/>
              <a:ext cx="1524803" cy="1067313"/>
            </a:xfrm>
            <a:prstGeom prst="roundRect">
              <a:avLst>
                <a:gd name="adj" fmla="val 16670"/>
              </a:avLst>
            </a:prstGeom>
            <a:grp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5" name="Rectangle: Rounded Corners 4">
              <a:extLst>
                <a:ext uri="{FF2B5EF4-FFF2-40B4-BE49-F238E27FC236}">
                  <a16:creationId xmlns:a16="http://schemas.microsoft.com/office/drawing/2014/main" id="{DFAB783E-A7AA-96AC-67DC-641CF9FD108B}"/>
                </a:ext>
              </a:extLst>
            </p:cNvPr>
            <p:cNvSpPr txBox="1"/>
            <p:nvPr/>
          </p:nvSpPr>
          <p:spPr>
            <a:xfrm>
              <a:off x="1318191" y="1418504"/>
              <a:ext cx="1420581" cy="9630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dirty="0">
                  <a:latin typeface="Times New Roman" panose="02020603050405020304" pitchFamily="18" charset="0"/>
                  <a:cs typeface="Times New Roman" panose="02020603050405020304" pitchFamily="18" charset="0"/>
                </a:rPr>
                <a:t>Neural Network Regression</a:t>
              </a:r>
              <a:endParaRPr lang="th-TH" kern="1200" dirty="0">
                <a:latin typeface="Times New Roman" panose="02020603050405020304" pitchFamily="18" charset="0"/>
              </a:endParaRPr>
            </a:p>
          </p:txBody>
        </p:sp>
      </p:grpSp>
      <p:grpSp>
        <p:nvGrpSpPr>
          <p:cNvPr id="46" name="Group 45">
            <a:extLst>
              <a:ext uri="{FF2B5EF4-FFF2-40B4-BE49-F238E27FC236}">
                <a16:creationId xmlns:a16="http://schemas.microsoft.com/office/drawing/2014/main" id="{FF4621B7-BD40-1748-0BE9-0A51F7505D77}"/>
              </a:ext>
            </a:extLst>
          </p:cNvPr>
          <p:cNvGrpSpPr/>
          <p:nvPr/>
        </p:nvGrpSpPr>
        <p:grpSpPr>
          <a:xfrm>
            <a:off x="10525743" y="2083928"/>
            <a:ext cx="1419371" cy="986032"/>
            <a:chOff x="1266080" y="1366394"/>
            <a:chExt cx="1524803" cy="1067313"/>
          </a:xfrm>
          <a:solidFill>
            <a:srgbClr val="404040"/>
          </a:solidFill>
        </p:grpSpPr>
        <p:sp>
          <p:nvSpPr>
            <p:cNvPr id="47" name="Rectangle: Rounded Corners 46">
              <a:extLst>
                <a:ext uri="{FF2B5EF4-FFF2-40B4-BE49-F238E27FC236}">
                  <a16:creationId xmlns:a16="http://schemas.microsoft.com/office/drawing/2014/main" id="{86EA5E3B-F4DE-0551-88E7-505C1F19F859}"/>
                </a:ext>
              </a:extLst>
            </p:cNvPr>
            <p:cNvSpPr/>
            <p:nvPr/>
          </p:nvSpPr>
          <p:spPr>
            <a:xfrm>
              <a:off x="1266080" y="1366394"/>
              <a:ext cx="1524803" cy="1067313"/>
            </a:xfrm>
            <a:prstGeom prst="roundRect">
              <a:avLst>
                <a:gd name="adj" fmla="val 16670"/>
              </a:avLst>
            </a:prstGeom>
            <a:grp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8" name="Rectangle: Rounded Corners 4">
              <a:extLst>
                <a:ext uri="{FF2B5EF4-FFF2-40B4-BE49-F238E27FC236}">
                  <a16:creationId xmlns:a16="http://schemas.microsoft.com/office/drawing/2014/main" id="{202E428E-6AD5-9D50-94A6-6D36798D72ED}"/>
                </a:ext>
              </a:extLst>
            </p:cNvPr>
            <p:cNvSpPr txBox="1"/>
            <p:nvPr/>
          </p:nvSpPr>
          <p:spPr>
            <a:xfrm>
              <a:off x="1318190" y="1418504"/>
              <a:ext cx="1420581" cy="9630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kern="1200" dirty="0">
                  <a:latin typeface="Times New Roman" panose="02020603050405020304" pitchFamily="18" charset="0"/>
                  <a:cs typeface="Times New Roman" panose="02020603050405020304" pitchFamily="18" charset="0"/>
                </a:rPr>
                <a:t>Result</a:t>
              </a:r>
              <a:endParaRPr lang="th-TH" kern="1200" dirty="0">
                <a:latin typeface="Times New Roman" panose="02020603050405020304" pitchFamily="18" charset="0"/>
              </a:endParaRPr>
            </a:p>
          </p:txBody>
        </p:sp>
      </p:grpSp>
      <p:sp>
        <p:nvSpPr>
          <p:cNvPr id="49" name="Arrow: Right 48">
            <a:extLst>
              <a:ext uri="{FF2B5EF4-FFF2-40B4-BE49-F238E27FC236}">
                <a16:creationId xmlns:a16="http://schemas.microsoft.com/office/drawing/2014/main" id="{82AE8B5E-3774-63B3-3281-BE524CABB481}"/>
              </a:ext>
            </a:extLst>
          </p:cNvPr>
          <p:cNvSpPr/>
          <p:nvPr/>
        </p:nvSpPr>
        <p:spPr>
          <a:xfrm>
            <a:off x="8289557" y="4254940"/>
            <a:ext cx="587154" cy="627425"/>
          </a:xfrm>
          <a:prstGeom prst="rightArrow">
            <a:avLst/>
          </a:prstGeom>
          <a:solidFill>
            <a:srgbClr val="C0C3C7"/>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h-TH"/>
          </a:p>
        </p:txBody>
      </p:sp>
      <p:sp>
        <p:nvSpPr>
          <p:cNvPr id="51" name="Arrow: Bent-Up 50">
            <a:extLst>
              <a:ext uri="{FF2B5EF4-FFF2-40B4-BE49-F238E27FC236}">
                <a16:creationId xmlns:a16="http://schemas.microsoft.com/office/drawing/2014/main" id="{263231C4-F3FB-05BD-6A77-C63683762915}"/>
              </a:ext>
            </a:extLst>
          </p:cNvPr>
          <p:cNvSpPr/>
          <p:nvPr/>
        </p:nvSpPr>
        <p:spPr>
          <a:xfrm>
            <a:off x="10943953" y="3148774"/>
            <a:ext cx="819693" cy="1410930"/>
          </a:xfrm>
          <a:prstGeom prst="bentUpArrow">
            <a:avLst>
              <a:gd name="adj1" fmla="val 30880"/>
              <a:gd name="adj2" fmla="val 26053"/>
              <a:gd name="adj3" fmla="val 35780"/>
            </a:avLst>
          </a:prstGeom>
        </p:spPr>
        <p:style>
          <a:lnRef idx="2">
            <a:schemeClr val="dk2">
              <a:shade val="80000"/>
              <a:hueOff val="0"/>
              <a:satOff val="0"/>
              <a:lumOff val="0"/>
              <a:alphaOff val="0"/>
            </a:schemeClr>
          </a:lnRef>
          <a:fillRef idx="1">
            <a:schemeClr val="dk2">
              <a:tint val="50000"/>
              <a:hueOff val="0"/>
              <a:satOff val="0"/>
              <a:lumOff val="0"/>
              <a:alphaOff val="0"/>
            </a:schemeClr>
          </a:fillRef>
          <a:effectRef idx="0">
            <a:schemeClr val="dk2">
              <a:tint val="50000"/>
              <a:hueOff val="0"/>
              <a:satOff val="0"/>
              <a:lumOff val="0"/>
              <a:alphaOff val="0"/>
            </a:schemeClr>
          </a:effectRef>
          <a:fontRef idx="minor">
            <a:schemeClr val="lt2">
              <a:hueOff val="0"/>
              <a:satOff val="0"/>
              <a:lumOff val="0"/>
              <a:alphaOff val="0"/>
            </a:schemeClr>
          </a:fontRef>
        </p:style>
      </p:sp>
      <p:sp>
        <p:nvSpPr>
          <p:cNvPr id="56" name="TextBox 55">
            <a:extLst>
              <a:ext uri="{FF2B5EF4-FFF2-40B4-BE49-F238E27FC236}">
                <a16:creationId xmlns:a16="http://schemas.microsoft.com/office/drawing/2014/main" id="{495DA2FF-90C9-EA0D-663E-5415E2BA8D8A}"/>
              </a:ext>
            </a:extLst>
          </p:cNvPr>
          <p:cNvSpPr txBox="1"/>
          <p:nvPr/>
        </p:nvSpPr>
        <p:spPr>
          <a:xfrm>
            <a:off x="1165277" y="1392119"/>
            <a:ext cx="8612372" cy="52322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Overview: These are all processes in our work</a:t>
            </a:r>
            <a:endParaRPr lang="th-TH" dirty="0">
              <a:latin typeface="Times New Roman" panose="02020603050405020304" pitchFamily="18" charset="0"/>
            </a:endParaRPr>
          </a:p>
        </p:txBody>
      </p:sp>
      <p:sp>
        <p:nvSpPr>
          <p:cNvPr id="3" name="TextBox 2">
            <a:extLst>
              <a:ext uri="{FF2B5EF4-FFF2-40B4-BE49-F238E27FC236}">
                <a16:creationId xmlns:a16="http://schemas.microsoft.com/office/drawing/2014/main" id="{6411DB34-76DC-A84D-5182-4276F72AC65B}"/>
              </a:ext>
            </a:extLst>
          </p:cNvPr>
          <p:cNvSpPr txBox="1"/>
          <p:nvPr/>
        </p:nvSpPr>
        <p:spPr>
          <a:xfrm>
            <a:off x="3101072" y="1915339"/>
            <a:ext cx="1811743" cy="954107"/>
          </a:xfrm>
          <a:prstGeom prst="rect">
            <a:avLst/>
          </a:prstGeom>
          <a:solidFill>
            <a:srgbClr val="92D050"/>
          </a:solidFill>
          <a:ln>
            <a:solidFill>
              <a:schemeClr val="accent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dirty="0">
                <a:solidFill>
                  <a:schemeClr val="tx1"/>
                </a:solidFill>
                <a:latin typeface="Times New Roman" panose="02020603050405020304" pitchFamily="18" charset="0"/>
                <a:cs typeface="Times New Roman" panose="02020603050405020304" pitchFamily="18" charset="0"/>
              </a:rPr>
              <a:t>Sort and group</a:t>
            </a:r>
            <a:endParaRPr lang="th-TH" dirty="0">
              <a:solidFill>
                <a:schemeClr val="tx1"/>
              </a:solidFill>
              <a:latin typeface="Times New Roman" panose="02020603050405020304" pitchFamily="18" charset="0"/>
            </a:endParaRPr>
          </a:p>
        </p:txBody>
      </p:sp>
      <p:sp>
        <p:nvSpPr>
          <p:cNvPr id="5" name="TextBox 4">
            <a:extLst>
              <a:ext uri="{FF2B5EF4-FFF2-40B4-BE49-F238E27FC236}">
                <a16:creationId xmlns:a16="http://schemas.microsoft.com/office/drawing/2014/main" id="{852A765A-EF9B-A727-A07F-FD7BCDD50FBB}"/>
              </a:ext>
            </a:extLst>
          </p:cNvPr>
          <p:cNvSpPr txBox="1"/>
          <p:nvPr/>
        </p:nvSpPr>
        <p:spPr>
          <a:xfrm>
            <a:off x="5471463" y="2028892"/>
            <a:ext cx="3385162" cy="954107"/>
          </a:xfrm>
          <a:prstGeom prst="rect">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dirty="0">
                <a:solidFill>
                  <a:schemeClr val="tx1"/>
                </a:solidFill>
                <a:latin typeface="Times New Roman" panose="02020603050405020304" pitchFamily="18" charset="0"/>
                <a:cs typeface="Times New Roman" panose="02020603050405020304" pitchFamily="18" charset="0"/>
              </a:rPr>
              <a:t>Merge simulated data with real data</a:t>
            </a:r>
            <a:endParaRPr lang="th-TH" dirty="0">
              <a:solidFill>
                <a:schemeClr val="tx1"/>
              </a:solidFill>
              <a:latin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A1CCEBDB-6268-075F-9B38-7D77FF9BFB45}"/>
              </a:ext>
            </a:extLst>
          </p:cNvPr>
          <p:cNvCxnSpPr>
            <a:cxnSpLocks/>
            <a:stCxn id="3" idx="2"/>
          </p:cNvCxnSpPr>
          <p:nvPr/>
        </p:nvCxnSpPr>
        <p:spPr>
          <a:xfrm flipH="1">
            <a:off x="3047378" y="2869446"/>
            <a:ext cx="959566" cy="4064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681336F-0E6A-A635-A34E-FE9D7832604D}"/>
              </a:ext>
            </a:extLst>
          </p:cNvPr>
          <p:cNvCxnSpPr>
            <a:cxnSpLocks/>
            <a:stCxn id="5" idx="2"/>
            <a:endCxn id="53" idx="0"/>
          </p:cNvCxnSpPr>
          <p:nvPr/>
        </p:nvCxnSpPr>
        <p:spPr>
          <a:xfrm flipH="1">
            <a:off x="5922614" y="2982999"/>
            <a:ext cx="1241430" cy="31936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E2D04F95-3927-24AE-2D4D-7C9C7916723D}"/>
              </a:ext>
            </a:extLst>
          </p:cNvPr>
          <p:cNvSpPr/>
          <p:nvPr/>
        </p:nvSpPr>
        <p:spPr>
          <a:xfrm>
            <a:off x="5872290" y="4454857"/>
            <a:ext cx="2239217" cy="14815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17" name="Oval 16">
            <a:extLst>
              <a:ext uri="{FF2B5EF4-FFF2-40B4-BE49-F238E27FC236}">
                <a16:creationId xmlns:a16="http://schemas.microsoft.com/office/drawing/2014/main" id="{30398155-569D-8AA5-DA78-0F8485DBBA4E}"/>
              </a:ext>
            </a:extLst>
          </p:cNvPr>
          <p:cNvSpPr/>
          <p:nvPr/>
        </p:nvSpPr>
        <p:spPr>
          <a:xfrm>
            <a:off x="3946121" y="3801616"/>
            <a:ext cx="1363756" cy="12443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18" name="Oval 17">
            <a:extLst>
              <a:ext uri="{FF2B5EF4-FFF2-40B4-BE49-F238E27FC236}">
                <a16:creationId xmlns:a16="http://schemas.microsoft.com/office/drawing/2014/main" id="{A24D0793-105D-CE69-9FD8-5973A2091A20}"/>
              </a:ext>
            </a:extLst>
          </p:cNvPr>
          <p:cNvSpPr/>
          <p:nvPr/>
        </p:nvSpPr>
        <p:spPr>
          <a:xfrm>
            <a:off x="3858735" y="5205824"/>
            <a:ext cx="1436396" cy="979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19" name="TextBox 18">
            <a:extLst>
              <a:ext uri="{FF2B5EF4-FFF2-40B4-BE49-F238E27FC236}">
                <a16:creationId xmlns:a16="http://schemas.microsoft.com/office/drawing/2014/main" id="{B3839001-BE39-3F8F-7AFA-AD3E4F36BED0}"/>
              </a:ext>
            </a:extLst>
          </p:cNvPr>
          <p:cNvSpPr txBox="1"/>
          <p:nvPr/>
        </p:nvSpPr>
        <p:spPr>
          <a:xfrm>
            <a:off x="3922370" y="4031531"/>
            <a:ext cx="1407283" cy="1200329"/>
          </a:xfrm>
          <a:prstGeom prst="rect">
            <a:avLst/>
          </a:prstGeom>
          <a:noFill/>
        </p:spPr>
        <p:txBody>
          <a:bodyPr wrap="square" rtlCol="0">
            <a:spAutoFit/>
          </a:bodyPr>
          <a:lstStyle/>
          <a:p>
            <a:pPr algn="ctr"/>
            <a:r>
              <a:rPr lang="en-US" sz="2400" dirty="0">
                <a:solidFill>
                  <a:schemeClr val="bg1"/>
                </a:solidFill>
              </a:rPr>
              <a:t>simulated </a:t>
            </a:r>
            <a:r>
              <a:rPr lang="en-US" sz="2400" dirty="0" err="1">
                <a:solidFill>
                  <a:schemeClr val="bg1"/>
                </a:solidFill>
              </a:rPr>
              <a:t>DayKey</a:t>
            </a:r>
            <a:endParaRPr lang="th-TH" sz="2400" dirty="0">
              <a:solidFill>
                <a:schemeClr val="bg1"/>
              </a:solidFill>
            </a:endParaRPr>
          </a:p>
          <a:p>
            <a:endParaRPr lang="th-TH" sz="2400" dirty="0">
              <a:solidFill>
                <a:schemeClr val="bg1"/>
              </a:solidFill>
            </a:endParaRPr>
          </a:p>
        </p:txBody>
      </p:sp>
      <p:sp>
        <p:nvSpPr>
          <p:cNvPr id="21" name="TextBox 20">
            <a:extLst>
              <a:ext uri="{FF2B5EF4-FFF2-40B4-BE49-F238E27FC236}">
                <a16:creationId xmlns:a16="http://schemas.microsoft.com/office/drawing/2014/main" id="{55F12C7C-D477-7DC5-F493-54C8205AC9FB}"/>
              </a:ext>
            </a:extLst>
          </p:cNvPr>
          <p:cNvSpPr txBox="1"/>
          <p:nvPr/>
        </p:nvSpPr>
        <p:spPr>
          <a:xfrm>
            <a:off x="6319711" y="4402632"/>
            <a:ext cx="1545725" cy="1815882"/>
          </a:xfrm>
          <a:prstGeom prst="rect">
            <a:avLst/>
          </a:prstGeom>
          <a:noFill/>
        </p:spPr>
        <p:txBody>
          <a:bodyPr wrap="square" rtlCol="0">
            <a:spAutoFit/>
          </a:bodyPr>
          <a:lstStyle/>
          <a:p>
            <a:r>
              <a:rPr lang="en-US" sz="2800" dirty="0">
                <a:solidFill>
                  <a:schemeClr val="bg1"/>
                </a:solidFill>
                <a:latin typeface="Times New Roman" panose="02020603050405020304" pitchFamily="18" charset="0"/>
                <a:cs typeface="Times New Roman" panose="02020603050405020304" pitchFamily="18" charset="0"/>
              </a:rPr>
              <a:t>Generate artificial </a:t>
            </a:r>
            <a:r>
              <a:rPr lang="en-US" sz="2800" dirty="0" err="1">
                <a:solidFill>
                  <a:schemeClr val="bg1"/>
                </a:solidFill>
                <a:latin typeface="Times New Roman" panose="02020603050405020304" pitchFamily="18" charset="0"/>
                <a:cs typeface="Times New Roman" panose="02020603050405020304" pitchFamily="18" charset="0"/>
              </a:rPr>
              <a:t>cumsales</a:t>
            </a:r>
            <a:endParaRPr lang="th-TH" sz="2800" dirty="0">
              <a:solidFill>
                <a:schemeClr val="bg1"/>
              </a:solidFill>
              <a:latin typeface="Times New Roman" panose="02020603050405020304" pitchFamily="18" charset="0"/>
            </a:endParaRPr>
          </a:p>
          <a:p>
            <a:endParaRPr lang="th-TH" dirty="0"/>
          </a:p>
        </p:txBody>
      </p:sp>
      <p:sp>
        <p:nvSpPr>
          <p:cNvPr id="24" name="TextBox 23">
            <a:extLst>
              <a:ext uri="{FF2B5EF4-FFF2-40B4-BE49-F238E27FC236}">
                <a16:creationId xmlns:a16="http://schemas.microsoft.com/office/drawing/2014/main" id="{3DD0F2BB-D582-C5EF-7228-D4D85FD7B9AD}"/>
              </a:ext>
            </a:extLst>
          </p:cNvPr>
          <p:cNvSpPr txBox="1"/>
          <p:nvPr/>
        </p:nvSpPr>
        <p:spPr>
          <a:xfrm>
            <a:off x="3881803" y="5420348"/>
            <a:ext cx="1249637" cy="523220"/>
          </a:xfrm>
          <a:prstGeom prst="rect">
            <a:avLst/>
          </a:prstGeom>
          <a:noFill/>
        </p:spPr>
        <p:txBody>
          <a:bodyPr wrap="none" rtlCol="0">
            <a:spAutoFit/>
          </a:bodyPr>
          <a:lstStyle/>
          <a:p>
            <a:r>
              <a:rPr lang="en-US" dirty="0" err="1">
                <a:solidFill>
                  <a:schemeClr val="bg1"/>
                </a:solidFill>
              </a:rPr>
              <a:t>DayKey</a:t>
            </a:r>
            <a:endParaRPr lang="th-TH" dirty="0">
              <a:solidFill>
                <a:schemeClr val="bg1"/>
              </a:solidFill>
            </a:endParaRPr>
          </a:p>
        </p:txBody>
      </p:sp>
      <p:sp>
        <p:nvSpPr>
          <p:cNvPr id="28" name="Equals 27">
            <a:extLst>
              <a:ext uri="{FF2B5EF4-FFF2-40B4-BE49-F238E27FC236}">
                <a16:creationId xmlns:a16="http://schemas.microsoft.com/office/drawing/2014/main" id="{AEDC317B-E4BD-B207-7427-741C7956C2A0}"/>
              </a:ext>
            </a:extLst>
          </p:cNvPr>
          <p:cNvSpPr/>
          <p:nvPr/>
        </p:nvSpPr>
        <p:spPr>
          <a:xfrm>
            <a:off x="5228033" y="4807935"/>
            <a:ext cx="649111" cy="511944"/>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endParaRPr>
          </a:p>
        </p:txBody>
      </p:sp>
      <p:sp>
        <p:nvSpPr>
          <p:cNvPr id="30" name="Plus Sign 29">
            <a:extLst>
              <a:ext uri="{FF2B5EF4-FFF2-40B4-BE49-F238E27FC236}">
                <a16:creationId xmlns:a16="http://schemas.microsoft.com/office/drawing/2014/main" id="{7E531C66-556A-3B3A-B30C-4BE42851CEFD}"/>
              </a:ext>
            </a:extLst>
          </p:cNvPr>
          <p:cNvSpPr/>
          <p:nvPr/>
        </p:nvSpPr>
        <p:spPr>
          <a:xfrm>
            <a:off x="4353310" y="4791334"/>
            <a:ext cx="572829" cy="622542"/>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186191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2582-AB47-5FD1-1611-6D529E5BA30D}"/>
              </a:ext>
            </a:extLst>
          </p:cNvPr>
          <p:cNvSpPr>
            <a:spLocks noGrp="1"/>
          </p:cNvSpPr>
          <p:nvPr>
            <p:ph type="title"/>
          </p:nvPr>
        </p:nvSpPr>
        <p:spPr>
          <a:xfrm>
            <a:off x="838200" y="136525"/>
            <a:ext cx="10515600" cy="1133537"/>
          </a:xfrm>
        </p:spPr>
        <p:txBody>
          <a:bodyPr>
            <a:normAutofit/>
          </a:bodyPr>
          <a:lstStyle/>
          <a:p>
            <a:r>
              <a:rPr lang="en-US" dirty="0"/>
              <a:t>Group dataset and Sorting</a:t>
            </a:r>
            <a:endParaRPr lang="th-TH" dirty="0"/>
          </a:p>
        </p:txBody>
      </p:sp>
      <p:sp>
        <p:nvSpPr>
          <p:cNvPr id="4" name="Slide Number Placeholder 3">
            <a:extLst>
              <a:ext uri="{FF2B5EF4-FFF2-40B4-BE49-F238E27FC236}">
                <a16:creationId xmlns:a16="http://schemas.microsoft.com/office/drawing/2014/main" id="{74975593-CDEF-7A83-F3C9-1CE9DEFA0368}"/>
              </a:ext>
            </a:extLst>
          </p:cNvPr>
          <p:cNvSpPr>
            <a:spLocks noGrp="1"/>
          </p:cNvSpPr>
          <p:nvPr>
            <p:ph type="sldNum" sz="quarter" idx="12"/>
          </p:nvPr>
        </p:nvSpPr>
        <p:spPr/>
        <p:txBody>
          <a:bodyPr/>
          <a:lstStyle/>
          <a:p>
            <a:fld id="{6B465D55-A1D6-46DB-A9B0-8E20B815DB96}" type="slidenum">
              <a:rPr lang="th-TH" smtClean="0"/>
              <a:t>7</a:t>
            </a:fld>
            <a:endParaRPr lang="th-TH"/>
          </a:p>
        </p:txBody>
      </p:sp>
      <p:sp>
        <p:nvSpPr>
          <p:cNvPr id="7" name="Footer Placeholder 6">
            <a:extLst>
              <a:ext uri="{FF2B5EF4-FFF2-40B4-BE49-F238E27FC236}">
                <a16:creationId xmlns:a16="http://schemas.microsoft.com/office/drawing/2014/main" id="{2A82A2E3-45A8-94E6-ADAB-2BD2966C64BA}"/>
              </a:ext>
            </a:extLst>
          </p:cNvPr>
          <p:cNvSpPr>
            <a:spLocks noGrp="1"/>
          </p:cNvSpPr>
          <p:nvPr>
            <p:ph type="ftr" sz="quarter" idx="11"/>
          </p:nvPr>
        </p:nvSpPr>
        <p:spPr/>
        <p:txBody>
          <a:bodyPr/>
          <a:lstStyle/>
          <a:p>
            <a:r>
              <a:rPr lang="en-US"/>
              <a:t>The 20th International Joint Conference on Computer Science and Software Engineering (JCSSE2023) </a:t>
            </a:r>
            <a:endParaRPr lang="th-TH"/>
          </a:p>
        </p:txBody>
      </p:sp>
      <p:graphicFrame>
        <p:nvGraphicFramePr>
          <p:cNvPr id="8" name="Table 7">
            <a:extLst>
              <a:ext uri="{FF2B5EF4-FFF2-40B4-BE49-F238E27FC236}">
                <a16:creationId xmlns:a16="http://schemas.microsoft.com/office/drawing/2014/main" id="{91EB2242-8CC6-7C60-858D-327A06CBF56A}"/>
              </a:ext>
            </a:extLst>
          </p:cNvPr>
          <p:cNvGraphicFramePr>
            <a:graphicFrameLocks noGrp="1"/>
          </p:cNvGraphicFramePr>
          <p:nvPr>
            <p:extLst>
              <p:ext uri="{D42A27DB-BD31-4B8C-83A1-F6EECF244321}">
                <p14:modId xmlns:p14="http://schemas.microsoft.com/office/powerpoint/2010/main" val="2154314291"/>
              </p:ext>
            </p:extLst>
          </p:nvPr>
        </p:nvGraphicFramePr>
        <p:xfrm>
          <a:off x="1050714" y="1486575"/>
          <a:ext cx="5061371" cy="2248608"/>
        </p:xfrm>
        <a:graphic>
          <a:graphicData uri="http://schemas.openxmlformats.org/drawingml/2006/table">
            <a:tbl>
              <a:tblPr firstRow="1">
                <a:tableStyleId>{5C22544A-7EE6-4342-B048-85BDC9FD1C3A}</a:tableStyleId>
              </a:tblPr>
              <a:tblGrid>
                <a:gridCol w="1186087">
                  <a:extLst>
                    <a:ext uri="{9D8B030D-6E8A-4147-A177-3AD203B41FA5}">
                      <a16:colId xmlns:a16="http://schemas.microsoft.com/office/drawing/2014/main" val="3587787250"/>
                    </a:ext>
                  </a:extLst>
                </a:gridCol>
                <a:gridCol w="748303">
                  <a:extLst>
                    <a:ext uri="{9D8B030D-6E8A-4147-A177-3AD203B41FA5}">
                      <a16:colId xmlns:a16="http://schemas.microsoft.com/office/drawing/2014/main" val="1449281254"/>
                    </a:ext>
                  </a:extLst>
                </a:gridCol>
                <a:gridCol w="748303">
                  <a:extLst>
                    <a:ext uri="{9D8B030D-6E8A-4147-A177-3AD203B41FA5}">
                      <a16:colId xmlns:a16="http://schemas.microsoft.com/office/drawing/2014/main" val="3332110039"/>
                    </a:ext>
                  </a:extLst>
                </a:gridCol>
                <a:gridCol w="748303">
                  <a:extLst>
                    <a:ext uri="{9D8B030D-6E8A-4147-A177-3AD203B41FA5}">
                      <a16:colId xmlns:a16="http://schemas.microsoft.com/office/drawing/2014/main" val="2776623597"/>
                    </a:ext>
                  </a:extLst>
                </a:gridCol>
                <a:gridCol w="748303">
                  <a:extLst>
                    <a:ext uri="{9D8B030D-6E8A-4147-A177-3AD203B41FA5}">
                      <a16:colId xmlns:a16="http://schemas.microsoft.com/office/drawing/2014/main" val="2066883827"/>
                    </a:ext>
                  </a:extLst>
                </a:gridCol>
                <a:gridCol w="882072">
                  <a:extLst>
                    <a:ext uri="{9D8B030D-6E8A-4147-A177-3AD203B41FA5}">
                      <a16:colId xmlns:a16="http://schemas.microsoft.com/office/drawing/2014/main" val="2835734290"/>
                    </a:ext>
                  </a:extLst>
                </a:gridCol>
              </a:tblGrid>
              <a:tr h="688203">
                <a:tc>
                  <a:txBody>
                    <a:bodyPr/>
                    <a:lstStyle/>
                    <a:p>
                      <a:pPr algn="ctr"/>
                      <a:r>
                        <a:rPr lang="en-US" sz="1200" dirty="0" err="1">
                          <a:effectLst/>
                          <a:latin typeface="Times New Roman" panose="02020603050405020304" pitchFamily="18" charset="0"/>
                          <a:cs typeface="Times New Roman" panose="02020603050405020304" pitchFamily="18" charset="0"/>
                        </a:rPr>
                        <a:t>DayKey</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en-US" sz="1200" dirty="0">
                          <a:effectLst/>
                          <a:latin typeface="Times New Roman" panose="02020603050405020304" pitchFamily="18" charset="0"/>
                          <a:cs typeface="Times New Roman" panose="02020603050405020304" pitchFamily="18" charset="0"/>
                        </a:rPr>
                        <a:t>Product</a:t>
                      </a:r>
                    </a:p>
                    <a:p>
                      <a:pPr algn="ctr"/>
                      <a:r>
                        <a:rPr lang="en-US" sz="1200" dirty="0">
                          <a:effectLst/>
                          <a:latin typeface="Times New Roman" panose="02020603050405020304" pitchFamily="18" charset="0"/>
                          <a:cs typeface="Times New Roman" panose="02020603050405020304" pitchFamily="18" charset="0"/>
                        </a:rPr>
                        <a:t>Group</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en-US" sz="1200" dirty="0">
                          <a:effectLst/>
                          <a:latin typeface="Times New Roman" panose="02020603050405020304" pitchFamily="18" charset="0"/>
                          <a:cs typeface="Times New Roman" panose="02020603050405020304" pitchFamily="18" charset="0"/>
                        </a:rPr>
                        <a:t>Area</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en-US" sz="1200" spc="30" dirty="0">
                          <a:effectLst/>
                          <a:latin typeface="Times New Roman" panose="02020603050405020304" pitchFamily="18" charset="0"/>
                          <a:cs typeface="Times New Roman" panose="02020603050405020304" pitchFamily="18" charset="0"/>
                        </a:rPr>
                        <a:t>Channel</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en-US" sz="1200" dirty="0">
                          <a:effectLst/>
                          <a:latin typeface="Times New Roman" panose="02020603050405020304" pitchFamily="18" charset="0"/>
                          <a:cs typeface="Times New Roman" panose="02020603050405020304" pitchFamily="18" charset="0"/>
                        </a:rPr>
                        <a:t>Sales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en-US" sz="1200" dirty="0" err="1">
                          <a:effectLst/>
                          <a:latin typeface="Times New Roman" panose="02020603050405020304" pitchFamily="18" charset="0"/>
                          <a:cs typeface="Times New Roman" panose="02020603050405020304" pitchFamily="18" charset="0"/>
                        </a:rPr>
                        <a:t>CumSales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extLst>
                  <a:ext uri="{0D108BD9-81ED-4DB2-BD59-A6C34878D82A}">
                    <a16:rowId xmlns:a16="http://schemas.microsoft.com/office/drawing/2014/main" val="2717228886"/>
                  </a:ext>
                </a:extLst>
              </a:tr>
              <a:tr h="312081">
                <a:tc>
                  <a:txBody>
                    <a:bodyPr/>
                    <a:lstStyle/>
                    <a:p>
                      <a:pPr algn="ctr"/>
                      <a:r>
                        <a:rPr lang="en-US" sz="1100" dirty="0">
                          <a:effectLst/>
                          <a:latin typeface="Times New Roman" panose="02020603050405020304" pitchFamily="18" charset="0"/>
                          <a:cs typeface="Times New Roman" panose="02020603050405020304" pitchFamily="18" charset="0"/>
                        </a:rPr>
                        <a:t>20XX-01-02</a:t>
                      </a:r>
                      <a:endParaRPr lang="en-US" sz="1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en-US" sz="1100" dirty="0">
                          <a:effectLst/>
                          <a:latin typeface="Times New Roman" panose="02020603050405020304" pitchFamily="18" charset="0"/>
                          <a:cs typeface="Times New Roman" panose="02020603050405020304" pitchFamily="18" charset="0"/>
                        </a:rPr>
                        <a:t>G1</a:t>
                      </a:r>
                      <a:endParaRPr lang="en-US" sz="1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en-US" sz="1100">
                          <a:effectLst/>
                          <a:latin typeface="Times New Roman" panose="02020603050405020304" pitchFamily="18" charset="0"/>
                          <a:cs typeface="Times New Roman" panose="02020603050405020304" pitchFamily="18" charset="0"/>
                        </a:rPr>
                        <a:t>A1</a:t>
                      </a:r>
                      <a:endParaRPr lang="en-US" sz="110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en-US" sz="1100">
                          <a:effectLst/>
                          <a:latin typeface="Times New Roman" panose="02020603050405020304" pitchFamily="18" charset="0"/>
                          <a:cs typeface="Times New Roman" panose="02020603050405020304" pitchFamily="18" charset="0"/>
                        </a:rPr>
                        <a:t>C1</a:t>
                      </a:r>
                      <a:endParaRPr lang="en-US" sz="110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en-US" sz="1100">
                          <a:effectLst/>
                          <a:latin typeface="Times New Roman" panose="02020603050405020304" pitchFamily="18" charset="0"/>
                          <a:cs typeface="Times New Roman" panose="02020603050405020304" pitchFamily="18" charset="0"/>
                        </a:rPr>
                        <a:t>10794</a:t>
                      </a:r>
                      <a:endParaRPr lang="en-US" sz="110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en-US" sz="1100">
                          <a:effectLst/>
                          <a:latin typeface="Times New Roman" panose="02020603050405020304" pitchFamily="18" charset="0"/>
                          <a:cs typeface="Times New Roman" panose="02020603050405020304" pitchFamily="18" charset="0"/>
                        </a:rPr>
                        <a:t>10794.0</a:t>
                      </a:r>
                      <a:endParaRPr lang="en-US" sz="110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extLst>
                  <a:ext uri="{0D108BD9-81ED-4DB2-BD59-A6C34878D82A}">
                    <a16:rowId xmlns:a16="http://schemas.microsoft.com/office/drawing/2014/main" val="2803015434"/>
                  </a:ext>
                </a:extLst>
              </a:tr>
              <a:tr h="312081">
                <a:tc>
                  <a:txBody>
                    <a:bodyPr/>
                    <a:lstStyle/>
                    <a:p>
                      <a:pPr algn="ctr"/>
                      <a:r>
                        <a:rPr lang="en-US" sz="1100" dirty="0">
                          <a:effectLst/>
                          <a:latin typeface="Times New Roman" panose="02020603050405020304" pitchFamily="18" charset="0"/>
                          <a:cs typeface="Times New Roman" panose="02020603050405020304" pitchFamily="18" charset="0"/>
                        </a:rPr>
                        <a:t>20XX-01-04</a:t>
                      </a:r>
                      <a:endParaRPr lang="en-US" sz="1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en-US" sz="1100">
                          <a:effectLst/>
                          <a:latin typeface="Times New Roman" panose="02020603050405020304" pitchFamily="18" charset="0"/>
                          <a:cs typeface="Times New Roman" panose="02020603050405020304" pitchFamily="18" charset="0"/>
                        </a:rPr>
                        <a:t>G1</a:t>
                      </a:r>
                      <a:endParaRPr lang="en-US" sz="110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en-US" sz="1100">
                          <a:effectLst/>
                          <a:latin typeface="Times New Roman" panose="02020603050405020304" pitchFamily="18" charset="0"/>
                          <a:cs typeface="Times New Roman" panose="02020603050405020304" pitchFamily="18" charset="0"/>
                        </a:rPr>
                        <a:t>A1</a:t>
                      </a:r>
                      <a:endParaRPr lang="en-US" sz="110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en-US" sz="1100">
                          <a:effectLst/>
                          <a:latin typeface="Times New Roman" panose="02020603050405020304" pitchFamily="18" charset="0"/>
                          <a:cs typeface="Times New Roman" panose="02020603050405020304" pitchFamily="18" charset="0"/>
                        </a:rPr>
                        <a:t>C1</a:t>
                      </a:r>
                      <a:endParaRPr lang="en-US" sz="110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en-US" sz="1100">
                          <a:effectLst/>
                          <a:latin typeface="Times New Roman" panose="02020603050405020304" pitchFamily="18" charset="0"/>
                          <a:cs typeface="Times New Roman" panose="02020603050405020304" pitchFamily="18" charset="0"/>
                        </a:rPr>
                        <a:t>5397</a:t>
                      </a:r>
                      <a:endParaRPr lang="en-US" sz="110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en-US" sz="1100">
                          <a:effectLst/>
                          <a:latin typeface="Times New Roman" panose="02020603050405020304" pitchFamily="18" charset="0"/>
                          <a:cs typeface="Times New Roman" panose="02020603050405020304" pitchFamily="18" charset="0"/>
                        </a:rPr>
                        <a:t>16191.0</a:t>
                      </a:r>
                      <a:endParaRPr lang="en-US" sz="110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extLst>
                  <a:ext uri="{0D108BD9-81ED-4DB2-BD59-A6C34878D82A}">
                    <a16:rowId xmlns:a16="http://schemas.microsoft.com/office/drawing/2014/main" val="1538677867"/>
                  </a:ext>
                </a:extLst>
              </a:tr>
              <a:tr h="312081">
                <a:tc>
                  <a:txBody>
                    <a:bodyPr/>
                    <a:lstStyle/>
                    <a:p>
                      <a:pPr algn="ctr"/>
                      <a:r>
                        <a:rPr lang="en-US" sz="1100" dirty="0">
                          <a:effectLst/>
                          <a:latin typeface="Times New Roman" panose="02020603050405020304" pitchFamily="18" charset="0"/>
                          <a:cs typeface="Times New Roman" panose="02020603050405020304" pitchFamily="18" charset="0"/>
                        </a:rPr>
                        <a:t>20XX-01-05</a:t>
                      </a:r>
                      <a:endParaRPr lang="en-US" sz="1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en-US" sz="1100" dirty="0">
                          <a:effectLst/>
                          <a:latin typeface="Times New Roman" panose="02020603050405020304" pitchFamily="18" charset="0"/>
                          <a:cs typeface="Times New Roman" panose="02020603050405020304" pitchFamily="18" charset="0"/>
                        </a:rPr>
                        <a:t>G1</a:t>
                      </a:r>
                      <a:endParaRPr lang="en-US" sz="1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en-US" sz="1100">
                          <a:effectLst/>
                          <a:latin typeface="Times New Roman" panose="02020603050405020304" pitchFamily="18" charset="0"/>
                          <a:cs typeface="Times New Roman" panose="02020603050405020304" pitchFamily="18" charset="0"/>
                        </a:rPr>
                        <a:t>A1</a:t>
                      </a:r>
                      <a:endParaRPr lang="en-US" sz="110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en-US" sz="1100">
                          <a:effectLst/>
                          <a:latin typeface="Times New Roman" panose="02020603050405020304" pitchFamily="18" charset="0"/>
                          <a:cs typeface="Times New Roman" panose="02020603050405020304" pitchFamily="18" charset="0"/>
                        </a:rPr>
                        <a:t>C1</a:t>
                      </a:r>
                      <a:endParaRPr lang="en-US" sz="110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en-US" sz="1100" dirty="0">
                          <a:effectLst/>
                          <a:latin typeface="Times New Roman" panose="02020603050405020304" pitchFamily="18" charset="0"/>
                          <a:cs typeface="Times New Roman" panose="02020603050405020304" pitchFamily="18" charset="0"/>
                        </a:rPr>
                        <a:t>2878</a:t>
                      </a:r>
                      <a:endParaRPr lang="en-US" sz="1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en-US" sz="1100" dirty="0">
                          <a:effectLst/>
                          <a:latin typeface="Times New Roman" panose="02020603050405020304" pitchFamily="18" charset="0"/>
                          <a:cs typeface="Times New Roman" panose="02020603050405020304" pitchFamily="18" charset="0"/>
                        </a:rPr>
                        <a:t>19069.0</a:t>
                      </a:r>
                      <a:endParaRPr lang="en-US" sz="1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extLst>
                  <a:ext uri="{0D108BD9-81ED-4DB2-BD59-A6C34878D82A}">
                    <a16:rowId xmlns:a16="http://schemas.microsoft.com/office/drawing/2014/main" val="3092878"/>
                  </a:ext>
                </a:extLst>
              </a:tr>
              <a:tr h="312081">
                <a:tc>
                  <a:txBody>
                    <a:bodyPr/>
                    <a:lstStyle/>
                    <a:p>
                      <a:pPr algn="ctr"/>
                      <a:r>
                        <a:rPr lang="en-US" sz="1100" dirty="0">
                          <a:effectLst/>
                          <a:latin typeface="Times New Roman" panose="02020603050405020304" pitchFamily="18" charset="0"/>
                          <a:cs typeface="Times New Roman" panose="02020603050405020304" pitchFamily="18" charset="0"/>
                        </a:rPr>
                        <a:t>20XX-01-06</a:t>
                      </a:r>
                      <a:endParaRPr lang="en-US" sz="1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en-US" sz="1100">
                          <a:effectLst/>
                          <a:latin typeface="Times New Roman" panose="02020603050405020304" pitchFamily="18" charset="0"/>
                          <a:cs typeface="Times New Roman" panose="02020603050405020304" pitchFamily="18" charset="0"/>
                        </a:rPr>
                        <a:t>G</a:t>
                      </a:r>
                      <a:r>
                        <a:rPr lang="th-TH" sz="1100">
                          <a:effectLst/>
                          <a:latin typeface="Times New Roman" panose="02020603050405020304" pitchFamily="18" charset="0"/>
                        </a:rPr>
                        <a:t>1</a:t>
                      </a:r>
                      <a:endParaRPr lang="en-US" sz="110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en-US" sz="1100" dirty="0">
                          <a:effectLst/>
                          <a:latin typeface="Times New Roman" panose="02020603050405020304" pitchFamily="18" charset="0"/>
                          <a:cs typeface="Times New Roman" panose="02020603050405020304" pitchFamily="18" charset="0"/>
                        </a:rPr>
                        <a:t>A1</a:t>
                      </a:r>
                      <a:endParaRPr lang="en-US" sz="1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en-US" sz="1100" dirty="0">
                          <a:effectLst/>
                          <a:latin typeface="Times New Roman" panose="02020603050405020304" pitchFamily="18" charset="0"/>
                          <a:cs typeface="Times New Roman" panose="02020603050405020304" pitchFamily="18" charset="0"/>
                        </a:rPr>
                        <a:t>C1</a:t>
                      </a:r>
                      <a:endParaRPr lang="en-US" sz="1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th-TH" sz="1100" dirty="0">
                          <a:effectLst/>
                          <a:latin typeface="Times New Roman" panose="02020603050405020304" pitchFamily="18" charset="0"/>
                          <a:ea typeface="SimSun" panose="02010600030101010101" pitchFamily="2" charset="-122"/>
                          <a:cs typeface="Times New Roman" panose="02020603050405020304" pitchFamily="18" charset="0"/>
                        </a:rPr>
                        <a:t>1439</a:t>
                      </a:r>
                      <a:endParaRPr lang="en-US" sz="1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en-US" sz="1100" dirty="0">
                          <a:effectLst/>
                          <a:latin typeface="Times New Roman" panose="02020603050405020304" pitchFamily="18" charset="0"/>
                          <a:ea typeface="SimSun" panose="02010600030101010101" pitchFamily="2" charset="-122"/>
                          <a:cs typeface="Times New Roman" panose="02020603050405020304" pitchFamily="18" charset="0"/>
                        </a:rPr>
                        <a:t>20508.0</a:t>
                      </a:r>
                    </a:p>
                  </a:txBody>
                  <a:tcPr marL="59331" marR="59331" marT="0" marB="0" anchor="ctr"/>
                </a:tc>
                <a:extLst>
                  <a:ext uri="{0D108BD9-81ED-4DB2-BD59-A6C34878D82A}">
                    <a16:rowId xmlns:a16="http://schemas.microsoft.com/office/drawing/2014/main" val="3653698108"/>
                  </a:ext>
                </a:extLst>
              </a:tr>
              <a:tr h="312081">
                <a:tc>
                  <a:txBody>
                    <a:bodyPr/>
                    <a:lstStyle/>
                    <a:p>
                      <a:pPr algn="ctr"/>
                      <a:r>
                        <a:rPr lang="en-US" sz="1100" dirty="0">
                          <a:effectLst/>
                          <a:latin typeface="Times New Roman" panose="02020603050405020304" pitchFamily="18" charset="0"/>
                          <a:cs typeface="Times New Roman" panose="02020603050405020304" pitchFamily="18" charset="0"/>
                        </a:rPr>
                        <a:t>20XX-01-08</a:t>
                      </a:r>
                      <a:endParaRPr lang="en-US" sz="1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en-US" sz="1100">
                          <a:effectLst/>
                          <a:latin typeface="Times New Roman" panose="02020603050405020304" pitchFamily="18" charset="0"/>
                          <a:cs typeface="Times New Roman" panose="02020603050405020304" pitchFamily="18" charset="0"/>
                        </a:rPr>
                        <a:t>G</a:t>
                      </a:r>
                      <a:r>
                        <a:rPr lang="th-TH" sz="1100">
                          <a:effectLst/>
                          <a:latin typeface="Times New Roman" panose="02020603050405020304" pitchFamily="18" charset="0"/>
                        </a:rPr>
                        <a:t>1</a:t>
                      </a:r>
                      <a:endParaRPr lang="en-US" sz="110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en-US" sz="1100" dirty="0">
                          <a:effectLst/>
                          <a:latin typeface="Times New Roman" panose="02020603050405020304" pitchFamily="18" charset="0"/>
                          <a:cs typeface="Times New Roman" panose="02020603050405020304" pitchFamily="18" charset="0"/>
                        </a:rPr>
                        <a:t>A1</a:t>
                      </a:r>
                      <a:endParaRPr lang="en-US" sz="1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en-US" sz="1100" dirty="0">
                          <a:effectLst/>
                          <a:latin typeface="Times New Roman" panose="02020603050405020304" pitchFamily="18" charset="0"/>
                          <a:cs typeface="Times New Roman" panose="02020603050405020304" pitchFamily="18" charset="0"/>
                        </a:rPr>
                        <a:t>C1</a:t>
                      </a:r>
                      <a:endParaRPr lang="en-US" sz="1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th-TH" sz="1100" dirty="0">
                          <a:effectLst/>
                          <a:latin typeface="Times New Roman" panose="02020603050405020304" pitchFamily="18" charset="0"/>
                          <a:ea typeface="SimSun" panose="02010600030101010101" pitchFamily="2" charset="-122"/>
                          <a:cs typeface="Times New Roman" panose="02020603050405020304" pitchFamily="18" charset="0"/>
                        </a:rPr>
                        <a:t>6476</a:t>
                      </a:r>
                      <a:endParaRPr lang="en-US" sz="1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tc>
                  <a:txBody>
                    <a:bodyPr/>
                    <a:lstStyle/>
                    <a:p>
                      <a:pPr algn="ctr"/>
                      <a:r>
                        <a:rPr lang="th-TH" sz="1100" dirty="0">
                          <a:effectLst/>
                          <a:latin typeface="Times New Roman" panose="02020603050405020304" pitchFamily="18" charset="0"/>
                          <a:ea typeface="SimSun" panose="02010600030101010101" pitchFamily="2" charset="-122"/>
                          <a:cs typeface="Times New Roman" panose="02020603050405020304" pitchFamily="18" charset="0"/>
                        </a:rPr>
                        <a:t>26984.0</a:t>
                      </a:r>
                      <a:endParaRPr lang="en-US" sz="1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extLst>
                  <a:ext uri="{0D108BD9-81ED-4DB2-BD59-A6C34878D82A}">
                    <a16:rowId xmlns:a16="http://schemas.microsoft.com/office/drawing/2014/main" val="2497892813"/>
                  </a:ext>
                </a:extLst>
              </a:tr>
            </a:tbl>
          </a:graphicData>
        </a:graphic>
      </p:graphicFrame>
      <p:sp>
        <p:nvSpPr>
          <p:cNvPr id="23" name="TextBox 22">
            <a:extLst>
              <a:ext uri="{FF2B5EF4-FFF2-40B4-BE49-F238E27FC236}">
                <a16:creationId xmlns:a16="http://schemas.microsoft.com/office/drawing/2014/main" id="{B6E80879-A224-FD0E-7282-A03D576F6B95}"/>
              </a:ext>
            </a:extLst>
          </p:cNvPr>
          <p:cNvSpPr txBox="1"/>
          <p:nvPr/>
        </p:nvSpPr>
        <p:spPr>
          <a:xfrm>
            <a:off x="579637" y="3985527"/>
            <a:ext cx="6352713" cy="2246769"/>
          </a:xfrm>
          <a:prstGeom prst="rect">
            <a:avLst/>
          </a:prstGeom>
          <a:noFill/>
        </p:spPr>
        <p:txBody>
          <a:bodyPr wrap="square" rtlCol="0">
            <a:spAutoFit/>
          </a:bodyPr>
          <a:lstStyle/>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 datasets, We use only </a:t>
            </a:r>
            <a:r>
              <a:rPr lang="en-US" dirty="0" err="1">
                <a:latin typeface="Times New Roman" panose="02020603050405020304" pitchFamily="18" charset="0"/>
                <a:cs typeface="Times New Roman" panose="02020603050405020304" pitchFamily="18" charset="0"/>
              </a:rPr>
              <a:t>ProductGroup</a:t>
            </a:r>
            <a:r>
              <a:rPr lang="en-US" dirty="0">
                <a:latin typeface="Times New Roman" panose="02020603050405020304" pitchFamily="18" charset="0"/>
                <a:cs typeface="Times New Roman" panose="02020603050405020304" pitchFamily="18" charset="0"/>
              </a:rPr>
              <a:t>, Area, and Channel after that We will use value in those columns for categorical, and then we sort by </a:t>
            </a:r>
            <a:r>
              <a:rPr lang="en-US" dirty="0" err="1">
                <a:latin typeface="Times New Roman" panose="02020603050405020304" pitchFamily="18" charset="0"/>
                <a:cs typeface="Times New Roman" panose="02020603050405020304" pitchFamily="18" charset="0"/>
              </a:rPr>
              <a:t>Daykey</a:t>
            </a:r>
            <a:r>
              <a:rPr lang="en-US" dirty="0">
                <a:latin typeface="Times New Roman" panose="02020603050405020304" pitchFamily="18" charset="0"/>
                <a:cs typeface="Times New Roman" panose="02020603050405020304" pitchFamily="18" charset="0"/>
              </a:rPr>
              <a:t>. It is like Table 1.</a:t>
            </a:r>
          </a:p>
        </p:txBody>
      </p:sp>
      <p:sp>
        <p:nvSpPr>
          <p:cNvPr id="26" name="TextBox 25">
            <a:extLst>
              <a:ext uri="{FF2B5EF4-FFF2-40B4-BE49-F238E27FC236}">
                <a16:creationId xmlns:a16="http://schemas.microsoft.com/office/drawing/2014/main" id="{CF0B3D2D-2C73-50E3-27B1-F733C1BF8354}"/>
              </a:ext>
            </a:extLst>
          </p:cNvPr>
          <p:cNvSpPr txBox="1"/>
          <p:nvPr/>
        </p:nvSpPr>
        <p:spPr>
          <a:xfrm>
            <a:off x="7122481" y="4033141"/>
            <a:ext cx="4838700" cy="1815882"/>
          </a:xfrm>
          <a:prstGeom prst="rect">
            <a:avLst/>
          </a:prstGeom>
          <a:noFill/>
        </p:spPr>
        <p:txBody>
          <a:bodyPr wrap="square" rtlCol="0">
            <a:spAutoFit/>
          </a:bodyPr>
          <a:lstStyle/>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We can see someday It is the lack in the table. It should be January 1st, 3rd, and 7th of the same month in Table 2</a:t>
            </a:r>
          </a:p>
        </p:txBody>
      </p:sp>
      <p:graphicFrame>
        <p:nvGraphicFramePr>
          <p:cNvPr id="27" name="Table 26">
            <a:extLst>
              <a:ext uri="{FF2B5EF4-FFF2-40B4-BE49-F238E27FC236}">
                <a16:creationId xmlns:a16="http://schemas.microsoft.com/office/drawing/2014/main" id="{549E2F9B-0150-3C6D-FE87-0662A5CB80DB}"/>
              </a:ext>
            </a:extLst>
          </p:cNvPr>
          <p:cNvGraphicFramePr>
            <a:graphicFrameLocks noGrp="1"/>
          </p:cNvGraphicFramePr>
          <p:nvPr>
            <p:extLst>
              <p:ext uri="{D42A27DB-BD31-4B8C-83A1-F6EECF244321}">
                <p14:modId xmlns:p14="http://schemas.microsoft.com/office/powerpoint/2010/main" val="2810139904"/>
              </p:ext>
            </p:extLst>
          </p:nvPr>
        </p:nvGraphicFramePr>
        <p:xfrm>
          <a:off x="8610600" y="1189650"/>
          <a:ext cx="1676860" cy="2541277"/>
        </p:xfrm>
        <a:graphic>
          <a:graphicData uri="http://schemas.openxmlformats.org/drawingml/2006/table">
            <a:tbl>
              <a:tblPr firstRow="1">
                <a:tableStyleId>{5C22544A-7EE6-4342-B048-85BDC9FD1C3A}</a:tableStyleId>
              </a:tblPr>
              <a:tblGrid>
                <a:gridCol w="1676860">
                  <a:extLst>
                    <a:ext uri="{9D8B030D-6E8A-4147-A177-3AD203B41FA5}">
                      <a16:colId xmlns:a16="http://schemas.microsoft.com/office/drawing/2014/main" val="1457794310"/>
                    </a:ext>
                  </a:extLst>
                </a:gridCol>
              </a:tblGrid>
              <a:tr h="587069">
                <a:tc>
                  <a:txBody>
                    <a:bodyPr/>
                    <a:lstStyle/>
                    <a:p>
                      <a:pPr algn="ctr"/>
                      <a:r>
                        <a:rPr lang="en-US" sz="2000" dirty="0" err="1">
                          <a:effectLst/>
                          <a:latin typeface="Times New Roman" panose="02020603050405020304" pitchFamily="18" charset="0"/>
                          <a:cs typeface="Times New Roman" panose="02020603050405020304" pitchFamily="18" charset="0"/>
                        </a:rPr>
                        <a:t>DayKey</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extLst>
                  <a:ext uri="{0D108BD9-81ED-4DB2-BD59-A6C34878D82A}">
                    <a16:rowId xmlns:a16="http://schemas.microsoft.com/office/drawing/2014/main" val="2334064433"/>
                  </a:ext>
                </a:extLst>
              </a:tr>
              <a:tr h="2442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effectLst/>
                          <a:latin typeface="Times New Roman" panose="02020603050405020304" pitchFamily="18" charset="0"/>
                          <a:cs typeface="Times New Roman" panose="02020603050405020304" pitchFamily="18" charset="0"/>
                        </a:rPr>
                        <a:t>20XX-01-01</a:t>
                      </a:r>
                      <a:endParaRPr lang="en-US" sz="16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tc>
                <a:extLst>
                  <a:ext uri="{0D108BD9-81ED-4DB2-BD59-A6C34878D82A}">
                    <a16:rowId xmlns:a16="http://schemas.microsoft.com/office/drawing/2014/main" val="3342453306"/>
                  </a:ext>
                </a:extLst>
              </a:tr>
              <a:tr h="244276">
                <a:tc>
                  <a:txBody>
                    <a:bodyPr/>
                    <a:lstStyle/>
                    <a:p>
                      <a:pPr algn="ctr"/>
                      <a:r>
                        <a:rPr lang="en-US" sz="1100" dirty="0">
                          <a:effectLst/>
                          <a:latin typeface="Times New Roman" panose="02020603050405020304" pitchFamily="18" charset="0"/>
                          <a:cs typeface="Times New Roman" panose="02020603050405020304" pitchFamily="18" charset="0"/>
                        </a:rPr>
                        <a:t>20XX-01-02</a:t>
                      </a:r>
                      <a:endParaRPr lang="en-US" sz="1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extLst>
                  <a:ext uri="{0D108BD9-81ED-4DB2-BD59-A6C34878D82A}">
                    <a16:rowId xmlns:a16="http://schemas.microsoft.com/office/drawing/2014/main" val="3791319546"/>
                  </a:ext>
                </a:extLst>
              </a:tr>
              <a:tr h="2442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effectLst/>
                          <a:latin typeface="Times New Roman" panose="02020603050405020304" pitchFamily="18" charset="0"/>
                          <a:cs typeface="Times New Roman" panose="02020603050405020304" pitchFamily="18" charset="0"/>
                        </a:rPr>
                        <a:t>20XX-01-03</a:t>
                      </a:r>
                      <a:endParaRPr lang="en-US" sz="16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extLst>
                  <a:ext uri="{0D108BD9-81ED-4DB2-BD59-A6C34878D82A}">
                    <a16:rowId xmlns:a16="http://schemas.microsoft.com/office/drawing/2014/main" val="2373321633"/>
                  </a:ext>
                </a:extLst>
              </a:tr>
              <a:tr h="244276">
                <a:tc>
                  <a:txBody>
                    <a:bodyPr/>
                    <a:lstStyle/>
                    <a:p>
                      <a:pPr algn="ctr"/>
                      <a:r>
                        <a:rPr lang="en-US" sz="1100" dirty="0">
                          <a:effectLst/>
                          <a:latin typeface="Times New Roman" panose="02020603050405020304" pitchFamily="18" charset="0"/>
                          <a:cs typeface="Times New Roman" panose="02020603050405020304" pitchFamily="18" charset="0"/>
                        </a:rPr>
                        <a:t>20XX-01-04</a:t>
                      </a:r>
                      <a:endParaRPr lang="en-US" sz="1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extLst>
                  <a:ext uri="{0D108BD9-81ED-4DB2-BD59-A6C34878D82A}">
                    <a16:rowId xmlns:a16="http://schemas.microsoft.com/office/drawing/2014/main" val="362684313"/>
                  </a:ext>
                </a:extLst>
              </a:tr>
              <a:tr h="244276">
                <a:tc>
                  <a:txBody>
                    <a:bodyPr/>
                    <a:lstStyle/>
                    <a:p>
                      <a:pPr algn="ctr"/>
                      <a:r>
                        <a:rPr lang="en-US" sz="1100" dirty="0">
                          <a:effectLst/>
                          <a:latin typeface="Times New Roman" panose="02020603050405020304" pitchFamily="18" charset="0"/>
                          <a:cs typeface="Times New Roman" panose="02020603050405020304" pitchFamily="18" charset="0"/>
                        </a:rPr>
                        <a:t>20XX-01-05</a:t>
                      </a:r>
                      <a:endParaRPr lang="en-US" sz="1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extLst>
                  <a:ext uri="{0D108BD9-81ED-4DB2-BD59-A6C34878D82A}">
                    <a16:rowId xmlns:a16="http://schemas.microsoft.com/office/drawing/2014/main" val="2819852717"/>
                  </a:ext>
                </a:extLst>
              </a:tr>
              <a:tr h="244276">
                <a:tc>
                  <a:txBody>
                    <a:bodyPr/>
                    <a:lstStyle/>
                    <a:p>
                      <a:pPr algn="ctr"/>
                      <a:r>
                        <a:rPr lang="en-US" sz="1100" dirty="0">
                          <a:effectLst/>
                          <a:latin typeface="Times New Roman" panose="02020603050405020304" pitchFamily="18" charset="0"/>
                          <a:cs typeface="Times New Roman" panose="02020603050405020304" pitchFamily="18" charset="0"/>
                        </a:rPr>
                        <a:t>20XX-01-06</a:t>
                      </a:r>
                      <a:endParaRPr lang="en-US" sz="1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extLst>
                  <a:ext uri="{0D108BD9-81ED-4DB2-BD59-A6C34878D82A}">
                    <a16:rowId xmlns:a16="http://schemas.microsoft.com/office/drawing/2014/main" val="1782427137"/>
                  </a:ext>
                </a:extLst>
              </a:tr>
              <a:tr h="2442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effectLst/>
                          <a:latin typeface="Times New Roman" panose="02020603050405020304" pitchFamily="18" charset="0"/>
                          <a:cs typeface="Times New Roman" panose="02020603050405020304" pitchFamily="18" charset="0"/>
                        </a:rPr>
                        <a:t>20XX-01-07</a:t>
                      </a:r>
                      <a:endParaRPr lang="en-US" sz="16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extLst>
                  <a:ext uri="{0D108BD9-81ED-4DB2-BD59-A6C34878D82A}">
                    <a16:rowId xmlns:a16="http://schemas.microsoft.com/office/drawing/2014/main" val="19106800"/>
                  </a:ext>
                </a:extLst>
              </a:tr>
              <a:tr h="244276">
                <a:tc>
                  <a:txBody>
                    <a:bodyPr/>
                    <a:lstStyle/>
                    <a:p>
                      <a:pPr algn="ctr"/>
                      <a:r>
                        <a:rPr lang="en-US" sz="1100" dirty="0">
                          <a:effectLst/>
                          <a:latin typeface="Times New Roman" panose="02020603050405020304" pitchFamily="18" charset="0"/>
                          <a:cs typeface="Times New Roman" panose="02020603050405020304" pitchFamily="18" charset="0"/>
                        </a:rPr>
                        <a:t>20XX-01-08</a:t>
                      </a:r>
                      <a:endParaRPr lang="en-US" sz="1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9331" marR="59331" marT="0" marB="0" anchor="ctr"/>
                </a:tc>
                <a:extLst>
                  <a:ext uri="{0D108BD9-81ED-4DB2-BD59-A6C34878D82A}">
                    <a16:rowId xmlns:a16="http://schemas.microsoft.com/office/drawing/2014/main" val="3572271625"/>
                  </a:ext>
                </a:extLst>
              </a:tr>
            </a:tbl>
          </a:graphicData>
        </a:graphic>
      </p:graphicFrame>
      <p:cxnSp>
        <p:nvCxnSpPr>
          <p:cNvPr id="5" name="Straight Connector 4">
            <a:extLst>
              <a:ext uri="{FF2B5EF4-FFF2-40B4-BE49-F238E27FC236}">
                <a16:creationId xmlns:a16="http://schemas.microsoft.com/office/drawing/2014/main" id="{4067D05E-DED5-E7B5-12AA-34F2CC7C8411}"/>
              </a:ext>
            </a:extLst>
          </p:cNvPr>
          <p:cNvCxnSpPr>
            <a:cxnSpLocks/>
          </p:cNvCxnSpPr>
          <p:nvPr/>
        </p:nvCxnSpPr>
        <p:spPr>
          <a:xfrm>
            <a:off x="1050714" y="2468880"/>
            <a:ext cx="5061371" cy="0"/>
          </a:xfrm>
          <a:prstGeom prst="line">
            <a:avLst/>
          </a:prstGeom>
          <a:ln w="57150">
            <a:solidFill>
              <a:srgbClr val="E71D1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49B131E-05EE-6FED-6413-A0861FE1ABEB}"/>
              </a:ext>
            </a:extLst>
          </p:cNvPr>
          <p:cNvCxnSpPr>
            <a:cxnSpLocks/>
          </p:cNvCxnSpPr>
          <p:nvPr/>
        </p:nvCxnSpPr>
        <p:spPr>
          <a:xfrm>
            <a:off x="1050714" y="3429000"/>
            <a:ext cx="5061371" cy="0"/>
          </a:xfrm>
          <a:prstGeom prst="line">
            <a:avLst/>
          </a:prstGeom>
          <a:ln w="57150">
            <a:solidFill>
              <a:srgbClr val="E71D1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1A86E5-EE7B-FE0A-5E0E-A64BCFC38E3B}"/>
              </a:ext>
            </a:extLst>
          </p:cNvPr>
          <p:cNvCxnSpPr>
            <a:cxnSpLocks/>
          </p:cNvCxnSpPr>
          <p:nvPr/>
        </p:nvCxnSpPr>
        <p:spPr>
          <a:xfrm>
            <a:off x="1050714" y="2189480"/>
            <a:ext cx="5061371" cy="0"/>
          </a:xfrm>
          <a:prstGeom prst="line">
            <a:avLst/>
          </a:prstGeom>
          <a:ln w="57150">
            <a:solidFill>
              <a:srgbClr val="E71D1D"/>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A38DCCD-7B31-3623-6A2D-A4DF87FCDD6D}"/>
              </a:ext>
            </a:extLst>
          </p:cNvPr>
          <p:cNvCxnSpPr>
            <a:cxnSpLocks/>
          </p:cNvCxnSpPr>
          <p:nvPr/>
        </p:nvCxnSpPr>
        <p:spPr>
          <a:xfrm flipV="1">
            <a:off x="6112085" y="1933159"/>
            <a:ext cx="2498515" cy="256321"/>
          </a:xfrm>
          <a:prstGeom prst="straightConnector1">
            <a:avLst/>
          </a:prstGeom>
          <a:ln>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D92D58E-6659-0862-D4CD-F97F57C22031}"/>
              </a:ext>
            </a:extLst>
          </p:cNvPr>
          <p:cNvCxnSpPr>
            <a:cxnSpLocks/>
            <a:endCxn id="27" idx="1"/>
          </p:cNvCxnSpPr>
          <p:nvPr/>
        </p:nvCxnSpPr>
        <p:spPr>
          <a:xfrm>
            <a:off x="6112085" y="2460288"/>
            <a:ext cx="2498515" cy="0"/>
          </a:xfrm>
          <a:prstGeom prst="straightConnector1">
            <a:avLst/>
          </a:prstGeom>
          <a:ln>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AF34F79-6896-EEE3-DB7F-8EDB2C462D7C}"/>
              </a:ext>
            </a:extLst>
          </p:cNvPr>
          <p:cNvCxnSpPr>
            <a:cxnSpLocks/>
          </p:cNvCxnSpPr>
          <p:nvPr/>
        </p:nvCxnSpPr>
        <p:spPr>
          <a:xfrm flipV="1">
            <a:off x="6096000" y="3374455"/>
            <a:ext cx="2514600" cy="54544"/>
          </a:xfrm>
          <a:prstGeom prst="straightConnector1">
            <a:avLst/>
          </a:prstGeom>
          <a:ln>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76F8AF4-D2CE-CF44-4283-A9D37602D57E}"/>
              </a:ext>
            </a:extLst>
          </p:cNvPr>
          <p:cNvSpPr txBox="1"/>
          <p:nvPr/>
        </p:nvSpPr>
        <p:spPr>
          <a:xfrm>
            <a:off x="2958985" y="3690086"/>
            <a:ext cx="243863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Table 1</a:t>
            </a:r>
            <a:endParaRPr lang="th-TH" sz="2000" dirty="0"/>
          </a:p>
        </p:txBody>
      </p:sp>
      <p:sp>
        <p:nvSpPr>
          <p:cNvPr id="16" name="TextBox 15">
            <a:extLst>
              <a:ext uri="{FF2B5EF4-FFF2-40B4-BE49-F238E27FC236}">
                <a16:creationId xmlns:a16="http://schemas.microsoft.com/office/drawing/2014/main" id="{8392831A-53B8-F501-E749-0524C0BEFE20}"/>
              </a:ext>
            </a:extLst>
          </p:cNvPr>
          <p:cNvSpPr txBox="1"/>
          <p:nvPr/>
        </p:nvSpPr>
        <p:spPr>
          <a:xfrm>
            <a:off x="9016925" y="3690086"/>
            <a:ext cx="1803705"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Table 2 </a:t>
            </a:r>
            <a:endParaRPr lang="th-TH" sz="2000" dirty="0"/>
          </a:p>
        </p:txBody>
      </p:sp>
    </p:spTree>
    <p:extLst>
      <p:ext uri="{BB962C8B-B14F-4D97-AF65-F5344CB8AC3E}">
        <p14:creationId xmlns:p14="http://schemas.microsoft.com/office/powerpoint/2010/main" val="2375349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D02A-42F7-29E3-F24E-FA71B897709E}"/>
              </a:ext>
            </a:extLst>
          </p:cNvPr>
          <p:cNvSpPr>
            <a:spLocks noGrp="1"/>
          </p:cNvSpPr>
          <p:nvPr>
            <p:ph type="title"/>
          </p:nvPr>
        </p:nvSpPr>
        <p:spPr>
          <a:xfrm>
            <a:off x="838200" y="105675"/>
            <a:ext cx="10515600" cy="1133537"/>
          </a:xfrm>
        </p:spPr>
        <p:txBody>
          <a:bodyPr/>
          <a:lstStyle/>
          <a:p>
            <a:r>
              <a:rPr lang="en-US"/>
              <a:t>Generate Simulated DayKey</a:t>
            </a:r>
            <a:endParaRPr lang="th-TH" dirty="0"/>
          </a:p>
        </p:txBody>
      </p:sp>
      <p:sp>
        <p:nvSpPr>
          <p:cNvPr id="3" name="Content Placeholder 2">
            <a:extLst>
              <a:ext uri="{FF2B5EF4-FFF2-40B4-BE49-F238E27FC236}">
                <a16:creationId xmlns:a16="http://schemas.microsoft.com/office/drawing/2014/main" id="{131DAB7C-F1E9-0695-66E3-4D1AA6E8CC46}"/>
              </a:ext>
            </a:extLst>
          </p:cNvPr>
          <p:cNvSpPr>
            <a:spLocks noGrp="1"/>
          </p:cNvSpPr>
          <p:nvPr>
            <p:ph idx="1"/>
          </p:nvPr>
        </p:nvSpPr>
        <p:spPr>
          <a:xfrm>
            <a:off x="915090" y="1538382"/>
            <a:ext cx="10837639" cy="4351338"/>
          </a:xfrm>
        </p:spPr>
        <p:txBody>
          <a:bodyPr/>
          <a:lstStyle/>
          <a:p>
            <a:pPr>
              <a:buFont typeface="Wingdings" panose="05000000000000000000" pitchFamily="2" charset="2"/>
              <a:buChar char="Ø"/>
            </a:pPr>
            <a:r>
              <a:rPr lang="en-US" dirty="0"/>
              <a:t>we build simulated time data that is standardized by It starts from the first day of the month until the last day of the data, based on the actual number of days in that month.</a:t>
            </a:r>
          </a:p>
        </p:txBody>
      </p:sp>
      <p:sp>
        <p:nvSpPr>
          <p:cNvPr id="4" name="Slide Number Placeholder 3">
            <a:extLst>
              <a:ext uri="{FF2B5EF4-FFF2-40B4-BE49-F238E27FC236}">
                <a16:creationId xmlns:a16="http://schemas.microsoft.com/office/drawing/2014/main" id="{4DB72BDE-E8D7-5EC8-A333-6CDD59A2A3C8}"/>
              </a:ext>
            </a:extLst>
          </p:cNvPr>
          <p:cNvSpPr>
            <a:spLocks noGrp="1"/>
          </p:cNvSpPr>
          <p:nvPr>
            <p:ph type="sldNum" sz="quarter" idx="12"/>
          </p:nvPr>
        </p:nvSpPr>
        <p:spPr/>
        <p:txBody>
          <a:bodyPr/>
          <a:lstStyle/>
          <a:p>
            <a:fld id="{6B465D55-A1D6-46DB-A9B0-8E20B815DB96}" type="slidenum">
              <a:rPr lang="th-TH" smtClean="0"/>
              <a:t>8</a:t>
            </a:fld>
            <a:endParaRPr lang="th-TH"/>
          </a:p>
        </p:txBody>
      </p:sp>
      <p:sp>
        <p:nvSpPr>
          <p:cNvPr id="6" name="Footer Placeholder 5">
            <a:extLst>
              <a:ext uri="{FF2B5EF4-FFF2-40B4-BE49-F238E27FC236}">
                <a16:creationId xmlns:a16="http://schemas.microsoft.com/office/drawing/2014/main" id="{13CDACB1-1415-D23F-AD08-72088C0BF93E}"/>
              </a:ext>
            </a:extLst>
          </p:cNvPr>
          <p:cNvSpPr>
            <a:spLocks noGrp="1"/>
          </p:cNvSpPr>
          <p:nvPr>
            <p:ph type="ftr" sz="quarter" idx="11"/>
          </p:nvPr>
        </p:nvSpPr>
        <p:spPr/>
        <p:txBody>
          <a:bodyPr/>
          <a:lstStyle/>
          <a:p>
            <a:r>
              <a:rPr lang="en-US"/>
              <a:t>The 20th International Joint Conference on Computer Science and Software Engineering (JCSSE2023) </a:t>
            </a:r>
            <a:endParaRPr lang="th-TH"/>
          </a:p>
        </p:txBody>
      </p:sp>
      <p:grpSp>
        <p:nvGrpSpPr>
          <p:cNvPr id="28" name="Graphic 14" descr="Monthly calendar outline">
            <a:extLst>
              <a:ext uri="{FF2B5EF4-FFF2-40B4-BE49-F238E27FC236}">
                <a16:creationId xmlns:a16="http://schemas.microsoft.com/office/drawing/2014/main" id="{3EBCEF31-A644-FFE2-1DE4-ABBADE9CB94D}"/>
              </a:ext>
            </a:extLst>
          </p:cNvPr>
          <p:cNvGrpSpPr/>
          <p:nvPr/>
        </p:nvGrpSpPr>
        <p:grpSpPr>
          <a:xfrm>
            <a:off x="1137056" y="2909580"/>
            <a:ext cx="2419488" cy="2419488"/>
            <a:chOff x="1413217" y="3205416"/>
            <a:chExt cx="2419488" cy="2419488"/>
          </a:xfrm>
          <a:solidFill>
            <a:srgbClr val="000000"/>
          </a:solidFill>
        </p:grpSpPr>
        <p:sp>
          <p:nvSpPr>
            <p:cNvPr id="32" name="Freeform: Shape 31">
              <a:extLst>
                <a:ext uri="{FF2B5EF4-FFF2-40B4-BE49-F238E27FC236}">
                  <a16:creationId xmlns:a16="http://schemas.microsoft.com/office/drawing/2014/main" id="{89DC51D8-B940-7FCF-DDD4-98A8BEDD8819}"/>
                </a:ext>
              </a:extLst>
            </p:cNvPr>
            <p:cNvSpPr/>
            <p:nvPr/>
          </p:nvSpPr>
          <p:spPr>
            <a:xfrm>
              <a:off x="1413217" y="3205416"/>
              <a:ext cx="2419488" cy="2419488"/>
            </a:xfrm>
            <a:custGeom>
              <a:avLst/>
              <a:gdLst>
                <a:gd name="connsiteX0" fmla="*/ 0 w 2419488"/>
                <a:gd name="connsiteY0" fmla="*/ 2419488 h 2419488"/>
                <a:gd name="connsiteX1" fmla="*/ 2419488 w 2419488"/>
                <a:gd name="connsiteY1" fmla="*/ 2419488 h 2419488"/>
                <a:gd name="connsiteX2" fmla="*/ 2419488 w 2419488"/>
                <a:gd name="connsiteY2" fmla="*/ 0 h 2419488"/>
                <a:gd name="connsiteX3" fmla="*/ 0 w 2419488"/>
                <a:gd name="connsiteY3" fmla="*/ 0 h 2419488"/>
                <a:gd name="connsiteX4" fmla="*/ 71161 w 2419488"/>
                <a:gd name="connsiteY4" fmla="*/ 71161 h 2419488"/>
                <a:gd name="connsiteX5" fmla="*/ 2348327 w 2419488"/>
                <a:gd name="connsiteY5" fmla="*/ 71161 h 2419488"/>
                <a:gd name="connsiteX6" fmla="*/ 2348327 w 2419488"/>
                <a:gd name="connsiteY6" fmla="*/ 355807 h 2419488"/>
                <a:gd name="connsiteX7" fmla="*/ 71161 w 2419488"/>
                <a:gd name="connsiteY7" fmla="*/ 355807 h 2419488"/>
                <a:gd name="connsiteX8" fmla="*/ 71161 w 2419488"/>
                <a:gd name="connsiteY8" fmla="*/ 426969 h 2419488"/>
                <a:gd name="connsiteX9" fmla="*/ 2348327 w 2419488"/>
                <a:gd name="connsiteY9" fmla="*/ 426969 h 2419488"/>
                <a:gd name="connsiteX10" fmla="*/ 2348327 w 2419488"/>
                <a:gd name="connsiteY10" fmla="*/ 2348327 h 2419488"/>
                <a:gd name="connsiteX11" fmla="*/ 71161 w 2419488"/>
                <a:gd name="connsiteY11" fmla="*/ 2348327 h 241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9488" h="2419488">
                  <a:moveTo>
                    <a:pt x="0" y="2419488"/>
                  </a:moveTo>
                  <a:lnTo>
                    <a:pt x="2419488" y="2419488"/>
                  </a:lnTo>
                  <a:lnTo>
                    <a:pt x="2419488" y="0"/>
                  </a:lnTo>
                  <a:lnTo>
                    <a:pt x="0" y="0"/>
                  </a:lnTo>
                  <a:close/>
                  <a:moveTo>
                    <a:pt x="71161" y="71161"/>
                  </a:moveTo>
                  <a:lnTo>
                    <a:pt x="2348327" y="71161"/>
                  </a:lnTo>
                  <a:lnTo>
                    <a:pt x="2348327" y="355807"/>
                  </a:lnTo>
                  <a:lnTo>
                    <a:pt x="71161" y="355807"/>
                  </a:lnTo>
                  <a:close/>
                  <a:moveTo>
                    <a:pt x="71161" y="426969"/>
                  </a:moveTo>
                  <a:lnTo>
                    <a:pt x="2348327" y="426969"/>
                  </a:lnTo>
                  <a:lnTo>
                    <a:pt x="2348327" y="2348327"/>
                  </a:lnTo>
                  <a:lnTo>
                    <a:pt x="71161" y="2348327"/>
                  </a:lnTo>
                  <a:close/>
                </a:path>
              </a:pathLst>
            </a:custGeom>
            <a:solidFill>
              <a:srgbClr val="000000"/>
            </a:solidFill>
            <a:ln w="35520" cap="flat">
              <a:noFill/>
              <a:prstDash val="solid"/>
              <a:miter/>
            </a:ln>
          </p:spPr>
          <p:txBody>
            <a:bodyPr rtlCol="0" anchor="ctr"/>
            <a:lstStyle/>
            <a:p>
              <a:endParaRPr lang="th-TH"/>
            </a:p>
          </p:txBody>
        </p:sp>
        <p:sp>
          <p:nvSpPr>
            <p:cNvPr id="37" name="Freeform: Shape 36">
              <a:extLst>
                <a:ext uri="{FF2B5EF4-FFF2-40B4-BE49-F238E27FC236}">
                  <a16:creationId xmlns:a16="http://schemas.microsoft.com/office/drawing/2014/main" id="{1E5B6887-51FC-01BF-82DF-380E64B62795}"/>
                </a:ext>
              </a:extLst>
            </p:cNvPr>
            <p:cNvSpPr/>
            <p:nvPr/>
          </p:nvSpPr>
          <p:spPr>
            <a:xfrm>
              <a:off x="1697863" y="3845869"/>
              <a:ext cx="1850196" cy="1494389"/>
            </a:xfrm>
            <a:custGeom>
              <a:avLst/>
              <a:gdLst>
                <a:gd name="connsiteX0" fmla="*/ 355807 w 1850196"/>
                <a:gd name="connsiteY0" fmla="*/ 355807 h 1494389"/>
                <a:gd name="connsiteX1" fmla="*/ 0 w 1850196"/>
                <a:gd name="connsiteY1" fmla="*/ 355807 h 1494389"/>
                <a:gd name="connsiteX2" fmla="*/ 0 w 1850196"/>
                <a:gd name="connsiteY2" fmla="*/ 1494390 h 1494389"/>
                <a:gd name="connsiteX3" fmla="*/ 1138583 w 1850196"/>
                <a:gd name="connsiteY3" fmla="*/ 1494390 h 1494389"/>
                <a:gd name="connsiteX4" fmla="*/ 1138583 w 1850196"/>
                <a:gd name="connsiteY4" fmla="*/ 1138583 h 1494389"/>
                <a:gd name="connsiteX5" fmla="*/ 1850197 w 1850196"/>
                <a:gd name="connsiteY5" fmla="*/ 1138583 h 1494389"/>
                <a:gd name="connsiteX6" fmla="*/ 1850197 w 1850196"/>
                <a:gd name="connsiteY6" fmla="*/ 0 h 1494389"/>
                <a:gd name="connsiteX7" fmla="*/ 355807 w 1850196"/>
                <a:gd name="connsiteY7" fmla="*/ 0 h 1494389"/>
                <a:gd name="connsiteX8" fmla="*/ 355807 w 1850196"/>
                <a:gd name="connsiteY8" fmla="*/ 1423228 h 1494389"/>
                <a:gd name="connsiteX9" fmla="*/ 71161 w 1850196"/>
                <a:gd name="connsiteY9" fmla="*/ 1423228 h 1494389"/>
                <a:gd name="connsiteX10" fmla="*/ 71161 w 1850196"/>
                <a:gd name="connsiteY10" fmla="*/ 1138583 h 1494389"/>
                <a:gd name="connsiteX11" fmla="*/ 355807 w 1850196"/>
                <a:gd name="connsiteY11" fmla="*/ 1138583 h 1494389"/>
                <a:gd name="connsiteX12" fmla="*/ 355807 w 1850196"/>
                <a:gd name="connsiteY12" fmla="*/ 1067421 h 1494389"/>
                <a:gd name="connsiteX13" fmla="*/ 71161 w 1850196"/>
                <a:gd name="connsiteY13" fmla="*/ 1067421 h 1494389"/>
                <a:gd name="connsiteX14" fmla="*/ 71161 w 1850196"/>
                <a:gd name="connsiteY14" fmla="*/ 782776 h 1494389"/>
                <a:gd name="connsiteX15" fmla="*/ 355807 w 1850196"/>
                <a:gd name="connsiteY15" fmla="*/ 782776 h 1494389"/>
                <a:gd name="connsiteX16" fmla="*/ 355807 w 1850196"/>
                <a:gd name="connsiteY16" fmla="*/ 711614 h 1494389"/>
                <a:gd name="connsiteX17" fmla="*/ 71161 w 1850196"/>
                <a:gd name="connsiteY17" fmla="*/ 711614 h 1494389"/>
                <a:gd name="connsiteX18" fmla="*/ 71161 w 1850196"/>
                <a:gd name="connsiteY18" fmla="*/ 426969 h 1494389"/>
                <a:gd name="connsiteX19" fmla="*/ 355807 w 1850196"/>
                <a:gd name="connsiteY19" fmla="*/ 426969 h 1494389"/>
                <a:gd name="connsiteX20" fmla="*/ 1494390 w 1850196"/>
                <a:gd name="connsiteY20" fmla="*/ 71161 h 1494389"/>
                <a:gd name="connsiteX21" fmla="*/ 1779035 w 1850196"/>
                <a:gd name="connsiteY21" fmla="*/ 71161 h 1494389"/>
                <a:gd name="connsiteX22" fmla="*/ 1779035 w 1850196"/>
                <a:gd name="connsiteY22" fmla="*/ 355807 h 1494389"/>
                <a:gd name="connsiteX23" fmla="*/ 1494390 w 1850196"/>
                <a:gd name="connsiteY23" fmla="*/ 355807 h 1494389"/>
                <a:gd name="connsiteX24" fmla="*/ 1494390 w 1850196"/>
                <a:gd name="connsiteY24" fmla="*/ 426969 h 1494389"/>
                <a:gd name="connsiteX25" fmla="*/ 1779035 w 1850196"/>
                <a:gd name="connsiteY25" fmla="*/ 426969 h 1494389"/>
                <a:gd name="connsiteX26" fmla="*/ 1779035 w 1850196"/>
                <a:gd name="connsiteY26" fmla="*/ 711614 h 1494389"/>
                <a:gd name="connsiteX27" fmla="*/ 1494390 w 1850196"/>
                <a:gd name="connsiteY27" fmla="*/ 711614 h 1494389"/>
                <a:gd name="connsiteX28" fmla="*/ 1494390 w 1850196"/>
                <a:gd name="connsiteY28" fmla="*/ 782776 h 1494389"/>
                <a:gd name="connsiteX29" fmla="*/ 1779035 w 1850196"/>
                <a:gd name="connsiteY29" fmla="*/ 782776 h 1494389"/>
                <a:gd name="connsiteX30" fmla="*/ 1779035 w 1850196"/>
                <a:gd name="connsiteY30" fmla="*/ 1067421 h 1494389"/>
                <a:gd name="connsiteX31" fmla="*/ 1494390 w 1850196"/>
                <a:gd name="connsiteY31" fmla="*/ 1067421 h 1494389"/>
                <a:gd name="connsiteX32" fmla="*/ 1138583 w 1850196"/>
                <a:gd name="connsiteY32" fmla="*/ 71161 h 1494389"/>
                <a:gd name="connsiteX33" fmla="*/ 1423228 w 1850196"/>
                <a:gd name="connsiteY33" fmla="*/ 71161 h 1494389"/>
                <a:gd name="connsiteX34" fmla="*/ 1423228 w 1850196"/>
                <a:gd name="connsiteY34" fmla="*/ 355807 h 1494389"/>
                <a:gd name="connsiteX35" fmla="*/ 1138583 w 1850196"/>
                <a:gd name="connsiteY35" fmla="*/ 355807 h 1494389"/>
                <a:gd name="connsiteX36" fmla="*/ 1138583 w 1850196"/>
                <a:gd name="connsiteY36" fmla="*/ 426969 h 1494389"/>
                <a:gd name="connsiteX37" fmla="*/ 1423228 w 1850196"/>
                <a:gd name="connsiteY37" fmla="*/ 426969 h 1494389"/>
                <a:gd name="connsiteX38" fmla="*/ 1423228 w 1850196"/>
                <a:gd name="connsiteY38" fmla="*/ 711614 h 1494389"/>
                <a:gd name="connsiteX39" fmla="*/ 1138583 w 1850196"/>
                <a:gd name="connsiteY39" fmla="*/ 711614 h 1494389"/>
                <a:gd name="connsiteX40" fmla="*/ 1138583 w 1850196"/>
                <a:gd name="connsiteY40" fmla="*/ 782776 h 1494389"/>
                <a:gd name="connsiteX41" fmla="*/ 1423228 w 1850196"/>
                <a:gd name="connsiteY41" fmla="*/ 782776 h 1494389"/>
                <a:gd name="connsiteX42" fmla="*/ 1423228 w 1850196"/>
                <a:gd name="connsiteY42" fmla="*/ 1067421 h 1494389"/>
                <a:gd name="connsiteX43" fmla="*/ 1138583 w 1850196"/>
                <a:gd name="connsiteY43" fmla="*/ 1067421 h 1494389"/>
                <a:gd name="connsiteX44" fmla="*/ 782776 w 1850196"/>
                <a:gd name="connsiteY44" fmla="*/ 71161 h 1494389"/>
                <a:gd name="connsiteX45" fmla="*/ 1067421 w 1850196"/>
                <a:gd name="connsiteY45" fmla="*/ 71161 h 1494389"/>
                <a:gd name="connsiteX46" fmla="*/ 1067421 w 1850196"/>
                <a:gd name="connsiteY46" fmla="*/ 355807 h 1494389"/>
                <a:gd name="connsiteX47" fmla="*/ 782776 w 1850196"/>
                <a:gd name="connsiteY47" fmla="*/ 355807 h 1494389"/>
                <a:gd name="connsiteX48" fmla="*/ 782776 w 1850196"/>
                <a:gd name="connsiteY48" fmla="*/ 426969 h 1494389"/>
                <a:gd name="connsiteX49" fmla="*/ 1067421 w 1850196"/>
                <a:gd name="connsiteY49" fmla="*/ 426969 h 1494389"/>
                <a:gd name="connsiteX50" fmla="*/ 1067421 w 1850196"/>
                <a:gd name="connsiteY50" fmla="*/ 711614 h 1494389"/>
                <a:gd name="connsiteX51" fmla="*/ 782776 w 1850196"/>
                <a:gd name="connsiteY51" fmla="*/ 711614 h 1494389"/>
                <a:gd name="connsiteX52" fmla="*/ 782776 w 1850196"/>
                <a:gd name="connsiteY52" fmla="*/ 782776 h 1494389"/>
                <a:gd name="connsiteX53" fmla="*/ 1067421 w 1850196"/>
                <a:gd name="connsiteY53" fmla="*/ 782776 h 1494389"/>
                <a:gd name="connsiteX54" fmla="*/ 1067421 w 1850196"/>
                <a:gd name="connsiteY54" fmla="*/ 1067421 h 1494389"/>
                <a:gd name="connsiteX55" fmla="*/ 782776 w 1850196"/>
                <a:gd name="connsiteY55" fmla="*/ 1067421 h 1494389"/>
                <a:gd name="connsiteX56" fmla="*/ 782776 w 1850196"/>
                <a:gd name="connsiteY56" fmla="*/ 1138583 h 1494389"/>
                <a:gd name="connsiteX57" fmla="*/ 1067421 w 1850196"/>
                <a:gd name="connsiteY57" fmla="*/ 1138583 h 1494389"/>
                <a:gd name="connsiteX58" fmla="*/ 1067421 w 1850196"/>
                <a:gd name="connsiteY58" fmla="*/ 1423228 h 1494389"/>
                <a:gd name="connsiteX59" fmla="*/ 782776 w 1850196"/>
                <a:gd name="connsiteY59" fmla="*/ 1423228 h 1494389"/>
                <a:gd name="connsiteX60" fmla="*/ 426969 w 1850196"/>
                <a:gd name="connsiteY60" fmla="*/ 71161 h 1494389"/>
                <a:gd name="connsiteX61" fmla="*/ 711614 w 1850196"/>
                <a:gd name="connsiteY61" fmla="*/ 71161 h 1494389"/>
                <a:gd name="connsiteX62" fmla="*/ 711614 w 1850196"/>
                <a:gd name="connsiteY62" fmla="*/ 355807 h 1494389"/>
                <a:gd name="connsiteX63" fmla="*/ 426969 w 1850196"/>
                <a:gd name="connsiteY63" fmla="*/ 355807 h 1494389"/>
                <a:gd name="connsiteX64" fmla="*/ 426969 w 1850196"/>
                <a:gd name="connsiteY64" fmla="*/ 426969 h 1494389"/>
                <a:gd name="connsiteX65" fmla="*/ 711614 w 1850196"/>
                <a:gd name="connsiteY65" fmla="*/ 426969 h 1494389"/>
                <a:gd name="connsiteX66" fmla="*/ 711614 w 1850196"/>
                <a:gd name="connsiteY66" fmla="*/ 711614 h 1494389"/>
                <a:gd name="connsiteX67" fmla="*/ 426969 w 1850196"/>
                <a:gd name="connsiteY67" fmla="*/ 711614 h 1494389"/>
                <a:gd name="connsiteX68" fmla="*/ 426969 w 1850196"/>
                <a:gd name="connsiteY68" fmla="*/ 782776 h 1494389"/>
                <a:gd name="connsiteX69" fmla="*/ 711614 w 1850196"/>
                <a:gd name="connsiteY69" fmla="*/ 782776 h 1494389"/>
                <a:gd name="connsiteX70" fmla="*/ 711614 w 1850196"/>
                <a:gd name="connsiteY70" fmla="*/ 1067421 h 1494389"/>
                <a:gd name="connsiteX71" fmla="*/ 426969 w 1850196"/>
                <a:gd name="connsiteY71" fmla="*/ 1067421 h 1494389"/>
                <a:gd name="connsiteX72" fmla="*/ 426969 w 1850196"/>
                <a:gd name="connsiteY72" fmla="*/ 1138583 h 1494389"/>
                <a:gd name="connsiteX73" fmla="*/ 711614 w 1850196"/>
                <a:gd name="connsiteY73" fmla="*/ 1138583 h 1494389"/>
                <a:gd name="connsiteX74" fmla="*/ 711614 w 1850196"/>
                <a:gd name="connsiteY74" fmla="*/ 1423228 h 1494389"/>
                <a:gd name="connsiteX75" fmla="*/ 426969 w 1850196"/>
                <a:gd name="connsiteY75" fmla="*/ 1423228 h 149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850196" h="1494389">
                  <a:moveTo>
                    <a:pt x="355807" y="355807"/>
                  </a:moveTo>
                  <a:lnTo>
                    <a:pt x="0" y="355807"/>
                  </a:lnTo>
                  <a:lnTo>
                    <a:pt x="0" y="1494390"/>
                  </a:lnTo>
                  <a:lnTo>
                    <a:pt x="1138583" y="1494390"/>
                  </a:lnTo>
                  <a:lnTo>
                    <a:pt x="1138583" y="1138583"/>
                  </a:lnTo>
                  <a:lnTo>
                    <a:pt x="1850197" y="1138583"/>
                  </a:lnTo>
                  <a:lnTo>
                    <a:pt x="1850197" y="0"/>
                  </a:lnTo>
                  <a:lnTo>
                    <a:pt x="355807" y="0"/>
                  </a:lnTo>
                  <a:close/>
                  <a:moveTo>
                    <a:pt x="355807" y="1423228"/>
                  </a:moveTo>
                  <a:lnTo>
                    <a:pt x="71161" y="1423228"/>
                  </a:lnTo>
                  <a:lnTo>
                    <a:pt x="71161" y="1138583"/>
                  </a:lnTo>
                  <a:lnTo>
                    <a:pt x="355807" y="1138583"/>
                  </a:lnTo>
                  <a:close/>
                  <a:moveTo>
                    <a:pt x="355807" y="1067421"/>
                  </a:moveTo>
                  <a:lnTo>
                    <a:pt x="71161" y="1067421"/>
                  </a:lnTo>
                  <a:lnTo>
                    <a:pt x="71161" y="782776"/>
                  </a:lnTo>
                  <a:lnTo>
                    <a:pt x="355807" y="782776"/>
                  </a:lnTo>
                  <a:close/>
                  <a:moveTo>
                    <a:pt x="355807" y="711614"/>
                  </a:moveTo>
                  <a:lnTo>
                    <a:pt x="71161" y="711614"/>
                  </a:lnTo>
                  <a:lnTo>
                    <a:pt x="71161" y="426969"/>
                  </a:lnTo>
                  <a:lnTo>
                    <a:pt x="355807" y="426969"/>
                  </a:lnTo>
                  <a:close/>
                  <a:moveTo>
                    <a:pt x="1494390" y="71161"/>
                  </a:moveTo>
                  <a:lnTo>
                    <a:pt x="1779035" y="71161"/>
                  </a:lnTo>
                  <a:lnTo>
                    <a:pt x="1779035" y="355807"/>
                  </a:lnTo>
                  <a:lnTo>
                    <a:pt x="1494390" y="355807"/>
                  </a:lnTo>
                  <a:close/>
                  <a:moveTo>
                    <a:pt x="1494390" y="426969"/>
                  </a:moveTo>
                  <a:lnTo>
                    <a:pt x="1779035" y="426969"/>
                  </a:lnTo>
                  <a:lnTo>
                    <a:pt x="1779035" y="711614"/>
                  </a:lnTo>
                  <a:lnTo>
                    <a:pt x="1494390" y="711614"/>
                  </a:lnTo>
                  <a:close/>
                  <a:moveTo>
                    <a:pt x="1494390" y="782776"/>
                  </a:moveTo>
                  <a:lnTo>
                    <a:pt x="1779035" y="782776"/>
                  </a:lnTo>
                  <a:lnTo>
                    <a:pt x="1779035" y="1067421"/>
                  </a:lnTo>
                  <a:lnTo>
                    <a:pt x="1494390" y="1067421"/>
                  </a:lnTo>
                  <a:close/>
                  <a:moveTo>
                    <a:pt x="1138583" y="71161"/>
                  </a:moveTo>
                  <a:lnTo>
                    <a:pt x="1423228" y="71161"/>
                  </a:lnTo>
                  <a:lnTo>
                    <a:pt x="1423228" y="355807"/>
                  </a:lnTo>
                  <a:lnTo>
                    <a:pt x="1138583" y="355807"/>
                  </a:lnTo>
                  <a:close/>
                  <a:moveTo>
                    <a:pt x="1138583" y="426969"/>
                  </a:moveTo>
                  <a:lnTo>
                    <a:pt x="1423228" y="426969"/>
                  </a:lnTo>
                  <a:lnTo>
                    <a:pt x="1423228" y="711614"/>
                  </a:lnTo>
                  <a:lnTo>
                    <a:pt x="1138583" y="711614"/>
                  </a:lnTo>
                  <a:close/>
                  <a:moveTo>
                    <a:pt x="1138583" y="782776"/>
                  </a:moveTo>
                  <a:lnTo>
                    <a:pt x="1423228" y="782776"/>
                  </a:lnTo>
                  <a:lnTo>
                    <a:pt x="1423228" y="1067421"/>
                  </a:lnTo>
                  <a:lnTo>
                    <a:pt x="1138583" y="1067421"/>
                  </a:lnTo>
                  <a:close/>
                  <a:moveTo>
                    <a:pt x="782776" y="71161"/>
                  </a:moveTo>
                  <a:lnTo>
                    <a:pt x="1067421" y="71161"/>
                  </a:lnTo>
                  <a:lnTo>
                    <a:pt x="1067421" y="355807"/>
                  </a:lnTo>
                  <a:lnTo>
                    <a:pt x="782776" y="355807"/>
                  </a:lnTo>
                  <a:close/>
                  <a:moveTo>
                    <a:pt x="782776" y="426969"/>
                  </a:moveTo>
                  <a:lnTo>
                    <a:pt x="1067421" y="426969"/>
                  </a:lnTo>
                  <a:lnTo>
                    <a:pt x="1067421" y="711614"/>
                  </a:lnTo>
                  <a:lnTo>
                    <a:pt x="782776" y="711614"/>
                  </a:lnTo>
                  <a:close/>
                  <a:moveTo>
                    <a:pt x="782776" y="782776"/>
                  </a:moveTo>
                  <a:lnTo>
                    <a:pt x="1067421" y="782776"/>
                  </a:lnTo>
                  <a:lnTo>
                    <a:pt x="1067421" y="1067421"/>
                  </a:lnTo>
                  <a:lnTo>
                    <a:pt x="782776" y="1067421"/>
                  </a:lnTo>
                  <a:close/>
                  <a:moveTo>
                    <a:pt x="782776" y="1138583"/>
                  </a:moveTo>
                  <a:lnTo>
                    <a:pt x="1067421" y="1138583"/>
                  </a:lnTo>
                  <a:lnTo>
                    <a:pt x="1067421" y="1423228"/>
                  </a:lnTo>
                  <a:lnTo>
                    <a:pt x="782776" y="1423228"/>
                  </a:lnTo>
                  <a:close/>
                  <a:moveTo>
                    <a:pt x="426969" y="71161"/>
                  </a:moveTo>
                  <a:lnTo>
                    <a:pt x="711614" y="71161"/>
                  </a:lnTo>
                  <a:lnTo>
                    <a:pt x="711614" y="355807"/>
                  </a:lnTo>
                  <a:lnTo>
                    <a:pt x="426969" y="355807"/>
                  </a:lnTo>
                  <a:close/>
                  <a:moveTo>
                    <a:pt x="426969" y="426969"/>
                  </a:moveTo>
                  <a:lnTo>
                    <a:pt x="711614" y="426969"/>
                  </a:lnTo>
                  <a:lnTo>
                    <a:pt x="711614" y="711614"/>
                  </a:lnTo>
                  <a:lnTo>
                    <a:pt x="426969" y="711614"/>
                  </a:lnTo>
                  <a:close/>
                  <a:moveTo>
                    <a:pt x="426969" y="782776"/>
                  </a:moveTo>
                  <a:lnTo>
                    <a:pt x="711614" y="782776"/>
                  </a:lnTo>
                  <a:lnTo>
                    <a:pt x="711614" y="1067421"/>
                  </a:lnTo>
                  <a:lnTo>
                    <a:pt x="426969" y="1067421"/>
                  </a:lnTo>
                  <a:close/>
                  <a:moveTo>
                    <a:pt x="426969" y="1138583"/>
                  </a:moveTo>
                  <a:lnTo>
                    <a:pt x="711614" y="1138583"/>
                  </a:lnTo>
                  <a:lnTo>
                    <a:pt x="711614" y="1423228"/>
                  </a:lnTo>
                  <a:lnTo>
                    <a:pt x="426969" y="1423228"/>
                  </a:lnTo>
                  <a:close/>
                </a:path>
              </a:pathLst>
            </a:custGeom>
            <a:solidFill>
              <a:srgbClr val="000000"/>
            </a:solidFill>
            <a:ln w="35520" cap="flat">
              <a:noFill/>
              <a:prstDash val="solid"/>
              <a:miter/>
            </a:ln>
          </p:spPr>
          <p:txBody>
            <a:bodyPr rtlCol="0" anchor="ctr"/>
            <a:lstStyle/>
            <a:p>
              <a:endParaRPr lang="th-TH"/>
            </a:p>
          </p:txBody>
        </p:sp>
      </p:grpSp>
      <p:pic>
        <p:nvPicPr>
          <p:cNvPr id="21" name="Graphic 20" descr="Monthly calendar outline">
            <a:extLst>
              <a:ext uri="{FF2B5EF4-FFF2-40B4-BE49-F238E27FC236}">
                <a16:creationId xmlns:a16="http://schemas.microsoft.com/office/drawing/2014/main" id="{9DE4E429-5104-B447-CD64-F01967145E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61162" y="2342226"/>
            <a:ext cx="3415748" cy="3415748"/>
          </a:xfrm>
          <a:prstGeom prst="rect">
            <a:avLst/>
          </a:prstGeom>
        </p:spPr>
      </p:pic>
      <p:sp>
        <p:nvSpPr>
          <p:cNvPr id="42" name="Rectangle 41">
            <a:extLst>
              <a:ext uri="{FF2B5EF4-FFF2-40B4-BE49-F238E27FC236}">
                <a16:creationId xmlns:a16="http://schemas.microsoft.com/office/drawing/2014/main" id="{A92A4690-43EE-2002-9C91-EA598B4BDED4}"/>
              </a:ext>
            </a:extLst>
          </p:cNvPr>
          <p:cNvSpPr/>
          <p:nvPr/>
        </p:nvSpPr>
        <p:spPr>
          <a:xfrm>
            <a:off x="8625792" y="3487269"/>
            <a:ext cx="357517" cy="358587"/>
          </a:xfrm>
          <a:prstGeom prst="rect">
            <a:avLst/>
          </a:prstGeom>
          <a:ln w="571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h-TH"/>
          </a:p>
        </p:txBody>
      </p:sp>
      <p:sp>
        <p:nvSpPr>
          <p:cNvPr id="46" name="Rectangle 45">
            <a:extLst>
              <a:ext uri="{FF2B5EF4-FFF2-40B4-BE49-F238E27FC236}">
                <a16:creationId xmlns:a16="http://schemas.microsoft.com/office/drawing/2014/main" id="{E545B803-F517-A329-B5F4-E1BD75911BB4}"/>
              </a:ext>
            </a:extLst>
          </p:cNvPr>
          <p:cNvSpPr/>
          <p:nvPr/>
        </p:nvSpPr>
        <p:spPr>
          <a:xfrm>
            <a:off x="9777757" y="4593475"/>
            <a:ext cx="357517" cy="358587"/>
          </a:xfrm>
          <a:prstGeom prst="rect">
            <a:avLst/>
          </a:prstGeom>
          <a:ln w="571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h-TH"/>
          </a:p>
        </p:txBody>
      </p:sp>
      <p:sp>
        <p:nvSpPr>
          <p:cNvPr id="47" name="Rectangle 46">
            <a:extLst>
              <a:ext uri="{FF2B5EF4-FFF2-40B4-BE49-F238E27FC236}">
                <a16:creationId xmlns:a16="http://schemas.microsoft.com/office/drawing/2014/main" id="{A8FB22CB-7B26-648E-1902-15B5561C9300}"/>
              </a:ext>
            </a:extLst>
          </p:cNvPr>
          <p:cNvSpPr/>
          <p:nvPr/>
        </p:nvSpPr>
        <p:spPr>
          <a:xfrm>
            <a:off x="10135274" y="4593475"/>
            <a:ext cx="357517" cy="358587"/>
          </a:xfrm>
          <a:prstGeom prst="rect">
            <a:avLst/>
          </a:prstGeom>
          <a:ln w="571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h-TH"/>
          </a:p>
        </p:txBody>
      </p:sp>
      <p:sp>
        <p:nvSpPr>
          <p:cNvPr id="48" name="Multiplication Sign 47">
            <a:extLst>
              <a:ext uri="{FF2B5EF4-FFF2-40B4-BE49-F238E27FC236}">
                <a16:creationId xmlns:a16="http://schemas.microsoft.com/office/drawing/2014/main" id="{7F352178-6EFC-60F6-97B8-44C60E9AF259}"/>
              </a:ext>
            </a:extLst>
          </p:cNvPr>
          <p:cNvSpPr/>
          <p:nvPr/>
        </p:nvSpPr>
        <p:spPr>
          <a:xfrm>
            <a:off x="1421702" y="3550033"/>
            <a:ext cx="412377" cy="376518"/>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9" name="Multiplication Sign 48">
            <a:extLst>
              <a:ext uri="{FF2B5EF4-FFF2-40B4-BE49-F238E27FC236}">
                <a16:creationId xmlns:a16="http://schemas.microsoft.com/office/drawing/2014/main" id="{DC585725-D5A6-9CA4-4E01-3DDDEEF262D4}"/>
              </a:ext>
            </a:extLst>
          </p:cNvPr>
          <p:cNvSpPr/>
          <p:nvPr/>
        </p:nvSpPr>
        <p:spPr>
          <a:xfrm>
            <a:off x="2514502" y="4661657"/>
            <a:ext cx="412377" cy="376518"/>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0" name="Multiplication Sign 49">
            <a:extLst>
              <a:ext uri="{FF2B5EF4-FFF2-40B4-BE49-F238E27FC236}">
                <a16:creationId xmlns:a16="http://schemas.microsoft.com/office/drawing/2014/main" id="{BD20B9F0-AA1C-C850-9432-1BF81D354C9F}"/>
              </a:ext>
            </a:extLst>
          </p:cNvPr>
          <p:cNvSpPr/>
          <p:nvPr/>
        </p:nvSpPr>
        <p:spPr>
          <a:xfrm>
            <a:off x="2872019" y="4670335"/>
            <a:ext cx="412377" cy="376518"/>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52" name="Connector: Curved 51">
            <a:extLst>
              <a:ext uri="{FF2B5EF4-FFF2-40B4-BE49-F238E27FC236}">
                <a16:creationId xmlns:a16="http://schemas.microsoft.com/office/drawing/2014/main" id="{AF8FD8DC-61D6-1E1F-636E-753CAB0AD0E2}"/>
              </a:ext>
            </a:extLst>
          </p:cNvPr>
          <p:cNvCxnSpPr>
            <a:stCxn id="48" idx="1"/>
            <a:endCxn id="42" idx="0"/>
          </p:cNvCxnSpPr>
          <p:nvPr/>
        </p:nvCxnSpPr>
        <p:spPr>
          <a:xfrm rot="5400000" flipH="1" flipV="1">
            <a:off x="5193196" y="29109"/>
            <a:ext cx="153194" cy="7069515"/>
          </a:xfrm>
          <a:prstGeom prst="curvedConnector3">
            <a:avLst>
              <a:gd name="adj1" fmla="val 249223"/>
            </a:avLst>
          </a:prstGeom>
          <a:ln w="57150">
            <a:solidFill>
              <a:srgbClr val="2271F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Curved 52">
            <a:extLst>
              <a:ext uri="{FF2B5EF4-FFF2-40B4-BE49-F238E27FC236}">
                <a16:creationId xmlns:a16="http://schemas.microsoft.com/office/drawing/2014/main" id="{EA38EDDF-9D9B-BA06-629A-F7BB3FE22677}"/>
              </a:ext>
            </a:extLst>
          </p:cNvPr>
          <p:cNvCxnSpPr>
            <a:cxnSpLocks/>
            <a:stCxn id="49" idx="3"/>
            <a:endCxn id="46" idx="2"/>
          </p:cNvCxnSpPr>
          <p:nvPr/>
        </p:nvCxnSpPr>
        <p:spPr>
          <a:xfrm rot="16200000" flipH="1">
            <a:off x="6282872" y="1278417"/>
            <a:ext cx="4317" cy="7342971"/>
          </a:xfrm>
          <a:prstGeom prst="curvedConnector3">
            <a:avLst>
              <a:gd name="adj1" fmla="val 7390086"/>
            </a:avLst>
          </a:prstGeom>
          <a:ln w="57150">
            <a:solidFill>
              <a:srgbClr val="2271F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Curved 55">
            <a:extLst>
              <a:ext uri="{FF2B5EF4-FFF2-40B4-BE49-F238E27FC236}">
                <a16:creationId xmlns:a16="http://schemas.microsoft.com/office/drawing/2014/main" id="{4F29FEDF-75C6-E8E9-BCF3-61D0CE2A0995}"/>
              </a:ext>
            </a:extLst>
          </p:cNvPr>
          <p:cNvCxnSpPr>
            <a:cxnSpLocks/>
            <a:stCxn id="50" idx="1"/>
            <a:endCxn id="47" idx="0"/>
          </p:cNvCxnSpPr>
          <p:nvPr/>
        </p:nvCxnSpPr>
        <p:spPr>
          <a:xfrm rot="5400000" flipH="1" flipV="1">
            <a:off x="6666048" y="1112780"/>
            <a:ext cx="167290" cy="7128680"/>
          </a:xfrm>
          <a:prstGeom prst="curvedConnector3">
            <a:avLst>
              <a:gd name="adj1" fmla="val 236649"/>
            </a:avLst>
          </a:prstGeom>
          <a:ln w="57150">
            <a:solidFill>
              <a:srgbClr val="2271F2"/>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387DABFD-24FB-4134-644E-F3369FA1BA44}"/>
              </a:ext>
            </a:extLst>
          </p:cNvPr>
          <p:cNvSpPr txBox="1"/>
          <p:nvPr/>
        </p:nvSpPr>
        <p:spPr>
          <a:xfrm>
            <a:off x="1174052" y="5381744"/>
            <a:ext cx="2968185"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Real data(</a:t>
            </a:r>
            <a:r>
              <a:rPr lang="en-US" sz="2000" dirty="0" err="1">
                <a:latin typeface="Times New Roman" panose="02020603050405020304" pitchFamily="18" charset="0"/>
                <a:cs typeface="Times New Roman" panose="02020603050405020304" pitchFamily="18" charset="0"/>
              </a:rPr>
              <a:t>Daykey</a:t>
            </a:r>
            <a:r>
              <a:rPr lang="en-US" sz="2000" dirty="0">
                <a:latin typeface="Times New Roman" panose="02020603050405020304" pitchFamily="18" charset="0"/>
                <a:cs typeface="Times New Roman" panose="02020603050405020304" pitchFamily="18" charset="0"/>
              </a:rPr>
              <a:t>)</a:t>
            </a:r>
            <a:endParaRPr lang="th-TH" sz="2000" dirty="0">
              <a:latin typeface="Times New Roman" panose="02020603050405020304" pitchFamily="18" charset="0"/>
            </a:endParaRPr>
          </a:p>
        </p:txBody>
      </p:sp>
      <p:sp>
        <p:nvSpPr>
          <p:cNvPr id="64" name="TextBox 63">
            <a:extLst>
              <a:ext uri="{FF2B5EF4-FFF2-40B4-BE49-F238E27FC236}">
                <a16:creationId xmlns:a16="http://schemas.microsoft.com/office/drawing/2014/main" id="{A6C9AACD-3631-8396-6506-E66E8B005873}"/>
              </a:ext>
            </a:extLst>
          </p:cNvPr>
          <p:cNvSpPr txBox="1"/>
          <p:nvPr/>
        </p:nvSpPr>
        <p:spPr>
          <a:xfrm>
            <a:off x="8404371" y="5290312"/>
            <a:ext cx="3176425"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Simulated </a:t>
            </a:r>
            <a:r>
              <a:rPr lang="en-US" sz="2000" dirty="0" err="1">
                <a:latin typeface="Times New Roman" panose="02020603050405020304" pitchFamily="18" charset="0"/>
                <a:cs typeface="Times New Roman" panose="02020603050405020304" pitchFamily="18" charset="0"/>
              </a:rPr>
              <a:t>DayKey</a:t>
            </a:r>
            <a:endParaRPr lang="th-TH" sz="2000" dirty="0">
              <a:latin typeface="Times New Roman" panose="02020603050405020304" pitchFamily="18" charset="0"/>
            </a:endParaRPr>
          </a:p>
        </p:txBody>
      </p:sp>
      <p:sp>
        <p:nvSpPr>
          <p:cNvPr id="65" name="TextBox 64">
            <a:extLst>
              <a:ext uri="{FF2B5EF4-FFF2-40B4-BE49-F238E27FC236}">
                <a16:creationId xmlns:a16="http://schemas.microsoft.com/office/drawing/2014/main" id="{FEBD3495-6827-7542-FFE9-CCA9357B2516}"/>
              </a:ext>
            </a:extLst>
          </p:cNvPr>
          <p:cNvSpPr txBox="1"/>
          <p:nvPr/>
        </p:nvSpPr>
        <p:spPr>
          <a:xfrm>
            <a:off x="1032263" y="6011482"/>
            <a:ext cx="4306179"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Note* </a:t>
            </a:r>
            <a:r>
              <a:rPr lang="en-US" sz="2000" b="1" dirty="0">
                <a:solidFill>
                  <a:srgbClr val="FF0000"/>
                </a:solidFill>
                <a:latin typeface="Times New Roman" panose="02020603050405020304" pitchFamily="18" charset="0"/>
                <a:cs typeface="Times New Roman" panose="02020603050405020304" pitchFamily="18" charset="0"/>
              </a:rPr>
              <a:t>X</a:t>
            </a:r>
            <a:r>
              <a:rPr lang="en-US" sz="2000" b="1" dirty="0">
                <a:latin typeface="Times New Roman" panose="02020603050405020304" pitchFamily="18" charset="0"/>
                <a:cs typeface="Times New Roman" panose="02020603050405020304" pitchFamily="18" charset="0"/>
              </a:rPr>
              <a:t> is loss and </a:t>
            </a:r>
            <a:r>
              <a:rPr lang="en-US" sz="2000" b="1" dirty="0">
                <a:solidFill>
                  <a:srgbClr val="70AD47"/>
                </a:solidFill>
                <a:latin typeface="Times New Roman" panose="02020603050405020304" pitchFamily="18" charset="0"/>
                <a:cs typeface="Times New Roman" panose="02020603050405020304" pitchFamily="18" charset="0"/>
              </a:rPr>
              <a:t>Green box </a:t>
            </a:r>
            <a:r>
              <a:rPr lang="en-US" sz="2000" b="1" dirty="0">
                <a:latin typeface="Times New Roman" panose="02020603050405020304" pitchFamily="18" charset="0"/>
                <a:cs typeface="Times New Roman" panose="02020603050405020304" pitchFamily="18" charset="0"/>
              </a:rPr>
              <a:t>is filled</a:t>
            </a:r>
            <a:endParaRPr lang="th-TH" sz="2000" b="1" dirty="0">
              <a:latin typeface="Times New Roman" panose="02020603050405020304" pitchFamily="18" charset="0"/>
            </a:endParaRPr>
          </a:p>
        </p:txBody>
      </p:sp>
    </p:spTree>
    <p:extLst>
      <p:ext uri="{BB962C8B-B14F-4D97-AF65-F5344CB8AC3E}">
        <p14:creationId xmlns:p14="http://schemas.microsoft.com/office/powerpoint/2010/main" val="4088451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A931-77F3-D608-4992-DDD26D33B0A6}"/>
              </a:ext>
            </a:extLst>
          </p:cNvPr>
          <p:cNvSpPr>
            <a:spLocks noGrp="1"/>
          </p:cNvSpPr>
          <p:nvPr>
            <p:ph type="title"/>
          </p:nvPr>
        </p:nvSpPr>
        <p:spPr>
          <a:xfrm>
            <a:off x="838200" y="396799"/>
            <a:ext cx="10515600" cy="1133537"/>
          </a:xfrm>
        </p:spPr>
        <p:txBody>
          <a:bodyPr/>
          <a:lstStyle/>
          <a:p>
            <a:r>
              <a:rPr lang="en-US" dirty="0"/>
              <a:t>Merging simulated </a:t>
            </a:r>
            <a:r>
              <a:rPr lang="en-US" dirty="0" err="1"/>
              <a:t>DayKey</a:t>
            </a:r>
            <a:r>
              <a:rPr lang="en-US" dirty="0"/>
              <a:t> with the real </a:t>
            </a:r>
            <a:r>
              <a:rPr lang="en-US" dirty="0" err="1"/>
              <a:t>DayKey</a:t>
            </a:r>
            <a:br>
              <a:rPr lang="en-US" dirty="0"/>
            </a:br>
            <a:endParaRPr lang="th-TH" dirty="0"/>
          </a:p>
        </p:txBody>
      </p:sp>
      <p:sp>
        <p:nvSpPr>
          <p:cNvPr id="4" name="Slide Number Placeholder 3">
            <a:extLst>
              <a:ext uri="{FF2B5EF4-FFF2-40B4-BE49-F238E27FC236}">
                <a16:creationId xmlns:a16="http://schemas.microsoft.com/office/drawing/2014/main" id="{E300046D-A44B-D1C6-5240-06E79D573AC8}"/>
              </a:ext>
            </a:extLst>
          </p:cNvPr>
          <p:cNvSpPr>
            <a:spLocks noGrp="1"/>
          </p:cNvSpPr>
          <p:nvPr>
            <p:ph type="sldNum" sz="quarter" idx="12"/>
          </p:nvPr>
        </p:nvSpPr>
        <p:spPr/>
        <p:txBody>
          <a:bodyPr/>
          <a:lstStyle/>
          <a:p>
            <a:fld id="{6B465D55-A1D6-46DB-A9B0-8E20B815DB96}" type="slidenum">
              <a:rPr lang="th-TH" smtClean="0"/>
              <a:t>9</a:t>
            </a:fld>
            <a:endParaRPr lang="th-TH"/>
          </a:p>
        </p:txBody>
      </p:sp>
      <p:sp>
        <p:nvSpPr>
          <p:cNvPr id="6" name="Footer Placeholder 5">
            <a:extLst>
              <a:ext uri="{FF2B5EF4-FFF2-40B4-BE49-F238E27FC236}">
                <a16:creationId xmlns:a16="http://schemas.microsoft.com/office/drawing/2014/main" id="{C1A6630B-CBB4-725A-A4B0-48877ED0092B}"/>
              </a:ext>
            </a:extLst>
          </p:cNvPr>
          <p:cNvSpPr>
            <a:spLocks noGrp="1"/>
          </p:cNvSpPr>
          <p:nvPr>
            <p:ph type="ftr" sz="quarter" idx="11"/>
          </p:nvPr>
        </p:nvSpPr>
        <p:spPr>
          <a:xfrm>
            <a:off x="3581401" y="6379806"/>
            <a:ext cx="5029200" cy="365125"/>
          </a:xfrm>
        </p:spPr>
        <p:txBody>
          <a:bodyPr/>
          <a:lstStyle/>
          <a:p>
            <a:r>
              <a:rPr lang="en-US"/>
              <a:t>The 20th International Joint Conference on Computer Science and Software Engineering (JCSSE2023) </a:t>
            </a:r>
            <a:endParaRPr lang="th-TH"/>
          </a:p>
        </p:txBody>
      </p:sp>
      <p:graphicFrame>
        <p:nvGraphicFramePr>
          <p:cNvPr id="12" name="Table 11">
            <a:extLst>
              <a:ext uri="{FF2B5EF4-FFF2-40B4-BE49-F238E27FC236}">
                <a16:creationId xmlns:a16="http://schemas.microsoft.com/office/drawing/2014/main" id="{A7B70D48-D21E-DC9E-84A6-1CE60284E1A5}"/>
              </a:ext>
            </a:extLst>
          </p:cNvPr>
          <p:cNvGraphicFramePr>
            <a:graphicFrameLocks noGrp="1"/>
          </p:cNvGraphicFramePr>
          <p:nvPr>
            <p:extLst>
              <p:ext uri="{D42A27DB-BD31-4B8C-83A1-F6EECF244321}">
                <p14:modId xmlns:p14="http://schemas.microsoft.com/office/powerpoint/2010/main" val="595788168"/>
              </p:ext>
            </p:extLst>
          </p:nvPr>
        </p:nvGraphicFramePr>
        <p:xfrm>
          <a:off x="1211061" y="1530336"/>
          <a:ext cx="6006484" cy="3771496"/>
        </p:xfrm>
        <a:graphic>
          <a:graphicData uri="http://schemas.openxmlformats.org/drawingml/2006/table">
            <a:tbl>
              <a:tblPr firstRow="1" lastCol="1"/>
              <a:tblGrid>
                <a:gridCol w="1052258">
                  <a:extLst>
                    <a:ext uri="{9D8B030D-6E8A-4147-A177-3AD203B41FA5}">
                      <a16:colId xmlns:a16="http://schemas.microsoft.com/office/drawing/2014/main" val="2423055703"/>
                    </a:ext>
                  </a:extLst>
                </a:gridCol>
                <a:gridCol w="937912">
                  <a:extLst>
                    <a:ext uri="{9D8B030D-6E8A-4147-A177-3AD203B41FA5}">
                      <a16:colId xmlns:a16="http://schemas.microsoft.com/office/drawing/2014/main" val="4073323998"/>
                    </a:ext>
                  </a:extLst>
                </a:gridCol>
                <a:gridCol w="1200012">
                  <a:extLst>
                    <a:ext uri="{9D8B030D-6E8A-4147-A177-3AD203B41FA5}">
                      <a16:colId xmlns:a16="http://schemas.microsoft.com/office/drawing/2014/main" val="2218039793"/>
                    </a:ext>
                  </a:extLst>
                </a:gridCol>
                <a:gridCol w="961038">
                  <a:extLst>
                    <a:ext uri="{9D8B030D-6E8A-4147-A177-3AD203B41FA5}">
                      <a16:colId xmlns:a16="http://schemas.microsoft.com/office/drawing/2014/main" val="1108615999"/>
                    </a:ext>
                  </a:extLst>
                </a:gridCol>
                <a:gridCol w="1074101">
                  <a:extLst>
                    <a:ext uri="{9D8B030D-6E8A-4147-A177-3AD203B41FA5}">
                      <a16:colId xmlns:a16="http://schemas.microsoft.com/office/drawing/2014/main" val="3904135238"/>
                    </a:ext>
                  </a:extLst>
                </a:gridCol>
                <a:gridCol w="781163">
                  <a:extLst>
                    <a:ext uri="{9D8B030D-6E8A-4147-A177-3AD203B41FA5}">
                      <a16:colId xmlns:a16="http://schemas.microsoft.com/office/drawing/2014/main" val="2192236025"/>
                    </a:ext>
                  </a:extLst>
                </a:gridCol>
              </a:tblGrid>
              <a:tr h="394642">
                <a:tc gridSpan="2">
                  <a:txBody>
                    <a:bodyPr/>
                    <a:lstStyle/>
                    <a:p>
                      <a:pPr algn="ctr"/>
                      <a:r>
                        <a:rPr lang="en-US" sz="1000" b="1" dirty="0">
                          <a:effectLst/>
                          <a:latin typeface="Times New Roman" panose="02020603050405020304" pitchFamily="18" charset="0"/>
                          <a:ea typeface="Calibri" panose="020F0502020204030204" pitchFamily="34" charset="0"/>
                          <a:cs typeface="Cordia New" panose="020B0304020202020204" pitchFamily="34" charset="-34"/>
                        </a:rPr>
                        <a:t>Real data</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93414" marR="93414" marT="46707" marB="467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th-TH"/>
                    </a:p>
                  </a:txBody>
                  <a:tcPr/>
                </a:tc>
                <a:tc gridSpan="2">
                  <a:txBody>
                    <a:bodyPr/>
                    <a:lstStyle/>
                    <a:p>
                      <a:pPr algn="ctr"/>
                      <a:r>
                        <a:rPr lang="en-US" sz="1000" b="1" dirty="0">
                          <a:effectLst/>
                          <a:latin typeface="Times New Roman" panose="02020603050405020304" pitchFamily="18" charset="0"/>
                          <a:ea typeface="Calibri" panose="020F0502020204030204" pitchFamily="34" charset="0"/>
                          <a:cs typeface="Cordia New" panose="020B0304020202020204" pitchFamily="34" charset="-34"/>
                        </a:rPr>
                        <a:t>Artificial Time</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93414" marR="93414" marT="46707" marB="467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th-TH"/>
                    </a:p>
                  </a:txBody>
                  <a:tcPr/>
                </a:tc>
                <a:tc gridSpan="2">
                  <a:txBody>
                    <a:bodyPr/>
                    <a:lstStyle/>
                    <a:p>
                      <a:pPr algn="ctr"/>
                      <a:r>
                        <a:rPr lang="en-US" sz="1000" b="1" dirty="0">
                          <a:effectLst/>
                          <a:latin typeface="Times New Roman" panose="02020603050405020304" pitchFamily="18" charset="0"/>
                          <a:ea typeface="Calibri" panose="020F0502020204030204" pitchFamily="34" charset="0"/>
                          <a:cs typeface="Cordia New" panose="020B0304020202020204" pitchFamily="34" charset="-34"/>
                        </a:rPr>
                        <a:t>Merged</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93414" marR="93414" marT="46707" marB="467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h-TH"/>
                    </a:p>
                  </a:txBody>
                  <a:tcPr/>
                </a:tc>
                <a:extLst>
                  <a:ext uri="{0D108BD9-81ED-4DB2-BD59-A6C34878D82A}">
                    <a16:rowId xmlns:a16="http://schemas.microsoft.com/office/drawing/2014/main" val="2018541098"/>
                  </a:ext>
                </a:extLst>
              </a:tr>
              <a:tr h="614360">
                <a:tc>
                  <a:txBody>
                    <a:bodyPr/>
                    <a:lstStyle/>
                    <a:p>
                      <a:pPr algn="ctr"/>
                      <a:r>
                        <a:rPr lang="en-US" sz="1000" b="1" dirty="0" err="1">
                          <a:effectLst/>
                          <a:latin typeface="Times New Roman" panose="02020603050405020304" pitchFamily="18" charset="0"/>
                          <a:ea typeface="Calibri" panose="020F0502020204030204" pitchFamily="34" charset="0"/>
                          <a:cs typeface="Cordia New" panose="020B0304020202020204" pitchFamily="34" charset="-34"/>
                        </a:rPr>
                        <a:t>DayKey</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b="1" dirty="0" err="1">
                          <a:effectLst/>
                          <a:latin typeface="Times New Roman" panose="02020603050405020304" pitchFamily="18" charset="0"/>
                          <a:ea typeface="Calibri" panose="020F0502020204030204" pitchFamily="34" charset="0"/>
                          <a:cs typeface="Cordia New" panose="020B0304020202020204" pitchFamily="34" charset="-34"/>
                        </a:rPr>
                        <a:t>CumSales</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b="1" dirty="0" err="1">
                          <a:effectLst/>
                          <a:latin typeface="Times New Roman" panose="02020603050405020304" pitchFamily="18" charset="0"/>
                          <a:ea typeface="Calibri" panose="020F0502020204030204" pitchFamily="34" charset="0"/>
                          <a:cs typeface="Cordia New" panose="020B0304020202020204" pitchFamily="34" charset="-34"/>
                        </a:rPr>
                        <a:t>DayKey</a:t>
                      </a:r>
                      <a:r>
                        <a:rPr lang="en-US" sz="1000" b="1" dirty="0">
                          <a:effectLst/>
                          <a:latin typeface="Times New Roman" panose="02020603050405020304" pitchFamily="18" charset="0"/>
                          <a:ea typeface="Calibri" panose="020F0502020204030204" pitchFamily="34" charset="0"/>
                          <a:cs typeface="Cordia New" panose="020B0304020202020204" pitchFamily="34" charset="-34"/>
                        </a:rPr>
                        <a:t> (Generated)</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b="1" dirty="0" err="1">
                          <a:effectLst/>
                          <a:latin typeface="Times New Roman" panose="02020603050405020304" pitchFamily="18" charset="0"/>
                          <a:ea typeface="Calibri" panose="020F0502020204030204" pitchFamily="34" charset="0"/>
                          <a:cs typeface="Cordia New" panose="020B0304020202020204" pitchFamily="34" charset="-34"/>
                        </a:rPr>
                        <a:t>CumSales</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b="1" dirty="0" err="1">
                          <a:effectLst/>
                          <a:latin typeface="Times New Roman" panose="02020603050405020304" pitchFamily="18" charset="0"/>
                          <a:ea typeface="Calibri" panose="020F0502020204030204" pitchFamily="34" charset="0"/>
                          <a:cs typeface="Cordia New" panose="020B0304020202020204" pitchFamily="34" charset="-34"/>
                        </a:rPr>
                        <a:t>DayKey</a:t>
                      </a:r>
                      <a:r>
                        <a:rPr lang="en-US" sz="1000" b="1" dirty="0">
                          <a:effectLst/>
                          <a:latin typeface="Times New Roman" panose="02020603050405020304" pitchFamily="18" charset="0"/>
                          <a:ea typeface="Calibri" panose="020F0502020204030204" pitchFamily="34" charset="0"/>
                          <a:cs typeface="Cordia New" panose="020B0304020202020204" pitchFamily="34" charset="-34"/>
                        </a:rPr>
                        <a:t> (Generated)</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b="1" dirty="0" err="1">
                          <a:effectLst/>
                          <a:latin typeface="Times New Roman" panose="02020603050405020304" pitchFamily="18" charset="0"/>
                          <a:ea typeface="Calibri" panose="020F0502020204030204" pitchFamily="34" charset="0"/>
                          <a:cs typeface="Cordia New" panose="020B0304020202020204" pitchFamily="34" charset="-34"/>
                        </a:rPr>
                        <a:t>CumSales</a:t>
                      </a:r>
                      <a:r>
                        <a:rPr lang="en-US" sz="1000" b="1" dirty="0">
                          <a:effectLst/>
                          <a:latin typeface="Times New Roman" panose="02020603050405020304" pitchFamily="18" charset="0"/>
                          <a:ea typeface="Calibri" panose="020F0502020204030204" pitchFamily="34" charset="0"/>
                          <a:cs typeface="Cordia New" panose="020B0304020202020204" pitchFamily="34" charset="-34"/>
                        </a:rPr>
                        <a:t> (Merged)</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0746729"/>
                  </a:ext>
                </a:extLst>
              </a:tr>
              <a:tr h="394642">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20XX-01-01</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b="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20XX-01-01</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h-TH" sz="1600" b="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600" b="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162703"/>
                  </a:ext>
                </a:extLst>
              </a:tr>
              <a:tr h="394642">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20XX-01-02</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th-TH" sz="1000" dirty="0">
                          <a:effectLst/>
                          <a:latin typeface="Times New Roman" panose="02020603050405020304" pitchFamily="18" charset="0"/>
                          <a:ea typeface="SimSun" panose="02010600030101010101" pitchFamily="2" charset="-122"/>
                          <a:cs typeface="Times New Roman" panose="02020603050405020304" pitchFamily="18" charset="0"/>
                        </a:rPr>
                        <a:t>20</a:t>
                      </a:r>
                      <a:endParaRPr lang="en-US" sz="1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20XX-01-02</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20XX-01-02</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dirty="0">
                          <a:effectLst/>
                          <a:latin typeface="Times New Roman" panose="02020603050405020304" pitchFamily="18" charset="0"/>
                          <a:ea typeface="SimSun" panose="02010600030101010101" pitchFamily="2" charset="-122"/>
                          <a:cs typeface="Cordia New" panose="020B0304020202020204" pitchFamily="34" charset="-34"/>
                        </a:rPr>
                        <a:t>20</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4602344"/>
                  </a:ext>
                </a:extLst>
              </a:tr>
              <a:tr h="394642">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20XX-01-03</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20XX-01-03</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h-TH" sz="16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4304754"/>
                  </a:ext>
                </a:extLst>
              </a:tr>
              <a:tr h="394642">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20XX-01-04</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SimSun" panose="02010600030101010101" pitchFamily="2" charset="-122"/>
                          <a:cs typeface="Cordia New" panose="020B0304020202020204" pitchFamily="34" charset="-34"/>
                        </a:rPr>
                        <a:t>40</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20XX-01-04</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20XX-01-04</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dirty="0">
                          <a:effectLst/>
                          <a:latin typeface="Times New Roman" panose="02020603050405020304" pitchFamily="18" charset="0"/>
                          <a:ea typeface="SimSun" panose="02010600030101010101" pitchFamily="2" charset="-122"/>
                          <a:cs typeface="Cordia New" panose="020B0304020202020204" pitchFamily="34" charset="-34"/>
                        </a:rPr>
                        <a:t>40</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3585886"/>
                  </a:ext>
                </a:extLst>
              </a:tr>
              <a:tr h="394642">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20XX-01-05</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SimSun" panose="02010600030101010101" pitchFamily="2" charset="-122"/>
                          <a:cs typeface="Cordia New" panose="020B0304020202020204" pitchFamily="34" charset="-34"/>
                        </a:rPr>
                        <a:t>50</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20XX-01-05</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20XX-01-05</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00" dirty="0">
                          <a:effectLst/>
                          <a:latin typeface="Times New Roman" panose="02020603050405020304" pitchFamily="18" charset="0"/>
                          <a:ea typeface="SimSun" panose="02010600030101010101" pitchFamily="2" charset="-122"/>
                          <a:cs typeface="Cordia New" panose="020B0304020202020204" pitchFamily="34" charset="-34"/>
                        </a:rPr>
                        <a:t>50</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491355"/>
                  </a:ext>
                </a:extLst>
              </a:tr>
              <a:tr h="394642">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20XX-01-06</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20XX-01-06</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h-TH" sz="16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147946"/>
                  </a:ext>
                </a:extLst>
              </a:tr>
              <a:tr h="394642">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20XX-01-07</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Times New Roman" panose="02020603050405020304" pitchFamily="18" charset="0"/>
                          <a:ea typeface="SimSun" panose="02010600030101010101" pitchFamily="2" charset="-122"/>
                          <a:cs typeface="Cordia New" panose="020B0304020202020204" pitchFamily="34" charset="-34"/>
                        </a:rPr>
                        <a:t>-</a:t>
                      </a: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000" dirty="0">
                          <a:effectLst/>
                          <a:latin typeface="Times New Roman" panose="02020603050405020304" pitchFamily="18" charset="0"/>
                          <a:ea typeface="Calibri" panose="020F0502020204030204" pitchFamily="34" charset="0"/>
                          <a:cs typeface="Cordia New" panose="020B0304020202020204" pitchFamily="34" charset="-34"/>
                        </a:rPr>
                        <a:t>20XX-01-07</a:t>
                      </a:r>
                      <a:endParaRPr lang="en-US" sz="1700" dirty="0">
                        <a:effectLst/>
                        <a:latin typeface="Times New Roman" panose="02020603050405020304" pitchFamily="18" charset="0"/>
                        <a:ea typeface="SimSun" panose="02010600030101010101" pitchFamily="2" charset="-122"/>
                        <a:cs typeface="Cordia New" panose="020B0304020202020204" pitchFamily="34" charset="-34"/>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h-TH" sz="16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15192" marR="115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2353943"/>
                  </a:ext>
                </a:extLst>
              </a:tr>
            </a:tbl>
          </a:graphicData>
        </a:graphic>
      </p:graphicFrame>
      <p:sp>
        <p:nvSpPr>
          <p:cNvPr id="5" name="TextBox 4">
            <a:extLst>
              <a:ext uri="{FF2B5EF4-FFF2-40B4-BE49-F238E27FC236}">
                <a16:creationId xmlns:a16="http://schemas.microsoft.com/office/drawing/2014/main" id="{706B7BBF-8E76-DB12-30D6-5062853F10A5}"/>
              </a:ext>
            </a:extLst>
          </p:cNvPr>
          <p:cNvSpPr txBox="1"/>
          <p:nvPr/>
        </p:nvSpPr>
        <p:spPr>
          <a:xfrm>
            <a:off x="7442416" y="1525304"/>
            <a:ext cx="4648969" cy="523220"/>
          </a:xfrm>
          <a:prstGeom prst="rect">
            <a:avLst/>
          </a:prstGeom>
          <a:noFill/>
        </p:spPr>
        <p:txBody>
          <a:bodyPr wrap="square" rtlCol="0">
            <a:spAutoFit/>
          </a:bodyPr>
          <a:lstStyle/>
          <a:p>
            <a:pPr marL="457200" indent="-4572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Real data is from a dataset</a:t>
            </a:r>
            <a:endParaRPr lang="th-TH" dirty="0"/>
          </a:p>
        </p:txBody>
      </p:sp>
      <p:sp>
        <p:nvSpPr>
          <p:cNvPr id="9" name="TextBox 8">
            <a:extLst>
              <a:ext uri="{FF2B5EF4-FFF2-40B4-BE49-F238E27FC236}">
                <a16:creationId xmlns:a16="http://schemas.microsoft.com/office/drawing/2014/main" id="{EEF99333-3210-1901-B4EB-162D8D708492}"/>
              </a:ext>
            </a:extLst>
          </p:cNvPr>
          <p:cNvSpPr txBox="1"/>
          <p:nvPr/>
        </p:nvSpPr>
        <p:spPr>
          <a:xfrm>
            <a:off x="993201" y="5341848"/>
            <a:ext cx="6224344" cy="584775"/>
          </a:xfrm>
          <a:prstGeom prst="rect">
            <a:avLst/>
          </a:prstGeom>
          <a:noFill/>
        </p:spPr>
        <p:txBody>
          <a:bodyPr wrap="square" rtlCol="0">
            <a:spAutoFit/>
          </a:bodyPr>
          <a:lstStyle/>
          <a:p>
            <a:pPr algn="ctr"/>
            <a:r>
              <a:rPr lang="en-US" sz="1400" cap="small" dirty="0">
                <a:latin typeface="Times New Roman" panose="02020603050405020304" pitchFamily="18" charset="0"/>
                <a:ea typeface="SimSun" panose="02010600030101010101" pitchFamily="2" charset="-122"/>
                <a:cs typeface="Times New Roman" panose="02020603050405020304" pitchFamily="18" charset="0"/>
              </a:rPr>
              <a:t>T</a:t>
            </a:r>
            <a:r>
              <a:rPr lang="en-US" sz="1600" cap="small" dirty="0">
                <a:effectLst/>
                <a:latin typeface="Times New Roman" panose="02020603050405020304" pitchFamily="18" charset="0"/>
                <a:ea typeface="SimSun" panose="02010600030101010101" pitchFamily="2" charset="-122"/>
                <a:cs typeface="Times New Roman" panose="02020603050405020304" pitchFamily="18" charset="0"/>
              </a:rPr>
              <a:t>he real data, generated artificial time, and merged artificial time and real data</a:t>
            </a:r>
            <a:endParaRPr lang="th-TH" sz="1600" dirty="0">
              <a:latin typeface="Times New Roman" panose="02020603050405020304" pitchFamily="18" charset="0"/>
            </a:endParaRPr>
          </a:p>
        </p:txBody>
      </p:sp>
      <p:sp>
        <p:nvSpPr>
          <p:cNvPr id="10" name="Rectangle 9">
            <a:extLst>
              <a:ext uri="{FF2B5EF4-FFF2-40B4-BE49-F238E27FC236}">
                <a16:creationId xmlns:a16="http://schemas.microsoft.com/office/drawing/2014/main" id="{C1EDDA09-FC8D-EAA7-D458-EC69C32F3D7A}"/>
              </a:ext>
            </a:extLst>
          </p:cNvPr>
          <p:cNvSpPr/>
          <p:nvPr/>
        </p:nvSpPr>
        <p:spPr>
          <a:xfrm>
            <a:off x="1211061" y="1525304"/>
            <a:ext cx="1989339" cy="377149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3843334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1373</TotalTime>
  <Words>1699</Words>
  <Application>Microsoft Office PowerPoint</Application>
  <PresentationFormat>Widescreen</PresentationFormat>
  <Paragraphs>445</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Cambria Math</vt:lpstr>
      <vt:lpstr>Times New Roman</vt:lpstr>
      <vt:lpstr>Wingdings</vt:lpstr>
      <vt:lpstr>Office Theme</vt:lpstr>
      <vt:lpstr>Maximizing Efficiency in Marketing Planning: Artificial Neural Network Regression and Data Imputation for Improving Business Forecasting</vt:lpstr>
      <vt:lpstr>Outline</vt:lpstr>
      <vt:lpstr>Introduction</vt:lpstr>
      <vt:lpstr>Introduction</vt:lpstr>
      <vt:lpstr>Introduction</vt:lpstr>
      <vt:lpstr>Method</vt:lpstr>
      <vt:lpstr>Group dataset and Sorting</vt:lpstr>
      <vt:lpstr>Generate Simulated DayKey</vt:lpstr>
      <vt:lpstr>Merging simulated DayKey with the real DayKey </vt:lpstr>
      <vt:lpstr>Merging simulated DayKey with the real DayKey </vt:lpstr>
      <vt:lpstr>Merging simulated DayKey with the real DayKey </vt:lpstr>
      <vt:lpstr>CumSales Imputation</vt:lpstr>
      <vt:lpstr>CumSales Imputation (A)</vt:lpstr>
      <vt:lpstr>CumSales Imputation (B)</vt:lpstr>
      <vt:lpstr>CumSales Imputation (C)</vt:lpstr>
      <vt:lpstr>Neural Network Regression</vt:lpstr>
      <vt:lpstr>Outline</vt:lpstr>
      <vt:lpstr>Experiment</vt:lpstr>
      <vt:lpstr>Experiment (1)</vt:lpstr>
      <vt:lpstr>Experiment (2)</vt:lpstr>
      <vt:lpstr>Experiment (3)</vt:lpstr>
      <vt:lpstr>Experiment (4)</vt:lpstr>
      <vt:lpstr>Conclusion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Maximizing Efficiency in Marketing Planning: Artificial Neural Network Regression and Data Imputation for Improving Business Forecasting</dc:title>
  <dc:creator>รัชชัย อั้ม</dc:creator>
  <cp:lastModifiedBy>รัชชัย อั้ม</cp:lastModifiedBy>
  <cp:revision>70</cp:revision>
  <dcterms:created xsi:type="dcterms:W3CDTF">2023-05-15T10:56:35Z</dcterms:created>
  <dcterms:modified xsi:type="dcterms:W3CDTF">2023-06-22T15:21:43Z</dcterms:modified>
</cp:coreProperties>
</file>