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6058"/>
  </p:normalViewPr>
  <p:slideViewPr>
    <p:cSldViewPr snapToGrid="0">
      <p:cViewPr varScale="1">
        <p:scale>
          <a:sx n="133" d="100"/>
          <a:sy n="133" d="100"/>
        </p:scale>
        <p:origin x="542" y="10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06/18/2023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38937" y="5528223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493181"/>
            <a:ext cx="1219199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2B4A9D"/>
                </a:solidFill>
                <a:latin typeface="Arial Bold"/>
              </a:rPr>
              <a:t>Development of Control-Plane Switch Migration Testbed Using Mininet-WiFi for Software-Defined Vehicular Network</a:t>
            </a:r>
            <a:endParaRPr lang="en-US" sz="6000" dirty="0">
              <a:solidFill>
                <a:srgbClr val="2B4A9D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3" y="585886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B5B18E63-75B9-A4E2-71C4-B36D8F55A68E}"/>
              </a:ext>
            </a:extLst>
          </p:cNvPr>
          <p:cNvSpPr txBox="1">
            <a:spLocks/>
          </p:cNvSpPr>
          <p:nvPr/>
        </p:nvSpPr>
        <p:spPr>
          <a:xfrm>
            <a:off x="10862771" y="102086"/>
            <a:ext cx="1188447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8C840-0171-4E7B-9A66-9FCA5D1D4199}" type="datetime1">
              <a:rPr lang="en-US" smtClean="0"/>
              <a:pPr/>
              <a:t>6/18/2023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CA5BD-EFF1-5E9F-F682-B7961ECC2D5D}"/>
              </a:ext>
            </a:extLst>
          </p:cNvPr>
          <p:cNvSpPr txBox="1"/>
          <p:nvPr/>
        </p:nvSpPr>
        <p:spPr>
          <a:xfrm>
            <a:off x="-313667" y="3343380"/>
            <a:ext cx="4595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>
                <a:latin typeface="NimbusRomNo9L-Regu"/>
              </a:rPr>
              <a:t>Muhammad Zain Ul Abideen</a:t>
            </a:r>
          </a:p>
          <a:p>
            <a:pPr algn="ctr"/>
            <a:r>
              <a:rPr lang="en-US" sz="1400" b="1" i="0" u="none" strike="noStrike" baseline="0" dirty="0">
                <a:latin typeface="NimbusRomNo9L-ReguItal"/>
              </a:rPr>
              <a:t>Wireless Network and Future Internet Research Unit</a:t>
            </a:r>
            <a:r>
              <a:rPr lang="en-US" sz="1400" b="1" i="0" u="none" strike="noStrike" baseline="0" dirty="0">
                <a:latin typeface="NimbusRomNo9L-Regu"/>
              </a:rPr>
              <a:t>,</a:t>
            </a:r>
          </a:p>
          <a:p>
            <a:pPr algn="ctr"/>
            <a:r>
              <a:rPr lang="en-US" sz="1400" b="1" i="0" u="none" strike="noStrike" baseline="0" dirty="0">
                <a:latin typeface="NimbusRomNo9L-ReguItal"/>
              </a:rPr>
              <a:t>Department of Electrical Engineering</a:t>
            </a:r>
            <a:r>
              <a:rPr lang="en-US" sz="1400" b="1" i="0" u="none" strike="noStrike" baseline="0" dirty="0">
                <a:latin typeface="NimbusRomNo9L-Regu"/>
              </a:rPr>
              <a:t>,</a:t>
            </a:r>
          </a:p>
          <a:p>
            <a:pPr algn="ctr"/>
            <a:r>
              <a:rPr lang="en-US" sz="1400" b="1" i="0" u="none" strike="noStrike" baseline="0" dirty="0">
                <a:latin typeface="NimbusRomNo9L-ReguItal"/>
              </a:rPr>
              <a:t>Chulalongkorn University</a:t>
            </a:r>
          </a:p>
          <a:p>
            <a:pPr algn="ctr"/>
            <a:r>
              <a:rPr lang="en-US" sz="1400" b="1" i="0" u="none" strike="noStrike" baseline="0" dirty="0">
                <a:latin typeface="NimbusRomNo9L-Regu"/>
              </a:rPr>
              <a:t>Bangkok, Thailand</a:t>
            </a:r>
          </a:p>
          <a:p>
            <a:pPr algn="ctr"/>
            <a:r>
              <a:rPr lang="en-US" sz="1400" b="1" i="0" u="none" strike="noStrike" baseline="0" dirty="0">
                <a:latin typeface="NimbusRomNo9L-Regu"/>
              </a:rPr>
              <a:t>6470067121@student.chula.ac.th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68F0C-BD1E-CCBA-4D0C-48A346914502}"/>
              </a:ext>
            </a:extLst>
          </p:cNvPr>
          <p:cNvSpPr txBox="1"/>
          <p:nvPr/>
        </p:nvSpPr>
        <p:spPr>
          <a:xfrm>
            <a:off x="3888930" y="3338063"/>
            <a:ext cx="4287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NimbusRomNo9L-Regu"/>
              </a:rPr>
              <a:t>Aung Myo </a:t>
            </a:r>
            <a:r>
              <a:rPr lang="en-US" b="1" dirty="0" err="1">
                <a:latin typeface="NimbusRomNo9L-Regu"/>
              </a:rPr>
              <a:t>Htut</a:t>
            </a:r>
            <a:endParaRPr lang="en-US" b="1" dirty="0">
              <a:latin typeface="NimbusRomNo9L-Regu"/>
            </a:endParaRPr>
          </a:p>
          <a:p>
            <a:pPr algn="ctr"/>
            <a:r>
              <a:rPr lang="en-US" sz="1400" b="1" dirty="0">
                <a:latin typeface="NimbusRomNo9L-Regu"/>
              </a:rPr>
              <a:t>Wireless Network and Future Internet Research Unit,</a:t>
            </a:r>
          </a:p>
          <a:p>
            <a:pPr algn="ctr"/>
            <a:r>
              <a:rPr lang="en-US" sz="1400" b="1" dirty="0">
                <a:latin typeface="NimbusRomNo9L-Regu"/>
              </a:rPr>
              <a:t>Department of Electrical Engineering,</a:t>
            </a:r>
          </a:p>
          <a:p>
            <a:pPr algn="ctr"/>
            <a:r>
              <a:rPr lang="en-US" sz="1400" b="1" dirty="0">
                <a:latin typeface="NimbusRomNo9L-Regu"/>
              </a:rPr>
              <a:t>Chulalongkorn University</a:t>
            </a:r>
          </a:p>
          <a:p>
            <a:pPr algn="ctr"/>
            <a:r>
              <a:rPr lang="en-US" sz="1400" b="1" dirty="0">
                <a:latin typeface="NimbusRomNo9L-Regu"/>
              </a:rPr>
              <a:t>Bangkok, Thailand</a:t>
            </a:r>
          </a:p>
          <a:p>
            <a:pPr algn="ctr"/>
            <a:r>
              <a:rPr lang="en-US" sz="1400" b="1" dirty="0">
                <a:latin typeface="NimbusRomNo9L-Regu"/>
              </a:rPr>
              <a:t>6271037321@student.chula.ac.th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B9C3C-7387-A3EF-1DC4-BD8B1AF67009}"/>
              </a:ext>
            </a:extLst>
          </p:cNvPr>
          <p:cNvSpPr txBox="1"/>
          <p:nvPr/>
        </p:nvSpPr>
        <p:spPr>
          <a:xfrm>
            <a:off x="7950769" y="3339030"/>
            <a:ext cx="41649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NimbusRomNo9L-Regu"/>
              </a:rPr>
              <a:t>Chaodit Aswakul</a:t>
            </a:r>
          </a:p>
          <a:p>
            <a:pPr algn="ctr"/>
            <a:r>
              <a:rPr lang="en-US" sz="1400" b="1" dirty="0">
                <a:latin typeface="NimbusRomNo9L-Regu"/>
              </a:rPr>
              <a:t>Wireless Network and Future Internet Research Unit,</a:t>
            </a:r>
          </a:p>
          <a:p>
            <a:pPr algn="ctr"/>
            <a:r>
              <a:rPr lang="en-US" sz="1400" b="1" dirty="0">
                <a:latin typeface="NimbusRomNo9L-Regu"/>
              </a:rPr>
              <a:t>Department of Electrical Engineering,</a:t>
            </a:r>
          </a:p>
          <a:p>
            <a:pPr algn="ctr"/>
            <a:r>
              <a:rPr lang="en-US" sz="1400" b="1" dirty="0">
                <a:latin typeface="NimbusRomNo9L-Regu"/>
              </a:rPr>
              <a:t>Chulalongkorn University</a:t>
            </a:r>
          </a:p>
          <a:p>
            <a:pPr algn="ctr"/>
            <a:r>
              <a:rPr lang="en-US" sz="1400" b="1" dirty="0">
                <a:latin typeface="NimbusRomNo9L-Regu"/>
              </a:rPr>
              <a:t>Bangkok, Thailand</a:t>
            </a:r>
          </a:p>
          <a:p>
            <a:pPr algn="ctr"/>
            <a:r>
              <a:rPr lang="en-US" sz="1400" b="1" dirty="0">
                <a:latin typeface="NimbusRomNo9L-Regu"/>
              </a:rPr>
              <a:t>chaodit.a@chula.ac.th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6D3DCE-C3F8-8719-DB9F-1E65B3BE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236" y="750736"/>
            <a:ext cx="10498432" cy="4210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Control-Plane Switch Migration Protocol on Mininet-WiFi:</a:t>
            </a:r>
          </a:p>
        </p:txBody>
      </p:sp>
      <p:pic>
        <p:nvPicPr>
          <p:cNvPr id="6" name="Picture 5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A8F8AC6-395C-C8CC-60E1-6D8F885A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36" y="1479582"/>
            <a:ext cx="2684032" cy="4895855"/>
          </a:xfrm>
          <a:prstGeom prst="rect">
            <a:avLst/>
          </a:prstGeom>
        </p:spPr>
      </p:pic>
      <p:pic>
        <p:nvPicPr>
          <p:cNvPr id="7" name="Picture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7499E6C8-2594-54E3-EF7D-461AF3D64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34" y="1479581"/>
            <a:ext cx="2684032" cy="48958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2D57E1-667C-4563-E599-42470CD0D934}"/>
              </a:ext>
            </a:extLst>
          </p:cNvPr>
          <p:cNvSpPr/>
          <p:nvPr/>
        </p:nvSpPr>
        <p:spPr>
          <a:xfrm>
            <a:off x="1488998" y="6375437"/>
            <a:ext cx="8694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Figure 5: RSU2 status before switch migration.       Figure 6: RSU2 status after switch migration.</a:t>
            </a:r>
          </a:p>
        </p:txBody>
      </p:sp>
      <p:sp>
        <p:nvSpPr>
          <p:cNvPr id="9" name="Date Placeholder 12">
            <a:extLst>
              <a:ext uri="{FF2B5EF4-FFF2-40B4-BE49-F238E27FC236}">
                <a16:creationId xmlns:a16="http://schemas.microsoft.com/office/drawing/2014/main" id="{CD7D522C-2865-6353-66A5-42CB1DA03AC4}"/>
              </a:ext>
            </a:extLst>
          </p:cNvPr>
          <p:cNvSpPr txBox="1">
            <a:spLocks/>
          </p:cNvSpPr>
          <p:nvPr/>
        </p:nvSpPr>
        <p:spPr>
          <a:xfrm>
            <a:off x="10878490" y="0"/>
            <a:ext cx="1313510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C1F94B-540D-426D-ABF3-964BC7E0355E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3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E4E2ED6-FF4A-0312-F081-86C1A4CACDF1}"/>
              </a:ext>
            </a:extLst>
          </p:cNvPr>
          <p:cNvSpPr txBox="1">
            <a:spLocks/>
          </p:cNvSpPr>
          <p:nvPr/>
        </p:nvSpPr>
        <p:spPr>
          <a:xfrm>
            <a:off x="9076746" y="6492875"/>
            <a:ext cx="765956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F116DB-A468-3740-8B51-68F10C5D24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4F7D67-6F8E-713C-88DE-FA46D277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8" y="572638"/>
            <a:ext cx="8229600" cy="4210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Control-Plane Switch Migration Protocol on Data-Plane Performance: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84EAFD7-C8E2-C725-2378-1FA3B112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91" y="1337527"/>
            <a:ext cx="6229979" cy="4619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83CAA5-08DF-9C9F-E4A7-DFDBD4EDDE25}"/>
              </a:ext>
            </a:extLst>
          </p:cNvPr>
          <p:cNvSpPr/>
          <p:nvPr/>
        </p:nvSpPr>
        <p:spPr>
          <a:xfrm>
            <a:off x="1380585" y="6015397"/>
            <a:ext cx="8694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7: Ping Result when vehicle V1 pings vehicle V2 (packet interval = 0.2 s and packet size = 64 bytes).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3CCD30B-774D-7A20-2656-31FE010328B6}"/>
              </a:ext>
            </a:extLst>
          </p:cNvPr>
          <p:cNvSpPr txBox="1">
            <a:spLocks/>
          </p:cNvSpPr>
          <p:nvPr/>
        </p:nvSpPr>
        <p:spPr>
          <a:xfrm>
            <a:off x="11081658" y="51861"/>
            <a:ext cx="1178860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D56F00-F909-4DBE-9FC7-2DA5885A8DBA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6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3A1275-A36C-C9F8-733C-704E3B90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726" y="689622"/>
            <a:ext cx="8229600" cy="4210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Control-Plane Switch Migration Protocol on Data-Plane Performance: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4FDC11F-46AC-71D2-6716-BC39D06D4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69" y="1595086"/>
            <a:ext cx="9832569" cy="4173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BA62E8-0999-B087-C06B-BFEC6FC7A491}"/>
              </a:ext>
            </a:extLst>
          </p:cNvPr>
          <p:cNvSpPr/>
          <p:nvPr/>
        </p:nvSpPr>
        <p:spPr>
          <a:xfrm>
            <a:off x="1890269" y="5768212"/>
            <a:ext cx="8694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8: Wireshark result when vehicle V1 pings vehicle V2.</a:t>
            </a: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6DF07FE8-949C-41A9-22C5-6F8F976876A9}"/>
              </a:ext>
            </a:extLst>
          </p:cNvPr>
          <p:cNvSpPr txBox="1">
            <a:spLocks/>
          </p:cNvSpPr>
          <p:nvPr/>
        </p:nvSpPr>
        <p:spPr>
          <a:xfrm>
            <a:off x="10837486" y="47897"/>
            <a:ext cx="1319270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3869B1-FE08-440C-85D8-72C95FD000D2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0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C9F28-6ED8-E003-C9AC-94D7DA89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745" y="856106"/>
            <a:ext cx="8229600" cy="4210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Control-Plane Switch Migration Protocol on Data-Plane Performance: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9DD1201-AE3B-9120-7634-5DF4934D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014" y="1615393"/>
            <a:ext cx="4843946" cy="4719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09BF7A-BC0E-7ED4-0235-28017BE32DE8}"/>
              </a:ext>
            </a:extLst>
          </p:cNvPr>
          <p:cNvSpPr/>
          <p:nvPr/>
        </p:nvSpPr>
        <p:spPr>
          <a:xfrm>
            <a:off x="6312898" y="6334780"/>
            <a:ext cx="4113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9: Sequence timing diagram at data-plane (packet interval = 0.2 s and packet size = 64 bytes).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121D1-E97B-442F-0605-0503CF28B419}"/>
              </a:ext>
            </a:extLst>
          </p:cNvPr>
          <p:cNvSpPr txBox="1"/>
          <p:nvPr/>
        </p:nvSpPr>
        <p:spPr>
          <a:xfrm>
            <a:off x="2107630" y="2195425"/>
            <a:ext cx="3739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During handover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The packets wait for 2s and after this timeout the loss packets occur for about 2.4s.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So, in total 4.4s downtime is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When the connection gets re-established: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4545"/>
                </a:solidFill>
                <a:latin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here are some buffered packets that occur at the V1-wlan0 interface.</a:t>
            </a:r>
          </a:p>
        </p:txBody>
      </p:sp>
      <p:sp>
        <p:nvSpPr>
          <p:cNvPr id="9" name="Date Placeholder 12">
            <a:extLst>
              <a:ext uri="{FF2B5EF4-FFF2-40B4-BE49-F238E27FC236}">
                <a16:creationId xmlns:a16="http://schemas.microsoft.com/office/drawing/2014/main" id="{704E1260-CF72-0A8C-2B2F-5D6F451A194D}"/>
              </a:ext>
            </a:extLst>
          </p:cNvPr>
          <p:cNvSpPr txBox="1">
            <a:spLocks/>
          </p:cNvSpPr>
          <p:nvPr/>
        </p:nvSpPr>
        <p:spPr>
          <a:xfrm>
            <a:off x="10870289" y="61322"/>
            <a:ext cx="1246848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9AA95B-9712-4F1E-A944-DF1005D04645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6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C95C655-311C-F43E-9DA5-B003BAA84649}"/>
              </a:ext>
            </a:extLst>
          </p:cNvPr>
          <p:cNvSpPr/>
          <p:nvPr/>
        </p:nvSpPr>
        <p:spPr>
          <a:xfrm>
            <a:off x="2098707" y="1329799"/>
            <a:ext cx="8721380" cy="679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testbed on Mininet-Wifi using control-plane switch migration algorithm and then functionality of the algorithm is verified.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0C01-F37C-1100-E06B-EF5508208EAA}"/>
              </a:ext>
            </a:extLst>
          </p:cNvPr>
          <p:cNvSpPr txBox="1"/>
          <p:nvPr/>
        </p:nvSpPr>
        <p:spPr>
          <a:xfrm>
            <a:off x="2344599" y="806577"/>
            <a:ext cx="2427698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103EA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Conclusion: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43EDD89-AD83-3270-B378-53CA3117F4B9}"/>
              </a:ext>
            </a:extLst>
          </p:cNvPr>
          <p:cNvSpPr/>
          <p:nvPr/>
        </p:nvSpPr>
        <p:spPr>
          <a:xfrm>
            <a:off x="2098707" y="2826749"/>
            <a:ext cx="8721380" cy="752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investigation reveals about a certain handover time when the vehicle changes the domain.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023197C2-B96A-AED9-427E-B0D93DC958F8}"/>
              </a:ext>
            </a:extLst>
          </p:cNvPr>
          <p:cNvSpPr/>
          <p:nvPr/>
        </p:nvSpPr>
        <p:spPr>
          <a:xfrm>
            <a:off x="2098707" y="3679079"/>
            <a:ext cx="8721380" cy="1073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investigation reveals that when vehicle enters in the new domain, initially the RSU takes a certain time to accept responses from the vehicle. 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3260190A-AF68-FCED-C71D-0B2A694D690C}"/>
              </a:ext>
            </a:extLst>
          </p:cNvPr>
          <p:cNvSpPr/>
          <p:nvPr/>
        </p:nvSpPr>
        <p:spPr>
          <a:xfrm>
            <a:off x="2098707" y="4836940"/>
            <a:ext cx="8721380" cy="11875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implemented control-plane switch migration testbed on Mininet-WiFi emulation platform is ready for further investigations on data-plane performance using various performance parameters. 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953A13F-81B5-F603-0B7E-6AAF8A708797}"/>
              </a:ext>
            </a:extLst>
          </p:cNvPr>
          <p:cNvSpPr/>
          <p:nvPr/>
        </p:nvSpPr>
        <p:spPr>
          <a:xfrm>
            <a:off x="2098707" y="2061293"/>
            <a:ext cx="8721380" cy="713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investigation conducted to investigate the impact of the protocol on the data-plane performance. 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72BD943A-A862-EC8D-CF7F-497FD6A9AE01}"/>
              </a:ext>
            </a:extLst>
          </p:cNvPr>
          <p:cNvSpPr txBox="1">
            <a:spLocks/>
          </p:cNvSpPr>
          <p:nvPr/>
        </p:nvSpPr>
        <p:spPr>
          <a:xfrm>
            <a:off x="11055532" y="62298"/>
            <a:ext cx="1186357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C8725E-8C92-424F-BEB1-F7F5F5274589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39ED5A-8158-5F46-01B5-5B5889C575A6}"/>
              </a:ext>
            </a:extLst>
          </p:cNvPr>
          <p:cNvSpPr txBox="1">
            <a:spLocks/>
          </p:cNvSpPr>
          <p:nvPr/>
        </p:nvSpPr>
        <p:spPr>
          <a:xfrm>
            <a:off x="1704081" y="286933"/>
            <a:ext cx="6186549" cy="96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Layout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D09D37-8232-9B6E-0941-30598BA7A333}"/>
              </a:ext>
            </a:extLst>
          </p:cNvPr>
          <p:cNvSpPr txBox="1">
            <a:spLocks/>
          </p:cNvSpPr>
          <p:nvPr/>
        </p:nvSpPr>
        <p:spPr>
          <a:xfrm>
            <a:off x="2246444" y="967706"/>
            <a:ext cx="9140501" cy="5814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Management System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Faced in Traffic Management System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Software-Defined Vehicular Network (SDVN)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Control-plane Switch Migration Testbed Using Mininet-WiFi for Software-Defined Vehicular Network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Testbed Design Before Switch Migration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Diagram of Control-Plane Switch Migration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Testbed Design After Switch Migration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Control-Plane Switch Migration Protocol on Mininet-WiFi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Control-Plane Switch Migration Protocol on Data-Plane Performance</a:t>
            </a:r>
          </a:p>
          <a:p>
            <a:pPr lvl="1" algn="just">
              <a:buFont typeface="Wingdings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2E4264-82CB-19A5-F9A1-06C88162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292" y="1441039"/>
            <a:ext cx="8229600" cy="44235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Vehicular network play key role in traffic management system.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Trips are planned on the basis of: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safety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awareness scenarios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55AAB-2AFD-CE27-42C3-2D4E20DE81E6}"/>
              </a:ext>
            </a:extLst>
          </p:cNvPr>
          <p:cNvSpPr txBox="1"/>
          <p:nvPr/>
        </p:nvSpPr>
        <p:spPr>
          <a:xfrm>
            <a:off x="2329500" y="739308"/>
            <a:ext cx="67654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TH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103EA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Traffic Management System: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B66ACBF-E83D-5DFC-8FB9-18687D91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92" y="3377263"/>
            <a:ext cx="5259516" cy="2761246"/>
          </a:xfrm>
          <a:prstGeom prst="rect">
            <a:avLst/>
          </a:prstGeom>
        </p:spPr>
      </p:pic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81F41CBF-82D5-E02F-1285-947E571F62CD}"/>
              </a:ext>
            </a:extLst>
          </p:cNvPr>
          <p:cNvSpPr txBox="1">
            <a:spLocks/>
          </p:cNvSpPr>
          <p:nvPr/>
        </p:nvSpPr>
        <p:spPr>
          <a:xfrm>
            <a:off x="10857987" y="77762"/>
            <a:ext cx="1238219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8C840-0171-4E7B-9A66-9FCA5D1D4199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F4198C-837C-9DBD-3325-3F663072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987" y="1320987"/>
            <a:ext cx="8229600" cy="44235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Congestion in big cities due to heavy traffic.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example: Bangkok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traffic management system is required.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discovery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balancing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cost optimization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static network structure.</a:t>
            </a:r>
          </a:p>
          <a:p>
            <a:pPr marL="457200" lvl="1" indent="0">
              <a:buNone/>
            </a:pP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ave time">
            <a:extLst>
              <a:ext uri="{FF2B5EF4-FFF2-40B4-BE49-F238E27FC236}">
                <a16:creationId xmlns:a16="http://schemas.microsoft.com/office/drawing/2014/main" id="{BD287C91-B236-2A9A-AE15-37891A07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45" y="5425690"/>
            <a:ext cx="2299447" cy="10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EF8F6-4D5E-C3B0-A518-CB382B089CBA}"/>
              </a:ext>
            </a:extLst>
          </p:cNvPr>
          <p:cNvSpPr txBox="1"/>
          <p:nvPr/>
        </p:nvSpPr>
        <p:spPr>
          <a:xfrm>
            <a:off x="1624024" y="699359"/>
            <a:ext cx="10342768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TH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103EA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000" dirty="0"/>
              <a:t>Issues Faced in Traffic Management System:</a:t>
            </a:r>
          </a:p>
        </p:txBody>
      </p:sp>
      <p:pic>
        <p:nvPicPr>
          <p:cNvPr id="9" name="Picture 2" descr="Image result for bangkok traffic congestion">
            <a:extLst>
              <a:ext uri="{FF2B5EF4-FFF2-40B4-BE49-F238E27FC236}">
                <a16:creationId xmlns:a16="http://schemas.microsoft.com/office/drawing/2014/main" id="{6E1303A8-8EA1-80D5-2B76-AC3265DB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83" y="4703778"/>
            <a:ext cx="2980719" cy="2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86DE154B-671E-3EA3-6773-1E83F52A093B}"/>
              </a:ext>
            </a:extLst>
          </p:cNvPr>
          <p:cNvSpPr txBox="1">
            <a:spLocks/>
          </p:cNvSpPr>
          <p:nvPr/>
        </p:nvSpPr>
        <p:spPr>
          <a:xfrm>
            <a:off x="10890791" y="81608"/>
            <a:ext cx="1241464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B3589-1D70-405C-99D9-93B988350942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6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F9F2A2-1CB6-EA11-3BB3-DCF9EF12ABD0}"/>
              </a:ext>
            </a:extLst>
          </p:cNvPr>
          <p:cNvSpPr txBox="1"/>
          <p:nvPr/>
        </p:nvSpPr>
        <p:spPr>
          <a:xfrm>
            <a:off x="2777546" y="3072165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mobility and traffic addressed is of road vehicles.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65E62-CFCD-501F-7C2F-3E6FA465DE20}"/>
              </a:ext>
            </a:extLst>
          </p:cNvPr>
          <p:cNvSpPr txBox="1"/>
          <p:nvPr/>
        </p:nvSpPr>
        <p:spPr>
          <a:xfrm>
            <a:off x="1044061" y="828366"/>
            <a:ext cx="1083925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TH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103EA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dirty="0"/>
              <a:t>Software-Defined Vehicular Network (SDVN):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0A4C5D-7F7B-F1B8-D35D-FD2E89BD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380" y="1633806"/>
            <a:ext cx="8229600" cy="229811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vehicular network: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and dynamic design of SDN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and wireless key aspects are involved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A group of cars parked in front of a city&#10;&#10;Description automatically generated with low confidence">
            <a:extLst>
              <a:ext uri="{FF2B5EF4-FFF2-40B4-BE49-F238E27FC236}">
                <a16:creationId xmlns:a16="http://schemas.microsoft.com/office/drawing/2014/main" id="{252AB3B9-0A87-222F-99BF-58AA7550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225" y="4139339"/>
            <a:ext cx="4318456" cy="242913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62F6E94-5CBF-3F18-0D1C-57F235A8EC7B}"/>
              </a:ext>
            </a:extLst>
          </p:cNvPr>
          <p:cNvSpPr txBox="1">
            <a:spLocks/>
          </p:cNvSpPr>
          <p:nvPr/>
        </p:nvSpPr>
        <p:spPr>
          <a:xfrm>
            <a:off x="10853887" y="73408"/>
            <a:ext cx="1338113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C951C-A503-40C0-A1AC-0DC0C1A2D92E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0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3C9881-624D-43AA-602B-D7E933A76266}"/>
              </a:ext>
            </a:extLst>
          </p:cNvPr>
          <p:cNvSpPr txBox="1"/>
          <p:nvPr/>
        </p:nvSpPr>
        <p:spPr>
          <a:xfrm>
            <a:off x="3172561" y="288087"/>
            <a:ext cx="3412409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TH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103EA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System Architecture: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61E2AF3-54DE-738D-B835-A96CEE8F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90" y="951784"/>
            <a:ext cx="6224482" cy="5527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0AEBB-E875-CAE1-EFFC-C8D077922C00}"/>
              </a:ext>
            </a:extLst>
          </p:cNvPr>
          <p:cNvSpPr/>
          <p:nvPr/>
        </p:nvSpPr>
        <p:spPr>
          <a:xfrm>
            <a:off x="3862876" y="6441088"/>
            <a:ext cx="4296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1: SDVN system architecture.</a:t>
            </a:r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17432DA9-3191-CCB7-18DC-2617B44BE98B}"/>
              </a:ext>
            </a:extLst>
          </p:cNvPr>
          <p:cNvSpPr txBox="1">
            <a:spLocks/>
          </p:cNvSpPr>
          <p:nvPr/>
        </p:nvSpPr>
        <p:spPr>
          <a:xfrm>
            <a:off x="10796481" y="64699"/>
            <a:ext cx="1365039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258C9A-E565-46A1-B98A-BB02DD4DF4C1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6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5E87E1-A948-D034-5976-9DE29F9F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32" y="892539"/>
            <a:ext cx="9859527" cy="4497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Testbed Design Before Switch Migration: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61F0-91EC-8D3A-97DF-6B53776F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47" y="1518629"/>
            <a:ext cx="8411023" cy="4406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3618A-787A-98B2-5127-076506F95A14}"/>
              </a:ext>
            </a:extLst>
          </p:cNvPr>
          <p:cNvSpPr/>
          <p:nvPr/>
        </p:nvSpPr>
        <p:spPr>
          <a:xfrm>
            <a:off x="2249278" y="5965461"/>
            <a:ext cx="8694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2: Topology design before switch migration.</a:t>
            </a:r>
          </a:p>
        </p:txBody>
      </p:sp>
      <p:sp>
        <p:nvSpPr>
          <p:cNvPr id="9" name="Date Placeholder 12">
            <a:extLst>
              <a:ext uri="{FF2B5EF4-FFF2-40B4-BE49-F238E27FC236}">
                <a16:creationId xmlns:a16="http://schemas.microsoft.com/office/drawing/2014/main" id="{88F1079B-A61C-28C8-62F7-CCEA688F2EB7}"/>
              </a:ext>
            </a:extLst>
          </p:cNvPr>
          <p:cNvSpPr txBox="1">
            <a:spLocks/>
          </p:cNvSpPr>
          <p:nvPr/>
        </p:nvSpPr>
        <p:spPr>
          <a:xfrm>
            <a:off x="10894891" y="76365"/>
            <a:ext cx="1297109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725266-4861-447A-8002-DB4F6FBF27AD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9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feline">
            <a:extLst>
              <a:ext uri="{FF2B5EF4-FFF2-40B4-BE49-F238E27FC236}">
                <a16:creationId xmlns:a16="http://schemas.microsoft.com/office/drawing/2014/main" id="{5943D63A-E72F-4283-FA2F-472CAA983EBD}"/>
              </a:ext>
            </a:extLst>
          </p:cNvPr>
          <p:cNvSpPr/>
          <p:nvPr/>
        </p:nvSpPr>
        <p:spPr>
          <a:xfrm>
            <a:off x="1884974" y="1274950"/>
            <a:ext cx="7600" cy="4742400"/>
          </a:xfrm>
          <a:custGeom>
            <a:avLst/>
            <a:gdLst>
              <a:gd name="rtl" fmla="*/ -114000 w 7600"/>
              <a:gd name="rtt" fmla="*/ -12500 h 4742400"/>
              <a:gd name="rtr" fmla="*/ 114000 w 7600"/>
              <a:gd name="rtb" fmla="*/ 200300 h 4742400"/>
            </a:gdLst>
            <a:ahLst/>
            <a:cxnLst/>
            <a:rect l="rtl" t="rtt" r="rtr" b="rtb"/>
            <a:pathLst>
              <a:path w="7600" h="4742400" fill="none">
                <a:moveTo>
                  <a:pt x="0" y="0"/>
                </a:moveTo>
                <a:lnTo>
                  <a:pt x="0" y="4742400"/>
                </a:lnTo>
              </a:path>
            </a:pathLst>
          </a:custGeom>
          <a:noFill/>
          <a:ln w="20267" cap="flat">
            <a:solidFill>
              <a:srgbClr val="191919"/>
            </a:solidFill>
            <a:miter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b="1" dirty="0">
                <a:solidFill>
                  <a:srgbClr val="467DF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V1</a:t>
            </a:r>
          </a:p>
        </p:txBody>
      </p:sp>
      <p:sp>
        <p:nvSpPr>
          <p:cNvPr id="5" name="Lifeline">
            <a:extLst>
              <a:ext uri="{FF2B5EF4-FFF2-40B4-BE49-F238E27FC236}">
                <a16:creationId xmlns:a16="http://schemas.microsoft.com/office/drawing/2014/main" id="{1FFDBD88-9B6F-AAE2-1F88-9965909FA6ED}"/>
              </a:ext>
            </a:extLst>
          </p:cNvPr>
          <p:cNvSpPr/>
          <p:nvPr/>
        </p:nvSpPr>
        <p:spPr>
          <a:xfrm>
            <a:off x="3313774" y="1282550"/>
            <a:ext cx="7600" cy="4734800"/>
          </a:xfrm>
          <a:custGeom>
            <a:avLst/>
            <a:gdLst>
              <a:gd name="rtl" fmla="*/ -205200 w 7600"/>
              <a:gd name="rtt" fmla="*/ -55852 h 4734800"/>
              <a:gd name="rtr" fmla="*/ 205200 w 7600"/>
              <a:gd name="rtb" fmla="*/ 156948 h 4734800"/>
            </a:gdLst>
            <a:ahLst/>
            <a:cxnLst/>
            <a:rect l="rtl" t="rtt" r="rtr" b="rtb"/>
            <a:pathLst>
              <a:path w="7600" h="4734800" fill="none">
                <a:moveTo>
                  <a:pt x="0" y="0"/>
                </a:moveTo>
                <a:lnTo>
                  <a:pt x="0" y="4734800"/>
                </a:lnTo>
              </a:path>
            </a:pathLst>
          </a:custGeom>
          <a:noFill/>
          <a:ln w="20267" cap="flat">
            <a:solidFill>
              <a:srgbClr val="191919"/>
            </a:solidFill>
            <a:miter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b="1" dirty="0">
                <a:solidFill>
                  <a:srgbClr val="3D6DE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RSU2</a:t>
            </a:r>
          </a:p>
        </p:txBody>
      </p:sp>
      <p:sp>
        <p:nvSpPr>
          <p:cNvPr id="6" name="Lifeline">
            <a:extLst>
              <a:ext uri="{FF2B5EF4-FFF2-40B4-BE49-F238E27FC236}">
                <a16:creationId xmlns:a16="http://schemas.microsoft.com/office/drawing/2014/main" id="{BFC6F040-EF25-A6FB-3E67-6CE0677AE52A}"/>
              </a:ext>
            </a:extLst>
          </p:cNvPr>
          <p:cNvSpPr/>
          <p:nvPr/>
        </p:nvSpPr>
        <p:spPr>
          <a:xfrm>
            <a:off x="4757774" y="1282550"/>
            <a:ext cx="7600" cy="4734800"/>
          </a:xfrm>
          <a:custGeom>
            <a:avLst/>
            <a:gdLst>
              <a:gd name="rtl" fmla="*/ -117800 w 7600"/>
              <a:gd name="rtt" fmla="*/ -21291 h 4734800"/>
              <a:gd name="rtr" fmla="*/ 117800 w 7600"/>
              <a:gd name="rtb" fmla="*/ 191509 h 4734800"/>
            </a:gdLst>
            <a:ahLst/>
            <a:cxnLst/>
            <a:rect l="rtl" t="rtt" r="rtr" b="rtb"/>
            <a:pathLst>
              <a:path w="7600" h="4734800" fill="none">
                <a:moveTo>
                  <a:pt x="0" y="0"/>
                </a:moveTo>
                <a:lnTo>
                  <a:pt x="0" y="4734800"/>
                </a:lnTo>
              </a:path>
            </a:pathLst>
          </a:custGeom>
          <a:noFill/>
          <a:ln w="20267" cap="flat">
            <a:solidFill>
              <a:srgbClr val="191919"/>
            </a:solidFill>
            <a:miter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b="1" dirty="0">
                <a:solidFill>
                  <a:srgbClr val="467DF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C1</a:t>
            </a:r>
          </a:p>
        </p:txBody>
      </p:sp>
      <p:sp>
        <p:nvSpPr>
          <p:cNvPr id="7" name="Lifeline">
            <a:extLst>
              <a:ext uri="{FF2B5EF4-FFF2-40B4-BE49-F238E27FC236}">
                <a16:creationId xmlns:a16="http://schemas.microsoft.com/office/drawing/2014/main" id="{8432B2AE-EC12-9AE6-9290-4DE911E01226}"/>
              </a:ext>
            </a:extLst>
          </p:cNvPr>
          <p:cNvSpPr/>
          <p:nvPr/>
        </p:nvSpPr>
        <p:spPr>
          <a:xfrm>
            <a:off x="6194174" y="1282550"/>
            <a:ext cx="7600" cy="4734800"/>
          </a:xfrm>
          <a:custGeom>
            <a:avLst/>
            <a:gdLst>
              <a:gd name="rtl" fmla="*/ -117800 w 7600"/>
              <a:gd name="rtt" fmla="*/ -26228 h 4734800"/>
              <a:gd name="rtr" fmla="*/ 117800 w 7600"/>
              <a:gd name="rtb" fmla="*/ 186572 h 4734800"/>
            </a:gdLst>
            <a:ahLst/>
            <a:cxnLst/>
            <a:rect l="rtl" t="rtt" r="rtr" b="rtb"/>
            <a:pathLst>
              <a:path w="7600" h="4734800" fill="none">
                <a:moveTo>
                  <a:pt x="0" y="0"/>
                </a:moveTo>
                <a:lnTo>
                  <a:pt x="0" y="4734800"/>
                </a:lnTo>
              </a:path>
            </a:pathLst>
          </a:custGeom>
          <a:noFill/>
          <a:ln w="20267" cap="flat">
            <a:solidFill>
              <a:srgbClr val="191919"/>
            </a:solidFill>
            <a:miter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b="1" dirty="0">
                <a:solidFill>
                  <a:srgbClr val="3D6DE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C2</a:t>
            </a:r>
          </a:p>
        </p:txBody>
      </p:sp>
      <p:sp>
        <p:nvSpPr>
          <p:cNvPr id="8" name="Lifeline">
            <a:extLst>
              <a:ext uri="{FF2B5EF4-FFF2-40B4-BE49-F238E27FC236}">
                <a16:creationId xmlns:a16="http://schemas.microsoft.com/office/drawing/2014/main" id="{445F47D6-48C1-3FC0-320B-7120616B382D}"/>
              </a:ext>
            </a:extLst>
          </p:cNvPr>
          <p:cNvSpPr/>
          <p:nvPr/>
        </p:nvSpPr>
        <p:spPr>
          <a:xfrm>
            <a:off x="7630574" y="1350950"/>
            <a:ext cx="7600" cy="4704400"/>
          </a:xfrm>
          <a:custGeom>
            <a:avLst/>
            <a:gdLst>
              <a:gd name="rtl" fmla="*/ -205200 w 7600"/>
              <a:gd name="rtt" fmla="*/ -106400 h 4704400"/>
              <a:gd name="rtr" fmla="*/ 205200 w 7600"/>
              <a:gd name="rtb" fmla="*/ 106400 h 4704400"/>
            </a:gdLst>
            <a:ahLst/>
            <a:cxnLst/>
            <a:rect l="rtl" t="rtt" r="rtr" b="rtb"/>
            <a:pathLst>
              <a:path w="7600" h="4704400" fill="none">
                <a:moveTo>
                  <a:pt x="0" y="0"/>
                </a:moveTo>
                <a:lnTo>
                  <a:pt x="0" y="4704400"/>
                </a:lnTo>
              </a:path>
            </a:pathLst>
          </a:custGeom>
          <a:noFill/>
          <a:ln w="20267" cap="flat">
            <a:solidFill>
              <a:srgbClr val="191919"/>
            </a:solidFill>
            <a:miter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b="1" dirty="0">
                <a:solidFill>
                  <a:srgbClr val="467DF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RSU3</a:t>
            </a:r>
          </a:p>
        </p:txBody>
      </p:sp>
      <p:sp>
        <p:nvSpPr>
          <p:cNvPr id="9" name="ConnectLine">
            <a:extLst>
              <a:ext uri="{FF2B5EF4-FFF2-40B4-BE49-F238E27FC236}">
                <a16:creationId xmlns:a16="http://schemas.microsoft.com/office/drawing/2014/main" id="{5838C32D-4CC8-5AB5-0139-4175DFD298CF}"/>
              </a:ext>
            </a:extLst>
          </p:cNvPr>
          <p:cNvSpPr/>
          <p:nvPr/>
        </p:nvSpPr>
        <p:spPr>
          <a:xfrm>
            <a:off x="1884974" y="1708150"/>
            <a:ext cx="1428800" cy="7600"/>
          </a:xfrm>
          <a:custGeom>
            <a:avLst/>
            <a:gdLst/>
            <a:ahLst/>
            <a:cxnLst/>
            <a:rect l="l" t="t" r="r" b="b"/>
            <a:pathLst>
              <a:path w="1428800" h="7600" fill="none">
                <a:moveTo>
                  <a:pt x="0" y="0"/>
                </a:moveTo>
                <a:lnTo>
                  <a:pt x="14288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</p:sp>
      <p:sp>
        <p:nvSpPr>
          <p:cNvPr id="10" name="ConnectLine">
            <a:extLst>
              <a:ext uri="{FF2B5EF4-FFF2-40B4-BE49-F238E27FC236}">
                <a16:creationId xmlns:a16="http://schemas.microsoft.com/office/drawing/2014/main" id="{5372A455-E57B-2761-4F0D-FE97865DBCE2}"/>
              </a:ext>
            </a:extLst>
          </p:cNvPr>
          <p:cNvSpPr/>
          <p:nvPr/>
        </p:nvSpPr>
        <p:spPr>
          <a:xfrm>
            <a:off x="1883770" y="2125497"/>
            <a:ext cx="5745600" cy="7600"/>
          </a:xfrm>
          <a:custGeom>
            <a:avLst/>
            <a:gdLst/>
            <a:ahLst/>
            <a:cxnLst/>
            <a:rect l="l" t="t" r="r" b="b"/>
            <a:pathLst>
              <a:path w="5745600" h="7600" fill="none">
                <a:moveTo>
                  <a:pt x="0" y="0"/>
                </a:moveTo>
                <a:lnTo>
                  <a:pt x="57456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</p:sp>
      <p:sp>
        <p:nvSpPr>
          <p:cNvPr id="11" name="ConnectLine">
            <a:extLst>
              <a:ext uri="{FF2B5EF4-FFF2-40B4-BE49-F238E27FC236}">
                <a16:creationId xmlns:a16="http://schemas.microsoft.com/office/drawing/2014/main" id="{40B1DDE5-B6C9-D84B-44A1-C4D981478D49}"/>
              </a:ext>
            </a:extLst>
          </p:cNvPr>
          <p:cNvSpPr/>
          <p:nvPr/>
        </p:nvSpPr>
        <p:spPr>
          <a:xfrm>
            <a:off x="1884974" y="2563207"/>
            <a:ext cx="1428800" cy="7600"/>
          </a:xfrm>
          <a:custGeom>
            <a:avLst/>
            <a:gdLst>
              <a:gd name="rtl" fmla="*/ 138534 w 1428800"/>
              <a:gd name="rtt" fmla="*/ 22075 h 7600"/>
              <a:gd name="rtr" fmla="*/ 1324134 w 1428800"/>
              <a:gd name="rtb" fmla="*/ 470475 h 7600"/>
            </a:gdLst>
            <a:ahLst/>
            <a:cxnLst/>
            <a:rect l="rtl" t="rtt" r="rtr" b="rtb"/>
            <a:pathLst>
              <a:path w="1428800" h="7600" fill="none">
                <a:moveTo>
                  <a:pt x="0" y="3355"/>
                </a:moveTo>
                <a:lnTo>
                  <a:pt x="14288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836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Info about neighboring </a:t>
            </a:r>
          </a:p>
          <a:p>
            <a:pPr algn="ctr"/>
            <a:r>
              <a:rPr lang="zh-CN" altLang="en-US" sz="836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switch i.e., RSU3 is 
sent to RSU2.</a:t>
            </a:r>
          </a:p>
        </p:txBody>
      </p:sp>
      <p:sp>
        <p:nvSpPr>
          <p:cNvPr id="12" name="ConnectLine">
            <a:extLst>
              <a:ext uri="{FF2B5EF4-FFF2-40B4-BE49-F238E27FC236}">
                <a16:creationId xmlns:a16="http://schemas.microsoft.com/office/drawing/2014/main" id="{4F3C5AE4-ABE1-56B4-CBFF-17B67B01C825}"/>
              </a:ext>
            </a:extLst>
          </p:cNvPr>
          <p:cNvSpPr/>
          <p:nvPr/>
        </p:nvSpPr>
        <p:spPr>
          <a:xfrm>
            <a:off x="3313774" y="3006914"/>
            <a:ext cx="1444000" cy="7600"/>
          </a:xfrm>
          <a:custGeom>
            <a:avLst/>
            <a:gdLst>
              <a:gd name="rtl" fmla="*/ 19000 w 1444000"/>
              <a:gd name="rtt" fmla="*/ -657400 h 7600"/>
              <a:gd name="rtr" fmla="*/ 1508600 w 1444000"/>
              <a:gd name="rtb" fmla="*/ -19000 h 7600"/>
            </a:gdLst>
            <a:ahLst/>
            <a:cxnLst/>
            <a:rect l="rtl" t="rtt" r="rtr" b="rtb"/>
            <a:pathLst>
              <a:path w="1444000" h="7600" fill="none">
                <a:moveTo>
                  <a:pt x="0" y="0"/>
                </a:moveTo>
                <a:lnTo>
                  <a:pt x="14440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RSU2 inform C1 about the 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neighboring RSU3 and 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also the threshold of RSSI 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w.r.t V1</a:t>
            </a:r>
            <a:r>
              <a:rPr lang="en-US" altLang="zh-CN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.</a:t>
            </a:r>
            <a:endParaRPr lang="zh-CN" altLang="en-US" sz="912" dirty="0">
              <a:solidFill>
                <a:srgbClr val="191919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13" name="ConnectLine">
            <a:extLst>
              <a:ext uri="{FF2B5EF4-FFF2-40B4-BE49-F238E27FC236}">
                <a16:creationId xmlns:a16="http://schemas.microsoft.com/office/drawing/2014/main" id="{5BC999F0-D1D3-64F8-136D-2103B3146883}"/>
              </a:ext>
            </a:extLst>
          </p:cNvPr>
          <p:cNvSpPr/>
          <p:nvPr/>
        </p:nvSpPr>
        <p:spPr>
          <a:xfrm>
            <a:off x="1884974" y="3433350"/>
            <a:ext cx="5745600" cy="7600"/>
          </a:xfrm>
          <a:custGeom>
            <a:avLst/>
            <a:gdLst>
              <a:gd name="rtl" fmla="*/ 1982316 w 5745600"/>
              <a:gd name="rtt" fmla="*/ -102599 h 7600"/>
              <a:gd name="rtr" fmla="*/ 3563116 w 5745600"/>
              <a:gd name="rtb" fmla="*/ 102601 h 7600"/>
            </a:gdLst>
            <a:ahLst/>
            <a:cxnLst/>
            <a:rect l="rtl" t="rtt" r="rtr" b="rtb"/>
            <a:pathLst>
              <a:path w="5745600" h="7600" fill="none">
                <a:moveTo>
                  <a:pt x="0" y="0"/>
                </a:moveTo>
                <a:lnTo>
                  <a:pt x="5745600" y="0"/>
                </a:lnTo>
              </a:path>
            </a:pathLst>
          </a:custGeom>
          <a:noFill/>
          <a:ln w="15200" cap="flat">
            <a:solidFill>
              <a:srgbClr val="191919"/>
            </a:solidFill>
            <a:custDash>
              <a:ds d="1100000" sp="500000"/>
            </a:custDash>
            <a:miter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Continuous Monitoring Event</a:t>
            </a:r>
          </a:p>
        </p:txBody>
      </p:sp>
      <p:sp>
        <p:nvSpPr>
          <p:cNvPr id="14" name="ConnectLine">
            <a:extLst>
              <a:ext uri="{FF2B5EF4-FFF2-40B4-BE49-F238E27FC236}">
                <a16:creationId xmlns:a16="http://schemas.microsoft.com/office/drawing/2014/main" id="{2563B596-2517-B6F9-63CB-22691A352A53}"/>
              </a:ext>
            </a:extLst>
          </p:cNvPr>
          <p:cNvSpPr/>
          <p:nvPr/>
        </p:nvSpPr>
        <p:spPr>
          <a:xfrm>
            <a:off x="4757774" y="3870973"/>
            <a:ext cx="1436400" cy="7600"/>
          </a:xfrm>
          <a:custGeom>
            <a:avLst/>
            <a:gdLst>
              <a:gd name="rtl" fmla="*/ 31832 w 1436400"/>
              <a:gd name="rtt" fmla="*/ 19000 h 7600"/>
              <a:gd name="rtr" fmla="*/ 1331432 w 1436400"/>
              <a:gd name="rtb" fmla="*/ 513000 h 7600"/>
            </a:gdLst>
            <a:ahLst/>
            <a:cxnLst/>
            <a:rect l="rtl" t="rtt" r="rtr" b="rtb"/>
            <a:pathLst>
              <a:path w="1436400" h="7600" fill="none">
                <a:moveTo>
                  <a:pt x="0" y="0"/>
                </a:moveTo>
                <a:lnTo>
                  <a:pt x="14364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C1 communicates with 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C2 for the 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target RSU3.</a:t>
            </a:r>
          </a:p>
        </p:txBody>
      </p:sp>
      <p:sp>
        <p:nvSpPr>
          <p:cNvPr id="15" name="ConnectLine">
            <a:extLst>
              <a:ext uri="{FF2B5EF4-FFF2-40B4-BE49-F238E27FC236}">
                <a16:creationId xmlns:a16="http://schemas.microsoft.com/office/drawing/2014/main" id="{CEFCDB01-DD9B-8DD2-751E-3EBF4E15E8A4}"/>
              </a:ext>
            </a:extLst>
          </p:cNvPr>
          <p:cNvSpPr/>
          <p:nvPr/>
        </p:nvSpPr>
        <p:spPr>
          <a:xfrm>
            <a:off x="6194174" y="4295920"/>
            <a:ext cx="1436400" cy="7600"/>
          </a:xfrm>
          <a:custGeom>
            <a:avLst/>
            <a:gdLst>
              <a:gd name="rtl" fmla="*/ 107287 w 1436400"/>
              <a:gd name="rtt" fmla="*/ -512998 h 7600"/>
              <a:gd name="rtr" fmla="*/ 1353687 w 1436400"/>
              <a:gd name="rtb" fmla="*/ -18998 h 7600"/>
            </a:gdLst>
            <a:ahLst/>
            <a:cxnLst/>
            <a:rect l="rtl" t="rtt" r="rtr" b="rtb"/>
            <a:pathLst>
              <a:path w="1436400" h="7600" fill="none">
                <a:moveTo>
                  <a:pt x="0" y="0"/>
                </a:moveTo>
                <a:lnTo>
                  <a:pt x="14364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C2 then notifies RSU3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about breaking the </a:t>
            </a:r>
          </a:p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connection.</a:t>
            </a:r>
          </a:p>
        </p:txBody>
      </p:sp>
      <p:sp>
        <p:nvSpPr>
          <p:cNvPr id="16" name="ConnectLine">
            <a:extLst>
              <a:ext uri="{FF2B5EF4-FFF2-40B4-BE49-F238E27FC236}">
                <a16:creationId xmlns:a16="http://schemas.microsoft.com/office/drawing/2014/main" id="{B93A995C-B921-2476-874B-541D3B89F9D4}"/>
              </a:ext>
            </a:extLst>
          </p:cNvPr>
          <p:cNvSpPr/>
          <p:nvPr/>
        </p:nvSpPr>
        <p:spPr>
          <a:xfrm>
            <a:off x="4757774" y="5170497"/>
            <a:ext cx="2872800" cy="7600"/>
          </a:xfrm>
          <a:custGeom>
            <a:avLst/>
            <a:gdLst>
              <a:gd name="rtl" fmla="*/ 303263 w 2872800"/>
              <a:gd name="rtt" fmla="*/ -224195 h 7600"/>
              <a:gd name="rtr" fmla="*/ 2484463 w 2872800"/>
              <a:gd name="rtb" fmla="*/ -18995 h 7600"/>
            </a:gdLst>
            <a:ahLst/>
            <a:cxnLst/>
            <a:rect l="rtl" t="rtt" r="rtr" b="rtb"/>
            <a:pathLst>
              <a:path w="2872800" h="7600" fill="none">
                <a:moveTo>
                  <a:pt x="2872800" y="0"/>
                </a:moveTo>
                <a:lnTo>
                  <a:pt x="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headEnd type="triangle" w="med" len="med"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In return C1 will assign flowrule to RSU3.</a:t>
            </a:r>
          </a:p>
        </p:txBody>
      </p:sp>
      <p:sp>
        <p:nvSpPr>
          <p:cNvPr id="17" name="ConnectLine">
            <a:extLst>
              <a:ext uri="{FF2B5EF4-FFF2-40B4-BE49-F238E27FC236}">
                <a16:creationId xmlns:a16="http://schemas.microsoft.com/office/drawing/2014/main" id="{D72EA467-EF11-0971-EC27-DA7EDC06F4F4}"/>
              </a:ext>
            </a:extLst>
          </p:cNvPr>
          <p:cNvSpPr/>
          <p:nvPr/>
        </p:nvSpPr>
        <p:spPr>
          <a:xfrm>
            <a:off x="4757774" y="4713420"/>
            <a:ext cx="2872800" cy="7600"/>
          </a:xfrm>
          <a:custGeom>
            <a:avLst/>
            <a:gdLst>
              <a:gd name="rtl" fmla="*/ 387950 w 2872800"/>
              <a:gd name="rtt" fmla="*/ -224198 h 7600"/>
              <a:gd name="rtr" fmla="*/ 2356350 w 2872800"/>
              <a:gd name="rtb" fmla="*/ -18998 h 7600"/>
            </a:gdLst>
            <a:ahLst/>
            <a:cxnLst/>
            <a:rect l="rtl" t="rtt" r="rtr" b="rtb"/>
            <a:pathLst>
              <a:path w="2872800" h="7600" fill="none">
                <a:moveTo>
                  <a:pt x="0" y="0"/>
                </a:moveTo>
                <a:lnTo>
                  <a:pt x="28728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headEnd type="triangle" w="med" len="med"/>
          </a:ln>
        </p:spPr>
        <p:txBody>
          <a:bodyPr wrap="non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RSU3 sends an OVS request to C1.</a:t>
            </a:r>
          </a:p>
        </p:txBody>
      </p:sp>
      <p:sp>
        <p:nvSpPr>
          <p:cNvPr id="18" name="ConnectLine">
            <a:extLst>
              <a:ext uri="{FF2B5EF4-FFF2-40B4-BE49-F238E27FC236}">
                <a16:creationId xmlns:a16="http://schemas.microsoft.com/office/drawing/2014/main" id="{112873FD-3F99-1CE0-CD34-710E8F069006}"/>
              </a:ext>
            </a:extLst>
          </p:cNvPr>
          <p:cNvSpPr/>
          <p:nvPr/>
        </p:nvSpPr>
        <p:spPr>
          <a:xfrm>
            <a:off x="1884974" y="5590678"/>
            <a:ext cx="5745600" cy="7600"/>
          </a:xfrm>
          <a:custGeom>
            <a:avLst/>
            <a:gdLst/>
            <a:ahLst/>
            <a:cxnLst/>
            <a:rect l="l" t="t" r="r" b="b"/>
            <a:pathLst>
              <a:path w="5745600" h="7600" fill="none">
                <a:moveTo>
                  <a:pt x="0" y="0"/>
                </a:moveTo>
                <a:lnTo>
                  <a:pt x="5745600" y="0"/>
                </a:lnTo>
              </a:path>
            </a:pathLst>
          </a:custGeom>
          <a:noFill/>
          <a:ln w="50667" cap="flat">
            <a:solidFill>
              <a:srgbClr val="191919"/>
            </a:solidFill>
            <a:miter/>
            <a:tailEnd type="triangle" w="med" len="med"/>
          </a:ln>
        </p:spPr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008F048E-8725-34FB-DAF8-52F0911752EE}"/>
              </a:ext>
            </a:extLst>
          </p:cNvPr>
          <p:cNvSpPr/>
          <p:nvPr/>
        </p:nvSpPr>
        <p:spPr>
          <a:xfrm>
            <a:off x="1956433" y="1262410"/>
            <a:ext cx="1220537" cy="554800"/>
          </a:xfrm>
          <a:custGeom>
            <a:avLst/>
            <a:gdLst/>
            <a:ahLst/>
            <a:cxnLst/>
            <a:rect l="l" t="t" r="r" b="b"/>
            <a:pathLst>
              <a:path w="1220537" h="554800" stroke="0">
                <a:moveTo>
                  <a:pt x="0" y="0"/>
                </a:moveTo>
                <a:lnTo>
                  <a:pt x="1220537" y="0"/>
                </a:lnTo>
                <a:lnTo>
                  <a:pt x="1220537" y="554800"/>
                </a:lnTo>
                <a:lnTo>
                  <a:pt x="0" y="554800"/>
                </a:lnTo>
                <a:lnTo>
                  <a:pt x="0" y="0"/>
                </a:lnTo>
                <a:close/>
              </a:path>
              <a:path w="1220537" h="554800" fill="none">
                <a:moveTo>
                  <a:pt x="0" y="0"/>
                </a:moveTo>
                <a:lnTo>
                  <a:pt x="1220537" y="0"/>
                </a:lnTo>
                <a:lnTo>
                  <a:pt x="1220537" y="554800"/>
                </a:lnTo>
                <a:lnTo>
                  <a:pt x="0" y="554800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latin typeface="Arial"/>
                <a:ea typeface="Arial"/>
                <a:cs typeface="Arial"/>
              </a:rPr>
              <a:t>When V1 is initially connected with RSU2.</a:t>
            </a: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D9619296-A61A-9480-8677-449632A7523C}"/>
              </a:ext>
            </a:extLst>
          </p:cNvPr>
          <p:cNvSpPr/>
          <p:nvPr/>
        </p:nvSpPr>
        <p:spPr>
          <a:xfrm>
            <a:off x="2566701" y="1905269"/>
            <a:ext cx="4772800" cy="288800"/>
          </a:xfrm>
          <a:custGeom>
            <a:avLst/>
            <a:gdLst/>
            <a:ahLst/>
            <a:cxnLst/>
            <a:rect l="l" t="t" r="r" b="b"/>
            <a:pathLst>
              <a:path w="4772800" h="288800" stroke="0">
                <a:moveTo>
                  <a:pt x="0" y="0"/>
                </a:moveTo>
                <a:lnTo>
                  <a:pt x="4772800" y="0"/>
                </a:lnTo>
                <a:lnTo>
                  <a:pt x="4772800" y="288800"/>
                </a:lnTo>
                <a:lnTo>
                  <a:pt x="0" y="288800"/>
                </a:lnTo>
                <a:lnTo>
                  <a:pt x="0" y="0"/>
                </a:lnTo>
                <a:close/>
              </a:path>
              <a:path w="4772800" h="288800" fill="none">
                <a:moveTo>
                  <a:pt x="0" y="0"/>
                </a:moveTo>
                <a:lnTo>
                  <a:pt x="4772800" y="0"/>
                </a:lnTo>
                <a:lnTo>
                  <a:pt x="4772800" y="288800"/>
                </a:lnTo>
                <a:lnTo>
                  <a:pt x="0" y="288800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latin typeface="Arial"/>
                <a:ea typeface="Arial"/>
                <a:cs typeface="Arial"/>
              </a:rPr>
              <a:t>As V1 is in overlapping region, it is also accessed by neighboring RSU3 also.</a:t>
            </a:r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650BA614-4129-1747-258D-6E65BFB0C492}"/>
              </a:ext>
            </a:extLst>
          </p:cNvPr>
          <p:cNvSpPr/>
          <p:nvPr/>
        </p:nvSpPr>
        <p:spPr>
          <a:xfrm>
            <a:off x="3590021" y="5306910"/>
            <a:ext cx="1912555" cy="410400"/>
          </a:xfrm>
          <a:custGeom>
            <a:avLst/>
            <a:gdLst/>
            <a:ahLst/>
            <a:cxnLst/>
            <a:rect l="l" t="t" r="r" b="b"/>
            <a:pathLst>
              <a:path w="1912555" h="410400" stroke="0">
                <a:moveTo>
                  <a:pt x="0" y="0"/>
                </a:moveTo>
                <a:lnTo>
                  <a:pt x="1912555" y="0"/>
                </a:lnTo>
                <a:lnTo>
                  <a:pt x="1912555" y="410400"/>
                </a:lnTo>
                <a:lnTo>
                  <a:pt x="0" y="410400"/>
                </a:lnTo>
                <a:lnTo>
                  <a:pt x="0" y="0"/>
                </a:lnTo>
                <a:close/>
              </a:path>
              <a:path w="1912555" h="410400" fill="none">
                <a:moveTo>
                  <a:pt x="0" y="0"/>
                </a:moveTo>
                <a:lnTo>
                  <a:pt x="1912555" y="0"/>
                </a:lnTo>
                <a:lnTo>
                  <a:pt x="1912555" y="410400"/>
                </a:lnTo>
                <a:lnTo>
                  <a:pt x="0" y="410400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miter/>
          </a:ln>
        </p:spPr>
        <p:txBody>
          <a:bodyPr wrap="square" lIns="38100" tIns="38100" rIns="38100" bIns="38100" rtlCol="0" anchor="ctr"/>
          <a:lstStyle/>
          <a:p>
            <a:pPr algn="ctr"/>
            <a:r>
              <a:rPr lang="zh-CN" altLang="en-US" sz="912" dirty="0">
                <a:solidFill>
                  <a:srgbClr val="191919"/>
                </a:solidFill>
                <a:latin typeface="Arial"/>
                <a:ea typeface="Arial"/>
                <a:cs typeface="Arial"/>
              </a:rPr>
              <a:t>V1 connected to RSU3.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92C17B9-F7A9-7791-1BE8-BC7C9E5A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04" y="737484"/>
            <a:ext cx="9827324" cy="4497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Diagram of Control-Plane Switch Migration: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A252B5-10E7-4BE2-3A94-D62CE5B0D980}"/>
              </a:ext>
            </a:extLst>
          </p:cNvPr>
          <p:cNvSpPr/>
          <p:nvPr/>
        </p:nvSpPr>
        <p:spPr>
          <a:xfrm>
            <a:off x="1623778" y="6234718"/>
            <a:ext cx="8694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3: Timing diagram of control-plane switch migration.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8BBE2B-1599-C5F9-CCF4-AE8D06BD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73" y="1659310"/>
            <a:ext cx="4419689" cy="2192403"/>
          </a:xfrm>
          <a:prstGeom prst="rect">
            <a:avLst/>
          </a:prstGeom>
        </p:spPr>
      </p:pic>
      <p:sp>
        <p:nvSpPr>
          <p:cNvPr id="25" name="Date Placeholder 50">
            <a:extLst>
              <a:ext uri="{FF2B5EF4-FFF2-40B4-BE49-F238E27FC236}">
                <a16:creationId xmlns:a16="http://schemas.microsoft.com/office/drawing/2014/main" id="{C0E937BD-9A45-A8E8-CCF2-50B30482D387}"/>
              </a:ext>
            </a:extLst>
          </p:cNvPr>
          <p:cNvSpPr txBox="1">
            <a:spLocks/>
          </p:cNvSpPr>
          <p:nvPr/>
        </p:nvSpPr>
        <p:spPr>
          <a:xfrm>
            <a:off x="10816984" y="82866"/>
            <a:ext cx="1337272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61C853-EE6C-4222-B39D-A38195908FAD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3799E16-896C-3CC3-3A7F-FE820502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60"/>
          <a:stretch/>
        </p:blipFill>
        <p:spPr>
          <a:xfrm>
            <a:off x="1786515" y="1592300"/>
            <a:ext cx="8333008" cy="4033515"/>
          </a:xfr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1721C-F890-2966-A631-A11BFBDDC76B}"/>
              </a:ext>
            </a:extLst>
          </p:cNvPr>
          <p:cNvSpPr txBox="1">
            <a:spLocks/>
          </p:cNvSpPr>
          <p:nvPr/>
        </p:nvSpPr>
        <p:spPr>
          <a:xfrm>
            <a:off x="9367877" y="6442937"/>
            <a:ext cx="765956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F116DB-A468-3740-8B51-68F10C5D24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96C133-133C-D979-07AA-AB9ADB89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57" y="837769"/>
            <a:ext cx="8229600" cy="8238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Testbed Design After Switch Migration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6ACA3-C48F-74E7-CE36-243B4CD21DA5}"/>
              </a:ext>
            </a:extLst>
          </p:cNvPr>
          <p:cNvSpPr/>
          <p:nvPr/>
        </p:nvSpPr>
        <p:spPr>
          <a:xfrm>
            <a:off x="1786515" y="5738166"/>
            <a:ext cx="8694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4: Topology design after switch migration.</a:t>
            </a: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12A42C4E-C8D7-8A0E-1EC3-A5C3687CBFD1}"/>
              </a:ext>
            </a:extLst>
          </p:cNvPr>
          <p:cNvSpPr txBox="1">
            <a:spLocks/>
          </p:cNvSpPr>
          <p:nvPr/>
        </p:nvSpPr>
        <p:spPr>
          <a:xfrm>
            <a:off x="10915395" y="75946"/>
            <a:ext cx="1226950" cy="365125"/>
          </a:xfrm>
          <a:prstGeom prst="rect">
            <a:avLst/>
          </a:prstGeom>
        </p:spPr>
        <p:txBody>
          <a:bodyPr/>
          <a:lstStyle>
            <a:defPPr>
              <a:defRPr lang="en-T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DF2B09-CEAC-4C06-BDD5-D19CEAECAF59}" type="datetime1">
              <a:rPr lang="en-US" smtClean="0"/>
              <a:pPr/>
              <a:t>6/18/2023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10693</TotalTime>
  <Words>1053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Bold</vt:lpstr>
      <vt:lpstr>Calibri</vt:lpstr>
      <vt:lpstr>NimbusRomNo9L-Regu</vt:lpstr>
      <vt:lpstr>NimbusRomNo9L-ReguItal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Testbed Design Before Switch Migration: </vt:lpstr>
      <vt:lpstr>Timing Diagram of Control-Plane Switch Migration:</vt:lpstr>
      <vt:lpstr>Testbed Design After Switch Migration </vt:lpstr>
      <vt:lpstr>Results of Control-Plane Switch Migration Protocol on Mininet-WiFi:</vt:lpstr>
      <vt:lpstr>Impact of Control-Plane Switch Migration Protocol on Data-Plane Performance:</vt:lpstr>
      <vt:lpstr>Impact of Control-Plane Switch Migration Protocol on Data-Plane Performance:</vt:lpstr>
      <vt:lpstr>Impact of Control-Plane Switch Migration Protocol on Data-Plane Performance: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Muhammad Zain ul abideen</cp:lastModifiedBy>
  <cp:revision>52</cp:revision>
  <dcterms:created xsi:type="dcterms:W3CDTF">2023-05-16T14:53:12Z</dcterms:created>
  <dcterms:modified xsi:type="dcterms:W3CDTF">2023-06-19T12:56:40Z</dcterms:modified>
</cp:coreProperties>
</file>