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9" r:id="rId4"/>
    <p:sldId id="265" r:id="rId5"/>
    <p:sldId id="266" r:id="rId6"/>
    <p:sldId id="260" r:id="rId7"/>
    <p:sldId id="267" r:id="rId8"/>
    <p:sldId id="268" r:id="rId9"/>
    <p:sldId id="292" r:id="rId10"/>
    <p:sldId id="294" r:id="rId11"/>
    <p:sldId id="269" r:id="rId12"/>
    <p:sldId id="261" r:id="rId13"/>
    <p:sldId id="272" r:id="rId14"/>
    <p:sldId id="296" r:id="rId15"/>
    <p:sldId id="297" r:id="rId16"/>
    <p:sldId id="298" r:id="rId17"/>
    <p:sldId id="299" r:id="rId18"/>
    <p:sldId id="295" r:id="rId19"/>
    <p:sldId id="270" r:id="rId20"/>
    <p:sldId id="271" r:id="rId21"/>
    <p:sldId id="273" r:id="rId22"/>
    <p:sldId id="293" r:id="rId23"/>
    <p:sldId id="274" r:id="rId24"/>
    <p:sldId id="305" r:id="rId25"/>
    <p:sldId id="275" r:id="rId26"/>
    <p:sldId id="262" r:id="rId27"/>
    <p:sldId id="300" r:id="rId28"/>
    <p:sldId id="278" r:id="rId29"/>
    <p:sldId id="301" r:id="rId30"/>
    <p:sldId id="277" r:id="rId31"/>
    <p:sldId id="279" r:id="rId32"/>
    <p:sldId id="287" r:id="rId33"/>
    <p:sldId id="288" r:id="rId34"/>
    <p:sldId id="289" r:id="rId35"/>
    <p:sldId id="290" r:id="rId36"/>
    <p:sldId id="291" r:id="rId37"/>
    <p:sldId id="302" r:id="rId38"/>
    <p:sldId id="286" r:id="rId39"/>
    <p:sldId id="304" r:id="rId40"/>
    <p:sldId id="280" r:id="rId41"/>
    <p:sldId id="303" r:id="rId42"/>
    <p:sldId id="281" r:id="rId43"/>
    <p:sldId id="264" r:id="rId44"/>
    <p:sldId id="282" r:id="rId45"/>
    <p:sldId id="284" r:id="rId46"/>
    <p:sldId id="285" r:id="rId47"/>
    <p:sldId id="258" r:id="rId48"/>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48"/>
    <p:restoredTop sz="96058"/>
  </p:normalViewPr>
  <p:slideViewPr>
    <p:cSldViewPr snapToGrid="0">
      <p:cViewPr varScale="1">
        <p:scale>
          <a:sx n="124" d="100"/>
          <a:sy n="124" d="100"/>
        </p:scale>
        <p:origin x="280"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33D75-E1F3-0143-91F2-AE4DD55E3943}" type="datetimeFigureOut">
              <a:rPr lang="en-TH" smtClean="0"/>
              <a:t>17/6/2023 R</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95B97-E465-7A44-BA76-279BC02F9C7D}" type="slidenum">
              <a:rPr lang="en-TH" smtClean="0"/>
              <a:t>‹#›</a:t>
            </a:fld>
            <a:endParaRPr lang="en-TH"/>
          </a:p>
        </p:txBody>
      </p:sp>
    </p:spTree>
    <p:extLst>
      <p:ext uri="{BB962C8B-B14F-4D97-AF65-F5344CB8AC3E}">
        <p14:creationId xmlns:p14="http://schemas.microsoft.com/office/powerpoint/2010/main" val="397718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17/6/2023 R</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17/6/2023 R</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2"/>
          <a:srcRect/>
          <a:stretch>
            <a:fillRect/>
          </a:stretch>
        </p:blipFill>
        <p:spPr>
          <a:xfrm>
            <a:off x="8004503" y="62381"/>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3"/>
          <a:srcRect/>
          <a:stretch>
            <a:fillRect/>
          </a:stretch>
        </p:blipFill>
        <p:spPr>
          <a:xfrm>
            <a:off x="6125344" y="211437"/>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4"/>
          <a:srcRect/>
          <a:stretch>
            <a:fillRect/>
          </a:stretch>
        </p:blipFill>
        <p:spPr>
          <a:xfrm>
            <a:off x="4604214" y="289337"/>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220080" y="5454416"/>
            <a:ext cx="12269867" cy="299056"/>
          </a:xfrm>
          <a:prstGeom prst="rect">
            <a:avLst/>
          </a:prstGeom>
        </p:spPr>
        <p:txBody>
          <a:bodyPr lIns="0" tIns="0" rIns="0" bIns="0" rtlCol="0" anchor="t">
            <a:spAutoFit/>
          </a:bodyPr>
          <a:lstStyle/>
          <a:p>
            <a:pPr algn="ctr">
              <a:lnSpc>
                <a:spcPts val="2300"/>
              </a:lnSpc>
              <a:spcBef>
                <a:spcPct val="0"/>
              </a:spcBef>
            </a:pPr>
            <a:r>
              <a:rPr lang="en-US" sz="2300" dirty="0">
                <a:latin typeface="Arial Bold"/>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1" y="1916405"/>
            <a:ext cx="12191999" cy="861774"/>
          </a:xfrm>
          <a:prstGeom prst="rect">
            <a:avLst/>
          </a:prstGeom>
        </p:spPr>
        <p:txBody>
          <a:bodyPr wrap="square" lIns="0" tIns="0" rIns="0" bIns="0" rtlCol="0" anchor="t">
            <a:spAutoFit/>
          </a:bodyPr>
          <a:lstStyle/>
          <a:p>
            <a:pPr algn="ctr"/>
            <a:r>
              <a:rPr lang="en-US" sz="2800" dirty="0">
                <a:solidFill>
                  <a:srgbClr val="2B4A9D"/>
                </a:solidFill>
                <a:latin typeface="Arial Bold"/>
              </a:rPr>
              <a:t>The Comparison of Password Composition Policies </a:t>
            </a:r>
          </a:p>
          <a:p>
            <a:pPr algn="ctr"/>
            <a:r>
              <a:rPr lang="en-US" sz="2800" dirty="0">
                <a:solidFill>
                  <a:srgbClr val="2B4A9D"/>
                </a:solidFill>
                <a:latin typeface="Arial Bold"/>
              </a:rPr>
              <a:t>among US, German, and Thailand Samples</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707886"/>
          </a:xfrm>
          <a:prstGeom prst="rect">
            <a:avLst/>
          </a:prstGeom>
        </p:spPr>
        <p:txBody>
          <a:bodyPr lIns="0" tIns="0" rIns="0" bIns="0" rtlCol="0" anchor="t">
            <a:spAutoFit/>
          </a:bodyPr>
          <a:lstStyle/>
          <a:p>
            <a:pPr algn="ctr">
              <a:spcBef>
                <a:spcPct val="0"/>
              </a:spcBef>
            </a:pPr>
            <a:r>
              <a:rPr lang="en-US" sz="2300" dirty="0">
                <a:latin typeface="Arial Bold"/>
              </a:rPr>
              <a:t>28</a:t>
            </a:r>
            <a:r>
              <a:rPr lang="en-US" sz="2300" baseline="30000" dirty="0">
                <a:latin typeface="Arial Bold"/>
              </a:rPr>
              <a:t>th</a:t>
            </a:r>
            <a:r>
              <a:rPr lang="en-US" sz="2300" dirty="0">
                <a:latin typeface="Arial Bold"/>
              </a:rPr>
              <a:t> June-1</a:t>
            </a:r>
            <a:r>
              <a:rPr lang="en-US" sz="2300" baseline="30000" dirty="0">
                <a:latin typeface="Arial Bold"/>
              </a:rPr>
              <a:t>st</a:t>
            </a:r>
            <a:r>
              <a:rPr lang="en-US" sz="2300" dirty="0">
                <a:latin typeface="Arial Bold"/>
              </a:rPr>
              <a:t> July 2023</a:t>
            </a:r>
          </a:p>
          <a:p>
            <a:pPr algn="ctr"/>
            <a:r>
              <a:rPr lang="en-US" sz="2300" dirty="0" err="1">
                <a:latin typeface="Arial Bold"/>
              </a:rPr>
              <a:t>Naresuan</a:t>
            </a:r>
            <a:r>
              <a:rPr lang="en-US" sz="2300" dirty="0">
                <a:latin typeface="Arial Bold"/>
              </a:rPr>
              <a:t> University </a:t>
            </a:r>
            <a:r>
              <a:rPr lang="en-US" sz="2300" dirty="0" err="1">
                <a:latin typeface="Arial Bold"/>
              </a:rPr>
              <a:t>Phitsanulok</a:t>
            </a:r>
            <a:r>
              <a:rPr lang="en-US" sz="2300" dirty="0">
                <a:latin typeface="Arial Bold"/>
              </a:rPr>
              <a:t>, THAILAND</a:t>
            </a:r>
          </a:p>
        </p:txBody>
      </p:sp>
      <p:sp>
        <p:nvSpPr>
          <p:cNvPr id="5" name="TextBox 4">
            <a:extLst>
              <a:ext uri="{FF2B5EF4-FFF2-40B4-BE49-F238E27FC236}">
                <a16:creationId xmlns:a16="http://schemas.microsoft.com/office/drawing/2014/main" id="{6FDCBAEB-AC62-65E9-0154-EF43A59F2FF7}"/>
              </a:ext>
            </a:extLst>
          </p:cNvPr>
          <p:cNvSpPr txBox="1"/>
          <p:nvPr/>
        </p:nvSpPr>
        <p:spPr>
          <a:xfrm>
            <a:off x="1384199" y="3203955"/>
            <a:ext cx="2863921" cy="1631216"/>
          </a:xfrm>
          <a:prstGeom prst="rect">
            <a:avLst/>
          </a:prstGeom>
          <a:noFill/>
        </p:spPr>
        <p:txBody>
          <a:bodyPr wrap="square">
            <a:spAutoFit/>
          </a:bodyPr>
          <a:lstStyle/>
          <a:p>
            <a:pPr algn="ctr"/>
            <a:r>
              <a:rPr lang="en-US" sz="1600" dirty="0" err="1">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Jenjira</a:t>
            </a:r>
            <a:r>
              <a:rPr lang="en-US" sz="16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 </a:t>
            </a:r>
            <a:r>
              <a:rPr lang="en-US" sz="1600" dirty="0" err="1">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Lomchan</a:t>
            </a:r>
            <a:r>
              <a:rPr lang="en-US" sz="16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 </a:t>
            </a:r>
          </a:p>
          <a:p>
            <a:pPr algn="ctr"/>
            <a:b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br>
            <a:r>
              <a:rPr lang="en-US" sz="1400" i="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Dept. of Computer Science            School of Science</a:t>
            </a:r>
            <a:b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br>
            <a:r>
              <a:rPr lang="en-US" sz="1400" i="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King Mongkut's Institute of Technology Ladkrabang</a:t>
            </a:r>
            <a: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 </a:t>
            </a:r>
            <a:br>
              <a:rPr lang="en-US" sz="1400" i="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br>
            <a: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Bangkok, Thailand</a:t>
            </a:r>
            <a:r>
              <a:rPr lang="en-TH" sz="1400" dirty="0">
                <a:solidFill>
                  <a:schemeClr val="accent2">
                    <a:lumMod val="75000"/>
                  </a:schemeClr>
                </a:solidFill>
                <a:effectLst/>
                <a:latin typeface="Arial" panose="020B0604020202020204" pitchFamily="34" charset="0"/>
                <a:cs typeface="Arial" panose="020B0604020202020204" pitchFamily="34" charset="0"/>
              </a:rPr>
              <a:t> </a:t>
            </a:r>
            <a:endParaRPr lang="en-TH" sz="1400" dirty="0">
              <a:solidFill>
                <a:schemeClr val="accent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A03CB32-9DEC-579E-D980-56533186275A}"/>
              </a:ext>
            </a:extLst>
          </p:cNvPr>
          <p:cNvSpPr txBox="1"/>
          <p:nvPr/>
        </p:nvSpPr>
        <p:spPr>
          <a:xfrm>
            <a:off x="4467537" y="3211175"/>
            <a:ext cx="3001775" cy="1631216"/>
          </a:xfrm>
          <a:prstGeom prst="rect">
            <a:avLst/>
          </a:prstGeom>
          <a:noFill/>
        </p:spPr>
        <p:txBody>
          <a:bodyPr wrap="square">
            <a:spAutoFit/>
          </a:bodyPr>
          <a:lstStyle/>
          <a:p>
            <a:pPr algn="ctr"/>
            <a:r>
              <a:rPr lang="en-US" sz="1600" dirty="0" err="1">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Rungrat</a:t>
            </a:r>
            <a:r>
              <a:rPr lang="en-US" sz="16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 </a:t>
            </a:r>
            <a:r>
              <a:rPr lang="en-US" sz="1600" dirty="0" err="1">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Wiangsripanawan</a:t>
            </a:r>
            <a:r>
              <a:rPr lang="en-US" sz="16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 </a:t>
            </a:r>
          </a:p>
          <a:p>
            <a:pPr algn="ctr"/>
            <a:b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br>
            <a:r>
              <a:rPr lang="en-US" sz="1400" i="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Dept. of Computer Science            School of Science</a:t>
            </a:r>
            <a:b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br>
            <a:r>
              <a:rPr lang="en-US" sz="1400" i="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King Mongkut's Institute of Technology Ladkrabang</a:t>
            </a:r>
            <a: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 </a:t>
            </a:r>
            <a:br>
              <a:rPr lang="en-US" sz="1400" i="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br>
            <a: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Bangkok, Thailand</a:t>
            </a:r>
            <a:r>
              <a:rPr lang="en-TH" sz="1400" dirty="0">
                <a:solidFill>
                  <a:schemeClr val="accent2">
                    <a:lumMod val="75000"/>
                  </a:schemeClr>
                </a:solidFill>
                <a:effectLst/>
                <a:latin typeface="Arial" panose="020B0604020202020204" pitchFamily="34" charset="0"/>
                <a:cs typeface="Arial" panose="020B0604020202020204" pitchFamily="34" charset="0"/>
              </a:rPr>
              <a:t> </a:t>
            </a:r>
            <a:endParaRPr lang="en-TH" sz="1400" dirty="0">
              <a:solidFill>
                <a:schemeClr val="accent2">
                  <a:lumMod val="7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5732CCB-FAEB-5D3D-25EC-9D2DE71B930E}"/>
              </a:ext>
            </a:extLst>
          </p:cNvPr>
          <p:cNvSpPr txBox="1"/>
          <p:nvPr/>
        </p:nvSpPr>
        <p:spPr>
          <a:xfrm>
            <a:off x="7770291" y="3200902"/>
            <a:ext cx="2863921" cy="1200329"/>
          </a:xfrm>
          <a:prstGeom prst="rect">
            <a:avLst/>
          </a:prstGeom>
          <a:noFill/>
        </p:spPr>
        <p:txBody>
          <a:bodyPr wrap="square">
            <a:spAutoFit/>
          </a:bodyPr>
          <a:lstStyle/>
          <a:p>
            <a:pPr algn="ctr"/>
            <a:r>
              <a:rPr lang="en-US" sz="1600" dirty="0" err="1">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Siamak</a:t>
            </a:r>
            <a:r>
              <a:rPr lang="en-US" sz="16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 F. </a:t>
            </a:r>
            <a:r>
              <a:rPr lang="en-US" sz="1600" dirty="0" err="1">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Shahandashti</a:t>
            </a:r>
            <a:endParaRPr lang="en-US" sz="16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endParaRPr>
          </a:p>
          <a:p>
            <a:pPr algn="ctr"/>
            <a:b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br>
            <a:r>
              <a:rPr lang="en-US" sz="1400" i="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Dept. of Computer Science</a:t>
            </a:r>
            <a:b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br>
            <a:r>
              <a:rPr lang="en-US" sz="1400" i="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University of York</a:t>
            </a:r>
            <a:b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br>
            <a:r>
              <a:rPr lang="en-US" sz="1400"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rPr>
              <a:t>York, United Kingdom </a:t>
            </a:r>
            <a:endParaRPr lang="en-TH" sz="1200" dirty="0">
              <a:solidFill>
                <a:schemeClr val="accent2">
                  <a:lumMod val="75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0AAB37B-0456-08C2-F5B9-628C97EF197C}"/>
              </a:ext>
            </a:extLst>
          </p:cNvPr>
          <p:cNvPicPr>
            <a:picLocks noChangeAspect="1"/>
          </p:cNvPicPr>
          <p:nvPr/>
        </p:nvPicPr>
        <p:blipFill>
          <a:blip r:embed="rId5"/>
          <a:stretch>
            <a:fillRect/>
          </a:stretch>
        </p:blipFill>
        <p:spPr>
          <a:xfrm>
            <a:off x="3317036" y="465088"/>
            <a:ext cx="931084" cy="943781"/>
          </a:xfrm>
          <a:prstGeom prst="rect">
            <a:avLst/>
          </a:prstGeom>
        </p:spPr>
      </p:pic>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485D-FC4D-1BF0-9771-76549EA9C6CD}"/>
              </a:ext>
            </a:extLst>
          </p:cNvPr>
          <p:cNvSpPr>
            <a:spLocks noGrp="1"/>
          </p:cNvSpPr>
          <p:nvPr>
            <p:ph type="title"/>
          </p:nvPr>
        </p:nvSpPr>
        <p:spPr>
          <a:xfrm>
            <a:off x="2630184" y="365125"/>
            <a:ext cx="8723616" cy="1325563"/>
          </a:xfrm>
        </p:spPr>
        <p:txBody>
          <a:bodyPr/>
          <a:lstStyle/>
          <a:p>
            <a:pPr algn="l"/>
            <a:r>
              <a:rPr lang="en-US" sz="4400" b="1" dirty="0"/>
              <a:t>Related Work (Cont.)</a:t>
            </a:r>
            <a:endParaRPr lang="en-TH" b="1" dirty="0"/>
          </a:p>
        </p:txBody>
      </p:sp>
      <p:pic>
        <p:nvPicPr>
          <p:cNvPr id="3" name="Picture 2">
            <a:extLst>
              <a:ext uri="{FF2B5EF4-FFF2-40B4-BE49-F238E27FC236}">
                <a16:creationId xmlns:a16="http://schemas.microsoft.com/office/drawing/2014/main" id="{2FD234A8-E407-5766-4113-EE027AD816A7}"/>
              </a:ext>
            </a:extLst>
          </p:cNvPr>
          <p:cNvPicPr>
            <a:picLocks noChangeAspect="1"/>
          </p:cNvPicPr>
          <p:nvPr/>
        </p:nvPicPr>
        <p:blipFill>
          <a:blip r:embed="rId2"/>
          <a:stretch>
            <a:fillRect/>
          </a:stretch>
        </p:blipFill>
        <p:spPr>
          <a:xfrm>
            <a:off x="1395652" y="5845996"/>
            <a:ext cx="624135" cy="632646"/>
          </a:xfrm>
          <a:prstGeom prst="rect">
            <a:avLst/>
          </a:prstGeom>
        </p:spPr>
      </p:pic>
      <p:sp>
        <p:nvSpPr>
          <p:cNvPr id="4" name="TextBox 3">
            <a:extLst>
              <a:ext uri="{FF2B5EF4-FFF2-40B4-BE49-F238E27FC236}">
                <a16:creationId xmlns:a16="http://schemas.microsoft.com/office/drawing/2014/main" id="{94B43570-968B-2DC1-4C7F-78318CEB3C9A}"/>
              </a:ext>
            </a:extLst>
          </p:cNvPr>
          <p:cNvSpPr txBox="1"/>
          <p:nvPr/>
        </p:nvSpPr>
        <p:spPr>
          <a:xfrm>
            <a:off x="1976718" y="1569665"/>
            <a:ext cx="9533963" cy="106779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effectLst/>
                <a:latin typeface="Helvetica" pitchFamily="2" charset="0"/>
              </a:rPr>
              <a:t>Original study result</a:t>
            </a:r>
          </a:p>
          <a:p>
            <a:pPr marL="285750" indent="-285750">
              <a:lnSpc>
                <a:spcPct val="150000"/>
              </a:lnSpc>
              <a:buFont typeface="Arial" panose="020B0604020202020204" pitchFamily="34" charset="0"/>
              <a:buChar char="•"/>
            </a:pPr>
            <a:endParaRPr lang="en-US" sz="800" dirty="0">
              <a:effectLst/>
              <a:latin typeface="Helvetica" pitchFamily="2" charset="0"/>
            </a:endParaRPr>
          </a:p>
          <a:p>
            <a:pPr>
              <a:lnSpc>
                <a:spcPct val="150000"/>
              </a:lnSpc>
            </a:pPr>
            <a:r>
              <a:rPr lang="en-US" dirty="0">
                <a:effectLst/>
                <a:latin typeface="Helvetica" pitchFamily="2" charset="0"/>
              </a:rPr>
              <a:t>		</a:t>
            </a:r>
          </a:p>
        </p:txBody>
      </p:sp>
      <p:graphicFrame>
        <p:nvGraphicFramePr>
          <p:cNvPr id="7" name="Table 6">
            <a:extLst>
              <a:ext uri="{FF2B5EF4-FFF2-40B4-BE49-F238E27FC236}">
                <a16:creationId xmlns:a16="http://schemas.microsoft.com/office/drawing/2014/main" id="{B1E722B9-B5B9-16FC-6177-9AAA5BCA4A2C}"/>
              </a:ext>
            </a:extLst>
          </p:cNvPr>
          <p:cNvGraphicFramePr>
            <a:graphicFrameLocks noGrp="1"/>
          </p:cNvGraphicFramePr>
          <p:nvPr>
            <p:extLst>
              <p:ext uri="{D42A27DB-BD31-4B8C-83A1-F6EECF244321}">
                <p14:modId xmlns:p14="http://schemas.microsoft.com/office/powerpoint/2010/main" val="4084708348"/>
              </p:ext>
            </p:extLst>
          </p:nvPr>
        </p:nvGraphicFramePr>
        <p:xfrm>
          <a:off x="1963266" y="2455115"/>
          <a:ext cx="9498109" cy="2651033"/>
        </p:xfrm>
        <a:graphic>
          <a:graphicData uri="http://schemas.openxmlformats.org/drawingml/2006/table">
            <a:tbl>
              <a:tblPr firstRow="1" firstCol="1" bandRow="1">
                <a:tableStyleId>{5C22544A-7EE6-4342-B048-85BDC9FD1C3A}</a:tableStyleId>
              </a:tblPr>
              <a:tblGrid>
                <a:gridCol w="1349190">
                  <a:extLst>
                    <a:ext uri="{9D8B030D-6E8A-4147-A177-3AD203B41FA5}">
                      <a16:colId xmlns:a16="http://schemas.microsoft.com/office/drawing/2014/main" val="4037059180"/>
                    </a:ext>
                  </a:extLst>
                </a:gridCol>
                <a:gridCol w="921184">
                  <a:extLst>
                    <a:ext uri="{9D8B030D-6E8A-4147-A177-3AD203B41FA5}">
                      <a16:colId xmlns:a16="http://schemas.microsoft.com/office/drawing/2014/main" val="698117904"/>
                    </a:ext>
                  </a:extLst>
                </a:gridCol>
                <a:gridCol w="1058742">
                  <a:extLst>
                    <a:ext uri="{9D8B030D-6E8A-4147-A177-3AD203B41FA5}">
                      <a16:colId xmlns:a16="http://schemas.microsoft.com/office/drawing/2014/main" val="2171240179"/>
                    </a:ext>
                  </a:extLst>
                </a:gridCol>
                <a:gridCol w="1058742">
                  <a:extLst>
                    <a:ext uri="{9D8B030D-6E8A-4147-A177-3AD203B41FA5}">
                      <a16:colId xmlns:a16="http://schemas.microsoft.com/office/drawing/2014/main" val="3136502283"/>
                    </a:ext>
                  </a:extLst>
                </a:gridCol>
                <a:gridCol w="1009056">
                  <a:extLst>
                    <a:ext uri="{9D8B030D-6E8A-4147-A177-3AD203B41FA5}">
                      <a16:colId xmlns:a16="http://schemas.microsoft.com/office/drawing/2014/main" val="3894752367"/>
                    </a:ext>
                  </a:extLst>
                </a:gridCol>
                <a:gridCol w="991856">
                  <a:extLst>
                    <a:ext uri="{9D8B030D-6E8A-4147-A177-3AD203B41FA5}">
                      <a16:colId xmlns:a16="http://schemas.microsoft.com/office/drawing/2014/main" val="236942485"/>
                    </a:ext>
                  </a:extLst>
                </a:gridCol>
                <a:gridCol w="1110342">
                  <a:extLst>
                    <a:ext uri="{9D8B030D-6E8A-4147-A177-3AD203B41FA5}">
                      <a16:colId xmlns:a16="http://schemas.microsoft.com/office/drawing/2014/main" val="1094197314"/>
                    </a:ext>
                  </a:extLst>
                </a:gridCol>
                <a:gridCol w="965100">
                  <a:extLst>
                    <a:ext uri="{9D8B030D-6E8A-4147-A177-3AD203B41FA5}">
                      <a16:colId xmlns:a16="http://schemas.microsoft.com/office/drawing/2014/main" val="1715169912"/>
                    </a:ext>
                  </a:extLst>
                </a:gridCol>
                <a:gridCol w="1033897">
                  <a:extLst>
                    <a:ext uri="{9D8B030D-6E8A-4147-A177-3AD203B41FA5}">
                      <a16:colId xmlns:a16="http://schemas.microsoft.com/office/drawing/2014/main" val="3987825948"/>
                    </a:ext>
                  </a:extLst>
                </a:gridCol>
              </a:tblGrid>
              <a:tr h="739728">
                <a:tc gridSpan="9">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The median of PCP strength</a:t>
                      </a:r>
                    </a:p>
                  </a:txBody>
                  <a:tcPr marL="68580" marR="68580" marT="0" marB="0" anchor="ct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extLst>
                  <a:ext uri="{0D108BD9-81ED-4DB2-BD59-A6C34878D82A}">
                    <a16:rowId xmlns:a16="http://schemas.microsoft.com/office/drawing/2014/main" val="4120681556"/>
                  </a:ext>
                </a:extLst>
              </a:tr>
              <a:tr h="382261">
                <a:tc rowSpan="2">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Sample</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row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Overall</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gridSpan="4">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Traffic rank</a:t>
                      </a:r>
                      <a:endParaRPr lang="en-TH"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TH"/>
                    </a:p>
                  </a:txBody>
                  <a:tcPr/>
                </a:tc>
                <a:tc hMerge="1">
                  <a:txBody>
                    <a:bodyPr/>
                    <a:lstStyle/>
                    <a:p>
                      <a:endParaRPr lang="en-TH"/>
                    </a:p>
                  </a:txBody>
                  <a:tcPr/>
                </a:tc>
                <a:tc hMerge="1">
                  <a:txBody>
                    <a:bodyPr/>
                    <a:lstStyle/>
                    <a:p>
                      <a:endParaRPr lang="en-TH"/>
                    </a:p>
                  </a:txBody>
                  <a:tcPr/>
                </a:tc>
                <a:tc rowSpan="2">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Bank</a:t>
                      </a:r>
                      <a:endParaRPr lang="en-TH"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rowSpan="2">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Uni.</a:t>
                      </a:r>
                      <a:endParaRPr lang="en-TH"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rowSpan="2">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Gov.</a:t>
                      </a:r>
                      <a:endParaRPr lang="en-TH"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034529235"/>
                  </a:ext>
                </a:extLst>
              </a:tr>
              <a:tr h="382261">
                <a:tc vMerge="1">
                  <a:txBody>
                    <a:bodyPr/>
                    <a:lstStyle/>
                    <a:p>
                      <a:endParaRPr lang="en-TH"/>
                    </a:p>
                  </a:txBody>
                  <a:tcPr/>
                </a:tc>
                <a:tc vMerge="1">
                  <a:txBody>
                    <a:bodyPr/>
                    <a:lstStyle/>
                    <a:p>
                      <a:endParaRPr lang="en-TH"/>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Top</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High</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Med</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Low</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vMerge="1">
                  <a:txBody>
                    <a:bodyPr/>
                    <a:lstStyle/>
                    <a:p>
                      <a:endParaRPr lang="en-TH"/>
                    </a:p>
                  </a:txBody>
                  <a:tcPr/>
                </a:tc>
                <a:tc vMerge="1">
                  <a:txBody>
                    <a:bodyPr/>
                    <a:lstStyle/>
                    <a:p>
                      <a:endParaRPr lang="en-TH"/>
                    </a:p>
                  </a:txBody>
                  <a:tcPr/>
                </a:tc>
                <a:tc vMerge="1">
                  <a:txBody>
                    <a:bodyPr/>
                    <a:lstStyle/>
                    <a:p>
                      <a:endParaRPr lang="en-TH"/>
                    </a:p>
                  </a:txBody>
                  <a:tcPr/>
                </a:tc>
                <a:extLst>
                  <a:ext uri="{0D108BD9-81ED-4DB2-BD59-A6C34878D82A}">
                    <a16:rowId xmlns:a16="http://schemas.microsoft.com/office/drawing/2014/main" val="1232592136"/>
                  </a:ext>
                </a:extLst>
              </a:tr>
              <a:tr h="382261">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USA 2010</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35.7</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36.2</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31.0</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41.7</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47.6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754473"/>
                  </a:ext>
                </a:extLst>
              </a:tr>
              <a:tr h="382261">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USA 2016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41.4</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41.5</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46.5</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35.7</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47.6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52.7</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720897657"/>
                  </a:ext>
                </a:extLst>
              </a:tr>
              <a:tr h="382261">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GER 2016</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25.8</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30.8</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47.6</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27953161"/>
                  </a:ext>
                </a:extLst>
              </a:tr>
            </a:tbl>
          </a:graphicData>
        </a:graphic>
      </p:graphicFrame>
    </p:spTree>
    <p:extLst>
      <p:ext uri="{BB962C8B-B14F-4D97-AF65-F5344CB8AC3E}">
        <p14:creationId xmlns:p14="http://schemas.microsoft.com/office/powerpoint/2010/main" val="31935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485D-FC4D-1BF0-9771-76549EA9C6CD}"/>
              </a:ext>
            </a:extLst>
          </p:cNvPr>
          <p:cNvSpPr>
            <a:spLocks noGrp="1"/>
          </p:cNvSpPr>
          <p:nvPr>
            <p:ph type="title"/>
          </p:nvPr>
        </p:nvSpPr>
        <p:spPr>
          <a:xfrm>
            <a:off x="2630184" y="365125"/>
            <a:ext cx="8723616" cy="1325563"/>
          </a:xfrm>
        </p:spPr>
        <p:txBody>
          <a:bodyPr/>
          <a:lstStyle/>
          <a:p>
            <a:pPr algn="l"/>
            <a:r>
              <a:rPr lang="en-US" sz="4400" b="1" dirty="0"/>
              <a:t>Related Work (Cont.)</a:t>
            </a:r>
            <a:endParaRPr lang="en-TH" b="1" dirty="0"/>
          </a:p>
        </p:txBody>
      </p:sp>
      <p:sp>
        <p:nvSpPr>
          <p:cNvPr id="6" name="TextBox 5">
            <a:extLst>
              <a:ext uri="{FF2B5EF4-FFF2-40B4-BE49-F238E27FC236}">
                <a16:creationId xmlns:a16="http://schemas.microsoft.com/office/drawing/2014/main" id="{76E56167-5D1D-A8C4-04F1-BB2C2AABA672}"/>
              </a:ext>
            </a:extLst>
          </p:cNvPr>
          <p:cNvSpPr txBox="1"/>
          <p:nvPr/>
        </p:nvSpPr>
        <p:spPr>
          <a:xfrm>
            <a:off x="1976718" y="1569665"/>
            <a:ext cx="9533963" cy="106779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effectLst/>
                <a:latin typeface="Helvetica" pitchFamily="2" charset="0"/>
              </a:rPr>
              <a:t>Original study result</a:t>
            </a:r>
          </a:p>
          <a:p>
            <a:pPr marL="285750" indent="-285750">
              <a:lnSpc>
                <a:spcPct val="150000"/>
              </a:lnSpc>
              <a:buFont typeface="Arial" panose="020B0604020202020204" pitchFamily="34" charset="0"/>
              <a:buChar char="•"/>
            </a:pPr>
            <a:endParaRPr lang="en-US" sz="800" dirty="0">
              <a:effectLst/>
              <a:latin typeface="Helvetica" pitchFamily="2" charset="0"/>
            </a:endParaRPr>
          </a:p>
          <a:p>
            <a:pPr>
              <a:lnSpc>
                <a:spcPct val="150000"/>
              </a:lnSpc>
            </a:pPr>
            <a:r>
              <a:rPr lang="en-US" dirty="0">
                <a:effectLst/>
                <a:latin typeface="Helvetica" pitchFamily="2" charset="0"/>
              </a:rPr>
              <a:t>		</a:t>
            </a:r>
          </a:p>
        </p:txBody>
      </p:sp>
      <p:graphicFrame>
        <p:nvGraphicFramePr>
          <p:cNvPr id="3" name="Table 3">
            <a:extLst>
              <a:ext uri="{FF2B5EF4-FFF2-40B4-BE49-F238E27FC236}">
                <a16:creationId xmlns:a16="http://schemas.microsoft.com/office/drawing/2014/main" id="{756B413F-08C0-F451-8D1E-69AB4FC29053}"/>
              </a:ext>
            </a:extLst>
          </p:cNvPr>
          <p:cNvGraphicFramePr>
            <a:graphicFrameLocks noGrp="1"/>
          </p:cNvGraphicFramePr>
          <p:nvPr>
            <p:extLst>
              <p:ext uri="{D42A27DB-BD31-4B8C-83A1-F6EECF244321}">
                <p14:modId xmlns:p14="http://schemas.microsoft.com/office/powerpoint/2010/main" val="4252456202"/>
              </p:ext>
            </p:extLst>
          </p:nvPr>
        </p:nvGraphicFramePr>
        <p:xfrm>
          <a:off x="2232211" y="2231723"/>
          <a:ext cx="9121588" cy="3916680"/>
        </p:xfrm>
        <a:graphic>
          <a:graphicData uri="http://schemas.openxmlformats.org/drawingml/2006/table">
            <a:tbl>
              <a:tblPr firstRow="1" bandRow="1">
                <a:tableStyleId>{5C22544A-7EE6-4342-B048-85BDC9FD1C3A}</a:tableStyleId>
              </a:tblPr>
              <a:tblGrid>
                <a:gridCol w="4231298">
                  <a:extLst>
                    <a:ext uri="{9D8B030D-6E8A-4147-A177-3AD203B41FA5}">
                      <a16:colId xmlns:a16="http://schemas.microsoft.com/office/drawing/2014/main" val="3692709292"/>
                    </a:ext>
                  </a:extLst>
                </a:gridCol>
                <a:gridCol w="2019873">
                  <a:extLst>
                    <a:ext uri="{9D8B030D-6E8A-4147-A177-3AD203B41FA5}">
                      <a16:colId xmlns:a16="http://schemas.microsoft.com/office/drawing/2014/main" val="3258402851"/>
                    </a:ext>
                  </a:extLst>
                </a:gridCol>
                <a:gridCol w="964908">
                  <a:extLst>
                    <a:ext uri="{9D8B030D-6E8A-4147-A177-3AD203B41FA5}">
                      <a16:colId xmlns:a16="http://schemas.microsoft.com/office/drawing/2014/main" val="1274331365"/>
                    </a:ext>
                  </a:extLst>
                </a:gridCol>
                <a:gridCol w="964907">
                  <a:extLst>
                    <a:ext uri="{9D8B030D-6E8A-4147-A177-3AD203B41FA5}">
                      <a16:colId xmlns:a16="http://schemas.microsoft.com/office/drawing/2014/main" val="3716640362"/>
                    </a:ext>
                  </a:extLst>
                </a:gridCol>
                <a:gridCol w="940602">
                  <a:extLst>
                    <a:ext uri="{9D8B030D-6E8A-4147-A177-3AD203B41FA5}">
                      <a16:colId xmlns:a16="http://schemas.microsoft.com/office/drawing/2014/main" val="3384487199"/>
                    </a:ext>
                  </a:extLst>
                </a:gridCol>
              </a:tblGrid>
              <a:tr h="370840">
                <a:tc>
                  <a:txBody>
                    <a:bodyPr/>
                    <a:lstStyle/>
                    <a:p>
                      <a:pPr algn="ctr"/>
                      <a:r>
                        <a:rPr lang="en-US" sz="1600" dirty="0"/>
                        <a:t>Website feature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Hypothesized effect on PCP strength</a:t>
                      </a:r>
                    </a:p>
                  </a:txBody>
                  <a:tcPr anchor="ctr"/>
                </a:tc>
                <a:tc gridSpan="3">
                  <a:txBody>
                    <a:bodyPr/>
                    <a:lstStyle/>
                    <a:p>
                      <a:pPr algn="ctr"/>
                      <a:r>
                        <a:rPr lang="en-US" sz="1600" dirty="0"/>
                        <a:t>Actual effect on PCP strength</a:t>
                      </a:r>
                    </a:p>
                    <a:p>
                      <a:r>
                        <a:rPr lang="en-TH" sz="1600" dirty="0"/>
                        <a:t>USA2010    USA2016    GER2016</a:t>
                      </a:r>
                    </a:p>
                  </a:txBody>
                  <a:tcPr anchor="ctr"/>
                </a:tc>
                <a:tc hMerge="1">
                  <a:txBody>
                    <a:bodyPr/>
                    <a:lstStyle/>
                    <a:p>
                      <a:endParaRPr lang="en-TH" dirty="0"/>
                    </a:p>
                  </a:txBody>
                  <a:tcPr/>
                </a:tc>
                <a:tc hMerge="1">
                  <a:txBody>
                    <a:bodyPr/>
                    <a:lstStyle/>
                    <a:p>
                      <a:endParaRPr lang="en-TH" dirty="0"/>
                    </a:p>
                  </a:txBody>
                  <a:tcPr/>
                </a:tc>
                <a:extLst>
                  <a:ext uri="{0D108BD9-81ED-4DB2-BD59-A6C34878D82A}">
                    <a16:rowId xmlns:a16="http://schemas.microsoft.com/office/drawing/2014/main" val="3461431198"/>
                  </a:ext>
                </a:extLst>
              </a:tr>
              <a:tr h="370840">
                <a:tc>
                  <a:txBody>
                    <a:bodyPr/>
                    <a:lstStyle/>
                    <a:p>
                      <a:r>
                        <a:rPr lang="en-US" sz="1600" dirty="0"/>
                        <a:t>Observation and evidence</a:t>
                      </a:r>
                    </a:p>
                  </a:txBody>
                  <a:tcPr/>
                </a:tc>
                <a:tc rowSpan="6">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extLst>
                  <a:ext uri="{0D108BD9-81ED-4DB2-BD59-A6C34878D82A}">
                    <a16:rowId xmlns:a16="http://schemas.microsoft.com/office/drawing/2014/main" val="334012035"/>
                  </a:ext>
                </a:extLst>
              </a:tr>
              <a:tr h="370840">
                <a:tc>
                  <a:txBody>
                    <a:bodyPr/>
                    <a:lstStyle/>
                    <a:p>
                      <a:r>
                        <a:rPr lang="en-US" sz="1600" dirty="0"/>
                        <a:t>Size of the service</a:t>
                      </a:r>
                    </a:p>
                  </a:txBody>
                  <a:tcPr/>
                </a:tc>
                <a:tc vMerge="1">
                  <a:txBody>
                    <a:bodyPr/>
                    <a:lstStyle/>
                    <a:p>
                      <a:endParaRPr lang="en-TH"/>
                    </a:p>
                  </a:txBody>
                  <a:tcPr/>
                </a:tc>
                <a:tc>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extLst>
                  <a:ext uri="{0D108BD9-81ED-4DB2-BD59-A6C34878D82A}">
                    <a16:rowId xmlns:a16="http://schemas.microsoft.com/office/drawing/2014/main" val="2400404040"/>
                  </a:ext>
                </a:extLst>
              </a:tr>
              <a:tr h="370840">
                <a:tc>
                  <a:txBody>
                    <a:bodyPr/>
                    <a:lstStyle/>
                    <a:p>
                      <a:r>
                        <a:rPr lang="en-US" sz="1600" dirty="0"/>
                        <a:t>User name public</a:t>
                      </a:r>
                    </a:p>
                  </a:txBody>
                  <a:tcPr/>
                </a:tc>
                <a:tc vMerge="1">
                  <a:txBody>
                    <a:bodyPr/>
                    <a:lstStyle/>
                    <a:p>
                      <a:endParaRPr lang="en-TH" dirty="0"/>
                    </a:p>
                  </a:txBody>
                  <a:tcPr/>
                </a:tc>
                <a:tc>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extLst>
                  <a:ext uri="{0D108BD9-81ED-4DB2-BD59-A6C34878D82A}">
                    <a16:rowId xmlns:a16="http://schemas.microsoft.com/office/drawing/2014/main" val="4140639967"/>
                  </a:ext>
                </a:extLst>
              </a:tr>
              <a:tr h="370840">
                <a:tc>
                  <a:txBody>
                    <a:bodyPr/>
                    <a:lstStyle/>
                    <a:p>
                      <a:r>
                        <a:rPr lang="en-US" sz="1600" dirty="0"/>
                        <a:t>Value of the resources protected</a:t>
                      </a:r>
                    </a:p>
                  </a:txBody>
                  <a:tcPr/>
                </a:tc>
                <a:tc vMerge="1">
                  <a:txBody>
                    <a:bodyPr/>
                    <a:lstStyle/>
                    <a:p>
                      <a:endParaRPr lang="en-TH"/>
                    </a:p>
                  </a:txBody>
                  <a:tcPr/>
                </a:tc>
                <a:tc>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extLst>
                  <a:ext uri="{0D108BD9-81ED-4DB2-BD59-A6C34878D82A}">
                    <a16:rowId xmlns:a16="http://schemas.microsoft.com/office/drawing/2014/main" val="2964460553"/>
                  </a:ext>
                </a:extLst>
              </a:tr>
              <a:tr h="370840">
                <a:tc>
                  <a:txBody>
                    <a:bodyPr/>
                    <a:lstStyle/>
                    <a:p>
                      <a:r>
                        <a:rPr lang="en-US" sz="1600" dirty="0"/>
                        <a:t>Extractable value of the resources protected</a:t>
                      </a:r>
                    </a:p>
                  </a:txBody>
                  <a:tcPr/>
                </a:tc>
                <a:tc vMerge="1">
                  <a:txBody>
                    <a:bodyPr/>
                    <a:lstStyle/>
                    <a:p>
                      <a:endParaRPr lang="en-TH"/>
                    </a:p>
                  </a:txBody>
                  <a:tcPr/>
                </a:tc>
                <a:tc>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extLst>
                  <a:ext uri="{0D108BD9-81ED-4DB2-BD59-A6C34878D82A}">
                    <a16:rowId xmlns:a16="http://schemas.microsoft.com/office/drawing/2014/main" val="449629762"/>
                  </a:ext>
                </a:extLst>
              </a:tr>
              <a:tr h="370840">
                <a:tc>
                  <a:txBody>
                    <a:bodyPr/>
                    <a:lstStyle/>
                    <a:p>
                      <a:r>
                        <a:rPr lang="en-US" sz="1600" dirty="0"/>
                        <a:t>Who lives with the consequences of a breach</a:t>
                      </a:r>
                    </a:p>
                  </a:txBody>
                  <a:tcPr/>
                </a:tc>
                <a:tc vMerge="1">
                  <a:txBody>
                    <a:bodyPr/>
                    <a:lstStyle/>
                    <a:p>
                      <a:endParaRPr lang="en-TH" dirty="0"/>
                    </a:p>
                  </a:txBody>
                  <a:tcPr/>
                </a:tc>
                <a:tc>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extLst>
                  <a:ext uri="{0D108BD9-81ED-4DB2-BD59-A6C34878D82A}">
                    <a16:rowId xmlns:a16="http://schemas.microsoft.com/office/drawing/2014/main" val="599135975"/>
                  </a:ext>
                </a:extLst>
              </a:tr>
              <a:tr h="370840">
                <a:tc>
                  <a:txBody>
                    <a:bodyPr/>
                    <a:lstStyle/>
                    <a:p>
                      <a:r>
                        <a:rPr lang="en-US" sz="1600" dirty="0"/>
                        <a:t>Advertising accepted</a:t>
                      </a: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extLst>
                  <a:ext uri="{0D108BD9-81ED-4DB2-BD59-A6C34878D82A}">
                    <a16:rowId xmlns:a16="http://schemas.microsoft.com/office/drawing/2014/main" val="3524519567"/>
                  </a:ext>
                </a:extLst>
              </a:tr>
              <a:tr h="370840">
                <a:tc>
                  <a:txBody>
                    <a:bodyPr/>
                    <a:lstStyle/>
                    <a:p>
                      <a:r>
                        <a:rPr lang="en-US" sz="1600" dirty="0"/>
                        <a:t>Site advertises</a:t>
                      </a:r>
                    </a:p>
                  </a:txBody>
                  <a:tcPr/>
                </a:tc>
                <a:tc vMerge="1">
                  <a:txBody>
                    <a:bodyPr/>
                    <a:lstStyle/>
                    <a:p>
                      <a:endParaRPr lang="en-TH" dirty="0"/>
                    </a:p>
                  </a:txBody>
                  <a:tcPr/>
                </a:tc>
                <a:tc>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extLst>
                  <a:ext uri="{0D108BD9-81ED-4DB2-BD59-A6C34878D82A}">
                    <a16:rowId xmlns:a16="http://schemas.microsoft.com/office/drawing/2014/main" val="630460413"/>
                  </a:ext>
                </a:extLst>
              </a:tr>
              <a:tr h="370840">
                <a:tc>
                  <a:txBody>
                    <a:bodyPr/>
                    <a:lstStyle/>
                    <a:p>
                      <a:r>
                        <a:rPr lang="en-US" sz="1600" dirty="0"/>
                        <a:t>User has choice</a:t>
                      </a:r>
                    </a:p>
                  </a:txBody>
                  <a:tcPr/>
                </a:tc>
                <a:tc vMerge="1">
                  <a:txBody>
                    <a:bodyPr/>
                    <a:lstStyle/>
                    <a:p>
                      <a:endParaRPr lang="en-TH" dirty="0"/>
                    </a:p>
                  </a:txBody>
                  <a:tcPr/>
                </a:tc>
                <a:tc>
                  <a:txBody>
                    <a:bodyPr/>
                    <a:lstStyle/>
                    <a:p>
                      <a:pPr algn="ctr"/>
                      <a:r>
                        <a:rPr lang="en-TH" sz="1600" dirty="0"/>
                        <a:t>↓</a:t>
                      </a:r>
                    </a:p>
                  </a:txBody>
                  <a:tcPr anchor="ctr"/>
                </a:tc>
                <a:tc>
                  <a:txBody>
                    <a:bodyPr/>
                    <a:lstStyle/>
                    <a:p>
                      <a:pPr algn="ctr"/>
                      <a:r>
                        <a:rPr lang="en-TH" sz="1600" dirty="0"/>
                        <a:t>↓</a:t>
                      </a:r>
                    </a:p>
                  </a:txBody>
                  <a:tcPr anchor="ctr"/>
                </a:tc>
                <a:tc>
                  <a:txBody>
                    <a:bodyPr/>
                    <a:lstStyle/>
                    <a:p>
                      <a:pPr algn="ctr"/>
                      <a:r>
                        <a:rPr lang="en-TH" sz="1600" dirty="0"/>
                        <a:t>↓</a:t>
                      </a:r>
                    </a:p>
                  </a:txBody>
                  <a:tcPr anchor="ctr"/>
                </a:tc>
                <a:extLst>
                  <a:ext uri="{0D108BD9-81ED-4DB2-BD59-A6C34878D82A}">
                    <a16:rowId xmlns:a16="http://schemas.microsoft.com/office/drawing/2014/main" val="1793456329"/>
                  </a:ext>
                </a:extLst>
              </a:tr>
            </a:tbl>
          </a:graphicData>
        </a:graphic>
      </p:graphicFrame>
      <p:pic>
        <p:nvPicPr>
          <p:cNvPr id="4" name="Picture 3">
            <a:extLst>
              <a:ext uri="{FF2B5EF4-FFF2-40B4-BE49-F238E27FC236}">
                <a16:creationId xmlns:a16="http://schemas.microsoft.com/office/drawing/2014/main" id="{28F1D9C2-4541-6BD3-ADA1-3CF38A157459}"/>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65343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normAutofit/>
          </a:bodyPr>
          <a:lstStyle/>
          <a:p>
            <a:r>
              <a:rPr lang="en-US" sz="5400" b="1" dirty="0"/>
              <a:t>Our Research Questions</a:t>
            </a:r>
            <a:endParaRPr lang="en-TH" sz="5400" b="1" dirty="0"/>
          </a:p>
        </p:txBody>
      </p:sp>
      <p:pic>
        <p:nvPicPr>
          <p:cNvPr id="4" name="Picture 3">
            <a:extLst>
              <a:ext uri="{FF2B5EF4-FFF2-40B4-BE49-F238E27FC236}">
                <a16:creationId xmlns:a16="http://schemas.microsoft.com/office/drawing/2014/main" id="{03266D95-9B29-FA14-B02E-38586FCE14A2}"/>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352174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US" b="1" dirty="0"/>
              <a:t>Our Research Questions</a:t>
            </a:r>
            <a:endParaRPr lang="en-TH" b="1" dirty="0"/>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RQ1</a:t>
            </a:r>
            <a:r>
              <a:rPr lang="en-US" sz="2000" dirty="0"/>
              <a:t>: </a:t>
            </a:r>
            <a:endParaRPr lang="th-TH" sz="2000" dirty="0"/>
          </a:p>
          <a:p>
            <a:pPr marL="0" indent="0" algn="ctr">
              <a:lnSpc>
                <a:spcPct val="150000"/>
              </a:lnSpc>
              <a:buNone/>
            </a:pPr>
            <a:r>
              <a:rPr lang="en-US" sz="2000" dirty="0"/>
              <a:t>How does the PCP strength of Thailand 2018 sample compared with those in the US and German samples?</a:t>
            </a: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375312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US" b="1" dirty="0"/>
              <a:t>Our Research Questions</a:t>
            </a:r>
            <a:endParaRPr lang="en-TH" b="1" dirty="0"/>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RQ2</a:t>
            </a:r>
            <a:r>
              <a:rPr lang="en-US" sz="2000" dirty="0"/>
              <a:t>: </a:t>
            </a:r>
            <a:endParaRPr lang="th-TH" sz="2000" dirty="0"/>
          </a:p>
          <a:p>
            <a:pPr marL="0" indent="0" algn="ctr">
              <a:buNone/>
            </a:pPr>
            <a:r>
              <a:rPr lang="en-US" sz="2000" b="0" dirty="0">
                <a:effectLst/>
                <a:latin typeface="Arial" panose="020B0604020202020204" pitchFamily="34" charset="0"/>
                <a:ea typeface="SimSun" panose="02010600030101010101" pitchFamily="2" charset="-122"/>
                <a:cs typeface="Arial" panose="020B0604020202020204" pitchFamily="34" charset="0"/>
              </a:rPr>
              <a:t>Which website features have effects on the PCP strength </a:t>
            </a:r>
          </a:p>
          <a:p>
            <a:pPr marL="0" indent="0" algn="ctr">
              <a:buNone/>
            </a:pPr>
            <a:r>
              <a:rPr lang="en-US" sz="2000" b="0" dirty="0">
                <a:effectLst/>
                <a:latin typeface="Arial" panose="020B0604020202020204" pitchFamily="34" charset="0"/>
                <a:ea typeface="SimSun" panose="02010600030101010101" pitchFamily="2" charset="-122"/>
                <a:cs typeface="Arial" panose="020B0604020202020204" pitchFamily="34" charset="0"/>
              </a:rPr>
              <a:t>of Thailand, the US, and German samples?</a:t>
            </a:r>
            <a:r>
              <a:rPr lang="en-TH" sz="2000" dirty="0">
                <a:effectLst/>
                <a:latin typeface="Arial" panose="020B0604020202020204" pitchFamily="34" charset="0"/>
                <a:cs typeface="Arial" panose="020B0604020202020204" pitchFamily="34" charset="0"/>
              </a:rPr>
              <a:t> </a:t>
            </a:r>
            <a:endParaRPr lang="en-TH"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426944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US" b="1" dirty="0"/>
              <a:t>Our Research Questions</a:t>
            </a:r>
            <a:endParaRPr lang="en-TH" b="1" dirty="0"/>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RQ3</a:t>
            </a:r>
            <a:r>
              <a:rPr lang="en-US" sz="2000" dirty="0"/>
              <a:t>: </a:t>
            </a:r>
            <a:endParaRPr lang="th-TH" sz="2000" dirty="0"/>
          </a:p>
          <a:p>
            <a:pPr marL="0" indent="0" algn="ctr">
              <a:lnSpc>
                <a:spcPct val="150000"/>
              </a:lnSpc>
              <a:buNone/>
            </a:pPr>
            <a:r>
              <a:rPr lang="en-US" sz="2000" dirty="0">
                <a:effectLst/>
                <a:ea typeface="SimSun" panose="02010600030101010101" pitchFamily="2" charset="-122"/>
              </a:rPr>
              <a:t>Does HTTPS protocol affect the PCP strength </a:t>
            </a:r>
          </a:p>
          <a:p>
            <a:pPr marL="0" indent="0" algn="ctr">
              <a:lnSpc>
                <a:spcPct val="150000"/>
              </a:lnSpc>
              <a:buNone/>
            </a:pPr>
            <a:r>
              <a:rPr lang="en-US" sz="2000" dirty="0">
                <a:effectLst/>
                <a:ea typeface="SimSun" panose="02010600030101010101" pitchFamily="2" charset="-122"/>
              </a:rPr>
              <a:t>of Thailand samples?</a:t>
            </a:r>
            <a:r>
              <a:rPr lang="en-TH" sz="2000" dirty="0">
                <a:effectLst/>
              </a:rPr>
              <a:t> </a:t>
            </a:r>
            <a:endParaRPr lang="th-TH" sz="2000" dirty="0">
              <a:effectLst/>
            </a:endParaRP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71171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US" b="1" dirty="0"/>
              <a:t>Our Research Questions</a:t>
            </a:r>
            <a:endParaRPr lang="en-TH" b="1" dirty="0"/>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RQ4</a:t>
            </a:r>
            <a:r>
              <a:rPr lang="en-US" sz="2000" dirty="0"/>
              <a:t>: </a:t>
            </a:r>
            <a:endParaRPr lang="th-TH" sz="2000" dirty="0"/>
          </a:p>
          <a:p>
            <a:pPr marL="0" indent="0" algn="ctr">
              <a:lnSpc>
                <a:spcPct val="150000"/>
              </a:lnSpc>
              <a:buNone/>
            </a:pPr>
            <a:r>
              <a:rPr lang="en-US" sz="2000" dirty="0">
                <a:effectLst/>
                <a:ea typeface="SimSun" panose="02010600030101010101" pitchFamily="2" charset="-122"/>
              </a:rPr>
              <a:t>Does 2FA affect the PCP strength of Thailand samples? </a:t>
            </a: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3046709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US" b="1" dirty="0"/>
              <a:t>Our Research Questions</a:t>
            </a:r>
            <a:endParaRPr lang="en-TH" b="1" dirty="0"/>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RQ5</a:t>
            </a:r>
            <a:r>
              <a:rPr lang="en-US" sz="2000" dirty="0"/>
              <a:t>: </a:t>
            </a:r>
            <a:endParaRPr lang="th-TH" sz="2000" dirty="0"/>
          </a:p>
          <a:p>
            <a:pPr marL="0" indent="0" algn="ctr">
              <a:lnSpc>
                <a:spcPct val="150000"/>
              </a:lnSpc>
              <a:buNone/>
            </a:pPr>
            <a:r>
              <a:rPr lang="en-US" sz="2000" dirty="0"/>
              <a:t>Which website features which affecting the PCP strength of Thailand 2021 sample change after the PDPA? </a:t>
            </a: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47367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normAutofit/>
          </a:bodyPr>
          <a:lstStyle/>
          <a:p>
            <a:r>
              <a:rPr lang="en-US" sz="5400" b="1" dirty="0"/>
              <a:t>Methodology</a:t>
            </a:r>
            <a:endParaRPr lang="en-TH" sz="5400" b="1" dirty="0"/>
          </a:p>
        </p:txBody>
      </p:sp>
      <p:pic>
        <p:nvPicPr>
          <p:cNvPr id="4" name="Picture 3">
            <a:extLst>
              <a:ext uri="{FF2B5EF4-FFF2-40B4-BE49-F238E27FC236}">
                <a16:creationId xmlns:a16="http://schemas.microsoft.com/office/drawing/2014/main" id="{03266D95-9B29-FA14-B02E-38586FCE14A2}"/>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1680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Methodology (Cont.)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1976718" y="1825625"/>
            <a:ext cx="9377082" cy="4351338"/>
          </a:xfrm>
        </p:spPr>
        <p:txBody>
          <a:bodyPr>
            <a:normAutofit/>
          </a:bodyPr>
          <a:lstStyle/>
          <a:p>
            <a:pPr marL="0" indent="0">
              <a:lnSpc>
                <a:spcPct val="150000"/>
              </a:lnSpc>
              <a:buNone/>
            </a:pPr>
            <a:r>
              <a:rPr lang="en-US" sz="1600" dirty="0"/>
              <a:t>	Our findings in Thailand 2018 and 2021 samples we replicated the original study </a:t>
            </a:r>
          </a:p>
          <a:p>
            <a:pPr marL="0" indent="0">
              <a:lnSpc>
                <a:spcPct val="150000"/>
              </a:lnSpc>
              <a:buNone/>
            </a:pPr>
            <a:r>
              <a:rPr lang="en-US" sz="1600" dirty="0"/>
              <a:t>and added additional attributes: </a:t>
            </a:r>
          </a:p>
          <a:p>
            <a:pPr lvl="1">
              <a:lnSpc>
                <a:spcPct val="150000"/>
              </a:lnSpc>
            </a:pPr>
            <a:r>
              <a:rPr lang="en-US" sz="1600" b="1" dirty="0">
                <a:solidFill>
                  <a:schemeClr val="accent2"/>
                </a:solidFill>
              </a:rPr>
              <a:t>HTTPS</a:t>
            </a:r>
          </a:p>
          <a:p>
            <a:pPr lvl="1">
              <a:lnSpc>
                <a:spcPct val="150000"/>
              </a:lnSpc>
            </a:pPr>
            <a:r>
              <a:rPr lang="en-US" sz="1600" b="1" dirty="0">
                <a:solidFill>
                  <a:schemeClr val="accent2"/>
                </a:solidFill>
              </a:rPr>
              <a:t>2FA</a:t>
            </a:r>
          </a:p>
          <a:p>
            <a:pPr marL="0" indent="0">
              <a:lnSpc>
                <a:spcPct val="150000"/>
              </a:lnSpc>
              <a:buNone/>
            </a:pPr>
            <a:r>
              <a:rPr lang="en-US" sz="1600" dirty="0"/>
              <a:t>	And defined a </a:t>
            </a:r>
            <a:r>
              <a:rPr lang="en-US" sz="1600" b="1" dirty="0">
                <a:solidFill>
                  <a:schemeClr val="accent2"/>
                </a:solidFill>
              </a:rPr>
              <a:t>method to find PCP strength</a:t>
            </a:r>
          </a:p>
          <a:p>
            <a:pPr lvl="1">
              <a:lnSpc>
                <a:spcPct val="150000"/>
              </a:lnSpc>
            </a:pPr>
            <a:r>
              <a:rPr lang="en-US" sz="1600" dirty="0"/>
              <a:t>Hints from the website </a:t>
            </a:r>
          </a:p>
          <a:p>
            <a:pPr lvl="1">
              <a:lnSpc>
                <a:spcPct val="150000"/>
              </a:lnSpc>
            </a:pPr>
            <a:r>
              <a:rPr lang="en-US" sz="1600" dirty="0"/>
              <a:t>Create a new account</a:t>
            </a:r>
          </a:p>
          <a:p>
            <a:pPr lvl="1">
              <a:lnSpc>
                <a:spcPct val="150000"/>
              </a:lnSpc>
            </a:pPr>
            <a:r>
              <a:rPr lang="en-US" sz="1600" dirty="0"/>
              <a:t>PCP documents from the website </a:t>
            </a:r>
          </a:p>
          <a:p>
            <a:pPr lvl="1">
              <a:lnSpc>
                <a:spcPct val="150000"/>
              </a:lnSpc>
            </a:pPr>
            <a:r>
              <a:rPr lang="en-US" sz="1600" dirty="0"/>
              <a:t>Asking others to log in (such as asking the nurse to log into the Ministry of Health website)</a:t>
            </a:r>
            <a:endParaRPr lang="en-TH" sz="1600" dirty="0"/>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4" name="Picture 3">
            <a:extLst>
              <a:ext uri="{FF2B5EF4-FFF2-40B4-BE49-F238E27FC236}">
                <a16:creationId xmlns:a16="http://schemas.microsoft.com/office/drawing/2014/main" id="{BD5A5FB6-31D1-AF2C-A0A4-FE803C339F2F}"/>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54936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TH" dirty="0"/>
              <a:t>Overview</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2338286" y="1579046"/>
            <a:ext cx="7515427" cy="4351338"/>
          </a:xfrm>
        </p:spPr>
        <p:txBody>
          <a:bodyPr>
            <a:normAutofit lnSpcReduction="10000"/>
          </a:bodyPr>
          <a:lstStyle/>
          <a:p>
            <a:pPr marL="514350" indent="-514350">
              <a:lnSpc>
                <a:spcPct val="150000"/>
              </a:lnSpc>
              <a:buFont typeface="+mj-lt"/>
              <a:buAutoNum type="arabicParenR"/>
            </a:pPr>
            <a:r>
              <a:rPr lang="en-TH" dirty="0"/>
              <a:t>Introduction</a:t>
            </a:r>
          </a:p>
          <a:p>
            <a:pPr marL="514350" indent="-514350">
              <a:lnSpc>
                <a:spcPct val="150000"/>
              </a:lnSpc>
              <a:buFont typeface="+mj-lt"/>
              <a:buAutoNum type="arabicParenR"/>
            </a:pPr>
            <a:r>
              <a:rPr lang="en-US" dirty="0"/>
              <a:t>Related Work</a:t>
            </a:r>
            <a:endParaRPr lang="th-TH" dirty="0"/>
          </a:p>
          <a:p>
            <a:pPr marL="514350" indent="-514350">
              <a:lnSpc>
                <a:spcPct val="150000"/>
              </a:lnSpc>
              <a:buFont typeface="+mj-lt"/>
              <a:buAutoNum type="arabicParenR"/>
            </a:pPr>
            <a:r>
              <a:rPr lang="en-US" dirty="0"/>
              <a:t>Our Research Questions</a:t>
            </a:r>
          </a:p>
          <a:p>
            <a:pPr marL="514350" indent="-514350">
              <a:lnSpc>
                <a:spcPct val="150000"/>
              </a:lnSpc>
              <a:buFont typeface="+mj-lt"/>
              <a:buAutoNum type="arabicParenR"/>
            </a:pPr>
            <a:r>
              <a:rPr lang="en-US" dirty="0"/>
              <a:t>Methodology</a:t>
            </a:r>
          </a:p>
          <a:p>
            <a:pPr marL="514350" indent="-514350">
              <a:lnSpc>
                <a:spcPct val="150000"/>
              </a:lnSpc>
              <a:buFont typeface="+mj-lt"/>
              <a:buAutoNum type="arabicParenR"/>
            </a:pPr>
            <a:r>
              <a:rPr lang="en-US" dirty="0"/>
              <a:t>Result &amp; Discussion</a:t>
            </a:r>
          </a:p>
          <a:p>
            <a:pPr marL="514350" indent="-514350">
              <a:lnSpc>
                <a:spcPct val="150000"/>
              </a:lnSpc>
              <a:buFont typeface="+mj-lt"/>
              <a:buAutoNum type="arabicParenR"/>
            </a:pPr>
            <a:r>
              <a:rPr lang="en-US" dirty="0"/>
              <a:t>Conclusion</a:t>
            </a:r>
          </a:p>
        </p:txBody>
      </p:sp>
      <p:pic>
        <p:nvPicPr>
          <p:cNvPr id="6" name="Picture 5">
            <a:extLst>
              <a:ext uri="{FF2B5EF4-FFF2-40B4-BE49-F238E27FC236}">
                <a16:creationId xmlns:a16="http://schemas.microsoft.com/office/drawing/2014/main" id="{4D1135A6-F88F-253B-BF3F-441D5D77B58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90162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Methodology (Cont.)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1976718" y="1825625"/>
            <a:ext cx="8525435" cy="4351338"/>
          </a:xfrm>
        </p:spPr>
        <p:txBody>
          <a:bodyPr>
            <a:normAutofit/>
          </a:bodyPr>
          <a:lstStyle/>
          <a:p>
            <a:pPr marL="0" indent="0">
              <a:lnSpc>
                <a:spcPct val="150000"/>
              </a:lnSpc>
              <a:buNone/>
            </a:pPr>
            <a:r>
              <a:rPr lang="en-US" sz="1600" b="0" dirty="0">
                <a:effectLst/>
                <a:ea typeface="SimSun" panose="02010600030101010101" pitchFamily="2" charset="-122"/>
              </a:rPr>
              <a:t>	For finding whether the feature had affected the PCP strength we use the </a:t>
            </a:r>
            <a:r>
              <a:rPr lang="en-US" sz="1600" b="1" dirty="0">
                <a:solidFill>
                  <a:schemeClr val="accent2"/>
                </a:solidFill>
                <a:effectLst/>
                <a:ea typeface="SimSun" panose="02010600030101010101" pitchFamily="2" charset="-122"/>
              </a:rPr>
              <a:t>Wilcoxon rank sum test </a:t>
            </a:r>
            <a:r>
              <a:rPr lang="en-US" sz="1800" dirty="0">
                <a:effectLst/>
                <a:latin typeface="Calibri" panose="020F0502020204030204" pitchFamily="34" charset="0"/>
                <a:ea typeface="Calibri" panose="020F0502020204030204" pitchFamily="34" charset="0"/>
                <a:cs typeface="Angsana New" panose="02020603050405020304" pitchFamily="18" charset="-34"/>
              </a:rPr>
              <a:t>same as the original study and calculate by R programming. </a:t>
            </a:r>
          </a:p>
          <a:p>
            <a:pPr marL="0" indent="0">
              <a:lnSpc>
                <a:spcPct val="150000"/>
              </a:lnSpc>
              <a:buNone/>
            </a:pPr>
            <a:r>
              <a:rPr lang="en-US" sz="1800" b="0" dirty="0">
                <a:latin typeface="Calibri" panose="020F0502020204030204" pitchFamily="34" charset="0"/>
                <a:ea typeface="SimSun" panose="02010600030101010101" pitchFamily="2" charset="-122"/>
                <a:cs typeface="Angsana New" panose="02020603050405020304" pitchFamily="18" charset="-34"/>
              </a:rPr>
              <a:t>Example code</a:t>
            </a:r>
            <a:r>
              <a:rPr lang="en-US" sz="1800" dirty="0">
                <a:latin typeface="Calibri" panose="020F0502020204030204" pitchFamily="34" charset="0"/>
                <a:ea typeface="SimSun" panose="02010600030101010101" pitchFamily="2" charset="-122"/>
                <a:cs typeface="Angsana New" panose="02020603050405020304" pitchFamily="18" charset="-34"/>
              </a:rPr>
              <a:t>.</a:t>
            </a:r>
            <a:endParaRPr lang="en-US" sz="1600" b="0" dirty="0">
              <a:effectLst/>
              <a:ea typeface="SimSun" panose="02010600030101010101" pitchFamily="2" charset="-122"/>
            </a:endParaRPr>
          </a:p>
          <a:p>
            <a:pPr marL="0" indent="0">
              <a:lnSpc>
                <a:spcPct val="150000"/>
              </a:lnSpc>
              <a:buNone/>
            </a:pPr>
            <a:endParaRPr lang="en-TH" sz="1800" dirty="0"/>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830E7E1F-E2B9-DCC0-771F-08818F7ACBD1}"/>
              </a:ext>
            </a:extLst>
          </p:cNvPr>
          <p:cNvPicPr>
            <a:picLocks noChangeAspect="1"/>
          </p:cNvPicPr>
          <p:nvPr/>
        </p:nvPicPr>
        <p:blipFill>
          <a:blip r:embed="rId2"/>
          <a:stretch>
            <a:fillRect/>
          </a:stretch>
        </p:blipFill>
        <p:spPr>
          <a:xfrm>
            <a:off x="2501152" y="3269503"/>
            <a:ext cx="7137400" cy="2578100"/>
          </a:xfrm>
          <a:prstGeom prst="rect">
            <a:avLst/>
          </a:prstGeom>
        </p:spPr>
      </p:pic>
      <p:pic>
        <p:nvPicPr>
          <p:cNvPr id="4" name="Picture 3">
            <a:extLst>
              <a:ext uri="{FF2B5EF4-FFF2-40B4-BE49-F238E27FC236}">
                <a16:creationId xmlns:a16="http://schemas.microsoft.com/office/drawing/2014/main" id="{21165509-0E3F-F2AB-97AF-4A8DF9762CA5}"/>
              </a:ext>
            </a:extLst>
          </p:cNvPr>
          <p:cNvPicPr>
            <a:picLocks noChangeAspect="1"/>
          </p:cNvPicPr>
          <p:nvPr/>
        </p:nvPicPr>
        <p:blipFill>
          <a:blip r:embed="rId3"/>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81192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Methodology (Cont.)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1791987" y="1690688"/>
            <a:ext cx="9920401" cy="4351338"/>
          </a:xfrm>
        </p:spPr>
        <p:txBody>
          <a:bodyPr>
            <a:normAutofit/>
          </a:bodyPr>
          <a:lstStyle/>
          <a:p>
            <a:pPr>
              <a:lnSpc>
                <a:spcPct val="150000"/>
              </a:lnSpc>
            </a:pPr>
            <a:r>
              <a:rPr lang="en-US" sz="1600" dirty="0">
                <a:effectLst/>
                <a:ea typeface="SimSun" panose="02010600030101010101" pitchFamily="2" charset="-122"/>
              </a:rPr>
              <a:t>How to identify the samples of Thailand websites</a:t>
            </a:r>
          </a:p>
          <a:p>
            <a:pPr marL="0" indent="0">
              <a:lnSpc>
                <a:spcPct val="150000"/>
              </a:lnSpc>
              <a:buNone/>
            </a:pPr>
            <a:endParaRPr lang="en-US" sz="1600" b="1" dirty="0">
              <a:effectLst/>
              <a:ea typeface="SimSun" panose="02010600030101010101" pitchFamily="2" charset="-122"/>
            </a:endParaRPr>
          </a:p>
          <a:p>
            <a:pPr marL="342900" indent="-342900">
              <a:lnSpc>
                <a:spcPct val="150000"/>
              </a:lnSpc>
              <a:buFont typeface="+mj-lt"/>
              <a:buAutoNum type="arabicParenR"/>
            </a:pPr>
            <a:r>
              <a:rPr lang="en-US" sz="1600" b="1" dirty="0">
                <a:solidFill>
                  <a:schemeClr val="accent2"/>
                </a:solidFill>
                <a:effectLst/>
                <a:ea typeface="SimSun" panose="02010600030101010101" pitchFamily="2" charset="-122"/>
              </a:rPr>
              <a:t>The</a:t>
            </a:r>
            <a:r>
              <a:rPr lang="en-US" sz="1600" dirty="0">
                <a:effectLst/>
                <a:ea typeface="SimSun" panose="02010600030101010101" pitchFamily="2" charset="-122"/>
              </a:rPr>
              <a:t> </a:t>
            </a:r>
            <a:r>
              <a:rPr lang="en-US" sz="1600" b="1" dirty="0">
                <a:solidFill>
                  <a:schemeClr val="accent2"/>
                </a:solidFill>
                <a:effectLst/>
                <a:ea typeface="SimSun" panose="02010600030101010101" pitchFamily="2" charset="-122"/>
              </a:rPr>
              <a:t>top, high, medium, and low traffic websites</a:t>
            </a:r>
            <a:r>
              <a:rPr lang="en-US" sz="1600" dirty="0">
                <a:effectLst/>
                <a:ea typeface="SimSun" panose="02010600030101010101" pitchFamily="2" charset="-122"/>
              </a:rPr>
              <a:t>: We used Alexa to rank 1 - 20, 100 - 110, 490  - 500, and 1000 – 1010.</a:t>
            </a:r>
          </a:p>
          <a:p>
            <a:pPr marL="342900" indent="-342900">
              <a:lnSpc>
                <a:spcPct val="150000"/>
              </a:lnSpc>
              <a:buFont typeface="+mj-lt"/>
              <a:buAutoNum type="arabicParenR"/>
            </a:pPr>
            <a:r>
              <a:rPr lang="en-US" sz="1600" b="1" dirty="0">
                <a:solidFill>
                  <a:schemeClr val="accent2"/>
                </a:solidFill>
                <a:effectLst/>
                <a:ea typeface="SimSun" panose="02010600030101010101" pitchFamily="2" charset="-122"/>
              </a:rPr>
              <a:t>Banking</a:t>
            </a:r>
            <a:r>
              <a:rPr lang="en-US" sz="1600" dirty="0">
                <a:effectLst/>
                <a:ea typeface="SimSun" panose="02010600030101010101" pitchFamily="2" charset="-122"/>
              </a:rPr>
              <a:t>: We chose several of the highest assets in Q4 2017, provided by the Stock Exchange of Thailand.</a:t>
            </a:r>
          </a:p>
          <a:p>
            <a:pPr marL="342900" indent="-342900">
              <a:lnSpc>
                <a:spcPct val="150000"/>
              </a:lnSpc>
              <a:buFont typeface="+mj-lt"/>
              <a:buAutoNum type="arabicParenR"/>
            </a:pPr>
            <a:r>
              <a:rPr lang="en-US" sz="1600" b="1" dirty="0">
                <a:solidFill>
                  <a:schemeClr val="accent2"/>
                </a:solidFill>
                <a:effectLst/>
                <a:ea typeface="SimSun" panose="02010600030101010101" pitchFamily="2" charset="-122"/>
              </a:rPr>
              <a:t>Universities</a:t>
            </a:r>
            <a:r>
              <a:rPr lang="en-US" sz="1600" dirty="0">
                <a:effectLst/>
                <a:ea typeface="SimSun" panose="02010600030101010101" pitchFamily="2" charset="-122"/>
              </a:rPr>
              <a:t>: We chose the 10 largest Thailand universities from student enrolment based on the official of the higher education commission.</a:t>
            </a:r>
            <a:endParaRPr lang="en-US" sz="1600" b="0" dirty="0">
              <a:effectLst/>
              <a:ea typeface="SimSun" panose="02010600030101010101" pitchFamily="2" charset="-122"/>
            </a:endParaRP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B16452D-00A1-8DB4-2093-485226EFB824}"/>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847181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Methodology (Cont.)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1791987" y="1690688"/>
            <a:ext cx="9920401" cy="4351338"/>
          </a:xfrm>
        </p:spPr>
        <p:txBody>
          <a:bodyPr>
            <a:normAutofit/>
          </a:bodyPr>
          <a:lstStyle/>
          <a:p>
            <a:pPr>
              <a:lnSpc>
                <a:spcPct val="150000"/>
              </a:lnSpc>
            </a:pPr>
            <a:r>
              <a:rPr lang="en-US" sz="1600" dirty="0">
                <a:effectLst/>
                <a:ea typeface="SimSun" panose="02010600030101010101" pitchFamily="2" charset="-122"/>
              </a:rPr>
              <a:t>How to identify the samples of Thailand websites</a:t>
            </a:r>
          </a:p>
          <a:p>
            <a:pPr marL="342900" indent="-342900">
              <a:lnSpc>
                <a:spcPct val="150000"/>
              </a:lnSpc>
              <a:buFont typeface="+mj-lt"/>
              <a:buAutoNum type="arabicParenR"/>
            </a:pPr>
            <a:endParaRPr lang="en-US" sz="1600" b="1" dirty="0">
              <a:solidFill>
                <a:schemeClr val="accent2"/>
              </a:solidFill>
              <a:effectLst/>
              <a:ea typeface="SimSun" panose="02010600030101010101" pitchFamily="2" charset="-122"/>
            </a:endParaRPr>
          </a:p>
          <a:p>
            <a:pPr marL="342900" indent="-342900">
              <a:lnSpc>
                <a:spcPct val="150000"/>
              </a:lnSpc>
              <a:buFont typeface="+mj-lt"/>
              <a:buAutoNum type="arabicParenR" startAt="4"/>
            </a:pPr>
            <a:r>
              <a:rPr lang="en-US" sz="1600" b="1" dirty="0">
                <a:solidFill>
                  <a:schemeClr val="accent2"/>
                </a:solidFill>
                <a:effectLst/>
                <a:ea typeface="SimSun" panose="02010600030101010101" pitchFamily="2" charset="-122"/>
              </a:rPr>
              <a:t>Universities</a:t>
            </a:r>
            <a:r>
              <a:rPr lang="en-US" sz="1600" dirty="0">
                <a:effectLst/>
                <a:ea typeface="SimSun" panose="02010600030101010101" pitchFamily="2" charset="-122"/>
              </a:rPr>
              <a:t> </a:t>
            </a:r>
            <a:r>
              <a:rPr lang="en-US" sz="1600" b="1" dirty="0">
                <a:solidFill>
                  <a:schemeClr val="accent2"/>
                </a:solidFill>
                <a:effectLst/>
                <a:ea typeface="SimSun" panose="02010600030101010101" pitchFamily="2" charset="-122"/>
              </a:rPr>
              <a:t>with top CS departments</a:t>
            </a:r>
            <a:r>
              <a:rPr lang="en-US" sz="1600" dirty="0">
                <a:effectLst/>
                <a:ea typeface="SimSun" panose="02010600030101010101" pitchFamily="2" charset="-122"/>
              </a:rPr>
              <a:t>: We used the top 10 of the best-rated computer science department from Thailand University Central Admission System.</a:t>
            </a:r>
          </a:p>
          <a:p>
            <a:pPr marL="342900" indent="-342900">
              <a:lnSpc>
                <a:spcPct val="150000"/>
              </a:lnSpc>
              <a:buFont typeface="+mj-lt"/>
              <a:buAutoNum type="arabicParenR" startAt="4"/>
            </a:pPr>
            <a:r>
              <a:rPr lang="en-US" sz="1600" b="1" dirty="0">
                <a:solidFill>
                  <a:schemeClr val="accent2"/>
                </a:solidFill>
                <a:effectLst/>
                <a:ea typeface="SimSun" panose="02010600030101010101" pitchFamily="2" charset="-122"/>
              </a:rPr>
              <a:t>Government</a:t>
            </a:r>
            <a:r>
              <a:rPr lang="en-US" sz="1600" dirty="0">
                <a:effectLst/>
                <a:ea typeface="SimSun" panose="02010600030101010101" pitchFamily="2" charset="-122"/>
              </a:rPr>
              <a:t>: We used the 10 highest traffic websites with .</a:t>
            </a:r>
            <a:r>
              <a:rPr lang="en-US" sz="1600" dirty="0" err="1">
                <a:effectLst/>
                <a:ea typeface="SimSun" panose="02010600030101010101" pitchFamily="2" charset="-122"/>
              </a:rPr>
              <a:t>go.th</a:t>
            </a:r>
            <a:r>
              <a:rPr lang="en-US" sz="1600" dirty="0">
                <a:effectLst/>
                <a:ea typeface="SimSun" panose="02010600030101010101" pitchFamily="2" charset="-122"/>
              </a:rPr>
              <a:t> and .</a:t>
            </a:r>
            <a:r>
              <a:rPr lang="en-US" sz="1600" dirty="0" err="1">
                <a:effectLst/>
                <a:ea typeface="SimSun" panose="02010600030101010101" pitchFamily="2" charset="-122"/>
              </a:rPr>
              <a:t>or.th</a:t>
            </a:r>
            <a:r>
              <a:rPr lang="en-US" sz="1600" dirty="0">
                <a:effectLst/>
                <a:ea typeface="SimSun" panose="02010600030101010101" pitchFamily="2" charset="-122"/>
              </a:rPr>
              <a:t> at Alexa ranking.</a:t>
            </a:r>
          </a:p>
          <a:p>
            <a:pPr marL="0" indent="0">
              <a:lnSpc>
                <a:spcPct val="150000"/>
              </a:lnSpc>
              <a:buNone/>
            </a:pPr>
            <a:endParaRPr lang="en-US" sz="1600" b="0" dirty="0">
              <a:effectLst/>
              <a:ea typeface="SimSun" panose="02010600030101010101" pitchFamily="2" charset="-122"/>
            </a:endParaRP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CE3A6353-0427-5FD1-0D76-C8D9EBE50430}"/>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4198249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Methodology (Cont.)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1976718" y="1825625"/>
            <a:ext cx="8700247" cy="4351338"/>
          </a:xfrm>
        </p:spPr>
        <p:txBody>
          <a:bodyPr>
            <a:normAutofit/>
          </a:bodyPr>
          <a:lstStyle/>
          <a:p>
            <a:pPr>
              <a:lnSpc>
                <a:spcPct val="150000"/>
              </a:lnSpc>
            </a:pPr>
            <a:r>
              <a:rPr lang="en-US" sz="1600" b="1" dirty="0">
                <a:effectLst/>
                <a:ea typeface="SimSun" panose="02010600030101010101" pitchFamily="2" charset="-122"/>
              </a:rPr>
              <a:t>Calculation of PCP strength</a:t>
            </a:r>
            <a:endParaRPr lang="en-US" sz="1600" b="1" dirty="0">
              <a:ea typeface="SimSun" panose="02010600030101010101" pitchFamily="2" charset="-122"/>
            </a:endParaRPr>
          </a:p>
          <a:p>
            <a:pPr marL="0" indent="0">
              <a:lnSpc>
                <a:spcPct val="150000"/>
              </a:lnSpc>
              <a:buNone/>
            </a:pPr>
            <a:r>
              <a:rPr lang="en-US" sz="1600" dirty="0"/>
              <a:t>	For finding password composition policy strength, we used the minimum strength as the original study. The calculation is as follows:</a:t>
            </a:r>
          </a:p>
          <a:p>
            <a:pPr marL="0" indent="0">
              <a:lnSpc>
                <a:spcPct val="150000"/>
              </a:lnSpc>
              <a:buNone/>
            </a:pPr>
            <a:endParaRPr lang="en-US" sz="1600" dirty="0"/>
          </a:p>
          <a:p>
            <a:pPr marL="0" indent="0" algn="ctr">
              <a:lnSpc>
                <a:spcPct val="150000"/>
              </a:lnSpc>
              <a:buNone/>
            </a:pPr>
            <a:r>
              <a:rPr lang="en-US" sz="2400" b="1" dirty="0">
                <a:solidFill>
                  <a:schemeClr val="accent2"/>
                </a:solidFill>
                <a:effectLst/>
                <a:latin typeface="Helvetica" pitchFamily="2" charset="0"/>
              </a:rPr>
              <a:t>PCP strength = </a:t>
            </a:r>
            <a:r>
              <a:rPr lang="en-US" sz="2400" b="1" dirty="0" err="1">
                <a:solidFill>
                  <a:schemeClr val="accent2"/>
                </a:solidFill>
                <a:effectLst/>
                <a:latin typeface="Helvetica" pitchFamily="2" charset="0"/>
              </a:rPr>
              <a:t>N</a:t>
            </a:r>
            <a:r>
              <a:rPr lang="en-US" sz="2400" b="1" baseline="-25000" dirty="0" err="1">
                <a:solidFill>
                  <a:schemeClr val="accent2"/>
                </a:solidFill>
                <a:effectLst/>
                <a:latin typeface="Helvetica" pitchFamily="2" charset="0"/>
              </a:rPr>
              <a:t>min</a:t>
            </a:r>
            <a:r>
              <a:rPr lang="en-US" sz="2400" b="1" dirty="0">
                <a:solidFill>
                  <a:schemeClr val="accent2"/>
                </a:solidFill>
                <a:effectLst/>
                <a:latin typeface="Helvetica" pitchFamily="2" charset="0"/>
              </a:rPr>
              <a:t> × log</a:t>
            </a:r>
            <a:r>
              <a:rPr lang="en-US" sz="2400" b="1" baseline="-25000" dirty="0">
                <a:solidFill>
                  <a:schemeClr val="accent2"/>
                </a:solidFill>
                <a:effectLst/>
                <a:latin typeface="Helvetica" pitchFamily="2" charset="0"/>
              </a:rPr>
              <a:t>2</a:t>
            </a:r>
            <a:r>
              <a:rPr lang="en-US" sz="2400" b="1" dirty="0">
                <a:solidFill>
                  <a:schemeClr val="accent2"/>
                </a:solidFill>
                <a:effectLst/>
                <a:latin typeface="Helvetica" pitchFamily="2" charset="0"/>
              </a:rPr>
              <a:t> </a:t>
            </a:r>
            <a:r>
              <a:rPr lang="en-US" sz="2400" b="1" dirty="0" err="1">
                <a:solidFill>
                  <a:schemeClr val="accent2"/>
                </a:solidFill>
                <a:effectLst/>
                <a:latin typeface="Helvetica" pitchFamily="2" charset="0"/>
              </a:rPr>
              <a:t>C</a:t>
            </a:r>
            <a:r>
              <a:rPr lang="en-US" sz="2400" b="1" baseline="-25000" dirty="0" err="1">
                <a:solidFill>
                  <a:schemeClr val="accent2"/>
                </a:solidFill>
                <a:effectLst/>
                <a:latin typeface="Helvetica" pitchFamily="2" charset="0"/>
              </a:rPr>
              <a:t>min</a:t>
            </a:r>
            <a:r>
              <a:rPr lang="en-US" sz="2400" b="1" baseline="-25000" dirty="0">
                <a:solidFill>
                  <a:schemeClr val="accent2"/>
                </a:solidFill>
                <a:effectLst/>
                <a:latin typeface="Helvetica" pitchFamily="2" charset="0"/>
              </a:rPr>
              <a:t> </a:t>
            </a:r>
          </a:p>
          <a:p>
            <a:pPr marL="0" indent="0" algn="ctr">
              <a:lnSpc>
                <a:spcPct val="150000"/>
              </a:lnSpc>
              <a:buNone/>
            </a:pPr>
            <a:endParaRPr lang="en-US" sz="1600" dirty="0"/>
          </a:p>
          <a:p>
            <a:pPr marL="0" indent="0">
              <a:lnSpc>
                <a:spcPct val="150000"/>
              </a:lnSpc>
              <a:buNone/>
            </a:pPr>
            <a:r>
              <a:rPr lang="en-US" sz="1600" dirty="0" err="1"/>
              <a:t>N</a:t>
            </a:r>
            <a:r>
              <a:rPr lang="en-US" sz="1600" baseline="-25000" dirty="0" err="1"/>
              <a:t>min</a:t>
            </a:r>
            <a:r>
              <a:rPr lang="en-US" sz="1600" dirty="0"/>
              <a:t> is the minimum length</a:t>
            </a:r>
          </a:p>
          <a:p>
            <a:pPr marL="0" indent="0">
              <a:lnSpc>
                <a:spcPct val="150000"/>
              </a:lnSpc>
              <a:buNone/>
            </a:pPr>
            <a:r>
              <a:rPr lang="en-US" sz="1600" dirty="0" err="1"/>
              <a:t>C</a:t>
            </a:r>
            <a:r>
              <a:rPr lang="en-US" sz="1600" baseline="-25000" dirty="0" err="1"/>
              <a:t>min</a:t>
            </a:r>
            <a:r>
              <a:rPr lang="en-US" sz="1600" dirty="0"/>
              <a:t> is the cardinality of the minimum character set required </a:t>
            </a:r>
            <a:endParaRPr lang="en-TH" sz="1600" dirty="0"/>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76F1A9D-2717-BDB8-CAA0-04CC3414E1FA}"/>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00749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Methodology (Cont.)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1976718" y="1825625"/>
            <a:ext cx="9377081" cy="4351338"/>
          </a:xfrm>
        </p:spPr>
        <p:txBody>
          <a:bodyPr>
            <a:normAutofit lnSpcReduction="10000"/>
          </a:bodyPr>
          <a:lstStyle/>
          <a:p>
            <a:pPr>
              <a:lnSpc>
                <a:spcPct val="150000"/>
              </a:lnSpc>
            </a:pPr>
            <a:r>
              <a:rPr lang="en-US" sz="1600" dirty="0"/>
              <a:t>Password Policies based on Observation and Evidence</a:t>
            </a:r>
          </a:p>
          <a:p>
            <a:pPr marL="0" indent="0">
              <a:lnSpc>
                <a:spcPct val="150000"/>
              </a:lnSpc>
              <a:buNone/>
            </a:pPr>
            <a:r>
              <a:rPr lang="en-US" sz="1600" dirty="0"/>
              <a:t>	We used the same methodology as the original study to find password breaches or leaked data. We used</a:t>
            </a:r>
            <a:r>
              <a:rPr lang="th-TH" sz="1600" dirty="0"/>
              <a:t> </a:t>
            </a:r>
            <a:r>
              <a:rPr lang="en-US" sz="1600" dirty="0"/>
              <a:t>the Google search engine with the search terms </a:t>
            </a:r>
            <a:endParaRPr lang="th-TH" sz="1600" dirty="0"/>
          </a:p>
          <a:p>
            <a:pPr>
              <a:lnSpc>
                <a:spcPct val="150000"/>
              </a:lnSpc>
            </a:pPr>
            <a:r>
              <a:rPr lang="en-US" sz="1600" dirty="0"/>
              <a:t>Password</a:t>
            </a:r>
            <a:r>
              <a:rPr lang="th-TH" sz="1600" dirty="0"/>
              <a:t> </a:t>
            </a:r>
            <a:r>
              <a:rPr lang="en-US" sz="1600" dirty="0"/>
              <a:t>breach</a:t>
            </a:r>
            <a:endParaRPr lang="th-TH" sz="1600" dirty="0"/>
          </a:p>
          <a:p>
            <a:pPr>
              <a:lnSpc>
                <a:spcPct val="150000"/>
              </a:lnSpc>
            </a:pPr>
            <a:r>
              <a:rPr lang="en-US" sz="1600" dirty="0"/>
              <a:t>password leak</a:t>
            </a:r>
            <a:r>
              <a:rPr lang="th-TH" sz="1600" dirty="0"/>
              <a:t> </a:t>
            </a:r>
          </a:p>
          <a:p>
            <a:pPr>
              <a:lnSpc>
                <a:spcPct val="150000"/>
              </a:lnSpc>
            </a:pPr>
            <a:r>
              <a:rPr lang="en-US" sz="1600" dirty="0"/>
              <a:t>password hack</a:t>
            </a:r>
            <a:endParaRPr lang="th-TH" sz="1600" dirty="0"/>
          </a:p>
          <a:p>
            <a:pPr>
              <a:lnSpc>
                <a:spcPct val="150000"/>
              </a:lnSpc>
            </a:pPr>
            <a:r>
              <a:rPr lang="en-US" sz="1600" dirty="0"/>
              <a:t>password</a:t>
            </a:r>
            <a:r>
              <a:rPr lang="th-TH" sz="1600" dirty="0"/>
              <a:t> </a:t>
            </a:r>
            <a:r>
              <a:rPr lang="en-US" sz="1600" dirty="0"/>
              <a:t>incident</a:t>
            </a:r>
            <a:r>
              <a:rPr lang="th-TH" sz="1600" dirty="0"/>
              <a:t> </a:t>
            </a:r>
          </a:p>
          <a:p>
            <a:pPr marL="0" indent="0">
              <a:lnSpc>
                <a:spcPct val="150000"/>
              </a:lnSpc>
              <a:buNone/>
            </a:pPr>
            <a:r>
              <a:rPr lang="th-TH" sz="1600" dirty="0"/>
              <a:t>	</a:t>
            </a:r>
            <a:r>
              <a:rPr lang="en-US" sz="1600" dirty="0"/>
              <a:t>Combination with the respective website’s</a:t>
            </a:r>
            <a:r>
              <a:rPr lang="th-TH" sz="1600" dirty="0"/>
              <a:t> </a:t>
            </a:r>
            <a:r>
              <a:rPr lang="en-US" sz="1600" dirty="0"/>
              <a:t>name. If we found a security incident exposing password data on the first five pages of search results, we classified a website as having been victim of a breach or leak.</a:t>
            </a:r>
          </a:p>
          <a:p>
            <a:pPr marL="0" indent="0">
              <a:lnSpc>
                <a:spcPct val="150000"/>
              </a:lnSpc>
              <a:buNone/>
            </a:pPr>
            <a:endParaRPr lang="en-US" sz="1600" dirty="0"/>
          </a:p>
          <a:p>
            <a:pPr marL="0" indent="0">
              <a:lnSpc>
                <a:spcPct val="150000"/>
              </a:lnSpc>
              <a:buNone/>
            </a:pPr>
            <a:endParaRPr lang="en-TH" sz="1600" dirty="0"/>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76F1A9D-2717-BDB8-CAA0-04CC3414E1FA}"/>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425603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Methodology (Cont.)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1976718" y="1825625"/>
            <a:ext cx="8700247" cy="4351338"/>
          </a:xfrm>
        </p:spPr>
        <p:txBody>
          <a:bodyPr>
            <a:normAutofit/>
          </a:bodyPr>
          <a:lstStyle/>
          <a:p>
            <a:pPr>
              <a:lnSpc>
                <a:spcPct val="150000"/>
              </a:lnSpc>
            </a:pPr>
            <a:r>
              <a:rPr lang="en-US" sz="1600" b="1" dirty="0">
                <a:effectLst/>
                <a:ea typeface="SimSun" panose="02010600030101010101" pitchFamily="2" charset="-122"/>
              </a:rPr>
              <a:t>Experimental Features</a:t>
            </a:r>
          </a:p>
          <a:p>
            <a:pPr marL="457200" lvl="1" indent="0">
              <a:lnSpc>
                <a:spcPct val="150000"/>
              </a:lnSpc>
              <a:buNone/>
            </a:pPr>
            <a:r>
              <a:rPr lang="en-US" sz="1600" b="0" dirty="0">
                <a:effectLst/>
                <a:ea typeface="SimSun" panose="02010600030101010101" pitchFamily="2" charset="-122"/>
              </a:rPr>
              <a:t>      	Our research considered features from the original study, We also added two additional security features 2FA and HTTPS.</a:t>
            </a: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sp>
        <p:nvSpPr>
          <p:cNvPr id="6" name="TextBox 5">
            <a:extLst>
              <a:ext uri="{FF2B5EF4-FFF2-40B4-BE49-F238E27FC236}">
                <a16:creationId xmlns:a16="http://schemas.microsoft.com/office/drawing/2014/main" id="{646AEE0B-A15F-57C7-95A0-6F66098AC333}"/>
              </a:ext>
            </a:extLst>
          </p:cNvPr>
          <p:cNvSpPr txBox="1"/>
          <p:nvPr/>
        </p:nvSpPr>
        <p:spPr>
          <a:xfrm>
            <a:off x="6093760" y="3429000"/>
            <a:ext cx="5260039" cy="2262671"/>
          </a:xfrm>
          <a:prstGeom prst="rect">
            <a:avLst/>
          </a:prstGeom>
          <a:noFill/>
        </p:spPr>
        <p:txBody>
          <a:bodyPr wrap="square">
            <a:spAutoFit/>
          </a:bodyPr>
          <a:lstStyle/>
          <a:p>
            <a:pPr marL="0" indent="0">
              <a:lnSpc>
                <a:spcPct val="150000"/>
              </a:lnSpc>
              <a:buNone/>
            </a:pPr>
            <a:r>
              <a:rPr lang="en-US" sz="1600" b="1" dirty="0">
                <a:solidFill>
                  <a:schemeClr val="accent2"/>
                </a:solidFill>
                <a:effectLst/>
                <a:latin typeface="Arial" panose="020B0604020202020204" pitchFamily="34" charset="0"/>
                <a:ea typeface="SimSun" panose="02010600030101010101" pitchFamily="2" charset="-122"/>
                <a:cs typeface="Arial" panose="020B0604020202020204" pitchFamily="34" charset="0"/>
              </a:rPr>
              <a:t>Security feature:</a:t>
            </a:r>
          </a:p>
          <a:p>
            <a:pPr marL="800100" lvl="1" indent="-342900">
              <a:lnSpc>
                <a:spcPct val="150000"/>
              </a:lnSpc>
              <a:buFont typeface="+mj-lt"/>
              <a:buAutoNum type="arabicParenR"/>
            </a:pPr>
            <a:r>
              <a:rPr lang="en-US" sz="1600" b="0" dirty="0">
                <a:effectLst/>
                <a:latin typeface="Arial" panose="020B0604020202020204" pitchFamily="34" charset="0"/>
                <a:ea typeface="SimSun" panose="02010600030101010101" pitchFamily="2" charset="-122"/>
                <a:cs typeface="Arial" panose="020B0604020202020204" pitchFamily="34" charset="0"/>
              </a:rPr>
              <a:t>Observation and evidence</a:t>
            </a:r>
          </a:p>
          <a:p>
            <a:pPr marL="800100" lvl="1" indent="-342900">
              <a:lnSpc>
                <a:spcPct val="150000"/>
              </a:lnSpc>
              <a:buFont typeface="+mj-lt"/>
              <a:buAutoNum type="arabicParenR"/>
            </a:pPr>
            <a:r>
              <a:rPr lang="en-US" sz="1600" b="0" dirty="0">
                <a:effectLst/>
                <a:latin typeface="Arial" panose="020B0604020202020204" pitchFamily="34" charset="0"/>
                <a:ea typeface="SimSun" panose="02010600030101010101" pitchFamily="2" charset="-122"/>
                <a:cs typeface="Arial" panose="020B0604020202020204" pitchFamily="34" charset="0"/>
              </a:rPr>
              <a:t>Size of the Service</a:t>
            </a:r>
          </a:p>
          <a:p>
            <a:pPr marL="800100" lvl="1" indent="-342900">
              <a:lnSpc>
                <a:spcPct val="150000"/>
              </a:lnSpc>
              <a:buFont typeface="+mj-lt"/>
              <a:buAutoNum type="arabicParenR"/>
            </a:pPr>
            <a:r>
              <a:rPr lang="en-US" sz="1600" b="0" dirty="0">
                <a:effectLst/>
                <a:latin typeface="Arial" panose="020B0604020202020204" pitchFamily="34" charset="0"/>
                <a:ea typeface="SimSun" panose="02010600030101010101" pitchFamily="2" charset="-122"/>
                <a:cs typeface="Arial" panose="020B0604020202020204" pitchFamily="34" charset="0"/>
              </a:rPr>
              <a:t>Value of assets </a:t>
            </a:r>
          </a:p>
          <a:p>
            <a:pPr marL="800100" lvl="1" indent="-342900">
              <a:lnSpc>
                <a:spcPct val="150000"/>
              </a:lnSpc>
              <a:buFont typeface="+mj-lt"/>
              <a:buAutoNum type="arabicParenR"/>
            </a:pPr>
            <a:r>
              <a:rPr lang="en-US" sz="1600" b="0" dirty="0">
                <a:effectLst/>
                <a:latin typeface="Arial" panose="020B0604020202020204" pitchFamily="34" charset="0"/>
                <a:ea typeface="SimSun" panose="02010600030101010101" pitchFamily="2" charset="-122"/>
                <a:cs typeface="Arial" panose="020B0604020202020204" pitchFamily="34" charset="0"/>
              </a:rPr>
              <a:t>HTTPS</a:t>
            </a:r>
          </a:p>
          <a:p>
            <a:pPr marL="800100" lvl="1" indent="-342900">
              <a:lnSpc>
                <a:spcPct val="150000"/>
              </a:lnSpc>
              <a:buFont typeface="+mj-lt"/>
              <a:buAutoNum type="arabicParenR"/>
            </a:pPr>
            <a:r>
              <a:rPr lang="en-US" sz="1600" b="0" dirty="0">
                <a:effectLst/>
                <a:latin typeface="Arial" panose="020B0604020202020204" pitchFamily="34" charset="0"/>
                <a:ea typeface="SimSun" panose="02010600030101010101" pitchFamily="2" charset="-122"/>
                <a:cs typeface="Arial" panose="020B0604020202020204" pitchFamily="34" charset="0"/>
              </a:rPr>
              <a:t>2FA</a:t>
            </a:r>
          </a:p>
        </p:txBody>
      </p:sp>
      <p:sp>
        <p:nvSpPr>
          <p:cNvPr id="8" name="TextBox 7">
            <a:extLst>
              <a:ext uri="{FF2B5EF4-FFF2-40B4-BE49-F238E27FC236}">
                <a16:creationId xmlns:a16="http://schemas.microsoft.com/office/drawing/2014/main" id="{5DA7207F-FAAB-5641-9408-EA947BA1B392}"/>
              </a:ext>
            </a:extLst>
          </p:cNvPr>
          <p:cNvSpPr txBox="1"/>
          <p:nvPr/>
        </p:nvSpPr>
        <p:spPr>
          <a:xfrm>
            <a:off x="2215404" y="3429000"/>
            <a:ext cx="6098240" cy="1531510"/>
          </a:xfrm>
          <a:prstGeom prst="rect">
            <a:avLst/>
          </a:prstGeom>
          <a:noFill/>
        </p:spPr>
        <p:txBody>
          <a:bodyPr wrap="square">
            <a:spAutoFit/>
          </a:bodyPr>
          <a:lstStyle/>
          <a:p>
            <a:pPr marL="0" indent="0">
              <a:lnSpc>
                <a:spcPct val="150000"/>
              </a:lnSpc>
              <a:buNone/>
            </a:pPr>
            <a:r>
              <a:rPr lang="en-US" sz="1600" b="1" dirty="0">
                <a:solidFill>
                  <a:schemeClr val="accent2"/>
                </a:solidFill>
                <a:effectLst/>
                <a:latin typeface="Arial" panose="020B0604020202020204" pitchFamily="34" charset="0"/>
                <a:ea typeface="SimSun" panose="02010600030101010101" pitchFamily="2" charset="-122"/>
                <a:cs typeface="Arial" panose="020B0604020202020204" pitchFamily="34" charset="0"/>
              </a:rPr>
              <a:t>Usability features:</a:t>
            </a:r>
          </a:p>
          <a:p>
            <a:pPr marL="800100" lvl="1" indent="-342900">
              <a:lnSpc>
                <a:spcPct val="150000"/>
              </a:lnSpc>
              <a:buFont typeface="+mj-lt"/>
              <a:buAutoNum type="arabicParenR"/>
            </a:pPr>
            <a:r>
              <a:rPr lang="en-US" sz="1600" b="0" dirty="0">
                <a:effectLst/>
                <a:latin typeface="Arial" panose="020B0604020202020204" pitchFamily="34" charset="0"/>
                <a:ea typeface="SimSun" panose="02010600030101010101" pitchFamily="2" charset="-122"/>
                <a:cs typeface="Arial" panose="020B0604020202020204" pitchFamily="34" charset="0"/>
              </a:rPr>
              <a:t>Advertising Accepted? </a:t>
            </a:r>
          </a:p>
          <a:p>
            <a:pPr marL="800100" lvl="1" indent="-342900">
              <a:lnSpc>
                <a:spcPct val="150000"/>
              </a:lnSpc>
              <a:buFont typeface="+mj-lt"/>
              <a:buAutoNum type="arabicParenR"/>
            </a:pPr>
            <a:r>
              <a:rPr lang="en-US" sz="1600" b="0" dirty="0">
                <a:effectLst/>
                <a:latin typeface="Arial" panose="020B0604020202020204" pitchFamily="34" charset="0"/>
                <a:ea typeface="SimSun" panose="02010600030101010101" pitchFamily="2" charset="-122"/>
                <a:cs typeface="Arial" panose="020B0604020202020204" pitchFamily="34" charset="0"/>
              </a:rPr>
              <a:t>Site Advertise?</a:t>
            </a:r>
          </a:p>
          <a:p>
            <a:pPr marL="800100" lvl="1" indent="-342900">
              <a:lnSpc>
                <a:spcPct val="150000"/>
              </a:lnSpc>
              <a:buFont typeface="+mj-lt"/>
              <a:buAutoNum type="arabicParenR"/>
            </a:pPr>
            <a:r>
              <a:rPr lang="en-US" sz="1600" b="0" dirty="0">
                <a:effectLst/>
                <a:latin typeface="Arial" panose="020B0604020202020204" pitchFamily="34" charset="0"/>
                <a:ea typeface="SimSun" panose="02010600030101010101" pitchFamily="2" charset="-122"/>
                <a:cs typeface="Arial" panose="020B0604020202020204" pitchFamily="34" charset="0"/>
              </a:rPr>
              <a:t>User have a Choice? </a:t>
            </a:r>
          </a:p>
        </p:txBody>
      </p:sp>
      <p:pic>
        <p:nvPicPr>
          <p:cNvPr id="4" name="Picture 3">
            <a:extLst>
              <a:ext uri="{FF2B5EF4-FFF2-40B4-BE49-F238E27FC236}">
                <a16:creationId xmlns:a16="http://schemas.microsoft.com/office/drawing/2014/main" id="{EDFF32E3-E905-22B0-35B7-29DB1E938FD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048761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normAutofit/>
          </a:bodyPr>
          <a:lstStyle/>
          <a:p>
            <a:r>
              <a:rPr lang="en-US" sz="5400" b="1" dirty="0"/>
              <a:t>Result &amp; Discussion</a:t>
            </a:r>
            <a:endParaRPr lang="en-TH" sz="5400" b="1" dirty="0"/>
          </a:p>
        </p:txBody>
      </p:sp>
      <p:pic>
        <p:nvPicPr>
          <p:cNvPr id="5" name="Picture 4">
            <a:extLst>
              <a:ext uri="{FF2B5EF4-FFF2-40B4-BE49-F238E27FC236}">
                <a16:creationId xmlns:a16="http://schemas.microsoft.com/office/drawing/2014/main" id="{B861A192-7757-385C-B5A2-25131033D456}"/>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316252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US" sz="4400" b="1" dirty="0"/>
              <a:t>Result &amp; Discussion</a:t>
            </a:r>
            <a:endParaRPr lang="en-TH" b="1" dirty="0"/>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RQ1</a:t>
            </a:r>
            <a:r>
              <a:rPr lang="en-US" sz="2000" dirty="0"/>
              <a:t>: </a:t>
            </a:r>
            <a:endParaRPr lang="th-TH" sz="2000" dirty="0"/>
          </a:p>
          <a:p>
            <a:pPr marL="0" indent="0" algn="ctr">
              <a:lnSpc>
                <a:spcPct val="150000"/>
              </a:lnSpc>
              <a:buNone/>
            </a:pPr>
            <a:r>
              <a:rPr lang="en-US" sz="2000" dirty="0"/>
              <a:t>How does the PCP strength of Thailand 2018 sample compared with those in the US and German samples?</a:t>
            </a: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50225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US" sz="4400" b="1" dirty="0"/>
              <a:t>Result &amp; Discussion (Cont.)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p:txBody>
          <a:bodyPr>
            <a:normAutofit/>
          </a:bodyPr>
          <a:lstStyle/>
          <a:p>
            <a:r>
              <a:rPr lang="en-US" sz="1600" dirty="0"/>
              <a:t>How does the PCP strength of Thailand 2018 sample compared with those in the US and German samples?</a:t>
            </a:r>
            <a:endParaRPr lang="en-TH" sz="1600" dirty="0"/>
          </a:p>
        </p:txBody>
      </p:sp>
      <p:graphicFrame>
        <p:nvGraphicFramePr>
          <p:cNvPr id="4" name="Table 3">
            <a:extLst>
              <a:ext uri="{FF2B5EF4-FFF2-40B4-BE49-F238E27FC236}">
                <a16:creationId xmlns:a16="http://schemas.microsoft.com/office/drawing/2014/main" id="{816E3322-53BE-930C-3DE2-DFA56A9185BB}"/>
              </a:ext>
            </a:extLst>
          </p:cNvPr>
          <p:cNvGraphicFramePr>
            <a:graphicFrameLocks noGrp="1"/>
          </p:cNvGraphicFramePr>
          <p:nvPr>
            <p:extLst>
              <p:ext uri="{D42A27DB-BD31-4B8C-83A1-F6EECF244321}">
                <p14:modId xmlns:p14="http://schemas.microsoft.com/office/powerpoint/2010/main" val="2758361326"/>
              </p:ext>
            </p:extLst>
          </p:nvPr>
        </p:nvGraphicFramePr>
        <p:xfrm>
          <a:off x="1963266" y="2455115"/>
          <a:ext cx="9498109" cy="3415555"/>
        </p:xfrm>
        <a:graphic>
          <a:graphicData uri="http://schemas.openxmlformats.org/drawingml/2006/table">
            <a:tbl>
              <a:tblPr firstRow="1" firstCol="1" bandRow="1">
                <a:tableStyleId>{5C22544A-7EE6-4342-B048-85BDC9FD1C3A}</a:tableStyleId>
              </a:tblPr>
              <a:tblGrid>
                <a:gridCol w="1349190">
                  <a:extLst>
                    <a:ext uri="{9D8B030D-6E8A-4147-A177-3AD203B41FA5}">
                      <a16:colId xmlns:a16="http://schemas.microsoft.com/office/drawing/2014/main" val="4037059180"/>
                    </a:ext>
                  </a:extLst>
                </a:gridCol>
                <a:gridCol w="921184">
                  <a:extLst>
                    <a:ext uri="{9D8B030D-6E8A-4147-A177-3AD203B41FA5}">
                      <a16:colId xmlns:a16="http://schemas.microsoft.com/office/drawing/2014/main" val="698117904"/>
                    </a:ext>
                  </a:extLst>
                </a:gridCol>
                <a:gridCol w="1058742">
                  <a:extLst>
                    <a:ext uri="{9D8B030D-6E8A-4147-A177-3AD203B41FA5}">
                      <a16:colId xmlns:a16="http://schemas.microsoft.com/office/drawing/2014/main" val="2171240179"/>
                    </a:ext>
                  </a:extLst>
                </a:gridCol>
                <a:gridCol w="1058742">
                  <a:extLst>
                    <a:ext uri="{9D8B030D-6E8A-4147-A177-3AD203B41FA5}">
                      <a16:colId xmlns:a16="http://schemas.microsoft.com/office/drawing/2014/main" val="3136502283"/>
                    </a:ext>
                  </a:extLst>
                </a:gridCol>
                <a:gridCol w="1009056">
                  <a:extLst>
                    <a:ext uri="{9D8B030D-6E8A-4147-A177-3AD203B41FA5}">
                      <a16:colId xmlns:a16="http://schemas.microsoft.com/office/drawing/2014/main" val="3894752367"/>
                    </a:ext>
                  </a:extLst>
                </a:gridCol>
                <a:gridCol w="991856">
                  <a:extLst>
                    <a:ext uri="{9D8B030D-6E8A-4147-A177-3AD203B41FA5}">
                      <a16:colId xmlns:a16="http://schemas.microsoft.com/office/drawing/2014/main" val="236942485"/>
                    </a:ext>
                  </a:extLst>
                </a:gridCol>
                <a:gridCol w="1110342">
                  <a:extLst>
                    <a:ext uri="{9D8B030D-6E8A-4147-A177-3AD203B41FA5}">
                      <a16:colId xmlns:a16="http://schemas.microsoft.com/office/drawing/2014/main" val="1094197314"/>
                    </a:ext>
                  </a:extLst>
                </a:gridCol>
                <a:gridCol w="965100">
                  <a:extLst>
                    <a:ext uri="{9D8B030D-6E8A-4147-A177-3AD203B41FA5}">
                      <a16:colId xmlns:a16="http://schemas.microsoft.com/office/drawing/2014/main" val="1715169912"/>
                    </a:ext>
                  </a:extLst>
                </a:gridCol>
                <a:gridCol w="1033897">
                  <a:extLst>
                    <a:ext uri="{9D8B030D-6E8A-4147-A177-3AD203B41FA5}">
                      <a16:colId xmlns:a16="http://schemas.microsoft.com/office/drawing/2014/main" val="3987825948"/>
                    </a:ext>
                  </a:extLst>
                </a:gridCol>
              </a:tblGrid>
              <a:tr h="739728">
                <a:tc gridSpan="9">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The median of PCP strength</a:t>
                      </a:r>
                    </a:p>
                  </a:txBody>
                  <a:tcPr marL="68580" marR="68580" marT="0" marB="0" anchor="ct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tc hMerge="1">
                  <a:txBody>
                    <a:bodyPr/>
                    <a:lstStyle/>
                    <a:p>
                      <a:endParaRPr lang="en-TH"/>
                    </a:p>
                  </a:txBody>
                  <a:tcPr/>
                </a:tc>
                <a:extLst>
                  <a:ext uri="{0D108BD9-81ED-4DB2-BD59-A6C34878D82A}">
                    <a16:rowId xmlns:a16="http://schemas.microsoft.com/office/drawing/2014/main" val="4120681556"/>
                  </a:ext>
                </a:extLst>
              </a:tr>
              <a:tr h="382261">
                <a:tc rowSpan="2">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Sample</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row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Overall</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gridSpan="4">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Traffic rank</a:t>
                      </a:r>
                      <a:endParaRPr lang="en-TH"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TH"/>
                    </a:p>
                  </a:txBody>
                  <a:tcPr/>
                </a:tc>
                <a:tc hMerge="1">
                  <a:txBody>
                    <a:bodyPr/>
                    <a:lstStyle/>
                    <a:p>
                      <a:endParaRPr lang="en-TH"/>
                    </a:p>
                  </a:txBody>
                  <a:tcPr/>
                </a:tc>
                <a:tc hMerge="1">
                  <a:txBody>
                    <a:bodyPr/>
                    <a:lstStyle/>
                    <a:p>
                      <a:endParaRPr lang="en-TH"/>
                    </a:p>
                  </a:txBody>
                  <a:tcPr/>
                </a:tc>
                <a:tc rowSpan="2">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Bank</a:t>
                      </a:r>
                      <a:endParaRPr lang="en-TH"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rowSpan="2">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Uni.</a:t>
                      </a:r>
                      <a:endParaRPr lang="en-TH"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rowSpan="2">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Gov.</a:t>
                      </a:r>
                      <a:endParaRPr lang="en-TH"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034529235"/>
                  </a:ext>
                </a:extLst>
              </a:tr>
              <a:tr h="382261">
                <a:tc vMerge="1">
                  <a:txBody>
                    <a:bodyPr/>
                    <a:lstStyle/>
                    <a:p>
                      <a:endParaRPr lang="en-TH"/>
                    </a:p>
                  </a:txBody>
                  <a:tcPr/>
                </a:tc>
                <a:tc vMerge="1">
                  <a:txBody>
                    <a:bodyPr/>
                    <a:lstStyle/>
                    <a:p>
                      <a:endParaRPr lang="en-TH"/>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Top</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High</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Med</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Low</a:t>
                      </a:r>
                      <a:endParaRPr lang="en-TH"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vMerge="1">
                  <a:txBody>
                    <a:bodyPr/>
                    <a:lstStyle/>
                    <a:p>
                      <a:endParaRPr lang="en-TH"/>
                    </a:p>
                  </a:txBody>
                  <a:tcPr/>
                </a:tc>
                <a:tc vMerge="1">
                  <a:txBody>
                    <a:bodyPr/>
                    <a:lstStyle/>
                    <a:p>
                      <a:endParaRPr lang="en-TH"/>
                    </a:p>
                  </a:txBody>
                  <a:tcPr/>
                </a:tc>
                <a:tc vMerge="1">
                  <a:txBody>
                    <a:bodyPr/>
                    <a:lstStyle/>
                    <a:p>
                      <a:endParaRPr lang="en-TH"/>
                    </a:p>
                  </a:txBody>
                  <a:tcPr/>
                </a:tc>
                <a:extLst>
                  <a:ext uri="{0D108BD9-81ED-4DB2-BD59-A6C34878D82A}">
                    <a16:rowId xmlns:a16="http://schemas.microsoft.com/office/drawing/2014/main" val="1232592136"/>
                  </a:ext>
                </a:extLst>
              </a:tr>
              <a:tr h="382261">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USA 2010</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35.7</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36.2</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31.0</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41.7</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47.6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754473"/>
                  </a:ext>
                </a:extLst>
              </a:tr>
              <a:tr h="382261">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USA 2016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41.4</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41.5</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46.5</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35.7</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47.6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52.7</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720897657"/>
                  </a:ext>
                </a:extLst>
              </a:tr>
              <a:tr h="382261">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GER 2016</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25.8</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30.8</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47.6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27953161"/>
                  </a:ext>
                </a:extLst>
              </a:tr>
              <a:tr h="382261">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THA 2018</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26.6</a:t>
                      </a:r>
                      <a:endParaRPr lang="en-TH" sz="16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19.9</a:t>
                      </a:r>
                      <a:endParaRPr lang="en-TH" sz="16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a:solidFill>
                            <a:schemeClr val="tx1"/>
                          </a:solidFill>
                          <a:effectLst/>
                          <a:latin typeface="Arial" panose="020B0604020202020204" pitchFamily="34" charset="0"/>
                          <a:cs typeface="Arial" panose="020B0604020202020204" pitchFamily="34" charset="0"/>
                        </a:rPr>
                        <a:t>26.6</a:t>
                      </a:r>
                      <a:endParaRPr lang="en-TH" sz="16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accent2">
                              <a:lumMod val="75000"/>
                            </a:schemeClr>
                          </a:solidFill>
                          <a:effectLst/>
                          <a:latin typeface="Arial" panose="020B0604020202020204" pitchFamily="34" charset="0"/>
                          <a:cs typeface="Arial" panose="020B0604020202020204" pitchFamily="34" charset="0"/>
                        </a:rPr>
                        <a:t>16.6</a:t>
                      </a:r>
                      <a:endParaRPr lang="en-TH" sz="1600" b="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a:solidFill>
                            <a:schemeClr val="accent2">
                              <a:lumMod val="75000"/>
                            </a:schemeClr>
                          </a:solidFill>
                          <a:effectLst/>
                          <a:latin typeface="Arial" panose="020B0604020202020204" pitchFamily="34" charset="0"/>
                          <a:cs typeface="Arial" panose="020B0604020202020204" pitchFamily="34" charset="0"/>
                        </a:rPr>
                        <a:t>13.3</a:t>
                      </a:r>
                      <a:endParaRPr lang="en-TH" sz="1600" b="1">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rgbClr val="00B050"/>
                          </a:solidFill>
                          <a:effectLst/>
                          <a:latin typeface="Arial" panose="020B0604020202020204" pitchFamily="34" charset="0"/>
                          <a:cs typeface="Arial" panose="020B0604020202020204" pitchFamily="34" charset="0"/>
                        </a:rPr>
                        <a:t>41.4</a:t>
                      </a:r>
                      <a:endParaRPr lang="en-TH" sz="1600" b="1" dirty="0">
                        <a:solidFill>
                          <a:srgbClr val="00B05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41.4</a:t>
                      </a:r>
                      <a:endParaRPr lang="en-TH" sz="16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rgbClr val="FF0000"/>
                          </a:solidFill>
                          <a:effectLst/>
                          <a:latin typeface="Arial" panose="020B0604020202020204" pitchFamily="34" charset="0"/>
                          <a:cs typeface="Arial" panose="020B0604020202020204" pitchFamily="34" charset="0"/>
                        </a:rPr>
                        <a:t>29.9</a:t>
                      </a:r>
                      <a:endParaRPr lang="en-TH" sz="1600" b="1"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926581169"/>
                  </a:ext>
                </a:extLst>
              </a:tr>
              <a:tr h="382261">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THA 2021</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31.0</a:t>
                      </a:r>
                      <a:endParaRPr lang="en-TH" sz="16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26.6</a:t>
                      </a:r>
                      <a:endParaRPr lang="en-TH" sz="16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26.6</a:t>
                      </a:r>
                      <a:endParaRPr lang="en-TH" sz="16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accent2">
                              <a:lumMod val="75000"/>
                            </a:schemeClr>
                          </a:solidFill>
                          <a:effectLst/>
                          <a:latin typeface="Arial" panose="020B0604020202020204" pitchFamily="34" charset="0"/>
                          <a:cs typeface="Arial" panose="020B0604020202020204" pitchFamily="34" charset="0"/>
                        </a:rPr>
                        <a:t>18.3</a:t>
                      </a:r>
                      <a:endParaRPr lang="en-TH" sz="1600" b="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accent2">
                              <a:lumMod val="75000"/>
                            </a:schemeClr>
                          </a:solidFill>
                          <a:effectLst/>
                          <a:latin typeface="Arial" panose="020B0604020202020204" pitchFamily="34" charset="0"/>
                          <a:cs typeface="Arial" panose="020B0604020202020204" pitchFamily="34" charset="0"/>
                        </a:rPr>
                        <a:t>19.9</a:t>
                      </a:r>
                      <a:endParaRPr lang="en-TH" sz="1600" b="1" dirty="0">
                        <a:solidFill>
                          <a:schemeClr val="accent2">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rgbClr val="00B050"/>
                          </a:solidFill>
                          <a:effectLst/>
                          <a:latin typeface="Arial" panose="020B0604020202020204" pitchFamily="34" charset="0"/>
                          <a:cs typeface="Arial" panose="020B0604020202020204" pitchFamily="34" charset="0"/>
                        </a:rPr>
                        <a:t>41.4</a:t>
                      </a:r>
                      <a:endParaRPr lang="en-TH" sz="1600" b="1" dirty="0">
                        <a:solidFill>
                          <a:srgbClr val="00B05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47.5</a:t>
                      </a:r>
                      <a:endParaRPr lang="en-TH" sz="16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1" dirty="0">
                          <a:solidFill>
                            <a:srgbClr val="FF0000"/>
                          </a:solidFill>
                          <a:effectLst/>
                          <a:latin typeface="Arial" panose="020B0604020202020204" pitchFamily="34" charset="0"/>
                          <a:cs typeface="Arial" panose="020B0604020202020204" pitchFamily="34" charset="0"/>
                        </a:rPr>
                        <a:t>40.4</a:t>
                      </a:r>
                      <a:endParaRPr lang="en-TH" sz="1600" b="1"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947841573"/>
                  </a:ext>
                </a:extLst>
              </a:tr>
            </a:tbl>
          </a:graphicData>
        </a:graphic>
      </p:graphicFrame>
      <p:pic>
        <p:nvPicPr>
          <p:cNvPr id="6" name="Picture 5">
            <a:extLst>
              <a:ext uri="{FF2B5EF4-FFF2-40B4-BE49-F238E27FC236}">
                <a16:creationId xmlns:a16="http://schemas.microsoft.com/office/drawing/2014/main" id="{B0972786-FEBA-64B3-67B0-397428D72BD3}"/>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827184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Result </a:t>
            </a:r>
            <a:r>
              <a:rPr lang="en-US" sz="4400" b="1" dirty="0"/>
              <a:t>&amp; Discussion </a:t>
            </a:r>
            <a:r>
              <a:rPr lang="en-TH" b="1" dirty="0"/>
              <a:t>(Cont.)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RQ2</a:t>
            </a:r>
            <a:r>
              <a:rPr lang="en-US" sz="2000" dirty="0"/>
              <a:t>: </a:t>
            </a:r>
            <a:endParaRPr lang="th-TH" sz="2000" dirty="0"/>
          </a:p>
          <a:p>
            <a:pPr marL="0" indent="0" algn="ctr">
              <a:buNone/>
            </a:pPr>
            <a:r>
              <a:rPr lang="en-US" sz="2000" b="0" dirty="0">
                <a:effectLst/>
                <a:latin typeface="Arial" panose="020B0604020202020204" pitchFamily="34" charset="0"/>
                <a:ea typeface="SimSun" panose="02010600030101010101" pitchFamily="2" charset="-122"/>
                <a:cs typeface="Arial" panose="020B0604020202020204" pitchFamily="34" charset="0"/>
              </a:rPr>
              <a:t>Which website features have effects on the PCP strength </a:t>
            </a:r>
          </a:p>
          <a:p>
            <a:pPr marL="0" indent="0" algn="ctr">
              <a:buNone/>
            </a:pPr>
            <a:r>
              <a:rPr lang="en-US" sz="2000" b="0" dirty="0">
                <a:effectLst/>
                <a:latin typeface="Arial" panose="020B0604020202020204" pitchFamily="34" charset="0"/>
                <a:ea typeface="SimSun" panose="02010600030101010101" pitchFamily="2" charset="-122"/>
                <a:cs typeface="Arial" panose="020B0604020202020204" pitchFamily="34" charset="0"/>
              </a:rPr>
              <a:t>of Thailand, the US, and German samples?</a:t>
            </a:r>
            <a:r>
              <a:rPr lang="en-TH" sz="2000" dirty="0">
                <a:effectLst/>
                <a:latin typeface="Arial" panose="020B0604020202020204" pitchFamily="34" charset="0"/>
                <a:cs typeface="Arial" panose="020B0604020202020204" pitchFamily="34" charset="0"/>
              </a:rPr>
              <a:t> </a:t>
            </a:r>
            <a:endParaRPr lang="en-TH"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5059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normAutofit/>
          </a:bodyPr>
          <a:lstStyle/>
          <a:p>
            <a:r>
              <a:rPr lang="en-TH" sz="5400" b="1" dirty="0"/>
              <a:t>Introduction</a:t>
            </a:r>
          </a:p>
        </p:txBody>
      </p:sp>
      <p:pic>
        <p:nvPicPr>
          <p:cNvPr id="3" name="Picture 2">
            <a:extLst>
              <a:ext uri="{FF2B5EF4-FFF2-40B4-BE49-F238E27FC236}">
                <a16:creationId xmlns:a16="http://schemas.microsoft.com/office/drawing/2014/main" id="{DF67FA2D-D4F4-DEA8-1A75-CC39AACBF528}"/>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615089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DE6B241-6AA1-D4C5-08AD-D3135F955337}"/>
              </a:ext>
            </a:extLst>
          </p:cNvPr>
          <p:cNvGraphicFramePr>
            <a:graphicFrameLocks noGrp="1"/>
          </p:cNvGraphicFramePr>
          <p:nvPr>
            <p:extLst>
              <p:ext uri="{D42A27DB-BD31-4B8C-83A1-F6EECF244321}">
                <p14:modId xmlns:p14="http://schemas.microsoft.com/office/powerpoint/2010/main" val="275768056"/>
              </p:ext>
            </p:extLst>
          </p:nvPr>
        </p:nvGraphicFramePr>
        <p:xfrm>
          <a:off x="2250141" y="2139016"/>
          <a:ext cx="9103658" cy="4165600"/>
        </p:xfrm>
        <a:graphic>
          <a:graphicData uri="http://schemas.openxmlformats.org/drawingml/2006/table">
            <a:tbl>
              <a:tblPr firstRow="1" bandRow="1">
                <a:tableStyleId>{5C22544A-7EE6-4342-B048-85BDC9FD1C3A}</a:tableStyleId>
              </a:tblPr>
              <a:tblGrid>
                <a:gridCol w="2308348">
                  <a:extLst>
                    <a:ext uri="{9D8B030D-6E8A-4147-A177-3AD203B41FA5}">
                      <a16:colId xmlns:a16="http://schemas.microsoft.com/office/drawing/2014/main" val="3692709292"/>
                    </a:ext>
                  </a:extLst>
                </a:gridCol>
                <a:gridCol w="1610475">
                  <a:extLst>
                    <a:ext uri="{9D8B030D-6E8A-4147-A177-3AD203B41FA5}">
                      <a16:colId xmlns:a16="http://schemas.microsoft.com/office/drawing/2014/main" val="3258402851"/>
                    </a:ext>
                  </a:extLst>
                </a:gridCol>
                <a:gridCol w="1060230">
                  <a:extLst>
                    <a:ext uri="{9D8B030D-6E8A-4147-A177-3AD203B41FA5}">
                      <a16:colId xmlns:a16="http://schemas.microsoft.com/office/drawing/2014/main" val="1274331365"/>
                    </a:ext>
                  </a:extLst>
                </a:gridCol>
                <a:gridCol w="1046809">
                  <a:extLst>
                    <a:ext uri="{9D8B030D-6E8A-4147-A177-3AD203B41FA5}">
                      <a16:colId xmlns:a16="http://schemas.microsoft.com/office/drawing/2014/main" val="352645439"/>
                    </a:ext>
                  </a:extLst>
                </a:gridCol>
                <a:gridCol w="993127">
                  <a:extLst>
                    <a:ext uri="{9D8B030D-6E8A-4147-A177-3AD203B41FA5}">
                      <a16:colId xmlns:a16="http://schemas.microsoft.com/office/drawing/2014/main" val="581081938"/>
                    </a:ext>
                  </a:extLst>
                </a:gridCol>
                <a:gridCol w="979706">
                  <a:extLst>
                    <a:ext uri="{9D8B030D-6E8A-4147-A177-3AD203B41FA5}">
                      <a16:colId xmlns:a16="http://schemas.microsoft.com/office/drawing/2014/main" val="494700130"/>
                    </a:ext>
                  </a:extLst>
                </a:gridCol>
                <a:gridCol w="1104963">
                  <a:extLst>
                    <a:ext uri="{9D8B030D-6E8A-4147-A177-3AD203B41FA5}">
                      <a16:colId xmlns:a16="http://schemas.microsoft.com/office/drawing/2014/main" val="2070388057"/>
                    </a:ext>
                  </a:extLst>
                </a:gridCol>
              </a:tblGrid>
              <a:tr h="411480">
                <a:tc rowSpan="2">
                  <a:txBody>
                    <a:bodyPr/>
                    <a:lstStyle/>
                    <a:p>
                      <a:pPr algn="ctr"/>
                      <a:r>
                        <a:rPr lang="en-US" sz="1600" dirty="0">
                          <a:latin typeface="Arial" panose="020B0604020202020204" pitchFamily="34" charset="0"/>
                          <a:cs typeface="Arial" panose="020B0604020202020204" pitchFamily="34" charset="0"/>
                        </a:rPr>
                        <a:t>Website 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Hypothesized effect on PCP strength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600" dirty="0">
                          <a:latin typeface="Arial" panose="020B0604020202020204" pitchFamily="34" charset="0"/>
                          <a:cs typeface="Arial" panose="020B0604020202020204" pitchFamily="34" charset="0"/>
                        </a:rPr>
                        <a:t>Actual effect on PCP strength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TH"/>
                    </a:p>
                  </a:txBody>
                  <a:tcPr/>
                </a:tc>
                <a:tc hMerge="1">
                  <a:txBody>
                    <a:bodyPr/>
                    <a:lstStyle/>
                    <a:p>
                      <a:endParaRPr lang="en-TH"/>
                    </a:p>
                  </a:txBody>
                  <a:tcPr/>
                </a:tc>
                <a:tc hMerge="1">
                  <a:txBody>
                    <a:bodyPr/>
                    <a:lstStyle/>
                    <a:p>
                      <a:endParaRPr lang="en-TH" sz="1600" dirty="0"/>
                    </a:p>
                  </a:txBody>
                  <a:tcPr anchor="ctr"/>
                </a:tc>
                <a:tc hMerge="1">
                  <a:txBody>
                    <a:bodyPr/>
                    <a:lstStyle/>
                    <a:p>
                      <a:endParaRPr lang="en-TH" sz="1600" dirty="0"/>
                    </a:p>
                  </a:txBody>
                  <a:tcPr anchor="ctr"/>
                </a:tc>
                <a:extLst>
                  <a:ext uri="{0D108BD9-81ED-4DB2-BD59-A6C34878D82A}">
                    <a16:rowId xmlns:a16="http://schemas.microsoft.com/office/drawing/2014/main" val="3461431198"/>
                  </a:ext>
                </a:extLst>
              </a:tr>
              <a:tr h="411480">
                <a:tc vMerge="1">
                  <a:txBody>
                    <a:bodyPr/>
                    <a:lstStyle/>
                    <a:p>
                      <a:endParaRPr lang="en-TH"/>
                    </a:p>
                  </a:txBody>
                  <a:tcPr/>
                </a:tc>
                <a:tc vMerge="1">
                  <a:txBody>
                    <a:bodyPr/>
                    <a:lstStyle/>
                    <a:p>
                      <a:endParaRPr lang="en-TH"/>
                    </a:p>
                  </a:txBody>
                  <a:tcPr/>
                </a:tc>
                <a:tc>
                  <a:txBody>
                    <a:bodyPr/>
                    <a:lstStyle/>
                    <a:p>
                      <a:pPr algn="ctr"/>
                      <a:r>
                        <a:rPr lang="en-TH" sz="1600" b="1" dirty="0">
                          <a:latin typeface="Arial" panose="020B0604020202020204" pitchFamily="34" charset="0"/>
                          <a:cs typeface="Arial" panose="020B0604020202020204" pitchFamily="34" charset="0"/>
                        </a:rPr>
                        <a:t>USA 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b="1" dirty="0">
                          <a:latin typeface="Arial" panose="020B0604020202020204" pitchFamily="34" charset="0"/>
                          <a:cs typeface="Arial" panose="020B0604020202020204" pitchFamily="34" charset="0"/>
                        </a:rPr>
                        <a:t>GER 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b="1" dirty="0">
                          <a:latin typeface="Arial" panose="020B0604020202020204" pitchFamily="34" charset="0"/>
                          <a:cs typeface="Arial" panose="020B0604020202020204" pitchFamily="34" charset="0"/>
                        </a:rPr>
                        <a:t>GER 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b="1" dirty="0">
                          <a:latin typeface="Arial" panose="020B0604020202020204" pitchFamily="34" charset="0"/>
                          <a:cs typeface="Arial" panose="020B0604020202020204" pitchFamily="34" charset="0"/>
                        </a:rPr>
                        <a:t>THA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b="1" dirty="0">
                          <a:latin typeface="Arial" panose="020B0604020202020204" pitchFamily="34" charset="0"/>
                          <a:cs typeface="Arial" panose="020B0604020202020204" pitchFamily="34" charset="0"/>
                        </a:rPr>
                        <a:t>THA </a:t>
                      </a:r>
                    </a:p>
                    <a:p>
                      <a:pPr algn="ctr"/>
                      <a:r>
                        <a:rPr lang="en-TH" sz="1600" b="1" dirty="0">
                          <a:latin typeface="Arial" panose="020B0604020202020204" pitchFamily="34" charset="0"/>
                          <a:cs typeface="Arial" panose="020B0604020202020204" pitchFamily="34" charset="0"/>
                        </a:rPr>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604672"/>
                  </a:ext>
                </a:extLst>
              </a:tr>
              <a:tr h="370840">
                <a:tc>
                  <a:txBody>
                    <a:bodyPr/>
                    <a:lstStyle/>
                    <a:p>
                      <a:pPr algn="l"/>
                      <a:r>
                        <a:rPr lang="en-US" sz="1600" dirty="0">
                          <a:latin typeface="Arial" panose="020B0604020202020204" pitchFamily="34" charset="0"/>
                          <a:cs typeface="Arial" panose="020B0604020202020204" pitchFamily="34" charset="0"/>
                        </a:rPr>
                        <a:t>Observation and evidence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12035"/>
                  </a:ext>
                </a:extLst>
              </a:tr>
              <a:tr h="370840">
                <a:tc>
                  <a:txBody>
                    <a:bodyPr/>
                    <a:lstStyle/>
                    <a:p>
                      <a:pPr algn="l"/>
                      <a:r>
                        <a:rPr lang="en-US" sz="1600" dirty="0">
                          <a:latin typeface="Arial" panose="020B0604020202020204" pitchFamily="34" charset="0"/>
                          <a:cs typeface="Arial" panose="020B0604020202020204" pitchFamily="34" charset="0"/>
                        </a:rPr>
                        <a:t>Size of the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TH"/>
                    </a:p>
                  </a:txBody>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404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SimSun" panose="02010600030101010101" pitchFamily="2" charset="-122"/>
                          <a:cs typeface="Arial" panose="020B0604020202020204" pitchFamily="34" charset="0"/>
                        </a:rPr>
                        <a:t>Value of assets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TH" dirty="0"/>
                    </a:p>
                  </a:txBody>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0639967"/>
                  </a:ext>
                </a:extLst>
              </a:tr>
              <a:tr h="370840">
                <a:tc>
                  <a:txBody>
                    <a:bodyPr/>
                    <a:lstStyle/>
                    <a:p>
                      <a:pPr algn="l"/>
                      <a:r>
                        <a:rPr lang="en-US" sz="1600" dirty="0">
                          <a:latin typeface="Arial" panose="020B0604020202020204" pitchFamily="34" charset="0"/>
                          <a:cs typeface="Arial" panose="020B0604020202020204" pitchFamily="34" charset="0"/>
                        </a:rPr>
                        <a:t>HTTPS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TH"/>
                    </a:p>
                  </a:txBody>
                  <a:tcPr/>
                </a:tc>
                <a:tc>
                  <a:txBody>
                    <a:bodyPr/>
                    <a:lstStyle/>
                    <a:p>
                      <a:pPr algn="ctr"/>
                      <a:r>
                        <a:rPr lang="en-TH" sz="16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460553"/>
                  </a:ext>
                </a:extLst>
              </a:tr>
              <a:tr h="370840">
                <a:tc>
                  <a:txBody>
                    <a:bodyPr/>
                    <a:lstStyle/>
                    <a:p>
                      <a:pPr algn="l"/>
                      <a:r>
                        <a:rPr lang="en-US" sz="1600" dirty="0">
                          <a:latin typeface="Arial" panose="020B0604020202020204" pitchFamily="34" charset="0"/>
                          <a:cs typeface="Arial" panose="020B0604020202020204" pitchFamily="34" charset="0"/>
                        </a:rPr>
                        <a:t>2FA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TH"/>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629762"/>
                  </a:ext>
                </a:extLst>
              </a:tr>
              <a:tr h="370840">
                <a:tc>
                  <a:txBody>
                    <a:bodyPr/>
                    <a:lstStyle/>
                    <a:p>
                      <a:pPr algn="l"/>
                      <a:r>
                        <a:rPr lang="en-US" sz="1600" dirty="0">
                          <a:latin typeface="Arial" panose="020B0604020202020204" pitchFamily="34" charset="0"/>
                          <a:cs typeface="Arial" panose="020B0604020202020204" pitchFamily="34" charset="0"/>
                        </a:rPr>
                        <a:t>Advertising accepted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519567"/>
                  </a:ext>
                </a:extLst>
              </a:tr>
              <a:tr h="370840">
                <a:tc>
                  <a:txBody>
                    <a:bodyPr/>
                    <a:lstStyle/>
                    <a:p>
                      <a:pPr algn="l"/>
                      <a:r>
                        <a:rPr lang="en-US" sz="1600" dirty="0">
                          <a:latin typeface="Arial" panose="020B0604020202020204" pitchFamily="34" charset="0"/>
                          <a:cs typeface="Arial" panose="020B0604020202020204" pitchFamily="34" charset="0"/>
                        </a:rPr>
                        <a:t>Site advertises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TH"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460413"/>
                  </a:ext>
                </a:extLst>
              </a:tr>
              <a:tr h="370840">
                <a:tc>
                  <a:txBody>
                    <a:bodyPr/>
                    <a:lstStyle/>
                    <a:p>
                      <a:pPr algn="l"/>
                      <a:r>
                        <a:rPr lang="en-US" sz="1600" dirty="0">
                          <a:latin typeface="Arial" panose="020B0604020202020204" pitchFamily="34" charset="0"/>
                          <a:cs typeface="Arial" panose="020B0604020202020204" pitchFamily="34" charset="0"/>
                        </a:rPr>
                        <a:t>User has choice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TH"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456329"/>
                  </a:ext>
                </a:extLst>
              </a:tr>
            </a:tbl>
          </a:graphicData>
        </a:graphic>
      </p:graphicFrame>
      <p:sp>
        <p:nvSpPr>
          <p:cNvPr id="7" name="TextBox 6">
            <a:extLst>
              <a:ext uri="{FF2B5EF4-FFF2-40B4-BE49-F238E27FC236}">
                <a16:creationId xmlns:a16="http://schemas.microsoft.com/office/drawing/2014/main" id="{17C65825-3AAB-4805-8C23-49D9313FD315}"/>
              </a:ext>
            </a:extLst>
          </p:cNvPr>
          <p:cNvSpPr txBox="1"/>
          <p:nvPr/>
        </p:nvSpPr>
        <p:spPr>
          <a:xfrm>
            <a:off x="1913212" y="1670427"/>
            <a:ext cx="9777513" cy="338554"/>
          </a:xfrm>
          <a:prstGeom prst="rect">
            <a:avLst/>
          </a:prstGeom>
          <a:noFill/>
        </p:spPr>
        <p:txBody>
          <a:bodyPr wrap="square">
            <a:spAutoFit/>
          </a:bodyPr>
          <a:lstStyle/>
          <a:p>
            <a:pPr marL="285750" indent="-285750">
              <a:buFont typeface="Arial" panose="020B0604020202020204" pitchFamily="34" charset="0"/>
              <a:buChar char="•"/>
            </a:pPr>
            <a:r>
              <a:rPr lang="en-US" sz="1600" b="0" dirty="0">
                <a:effectLst/>
                <a:latin typeface="Arial" panose="020B0604020202020204" pitchFamily="34" charset="0"/>
                <a:ea typeface="SimSun" panose="02010600030101010101" pitchFamily="2" charset="-122"/>
                <a:cs typeface="Arial" panose="020B0604020202020204" pitchFamily="34" charset="0"/>
              </a:rPr>
              <a:t>Which website features have effects on the PCP strength of Thailand, the US, and German samples?</a:t>
            </a:r>
            <a:r>
              <a:rPr lang="en-TH" sz="1600" dirty="0">
                <a:effectLst/>
                <a:latin typeface="Arial" panose="020B0604020202020204" pitchFamily="34" charset="0"/>
                <a:cs typeface="Arial" panose="020B0604020202020204" pitchFamily="34" charset="0"/>
              </a:rPr>
              <a:t> </a:t>
            </a:r>
            <a:endParaRPr lang="en-TH" sz="16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086B6286-0409-F731-060D-03735561E48B}"/>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pic>
        <p:nvPicPr>
          <p:cNvPr id="4" name="Picture 3">
            <a:extLst>
              <a:ext uri="{FF2B5EF4-FFF2-40B4-BE49-F238E27FC236}">
                <a16:creationId xmlns:a16="http://schemas.microsoft.com/office/drawing/2014/main" id="{CA630248-3EF2-69F5-7A17-71C7F14A6E73}"/>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3786300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a:xfrm>
            <a:off x="1882588" y="1825625"/>
            <a:ext cx="9776012" cy="4351338"/>
          </a:xfrm>
        </p:spPr>
        <p:txBody>
          <a:bodyPr>
            <a:normAutofit/>
          </a:bodyPr>
          <a:lstStyle/>
          <a:p>
            <a:pPr>
              <a:lnSpc>
                <a:spcPct val="150000"/>
              </a:lnSpc>
            </a:pPr>
            <a:r>
              <a:rPr lang="en-US" sz="1600" dirty="0"/>
              <a:t>Password Policies based on Observation and Evidence</a:t>
            </a:r>
          </a:p>
          <a:p>
            <a:pPr marL="0" indent="0">
              <a:lnSpc>
                <a:spcPct val="150000"/>
              </a:lnSpc>
              <a:buNone/>
            </a:pPr>
            <a:r>
              <a:rPr lang="en-US" sz="1600" dirty="0"/>
              <a:t>	</a:t>
            </a:r>
          </a:p>
          <a:p>
            <a:pPr marL="0" indent="0">
              <a:lnSpc>
                <a:spcPct val="150000"/>
              </a:lnSpc>
              <a:buNone/>
            </a:pPr>
            <a:r>
              <a:rPr lang="en-US" sz="1600" dirty="0"/>
              <a:t>	We found that </a:t>
            </a:r>
            <a:r>
              <a:rPr lang="en-US" sz="1600" b="1" dirty="0">
                <a:solidFill>
                  <a:schemeClr val="accent2"/>
                </a:solidFill>
              </a:rPr>
              <a:t>only one website increased the PCP strength after the found breach </a:t>
            </a:r>
            <a:r>
              <a:rPr lang="en-US" sz="1600" dirty="0"/>
              <a:t>(</a:t>
            </a:r>
            <a:r>
              <a:rPr lang="en-US" sz="1600" dirty="0" err="1"/>
              <a:t>booking.com</a:t>
            </a:r>
            <a:r>
              <a:rPr lang="en-US" sz="1600" dirty="0"/>
              <a:t>). </a:t>
            </a:r>
          </a:p>
          <a:p>
            <a:pPr marL="0" indent="0">
              <a:lnSpc>
                <a:spcPct val="150000"/>
              </a:lnSpc>
              <a:buNone/>
            </a:pPr>
            <a:r>
              <a:rPr lang="en-US" sz="1600" dirty="0"/>
              <a:t>	The other 10 websites remain unchanged as some websites already set higher PCP strength and enforce 2FA. There are 13 websites that did not find a password-related breach or leak but increased the PCP strength.</a:t>
            </a:r>
          </a:p>
          <a:p>
            <a:pPr marL="0" indent="0">
              <a:lnSpc>
                <a:spcPct val="150000"/>
              </a:lnSpc>
              <a:buNone/>
            </a:pPr>
            <a:endParaRPr lang="en-TH" sz="1600" dirty="0"/>
          </a:p>
        </p:txBody>
      </p:sp>
      <p:pic>
        <p:nvPicPr>
          <p:cNvPr id="4" name="Picture 3">
            <a:extLst>
              <a:ext uri="{FF2B5EF4-FFF2-40B4-BE49-F238E27FC236}">
                <a16:creationId xmlns:a16="http://schemas.microsoft.com/office/drawing/2014/main" id="{1A634CE4-7D67-EDAF-4996-CAB8C1D1A1B6}"/>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356818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a:xfrm>
            <a:off x="1882588" y="1825625"/>
            <a:ext cx="9776012" cy="4351338"/>
          </a:xfrm>
        </p:spPr>
        <p:txBody>
          <a:bodyPr>
            <a:normAutofit/>
          </a:bodyPr>
          <a:lstStyle/>
          <a:p>
            <a:pPr>
              <a:lnSpc>
                <a:spcPct val="150000"/>
              </a:lnSpc>
            </a:pPr>
            <a:r>
              <a:rPr lang="en-US" sz="1600" dirty="0"/>
              <a:t>Size of the service</a:t>
            </a:r>
          </a:p>
          <a:p>
            <a:pPr>
              <a:lnSpc>
                <a:spcPct val="150000"/>
              </a:lnSpc>
            </a:pPr>
            <a:endParaRPr lang="en-US" sz="1600" dirty="0"/>
          </a:p>
          <a:p>
            <a:pPr marL="0" indent="0">
              <a:lnSpc>
                <a:spcPct val="150000"/>
              </a:lnSpc>
              <a:buNone/>
            </a:pPr>
            <a:endParaRPr lang="en-TH" sz="1600" dirty="0"/>
          </a:p>
        </p:txBody>
      </p:sp>
      <p:graphicFrame>
        <p:nvGraphicFramePr>
          <p:cNvPr id="4" name="Table 3">
            <a:extLst>
              <a:ext uri="{FF2B5EF4-FFF2-40B4-BE49-F238E27FC236}">
                <a16:creationId xmlns:a16="http://schemas.microsoft.com/office/drawing/2014/main" id="{7CA1625E-6C03-9D4A-88C0-8F4F0408C081}"/>
              </a:ext>
            </a:extLst>
          </p:cNvPr>
          <p:cNvGraphicFramePr>
            <a:graphicFrameLocks noGrp="1"/>
          </p:cNvGraphicFramePr>
          <p:nvPr>
            <p:extLst>
              <p:ext uri="{D42A27DB-BD31-4B8C-83A1-F6EECF244321}">
                <p14:modId xmlns:p14="http://schemas.microsoft.com/office/powerpoint/2010/main" val="4147219122"/>
              </p:ext>
            </p:extLst>
          </p:nvPr>
        </p:nvGraphicFramePr>
        <p:xfrm>
          <a:off x="2739850" y="2556481"/>
          <a:ext cx="7291656" cy="3267392"/>
        </p:xfrm>
        <a:graphic>
          <a:graphicData uri="http://schemas.openxmlformats.org/drawingml/2006/table">
            <a:tbl>
              <a:tblPr firstRow="1" firstCol="1" bandRow="1">
                <a:tableStyleId>{5C22544A-7EE6-4342-B048-85BDC9FD1C3A}</a:tableStyleId>
              </a:tblPr>
              <a:tblGrid>
                <a:gridCol w="2851468">
                  <a:extLst>
                    <a:ext uri="{9D8B030D-6E8A-4147-A177-3AD203B41FA5}">
                      <a16:colId xmlns:a16="http://schemas.microsoft.com/office/drawing/2014/main" val="4136451719"/>
                    </a:ext>
                  </a:extLst>
                </a:gridCol>
                <a:gridCol w="1294738">
                  <a:extLst>
                    <a:ext uri="{9D8B030D-6E8A-4147-A177-3AD203B41FA5}">
                      <a16:colId xmlns:a16="http://schemas.microsoft.com/office/drawing/2014/main" val="402753749"/>
                    </a:ext>
                  </a:extLst>
                </a:gridCol>
                <a:gridCol w="1296260">
                  <a:extLst>
                    <a:ext uri="{9D8B030D-6E8A-4147-A177-3AD203B41FA5}">
                      <a16:colId xmlns:a16="http://schemas.microsoft.com/office/drawing/2014/main" val="3876450473"/>
                    </a:ext>
                  </a:extLst>
                </a:gridCol>
                <a:gridCol w="1849190">
                  <a:extLst>
                    <a:ext uri="{9D8B030D-6E8A-4147-A177-3AD203B41FA5}">
                      <a16:colId xmlns:a16="http://schemas.microsoft.com/office/drawing/2014/main" val="1732550117"/>
                    </a:ext>
                  </a:extLst>
                </a:gridCol>
              </a:tblGrid>
              <a:tr h="293958">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Site</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Users</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Rank</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Min. Strength</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89991478"/>
                  </a:ext>
                </a:extLst>
              </a:tr>
              <a:tr h="293958">
                <a:tc>
                  <a:txBody>
                    <a:bodyPr/>
                    <a:lstStyle/>
                    <a:p>
                      <a:pPr marL="0" marR="0" algn="l">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Gmail</a:t>
                      </a:r>
                      <a:endParaRPr lang="en-TH"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1.5 B</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1</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824965030"/>
                  </a:ext>
                </a:extLst>
              </a:tr>
              <a:tr h="293958">
                <a:tc>
                  <a:txBody>
                    <a:bodyPr/>
                    <a:lstStyle/>
                    <a:p>
                      <a:pPr marL="0" marR="0" algn="l">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Facebook</a:t>
                      </a:r>
                      <a:endParaRPr lang="en-TH"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2.2 B</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4</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19.9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643441090"/>
                  </a:ext>
                </a:extLst>
              </a:tr>
              <a:tr h="293958">
                <a:tc>
                  <a:txBody>
                    <a:bodyPr/>
                    <a:lstStyle/>
                    <a:p>
                      <a:pPr marL="0" marR="0" algn="l">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Line</a:t>
                      </a:r>
                      <a:endParaRPr lang="en-TH"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0.2 B</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8</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31</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517192991"/>
                  </a:ext>
                </a:extLst>
              </a:tr>
              <a:tr h="293958">
                <a:tc>
                  <a:txBody>
                    <a:bodyPr/>
                    <a:lstStyle/>
                    <a:p>
                      <a:pPr marL="0" marR="0" algn="l">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Lazada</a:t>
                      </a:r>
                      <a:endParaRPr lang="en-TH"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8 M</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31</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586625522"/>
                  </a:ext>
                </a:extLst>
              </a:tr>
              <a:tr h="293958">
                <a:tc>
                  <a:txBody>
                    <a:bodyPr/>
                    <a:lstStyle/>
                    <a:p>
                      <a:pPr marL="0" marR="0" algn="l">
                        <a:spcBef>
                          <a:spcPts val="0"/>
                        </a:spcBef>
                        <a:spcAft>
                          <a:spcPts val="0"/>
                        </a:spcAft>
                      </a:pPr>
                      <a:r>
                        <a:rPr lang="en-US" sz="1600" b="0" dirty="0" err="1">
                          <a:solidFill>
                            <a:schemeClr val="tx1"/>
                          </a:solidFill>
                          <a:effectLst/>
                          <a:latin typeface="Arial" panose="020B0604020202020204" pitchFamily="34" charset="0"/>
                          <a:cs typeface="Arial" panose="020B0604020202020204" pitchFamily="34" charset="0"/>
                        </a:rPr>
                        <a:t>Pantip</a:t>
                      </a:r>
                      <a:endParaRPr lang="en-TH"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5 M</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5</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r">
                        <a:spcBef>
                          <a:spcPts val="0"/>
                        </a:spcBef>
                        <a:spcAft>
                          <a:spcPts val="0"/>
                        </a:spcAft>
                      </a:pPr>
                      <a:r>
                        <a:rPr lang="en-US" sz="1600" dirty="0">
                          <a:effectLst/>
                          <a:latin typeface="Arial" panose="020B0604020202020204" pitchFamily="34" charset="0"/>
                          <a:cs typeface="Arial" panose="020B0604020202020204" pitchFamily="34" charset="0"/>
                        </a:rPr>
                        <a:t>19.9</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622209470"/>
                  </a:ext>
                </a:extLst>
              </a:tr>
              <a:tr h="293958">
                <a:tc>
                  <a:txBody>
                    <a:bodyPr/>
                    <a:lstStyle/>
                    <a:p>
                      <a:pPr marL="0" marR="0" algn="l">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Ramkhamhaeng Uni.</a:t>
                      </a:r>
                      <a:endParaRPr lang="en-TH"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dirty="0">
                          <a:effectLst/>
                          <a:latin typeface="Arial" panose="020B0604020202020204" pitchFamily="34" charset="0"/>
                          <a:cs typeface="Arial" panose="020B0604020202020204" pitchFamily="34" charset="0"/>
                        </a:rPr>
                        <a:t>222,023</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252</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26.6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extLst>
                  <a:ext uri="{0D108BD9-81ED-4DB2-BD59-A6C34878D82A}">
                    <a16:rowId xmlns:a16="http://schemas.microsoft.com/office/drawing/2014/main" val="1348430519"/>
                  </a:ext>
                </a:extLst>
              </a:tr>
              <a:tr h="293958">
                <a:tc>
                  <a:txBody>
                    <a:bodyPr/>
                    <a:lstStyle/>
                    <a:p>
                      <a:pPr marL="0" marR="0" algn="l">
                        <a:spcBef>
                          <a:spcPts val="0"/>
                        </a:spcBef>
                        <a:spcAft>
                          <a:spcPts val="0"/>
                        </a:spcAft>
                      </a:pPr>
                      <a:r>
                        <a:rPr lang="en-US" sz="1600" b="0" dirty="0" err="1">
                          <a:solidFill>
                            <a:schemeClr val="tx1"/>
                          </a:solidFill>
                          <a:effectLst/>
                          <a:latin typeface="Arial" panose="020B0604020202020204" pitchFamily="34" charset="0"/>
                          <a:cs typeface="Arial" panose="020B0604020202020204" pitchFamily="34" charset="0"/>
                        </a:rPr>
                        <a:t>Kasetsart</a:t>
                      </a:r>
                      <a:r>
                        <a:rPr lang="en-US" sz="1600" b="0" dirty="0">
                          <a:solidFill>
                            <a:schemeClr val="tx1"/>
                          </a:solidFill>
                          <a:effectLst/>
                          <a:latin typeface="Arial" panose="020B0604020202020204" pitchFamily="34" charset="0"/>
                          <a:cs typeface="Arial" panose="020B0604020202020204" pitchFamily="34" charset="0"/>
                        </a:rPr>
                        <a:t> Uni</a:t>
                      </a:r>
                      <a:endParaRPr lang="en-TH"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66,726</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67</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41.4</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extLst>
                  <a:ext uri="{0D108BD9-81ED-4DB2-BD59-A6C34878D82A}">
                    <a16:rowId xmlns:a16="http://schemas.microsoft.com/office/drawing/2014/main" val="3815729265"/>
                  </a:ext>
                </a:extLst>
              </a:tr>
              <a:tr h="327812">
                <a:tc>
                  <a:txBody>
                    <a:bodyPr/>
                    <a:lstStyle/>
                    <a:p>
                      <a:pPr marL="0" marR="0" algn="l">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Sukhothai </a:t>
                      </a:r>
                      <a:r>
                        <a:rPr lang="en-US" sz="1600" b="0" dirty="0" err="1">
                          <a:solidFill>
                            <a:schemeClr val="tx1"/>
                          </a:solidFill>
                          <a:effectLst/>
                          <a:latin typeface="Arial" panose="020B0604020202020204" pitchFamily="34" charset="0"/>
                          <a:cs typeface="Arial" panose="020B0604020202020204" pitchFamily="34" charset="0"/>
                        </a:rPr>
                        <a:t>Thammathirat</a:t>
                      </a:r>
                      <a:r>
                        <a:rPr lang="en-US" sz="1600" b="0" dirty="0">
                          <a:solidFill>
                            <a:schemeClr val="tx1"/>
                          </a:solidFill>
                          <a:effectLst/>
                          <a:latin typeface="Arial" panose="020B0604020202020204" pitchFamily="34" charset="0"/>
                          <a:cs typeface="Arial" panose="020B0604020202020204" pitchFamily="34" charset="0"/>
                        </a:rPr>
                        <a:t> Uni</a:t>
                      </a:r>
                      <a:endParaRPr lang="en-TH"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dirty="0">
                          <a:effectLst/>
                          <a:latin typeface="Arial" panose="020B0604020202020204" pitchFamily="34" charset="0"/>
                          <a:cs typeface="Arial" panose="020B0604020202020204" pitchFamily="34" charset="0"/>
                        </a:rPr>
                        <a:t>61,935</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259</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59.5</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extLst>
                  <a:ext uri="{0D108BD9-81ED-4DB2-BD59-A6C34878D82A}">
                    <a16:rowId xmlns:a16="http://schemas.microsoft.com/office/drawing/2014/main" val="1148953007"/>
                  </a:ext>
                </a:extLst>
              </a:tr>
              <a:tr h="293958">
                <a:tc>
                  <a:txBody>
                    <a:bodyPr/>
                    <a:lstStyle/>
                    <a:p>
                      <a:pPr marL="0" marR="0" algn="l">
                        <a:spcBef>
                          <a:spcPts val="0"/>
                        </a:spcBef>
                        <a:spcAft>
                          <a:spcPts val="0"/>
                        </a:spcAft>
                      </a:pPr>
                      <a:r>
                        <a:rPr lang="en-US" sz="1600" b="0" dirty="0" err="1">
                          <a:solidFill>
                            <a:schemeClr val="tx1"/>
                          </a:solidFill>
                          <a:effectLst/>
                          <a:latin typeface="Arial" panose="020B0604020202020204" pitchFamily="34" charset="0"/>
                          <a:cs typeface="Arial" panose="020B0604020202020204" pitchFamily="34" charset="0"/>
                        </a:rPr>
                        <a:t>Mahasarakham</a:t>
                      </a:r>
                      <a:r>
                        <a:rPr lang="en-US" sz="1600" b="0" dirty="0">
                          <a:solidFill>
                            <a:schemeClr val="tx1"/>
                          </a:solidFill>
                          <a:effectLst/>
                          <a:latin typeface="Arial" panose="020B0604020202020204" pitchFamily="34" charset="0"/>
                          <a:cs typeface="Arial" panose="020B0604020202020204" pitchFamily="34" charset="0"/>
                        </a:rPr>
                        <a:t> Uni</a:t>
                      </a:r>
                      <a:endParaRPr lang="en-TH"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45,273</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dirty="0">
                          <a:effectLst/>
                          <a:latin typeface="Arial" panose="020B0604020202020204" pitchFamily="34" charset="0"/>
                          <a:cs typeface="Arial" panose="020B0604020202020204" pitchFamily="34" charset="0"/>
                        </a:rPr>
                        <a:t>268</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dirty="0">
                          <a:effectLst/>
                          <a:latin typeface="Arial" panose="020B0604020202020204" pitchFamily="34" charset="0"/>
                          <a:cs typeface="Arial" panose="020B0604020202020204" pitchFamily="34" charset="0"/>
                        </a:rPr>
                        <a:t>13.3</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extLst>
                  <a:ext uri="{0D108BD9-81ED-4DB2-BD59-A6C34878D82A}">
                    <a16:rowId xmlns:a16="http://schemas.microsoft.com/office/drawing/2014/main" val="3037401283"/>
                  </a:ext>
                </a:extLst>
              </a:tr>
              <a:tr h="293958">
                <a:tc>
                  <a:txBody>
                    <a:bodyPr/>
                    <a:lstStyle/>
                    <a:p>
                      <a:pPr marL="0" marR="0" algn="l">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Prince Of </a:t>
                      </a:r>
                      <a:r>
                        <a:rPr lang="en-US" sz="1600" b="0" dirty="0" err="1">
                          <a:solidFill>
                            <a:schemeClr val="tx1"/>
                          </a:solidFill>
                          <a:effectLst/>
                          <a:latin typeface="Arial" panose="020B0604020202020204" pitchFamily="34" charset="0"/>
                          <a:cs typeface="Arial" panose="020B0604020202020204" pitchFamily="34" charset="0"/>
                        </a:rPr>
                        <a:t>Songkla</a:t>
                      </a:r>
                      <a:r>
                        <a:rPr lang="en-US" sz="1600" b="0" dirty="0">
                          <a:solidFill>
                            <a:schemeClr val="tx1"/>
                          </a:solidFill>
                          <a:effectLst/>
                          <a:latin typeface="Arial" panose="020B0604020202020204" pitchFamily="34" charset="0"/>
                          <a:cs typeface="Arial" panose="020B0604020202020204" pitchFamily="34" charset="0"/>
                        </a:rPr>
                        <a:t> Uni</a:t>
                      </a:r>
                      <a:endParaRPr lang="en-TH"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40,443</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a:effectLst/>
                          <a:latin typeface="Arial" panose="020B0604020202020204" pitchFamily="34" charset="0"/>
                          <a:cs typeface="Arial" panose="020B0604020202020204" pitchFamily="34" charset="0"/>
                        </a:rPr>
                        <a:t>88</a:t>
                      </a:r>
                      <a:endParaRPr lang="en-TH"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tc>
                  <a:txBody>
                    <a:bodyPr/>
                    <a:lstStyle/>
                    <a:p>
                      <a:pPr marL="0" marR="0" algn="r">
                        <a:spcBef>
                          <a:spcPts val="0"/>
                        </a:spcBef>
                        <a:spcAft>
                          <a:spcPts val="0"/>
                        </a:spcAft>
                      </a:pPr>
                      <a:r>
                        <a:rPr lang="en-US" sz="1600" dirty="0">
                          <a:effectLst/>
                          <a:latin typeface="Arial" panose="020B0604020202020204" pitchFamily="34" charset="0"/>
                          <a:cs typeface="Arial" panose="020B0604020202020204" pitchFamily="34" charset="0"/>
                        </a:rPr>
                        <a:t>47.6</a:t>
                      </a:r>
                      <a:endParaRPr lang="en-TH"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solidFill>
                  </a:tcPr>
                </a:tc>
                <a:extLst>
                  <a:ext uri="{0D108BD9-81ED-4DB2-BD59-A6C34878D82A}">
                    <a16:rowId xmlns:a16="http://schemas.microsoft.com/office/drawing/2014/main" val="3722273927"/>
                  </a:ext>
                </a:extLst>
              </a:tr>
            </a:tbl>
          </a:graphicData>
        </a:graphic>
      </p:graphicFrame>
      <p:pic>
        <p:nvPicPr>
          <p:cNvPr id="5" name="Picture 4">
            <a:extLst>
              <a:ext uri="{FF2B5EF4-FFF2-40B4-BE49-F238E27FC236}">
                <a16:creationId xmlns:a16="http://schemas.microsoft.com/office/drawing/2014/main" id="{03867811-5538-DE3D-BF75-8EFCB8F9C179}"/>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17621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a:xfrm>
            <a:off x="1882588" y="1825625"/>
            <a:ext cx="9776012" cy="4351338"/>
          </a:xfrm>
        </p:spPr>
        <p:txBody>
          <a:bodyPr>
            <a:normAutofit/>
          </a:bodyPr>
          <a:lstStyle/>
          <a:p>
            <a:pPr>
              <a:lnSpc>
                <a:spcPct val="150000"/>
              </a:lnSpc>
            </a:pPr>
            <a:r>
              <a:rPr lang="en-US" sz="1600" b="0" dirty="0">
                <a:effectLst/>
                <a:latin typeface="Arial" panose="020B0604020202020204" pitchFamily="34" charset="0"/>
                <a:ea typeface="SimSun" panose="02010600030101010101" pitchFamily="2" charset="-122"/>
                <a:cs typeface="Arial" panose="020B0604020202020204" pitchFamily="34" charset="0"/>
              </a:rPr>
              <a:t>Value of assets</a:t>
            </a:r>
          </a:p>
          <a:p>
            <a:pPr marL="0" indent="0">
              <a:lnSpc>
                <a:spcPct val="150000"/>
              </a:lnSpc>
              <a:buNone/>
            </a:pPr>
            <a:r>
              <a:rPr lang="en-US" sz="1600" dirty="0"/>
              <a:t>	</a:t>
            </a:r>
          </a:p>
          <a:p>
            <a:pPr marL="0" indent="0">
              <a:lnSpc>
                <a:spcPct val="150000"/>
              </a:lnSpc>
              <a:buNone/>
            </a:pPr>
            <a:r>
              <a:rPr lang="en-US" sz="1600" dirty="0"/>
              <a:t>	Thailand 2018 and 2021 samples show the opposite results for bank and government websites from those in the US and German samples. </a:t>
            </a:r>
          </a:p>
          <a:p>
            <a:pPr marL="0" indent="0">
              <a:lnSpc>
                <a:spcPct val="150000"/>
              </a:lnSpc>
              <a:buNone/>
            </a:pPr>
            <a:r>
              <a:rPr lang="en-US" sz="1600" dirty="0"/>
              <a:t>	Thailand banking websites had the highest (41.4 bits), but their government websites had the lowest PCP strength of all five samples (29.9 bits in 2018 and 40.4 in 2021).</a:t>
            </a:r>
            <a:endParaRPr lang="en-TH" sz="1600" dirty="0"/>
          </a:p>
        </p:txBody>
      </p:sp>
      <p:pic>
        <p:nvPicPr>
          <p:cNvPr id="4" name="Picture 3">
            <a:extLst>
              <a:ext uri="{FF2B5EF4-FFF2-40B4-BE49-F238E27FC236}">
                <a16:creationId xmlns:a16="http://schemas.microsoft.com/office/drawing/2014/main" id="{24B9B369-9BF1-1A70-9773-37B5F129AE4E}"/>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690525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a:xfrm>
            <a:off x="1882588" y="1825625"/>
            <a:ext cx="9776012" cy="4351338"/>
          </a:xfrm>
        </p:spPr>
        <p:txBody>
          <a:bodyPr>
            <a:normAutofit/>
          </a:bodyPr>
          <a:lstStyle/>
          <a:p>
            <a:pPr>
              <a:lnSpc>
                <a:spcPct val="150000"/>
              </a:lnSpc>
            </a:pPr>
            <a:r>
              <a:rPr lang="en-US" sz="1600" b="0" dirty="0">
                <a:effectLst/>
                <a:latin typeface="Arial" panose="020B0604020202020204" pitchFamily="34" charset="0"/>
                <a:ea typeface="SimSun" panose="02010600030101010101" pitchFamily="2" charset="-122"/>
                <a:cs typeface="Arial" panose="020B0604020202020204" pitchFamily="34" charset="0"/>
              </a:rPr>
              <a:t>Advertising accepted</a:t>
            </a:r>
          </a:p>
          <a:p>
            <a:pPr marL="0" indent="0">
              <a:lnSpc>
                <a:spcPct val="150000"/>
              </a:lnSpc>
              <a:buNone/>
            </a:pPr>
            <a:r>
              <a:rPr lang="en-US" sz="1600" dirty="0"/>
              <a:t>	</a:t>
            </a:r>
          </a:p>
          <a:p>
            <a:pPr marL="0" indent="0">
              <a:lnSpc>
                <a:spcPct val="150000"/>
              </a:lnSpc>
              <a:buNone/>
            </a:pPr>
            <a:r>
              <a:rPr lang="en-US" sz="1600" dirty="0"/>
              <a:t>	 Some websites accepted third-party advertisements to earn some money, but others do not. Most top-traffic websites supported ads, whereas bank, university, and government websites did not. </a:t>
            </a:r>
          </a:p>
          <a:p>
            <a:pPr marL="0" indent="0">
              <a:lnSpc>
                <a:spcPct val="150000"/>
              </a:lnSpc>
              <a:buNone/>
            </a:pPr>
            <a:r>
              <a:rPr lang="en-US" sz="1600" dirty="0"/>
              <a:t>	A Wilcoxon rank sum test indicated that websites displaying third-party advertisements had significantly weaker PCP strength than those that did not display advertisements in the Thailand 2018 sample (</a:t>
            </a:r>
            <a:r>
              <a:rPr lang="en-US" sz="1600" dirty="0">
                <a:effectLst/>
                <a:ea typeface="SimSun" panose="02010600030101010101" pitchFamily="2" charset="-122"/>
              </a:rPr>
              <a:t>W = 1000, p &lt;0.001 in 2018 sample and W = 1058.5, p = &lt;0.001 in 2021 sample</a:t>
            </a:r>
            <a:r>
              <a:rPr lang="en-TH" sz="1600" dirty="0">
                <a:ea typeface="SimSun" panose="02010600030101010101" pitchFamily="2" charset="-122"/>
              </a:rPr>
              <a:t>).</a:t>
            </a:r>
            <a:endParaRPr lang="en-US" sz="1600" dirty="0"/>
          </a:p>
        </p:txBody>
      </p:sp>
      <p:pic>
        <p:nvPicPr>
          <p:cNvPr id="4" name="Picture 3">
            <a:extLst>
              <a:ext uri="{FF2B5EF4-FFF2-40B4-BE49-F238E27FC236}">
                <a16:creationId xmlns:a16="http://schemas.microsoft.com/office/drawing/2014/main" id="{B2021B83-57D9-BE27-8D01-A9F75EA8D7CE}"/>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505909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a:xfrm>
            <a:off x="1882588" y="1825625"/>
            <a:ext cx="9776012" cy="4351338"/>
          </a:xfrm>
        </p:spPr>
        <p:txBody>
          <a:bodyPr>
            <a:normAutofit/>
          </a:bodyPr>
          <a:lstStyle/>
          <a:p>
            <a:pPr>
              <a:lnSpc>
                <a:spcPct val="150000"/>
              </a:lnSpc>
            </a:pPr>
            <a:r>
              <a:rPr lang="en-US" sz="1600" b="0" dirty="0">
                <a:effectLst/>
                <a:latin typeface="Arial" panose="020B0604020202020204" pitchFamily="34" charset="0"/>
                <a:ea typeface="SimSun" panose="02010600030101010101" pitchFamily="2" charset="-122"/>
                <a:cs typeface="Arial" panose="020B0604020202020204" pitchFamily="34" charset="0"/>
              </a:rPr>
              <a:t>Site advertises</a:t>
            </a:r>
          </a:p>
          <a:p>
            <a:pPr marL="0" indent="0">
              <a:lnSpc>
                <a:spcPct val="150000"/>
              </a:lnSpc>
              <a:buNone/>
            </a:pPr>
            <a:r>
              <a:rPr lang="en-US" sz="1600" dirty="0"/>
              <a:t>	</a:t>
            </a:r>
          </a:p>
          <a:p>
            <a:pPr marL="0" indent="0">
              <a:lnSpc>
                <a:spcPct val="150000"/>
              </a:lnSpc>
              <a:buNone/>
            </a:pPr>
            <a:r>
              <a:rPr lang="en-US" sz="1600" dirty="0"/>
              <a:t>	 Some websites place advertisements on other websites to increase their traffic. We used Google Ads for tabulating whether a website placed advertisements on other websites or not. All top-traffic websites placed advertisements where bank, university, and government websites did not. </a:t>
            </a:r>
          </a:p>
          <a:p>
            <a:pPr marL="0" indent="0">
              <a:lnSpc>
                <a:spcPct val="150000"/>
              </a:lnSpc>
              <a:buNone/>
            </a:pPr>
            <a:r>
              <a:rPr lang="en-US" sz="1600" dirty="0"/>
              <a:t>	A Wilcoxon rank sum resulted in a rejection of the hypothesis that there was a difference in PCPs between websites that placed advertisements on other websites and those that did not in the Thailand samples (W = 447, p = 0.4777 in the 2018 sample and W = 339.5, p = 0.8261 in 2021 sample).</a:t>
            </a:r>
          </a:p>
        </p:txBody>
      </p:sp>
      <p:pic>
        <p:nvPicPr>
          <p:cNvPr id="4" name="Picture 3">
            <a:extLst>
              <a:ext uri="{FF2B5EF4-FFF2-40B4-BE49-F238E27FC236}">
                <a16:creationId xmlns:a16="http://schemas.microsoft.com/office/drawing/2014/main" id="{11A41EAB-3F9B-7C5C-0E2D-6D83BE10137B}"/>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55509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a:xfrm>
            <a:off x="1882588" y="1825625"/>
            <a:ext cx="9776012" cy="4351338"/>
          </a:xfrm>
        </p:spPr>
        <p:txBody>
          <a:bodyPr>
            <a:normAutofit/>
          </a:bodyPr>
          <a:lstStyle/>
          <a:p>
            <a:pPr>
              <a:lnSpc>
                <a:spcPct val="150000"/>
              </a:lnSpc>
            </a:pPr>
            <a:r>
              <a:rPr lang="en-US" sz="1600" b="0" dirty="0">
                <a:effectLst/>
                <a:latin typeface="Arial" panose="020B0604020202020204" pitchFamily="34" charset="0"/>
                <a:ea typeface="SimSun" panose="02010600030101010101" pitchFamily="2" charset="-122"/>
                <a:cs typeface="Arial" panose="020B0604020202020204" pitchFamily="34" charset="0"/>
              </a:rPr>
              <a:t>User has choice</a:t>
            </a:r>
          </a:p>
          <a:p>
            <a:pPr marL="0" indent="0">
              <a:lnSpc>
                <a:spcPct val="150000"/>
              </a:lnSpc>
              <a:buNone/>
            </a:pPr>
            <a:r>
              <a:rPr lang="en-US" sz="1600" dirty="0"/>
              <a:t>	</a:t>
            </a:r>
          </a:p>
          <a:p>
            <a:pPr marL="0" indent="0">
              <a:lnSpc>
                <a:spcPct val="150000"/>
              </a:lnSpc>
              <a:buNone/>
            </a:pPr>
            <a:r>
              <a:rPr lang="en-US" sz="1600" dirty="0"/>
              <a:t>	 Many sites such as Facebook and Google, their users have  a choice to choose the websites’ services. All five samples from USA 2010, USA 2016 (W = 976.5, p &lt; 0.001), German 2016 (W = 780.0, p = 0.004), Thailand 2018 (W = 1174, p &lt;0.0001), and Thailand 2021 (W = 1123, p &lt;0.0001) show that all samples that implemented this feature have lower PCP strength. </a:t>
            </a:r>
          </a:p>
          <a:p>
            <a:pPr lvl="1">
              <a:lnSpc>
                <a:spcPct val="150000"/>
              </a:lnSpc>
            </a:pPr>
            <a:r>
              <a:rPr lang="en-US" sz="1600" dirty="0"/>
              <a:t>None of the government websites in all samples allowed this feature</a:t>
            </a:r>
          </a:p>
          <a:p>
            <a:pPr lvl="1">
              <a:lnSpc>
                <a:spcPct val="150000"/>
              </a:lnSpc>
            </a:pPr>
            <a:r>
              <a:rPr lang="en-US" sz="1600" dirty="0"/>
              <a:t>None of the banking websites except PayPal in Germany and USA allowed this feature</a:t>
            </a:r>
          </a:p>
        </p:txBody>
      </p:sp>
      <p:pic>
        <p:nvPicPr>
          <p:cNvPr id="4" name="Picture 3">
            <a:extLst>
              <a:ext uri="{FF2B5EF4-FFF2-40B4-BE49-F238E27FC236}">
                <a16:creationId xmlns:a16="http://schemas.microsoft.com/office/drawing/2014/main" id="{2E05D4E7-99EC-5D7E-A718-92F17F8F31DC}"/>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041391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Result </a:t>
            </a:r>
            <a:r>
              <a:rPr lang="en-US" sz="4400" b="1" dirty="0"/>
              <a:t>&amp; Discussion </a:t>
            </a:r>
            <a:r>
              <a:rPr lang="en-TH" b="1" dirty="0"/>
              <a:t>(Cont.)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RQ3</a:t>
            </a:r>
            <a:r>
              <a:rPr lang="en-US" sz="2000" dirty="0"/>
              <a:t>: </a:t>
            </a:r>
            <a:endParaRPr lang="th-TH" sz="2000" dirty="0"/>
          </a:p>
          <a:p>
            <a:pPr marL="0" indent="0" algn="ctr">
              <a:lnSpc>
                <a:spcPct val="150000"/>
              </a:lnSpc>
              <a:buNone/>
            </a:pPr>
            <a:r>
              <a:rPr lang="en-US" sz="2000" dirty="0">
                <a:effectLst/>
                <a:ea typeface="SimSun" panose="02010600030101010101" pitchFamily="2" charset="-122"/>
              </a:rPr>
              <a:t>Does HTTPS protocol affect the PCP strength </a:t>
            </a:r>
          </a:p>
          <a:p>
            <a:pPr marL="0" indent="0" algn="ctr">
              <a:lnSpc>
                <a:spcPct val="150000"/>
              </a:lnSpc>
              <a:buNone/>
            </a:pPr>
            <a:r>
              <a:rPr lang="en-US" sz="2000" dirty="0">
                <a:effectLst/>
                <a:ea typeface="SimSun" panose="02010600030101010101" pitchFamily="2" charset="-122"/>
              </a:rPr>
              <a:t>of Thailand samples?</a:t>
            </a:r>
            <a:r>
              <a:rPr lang="en-TH" sz="2000" dirty="0">
                <a:effectLst/>
              </a:rPr>
              <a:t> </a:t>
            </a:r>
            <a:endParaRPr lang="th-TH" sz="2000" dirty="0">
              <a:effectLst/>
            </a:endParaRP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3768695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a:xfrm>
            <a:off x="1882588" y="1825625"/>
            <a:ext cx="9471212" cy="4351338"/>
          </a:xfrm>
        </p:spPr>
        <p:txBody>
          <a:bodyPr>
            <a:normAutofit/>
          </a:bodyPr>
          <a:lstStyle/>
          <a:p>
            <a:pPr marL="0" indent="0">
              <a:lnSpc>
                <a:spcPct val="150000"/>
              </a:lnSpc>
              <a:buNone/>
            </a:pPr>
            <a:r>
              <a:rPr lang="en-TH" sz="1600" dirty="0"/>
              <a:t>	</a:t>
            </a:r>
            <a:r>
              <a:rPr lang="en-US" sz="1600" b="1" dirty="0">
                <a:solidFill>
                  <a:schemeClr val="accent2"/>
                </a:solidFill>
              </a:rPr>
              <a:t>HTTPS protocol is not affecting the PCP strength in the Thailand sample</a:t>
            </a:r>
            <a:r>
              <a:rPr lang="en-US" sz="1600" dirty="0"/>
              <a:t>. Some websites use this feature but still have low PCP strength and some websites not using that have PCPs is high.</a:t>
            </a:r>
            <a:endParaRPr lang="th-TH" sz="1600" dirty="0"/>
          </a:p>
          <a:p>
            <a:pPr marL="0" indent="0">
              <a:lnSpc>
                <a:spcPct val="150000"/>
              </a:lnSpc>
              <a:buNone/>
            </a:pPr>
            <a:r>
              <a:rPr lang="en-US" sz="1600" dirty="0"/>
              <a:t> 	However, our results show almost websites in top-traffic, high-traffic, medium-traffic, university, and bank websites use HTTPS. For government websites, the 2018 sample found 5 in 8 websites not using that, and in the 2021 sample all government websites used HTTPS.</a:t>
            </a:r>
          </a:p>
          <a:p>
            <a:pPr marL="0" indent="0">
              <a:lnSpc>
                <a:spcPct val="150000"/>
              </a:lnSpc>
              <a:buNone/>
            </a:pPr>
            <a:endParaRPr lang="en-TH" sz="1600" dirty="0"/>
          </a:p>
        </p:txBody>
      </p:sp>
      <p:pic>
        <p:nvPicPr>
          <p:cNvPr id="4" name="Picture 3">
            <a:extLst>
              <a:ext uri="{FF2B5EF4-FFF2-40B4-BE49-F238E27FC236}">
                <a16:creationId xmlns:a16="http://schemas.microsoft.com/office/drawing/2014/main" id="{77570425-23FD-48A4-3827-E46BFE70CA9E}"/>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307755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Result </a:t>
            </a:r>
            <a:r>
              <a:rPr lang="en-US" sz="4400" b="1" dirty="0"/>
              <a:t>&amp; Discussion </a:t>
            </a:r>
            <a:r>
              <a:rPr lang="en-TH" b="1" dirty="0"/>
              <a:t>(Cont.)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RQ4</a:t>
            </a:r>
            <a:r>
              <a:rPr lang="en-US" sz="2000" dirty="0"/>
              <a:t>: </a:t>
            </a:r>
            <a:endParaRPr lang="th-TH" sz="2000" dirty="0"/>
          </a:p>
          <a:p>
            <a:pPr marL="0" indent="0" algn="ctr">
              <a:lnSpc>
                <a:spcPct val="150000"/>
              </a:lnSpc>
              <a:buNone/>
            </a:pPr>
            <a:r>
              <a:rPr lang="en-US" sz="2000" dirty="0">
                <a:effectLst/>
                <a:ea typeface="SimSun" panose="02010600030101010101" pitchFamily="2" charset="-122"/>
              </a:rPr>
              <a:t>Does 2FA affect the PCP strength of Thailand samples? </a:t>
            </a: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90853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485D-FC4D-1BF0-9771-76549EA9C6CD}"/>
              </a:ext>
            </a:extLst>
          </p:cNvPr>
          <p:cNvSpPr>
            <a:spLocks noGrp="1"/>
          </p:cNvSpPr>
          <p:nvPr>
            <p:ph type="title"/>
          </p:nvPr>
        </p:nvSpPr>
        <p:spPr>
          <a:xfrm>
            <a:off x="2630184" y="365125"/>
            <a:ext cx="8723616" cy="1325563"/>
          </a:xfrm>
        </p:spPr>
        <p:txBody>
          <a:bodyPr/>
          <a:lstStyle/>
          <a:p>
            <a:pPr algn="l"/>
            <a:r>
              <a:rPr lang="en-TH" sz="4400" b="1" dirty="0"/>
              <a:t>Introduction</a:t>
            </a:r>
            <a:endParaRPr lang="en-TH" b="1" dirty="0"/>
          </a:p>
        </p:txBody>
      </p:sp>
      <p:pic>
        <p:nvPicPr>
          <p:cNvPr id="3074" name="Picture 2">
            <a:extLst>
              <a:ext uri="{FF2B5EF4-FFF2-40B4-BE49-F238E27FC236}">
                <a16:creationId xmlns:a16="http://schemas.microsoft.com/office/drawing/2014/main" id="{8D187E03-D8A7-5BC7-5BFB-FCBEBC4443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0" t="22157" r="8088" b="24627"/>
          <a:stretch/>
        </p:blipFill>
        <p:spPr bwMode="auto">
          <a:xfrm>
            <a:off x="2432069" y="2154977"/>
            <a:ext cx="2891289" cy="276789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DB4651A9-C216-4016-E887-40329454B728}"/>
              </a:ext>
            </a:extLst>
          </p:cNvPr>
          <p:cNvPicPr>
            <a:picLocks noChangeAspect="1"/>
          </p:cNvPicPr>
          <p:nvPr/>
        </p:nvPicPr>
        <p:blipFill>
          <a:blip r:embed="rId3"/>
          <a:stretch>
            <a:fillRect/>
          </a:stretch>
        </p:blipFill>
        <p:spPr>
          <a:xfrm>
            <a:off x="7577778" y="3634881"/>
            <a:ext cx="2656356" cy="2656356"/>
          </a:xfrm>
          <a:prstGeom prst="rect">
            <a:avLst/>
          </a:prstGeom>
        </p:spPr>
      </p:pic>
      <p:sp>
        <p:nvSpPr>
          <p:cNvPr id="43" name="Cloud Callout 42">
            <a:extLst>
              <a:ext uri="{FF2B5EF4-FFF2-40B4-BE49-F238E27FC236}">
                <a16:creationId xmlns:a16="http://schemas.microsoft.com/office/drawing/2014/main" id="{CAD6B537-1D8F-8FCE-8BA2-23D0450086D6}"/>
              </a:ext>
            </a:extLst>
          </p:cNvPr>
          <p:cNvSpPr/>
          <p:nvPr/>
        </p:nvSpPr>
        <p:spPr>
          <a:xfrm>
            <a:off x="8963387" y="1709763"/>
            <a:ext cx="2541494" cy="1719237"/>
          </a:xfrm>
          <a:prstGeom prst="cloudCallout">
            <a:avLst>
              <a:gd name="adj1" fmla="val -30357"/>
              <a:gd name="adj2" fmla="val 8909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TH" sz="2800" b="1" dirty="0">
                <a:solidFill>
                  <a:schemeClr val="tx1"/>
                </a:solidFill>
              </a:rPr>
              <a:t>Security?</a:t>
            </a:r>
            <a:endParaRPr lang="en-TH" sz="2800" dirty="0">
              <a:solidFill>
                <a:schemeClr val="tx1"/>
              </a:solidFill>
            </a:endParaRPr>
          </a:p>
        </p:txBody>
      </p:sp>
      <p:sp>
        <p:nvSpPr>
          <p:cNvPr id="44" name="Cloud Callout 43">
            <a:extLst>
              <a:ext uri="{FF2B5EF4-FFF2-40B4-BE49-F238E27FC236}">
                <a16:creationId xmlns:a16="http://schemas.microsoft.com/office/drawing/2014/main" id="{A4DFD6C0-4684-A8E6-D6B4-AF86071C9A48}"/>
              </a:ext>
            </a:extLst>
          </p:cNvPr>
          <p:cNvSpPr/>
          <p:nvPr/>
        </p:nvSpPr>
        <p:spPr>
          <a:xfrm>
            <a:off x="5978839" y="2171872"/>
            <a:ext cx="2656356" cy="1719237"/>
          </a:xfrm>
          <a:prstGeom prst="cloudCallout">
            <a:avLst>
              <a:gd name="adj1" fmla="val 48062"/>
              <a:gd name="adj2" fmla="val 6093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solidFill>
                  <a:schemeClr val="tx1"/>
                </a:solidFill>
              </a:rPr>
              <a:t>Usability ?</a:t>
            </a:r>
          </a:p>
        </p:txBody>
      </p:sp>
      <p:pic>
        <p:nvPicPr>
          <p:cNvPr id="3" name="Picture 2">
            <a:extLst>
              <a:ext uri="{FF2B5EF4-FFF2-40B4-BE49-F238E27FC236}">
                <a16:creationId xmlns:a16="http://schemas.microsoft.com/office/drawing/2014/main" id="{35133F84-4A1E-D7D1-658D-661815997D60}"/>
              </a:ext>
            </a:extLst>
          </p:cNvPr>
          <p:cNvPicPr>
            <a:picLocks noChangeAspect="1"/>
          </p:cNvPicPr>
          <p:nvPr/>
        </p:nvPicPr>
        <p:blipFill>
          <a:blip r:embed="rId4"/>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187984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a:xfrm>
            <a:off x="1882588" y="1825625"/>
            <a:ext cx="9471212" cy="4351338"/>
          </a:xfrm>
        </p:spPr>
        <p:txBody>
          <a:bodyPr>
            <a:normAutofit/>
          </a:bodyPr>
          <a:lstStyle/>
          <a:p>
            <a:pPr marL="0" indent="0">
              <a:lnSpc>
                <a:spcPct val="150000"/>
              </a:lnSpc>
              <a:buNone/>
            </a:pPr>
            <a:r>
              <a:rPr lang="en-US" sz="1600" dirty="0"/>
              <a:t>	2FA had affected the PCP strength in the Thailand samples. </a:t>
            </a:r>
            <a:r>
              <a:rPr lang="en-US" sz="1600" b="1" dirty="0">
                <a:solidFill>
                  <a:schemeClr val="accent2"/>
                </a:solidFill>
              </a:rPr>
              <a:t>Websites that require this feature would have very high PCP strength</a:t>
            </a:r>
            <a:r>
              <a:rPr lang="en-US" sz="1600" dirty="0"/>
              <a:t>. </a:t>
            </a:r>
          </a:p>
          <a:p>
            <a:pPr marL="0" indent="0">
              <a:lnSpc>
                <a:spcPct val="150000"/>
              </a:lnSpc>
              <a:buNone/>
            </a:pPr>
            <a:r>
              <a:rPr lang="en-US" sz="1600" b="1" dirty="0">
                <a:solidFill>
                  <a:schemeClr val="accent2"/>
                </a:solidFill>
              </a:rPr>
              <a:t>	</a:t>
            </a:r>
            <a:r>
              <a:rPr lang="en-US" sz="1600" dirty="0"/>
              <a:t>It is the opposite result from the original study. Their study concluded for German samples with 2FA that PCP strength could become smaller because 2FA was implemented. For Thailand samples, apart from bank websites, there were 2 websites (</a:t>
            </a:r>
            <a:r>
              <a:rPr lang="en-US" sz="1600" dirty="0" err="1"/>
              <a:t>lazada.co.th</a:t>
            </a:r>
            <a:r>
              <a:rPr lang="en-US" sz="1600" dirty="0"/>
              <a:t> and </a:t>
            </a:r>
            <a:r>
              <a:rPr lang="en-US" sz="1600" dirty="0" err="1"/>
              <a:t>rd.go.th</a:t>
            </a:r>
            <a:r>
              <a:rPr lang="en-US" sz="1600" dirty="0"/>
              <a:t>) in 2021 that changed to use 2FA, and PCP strength is still high.</a:t>
            </a:r>
          </a:p>
          <a:p>
            <a:pPr marL="0" indent="0">
              <a:lnSpc>
                <a:spcPct val="150000"/>
              </a:lnSpc>
              <a:buNone/>
            </a:pPr>
            <a:endParaRPr lang="en-TH" sz="1600" dirty="0"/>
          </a:p>
        </p:txBody>
      </p:sp>
      <p:pic>
        <p:nvPicPr>
          <p:cNvPr id="4" name="Picture 3">
            <a:extLst>
              <a:ext uri="{FF2B5EF4-FFF2-40B4-BE49-F238E27FC236}">
                <a16:creationId xmlns:a16="http://schemas.microsoft.com/office/drawing/2014/main" id="{8BDF01B2-70CE-3638-F6F4-9B8ABAD3E6F6}"/>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3437466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FC9E-F5AD-4407-50D1-BF8783589377}"/>
              </a:ext>
            </a:extLst>
          </p:cNvPr>
          <p:cNvSpPr>
            <a:spLocks noGrp="1"/>
          </p:cNvSpPr>
          <p:nvPr>
            <p:ph type="title"/>
          </p:nvPr>
        </p:nvSpPr>
        <p:spPr>
          <a:xfrm>
            <a:off x="2501152" y="365125"/>
            <a:ext cx="8852647" cy="1325563"/>
          </a:xfrm>
        </p:spPr>
        <p:txBody>
          <a:bodyPr/>
          <a:lstStyle/>
          <a:p>
            <a:pPr algn="l"/>
            <a:r>
              <a:rPr lang="en-TH" b="1" dirty="0"/>
              <a:t>Result </a:t>
            </a:r>
            <a:r>
              <a:rPr lang="en-US" sz="4400" b="1" dirty="0"/>
              <a:t>&amp; Discussion </a:t>
            </a:r>
            <a:r>
              <a:rPr lang="en-TH" b="1" dirty="0"/>
              <a:t>(Cont.)</a:t>
            </a:r>
          </a:p>
        </p:txBody>
      </p:sp>
      <p:sp>
        <p:nvSpPr>
          <p:cNvPr id="3" name="Content Placeholder 2">
            <a:extLst>
              <a:ext uri="{FF2B5EF4-FFF2-40B4-BE49-F238E27FC236}">
                <a16:creationId xmlns:a16="http://schemas.microsoft.com/office/drawing/2014/main" id="{F492F5DD-89A2-4F67-B5E9-A4796A00C084}"/>
              </a:ext>
            </a:extLst>
          </p:cNvPr>
          <p:cNvSpPr>
            <a:spLocks noGrp="1"/>
          </p:cNvSpPr>
          <p:nvPr>
            <p:ph idx="1"/>
          </p:nvPr>
        </p:nvSpPr>
        <p:spPr>
          <a:xfrm>
            <a:off x="2393879" y="1675866"/>
            <a:ext cx="7161087" cy="4351338"/>
          </a:xfrm>
        </p:spPr>
        <p:txBody>
          <a:bodyPr anchor="ctr">
            <a:noAutofit/>
          </a:bodyPr>
          <a:lstStyle/>
          <a:p>
            <a:pPr marL="0" indent="0" algn="ctr">
              <a:lnSpc>
                <a:spcPct val="150000"/>
              </a:lnSpc>
              <a:buNone/>
            </a:pPr>
            <a:r>
              <a:rPr lang="en-US" sz="2000" b="1" dirty="0"/>
              <a:t>RQ5</a:t>
            </a:r>
            <a:r>
              <a:rPr lang="en-US" sz="2000" dirty="0"/>
              <a:t>: </a:t>
            </a:r>
            <a:endParaRPr lang="th-TH" sz="2000" dirty="0"/>
          </a:p>
          <a:p>
            <a:pPr marL="0" indent="0" algn="ctr">
              <a:lnSpc>
                <a:spcPct val="150000"/>
              </a:lnSpc>
              <a:buNone/>
            </a:pPr>
            <a:r>
              <a:rPr lang="en-US" sz="2000" dirty="0"/>
              <a:t>Which website features which affecting the PCP strength of Thailand 2021 sample change after the PDPA? </a:t>
            </a:r>
          </a:p>
        </p:txBody>
      </p:sp>
      <p:sp>
        <p:nvSpPr>
          <p:cNvPr id="5" name="TextBox 4">
            <a:extLst>
              <a:ext uri="{FF2B5EF4-FFF2-40B4-BE49-F238E27FC236}">
                <a16:creationId xmlns:a16="http://schemas.microsoft.com/office/drawing/2014/main" id="{48DDE0B6-8ED1-C99B-8C6F-0A95B0D2C60E}"/>
              </a:ext>
            </a:extLst>
          </p:cNvPr>
          <p:cNvSpPr txBox="1"/>
          <p:nvPr/>
        </p:nvSpPr>
        <p:spPr>
          <a:xfrm>
            <a:off x="11712388" y="6468035"/>
            <a:ext cx="184731" cy="369332"/>
          </a:xfrm>
          <a:prstGeom prst="rect">
            <a:avLst/>
          </a:prstGeom>
          <a:noFill/>
        </p:spPr>
        <p:txBody>
          <a:bodyPr wrap="none" rtlCol="0">
            <a:spAutoFit/>
          </a:bodyPr>
          <a:lstStyle/>
          <a:p>
            <a:endParaRPr lang="en-TH" dirty="0"/>
          </a:p>
        </p:txBody>
      </p:sp>
      <p:pic>
        <p:nvPicPr>
          <p:cNvPr id="6" name="Picture 5">
            <a:extLst>
              <a:ext uri="{FF2B5EF4-FFF2-40B4-BE49-F238E27FC236}">
                <a16:creationId xmlns:a16="http://schemas.microsoft.com/office/drawing/2014/main" id="{7D4C9A81-6F31-1E92-4EF0-B46AFDD83EC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11764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BA4-09CE-06BC-FF59-4F2A9C4E6B2D}"/>
              </a:ext>
            </a:extLst>
          </p:cNvPr>
          <p:cNvSpPr>
            <a:spLocks noGrp="1"/>
          </p:cNvSpPr>
          <p:nvPr>
            <p:ph type="title"/>
          </p:nvPr>
        </p:nvSpPr>
        <p:spPr>
          <a:xfrm>
            <a:off x="2541494" y="365125"/>
            <a:ext cx="8812306" cy="1325563"/>
          </a:xfrm>
        </p:spPr>
        <p:txBody>
          <a:bodyPr/>
          <a:lstStyle/>
          <a:p>
            <a:pPr algn="l"/>
            <a:r>
              <a:rPr lang="en-TH" b="1" dirty="0"/>
              <a:t>Result </a:t>
            </a:r>
            <a:r>
              <a:rPr lang="en-US" sz="4400" b="1" dirty="0"/>
              <a:t>&amp; Discussion </a:t>
            </a:r>
            <a:r>
              <a:rPr lang="en-TH" b="1" dirty="0"/>
              <a:t>(Cont.)</a:t>
            </a:r>
            <a:endParaRPr lang="en-TH" dirty="0"/>
          </a:p>
        </p:txBody>
      </p:sp>
      <p:sp>
        <p:nvSpPr>
          <p:cNvPr id="3" name="Content Placeholder 2">
            <a:extLst>
              <a:ext uri="{FF2B5EF4-FFF2-40B4-BE49-F238E27FC236}">
                <a16:creationId xmlns:a16="http://schemas.microsoft.com/office/drawing/2014/main" id="{59F28728-3414-8E6D-8A58-B41BD78206C3}"/>
              </a:ext>
            </a:extLst>
          </p:cNvPr>
          <p:cNvSpPr>
            <a:spLocks noGrp="1"/>
          </p:cNvSpPr>
          <p:nvPr>
            <p:ph idx="1"/>
          </p:nvPr>
        </p:nvSpPr>
        <p:spPr>
          <a:xfrm>
            <a:off x="1882588" y="1825625"/>
            <a:ext cx="9332259" cy="4351338"/>
          </a:xfrm>
        </p:spPr>
        <p:txBody>
          <a:bodyPr>
            <a:normAutofit/>
          </a:bodyPr>
          <a:lstStyle/>
          <a:p>
            <a:pPr lvl="1">
              <a:lnSpc>
                <a:spcPct val="150000"/>
              </a:lnSpc>
            </a:pPr>
            <a:r>
              <a:rPr lang="en-US" sz="1600" dirty="0"/>
              <a:t>PCP strength increase from </a:t>
            </a:r>
            <a:r>
              <a:rPr lang="en-US" sz="1600" b="1" dirty="0">
                <a:solidFill>
                  <a:schemeClr val="accent2"/>
                </a:solidFill>
              </a:rPr>
              <a:t>26.6</a:t>
            </a:r>
            <a:r>
              <a:rPr lang="en-US" sz="1600" dirty="0"/>
              <a:t> bits in 2018 to </a:t>
            </a:r>
            <a:r>
              <a:rPr lang="en-US" sz="1600" b="1" dirty="0">
                <a:solidFill>
                  <a:schemeClr val="accent2"/>
                </a:solidFill>
              </a:rPr>
              <a:t>31.0 </a:t>
            </a:r>
            <a:r>
              <a:rPr lang="en-US" sz="1600" dirty="0"/>
              <a:t>bits in 2021 </a:t>
            </a:r>
          </a:p>
          <a:p>
            <a:pPr lvl="2">
              <a:lnSpc>
                <a:spcPct val="150000"/>
              </a:lnSpc>
            </a:pPr>
            <a:r>
              <a:rPr lang="en-US" sz="1600" dirty="0"/>
              <a:t>12 Websites changing to stronger PCPs </a:t>
            </a:r>
          </a:p>
          <a:p>
            <a:pPr lvl="2">
              <a:lnSpc>
                <a:spcPct val="150000"/>
              </a:lnSpc>
            </a:pPr>
            <a:r>
              <a:rPr lang="en-US" sz="1600" dirty="0"/>
              <a:t>2 Websites changing to weaker PCPs </a:t>
            </a:r>
          </a:p>
          <a:p>
            <a:pPr lvl="2">
              <a:lnSpc>
                <a:spcPct val="150000"/>
              </a:lnSpc>
            </a:pPr>
            <a:r>
              <a:rPr lang="en-US" sz="1600" dirty="0"/>
              <a:t>61 Websites not change</a:t>
            </a:r>
          </a:p>
          <a:p>
            <a:pPr lvl="1">
              <a:lnSpc>
                <a:spcPct val="150000"/>
              </a:lnSpc>
            </a:pPr>
            <a:r>
              <a:rPr lang="en-US" sz="1600" dirty="0"/>
              <a:t>Features that affect or do not affect the PCP strength of Thailand 2021 sample remain the same features as in 2018 sample </a:t>
            </a:r>
          </a:p>
          <a:p>
            <a:pPr lvl="1">
              <a:lnSpc>
                <a:spcPct val="150000"/>
              </a:lnSpc>
            </a:pPr>
            <a:endParaRPr lang="en-TH" sz="1600" dirty="0"/>
          </a:p>
        </p:txBody>
      </p:sp>
      <p:pic>
        <p:nvPicPr>
          <p:cNvPr id="4" name="Picture 3">
            <a:extLst>
              <a:ext uri="{FF2B5EF4-FFF2-40B4-BE49-F238E27FC236}">
                <a16:creationId xmlns:a16="http://schemas.microsoft.com/office/drawing/2014/main" id="{3E695582-432A-7718-982C-71CE3569658B}"/>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303109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normAutofit/>
          </a:bodyPr>
          <a:lstStyle/>
          <a:p>
            <a:r>
              <a:rPr lang="en-US" sz="5400" b="1" dirty="0"/>
              <a:t>Conclusion</a:t>
            </a:r>
            <a:endParaRPr lang="en-TH" sz="5400" b="1" dirty="0"/>
          </a:p>
        </p:txBody>
      </p:sp>
      <p:pic>
        <p:nvPicPr>
          <p:cNvPr id="4" name="Picture 3">
            <a:extLst>
              <a:ext uri="{FF2B5EF4-FFF2-40B4-BE49-F238E27FC236}">
                <a16:creationId xmlns:a16="http://schemas.microsoft.com/office/drawing/2014/main" id="{EBF6BCFD-3143-467F-F422-105A57DBF712}"/>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301640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1C1E57-E3FF-BC30-CB4E-BB724C971F85}"/>
              </a:ext>
            </a:extLst>
          </p:cNvPr>
          <p:cNvSpPr>
            <a:spLocks noGrp="1"/>
          </p:cNvSpPr>
          <p:nvPr>
            <p:ph type="title"/>
          </p:nvPr>
        </p:nvSpPr>
        <p:spPr>
          <a:xfrm>
            <a:off x="2541494" y="365125"/>
            <a:ext cx="8812306" cy="1325563"/>
          </a:xfrm>
        </p:spPr>
        <p:txBody>
          <a:bodyPr/>
          <a:lstStyle/>
          <a:p>
            <a:pPr algn="l"/>
            <a:r>
              <a:rPr lang="en-US" sz="4400" b="1" dirty="0"/>
              <a:t>Conclusion</a:t>
            </a:r>
            <a:endParaRPr lang="en-TH" dirty="0"/>
          </a:p>
        </p:txBody>
      </p:sp>
      <p:sp>
        <p:nvSpPr>
          <p:cNvPr id="8" name="TextBox 7">
            <a:extLst>
              <a:ext uri="{FF2B5EF4-FFF2-40B4-BE49-F238E27FC236}">
                <a16:creationId xmlns:a16="http://schemas.microsoft.com/office/drawing/2014/main" id="{CD184F5F-57DC-A280-A841-05EB44A27667}"/>
              </a:ext>
            </a:extLst>
          </p:cNvPr>
          <p:cNvSpPr txBox="1"/>
          <p:nvPr/>
        </p:nvSpPr>
        <p:spPr>
          <a:xfrm>
            <a:off x="2541494" y="1928333"/>
            <a:ext cx="9504090" cy="3739998"/>
          </a:xfrm>
          <a:prstGeom prst="rect">
            <a:avLst/>
          </a:prstGeom>
          <a:noFill/>
        </p:spPr>
        <p:txBody>
          <a:bodyPr wrap="square">
            <a:spAutoFit/>
          </a:bodyPr>
          <a:lstStyle/>
          <a:p>
            <a:pPr>
              <a:lnSpc>
                <a:spcPct val="150000"/>
              </a:lnSpc>
            </a:pPr>
            <a:r>
              <a:rPr lang="en-US" sz="1600" b="1" dirty="0">
                <a:effectLst/>
                <a:latin typeface="Arial" panose="020B0604020202020204" pitchFamily="34" charset="0"/>
                <a:ea typeface="SimSun" panose="02010600030101010101" pitchFamily="2" charset="-122"/>
                <a:cs typeface="Arial" panose="020B0604020202020204" pitchFamily="34" charset="0"/>
              </a:rPr>
              <a:t>PCP Strength</a:t>
            </a:r>
          </a:p>
          <a:p>
            <a:pPr>
              <a:lnSpc>
                <a:spcPct val="150000"/>
              </a:lnSpc>
            </a:pPr>
            <a:endParaRPr lang="en-US" sz="1600" b="1" dirty="0">
              <a:effectLst/>
              <a:latin typeface="Arial" panose="020B0604020202020204" pitchFamily="34" charset="0"/>
              <a:ea typeface="SimSun" panose="02010600030101010101" pitchFamily="2" charset="-122"/>
              <a:cs typeface="Arial" panose="020B0604020202020204" pitchFamily="34" charset="0"/>
            </a:endParaRPr>
          </a:p>
          <a:p>
            <a:pPr marL="742950" lvl="1" indent="-285750">
              <a:lnSpc>
                <a:spcPct val="150000"/>
              </a:lnSpc>
              <a:buFont typeface="Arial" panose="020B0604020202020204" pitchFamily="34" charset="0"/>
              <a:buChar char="•"/>
            </a:pPr>
            <a:r>
              <a:rPr lang="en-US" sz="1600" dirty="0">
                <a:latin typeface="Arial" panose="020B0604020202020204" pitchFamily="34" charset="0"/>
                <a:ea typeface="SimSun" panose="02010600030101010101" pitchFamily="2" charset="-122"/>
                <a:cs typeface="Arial" panose="020B0604020202020204" pitchFamily="34" charset="0"/>
              </a:rPr>
              <a:t>O</a:t>
            </a:r>
            <a:r>
              <a:rPr lang="en-US" sz="1600" dirty="0">
                <a:effectLst/>
                <a:latin typeface="Arial" panose="020B0604020202020204" pitchFamily="34" charset="0"/>
                <a:ea typeface="SimSun" panose="02010600030101010101" pitchFamily="2" charset="-122"/>
                <a:cs typeface="Arial" panose="020B0604020202020204" pitchFamily="34" charset="0"/>
              </a:rPr>
              <a:t>verall PCPs of the Thailand and German samples are equal </a:t>
            </a:r>
          </a:p>
          <a:p>
            <a:pPr lvl="1">
              <a:lnSpc>
                <a:spcPct val="150000"/>
              </a:lnSpc>
            </a:pPr>
            <a:r>
              <a:rPr lang="en-US" sz="1600" dirty="0">
                <a:effectLst/>
                <a:latin typeface="Arial" panose="020B0604020202020204" pitchFamily="34" charset="0"/>
                <a:ea typeface="SimSun" panose="02010600030101010101" pitchFamily="2" charset="-122"/>
                <a:cs typeface="Arial" panose="020B0604020202020204" pitchFamily="34" charset="0"/>
              </a:rPr>
              <a:t>     and lower than the USA samples</a:t>
            </a:r>
          </a:p>
          <a:p>
            <a:pPr marL="742950" lvl="1" indent="-285750">
              <a:lnSpc>
                <a:spcPct val="150000"/>
              </a:lnSpc>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Thailand </a:t>
            </a:r>
            <a:r>
              <a:rPr lang="en-US" sz="1600" b="1" dirty="0">
                <a:solidFill>
                  <a:schemeClr val="accent2"/>
                </a:solidFill>
                <a:effectLst/>
                <a:latin typeface="Arial" panose="020B0604020202020204" pitchFamily="34" charset="0"/>
                <a:cs typeface="Arial" panose="020B0604020202020204" pitchFamily="34" charset="0"/>
              </a:rPr>
              <a:t>bank</a:t>
            </a:r>
            <a:r>
              <a:rPr lang="en-US" sz="1600" dirty="0">
                <a:effectLst/>
                <a:latin typeface="Arial" panose="020B0604020202020204" pitchFamily="34" charset="0"/>
                <a:cs typeface="Arial" panose="020B0604020202020204" pitchFamily="34" charset="0"/>
              </a:rPr>
              <a:t> websites show the </a:t>
            </a:r>
            <a:r>
              <a:rPr lang="en-US" sz="1600" b="1" dirty="0">
                <a:solidFill>
                  <a:schemeClr val="accent2"/>
                </a:solidFill>
                <a:effectLst/>
                <a:latin typeface="Arial" panose="020B0604020202020204" pitchFamily="34" charset="0"/>
                <a:cs typeface="Arial" panose="020B0604020202020204" pitchFamily="34" charset="0"/>
              </a:rPr>
              <a:t>highest PCP strength</a:t>
            </a:r>
          </a:p>
          <a:p>
            <a:pPr marL="742950" lvl="1" indent="-285750">
              <a:lnSpc>
                <a:spcPct val="150000"/>
              </a:lnSpc>
              <a:buFont typeface="Arial" panose="020B0604020202020204" pitchFamily="34" charset="0"/>
              <a:buChar char="•"/>
            </a:pPr>
            <a:r>
              <a:rPr lang="en-US" sz="1600" dirty="0">
                <a:effectLst/>
                <a:latin typeface="Arial" panose="020B0604020202020204" pitchFamily="34" charset="0"/>
                <a:ea typeface="SimSun" panose="02010600030101010101" pitchFamily="2" charset="-122"/>
                <a:cs typeface="Arial" panose="020B0604020202020204" pitchFamily="34" charset="0"/>
              </a:rPr>
              <a:t>Thailand </a:t>
            </a:r>
            <a:r>
              <a:rPr lang="en-US" sz="1600" b="1" dirty="0">
                <a:solidFill>
                  <a:schemeClr val="accent2"/>
                </a:solidFill>
                <a:effectLst/>
                <a:latin typeface="Arial" panose="020B0604020202020204" pitchFamily="34" charset="0"/>
                <a:ea typeface="SimSun" panose="02010600030101010101" pitchFamily="2" charset="-122"/>
                <a:cs typeface="Arial" panose="020B0604020202020204" pitchFamily="34" charset="0"/>
              </a:rPr>
              <a:t>government</a:t>
            </a:r>
            <a:r>
              <a:rPr lang="en-US" sz="1600" dirty="0">
                <a:effectLst/>
                <a:latin typeface="Arial" panose="020B0604020202020204" pitchFamily="34" charset="0"/>
                <a:ea typeface="SimSun" panose="02010600030101010101" pitchFamily="2" charset="-122"/>
                <a:cs typeface="Arial" panose="020B0604020202020204" pitchFamily="34" charset="0"/>
              </a:rPr>
              <a:t> websites show the </a:t>
            </a:r>
            <a:r>
              <a:rPr lang="en-US" sz="1600" b="1" dirty="0">
                <a:solidFill>
                  <a:schemeClr val="accent2"/>
                </a:solidFill>
                <a:effectLst/>
                <a:latin typeface="Arial" panose="020B0604020202020204" pitchFamily="34" charset="0"/>
                <a:ea typeface="SimSun" panose="02010600030101010101" pitchFamily="2" charset="-122"/>
                <a:cs typeface="Arial" panose="020B0604020202020204" pitchFamily="34" charset="0"/>
              </a:rPr>
              <a:t>lowest PCP strength</a:t>
            </a:r>
            <a:r>
              <a:rPr lang="en-TH" sz="1600" b="1" dirty="0">
                <a:solidFill>
                  <a:schemeClr val="accent2"/>
                </a:solidFill>
                <a:effectLst/>
                <a:latin typeface="Arial" panose="020B0604020202020204" pitchFamily="34" charset="0"/>
                <a:cs typeface="Arial" panose="020B0604020202020204" pitchFamily="34" charset="0"/>
              </a:rPr>
              <a:t> </a:t>
            </a:r>
          </a:p>
          <a:p>
            <a:pPr marL="742950" lvl="1" indent="-285750">
              <a:lnSpc>
                <a:spcPct val="150000"/>
              </a:lnSpc>
              <a:buFont typeface="Arial" panose="020B0604020202020204" pitchFamily="34" charset="0"/>
              <a:buChar char="•"/>
            </a:pPr>
            <a:r>
              <a:rPr lang="en-US" sz="1600" dirty="0">
                <a:latin typeface="Arial" panose="020B0604020202020204" pitchFamily="34" charset="0"/>
                <a:ea typeface="SimSun" panose="02010600030101010101" pitchFamily="2" charset="-122"/>
                <a:cs typeface="Arial" panose="020B0604020202020204" pitchFamily="34" charset="0"/>
              </a:rPr>
              <a:t>T</a:t>
            </a:r>
            <a:r>
              <a:rPr lang="en-US" sz="1600" dirty="0">
                <a:effectLst/>
                <a:latin typeface="Arial" panose="020B0604020202020204" pitchFamily="34" charset="0"/>
                <a:ea typeface="SimSun" panose="02010600030101010101" pitchFamily="2" charset="-122"/>
                <a:cs typeface="Arial" panose="020B0604020202020204" pitchFamily="34" charset="0"/>
              </a:rPr>
              <a:t>he PCP strength of the </a:t>
            </a:r>
            <a:r>
              <a:rPr lang="en-US" sz="1600" b="1" dirty="0">
                <a:solidFill>
                  <a:schemeClr val="accent2"/>
                </a:solidFill>
                <a:effectLst/>
                <a:latin typeface="Arial" panose="020B0604020202020204" pitchFamily="34" charset="0"/>
                <a:ea typeface="SimSun" panose="02010600030101010101" pitchFamily="2" charset="-122"/>
                <a:cs typeface="Arial" panose="020B0604020202020204" pitchFamily="34" charset="0"/>
              </a:rPr>
              <a:t>Thailand sample has </a:t>
            </a:r>
            <a:r>
              <a:rPr lang="en-US" sz="1600" b="1" dirty="0">
                <a:solidFill>
                  <a:schemeClr val="accent2"/>
                </a:solidFill>
                <a:effectLst/>
                <a:latin typeface="Arial" panose="020B0604020202020204" pitchFamily="34" charset="0"/>
                <a:cs typeface="Arial" panose="020B0604020202020204" pitchFamily="34" charset="0"/>
              </a:rPr>
              <a:t>increased </a:t>
            </a:r>
          </a:p>
          <a:p>
            <a:pPr lvl="1">
              <a:lnSpc>
                <a:spcPct val="150000"/>
              </a:lnSpc>
            </a:pPr>
            <a:r>
              <a:rPr lang="en-US" sz="1600" b="1" dirty="0">
                <a:solidFill>
                  <a:schemeClr val="accent2"/>
                </a:solidFill>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 26.6 bits in 2018 to 31.0 bits in 2021 </a:t>
            </a:r>
          </a:p>
          <a:p>
            <a:pPr marL="742950" lvl="1" indent="-285750">
              <a:lnSpc>
                <a:spcPct val="150000"/>
              </a:lnSpc>
              <a:buFont typeface="Arial" panose="020B0604020202020204" pitchFamily="34" charset="0"/>
              <a:buChar char="•"/>
            </a:pPr>
            <a:endParaRPr lang="en-TH" sz="1600" b="1" dirty="0">
              <a:solidFill>
                <a:schemeClr val="accent2"/>
              </a:solidFill>
              <a:effectLst/>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TH" sz="16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46DC52F-1E84-894E-77D3-DBBC6975087D}"/>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762914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1C1E57-E3FF-BC30-CB4E-BB724C971F85}"/>
              </a:ext>
            </a:extLst>
          </p:cNvPr>
          <p:cNvSpPr>
            <a:spLocks noGrp="1"/>
          </p:cNvSpPr>
          <p:nvPr>
            <p:ph type="title"/>
          </p:nvPr>
        </p:nvSpPr>
        <p:spPr>
          <a:xfrm>
            <a:off x="2541494" y="365125"/>
            <a:ext cx="8812306" cy="1325563"/>
          </a:xfrm>
        </p:spPr>
        <p:txBody>
          <a:bodyPr/>
          <a:lstStyle/>
          <a:p>
            <a:pPr algn="l"/>
            <a:r>
              <a:rPr lang="en-US" sz="4400" b="1" dirty="0"/>
              <a:t>Conclusion (cont.)</a:t>
            </a:r>
            <a:endParaRPr lang="en-TH" dirty="0"/>
          </a:p>
        </p:txBody>
      </p:sp>
      <p:sp>
        <p:nvSpPr>
          <p:cNvPr id="2" name="TextBox 1">
            <a:extLst>
              <a:ext uri="{FF2B5EF4-FFF2-40B4-BE49-F238E27FC236}">
                <a16:creationId xmlns:a16="http://schemas.microsoft.com/office/drawing/2014/main" id="{E9424CFB-E4A4-ED5E-4D1B-585EBF84F934}"/>
              </a:ext>
            </a:extLst>
          </p:cNvPr>
          <p:cNvSpPr txBox="1"/>
          <p:nvPr/>
        </p:nvSpPr>
        <p:spPr>
          <a:xfrm>
            <a:off x="1840744" y="2473521"/>
            <a:ext cx="10194374" cy="2262671"/>
          </a:xfrm>
          <a:prstGeom prst="rect">
            <a:avLst/>
          </a:prstGeom>
          <a:noFill/>
        </p:spPr>
        <p:txBody>
          <a:bodyPr wrap="square">
            <a:spAutoFit/>
          </a:bodyPr>
          <a:lstStyle/>
          <a:p>
            <a:pPr marL="285750" indent="-285750" fontAlgn="ctr">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Observation and evidence: 	</a:t>
            </a:r>
            <a:r>
              <a:rPr lang="en-US" sz="1600" dirty="0">
                <a:latin typeface="Arial" panose="020B0604020202020204" pitchFamily="34" charset="0"/>
                <a:cs typeface="Arial" panose="020B0604020202020204" pitchFamily="34" charset="0"/>
              </a:rPr>
              <a:t>Not affect the PCP strength of all samples</a:t>
            </a:r>
            <a:endParaRPr lang="en-TH" sz="1600" b="0" i="0" u="none" strike="noStrike" dirty="0">
              <a:effectLst/>
              <a:latin typeface="Arial" panose="020B0604020202020204" pitchFamily="34" charset="0"/>
            </a:endParaRPr>
          </a:p>
          <a:p>
            <a:pPr marL="285750" indent="-285750" fontAlgn="ctr">
              <a:lnSpc>
                <a:spcPct val="150000"/>
              </a:lnSpc>
              <a:buFont typeface="Arial" panose="020B0604020202020204" pitchFamily="34" charset="0"/>
              <a:buChar char="•"/>
            </a:pPr>
            <a:r>
              <a:rPr lang="en-US" sz="1600" b="1" i="0" u="none" strike="noStrike" kern="1200" dirty="0">
                <a:solidFill>
                  <a:srgbClr val="000000"/>
                </a:solidFill>
                <a:effectLst/>
                <a:latin typeface="Arial" panose="020B0604020202020204" pitchFamily="34" charset="0"/>
                <a:cs typeface="Arial" panose="020B0604020202020204" pitchFamily="34" charset="0"/>
              </a:rPr>
              <a:t>Size of the service: </a:t>
            </a:r>
            <a:r>
              <a:rPr lang="en-US" sz="1600" b="0" i="0" u="none" strike="noStrike" kern="1200" dirty="0">
                <a:solidFill>
                  <a:srgbClr val="000000"/>
                </a:solidFill>
                <a:effectLst/>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Not affect the PCP strength of all samples</a:t>
            </a:r>
            <a:endParaRPr lang="en-TH" sz="1600" b="0" i="0" u="none" strike="noStrike" dirty="0">
              <a:effectLst/>
              <a:latin typeface="Arial" panose="020B0604020202020204" pitchFamily="34" charset="0"/>
            </a:endParaRPr>
          </a:p>
          <a:p>
            <a:pPr marL="285750" indent="-285750" algn="l" rtl="0" eaLnBrk="1" fontAlgn="ctr" latinLnBrk="0" hangingPunct="1">
              <a:lnSpc>
                <a:spcPct val="150000"/>
              </a:lnSpc>
              <a:spcBef>
                <a:spcPts val="0"/>
              </a:spcBef>
              <a:spcAft>
                <a:spcPts val="0"/>
              </a:spcAft>
              <a:buFont typeface="Arial" panose="020B0604020202020204" pitchFamily="34" charset="0"/>
              <a:buChar char="•"/>
            </a:pPr>
            <a:r>
              <a:rPr lang="en-US" sz="1600" b="1" i="0" u="none" strike="noStrike" kern="1200" dirty="0">
                <a:solidFill>
                  <a:srgbClr val="000000"/>
                </a:solidFill>
                <a:effectLst/>
                <a:latin typeface="Arial" panose="020B0604020202020204" pitchFamily="34" charset="0"/>
                <a:cs typeface="Arial" panose="020B0604020202020204" pitchFamily="34" charset="0"/>
              </a:rPr>
              <a:t>HTTPS:</a:t>
            </a:r>
            <a:r>
              <a:rPr lang="en-US" sz="1600" b="0" i="0" u="none" strike="noStrike" kern="1200" dirty="0">
                <a:solidFill>
                  <a:srgbClr val="000000"/>
                </a:solidFill>
                <a:effectLst/>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Not affect the PCP strength of the Thailand Sample.</a:t>
            </a:r>
            <a:endParaRPr lang="en-TH" sz="1600" b="0" i="0" u="none" strike="noStrike" dirty="0">
              <a:effectLst/>
              <a:latin typeface="Arial" panose="020B0604020202020204" pitchFamily="34" charset="0"/>
            </a:endParaRPr>
          </a:p>
          <a:p>
            <a:pPr marL="285750" indent="-285750" fontAlgn="ctr">
              <a:lnSpc>
                <a:spcPct val="150000"/>
              </a:lnSpc>
              <a:buFont typeface="Arial" panose="020B0604020202020204" pitchFamily="34" charset="0"/>
              <a:buChar char="•"/>
            </a:pPr>
            <a:r>
              <a:rPr lang="en-US" sz="1600" b="1" i="0" u="none" strike="noStrike" kern="1200" dirty="0">
                <a:solidFill>
                  <a:srgbClr val="000000"/>
                </a:solidFill>
                <a:effectLst/>
                <a:latin typeface="Arial" panose="020B0604020202020204" pitchFamily="34" charset="0"/>
                <a:cs typeface="Arial" panose="020B0604020202020204" pitchFamily="34" charset="0"/>
              </a:rPr>
              <a:t>Site advertises:			</a:t>
            </a:r>
            <a:r>
              <a:rPr lang="en-US" sz="1600" dirty="0">
                <a:latin typeface="Arial" panose="020B0604020202020204" pitchFamily="34" charset="0"/>
                <a:cs typeface="Arial" panose="020B0604020202020204" pitchFamily="34" charset="0"/>
              </a:rPr>
              <a:t>Not affect the PCP strength of all samples</a:t>
            </a:r>
            <a:r>
              <a:rPr lang="en-TH" sz="1600" dirty="0">
                <a:latin typeface="Arial" panose="020B0604020202020204" pitchFamily="34" charset="0"/>
              </a:rPr>
              <a:t>, </a:t>
            </a:r>
          </a:p>
          <a:p>
            <a:pPr lvl="4" fontAlgn="ctr">
              <a:lnSpc>
                <a:spcPct val="150000"/>
              </a:lnSpc>
            </a:pPr>
            <a:r>
              <a:rPr lang="en-TH" sz="1600" dirty="0">
                <a:latin typeface="Arial" panose="020B0604020202020204" pitchFamily="34" charset="0"/>
              </a:rPr>
              <a:t>		except the USA 2010 sample</a:t>
            </a:r>
            <a:endParaRPr lang="en-US" sz="1600" dirty="0">
              <a:effectLst/>
              <a:latin typeface="Arial" panose="020B0604020202020204" pitchFamily="34" charset="0"/>
              <a:ea typeface="SimSun" panose="02010600030101010101" pitchFamily="2" charset="-122"/>
              <a:cs typeface="Arial" panose="020B0604020202020204" pitchFamily="34" charset="0"/>
            </a:endParaRPr>
          </a:p>
          <a:p>
            <a:pPr marL="285750" indent="-285750">
              <a:lnSpc>
                <a:spcPct val="150000"/>
              </a:lnSpc>
              <a:buFont typeface="Arial" panose="020B0604020202020204" pitchFamily="34" charset="0"/>
              <a:buChar char="•"/>
            </a:pPr>
            <a:endParaRPr lang="en-US" sz="1600" b="0" dirty="0">
              <a:effectLst/>
              <a:latin typeface="Arial" panose="020B0604020202020204" pitchFamily="34" charset="0"/>
              <a:ea typeface="SimSun" panose="02010600030101010101" pitchFamily="2" charset="-122"/>
              <a:cs typeface="Arial" panose="020B0604020202020204" pitchFamily="34" charset="0"/>
            </a:endParaRPr>
          </a:p>
        </p:txBody>
      </p:sp>
      <p:sp>
        <p:nvSpPr>
          <p:cNvPr id="4" name="TextBox 3">
            <a:extLst>
              <a:ext uri="{FF2B5EF4-FFF2-40B4-BE49-F238E27FC236}">
                <a16:creationId xmlns:a16="http://schemas.microsoft.com/office/drawing/2014/main" id="{8778BBD1-B3E1-0294-BB39-6D4A099C6846}"/>
              </a:ext>
            </a:extLst>
          </p:cNvPr>
          <p:cNvSpPr txBox="1"/>
          <p:nvPr/>
        </p:nvSpPr>
        <p:spPr>
          <a:xfrm>
            <a:off x="2069344" y="1785950"/>
            <a:ext cx="9284455" cy="338554"/>
          </a:xfrm>
          <a:prstGeom prst="rect">
            <a:avLst/>
          </a:prstGeom>
          <a:noFill/>
        </p:spPr>
        <p:txBody>
          <a:bodyPr wrap="square">
            <a:spAutoFit/>
          </a:bodyPr>
          <a:lstStyle/>
          <a:p>
            <a:r>
              <a:rPr lang="en-US" sz="1600" b="0" dirty="0">
                <a:effectLst/>
                <a:latin typeface="Arial" panose="020B0604020202020204" pitchFamily="34" charset="0"/>
                <a:ea typeface="SimSun" panose="02010600030101010101" pitchFamily="2" charset="-122"/>
                <a:cs typeface="Arial" panose="020B0604020202020204" pitchFamily="34" charset="0"/>
              </a:rPr>
              <a:t>Which website features have effects on the PCP strength of Thailand, the US, and German samples?</a:t>
            </a:r>
            <a:r>
              <a:rPr lang="en-TH" sz="1600" dirty="0">
                <a:effectLst/>
                <a:latin typeface="Arial" panose="020B0604020202020204" pitchFamily="34" charset="0"/>
                <a:cs typeface="Arial" panose="020B0604020202020204" pitchFamily="34" charset="0"/>
              </a:rPr>
              <a:t> </a:t>
            </a:r>
            <a:endParaRPr lang="en-TH"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DF3045A-6C57-4197-FBA1-376F7E70EC74}"/>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152696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1C1E57-E3FF-BC30-CB4E-BB724C971F85}"/>
              </a:ext>
            </a:extLst>
          </p:cNvPr>
          <p:cNvSpPr>
            <a:spLocks noGrp="1"/>
          </p:cNvSpPr>
          <p:nvPr>
            <p:ph type="title"/>
          </p:nvPr>
        </p:nvSpPr>
        <p:spPr>
          <a:xfrm>
            <a:off x="2541494" y="365125"/>
            <a:ext cx="8812306" cy="1325563"/>
          </a:xfrm>
        </p:spPr>
        <p:txBody>
          <a:bodyPr/>
          <a:lstStyle/>
          <a:p>
            <a:pPr algn="l"/>
            <a:r>
              <a:rPr lang="en-US" sz="4400" b="1" dirty="0"/>
              <a:t>Conclusion (cont.)</a:t>
            </a:r>
            <a:endParaRPr lang="en-TH" dirty="0"/>
          </a:p>
        </p:txBody>
      </p:sp>
      <p:sp>
        <p:nvSpPr>
          <p:cNvPr id="2" name="TextBox 1">
            <a:extLst>
              <a:ext uri="{FF2B5EF4-FFF2-40B4-BE49-F238E27FC236}">
                <a16:creationId xmlns:a16="http://schemas.microsoft.com/office/drawing/2014/main" id="{E9424CFB-E4A4-ED5E-4D1B-585EBF84F934}"/>
              </a:ext>
            </a:extLst>
          </p:cNvPr>
          <p:cNvSpPr txBox="1"/>
          <p:nvPr/>
        </p:nvSpPr>
        <p:spPr>
          <a:xfrm>
            <a:off x="1840744" y="2473521"/>
            <a:ext cx="10194374" cy="2632003"/>
          </a:xfrm>
          <a:prstGeom prst="rect">
            <a:avLst/>
          </a:prstGeom>
          <a:noFill/>
        </p:spPr>
        <p:txBody>
          <a:bodyPr wrap="square">
            <a:spAutoFit/>
          </a:bodyPr>
          <a:lstStyle/>
          <a:p>
            <a:pPr marL="285750" indent="-285750" fontAlgn="ctr">
              <a:lnSpc>
                <a:spcPct val="150000"/>
              </a:lnSpc>
              <a:buFont typeface="Arial" panose="020B0604020202020204" pitchFamily="34" charset="0"/>
              <a:buChar char="•"/>
            </a:pPr>
            <a:r>
              <a:rPr lang="en-US" sz="1600" b="1" i="0" u="none" strike="noStrike"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Value of assets: </a:t>
            </a:r>
            <a:r>
              <a:rPr lang="en-US" sz="1600" b="0" i="0" u="none" strike="noStrike"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dirty="0">
                <a:latin typeface="Arial" panose="020B0604020202020204" pitchFamily="34" charset="0"/>
                <a:cs typeface="Arial" panose="020B0604020202020204" pitchFamily="34" charset="0"/>
              </a:rPr>
              <a:t>Not affect the PCP strength of the German and the USA samples, 				but affected the Thailand Samples.</a:t>
            </a:r>
            <a:endParaRPr lang="en-TH" sz="1600" b="0" i="0" u="none" strike="noStrike" dirty="0">
              <a:effectLst/>
              <a:latin typeface="Arial" panose="020B0604020202020204" pitchFamily="34" charset="0"/>
            </a:endParaRPr>
          </a:p>
          <a:p>
            <a:pPr marL="285750" indent="-285750" fontAlgn="ctr">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Advertising accepted:		</a:t>
            </a:r>
            <a:r>
              <a:rPr lang="en-US" sz="1600" dirty="0">
                <a:latin typeface="Arial" panose="020B0604020202020204" pitchFamily="34" charset="0"/>
                <a:cs typeface="Arial" panose="020B0604020202020204" pitchFamily="34" charset="0"/>
              </a:rPr>
              <a:t>Affect the PCP strength of all samples</a:t>
            </a:r>
            <a:r>
              <a:rPr lang="en-TH" sz="1600" dirty="0">
                <a:latin typeface="Arial" panose="020B0604020202020204" pitchFamily="34" charset="0"/>
              </a:rPr>
              <a:t>, </a:t>
            </a:r>
          </a:p>
          <a:p>
            <a:pPr fontAlgn="ctr">
              <a:lnSpc>
                <a:spcPct val="150000"/>
              </a:lnSpc>
            </a:pPr>
            <a:r>
              <a:rPr lang="en-TH" sz="1600" dirty="0">
                <a:latin typeface="Arial" panose="020B0604020202020204" pitchFamily="34" charset="0"/>
              </a:rPr>
              <a:t>				except German 2016 sample</a:t>
            </a:r>
            <a:endParaRPr lang="en-US" sz="1600" dirty="0">
              <a:effectLst/>
              <a:latin typeface="Arial" panose="020B0604020202020204" pitchFamily="34" charset="0"/>
              <a:ea typeface="SimSun" panose="02010600030101010101" pitchFamily="2" charset="-122"/>
              <a:cs typeface="Arial" panose="020B0604020202020204" pitchFamily="34" charset="0"/>
            </a:endParaRPr>
          </a:p>
          <a:p>
            <a:pPr marL="285750" indent="-285750" fontAlgn="ctr">
              <a:lnSpc>
                <a:spcPct val="150000"/>
              </a:lnSpc>
              <a:buFont typeface="Arial" panose="020B0604020202020204" pitchFamily="34" charset="0"/>
              <a:buChar char="•"/>
            </a:pPr>
            <a:r>
              <a:rPr lang="en-US" sz="1600" b="1" i="0" u="none" strike="noStrike" kern="1200" dirty="0">
                <a:solidFill>
                  <a:srgbClr val="000000"/>
                </a:solidFill>
                <a:effectLst/>
                <a:latin typeface="Arial" panose="020B0604020202020204" pitchFamily="34" charset="0"/>
                <a:cs typeface="Arial" panose="020B0604020202020204" pitchFamily="34" charset="0"/>
              </a:rPr>
              <a:t>User has choice: </a:t>
            </a:r>
            <a:r>
              <a:rPr lang="en-US" sz="1600" b="0" i="0" u="none" strike="noStrike" kern="1200" dirty="0">
                <a:solidFill>
                  <a:srgbClr val="000000"/>
                </a:solidFill>
                <a:effectLst/>
                <a:latin typeface="Arial" panose="020B0604020202020204" pitchFamily="34" charset="0"/>
                <a:cs typeface="Arial" panose="020B0604020202020204" pitchFamily="34" charset="0"/>
              </a:rPr>
              <a:t>		A</a:t>
            </a:r>
            <a:r>
              <a:rPr lang="en-US" sz="1600" dirty="0">
                <a:latin typeface="Arial" panose="020B0604020202020204" pitchFamily="34" charset="0"/>
                <a:cs typeface="Arial" panose="020B0604020202020204" pitchFamily="34" charset="0"/>
              </a:rPr>
              <a:t>ffect the PCP strength of all samples</a:t>
            </a:r>
            <a:endParaRPr lang="en-TH" sz="1600" b="0" i="0" u="none" strike="noStrike" dirty="0">
              <a:effectLst/>
              <a:latin typeface="Arial" panose="020B0604020202020204" pitchFamily="34" charset="0"/>
            </a:endParaRPr>
          </a:p>
          <a:p>
            <a:pPr marL="285750" indent="-285750">
              <a:lnSpc>
                <a:spcPct val="150000"/>
              </a:lnSpc>
              <a:buFont typeface="Arial" panose="020B0604020202020204" pitchFamily="34" charset="0"/>
              <a:buChar char="•"/>
            </a:pPr>
            <a:r>
              <a:rPr lang="en-US" sz="1600" b="1" dirty="0">
                <a:solidFill>
                  <a:srgbClr val="000000"/>
                </a:solidFill>
                <a:latin typeface="Arial" panose="020B0604020202020204" pitchFamily="34" charset="0"/>
                <a:ea typeface="SimSun" panose="02010600030101010101" pitchFamily="2" charset="-122"/>
                <a:cs typeface="Arial" panose="020B0604020202020204" pitchFamily="34" charset="0"/>
              </a:rPr>
              <a:t>2FA:				</a:t>
            </a:r>
            <a:r>
              <a:rPr lang="en-US" sz="1600" b="0" i="0" u="none" strike="noStrike" kern="1200" dirty="0">
                <a:solidFill>
                  <a:srgbClr val="000000"/>
                </a:solidFill>
                <a:effectLst/>
                <a:latin typeface="Arial" panose="020B0604020202020204" pitchFamily="34" charset="0"/>
                <a:cs typeface="Arial" panose="020B0604020202020204" pitchFamily="34" charset="0"/>
              </a:rPr>
              <a:t>A</a:t>
            </a:r>
            <a:r>
              <a:rPr lang="en-US" sz="1600" dirty="0">
                <a:latin typeface="Arial" panose="020B0604020202020204" pitchFamily="34" charset="0"/>
                <a:cs typeface="Arial" panose="020B0604020202020204" pitchFamily="34" charset="0"/>
              </a:rPr>
              <a:t>ffect the PCP strength of the Thailand Samples.</a:t>
            </a:r>
            <a:endParaRPr lang="en-US" sz="1600" dirty="0">
              <a:effectLst/>
              <a:latin typeface="Arial" panose="020B0604020202020204" pitchFamily="34" charset="0"/>
              <a:ea typeface="SimSun" panose="02010600030101010101" pitchFamily="2" charset="-122"/>
              <a:cs typeface="Arial" panose="020B0604020202020204" pitchFamily="34" charset="0"/>
            </a:endParaRPr>
          </a:p>
          <a:p>
            <a:pPr marL="285750" indent="-285750">
              <a:lnSpc>
                <a:spcPct val="150000"/>
              </a:lnSpc>
              <a:buFont typeface="Arial" panose="020B0604020202020204" pitchFamily="34" charset="0"/>
              <a:buChar char="•"/>
            </a:pPr>
            <a:endParaRPr lang="en-US" sz="1600" b="0" dirty="0">
              <a:effectLst/>
              <a:latin typeface="Arial" panose="020B0604020202020204" pitchFamily="34" charset="0"/>
              <a:ea typeface="SimSun" panose="02010600030101010101" pitchFamily="2" charset="-122"/>
              <a:cs typeface="Arial" panose="020B0604020202020204" pitchFamily="34" charset="0"/>
            </a:endParaRPr>
          </a:p>
        </p:txBody>
      </p:sp>
      <p:sp>
        <p:nvSpPr>
          <p:cNvPr id="4" name="TextBox 3">
            <a:extLst>
              <a:ext uri="{FF2B5EF4-FFF2-40B4-BE49-F238E27FC236}">
                <a16:creationId xmlns:a16="http://schemas.microsoft.com/office/drawing/2014/main" id="{8778BBD1-B3E1-0294-BB39-6D4A099C6846}"/>
              </a:ext>
            </a:extLst>
          </p:cNvPr>
          <p:cNvSpPr txBox="1"/>
          <p:nvPr/>
        </p:nvSpPr>
        <p:spPr>
          <a:xfrm>
            <a:off x="2069344" y="1785950"/>
            <a:ext cx="9284455" cy="338554"/>
          </a:xfrm>
          <a:prstGeom prst="rect">
            <a:avLst/>
          </a:prstGeom>
          <a:noFill/>
        </p:spPr>
        <p:txBody>
          <a:bodyPr wrap="square">
            <a:spAutoFit/>
          </a:bodyPr>
          <a:lstStyle/>
          <a:p>
            <a:r>
              <a:rPr lang="en-US" sz="1600" b="0" dirty="0">
                <a:effectLst/>
                <a:latin typeface="Arial" panose="020B0604020202020204" pitchFamily="34" charset="0"/>
                <a:ea typeface="SimSun" panose="02010600030101010101" pitchFamily="2" charset="-122"/>
                <a:cs typeface="Arial" panose="020B0604020202020204" pitchFamily="34" charset="0"/>
              </a:rPr>
              <a:t>Which website features have effects on the PCP strength of Thailand, the US, and German samples?</a:t>
            </a:r>
            <a:r>
              <a:rPr lang="en-TH" sz="1600" dirty="0">
                <a:effectLst/>
                <a:latin typeface="Arial" panose="020B0604020202020204" pitchFamily="34" charset="0"/>
                <a:cs typeface="Arial" panose="020B0604020202020204" pitchFamily="34" charset="0"/>
              </a:rPr>
              <a:t> </a:t>
            </a:r>
            <a:endParaRPr lang="en-TH"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F471A99-6E1C-7727-F519-19D8A3737E12}"/>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378644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860664" y="70261"/>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981505" y="219317"/>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4460375" y="297217"/>
            <a:ext cx="1295284" cy="1295284"/>
          </a:xfrm>
          <a:prstGeom prst="rect">
            <a:avLst/>
          </a:prstGeom>
        </p:spPr>
      </p:pic>
      <p:pic>
        <p:nvPicPr>
          <p:cNvPr id="3" name="Picture 2">
            <a:extLst>
              <a:ext uri="{FF2B5EF4-FFF2-40B4-BE49-F238E27FC236}">
                <a16:creationId xmlns:a16="http://schemas.microsoft.com/office/drawing/2014/main" id="{772CEB91-CDBB-DA25-9E5D-E7F2128376B6}"/>
              </a:ext>
            </a:extLst>
          </p:cNvPr>
          <p:cNvPicPr>
            <a:picLocks noChangeAspect="1"/>
          </p:cNvPicPr>
          <p:nvPr/>
        </p:nvPicPr>
        <p:blipFill>
          <a:blip r:embed="rId5"/>
          <a:stretch>
            <a:fillRect/>
          </a:stretch>
        </p:blipFill>
        <p:spPr>
          <a:xfrm>
            <a:off x="3224451" y="474423"/>
            <a:ext cx="917610" cy="930123"/>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485D-FC4D-1BF0-9771-76549EA9C6CD}"/>
              </a:ext>
            </a:extLst>
          </p:cNvPr>
          <p:cNvSpPr>
            <a:spLocks noGrp="1"/>
          </p:cNvSpPr>
          <p:nvPr>
            <p:ph type="title"/>
          </p:nvPr>
        </p:nvSpPr>
        <p:spPr>
          <a:xfrm>
            <a:off x="2630184" y="365125"/>
            <a:ext cx="8723616" cy="1325563"/>
          </a:xfrm>
        </p:spPr>
        <p:txBody>
          <a:bodyPr/>
          <a:lstStyle/>
          <a:p>
            <a:pPr algn="l"/>
            <a:r>
              <a:rPr lang="en-TH" sz="4400" b="1" dirty="0"/>
              <a:t>Introduction (Cont.)</a:t>
            </a:r>
            <a:endParaRPr lang="en-TH" b="1" dirty="0"/>
          </a:p>
        </p:txBody>
      </p:sp>
      <p:sp>
        <p:nvSpPr>
          <p:cNvPr id="15" name="Oval 14">
            <a:extLst>
              <a:ext uri="{FF2B5EF4-FFF2-40B4-BE49-F238E27FC236}">
                <a16:creationId xmlns:a16="http://schemas.microsoft.com/office/drawing/2014/main" id="{24DD0371-0DF2-A9E8-E6D3-9F6B1BF18EBA}"/>
              </a:ext>
            </a:extLst>
          </p:cNvPr>
          <p:cNvSpPr/>
          <p:nvPr/>
        </p:nvSpPr>
        <p:spPr>
          <a:xfrm>
            <a:off x="2008095" y="5018170"/>
            <a:ext cx="2173941" cy="14500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TH" sz="2400" b="1" dirty="0">
                <a:latin typeface="Arial" panose="020B0604020202020204" pitchFamily="34" charset="0"/>
                <a:cs typeface="Arial" panose="020B0604020202020204" pitchFamily="34" charset="0"/>
              </a:rPr>
              <a:t>Germany 2016</a:t>
            </a:r>
          </a:p>
        </p:txBody>
      </p:sp>
      <p:sp>
        <p:nvSpPr>
          <p:cNvPr id="18" name="Oval 17">
            <a:extLst>
              <a:ext uri="{FF2B5EF4-FFF2-40B4-BE49-F238E27FC236}">
                <a16:creationId xmlns:a16="http://schemas.microsoft.com/office/drawing/2014/main" id="{8CEC8247-6BA4-7294-1040-5E3380A6D6FC}"/>
              </a:ext>
            </a:extLst>
          </p:cNvPr>
          <p:cNvSpPr/>
          <p:nvPr/>
        </p:nvSpPr>
        <p:spPr>
          <a:xfrm>
            <a:off x="5385773" y="3369785"/>
            <a:ext cx="2173940" cy="14500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TH" sz="2400" b="1" dirty="0">
                <a:latin typeface="Arial" panose="020B0604020202020204" pitchFamily="34" charset="0"/>
                <a:cs typeface="Arial" panose="020B0604020202020204" pitchFamily="34" charset="0"/>
              </a:rPr>
              <a:t>Thailand 2018</a:t>
            </a:r>
          </a:p>
        </p:txBody>
      </p:sp>
      <p:sp>
        <p:nvSpPr>
          <p:cNvPr id="19" name="Oval 18">
            <a:extLst>
              <a:ext uri="{FF2B5EF4-FFF2-40B4-BE49-F238E27FC236}">
                <a16:creationId xmlns:a16="http://schemas.microsoft.com/office/drawing/2014/main" id="{264339C7-AD22-AC6D-99D6-FFDC5A9B8069}"/>
              </a:ext>
            </a:extLst>
          </p:cNvPr>
          <p:cNvSpPr/>
          <p:nvPr/>
        </p:nvSpPr>
        <p:spPr>
          <a:xfrm>
            <a:off x="9238845" y="3321040"/>
            <a:ext cx="2173940" cy="15475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TH" sz="2400" b="1" dirty="0">
                <a:latin typeface="Arial" panose="020B0604020202020204" pitchFamily="34" charset="0"/>
                <a:cs typeface="Arial" panose="020B0604020202020204" pitchFamily="34" charset="0"/>
              </a:rPr>
              <a:t>Thailand 2021</a:t>
            </a:r>
          </a:p>
        </p:txBody>
      </p:sp>
      <p:sp>
        <p:nvSpPr>
          <p:cNvPr id="20" name="Oval 19">
            <a:extLst>
              <a:ext uri="{FF2B5EF4-FFF2-40B4-BE49-F238E27FC236}">
                <a16:creationId xmlns:a16="http://schemas.microsoft.com/office/drawing/2014/main" id="{6073D4A9-8A3A-216D-C92C-038C77861C0F}"/>
              </a:ext>
            </a:extLst>
          </p:cNvPr>
          <p:cNvSpPr/>
          <p:nvPr/>
        </p:nvSpPr>
        <p:spPr>
          <a:xfrm>
            <a:off x="2008096" y="1783976"/>
            <a:ext cx="2173940" cy="14500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TH" sz="2400" b="1" dirty="0">
                <a:latin typeface="Arial" panose="020B0604020202020204" pitchFamily="34" charset="0"/>
                <a:cs typeface="Arial" panose="020B0604020202020204" pitchFamily="34" charset="0"/>
              </a:rPr>
              <a:t>USA</a:t>
            </a:r>
          </a:p>
          <a:p>
            <a:pPr algn="ctr"/>
            <a:r>
              <a:rPr lang="en-TH" sz="2400" b="1" dirty="0">
                <a:latin typeface="Arial" panose="020B0604020202020204" pitchFamily="34" charset="0"/>
                <a:cs typeface="Arial" panose="020B0604020202020204" pitchFamily="34" charset="0"/>
              </a:rPr>
              <a:t>2010</a:t>
            </a:r>
          </a:p>
        </p:txBody>
      </p:sp>
      <p:sp>
        <p:nvSpPr>
          <p:cNvPr id="21" name="Oval 20">
            <a:extLst>
              <a:ext uri="{FF2B5EF4-FFF2-40B4-BE49-F238E27FC236}">
                <a16:creationId xmlns:a16="http://schemas.microsoft.com/office/drawing/2014/main" id="{4F92BA9A-E804-EE32-B4D1-18314C256174}"/>
              </a:ext>
            </a:extLst>
          </p:cNvPr>
          <p:cNvSpPr/>
          <p:nvPr/>
        </p:nvSpPr>
        <p:spPr>
          <a:xfrm>
            <a:off x="2008096" y="3401073"/>
            <a:ext cx="2173940" cy="14500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TH" sz="2400" b="1" dirty="0">
                <a:latin typeface="Arial" panose="020B0604020202020204" pitchFamily="34" charset="0"/>
                <a:cs typeface="Arial" panose="020B0604020202020204" pitchFamily="34" charset="0"/>
              </a:rPr>
              <a:t>USA</a:t>
            </a:r>
          </a:p>
          <a:p>
            <a:pPr algn="ctr"/>
            <a:r>
              <a:rPr lang="en-TH" sz="2400" b="1" dirty="0">
                <a:latin typeface="Arial" panose="020B0604020202020204" pitchFamily="34" charset="0"/>
                <a:cs typeface="Arial" panose="020B0604020202020204" pitchFamily="34" charset="0"/>
              </a:rPr>
              <a:t>2016</a:t>
            </a:r>
          </a:p>
        </p:txBody>
      </p:sp>
      <p:sp>
        <p:nvSpPr>
          <p:cNvPr id="23" name="TextBox 22">
            <a:extLst>
              <a:ext uri="{FF2B5EF4-FFF2-40B4-BE49-F238E27FC236}">
                <a16:creationId xmlns:a16="http://schemas.microsoft.com/office/drawing/2014/main" id="{C1DA4ED9-CF4C-9858-4390-98749162436D}"/>
              </a:ext>
            </a:extLst>
          </p:cNvPr>
          <p:cNvSpPr txBox="1"/>
          <p:nvPr/>
        </p:nvSpPr>
        <p:spPr>
          <a:xfrm>
            <a:off x="4350132" y="3740865"/>
            <a:ext cx="867545" cy="707886"/>
          </a:xfrm>
          <a:prstGeom prst="rect">
            <a:avLst/>
          </a:prstGeom>
          <a:noFill/>
        </p:spPr>
        <p:txBody>
          <a:bodyPr wrap="none" rtlCol="0">
            <a:spAutoFit/>
          </a:bodyPr>
          <a:lstStyle/>
          <a:p>
            <a:r>
              <a:rPr lang="en-TH" sz="4000" b="1" dirty="0">
                <a:solidFill>
                  <a:schemeClr val="accent2"/>
                </a:solidFill>
                <a:latin typeface="Arial" panose="020B0604020202020204" pitchFamily="34" charset="0"/>
                <a:cs typeface="Arial" panose="020B0604020202020204" pitchFamily="34" charset="0"/>
              </a:rPr>
              <a:t>VS</a:t>
            </a:r>
          </a:p>
        </p:txBody>
      </p:sp>
      <p:cxnSp>
        <p:nvCxnSpPr>
          <p:cNvPr id="4" name="Straight Arrow Connector 3">
            <a:extLst>
              <a:ext uri="{FF2B5EF4-FFF2-40B4-BE49-F238E27FC236}">
                <a16:creationId xmlns:a16="http://schemas.microsoft.com/office/drawing/2014/main" id="{251E7F20-F614-7EB0-1B11-E5D46EF8A472}"/>
              </a:ext>
            </a:extLst>
          </p:cNvPr>
          <p:cNvCxnSpPr>
            <a:cxnSpLocks/>
          </p:cNvCxnSpPr>
          <p:nvPr/>
        </p:nvCxnSpPr>
        <p:spPr>
          <a:xfrm>
            <a:off x="7758953" y="4106105"/>
            <a:ext cx="1277471"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4328D8A-C70B-F237-0186-2999AAC1B70A}"/>
              </a:ext>
            </a:extLst>
          </p:cNvPr>
          <p:cNvSpPr txBox="1"/>
          <p:nvPr/>
        </p:nvSpPr>
        <p:spPr>
          <a:xfrm>
            <a:off x="7917000" y="3644440"/>
            <a:ext cx="870688" cy="461665"/>
          </a:xfrm>
          <a:prstGeom prst="rect">
            <a:avLst/>
          </a:prstGeom>
          <a:noFill/>
        </p:spPr>
        <p:txBody>
          <a:bodyPr wrap="none" rtlCol="0">
            <a:spAutoFit/>
          </a:bodyPr>
          <a:lstStyle/>
          <a:p>
            <a:r>
              <a:rPr lang="en-TH" sz="2400" b="1" dirty="0"/>
              <a:t>PDPA</a:t>
            </a:r>
          </a:p>
        </p:txBody>
      </p:sp>
      <p:pic>
        <p:nvPicPr>
          <p:cNvPr id="3" name="Picture 2">
            <a:extLst>
              <a:ext uri="{FF2B5EF4-FFF2-40B4-BE49-F238E27FC236}">
                <a16:creationId xmlns:a16="http://schemas.microsoft.com/office/drawing/2014/main" id="{124EB0F7-7F32-0B1B-6857-F60C16523ABC}"/>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68038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normAutofit/>
          </a:bodyPr>
          <a:lstStyle/>
          <a:p>
            <a:r>
              <a:rPr lang="en-US" sz="5400" b="1" dirty="0"/>
              <a:t>Related Work</a:t>
            </a:r>
            <a:endParaRPr lang="en-TH" sz="5400" b="1" dirty="0"/>
          </a:p>
        </p:txBody>
      </p:sp>
      <p:pic>
        <p:nvPicPr>
          <p:cNvPr id="4" name="Picture 3">
            <a:extLst>
              <a:ext uri="{FF2B5EF4-FFF2-40B4-BE49-F238E27FC236}">
                <a16:creationId xmlns:a16="http://schemas.microsoft.com/office/drawing/2014/main" id="{0786137C-BF95-58C5-7C3C-B091C50A1443}"/>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342608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485D-FC4D-1BF0-9771-76549EA9C6CD}"/>
              </a:ext>
            </a:extLst>
          </p:cNvPr>
          <p:cNvSpPr>
            <a:spLocks noGrp="1"/>
          </p:cNvSpPr>
          <p:nvPr>
            <p:ph type="title"/>
          </p:nvPr>
        </p:nvSpPr>
        <p:spPr>
          <a:xfrm>
            <a:off x="2630184" y="365125"/>
            <a:ext cx="8723616" cy="1325563"/>
          </a:xfrm>
        </p:spPr>
        <p:txBody>
          <a:bodyPr/>
          <a:lstStyle/>
          <a:p>
            <a:pPr algn="l"/>
            <a:r>
              <a:rPr lang="en-US" sz="4400" b="1" dirty="0"/>
              <a:t>Related Work</a:t>
            </a:r>
            <a:endParaRPr lang="en-TH" b="1" dirty="0"/>
          </a:p>
        </p:txBody>
      </p:sp>
      <p:sp>
        <p:nvSpPr>
          <p:cNvPr id="6" name="TextBox 5">
            <a:extLst>
              <a:ext uri="{FF2B5EF4-FFF2-40B4-BE49-F238E27FC236}">
                <a16:creationId xmlns:a16="http://schemas.microsoft.com/office/drawing/2014/main" id="{76E56167-5D1D-A8C4-04F1-BB2C2AABA672}"/>
              </a:ext>
            </a:extLst>
          </p:cNvPr>
          <p:cNvSpPr txBox="1"/>
          <p:nvPr/>
        </p:nvSpPr>
        <p:spPr>
          <a:xfrm>
            <a:off x="1801906" y="1690688"/>
            <a:ext cx="9708776" cy="3918958"/>
          </a:xfrm>
          <a:prstGeom prst="rect">
            <a:avLst/>
          </a:prstGeom>
          <a:noFill/>
        </p:spPr>
        <p:txBody>
          <a:bodyPr wrap="square">
            <a:spAutoFit/>
          </a:bodyPr>
          <a:lstStyle/>
          <a:p>
            <a:pPr>
              <a:lnSpc>
                <a:spcPct val="150000"/>
              </a:lnSpc>
            </a:pPr>
            <a:r>
              <a:rPr lang="en-US" dirty="0">
                <a:effectLst/>
                <a:latin typeface="Arial" panose="020B0604020202020204" pitchFamily="34" charset="0"/>
                <a:cs typeface="Arial" panose="020B0604020202020204" pitchFamily="34" charset="0"/>
              </a:rPr>
              <a:t>	In the original study, </a:t>
            </a:r>
            <a:r>
              <a:rPr lang="en-US" dirty="0" err="1">
                <a:effectLst/>
                <a:latin typeface="Arial" panose="020B0604020202020204" pitchFamily="34" charset="0"/>
                <a:cs typeface="Arial" panose="020B0604020202020204" pitchFamily="34" charset="0"/>
              </a:rPr>
              <a:t>Florêncio</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Herley</a:t>
            </a:r>
            <a:r>
              <a:rPr lang="en-US" dirty="0">
                <a:effectLst/>
                <a:latin typeface="Arial" panose="020B0604020202020204" pitchFamily="34" charset="0"/>
                <a:cs typeface="Arial" panose="020B0604020202020204" pitchFamily="34" charset="0"/>
              </a:rPr>
              <a:t> and Mayer, </a:t>
            </a:r>
            <a:r>
              <a:rPr lang="en-US" dirty="0" err="1">
                <a:effectLst/>
                <a:latin typeface="Arial" panose="020B0604020202020204" pitchFamily="34" charset="0"/>
                <a:cs typeface="Arial" panose="020B0604020202020204" pitchFamily="34" charset="0"/>
              </a:rPr>
              <a:t>Kirchnerand</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Volkamer</a:t>
            </a:r>
            <a:r>
              <a:rPr lang="en-US" dirty="0">
                <a:effectLst/>
                <a:latin typeface="Arial" panose="020B0604020202020204" pitchFamily="34" charset="0"/>
                <a:cs typeface="Arial" panose="020B0604020202020204" pitchFamily="34" charset="0"/>
              </a:rPr>
              <a:t> </a:t>
            </a:r>
          </a:p>
          <a:p>
            <a:pPr>
              <a:lnSpc>
                <a:spcPct val="150000"/>
              </a:lnSpc>
            </a:pPr>
            <a:r>
              <a:rPr lang="en-US" dirty="0">
                <a:effectLst/>
                <a:latin typeface="Arial" panose="020B0604020202020204" pitchFamily="34" charset="0"/>
                <a:cs typeface="Arial" panose="020B0604020202020204" pitchFamily="34" charset="0"/>
              </a:rPr>
              <a:t>used </a:t>
            </a:r>
            <a:r>
              <a:rPr lang="en-US" b="1" dirty="0">
                <a:solidFill>
                  <a:schemeClr val="accent2"/>
                </a:solidFill>
                <a:effectLst/>
                <a:latin typeface="Arial" panose="020B0604020202020204" pitchFamily="34" charset="0"/>
                <a:cs typeface="Arial" panose="020B0604020202020204" pitchFamily="34" charset="0"/>
              </a:rPr>
              <a:t>Quantcast</a:t>
            </a:r>
            <a:r>
              <a:rPr lang="en-US" dirty="0">
                <a:effectLst/>
                <a:latin typeface="Arial" panose="020B0604020202020204" pitchFamily="34" charset="0"/>
                <a:cs typeface="Arial" panose="020B0604020202020204" pitchFamily="34" charset="0"/>
              </a:rPr>
              <a:t> to find traffic rank for USA websites and used </a:t>
            </a:r>
            <a:r>
              <a:rPr lang="en-US" b="1" dirty="0">
                <a:solidFill>
                  <a:schemeClr val="accent2"/>
                </a:solidFill>
                <a:effectLst/>
                <a:latin typeface="Arial" panose="020B0604020202020204" pitchFamily="34" charset="0"/>
                <a:cs typeface="Arial" panose="020B0604020202020204" pitchFamily="34" charset="0"/>
              </a:rPr>
              <a:t>Alexa</a:t>
            </a:r>
            <a:r>
              <a:rPr lang="en-US" dirty="0">
                <a:effectLst/>
                <a:latin typeface="Arial" panose="020B0604020202020204" pitchFamily="34" charset="0"/>
                <a:cs typeface="Arial" panose="020B0604020202020204" pitchFamily="34" charset="0"/>
              </a:rPr>
              <a:t> to find traffic rank for German websites to identify: </a:t>
            </a:r>
          </a:p>
          <a:p>
            <a:pPr marL="285750" indent="-285750">
              <a:lnSpc>
                <a:spcPct val="150000"/>
              </a:lnSpc>
              <a:buFont typeface="Arial" panose="020B0604020202020204" pitchFamily="34" charset="0"/>
              <a:buChar char="•"/>
            </a:pPr>
            <a:r>
              <a:rPr lang="en-US" dirty="0">
                <a:effectLst/>
                <a:latin typeface="Arial" panose="020B0604020202020204" pitchFamily="34" charset="0"/>
                <a:cs typeface="Arial" panose="020B0604020202020204" pitchFamily="34" charset="0"/>
              </a:rPr>
              <a:t>Top</a:t>
            </a:r>
          </a:p>
          <a:p>
            <a:pPr marL="285750" indent="-285750">
              <a:lnSpc>
                <a:spcPct val="150000"/>
              </a:lnSpc>
              <a:buFont typeface="Arial" panose="020B0604020202020204" pitchFamily="34" charset="0"/>
              <a:buChar char="•"/>
            </a:pPr>
            <a:r>
              <a:rPr lang="en-US" dirty="0">
                <a:effectLst/>
                <a:latin typeface="Arial" panose="020B0604020202020204" pitchFamily="34" charset="0"/>
                <a:cs typeface="Arial" panose="020B0604020202020204" pitchFamily="34" charset="0"/>
              </a:rPr>
              <a:t>High</a:t>
            </a:r>
          </a:p>
          <a:p>
            <a:pPr marL="285750" indent="-285750">
              <a:lnSpc>
                <a:spcPct val="150000"/>
              </a:lnSpc>
              <a:buFont typeface="Arial" panose="020B0604020202020204" pitchFamily="34" charset="0"/>
              <a:buChar char="•"/>
            </a:pPr>
            <a:r>
              <a:rPr lang="en-US" dirty="0">
                <a:effectLst/>
                <a:latin typeface="Arial" panose="020B0604020202020204" pitchFamily="34" charset="0"/>
                <a:cs typeface="Arial" panose="020B0604020202020204" pitchFamily="34" charset="0"/>
              </a:rPr>
              <a:t>Medium</a:t>
            </a:r>
          </a:p>
          <a:p>
            <a:pPr marL="285750" indent="-285750">
              <a:lnSpc>
                <a:spcPct val="150000"/>
              </a:lnSpc>
              <a:buFont typeface="Arial" panose="020B0604020202020204" pitchFamily="34" charset="0"/>
              <a:buChar char="•"/>
            </a:pPr>
            <a:r>
              <a:rPr lang="en-US" dirty="0">
                <a:effectLst/>
                <a:latin typeface="Arial" panose="020B0604020202020204" pitchFamily="34" charset="0"/>
                <a:cs typeface="Arial" panose="020B0604020202020204" pitchFamily="34" charset="0"/>
              </a:rPr>
              <a:t>Low</a:t>
            </a:r>
          </a:p>
          <a:p>
            <a:pPr>
              <a:lnSpc>
                <a:spcPct val="150000"/>
              </a:lnSpc>
            </a:pPr>
            <a:r>
              <a:rPr lang="en-US" dirty="0">
                <a:effectLst/>
                <a:latin typeface="Arial" panose="020B0604020202020204" pitchFamily="34" charset="0"/>
                <a:cs typeface="Arial" panose="020B0604020202020204" pitchFamily="34" charset="0"/>
              </a:rPr>
              <a:t>	And selected top ten large banks, Universities, and selected government sites are the ten highest traffic rank sites.</a:t>
            </a:r>
          </a:p>
        </p:txBody>
      </p:sp>
      <p:pic>
        <p:nvPicPr>
          <p:cNvPr id="3" name="Picture 2">
            <a:extLst>
              <a:ext uri="{FF2B5EF4-FFF2-40B4-BE49-F238E27FC236}">
                <a16:creationId xmlns:a16="http://schemas.microsoft.com/office/drawing/2014/main" id="{3E54C972-91F6-A156-39DA-AB4483F65F93}"/>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83253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485D-FC4D-1BF0-9771-76549EA9C6CD}"/>
              </a:ext>
            </a:extLst>
          </p:cNvPr>
          <p:cNvSpPr>
            <a:spLocks noGrp="1"/>
          </p:cNvSpPr>
          <p:nvPr>
            <p:ph type="title"/>
          </p:nvPr>
        </p:nvSpPr>
        <p:spPr>
          <a:xfrm>
            <a:off x="2630184" y="365125"/>
            <a:ext cx="8723616" cy="1325563"/>
          </a:xfrm>
        </p:spPr>
        <p:txBody>
          <a:bodyPr/>
          <a:lstStyle/>
          <a:p>
            <a:pPr algn="l"/>
            <a:r>
              <a:rPr lang="en-US" sz="4400" b="1" dirty="0"/>
              <a:t>Related Work (Cont.)</a:t>
            </a:r>
            <a:endParaRPr lang="en-TH" b="1" dirty="0"/>
          </a:p>
        </p:txBody>
      </p:sp>
      <p:sp>
        <p:nvSpPr>
          <p:cNvPr id="6" name="TextBox 5">
            <a:extLst>
              <a:ext uri="{FF2B5EF4-FFF2-40B4-BE49-F238E27FC236}">
                <a16:creationId xmlns:a16="http://schemas.microsoft.com/office/drawing/2014/main" id="{76E56167-5D1D-A8C4-04F1-BB2C2AABA672}"/>
              </a:ext>
            </a:extLst>
          </p:cNvPr>
          <p:cNvSpPr txBox="1"/>
          <p:nvPr/>
        </p:nvSpPr>
        <p:spPr>
          <a:xfrm>
            <a:off x="2069345" y="1690688"/>
            <a:ext cx="9533963" cy="305295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effectLst/>
                <a:latin typeface="Helvetica" pitchFamily="2" charset="0"/>
              </a:rPr>
              <a:t>Measuring Password Strength</a:t>
            </a:r>
          </a:p>
          <a:p>
            <a:pPr marL="285750" indent="-285750">
              <a:lnSpc>
                <a:spcPct val="150000"/>
              </a:lnSpc>
              <a:buFont typeface="Arial" panose="020B0604020202020204" pitchFamily="34" charset="0"/>
              <a:buChar char="•"/>
            </a:pPr>
            <a:endParaRPr lang="en-US" sz="800" dirty="0">
              <a:effectLst/>
              <a:latin typeface="Helvetica" pitchFamily="2" charset="0"/>
            </a:endParaRPr>
          </a:p>
          <a:p>
            <a:pPr>
              <a:lnSpc>
                <a:spcPct val="150000"/>
              </a:lnSpc>
            </a:pPr>
            <a:r>
              <a:rPr lang="en-US" dirty="0">
                <a:effectLst/>
                <a:latin typeface="Helvetica" pitchFamily="2" charset="0"/>
              </a:rPr>
              <a:t>		</a:t>
            </a:r>
          </a:p>
          <a:p>
            <a:pPr algn="ctr">
              <a:lnSpc>
                <a:spcPct val="150000"/>
              </a:lnSpc>
            </a:pPr>
            <a:r>
              <a:rPr lang="en-US" sz="2400" dirty="0">
                <a:effectLst/>
                <a:latin typeface="Helvetica" pitchFamily="2" charset="0"/>
              </a:rPr>
              <a:t>PCP strength = </a:t>
            </a:r>
            <a:r>
              <a:rPr lang="en-US" sz="2400" dirty="0" err="1">
                <a:effectLst/>
                <a:latin typeface="Helvetica" pitchFamily="2" charset="0"/>
              </a:rPr>
              <a:t>N</a:t>
            </a:r>
            <a:r>
              <a:rPr lang="en-US" sz="2400" baseline="-25000" dirty="0" err="1">
                <a:effectLst/>
                <a:latin typeface="Helvetica" pitchFamily="2" charset="0"/>
              </a:rPr>
              <a:t>min</a:t>
            </a:r>
            <a:r>
              <a:rPr lang="en-US" sz="2400" dirty="0">
                <a:effectLst/>
                <a:latin typeface="Helvetica" pitchFamily="2" charset="0"/>
              </a:rPr>
              <a:t> × log</a:t>
            </a:r>
            <a:r>
              <a:rPr lang="en-US" sz="2400" baseline="-25000" dirty="0">
                <a:effectLst/>
                <a:latin typeface="Helvetica" pitchFamily="2" charset="0"/>
              </a:rPr>
              <a:t>2</a:t>
            </a:r>
            <a:r>
              <a:rPr lang="en-US" sz="2400" dirty="0">
                <a:effectLst/>
                <a:latin typeface="Helvetica" pitchFamily="2" charset="0"/>
              </a:rPr>
              <a:t> </a:t>
            </a:r>
            <a:r>
              <a:rPr lang="en-US" sz="2400" dirty="0" err="1">
                <a:effectLst/>
                <a:latin typeface="Helvetica" pitchFamily="2" charset="0"/>
              </a:rPr>
              <a:t>C</a:t>
            </a:r>
            <a:r>
              <a:rPr lang="en-US" sz="2400" baseline="-25000" dirty="0" err="1">
                <a:effectLst/>
                <a:latin typeface="Helvetica" pitchFamily="2" charset="0"/>
              </a:rPr>
              <a:t>min</a:t>
            </a:r>
            <a:endParaRPr lang="en-US" baseline="-25000" dirty="0">
              <a:effectLst/>
              <a:latin typeface="Helvetica" pitchFamily="2" charset="0"/>
            </a:endParaRPr>
          </a:p>
          <a:p>
            <a:pPr>
              <a:lnSpc>
                <a:spcPct val="150000"/>
              </a:lnSpc>
            </a:pPr>
            <a:endParaRPr lang="en-US" sz="800" dirty="0">
              <a:effectLst/>
              <a:latin typeface="Helvetica" pitchFamily="2" charset="0"/>
            </a:endParaRPr>
          </a:p>
          <a:p>
            <a:pPr>
              <a:lnSpc>
                <a:spcPct val="150000"/>
              </a:lnSpc>
            </a:pPr>
            <a:endParaRPr lang="en-US" dirty="0">
              <a:effectLst/>
              <a:latin typeface="Helvetica" pitchFamily="2" charset="0"/>
            </a:endParaRPr>
          </a:p>
          <a:p>
            <a:pPr>
              <a:lnSpc>
                <a:spcPct val="150000"/>
              </a:lnSpc>
            </a:pPr>
            <a:r>
              <a:rPr lang="en-US" dirty="0" err="1">
                <a:effectLst/>
                <a:latin typeface="Helvetica" pitchFamily="2" charset="0"/>
              </a:rPr>
              <a:t>N</a:t>
            </a:r>
            <a:r>
              <a:rPr lang="en-US" baseline="-25000" dirty="0" err="1">
                <a:effectLst/>
                <a:latin typeface="Helvetica" pitchFamily="2" charset="0"/>
              </a:rPr>
              <a:t>min</a:t>
            </a:r>
            <a:r>
              <a:rPr lang="en-US" dirty="0">
                <a:effectLst/>
                <a:latin typeface="Helvetica" pitchFamily="2" charset="0"/>
              </a:rPr>
              <a:t> : Minimum length </a:t>
            </a:r>
          </a:p>
          <a:p>
            <a:pPr>
              <a:lnSpc>
                <a:spcPct val="150000"/>
              </a:lnSpc>
            </a:pPr>
            <a:r>
              <a:rPr lang="en-US" dirty="0" err="1">
                <a:effectLst/>
                <a:latin typeface="Helvetica" pitchFamily="2" charset="0"/>
              </a:rPr>
              <a:t>C</a:t>
            </a:r>
            <a:r>
              <a:rPr lang="en-US" baseline="-25000" dirty="0" err="1">
                <a:effectLst/>
                <a:latin typeface="Helvetica" pitchFamily="2" charset="0"/>
              </a:rPr>
              <a:t>min</a:t>
            </a:r>
            <a:r>
              <a:rPr lang="en-US" dirty="0">
                <a:effectLst/>
                <a:latin typeface="Helvetica" pitchFamily="2" charset="0"/>
              </a:rPr>
              <a:t> : Minimum character set required</a:t>
            </a:r>
          </a:p>
        </p:txBody>
      </p:sp>
      <p:pic>
        <p:nvPicPr>
          <p:cNvPr id="3" name="Picture 2">
            <a:extLst>
              <a:ext uri="{FF2B5EF4-FFF2-40B4-BE49-F238E27FC236}">
                <a16:creationId xmlns:a16="http://schemas.microsoft.com/office/drawing/2014/main" id="{06C61498-A43F-8B65-9154-E636F4FBEE31}"/>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174307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485D-FC4D-1BF0-9771-76549EA9C6CD}"/>
              </a:ext>
            </a:extLst>
          </p:cNvPr>
          <p:cNvSpPr>
            <a:spLocks noGrp="1"/>
          </p:cNvSpPr>
          <p:nvPr>
            <p:ph type="title"/>
          </p:nvPr>
        </p:nvSpPr>
        <p:spPr>
          <a:xfrm>
            <a:off x="2630184" y="365125"/>
            <a:ext cx="8723616" cy="1325563"/>
          </a:xfrm>
        </p:spPr>
        <p:txBody>
          <a:bodyPr/>
          <a:lstStyle/>
          <a:p>
            <a:pPr algn="l"/>
            <a:r>
              <a:rPr lang="en-US" sz="4400" b="1" dirty="0"/>
              <a:t>Related Work (Cont.)</a:t>
            </a:r>
            <a:endParaRPr lang="en-TH" b="1" dirty="0"/>
          </a:p>
        </p:txBody>
      </p:sp>
      <p:sp>
        <p:nvSpPr>
          <p:cNvPr id="6" name="TextBox 5">
            <a:extLst>
              <a:ext uri="{FF2B5EF4-FFF2-40B4-BE49-F238E27FC236}">
                <a16:creationId xmlns:a16="http://schemas.microsoft.com/office/drawing/2014/main" id="{76E56167-5D1D-A8C4-04F1-BB2C2AABA672}"/>
              </a:ext>
            </a:extLst>
          </p:cNvPr>
          <p:cNvSpPr txBox="1"/>
          <p:nvPr/>
        </p:nvSpPr>
        <p:spPr>
          <a:xfrm>
            <a:off x="1976718" y="1569665"/>
            <a:ext cx="9533963" cy="106779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effectLst/>
                <a:latin typeface="Helvetica" pitchFamily="2" charset="0"/>
              </a:rPr>
              <a:t>Measuring Password Strength</a:t>
            </a:r>
          </a:p>
          <a:p>
            <a:pPr marL="285750" indent="-285750">
              <a:lnSpc>
                <a:spcPct val="150000"/>
              </a:lnSpc>
              <a:buFont typeface="Arial" panose="020B0604020202020204" pitchFamily="34" charset="0"/>
              <a:buChar char="•"/>
            </a:pPr>
            <a:endParaRPr lang="en-US" sz="800" dirty="0">
              <a:effectLst/>
              <a:latin typeface="Helvetica" pitchFamily="2" charset="0"/>
            </a:endParaRPr>
          </a:p>
          <a:p>
            <a:pPr>
              <a:lnSpc>
                <a:spcPct val="150000"/>
              </a:lnSpc>
            </a:pPr>
            <a:r>
              <a:rPr lang="en-US" dirty="0">
                <a:latin typeface="Helvetica" pitchFamily="2" charset="0"/>
              </a:rPr>
              <a:t>     Example.</a:t>
            </a:r>
            <a:endParaRPr lang="en-US" dirty="0">
              <a:effectLst/>
              <a:latin typeface="Helvetica" pitchFamily="2" charset="0"/>
            </a:endParaRPr>
          </a:p>
        </p:txBody>
      </p:sp>
      <p:graphicFrame>
        <p:nvGraphicFramePr>
          <p:cNvPr id="5" name="Table 6">
            <a:extLst>
              <a:ext uri="{FF2B5EF4-FFF2-40B4-BE49-F238E27FC236}">
                <a16:creationId xmlns:a16="http://schemas.microsoft.com/office/drawing/2014/main" id="{CBF19C92-46B4-56DB-2368-EDBD27D7668B}"/>
              </a:ext>
            </a:extLst>
          </p:cNvPr>
          <p:cNvGraphicFramePr>
            <a:graphicFrameLocks noGrp="1"/>
          </p:cNvGraphicFramePr>
          <p:nvPr>
            <p:extLst>
              <p:ext uri="{D42A27DB-BD31-4B8C-83A1-F6EECF244321}">
                <p14:modId xmlns:p14="http://schemas.microsoft.com/office/powerpoint/2010/main" val="2440882620"/>
              </p:ext>
            </p:extLst>
          </p:nvPr>
        </p:nvGraphicFramePr>
        <p:xfrm>
          <a:off x="2401584" y="3021120"/>
          <a:ext cx="8128000" cy="2225040"/>
        </p:xfrm>
        <a:graphic>
          <a:graphicData uri="http://schemas.openxmlformats.org/drawingml/2006/table">
            <a:tbl>
              <a:tblPr firstRow="1" bandRow="1">
                <a:tableStyleId>{5C22544A-7EE6-4342-B048-85BDC9FD1C3A}</a:tableStyleId>
              </a:tblPr>
              <a:tblGrid>
                <a:gridCol w="1452282">
                  <a:extLst>
                    <a:ext uri="{9D8B030D-6E8A-4147-A177-3AD203B41FA5}">
                      <a16:colId xmlns:a16="http://schemas.microsoft.com/office/drawing/2014/main" val="2734236304"/>
                    </a:ext>
                  </a:extLst>
                </a:gridCol>
                <a:gridCol w="3267635">
                  <a:extLst>
                    <a:ext uri="{9D8B030D-6E8A-4147-A177-3AD203B41FA5}">
                      <a16:colId xmlns:a16="http://schemas.microsoft.com/office/drawing/2014/main" val="3140432547"/>
                    </a:ext>
                  </a:extLst>
                </a:gridCol>
                <a:gridCol w="1909483">
                  <a:extLst>
                    <a:ext uri="{9D8B030D-6E8A-4147-A177-3AD203B41FA5}">
                      <a16:colId xmlns:a16="http://schemas.microsoft.com/office/drawing/2014/main" val="3551965233"/>
                    </a:ext>
                  </a:extLst>
                </a:gridCol>
                <a:gridCol w="1498600">
                  <a:extLst>
                    <a:ext uri="{9D8B030D-6E8A-4147-A177-3AD203B41FA5}">
                      <a16:colId xmlns:a16="http://schemas.microsoft.com/office/drawing/2014/main" val="2720290931"/>
                    </a:ext>
                  </a:extLst>
                </a:gridCol>
              </a:tblGrid>
              <a:tr h="370840">
                <a:tc>
                  <a:txBody>
                    <a:bodyPr/>
                    <a:lstStyle/>
                    <a:p>
                      <a:pPr algn="ctr"/>
                      <a:r>
                        <a:rPr lang="en-TH" dirty="0"/>
                        <a:t>Length (N)</a:t>
                      </a:r>
                    </a:p>
                  </a:txBody>
                  <a:tcPr anchor="ctr"/>
                </a:tc>
                <a:tc>
                  <a:txBody>
                    <a:bodyPr/>
                    <a:lstStyle/>
                    <a:p>
                      <a:pPr algn="ctr"/>
                      <a:r>
                        <a:rPr lang="en-TH" dirty="0"/>
                        <a:t>CharSets</a:t>
                      </a:r>
                    </a:p>
                  </a:txBody>
                  <a:tcPr anchor="ctr"/>
                </a:tc>
                <a:tc>
                  <a:txBody>
                    <a:bodyPr/>
                    <a:lstStyle/>
                    <a:p>
                      <a:pPr algn="ctr"/>
                      <a:r>
                        <a:rPr lang="en-TH" dirty="0"/>
                        <a:t>No. of character</a:t>
                      </a:r>
                    </a:p>
                  </a:txBody>
                  <a:tcPr anchor="ctr"/>
                </a:tc>
                <a:tc>
                  <a:txBody>
                    <a:bodyPr/>
                    <a:lstStyle/>
                    <a:p>
                      <a:pPr algn="ctr"/>
                      <a:r>
                        <a:rPr lang="en-TH" dirty="0"/>
                        <a:t>Strength</a:t>
                      </a:r>
                    </a:p>
                  </a:txBody>
                  <a:tcPr anchor="ctr"/>
                </a:tc>
                <a:extLst>
                  <a:ext uri="{0D108BD9-81ED-4DB2-BD59-A6C34878D82A}">
                    <a16:rowId xmlns:a16="http://schemas.microsoft.com/office/drawing/2014/main" val="3680514964"/>
                  </a:ext>
                </a:extLst>
              </a:tr>
              <a:tr h="370840">
                <a:tc>
                  <a:txBody>
                    <a:bodyPr/>
                    <a:lstStyle/>
                    <a:p>
                      <a:pPr algn="ctr"/>
                      <a:r>
                        <a:rPr lang="en-TH" dirty="0"/>
                        <a:t>6</a:t>
                      </a:r>
                    </a:p>
                  </a:txBody>
                  <a:tcPr anchor="ctr"/>
                </a:tc>
                <a:tc>
                  <a:txBody>
                    <a:bodyPr/>
                    <a:lstStyle/>
                    <a:p>
                      <a:pPr algn="ctr"/>
                      <a:r>
                        <a:rPr lang="en-TH" dirty="0"/>
                        <a:t>Number</a:t>
                      </a:r>
                    </a:p>
                  </a:txBody>
                  <a:tcPr anchor="ctr"/>
                </a:tc>
                <a:tc>
                  <a:txBody>
                    <a:bodyPr/>
                    <a:lstStyle/>
                    <a:p>
                      <a:pPr algn="ctr"/>
                      <a:r>
                        <a:rPr lang="en-TH" dirty="0"/>
                        <a:t>10</a:t>
                      </a:r>
                    </a:p>
                  </a:txBody>
                  <a:tcPr anchor="ctr"/>
                </a:tc>
                <a:tc>
                  <a:txBody>
                    <a:bodyPr/>
                    <a:lstStyle/>
                    <a:p>
                      <a:pPr algn="ctr"/>
                      <a:r>
                        <a:rPr lang="en-TH" dirty="0"/>
                        <a:t>19.9</a:t>
                      </a:r>
                    </a:p>
                  </a:txBody>
                  <a:tcPr anchor="ctr"/>
                </a:tc>
                <a:extLst>
                  <a:ext uri="{0D108BD9-81ED-4DB2-BD59-A6C34878D82A}">
                    <a16:rowId xmlns:a16="http://schemas.microsoft.com/office/drawing/2014/main" val="658312835"/>
                  </a:ext>
                </a:extLst>
              </a:tr>
              <a:tr h="370840">
                <a:tc>
                  <a:txBody>
                    <a:bodyPr/>
                    <a:lstStyle/>
                    <a:p>
                      <a:pPr algn="ctr"/>
                      <a:r>
                        <a:rPr lang="en-TH" dirty="0"/>
                        <a:t>7</a:t>
                      </a:r>
                    </a:p>
                  </a:txBody>
                  <a:tcPr anchor="ctr"/>
                </a:tc>
                <a:tc>
                  <a:txBody>
                    <a:bodyPr/>
                    <a:lstStyle/>
                    <a:p>
                      <a:pPr algn="ctr"/>
                      <a:r>
                        <a:rPr lang="en-TH" dirty="0"/>
                        <a:t>Letter, Number</a:t>
                      </a:r>
                    </a:p>
                  </a:txBody>
                  <a:tcPr anchor="ctr"/>
                </a:tc>
                <a:tc>
                  <a:txBody>
                    <a:bodyPr/>
                    <a:lstStyle/>
                    <a:p>
                      <a:pPr algn="ctr"/>
                      <a:r>
                        <a:rPr lang="en-TH" dirty="0"/>
                        <a:t>36</a:t>
                      </a:r>
                    </a:p>
                  </a:txBody>
                  <a:tcPr anchor="ctr"/>
                </a:tc>
                <a:tc>
                  <a:txBody>
                    <a:bodyPr/>
                    <a:lstStyle/>
                    <a:p>
                      <a:pPr algn="ctr"/>
                      <a:r>
                        <a:rPr lang="en-TH" dirty="0"/>
                        <a:t>36.2</a:t>
                      </a:r>
                    </a:p>
                  </a:txBody>
                  <a:tcPr anchor="ctr"/>
                </a:tc>
                <a:extLst>
                  <a:ext uri="{0D108BD9-81ED-4DB2-BD59-A6C34878D82A}">
                    <a16:rowId xmlns:a16="http://schemas.microsoft.com/office/drawing/2014/main" val="3480114841"/>
                  </a:ext>
                </a:extLst>
              </a:tr>
              <a:tr h="370840">
                <a:tc>
                  <a:txBody>
                    <a:bodyPr/>
                    <a:lstStyle/>
                    <a:p>
                      <a:pPr algn="ctr"/>
                      <a:r>
                        <a:rPr lang="en-TH" dirty="0"/>
                        <a:t>8</a:t>
                      </a:r>
                    </a:p>
                  </a:txBody>
                  <a:tcPr anchor="ctr"/>
                </a:tc>
                <a:tc>
                  <a:txBody>
                    <a:bodyPr/>
                    <a:lstStyle/>
                    <a:p>
                      <a:pPr algn="ctr"/>
                      <a:r>
                        <a:rPr lang="en-TH" dirty="0"/>
                        <a:t>Number</a:t>
                      </a:r>
                    </a:p>
                  </a:txBody>
                  <a:tcPr anchor="ctr"/>
                </a:tc>
                <a:tc>
                  <a:txBody>
                    <a:bodyPr/>
                    <a:lstStyle/>
                    <a:p>
                      <a:pPr algn="ctr"/>
                      <a:r>
                        <a:rPr lang="en-TH" dirty="0"/>
                        <a:t>10</a:t>
                      </a:r>
                    </a:p>
                  </a:txBody>
                  <a:tcPr anchor="ctr"/>
                </a:tc>
                <a:tc>
                  <a:txBody>
                    <a:bodyPr/>
                    <a:lstStyle/>
                    <a:p>
                      <a:pPr algn="ctr"/>
                      <a:r>
                        <a:rPr lang="en-TH" dirty="0"/>
                        <a:t>26.6</a:t>
                      </a:r>
                    </a:p>
                  </a:txBody>
                  <a:tcPr anchor="ctr"/>
                </a:tc>
                <a:extLst>
                  <a:ext uri="{0D108BD9-81ED-4DB2-BD59-A6C34878D82A}">
                    <a16:rowId xmlns:a16="http://schemas.microsoft.com/office/drawing/2014/main" val="2697339872"/>
                  </a:ext>
                </a:extLst>
              </a:tr>
              <a:tr h="370840">
                <a:tc>
                  <a:txBody>
                    <a:bodyPr/>
                    <a:lstStyle/>
                    <a:p>
                      <a:pPr algn="ctr"/>
                      <a:r>
                        <a:rPr lang="en-TH" dirty="0"/>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H" dirty="0"/>
                        <a:t>Letter, Number</a:t>
                      </a:r>
                    </a:p>
                  </a:txBody>
                  <a:tcPr anchor="ctr"/>
                </a:tc>
                <a:tc>
                  <a:txBody>
                    <a:bodyPr/>
                    <a:lstStyle/>
                    <a:p>
                      <a:pPr algn="ctr"/>
                      <a:r>
                        <a:rPr lang="en-TH" dirty="0"/>
                        <a:t>36</a:t>
                      </a:r>
                    </a:p>
                  </a:txBody>
                  <a:tcPr anchor="ctr"/>
                </a:tc>
                <a:tc>
                  <a:txBody>
                    <a:bodyPr/>
                    <a:lstStyle/>
                    <a:p>
                      <a:pPr algn="ctr"/>
                      <a:r>
                        <a:rPr lang="en-TH" dirty="0"/>
                        <a:t>41.4</a:t>
                      </a:r>
                    </a:p>
                  </a:txBody>
                  <a:tcPr anchor="ctr"/>
                </a:tc>
                <a:extLst>
                  <a:ext uri="{0D108BD9-81ED-4DB2-BD59-A6C34878D82A}">
                    <a16:rowId xmlns:a16="http://schemas.microsoft.com/office/drawing/2014/main" val="943243030"/>
                  </a:ext>
                </a:extLst>
              </a:tr>
              <a:tr h="370840">
                <a:tc>
                  <a:txBody>
                    <a:bodyPr/>
                    <a:lstStyle/>
                    <a:p>
                      <a:pPr algn="ctr"/>
                      <a:r>
                        <a:rPr lang="en-TH" dirty="0"/>
                        <a:t>8</a:t>
                      </a:r>
                    </a:p>
                  </a:txBody>
                  <a:tcPr anchor="ctr"/>
                </a:tc>
                <a:tc>
                  <a:txBody>
                    <a:bodyPr/>
                    <a:lstStyle/>
                    <a:p>
                      <a:pPr algn="ctr"/>
                      <a:r>
                        <a:rPr lang="en-TH" dirty="0"/>
                        <a:t>Uppercase, Lowercase, Number</a:t>
                      </a:r>
                    </a:p>
                  </a:txBody>
                  <a:tcPr anchor="ctr"/>
                </a:tc>
                <a:tc>
                  <a:txBody>
                    <a:bodyPr/>
                    <a:lstStyle/>
                    <a:p>
                      <a:pPr algn="ctr"/>
                      <a:r>
                        <a:rPr lang="en-TH" dirty="0"/>
                        <a:t>62</a:t>
                      </a:r>
                    </a:p>
                  </a:txBody>
                  <a:tcPr anchor="ctr"/>
                </a:tc>
                <a:tc>
                  <a:txBody>
                    <a:bodyPr/>
                    <a:lstStyle/>
                    <a:p>
                      <a:pPr algn="ctr"/>
                      <a:r>
                        <a:rPr lang="en-TH" dirty="0"/>
                        <a:t>47.6</a:t>
                      </a:r>
                    </a:p>
                  </a:txBody>
                  <a:tcPr anchor="ctr"/>
                </a:tc>
                <a:extLst>
                  <a:ext uri="{0D108BD9-81ED-4DB2-BD59-A6C34878D82A}">
                    <a16:rowId xmlns:a16="http://schemas.microsoft.com/office/drawing/2014/main" val="1109301044"/>
                  </a:ext>
                </a:extLst>
              </a:tr>
            </a:tbl>
          </a:graphicData>
        </a:graphic>
      </p:graphicFrame>
      <p:pic>
        <p:nvPicPr>
          <p:cNvPr id="3" name="Picture 2">
            <a:extLst>
              <a:ext uri="{FF2B5EF4-FFF2-40B4-BE49-F238E27FC236}">
                <a16:creationId xmlns:a16="http://schemas.microsoft.com/office/drawing/2014/main" id="{2FD234A8-E407-5766-4113-EE027AD816A7}"/>
              </a:ext>
            </a:extLst>
          </p:cNvPr>
          <p:cNvPicPr>
            <a:picLocks noChangeAspect="1"/>
          </p:cNvPicPr>
          <p:nvPr/>
        </p:nvPicPr>
        <p:blipFill>
          <a:blip r:embed="rId2"/>
          <a:stretch>
            <a:fillRect/>
          </a:stretch>
        </p:blipFill>
        <p:spPr>
          <a:xfrm>
            <a:off x="1395652" y="5845996"/>
            <a:ext cx="624135" cy="632646"/>
          </a:xfrm>
          <a:prstGeom prst="rect">
            <a:avLst/>
          </a:prstGeom>
        </p:spPr>
      </p:pic>
    </p:spTree>
    <p:extLst>
      <p:ext uri="{BB962C8B-B14F-4D97-AF65-F5344CB8AC3E}">
        <p14:creationId xmlns:p14="http://schemas.microsoft.com/office/powerpoint/2010/main" val="2231028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4742</TotalTime>
  <Words>2350</Words>
  <Application>Microsoft Macintosh PowerPoint</Application>
  <PresentationFormat>Widescreen</PresentationFormat>
  <Paragraphs>485</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Arial Bold</vt:lpstr>
      <vt:lpstr>Calibri</vt:lpstr>
      <vt:lpstr>Helvetica</vt:lpstr>
      <vt:lpstr>Office Theme</vt:lpstr>
      <vt:lpstr>PowerPoint Presentation</vt:lpstr>
      <vt:lpstr>Overview</vt:lpstr>
      <vt:lpstr>Introduction</vt:lpstr>
      <vt:lpstr>Introduction</vt:lpstr>
      <vt:lpstr>Introduction (Cont.)</vt:lpstr>
      <vt:lpstr>Related Work</vt:lpstr>
      <vt:lpstr>Related Work</vt:lpstr>
      <vt:lpstr>Related Work (Cont.)</vt:lpstr>
      <vt:lpstr>Related Work (Cont.)</vt:lpstr>
      <vt:lpstr>Related Work (Cont.)</vt:lpstr>
      <vt:lpstr>Related Work (Cont.)</vt:lpstr>
      <vt:lpstr>Our Research Questions</vt:lpstr>
      <vt:lpstr>Our Research Questions</vt:lpstr>
      <vt:lpstr>Our Research Questions</vt:lpstr>
      <vt:lpstr>Our Research Questions</vt:lpstr>
      <vt:lpstr>Our Research Questions</vt:lpstr>
      <vt:lpstr>Our Research Questions</vt:lpstr>
      <vt:lpstr>Methodology</vt:lpstr>
      <vt:lpstr>Methodology (Cont.)</vt:lpstr>
      <vt:lpstr>Methodology (Cont.)</vt:lpstr>
      <vt:lpstr>Methodology (Cont.)</vt:lpstr>
      <vt:lpstr>Methodology (Cont.)</vt:lpstr>
      <vt:lpstr>Methodology (Cont.)</vt:lpstr>
      <vt:lpstr>Methodology (Cont.)</vt:lpstr>
      <vt:lpstr>Methodology (Cont.)</vt:lpstr>
      <vt:lpstr>Result &amp; Discussion</vt:lpstr>
      <vt:lpstr>Result &amp; Discussion</vt:lpstr>
      <vt:lpstr>Result &amp; Discussion (Cont.)</vt:lpstr>
      <vt:lpstr>Result &amp; Discussion (Cont.)</vt:lpstr>
      <vt:lpstr>Result &amp; Discussion (Cont.)</vt:lpstr>
      <vt:lpstr>Result &amp; Discussion (Cont.)</vt:lpstr>
      <vt:lpstr>Result &amp; Discussion (Cont.)</vt:lpstr>
      <vt:lpstr>Result &amp; Discussion (Cont.)</vt:lpstr>
      <vt:lpstr>Result &amp; Discussion (Cont.)</vt:lpstr>
      <vt:lpstr>Result &amp; Discussion (Cont.)</vt:lpstr>
      <vt:lpstr>Result &amp; Discussion (Cont.)</vt:lpstr>
      <vt:lpstr>Result &amp; Discussion (Cont.)</vt:lpstr>
      <vt:lpstr>Result &amp; Discussion (Cont.)</vt:lpstr>
      <vt:lpstr>Result &amp; Discussion (Cont.)</vt:lpstr>
      <vt:lpstr>Result &amp; Discussion (Cont.)</vt:lpstr>
      <vt:lpstr>Result &amp; Discussion (Cont.)</vt:lpstr>
      <vt:lpstr>Result &amp; Discussion (Cont.)</vt:lpstr>
      <vt:lpstr>Conclusion</vt:lpstr>
      <vt:lpstr>Conclusion</vt:lpstr>
      <vt:lpstr>Conclusion (cont.)</vt:lpstr>
      <vt:lpstr>Conclusion (cont.)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ljenjira@outlook.com</cp:lastModifiedBy>
  <cp:revision>73</cp:revision>
  <dcterms:created xsi:type="dcterms:W3CDTF">2023-05-16T14:53:12Z</dcterms:created>
  <dcterms:modified xsi:type="dcterms:W3CDTF">2023-06-17T15:43:25Z</dcterms:modified>
</cp:coreProperties>
</file>