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A_7D2D609A.xml" ContentType="application/vnd.ms-powerpoint.comments+xml"/>
  <Override PartName="/ppt/comments/modernComment_10C_F8987A49.xml" ContentType="application/vnd.ms-powerpoint.comments+xml"/>
  <Override PartName="/ppt/comments/modernComment_10F_88A1DC2F.xml" ContentType="application/vnd.ms-powerpoint.comments+xml"/>
  <Override PartName="/ppt/comments/modernComment_110_3D53F6EF.xml" ContentType="application/vnd.ms-powerpoint.comments+xml"/>
  <Override PartName="/ppt/comments/modernComment_113_769F7FB7.xml" ContentType="application/vnd.ms-powerpoint.comments+xml"/>
  <Override PartName="/ppt/comments/modernComment_114_4ECB6DE2.xml" ContentType="application/vnd.ms-powerpoint.comments+xml"/>
  <Override PartName="/ppt/comments/modernComment_11A_470B08A6.xml" ContentType="application/vnd.ms-powerpoint.comments+xml"/>
  <Override PartName="/ppt/comments/modernComment_11B_D05F4912.xml" ContentType="application/vnd.ms-powerpoint.comments+xml"/>
  <Override PartName="/ppt/comments/modernComment_11E_685C664F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8" r:id="rId10"/>
    <p:sldId id="269" r:id="rId11"/>
    <p:sldId id="271" r:id="rId12"/>
    <p:sldId id="274" r:id="rId13"/>
    <p:sldId id="273" r:id="rId14"/>
    <p:sldId id="272" r:id="rId15"/>
    <p:sldId id="275" r:id="rId16"/>
    <p:sldId id="276" r:id="rId17"/>
    <p:sldId id="277" r:id="rId18"/>
    <p:sldId id="278" r:id="rId19"/>
    <p:sldId id="281" r:id="rId20"/>
    <p:sldId id="279" r:id="rId21"/>
    <p:sldId id="291" r:id="rId22"/>
    <p:sldId id="293" r:id="rId23"/>
    <p:sldId id="292" r:id="rId24"/>
    <p:sldId id="290" r:id="rId25"/>
    <p:sldId id="282" r:id="rId26"/>
    <p:sldId id="280" r:id="rId27"/>
    <p:sldId id="283" r:id="rId28"/>
    <p:sldId id="284" r:id="rId29"/>
    <p:sldId id="285" r:id="rId30"/>
    <p:sldId id="286" r:id="rId31"/>
    <p:sldId id="287" r:id="rId32"/>
    <p:sldId id="294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295" r:id="rId42"/>
    <p:sldId id="296" r:id="rId43"/>
    <p:sldId id="288" r:id="rId44"/>
    <p:sldId id="256" r:id="rId45"/>
    <p:sldId id="257" r:id="rId46"/>
    <p:sldId id="258" r:id="rId47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78B05B-B76A-FB7B-3EB7-516ED3EA0C81}" name="Pipat Sae-ngow" initials="PS" userId="S::6232024821@student.chula.ac.th::96f08737-4e64-4291-a89c-b0c932a8b503" providerId="AD"/>
  <p188:author id="{23EA008D-0D78-55D8-276D-A20AE96CB144}" name="Guest User" initials="GU" userId="S::urn:spo:anon#d89e199c3dafd18c213d201a867f7361f77725f51e6d7adbd88a8cc1c49d0dd4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314E7-E408-455B-BF77-1A5865E45592}" v="3925" dt="2023-06-21T12:34:18.101"/>
    <p1510:client id="{26038770-D4C9-861B-81E9-F0872326B1D0}" v="422" dt="2023-06-22T04:43:33.024"/>
    <p1510:client id="{3E5B19FB-37B6-4BD5-A1F8-4BDAA8F73B8B}" v="16" dt="2023-06-21T12:33:27.753"/>
    <p1510:client id="{69D4C77A-26F1-6070-9E9C-20CB07099EB3}" v="970" dt="2023-06-24T22:40:43.099"/>
    <p1510:client id="{99165A6A-FF6C-9EF5-5C8D-F24D54D77BF3}" v="1007" dt="2023-06-22T10:33:07.055"/>
    <p1510:client id="{A960E548-8E1B-ED36-4C2A-4944539D6FED}" v="16" dt="2023-06-21T14:31:15.263"/>
    <p1510:client id="{CAAB49AB-161E-2F89-414A-78CA01237832}" v="3" dt="2023-06-22T03:57:57.544"/>
    <p1510:client id="{DE754E74-148D-68F7-C876-FEC0D308D0C9}" v="98" dt="2023-06-22T12:47:05.107"/>
    <p1510:client id="{EA147C07-6D3F-4A62-BDB6-B53BA354D732}" v="297" dt="2023-06-20T19:40:28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omments/modernComment_10A_7D2D609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BFCD2ED-CDE1-49AD-BE46-FBAC79945ABA}" authorId="{23EA008D-0D78-55D8-276D-A20AE96CB144}" created="2023-06-21T14:23:01.775">
    <pc:sldMkLst xmlns:pc="http://schemas.microsoft.com/office/powerpoint/2013/main/command">
      <pc:docMk/>
      <pc:sldMk cId="2100125850" sldId="266"/>
    </pc:sldMkLst>
    <p188:replyLst>
      <p188:reply id="{3618479A-A52F-4773-A273-C7765F1BABEA}" authorId="{BE78B05B-B76A-FB7B-3EB7-516ED3EA0C81}" created="2023-06-22T09:46:14.293">
        <p188:txBody>
          <a:bodyPr/>
          <a:lstStyle/>
          <a:p>
            <a:r>
              <a:rPr lang="en-US"/>
              <a:t>Replaced with in-line text</a:t>
            </a:r>
          </a:p>
        </p188:txBody>
      </p188:reply>
    </p188:replyLst>
    <p188:txBody>
      <a:bodyPr/>
      <a:lstStyle/>
      <a:p>
        <a:r>
          <a:rPr lang="en-US"/>
          <a:t>ตารางข้างล่างเป็นส่วนสำคัญ ตอนนี้ตัวเล็กไป และอยู่ล่างเกินไป เวลาพรีเซ้นจริง อาจะตกขอบ หรือโดนบัง</a:t>
        </a:r>
      </a:p>
    </p188:txBody>
  </p188:cm>
</p188:cmLst>
</file>

<file path=ppt/comments/modernComment_10C_F8987A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C690A0-72DA-4C29-9FFA-3A3A5F263F7F}" authorId="{23EA008D-0D78-55D8-276D-A20AE96CB144}" created="2023-06-21T14:22:26.555">
    <pc:sldMkLst xmlns:pc="http://schemas.microsoft.com/office/powerpoint/2013/main/command">
      <pc:docMk/>
      <pc:sldMk cId="4170742345" sldId="268"/>
    </pc:sldMkLst>
    <p188:replyLst>
      <p188:reply id="{D77D303C-83CC-4284-BC13-2E7784FCEDE2}" authorId="{BE78B05B-B76A-FB7B-3EB7-516ED3EA0C81}" created="2023-06-22T10:21:09.598">
        <p188:txBody>
          <a:bodyPr/>
          <a:lstStyle/>
          <a:p>
            <a:r>
              <a:rPr lang="en-US"/>
              <a:t>Added percentage change</a:t>
            </a:r>
          </a:p>
        </p188:txBody>
      </p188:reply>
    </p188:replyLst>
    <p188:txBody>
      <a:bodyPr/>
      <a:lstStyle/>
      <a:p>
        <a:r>
          <a:rPr lang="en-US"/>
          <a:t>ตอนที่เปรียบเทียบพวกนี้ น่าจะยังคงเลขจากหน้าก่อนไว้จะได้เห็นชัด</a:t>
        </a:r>
      </a:p>
    </p188:txBody>
  </p188:cm>
</p188:cmLst>
</file>

<file path=ppt/comments/modernComment_10F_88A1DC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5507B8-3C1A-4686-A795-6DB719C3B168}" authorId="{23EA008D-0D78-55D8-276D-A20AE96CB144}" created="2023-06-21T14:30:23.714">
    <pc:sldMkLst xmlns:pc="http://schemas.microsoft.com/office/powerpoint/2013/main/command">
      <pc:docMk/>
      <pc:sldMk cId="2292309039" sldId="271"/>
    </pc:sldMkLst>
    <p188:replyLst>
      <p188:reply id="{D7867D26-4085-45DB-8171-65807D880B73}" authorId="{BE78B05B-B76A-FB7B-3EB7-516ED3EA0C81}" created="2023-06-22T10:20:50.895">
        <p188:txBody>
          <a:bodyPr/>
          <a:lstStyle/>
          <a:p>
            <a:r>
              <a:rPr lang="en-US"/>
              <a:t>Recalculated</a:t>
            </a:r>
          </a:p>
        </p188:txBody>
      </p188:reply>
    </p188:replyLst>
    <p188:txBody>
      <a:bodyPr/>
      <a:lstStyle/>
      <a:p>
        <a:r>
          <a:rPr lang="en-US"/>
          <a:t>ทำไมเลข cost มันเท่ากับไม่ batch</a:t>
        </a:r>
      </a:p>
    </p188:txBody>
  </p188:cm>
</p188:cmLst>
</file>

<file path=ppt/comments/modernComment_110_3D53F6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E9E94AA-0919-438A-9E2F-FC62A21E389D}" authorId="{BE78B05B-B76A-FB7B-3EB7-516ED3EA0C81}" created="2023-06-21T10:59:17.3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28912879" sldId="272"/>
      <ac:spMk id="3" creationId="{C384C44B-CC57-D7C1-ECEE-3783C362C70D}"/>
      <ac:txMk cp="35" len="35">
        <ac:context len="190" hash="4185740214"/>
      </ac:txMk>
    </ac:txMkLst>
    <p188:pos x="6358758" y="1379482"/>
    <p188:txBody>
      <a:bodyPr/>
      <a:lstStyle/>
      <a:p>
        <a:r>
          <a:rPr lang="en-US"/>
          <a:t>Data exist, but WHERE is it?</a:t>
        </a:r>
      </a:p>
    </p188:txBody>
  </p188:cm>
</p188:cmLst>
</file>

<file path=ppt/comments/modernComment_113_769F7F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0DDBA0-303E-4030-B0C0-B5E0D4A78F19}" authorId="{BE78B05B-B76A-FB7B-3EB7-516ED3EA0C81}" created="2023-06-21T12:34:18.10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90164407" sldId="275"/>
      <ac:spMk id="9" creationId="{2816192F-49DE-2A42-7A37-31049F4D3024}"/>
      <ac:txMk cp="0" len="13">
        <ac:context len="14" hash="4217387885"/>
      </ac:txMk>
    </ac:txMkLst>
    <p188:pos x="965200" y="571500"/>
    <p188:txBody>
      <a:bodyPr/>
      <a:lstStyle/>
      <a:p>
        <a:r>
          <a:rPr lang="en-US"/>
          <a:t>Out of memory data should be somewhere. Can't find it.</a:t>
        </a:r>
      </a:p>
    </p188:txBody>
  </p188:cm>
</p188:cmLst>
</file>

<file path=ppt/comments/modernComment_114_4ECB6DE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48CDFE-5447-43A6-9D31-2E53AEA6E65E}" authorId="{23EA008D-0D78-55D8-276D-A20AE96CB144}" created="2023-06-21T14:24:43.888">
    <pc:sldMkLst xmlns:pc="http://schemas.microsoft.com/office/powerpoint/2013/main/command">
      <pc:docMk/>
      <pc:sldMk cId="1321954786" sldId="276"/>
    </pc:sldMkLst>
    <p188:replyLst>
      <p188:reply id="{F3AC1D8E-81F7-4B64-AB25-96E63259B102}" authorId="{BE78B05B-B76A-FB7B-3EB7-516ED3EA0C81}" created="2023-06-22T10:23:39.665">
        <p188:txBody>
          <a:bodyPr/>
          <a:lstStyle/>
          <a:p>
            <a:r>
              <a:rPr lang="en-US"/>
              <a:t>Yes. Added parallel label</a:t>
            </a:r>
          </a:p>
        </p188:txBody>
      </p188:reply>
    </p188:replyLst>
    <p188:txBody>
      <a:bodyPr/>
      <a:lstStyle/>
      <a:p>
        <a:r>
          <a:rPr lang="en-US"/>
          <a:t>why x N? as in parallel?</a:t>
        </a:r>
      </a:p>
    </p188:txBody>
  </p188:cm>
</p188:cmLst>
</file>

<file path=ppt/comments/modernComment_11A_470B08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FBF1D4-BD5A-49D8-ADA3-F3DCC3E961A7}" authorId="{23EA008D-0D78-55D8-276D-A20AE96CB144}" created="2023-06-21T14:26:25.595">
    <pc:sldMkLst xmlns:pc="http://schemas.microsoft.com/office/powerpoint/2013/main/command">
      <pc:docMk/>
      <pc:sldMk cId="1191905446" sldId="282"/>
    </pc:sldMkLst>
    <p188:replyLst>
      <p188:reply id="{836EB619-E1BB-4521-B700-68E8076E695C}" authorId="{BE78B05B-B76A-FB7B-3EB7-516ED3EA0C81}" created="2023-06-22T10:24:30.057">
        <p188:txBody>
          <a:bodyPr/>
          <a:lstStyle/>
          <a:p>
            <a:r>
              <a:rPr lang="en-US"/>
              <a:t>Erased</a:t>
            </a:r>
          </a:p>
        </p188:txBody>
      </p188:reply>
    </p188:replyLst>
    <p188:txBody>
      <a:bodyPr/>
      <a:lstStyle/>
      <a:p>
        <a:r>
          <a:rPr lang="en-US"/>
          <a:t>merge with slide 16?</a:t>
        </a:r>
      </a:p>
    </p188:txBody>
  </p188:cm>
</p188:cmLst>
</file>

<file path=ppt/comments/modernComment_11B_D05F49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617C1A-55DF-4EB1-A238-3A69611BB5A2}" authorId="{23EA008D-0D78-55D8-276D-A20AE96CB144}" created="2023-06-21T14:26:58.456">
    <pc:sldMkLst xmlns:pc="http://schemas.microsoft.com/office/powerpoint/2013/main/command">
      <pc:docMk/>
      <pc:sldMk cId="3495905554" sldId="283"/>
    </pc:sldMkLst>
    <p188:replyLst>
      <p188:reply id="{A5521552-4D4B-432B-83CC-096AFE4ABD3A}" authorId="{BE78B05B-B76A-FB7B-3EB7-516ED3EA0C81}" created="2023-06-22T12:47:05.107">
        <p188:txBody>
          <a:bodyPr/>
          <a:lstStyle/>
          <a:p>
            <a:r>
              <a:rPr lang="en-US"/>
              <a:t>plotted</a:t>
            </a:r>
          </a:p>
        </p188:txBody>
      </p188:reply>
    </p188:replyLst>
    <p188:txBody>
      <a:bodyPr/>
      <a:lstStyle/>
      <a:p>
        <a:r>
          <a:rPr lang="en-US"/>
          <a:t>make as bar chart</a:t>
        </a:r>
      </a:p>
    </p188:txBody>
  </p188:cm>
</p188:cmLst>
</file>

<file path=ppt/comments/modernComment_11E_685C66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707EFC-E96E-48CA-9CFC-78702396BF86}" authorId="{BE78B05B-B76A-FB7B-3EB7-516ED3EA0C81}" created="2023-06-21T12:28:54.91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50885967" sldId="286"/>
      <ac:spMk id="5" creationId="{2C97ADDC-7032-3516-4535-E34D071BF8EF}"/>
      <ac:txMk cp="0" len="13">
        <ac:context len="14" hash="3193050418"/>
      </ac:txMk>
    </ac:txMkLst>
    <p188:pos x="1415142" y="267194"/>
    <p188:txBody>
      <a:bodyPr/>
      <a:lstStyle/>
      <a:p>
        <a:r>
          <a:rPr lang="en-US"/>
          <a:t>Workload data and Feedback data for fun? (Probably not)</a:t>
        </a:r>
      </a:p>
    </p188:txBody>
  </p188:cm>
  <p188:cm id="{09684BA2-00A8-422E-81F9-F40D636BB48D}" authorId="{23EA008D-0D78-55D8-276D-A20AE96CB144}" created="2023-06-21T14:28:40.31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50885967" sldId="286"/>
      <ac:spMk id="3" creationId="{F0310DAC-2216-2AC5-3F29-050EB54EC445}"/>
      <ac:txMk cp="68" len="5">
        <ac:context len="342" hash="1736728136"/>
      </ac:txMk>
    </ac:txMkLst>
    <p188:pos x="2521185" y="1119481"/>
    <p188:replyLst>
      <p188:reply id="{EBD18ADA-BE8F-4754-837C-EE46F189CDC5}" authorId="{BE78B05B-B76A-FB7B-3EB7-516ED3EA0C81}" created="2023-06-22T10:25:35.621">
        <p188:txBody>
          <a:bodyPr/>
          <a:lstStyle/>
          <a:p>
            <a:r>
              <a:rPr lang="en-US"/>
              <a:t>Added</a:t>
            </a:r>
          </a:p>
        </p188:txBody>
      </p188:reply>
    </p188:replyLst>
    <p188:txBody>
      <a:bodyPr/>
      <a:lstStyle/>
      <a:p>
        <a:r>
          <a:rPr lang="en-US"/>
          <a:t>Exploit cloud's pay-as-you-go and on-demand compute to lower cost</a:t>
        </a:r>
      </a:p>
    </p188:txBody>
  </p188:cm>
  <p188:cm id="{8724A3E0-8C51-45E5-996C-0D1C700F14CF}" authorId="{23EA008D-0D78-55D8-276D-A20AE96CB144}" created="2023-06-21T14:31:15.26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50885967" sldId="286"/>
      <ac:picMk id="4" creationId="{0F4A8D06-A13D-B6B0-9557-F6236E7FAAE9}"/>
    </ac:deMkLst>
    <p188:replyLst>
      <p188:reply id="{F1A1B245-4E4D-45A6-8559-93ED9C7B253A}" authorId="{BE78B05B-B76A-FB7B-3EB7-516ED3EA0C81}" created="2023-06-22T11:48:03.184">
        <p188:txBody>
          <a:bodyPr/>
          <a:lstStyle/>
          <a:p>
            <a:r>
              <a:rPr lang="en-US"/>
              <a:t>Added</a:t>
            </a:r>
          </a:p>
        </p188:txBody>
      </p188:reply>
    </p188:replyLst>
    <p188:txBody>
      <a:bodyPr/>
      <a:lstStyle/>
      <a:p>
        <a:r>
          <a:rPr lang="en-US"/>
          <a:t>เอารูป production UI ไปใส่หน้า thank you และใหญ่ๆ จะได้โชว์ว่าตอนนี้ใช้จริงอยู่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microsoft.com/office/2018/10/relationships/comments" Target="../comments/modernComment_10F_88A1DC2F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10_3D53F6EF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13_769F7FB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14_4ECB6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1A_470B08A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8/10/relationships/comments" Target="../comments/modernComment_11B_D05F49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E_685C664F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microsoft.com/office/2018/10/relationships/comments" Target="../comments/modernComment_10A_7D2D609A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microsoft.com/office/2018/10/relationships/comments" Target="../comments/modernComment_10C_F8987A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1253288" y="1713004"/>
            <a:ext cx="970547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>
                <a:solidFill>
                  <a:srgbClr val="2B4A9D"/>
                </a:solidFill>
                <a:latin typeface="Arial Bold"/>
                <a:cs typeface="Arial Bold"/>
              </a:rPr>
              <a:t>0.01 Cent per Second: </a:t>
            </a:r>
            <a:endParaRPr lang="en-US"/>
          </a:p>
          <a:p>
            <a:pPr algn="ctr"/>
            <a:r>
              <a:rPr lang="en-US" sz="2400">
                <a:solidFill>
                  <a:srgbClr val="2B4A9D"/>
                </a:solidFill>
                <a:latin typeface="Arial Bold"/>
                <a:cs typeface="Arial Bold"/>
              </a:rPr>
              <a:t>Developing a Cloud-based Cost-effective Audio Transcription System for an Online Video Learning Platform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1122946" y="3032064"/>
            <a:ext cx="1084847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DB5300"/>
                </a:solidFill>
                <a:latin typeface="Arial Bold"/>
              </a:rPr>
              <a:t>Nut 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Pinyo</a:t>
            </a:r>
            <a:r>
              <a:rPr lang="en-US" sz="1200" baseline="30000" dirty="0">
                <a:solidFill>
                  <a:srgbClr val="DB5300"/>
                </a:solidFill>
                <a:ea typeface="+mn-lt"/>
                <a:cs typeface="+mn-lt"/>
              </a:rPr>
              <a:t>§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, Panya 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Lokaphadhana</a:t>
            </a:r>
            <a:r>
              <a:rPr lang="en-US" sz="1100" baseline="30000" dirty="0">
                <a:solidFill>
                  <a:srgbClr val="DB5300"/>
                </a:solidFill>
                <a:ea typeface="+mn-lt"/>
                <a:cs typeface="+mn-lt"/>
              </a:rPr>
              <a:t>§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, </a:t>
            </a:r>
            <a:r>
              <a:rPr lang="en-US" sz="1600" u="sng" dirty="0">
                <a:solidFill>
                  <a:srgbClr val="DB5300"/>
                </a:solidFill>
                <a:latin typeface="Arial Bold"/>
              </a:rPr>
              <a:t>Pipat </a:t>
            </a:r>
            <a:r>
              <a:rPr lang="en-US" sz="1600" u="sng" dirty="0" err="1">
                <a:solidFill>
                  <a:srgbClr val="DB5300"/>
                </a:solidFill>
                <a:latin typeface="Arial Bold"/>
              </a:rPr>
              <a:t>Saengow</a:t>
            </a:r>
            <a:r>
              <a:rPr lang="en-US" sz="1100" u="sng" baseline="30000" dirty="0">
                <a:solidFill>
                  <a:srgbClr val="DB5300"/>
                </a:solidFill>
                <a:ea typeface="+mn-lt"/>
                <a:cs typeface="+mn-lt"/>
              </a:rPr>
              <a:t>§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, 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Saenyakorn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Siangsanoh</a:t>
            </a:r>
            <a:r>
              <a:rPr lang="en-US" sz="1100" baseline="30000" dirty="0">
                <a:solidFill>
                  <a:srgbClr val="DB5300"/>
                </a:solidFill>
                <a:ea typeface="+mn-lt"/>
                <a:cs typeface="+mn-lt"/>
              </a:rPr>
              <a:t>§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, 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Thanapoom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1600" dirty="0" err="1">
                <a:solidFill>
                  <a:srgbClr val="DB5300"/>
                </a:solidFill>
                <a:latin typeface="Arial Bold"/>
              </a:rPr>
              <a:t>Wonnaparhown</a:t>
            </a:r>
            <a:r>
              <a:rPr lang="en-US" sz="1100" baseline="30000" dirty="0">
                <a:solidFill>
                  <a:srgbClr val="DB5300"/>
                </a:solidFill>
                <a:ea typeface="+mn-lt"/>
                <a:cs typeface="+mn-lt"/>
              </a:rPr>
              <a:t>§</a:t>
            </a:r>
            <a:r>
              <a:rPr lang="en-US" sz="1600" dirty="0">
                <a:solidFill>
                  <a:srgbClr val="DB5300"/>
                </a:solidFill>
                <a:latin typeface="Arial Bold"/>
              </a:rPr>
              <a:t>, </a:t>
            </a:r>
            <a:endParaRPr lang="en-US" sz="1600" dirty="0">
              <a:cs typeface="Calibri"/>
            </a:endParaRPr>
          </a:p>
          <a:p>
            <a:pPr algn="ctr"/>
            <a:r>
              <a:rPr lang="en-US" sz="1600" err="1">
                <a:solidFill>
                  <a:srgbClr val="DB5300"/>
                </a:solidFill>
                <a:latin typeface="Arial Bold"/>
              </a:rPr>
              <a:t>Ekapol</a:t>
            </a:r>
            <a:r>
              <a:rPr lang="en-US" sz="160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1600" err="1">
                <a:solidFill>
                  <a:srgbClr val="DB5300"/>
                </a:solidFill>
                <a:latin typeface="Arial Bold"/>
              </a:rPr>
              <a:t>Chuangsuwanich</a:t>
            </a:r>
            <a:r>
              <a:rPr lang="en-US" sz="1600">
                <a:solidFill>
                  <a:srgbClr val="DB5300"/>
                </a:solidFill>
                <a:latin typeface="Arial Bold"/>
              </a:rPr>
              <a:t>, </a:t>
            </a:r>
            <a:r>
              <a:rPr lang="en-US" sz="1600" err="1">
                <a:solidFill>
                  <a:srgbClr val="DB5300"/>
                </a:solidFill>
                <a:latin typeface="Arial Bold"/>
              </a:rPr>
              <a:t>Proadpran</a:t>
            </a:r>
            <a:r>
              <a:rPr lang="en-US" sz="160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1600" err="1">
                <a:solidFill>
                  <a:srgbClr val="DB5300"/>
                </a:solidFill>
                <a:latin typeface="Arial Bold"/>
              </a:rPr>
              <a:t>Punyabukkana</a:t>
            </a:r>
            <a:r>
              <a:rPr lang="en-US" sz="1600">
                <a:solidFill>
                  <a:srgbClr val="DB5300"/>
                </a:solidFill>
                <a:latin typeface="Arial Bold"/>
              </a:rPr>
              <a:t>, and </a:t>
            </a:r>
            <a:r>
              <a:rPr lang="en-US" sz="1600" err="1">
                <a:solidFill>
                  <a:srgbClr val="DB5300"/>
                </a:solidFill>
                <a:latin typeface="Arial Bold"/>
              </a:rPr>
              <a:t>Atiwong</a:t>
            </a:r>
            <a:r>
              <a:rPr lang="en-US" sz="160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1600" err="1">
                <a:solidFill>
                  <a:srgbClr val="DB5300"/>
                </a:solidFill>
                <a:latin typeface="Arial Bold"/>
              </a:rPr>
              <a:t>Suchato</a:t>
            </a:r>
            <a:endParaRPr lang="en-US" sz="1600">
              <a:solidFill>
                <a:srgbClr val="DB5300"/>
              </a:solidFill>
              <a:latin typeface="Arial Bold"/>
              <a:cs typeface="Arial Bold"/>
            </a:endParaRPr>
          </a:p>
          <a:p>
            <a:pPr algn="ctr"/>
            <a:r>
              <a:rPr lang="en-US" sz="800">
                <a:solidFill>
                  <a:srgbClr val="DB5300"/>
                </a:solidFill>
                <a:ea typeface="+mn-lt"/>
                <a:cs typeface="+mn-lt"/>
              </a:rPr>
              <a:t>§Equal Contribution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>
                <a:latin typeface="Arial Bold"/>
              </a:rPr>
              <a:t>28</a:t>
            </a:r>
            <a:r>
              <a:rPr lang="en-US" sz="2300" baseline="30000">
                <a:latin typeface="Arial Bold"/>
              </a:rPr>
              <a:t>th</a:t>
            </a:r>
            <a:r>
              <a:rPr lang="en-US" sz="2300">
                <a:latin typeface="Arial Bold"/>
              </a:rPr>
              <a:t> June-1</a:t>
            </a:r>
            <a:r>
              <a:rPr lang="en-US" sz="2300" baseline="30000">
                <a:latin typeface="Arial Bold"/>
              </a:rPr>
              <a:t>st</a:t>
            </a:r>
            <a:r>
              <a:rPr lang="en-US" sz="2300">
                <a:latin typeface="Arial Bold"/>
              </a:rPr>
              <a:t> July 2023</a:t>
            </a:r>
          </a:p>
          <a:p>
            <a:pPr algn="ctr"/>
            <a:r>
              <a:rPr lang="en-US" sz="2300" err="1">
                <a:latin typeface="Arial Bold"/>
              </a:rPr>
              <a:t>Naresuan</a:t>
            </a:r>
            <a:r>
              <a:rPr lang="en-US" sz="2300">
                <a:latin typeface="Arial Bold"/>
              </a:rPr>
              <a:t> University </a:t>
            </a:r>
            <a:r>
              <a:rPr lang="en-US" sz="2300" err="1">
                <a:latin typeface="Arial Bold"/>
              </a:rPr>
              <a:t>Phitsanulok</a:t>
            </a:r>
            <a:r>
              <a:rPr lang="en-US" sz="230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026471"/>
            <a:ext cx="6374758" cy="697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50" i="1">
                <a:solidFill>
                  <a:srgbClr val="000000"/>
                </a:solidFill>
                <a:latin typeface="Arial Italics"/>
              </a:rPr>
              <a:t>Department of Computer Engineering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50" i="1">
                <a:solidFill>
                  <a:srgbClr val="000000"/>
                </a:solidFill>
                <a:latin typeface="Arial Italics"/>
              </a:rPr>
              <a:t>Chulalongkorn University</a:t>
            </a:r>
          </a:p>
        </p:txBody>
      </p:sp>
    </p:spTree>
    <p:extLst>
      <p:ext uri="{BB962C8B-B14F-4D97-AF65-F5344CB8AC3E}">
        <p14:creationId xmlns:p14="http://schemas.microsoft.com/office/powerpoint/2010/main" val="108170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6254-62E8-7898-D033-BB4746B1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Proposed Method (4): 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Cheap Compute with Preemptible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224D2-DCB4-91F9-7A09-1F2F19CB1D66}"/>
              </a:ext>
            </a:extLst>
          </p:cNvPr>
          <p:cNvSpPr/>
          <p:nvPr/>
        </p:nvSpPr>
        <p:spPr>
          <a:xfrm>
            <a:off x="5254256" y="2764465"/>
            <a:ext cx="1674627" cy="13290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Audio</a:t>
            </a:r>
          </a:p>
          <a:p>
            <a:pPr algn="ctr"/>
            <a:r>
              <a:rPr lang="en-US">
                <a:cs typeface="Calibri"/>
              </a:rPr>
              <a:t>Transcription</a:t>
            </a:r>
            <a:endParaRPr lang="en-US"/>
          </a:p>
          <a:p>
            <a:pPr algn="ctr"/>
            <a:r>
              <a:rPr lang="en-US">
                <a:ea typeface="Calibri"/>
                <a:cs typeface="Calibri"/>
              </a:rPr>
              <a:t>Model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754636-520C-C14A-7707-CF4EEF6598F4}"/>
              </a:ext>
            </a:extLst>
          </p:cNvPr>
          <p:cNvGrpSpPr/>
          <p:nvPr/>
        </p:nvGrpSpPr>
        <p:grpSpPr>
          <a:xfrm>
            <a:off x="375683" y="3016102"/>
            <a:ext cx="1189077" cy="1621034"/>
            <a:chOff x="1678171" y="2280683"/>
            <a:chExt cx="1835890" cy="2501192"/>
          </a:xfrm>
        </p:grpSpPr>
        <p:pic>
          <p:nvPicPr>
            <p:cNvPr id="4" name="Graphic 5" descr="Film strip outline">
              <a:extLst>
                <a:ext uri="{FF2B5EF4-FFF2-40B4-BE49-F238E27FC236}">
                  <a16:creationId xmlns:a16="http://schemas.microsoft.com/office/drawing/2014/main" id="{B9BFA68A-681C-B165-5EFD-9C256912A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99661" y="2280683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Film strip outline">
              <a:extLst>
                <a:ext uri="{FF2B5EF4-FFF2-40B4-BE49-F238E27FC236}">
                  <a16:creationId xmlns:a16="http://schemas.microsoft.com/office/drawing/2014/main" id="{711B1B0F-E353-F848-87C9-F828A2731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8171" y="2697125"/>
              <a:ext cx="914400" cy="914400"/>
            </a:xfrm>
            <a:prstGeom prst="rect">
              <a:avLst/>
            </a:prstGeom>
          </p:spPr>
        </p:pic>
        <p:pic>
          <p:nvPicPr>
            <p:cNvPr id="7" name="Graphic 5" descr="Film strip outline">
              <a:extLst>
                <a:ext uri="{FF2B5EF4-FFF2-40B4-BE49-F238E27FC236}">
                  <a16:creationId xmlns:a16="http://schemas.microsoft.com/office/drawing/2014/main" id="{68303270-B435-4770-66C0-0FA4E55B8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33846" y="320217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47C1D-9D28-6DAA-1BD0-2E65D4E1C9F2}"/>
                </a:ext>
              </a:extLst>
            </p:cNvPr>
            <p:cNvSpPr txBox="1"/>
            <p:nvPr/>
          </p:nvSpPr>
          <p:spPr>
            <a:xfrm>
              <a:off x="1963271" y="4212010"/>
              <a:ext cx="1273911" cy="5698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cs typeface="Calibri"/>
                </a:rPr>
                <a:t>Videos</a:t>
              </a:r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7140A6-AB6F-953E-861B-D085C6464D44}"/>
              </a:ext>
            </a:extLst>
          </p:cNvPr>
          <p:cNvGrpSpPr/>
          <p:nvPr/>
        </p:nvGrpSpPr>
        <p:grpSpPr>
          <a:xfrm>
            <a:off x="8819707" y="2422451"/>
            <a:ext cx="2202709" cy="2297369"/>
            <a:chOff x="8819707" y="2422451"/>
            <a:chExt cx="2202709" cy="2297369"/>
          </a:xfrm>
        </p:grpSpPr>
        <p:pic>
          <p:nvPicPr>
            <p:cNvPr id="9" name="Graphic 9" descr="Document outline">
              <a:extLst>
                <a:ext uri="{FF2B5EF4-FFF2-40B4-BE49-F238E27FC236}">
                  <a16:creationId xmlns:a16="http://schemas.microsoft.com/office/drawing/2014/main" id="{ABA65EC0-581A-6784-ACCD-D678FDA36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19707" y="2909777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Document outline">
              <a:extLst>
                <a:ext uri="{FF2B5EF4-FFF2-40B4-BE49-F238E27FC236}">
                  <a16:creationId xmlns:a16="http://schemas.microsoft.com/office/drawing/2014/main" id="{99BFCD3D-D895-B35D-4CA2-5753B1458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4613" y="2422451"/>
              <a:ext cx="914400" cy="914400"/>
            </a:xfrm>
            <a:prstGeom prst="rect">
              <a:avLst/>
            </a:prstGeom>
          </p:spPr>
        </p:pic>
        <p:pic>
          <p:nvPicPr>
            <p:cNvPr id="11" name="Graphic 9" descr="Document outline">
              <a:extLst>
                <a:ext uri="{FF2B5EF4-FFF2-40B4-BE49-F238E27FC236}">
                  <a16:creationId xmlns:a16="http://schemas.microsoft.com/office/drawing/2014/main" id="{0E39BCF5-C6A6-98D1-1653-3EDFC4C55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10822" y="337052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FBB6C2-9EB6-B484-6C29-4B3007EE1D87}"/>
                </a:ext>
              </a:extLst>
            </p:cNvPr>
            <p:cNvSpPr txBox="1"/>
            <p:nvPr/>
          </p:nvSpPr>
          <p:spPr>
            <a:xfrm>
              <a:off x="9188301" y="4350488"/>
              <a:ext cx="183411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Calibri"/>
                </a:rPr>
                <a:t>Audio Transcript</a:t>
              </a:r>
              <a:endParaRPr lang="en-US"/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ADDCE98-1603-A36E-1459-432DFB44D575}"/>
              </a:ext>
            </a:extLst>
          </p:cNvPr>
          <p:cNvSpPr/>
          <p:nvPr/>
        </p:nvSpPr>
        <p:spPr>
          <a:xfrm>
            <a:off x="1630325" y="3375837"/>
            <a:ext cx="593651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BF4D5E-C8F1-9786-7486-F16D0789171D}"/>
              </a:ext>
            </a:extLst>
          </p:cNvPr>
          <p:cNvSpPr/>
          <p:nvPr/>
        </p:nvSpPr>
        <p:spPr>
          <a:xfrm>
            <a:off x="7566836" y="3260651"/>
            <a:ext cx="88604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CD2E4477-A1A5-C3FA-2889-57C249FA5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022" y="3287233"/>
            <a:ext cx="593651" cy="5936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46E6E6-0245-FD5C-BE53-9ADF7EE17C43}"/>
              </a:ext>
            </a:extLst>
          </p:cNvPr>
          <p:cNvSpPr txBox="1"/>
          <p:nvPr/>
        </p:nvSpPr>
        <p:spPr>
          <a:xfrm>
            <a:off x="2055628" y="4235301"/>
            <a:ext cx="12457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Controller</a:t>
            </a:r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6F9A13C-1B6F-0D32-8C38-1F08F7D91056}"/>
              </a:ext>
            </a:extLst>
          </p:cNvPr>
          <p:cNvSpPr/>
          <p:nvPr/>
        </p:nvSpPr>
        <p:spPr>
          <a:xfrm>
            <a:off x="3092301" y="3375836"/>
            <a:ext cx="48732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3" descr="Icon&#10;&#10;Description automatically generated">
            <a:extLst>
              <a:ext uri="{FF2B5EF4-FFF2-40B4-BE49-F238E27FC236}">
                <a16:creationId xmlns:a16="http://schemas.microsoft.com/office/drawing/2014/main" id="{DBD58BA7-746F-F722-68F1-E2A00BBAA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4256" y="4208721"/>
            <a:ext cx="443025" cy="416443"/>
          </a:xfrm>
          <a:prstGeom prst="rect">
            <a:avLst/>
          </a:prstGeom>
        </p:spPr>
      </p:pic>
      <p:pic>
        <p:nvPicPr>
          <p:cNvPr id="5" name="Picture 18" descr="Icon&#10;&#10;Description automatically generated">
            <a:extLst>
              <a:ext uri="{FF2B5EF4-FFF2-40B4-BE49-F238E27FC236}">
                <a16:creationId xmlns:a16="http://schemas.microsoft.com/office/drawing/2014/main" id="{5B5E8961-D949-20FD-495B-DAB693FBC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3675" y="3216349"/>
            <a:ext cx="762000" cy="76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98366D-DB32-2654-6165-7FB9AE0C6AB4}"/>
              </a:ext>
            </a:extLst>
          </p:cNvPr>
          <p:cNvSpPr txBox="1"/>
          <p:nvPr/>
        </p:nvSpPr>
        <p:spPr>
          <a:xfrm>
            <a:off x="3623930" y="4235301"/>
            <a:ext cx="8647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Queue</a:t>
            </a:r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4C74ED9-AF90-9DEE-2DB8-2D938881B794}"/>
              </a:ext>
            </a:extLst>
          </p:cNvPr>
          <p:cNvSpPr/>
          <p:nvPr/>
        </p:nvSpPr>
        <p:spPr>
          <a:xfrm>
            <a:off x="4625161" y="3375836"/>
            <a:ext cx="48732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A96F2037-8C5D-0740-904F-3967961F5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7655" y="4175051"/>
            <a:ext cx="457200" cy="457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F09F55-62AE-C85D-9978-B9A2CD6DA8CB}"/>
              </a:ext>
            </a:extLst>
          </p:cNvPr>
          <p:cNvSpPr txBox="1"/>
          <p:nvPr/>
        </p:nvSpPr>
        <p:spPr>
          <a:xfrm>
            <a:off x="2917639" y="1601946"/>
            <a:ext cx="9122497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Cost</a:t>
            </a:r>
            <a:r>
              <a:rPr lang="en-US">
                <a:ea typeface="Calibri"/>
                <a:cs typeface="Calibri"/>
              </a:rPr>
              <a:t>: 11 USD/mo. + </a:t>
            </a:r>
            <a:r>
              <a:rPr lang="en-US">
                <a:solidFill>
                  <a:schemeClr val="accent6"/>
                </a:solidFill>
                <a:ea typeface="Calibri"/>
                <a:cs typeface="Calibri"/>
              </a:rPr>
              <a:t>0.006 USD/hour    </a:t>
            </a:r>
            <a:r>
              <a:rPr lang="en-US" b="1">
                <a:ea typeface="Calibri"/>
                <a:cs typeface="Calibri"/>
              </a:rPr>
              <a:t>Per-hour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solidFill>
                  <a:schemeClr val="accent6"/>
                </a:solidFill>
                <a:ea typeface="+mn-lt"/>
                <a:cs typeface="+mn-lt"/>
              </a:rPr>
              <a:t>0.006 USD </a:t>
            </a:r>
            <a:r>
              <a:rPr lang="en-US">
                <a:ea typeface="+mn-lt"/>
                <a:cs typeface="+mn-lt"/>
              </a:rPr>
              <a:t>(</a:t>
            </a:r>
            <a:r>
              <a:rPr lang="en-US">
                <a:solidFill>
                  <a:schemeClr val="accent6"/>
                </a:solidFill>
                <a:ea typeface="+mn-lt"/>
                <a:cs typeface="+mn-lt"/>
              </a:rPr>
              <a:t>-69%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98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6254-62E8-7898-D033-BB4746B1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Proposed Method (5): 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Less start-up overhead with Batching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224D2-DCB4-91F9-7A09-1F2F19CB1D66}"/>
              </a:ext>
            </a:extLst>
          </p:cNvPr>
          <p:cNvSpPr/>
          <p:nvPr/>
        </p:nvSpPr>
        <p:spPr>
          <a:xfrm>
            <a:off x="5254256" y="2764465"/>
            <a:ext cx="1674627" cy="13290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Audio</a:t>
            </a:r>
          </a:p>
          <a:p>
            <a:pPr algn="ctr"/>
            <a:r>
              <a:rPr lang="en-US">
                <a:cs typeface="Calibri"/>
              </a:rPr>
              <a:t>Transcription</a:t>
            </a:r>
            <a:endParaRPr lang="en-US"/>
          </a:p>
          <a:p>
            <a:pPr algn="ctr"/>
            <a:r>
              <a:rPr lang="en-US">
                <a:ea typeface="Calibri"/>
                <a:cs typeface="Calibri"/>
              </a:rPr>
              <a:t>Model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754636-520C-C14A-7707-CF4EEF6598F4}"/>
              </a:ext>
            </a:extLst>
          </p:cNvPr>
          <p:cNvGrpSpPr/>
          <p:nvPr/>
        </p:nvGrpSpPr>
        <p:grpSpPr>
          <a:xfrm>
            <a:off x="375683" y="3016102"/>
            <a:ext cx="1189077" cy="1621034"/>
            <a:chOff x="1678171" y="2280683"/>
            <a:chExt cx="1835890" cy="2501192"/>
          </a:xfrm>
        </p:grpSpPr>
        <p:pic>
          <p:nvPicPr>
            <p:cNvPr id="4" name="Graphic 5" descr="Film strip outline">
              <a:extLst>
                <a:ext uri="{FF2B5EF4-FFF2-40B4-BE49-F238E27FC236}">
                  <a16:creationId xmlns:a16="http://schemas.microsoft.com/office/drawing/2014/main" id="{B9BFA68A-681C-B165-5EFD-9C256912A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99661" y="2280683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Film strip outline">
              <a:extLst>
                <a:ext uri="{FF2B5EF4-FFF2-40B4-BE49-F238E27FC236}">
                  <a16:creationId xmlns:a16="http://schemas.microsoft.com/office/drawing/2014/main" id="{711B1B0F-E353-F848-87C9-F828A2731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78171" y="2697125"/>
              <a:ext cx="914400" cy="914400"/>
            </a:xfrm>
            <a:prstGeom prst="rect">
              <a:avLst/>
            </a:prstGeom>
          </p:spPr>
        </p:pic>
        <p:pic>
          <p:nvPicPr>
            <p:cNvPr id="7" name="Graphic 5" descr="Film strip outline">
              <a:extLst>
                <a:ext uri="{FF2B5EF4-FFF2-40B4-BE49-F238E27FC236}">
                  <a16:creationId xmlns:a16="http://schemas.microsoft.com/office/drawing/2014/main" id="{68303270-B435-4770-66C0-0FA4E55B8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33846" y="320217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47C1D-9D28-6DAA-1BD0-2E65D4E1C9F2}"/>
                </a:ext>
              </a:extLst>
            </p:cNvPr>
            <p:cNvSpPr txBox="1"/>
            <p:nvPr/>
          </p:nvSpPr>
          <p:spPr>
            <a:xfrm>
              <a:off x="1963271" y="4212010"/>
              <a:ext cx="1273911" cy="5698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cs typeface="Calibri"/>
                </a:rPr>
                <a:t>Videos</a:t>
              </a:r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7140A6-AB6F-953E-861B-D085C6464D44}"/>
              </a:ext>
            </a:extLst>
          </p:cNvPr>
          <p:cNvGrpSpPr/>
          <p:nvPr/>
        </p:nvGrpSpPr>
        <p:grpSpPr>
          <a:xfrm>
            <a:off x="8819707" y="2422451"/>
            <a:ext cx="2202709" cy="2297369"/>
            <a:chOff x="8819707" y="2422451"/>
            <a:chExt cx="2202709" cy="2297369"/>
          </a:xfrm>
        </p:grpSpPr>
        <p:pic>
          <p:nvPicPr>
            <p:cNvPr id="9" name="Graphic 9" descr="Document outline">
              <a:extLst>
                <a:ext uri="{FF2B5EF4-FFF2-40B4-BE49-F238E27FC236}">
                  <a16:creationId xmlns:a16="http://schemas.microsoft.com/office/drawing/2014/main" id="{ABA65EC0-581A-6784-ACCD-D678FDA36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19707" y="2909777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Document outline">
              <a:extLst>
                <a:ext uri="{FF2B5EF4-FFF2-40B4-BE49-F238E27FC236}">
                  <a16:creationId xmlns:a16="http://schemas.microsoft.com/office/drawing/2014/main" id="{99BFCD3D-D895-B35D-4CA2-5753B1458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14613" y="2422451"/>
              <a:ext cx="914400" cy="914400"/>
            </a:xfrm>
            <a:prstGeom prst="rect">
              <a:avLst/>
            </a:prstGeom>
          </p:spPr>
        </p:pic>
        <p:pic>
          <p:nvPicPr>
            <p:cNvPr id="11" name="Graphic 9" descr="Document outline">
              <a:extLst>
                <a:ext uri="{FF2B5EF4-FFF2-40B4-BE49-F238E27FC236}">
                  <a16:creationId xmlns:a16="http://schemas.microsoft.com/office/drawing/2014/main" id="{0E39BCF5-C6A6-98D1-1653-3EDFC4C55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10822" y="337052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FBB6C2-9EB6-B484-6C29-4B3007EE1D87}"/>
                </a:ext>
              </a:extLst>
            </p:cNvPr>
            <p:cNvSpPr txBox="1"/>
            <p:nvPr/>
          </p:nvSpPr>
          <p:spPr>
            <a:xfrm>
              <a:off x="9188301" y="4350488"/>
              <a:ext cx="183411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Calibri"/>
                </a:rPr>
                <a:t>Audio Transcript</a:t>
              </a:r>
              <a:endParaRPr lang="en-US"/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ADDCE98-1603-A36E-1459-432DFB44D575}"/>
              </a:ext>
            </a:extLst>
          </p:cNvPr>
          <p:cNvSpPr/>
          <p:nvPr/>
        </p:nvSpPr>
        <p:spPr>
          <a:xfrm>
            <a:off x="1630325" y="3375837"/>
            <a:ext cx="593651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BF4D5E-C8F1-9786-7486-F16D0789171D}"/>
              </a:ext>
            </a:extLst>
          </p:cNvPr>
          <p:cNvSpPr/>
          <p:nvPr/>
        </p:nvSpPr>
        <p:spPr>
          <a:xfrm>
            <a:off x="7566836" y="3260651"/>
            <a:ext cx="88604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CD2E4477-A1A5-C3FA-2889-57C249FA5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8022" y="3287233"/>
            <a:ext cx="593651" cy="5936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46E6E6-0245-FD5C-BE53-9ADF7EE17C43}"/>
              </a:ext>
            </a:extLst>
          </p:cNvPr>
          <p:cNvSpPr txBox="1"/>
          <p:nvPr/>
        </p:nvSpPr>
        <p:spPr>
          <a:xfrm>
            <a:off x="2055628" y="4235301"/>
            <a:ext cx="12457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Controller</a:t>
            </a:r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6F9A13C-1B6F-0D32-8C38-1F08F7D91056}"/>
              </a:ext>
            </a:extLst>
          </p:cNvPr>
          <p:cNvSpPr/>
          <p:nvPr/>
        </p:nvSpPr>
        <p:spPr>
          <a:xfrm>
            <a:off x="3092301" y="3375836"/>
            <a:ext cx="48732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3" descr="Icon&#10;&#10;Description automatically generated">
            <a:extLst>
              <a:ext uri="{FF2B5EF4-FFF2-40B4-BE49-F238E27FC236}">
                <a16:creationId xmlns:a16="http://schemas.microsoft.com/office/drawing/2014/main" id="{DBD58BA7-746F-F722-68F1-E2A00BBAA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4256" y="4208721"/>
            <a:ext cx="443025" cy="416443"/>
          </a:xfrm>
          <a:prstGeom prst="rect">
            <a:avLst/>
          </a:prstGeom>
        </p:spPr>
      </p:pic>
      <p:pic>
        <p:nvPicPr>
          <p:cNvPr id="5" name="Picture 18" descr="Icon&#10;&#10;Description automatically generated">
            <a:extLst>
              <a:ext uri="{FF2B5EF4-FFF2-40B4-BE49-F238E27FC236}">
                <a16:creationId xmlns:a16="http://schemas.microsoft.com/office/drawing/2014/main" id="{5B5E8961-D949-20FD-495B-DAB693FBCD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3675" y="3216349"/>
            <a:ext cx="762000" cy="76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98366D-DB32-2654-6165-7FB9AE0C6AB4}"/>
              </a:ext>
            </a:extLst>
          </p:cNvPr>
          <p:cNvSpPr txBox="1"/>
          <p:nvPr/>
        </p:nvSpPr>
        <p:spPr>
          <a:xfrm>
            <a:off x="3623930" y="4235301"/>
            <a:ext cx="8647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Queue</a:t>
            </a:r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4C74ED9-AF90-9DEE-2DB8-2D938881B794}"/>
              </a:ext>
            </a:extLst>
          </p:cNvPr>
          <p:cNvSpPr/>
          <p:nvPr/>
        </p:nvSpPr>
        <p:spPr>
          <a:xfrm>
            <a:off x="4625161" y="3375836"/>
            <a:ext cx="48732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A96F2037-8C5D-0740-904F-3967961F58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655" y="4175051"/>
            <a:ext cx="457200" cy="457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920A769-6852-3B7E-48D1-649D8AACACAA}"/>
              </a:ext>
            </a:extLst>
          </p:cNvPr>
          <p:cNvSpPr txBox="1"/>
          <p:nvPr/>
        </p:nvSpPr>
        <p:spPr>
          <a:xfrm>
            <a:off x="2917639" y="1601946"/>
            <a:ext cx="9122497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Cost</a:t>
            </a:r>
            <a:r>
              <a:rPr lang="en-US">
                <a:ea typeface="Calibri"/>
                <a:cs typeface="Calibri"/>
              </a:rPr>
              <a:t>: 11 USD/mo. + (</a:t>
            </a:r>
            <a:r>
              <a:rPr lang="en-US">
                <a:solidFill>
                  <a:schemeClr val="accent6"/>
                </a:solidFill>
                <a:ea typeface="Calibri"/>
                <a:cs typeface="Calibri"/>
              </a:rPr>
              <a:t>0.004 USD/hour</a:t>
            </a:r>
            <a:r>
              <a:rPr lang="en-US">
                <a:ea typeface="Calibri"/>
                <a:cs typeface="Calibri"/>
              </a:rPr>
              <a:t> +</a:t>
            </a:r>
            <a:r>
              <a:rPr lang="en-US">
                <a:solidFill>
                  <a:srgbClr val="FF0000"/>
                </a:solidFill>
                <a:ea typeface="Calibri"/>
                <a:cs typeface="Calibri"/>
              </a:rPr>
              <a:t> 0.002 USD/Batch</a:t>
            </a:r>
            <a:r>
              <a:rPr lang="en-US">
                <a:ea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23090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7AD6-85EC-0CDF-5B41-7C55E13F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Recap: Cheap compute obtained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C8450-0BA5-A18B-B131-A7831D7C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Many videos ✅</a:t>
            </a:r>
          </a:p>
          <a:p>
            <a:r>
              <a:rPr lang="en-US">
                <a:latin typeface="Arial"/>
                <a:cs typeface="Arial"/>
              </a:rPr>
              <a:t>On-demand ✅</a:t>
            </a:r>
          </a:p>
          <a:p>
            <a:r>
              <a:rPr lang="en-US">
                <a:latin typeface="Arial"/>
                <a:cs typeface="Arial"/>
              </a:rPr>
              <a:t>Low-cost ✅</a:t>
            </a:r>
            <a:endParaRPr lang="en-US"/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Shall we go further?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6254-62E8-7898-D033-BB4746B1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Proposed Method (6): 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Closer look at Transcriber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224D2-DCB4-91F9-7A09-1F2F19CB1D66}"/>
              </a:ext>
            </a:extLst>
          </p:cNvPr>
          <p:cNvSpPr/>
          <p:nvPr/>
        </p:nvSpPr>
        <p:spPr>
          <a:xfrm>
            <a:off x="5254256" y="2764465"/>
            <a:ext cx="1674627" cy="13290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Audio</a:t>
            </a:r>
          </a:p>
          <a:p>
            <a:pPr algn="ctr"/>
            <a:r>
              <a:rPr lang="en-US">
                <a:cs typeface="Calibri"/>
              </a:rPr>
              <a:t>Transcription</a:t>
            </a:r>
            <a:endParaRPr lang="en-US"/>
          </a:p>
          <a:p>
            <a:pPr algn="ctr"/>
            <a:r>
              <a:rPr lang="en-US">
                <a:ea typeface="Calibri"/>
                <a:cs typeface="Calibri"/>
              </a:rPr>
              <a:t>Model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754636-520C-C14A-7707-CF4EEF6598F4}"/>
              </a:ext>
            </a:extLst>
          </p:cNvPr>
          <p:cNvGrpSpPr/>
          <p:nvPr/>
        </p:nvGrpSpPr>
        <p:grpSpPr>
          <a:xfrm>
            <a:off x="375683" y="3016102"/>
            <a:ext cx="1189077" cy="1621034"/>
            <a:chOff x="1678171" y="2280683"/>
            <a:chExt cx="1835890" cy="2501192"/>
          </a:xfrm>
        </p:grpSpPr>
        <p:pic>
          <p:nvPicPr>
            <p:cNvPr id="4" name="Graphic 5" descr="Film strip outline">
              <a:extLst>
                <a:ext uri="{FF2B5EF4-FFF2-40B4-BE49-F238E27FC236}">
                  <a16:creationId xmlns:a16="http://schemas.microsoft.com/office/drawing/2014/main" id="{B9BFA68A-681C-B165-5EFD-9C256912A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99661" y="2280683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Film strip outline">
              <a:extLst>
                <a:ext uri="{FF2B5EF4-FFF2-40B4-BE49-F238E27FC236}">
                  <a16:creationId xmlns:a16="http://schemas.microsoft.com/office/drawing/2014/main" id="{711B1B0F-E353-F848-87C9-F828A2731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8171" y="2697125"/>
              <a:ext cx="914400" cy="914400"/>
            </a:xfrm>
            <a:prstGeom prst="rect">
              <a:avLst/>
            </a:prstGeom>
          </p:spPr>
        </p:pic>
        <p:pic>
          <p:nvPicPr>
            <p:cNvPr id="7" name="Graphic 5" descr="Film strip outline">
              <a:extLst>
                <a:ext uri="{FF2B5EF4-FFF2-40B4-BE49-F238E27FC236}">
                  <a16:creationId xmlns:a16="http://schemas.microsoft.com/office/drawing/2014/main" id="{68303270-B435-4770-66C0-0FA4E55B8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33846" y="320217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47C1D-9D28-6DAA-1BD0-2E65D4E1C9F2}"/>
                </a:ext>
              </a:extLst>
            </p:cNvPr>
            <p:cNvSpPr txBox="1"/>
            <p:nvPr/>
          </p:nvSpPr>
          <p:spPr>
            <a:xfrm>
              <a:off x="1963271" y="4212010"/>
              <a:ext cx="1273911" cy="5698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cs typeface="Calibri"/>
                </a:rPr>
                <a:t>Videos</a:t>
              </a:r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7140A6-AB6F-953E-861B-D085C6464D44}"/>
              </a:ext>
            </a:extLst>
          </p:cNvPr>
          <p:cNvGrpSpPr/>
          <p:nvPr/>
        </p:nvGrpSpPr>
        <p:grpSpPr>
          <a:xfrm>
            <a:off x="8819707" y="2422451"/>
            <a:ext cx="2202709" cy="2297369"/>
            <a:chOff x="8819707" y="2422451"/>
            <a:chExt cx="2202709" cy="2297369"/>
          </a:xfrm>
        </p:grpSpPr>
        <p:pic>
          <p:nvPicPr>
            <p:cNvPr id="9" name="Graphic 9" descr="Document outline">
              <a:extLst>
                <a:ext uri="{FF2B5EF4-FFF2-40B4-BE49-F238E27FC236}">
                  <a16:creationId xmlns:a16="http://schemas.microsoft.com/office/drawing/2014/main" id="{ABA65EC0-581A-6784-ACCD-D678FDA36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19707" y="2909777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Document outline">
              <a:extLst>
                <a:ext uri="{FF2B5EF4-FFF2-40B4-BE49-F238E27FC236}">
                  <a16:creationId xmlns:a16="http://schemas.microsoft.com/office/drawing/2014/main" id="{99BFCD3D-D895-B35D-4CA2-5753B1458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4613" y="2422451"/>
              <a:ext cx="914400" cy="914400"/>
            </a:xfrm>
            <a:prstGeom prst="rect">
              <a:avLst/>
            </a:prstGeom>
          </p:spPr>
        </p:pic>
        <p:pic>
          <p:nvPicPr>
            <p:cNvPr id="11" name="Graphic 9" descr="Document outline">
              <a:extLst>
                <a:ext uri="{FF2B5EF4-FFF2-40B4-BE49-F238E27FC236}">
                  <a16:creationId xmlns:a16="http://schemas.microsoft.com/office/drawing/2014/main" id="{0E39BCF5-C6A6-98D1-1653-3EDFC4C55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10822" y="337052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FBB6C2-9EB6-B484-6C29-4B3007EE1D87}"/>
                </a:ext>
              </a:extLst>
            </p:cNvPr>
            <p:cNvSpPr txBox="1"/>
            <p:nvPr/>
          </p:nvSpPr>
          <p:spPr>
            <a:xfrm>
              <a:off x="9188301" y="4350488"/>
              <a:ext cx="183411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Calibri"/>
                </a:rPr>
                <a:t>Audio Transcript</a:t>
              </a:r>
              <a:endParaRPr lang="en-US"/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ADDCE98-1603-A36E-1459-432DFB44D575}"/>
              </a:ext>
            </a:extLst>
          </p:cNvPr>
          <p:cNvSpPr/>
          <p:nvPr/>
        </p:nvSpPr>
        <p:spPr>
          <a:xfrm>
            <a:off x="1630325" y="3375837"/>
            <a:ext cx="593651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BF4D5E-C8F1-9786-7486-F16D0789171D}"/>
              </a:ext>
            </a:extLst>
          </p:cNvPr>
          <p:cNvSpPr/>
          <p:nvPr/>
        </p:nvSpPr>
        <p:spPr>
          <a:xfrm>
            <a:off x="7566836" y="3260651"/>
            <a:ext cx="88604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CD2E4477-A1A5-C3FA-2889-57C249FA5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022" y="3287233"/>
            <a:ext cx="593651" cy="5936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46E6E6-0245-FD5C-BE53-9ADF7EE17C43}"/>
              </a:ext>
            </a:extLst>
          </p:cNvPr>
          <p:cNvSpPr txBox="1"/>
          <p:nvPr/>
        </p:nvSpPr>
        <p:spPr>
          <a:xfrm>
            <a:off x="2055628" y="4235301"/>
            <a:ext cx="12457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Controller</a:t>
            </a:r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6F9A13C-1B6F-0D32-8C38-1F08F7D91056}"/>
              </a:ext>
            </a:extLst>
          </p:cNvPr>
          <p:cNvSpPr/>
          <p:nvPr/>
        </p:nvSpPr>
        <p:spPr>
          <a:xfrm>
            <a:off x="3092301" y="3375836"/>
            <a:ext cx="48732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3" descr="Icon&#10;&#10;Description automatically generated">
            <a:extLst>
              <a:ext uri="{FF2B5EF4-FFF2-40B4-BE49-F238E27FC236}">
                <a16:creationId xmlns:a16="http://schemas.microsoft.com/office/drawing/2014/main" id="{DBD58BA7-746F-F722-68F1-E2A00BBAA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4256" y="4208721"/>
            <a:ext cx="443025" cy="416443"/>
          </a:xfrm>
          <a:prstGeom prst="rect">
            <a:avLst/>
          </a:prstGeom>
        </p:spPr>
      </p:pic>
      <p:pic>
        <p:nvPicPr>
          <p:cNvPr id="5" name="Picture 18" descr="Icon&#10;&#10;Description automatically generated">
            <a:extLst>
              <a:ext uri="{FF2B5EF4-FFF2-40B4-BE49-F238E27FC236}">
                <a16:creationId xmlns:a16="http://schemas.microsoft.com/office/drawing/2014/main" id="{5B5E8961-D949-20FD-495B-DAB693FBC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3675" y="3216349"/>
            <a:ext cx="762000" cy="76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98366D-DB32-2654-6165-7FB9AE0C6AB4}"/>
              </a:ext>
            </a:extLst>
          </p:cNvPr>
          <p:cNvSpPr txBox="1"/>
          <p:nvPr/>
        </p:nvSpPr>
        <p:spPr>
          <a:xfrm>
            <a:off x="3623930" y="4235301"/>
            <a:ext cx="8647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Queue</a:t>
            </a:r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4C74ED9-AF90-9DEE-2DB8-2D938881B794}"/>
              </a:ext>
            </a:extLst>
          </p:cNvPr>
          <p:cNvSpPr/>
          <p:nvPr/>
        </p:nvSpPr>
        <p:spPr>
          <a:xfrm>
            <a:off x="4625161" y="3375836"/>
            <a:ext cx="48732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A96F2037-8C5D-0740-904F-3967961F5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7655" y="4175051"/>
            <a:ext cx="457200" cy="4572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CD86326-AD7B-E06A-83EA-F09F94AE6817}"/>
              </a:ext>
            </a:extLst>
          </p:cNvPr>
          <p:cNvSpPr/>
          <p:nvPr/>
        </p:nvSpPr>
        <p:spPr>
          <a:xfrm>
            <a:off x="4811232" y="2516372"/>
            <a:ext cx="2418906" cy="1834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9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48AD-B613-D34B-630E-B8162073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Optimizing Audio Transcription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C44B-CC57-D7C1-ECEE-3783C362C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Memory requirement must be bounded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Long audio requires large machine. Provision big machine?</a:t>
            </a:r>
          </a:p>
          <a:p>
            <a:pPr lvl="1"/>
            <a:endParaRPr lang="en-US"/>
          </a:p>
          <a:p>
            <a:r>
              <a:rPr lang="en-US">
                <a:latin typeface="Arial"/>
                <a:cs typeface="Arial"/>
              </a:rPr>
              <a:t>Silence should not be transcribed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Wasteful transcription</a:t>
            </a:r>
            <a:endParaRPr lang="en-US"/>
          </a:p>
          <a:p>
            <a:pPr lvl="1"/>
            <a:endParaRPr lang="en-US"/>
          </a:p>
          <a:p>
            <a:r>
              <a:rPr lang="en-US">
                <a:latin typeface="Arial"/>
                <a:cs typeface="Arial"/>
              </a:rPr>
              <a:t>Each engine have "optimal length"</a:t>
            </a:r>
            <a:endParaRPr lang="en-US"/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A76ABCD-A74F-E64E-D971-342B3C63F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014" y="3599766"/>
            <a:ext cx="3234490" cy="330232"/>
          </a:xfrm>
          <a:prstGeom prst="rect">
            <a:avLst/>
          </a:prstGeom>
        </p:spPr>
      </p:pic>
      <p:pic>
        <p:nvPicPr>
          <p:cNvPr id="10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F0B5FC8E-3244-D4CC-36B0-3FED14164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608" y="4279084"/>
            <a:ext cx="3255580" cy="21098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1E967E-8B4A-75D0-8D1B-8F227D904514}"/>
              </a:ext>
            </a:extLst>
          </p:cNvPr>
          <p:cNvSpPr txBox="1"/>
          <p:nvPr/>
        </p:nvSpPr>
        <p:spPr>
          <a:xfrm>
            <a:off x="8841827" y="6385035"/>
            <a:ext cx="20626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Audio Duration (s)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F7692B-F8E1-362C-341B-5497E927D410}"/>
              </a:ext>
            </a:extLst>
          </p:cNvPr>
          <p:cNvSpPr txBox="1"/>
          <p:nvPr/>
        </p:nvSpPr>
        <p:spPr>
          <a:xfrm>
            <a:off x="7147033" y="5110655"/>
            <a:ext cx="840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Speed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153C74-5E67-B40F-8020-444BC02B1882}"/>
              </a:ext>
            </a:extLst>
          </p:cNvPr>
          <p:cNvSpPr txBox="1"/>
          <p:nvPr/>
        </p:nvSpPr>
        <p:spPr>
          <a:xfrm>
            <a:off x="10208172" y="6647793"/>
            <a:ext cx="2743200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14996B8-B974-363E-EB10-AE45AA5A8C45}"/>
              </a:ext>
            </a:extLst>
          </p:cNvPr>
          <p:cNvSpPr/>
          <p:nvPr/>
        </p:nvSpPr>
        <p:spPr>
          <a:xfrm>
            <a:off x="8841827" y="5701861"/>
            <a:ext cx="1313793" cy="551793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128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48AD-B613-D34B-630E-B8162073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Optimizing Audio Transcription (2):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Chunk the audio equally?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C44B-CC57-D7C1-ECEE-3783C362C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✅ Memory requirement must be bounded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Long audio requires large machine. Provision big machine?</a:t>
            </a:r>
          </a:p>
          <a:p>
            <a:pPr lvl="1"/>
            <a:endParaRPr lang="en-US"/>
          </a:p>
          <a:p>
            <a:r>
              <a:rPr lang="en-US">
                <a:latin typeface="Arial"/>
                <a:cs typeface="Arial"/>
              </a:rPr>
              <a:t>Silence should not be transcribed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Wasteful transcription</a:t>
            </a:r>
            <a:endParaRPr lang="en-US"/>
          </a:p>
          <a:p>
            <a:pPr lvl="1"/>
            <a:endParaRPr lang="en-US"/>
          </a:p>
          <a:p>
            <a:r>
              <a:rPr lang="en-US">
                <a:latin typeface="Arial"/>
                <a:cs typeface="Arial"/>
              </a:rPr>
              <a:t>✅ Each engine have "optimal length"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❌ </a:t>
            </a:r>
            <a:r>
              <a:rPr lang="en-US" b="1">
                <a:latin typeface="Arial"/>
                <a:cs typeface="Arial"/>
              </a:rPr>
              <a:t>Accuracy Decreased</a:t>
            </a:r>
            <a:endParaRPr lang="en-US" b="1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" name="Picture 9" descr="Chart, timeline, bar chart&#10;&#10;Description automatically generated">
            <a:extLst>
              <a:ext uri="{FF2B5EF4-FFF2-40B4-BE49-F238E27FC236}">
                <a16:creationId xmlns:a16="http://schemas.microsoft.com/office/drawing/2014/main" id="{09A29623-35A2-40B2-43B6-214215E7F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" t="1271" b="74152"/>
          <a:stretch/>
        </p:blipFill>
        <p:spPr>
          <a:xfrm>
            <a:off x="2495191" y="5698663"/>
            <a:ext cx="4325684" cy="475204"/>
          </a:xfrm>
          <a:prstGeom prst="rect">
            <a:avLst/>
          </a:prstGeom>
        </p:spPr>
      </p:pic>
      <p:pic>
        <p:nvPicPr>
          <p:cNvPr id="10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BD1A5EF6-8A28-DD2C-EBBF-0965B6995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608" y="4279084"/>
            <a:ext cx="3255580" cy="21098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C5C65-E353-20E1-6D1E-950C38FA7E2F}"/>
              </a:ext>
            </a:extLst>
          </p:cNvPr>
          <p:cNvSpPr txBox="1"/>
          <p:nvPr/>
        </p:nvSpPr>
        <p:spPr>
          <a:xfrm>
            <a:off x="8841827" y="6385035"/>
            <a:ext cx="20626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Audio Duration (s)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60AE6D-37A3-BB97-6C3D-6C386C00D5C8}"/>
              </a:ext>
            </a:extLst>
          </p:cNvPr>
          <p:cNvSpPr txBox="1"/>
          <p:nvPr/>
        </p:nvSpPr>
        <p:spPr>
          <a:xfrm>
            <a:off x="7147033" y="5110655"/>
            <a:ext cx="840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Speed</a:t>
            </a:r>
            <a:endParaRPr lang="en-US" dirty="0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41D20EC0-FEFA-04ED-CE94-56DDE907B5CE}"/>
              </a:ext>
            </a:extLst>
          </p:cNvPr>
          <p:cNvSpPr/>
          <p:nvPr/>
        </p:nvSpPr>
        <p:spPr>
          <a:xfrm>
            <a:off x="8841827" y="5701861"/>
            <a:ext cx="1313793" cy="551793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644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48AD-B613-D34B-630E-B8162073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Optimizing Audio Transcription (3):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Chunk by Silence. Optimize Cost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C44B-CC57-D7C1-ECEE-3783C362C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" name="Picture 9" descr="Chart, timeline, bar chart&#10;&#10;Description automatically generated">
            <a:extLst>
              <a:ext uri="{FF2B5EF4-FFF2-40B4-BE49-F238E27FC236}">
                <a16:creationId xmlns:a16="http://schemas.microsoft.com/office/drawing/2014/main" id="{09A29623-35A2-40B2-43B6-214215E7F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" t="38136" b="37288"/>
          <a:stretch/>
        </p:blipFill>
        <p:spPr>
          <a:xfrm>
            <a:off x="5952868" y="2142662"/>
            <a:ext cx="4317494" cy="475193"/>
          </a:xfrm>
          <a:prstGeom prst="rect">
            <a:avLst/>
          </a:prstGeom>
        </p:spPr>
      </p:pic>
      <p:pic>
        <p:nvPicPr>
          <p:cNvPr id="4" name="Graphic 9" descr="Voice outline">
            <a:extLst>
              <a:ext uri="{FF2B5EF4-FFF2-40B4-BE49-F238E27FC236}">
                <a16:creationId xmlns:a16="http://schemas.microsoft.com/office/drawing/2014/main" id="{9ABDEFA6-F23B-DC0F-5C05-D71223BDC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8865" y="1824703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35A6F-C4CD-6A6A-FFB2-0EA495D4683C}"/>
              </a:ext>
            </a:extLst>
          </p:cNvPr>
          <p:cNvSpPr txBox="1"/>
          <p:nvPr/>
        </p:nvSpPr>
        <p:spPr>
          <a:xfrm>
            <a:off x="2556387" y="2621935"/>
            <a:ext cx="11634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Audio</a:t>
            </a:r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6690B3F-2696-A843-F1DC-5B412BDB24FE}"/>
              </a:ext>
            </a:extLst>
          </p:cNvPr>
          <p:cNvSpPr/>
          <p:nvPr/>
        </p:nvSpPr>
        <p:spPr>
          <a:xfrm>
            <a:off x="4317999" y="2179484"/>
            <a:ext cx="811161" cy="352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86840-06EB-4BC4-62C8-05B214D7B01F}"/>
              </a:ext>
            </a:extLst>
          </p:cNvPr>
          <p:cNvSpPr txBox="1"/>
          <p:nvPr/>
        </p:nvSpPr>
        <p:spPr>
          <a:xfrm>
            <a:off x="5997677" y="2572773"/>
            <a:ext cx="3916516" cy="368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Detect speech part with VAD</a:t>
            </a:r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C42D5F0-8031-BF0C-FDF8-A6815765664C}"/>
              </a:ext>
            </a:extLst>
          </p:cNvPr>
          <p:cNvSpPr/>
          <p:nvPr/>
        </p:nvSpPr>
        <p:spPr>
          <a:xfrm rot="5400000">
            <a:off x="6505676" y="3916516"/>
            <a:ext cx="811161" cy="352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DF99AB-1FC9-BB80-6CF6-B3D635670981}"/>
              </a:ext>
            </a:extLst>
          </p:cNvPr>
          <p:cNvGrpSpPr/>
          <p:nvPr/>
        </p:nvGrpSpPr>
        <p:grpSpPr>
          <a:xfrm>
            <a:off x="3708954" y="3475477"/>
            <a:ext cx="1324850" cy="784541"/>
            <a:chOff x="1567471" y="3580580"/>
            <a:chExt cx="1324850" cy="7845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82243F-40E2-DF84-9094-77BA1111E2B4}"/>
                </a:ext>
              </a:extLst>
            </p:cNvPr>
            <p:cNvSpPr/>
            <p:nvPr/>
          </p:nvSpPr>
          <p:spPr>
            <a:xfrm>
              <a:off x="2040193" y="3580580"/>
              <a:ext cx="385096" cy="2048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8F98DA-5F8D-5C9F-A4F8-D316E3F34A87}"/>
                </a:ext>
              </a:extLst>
            </p:cNvPr>
            <p:cNvSpPr/>
            <p:nvPr/>
          </p:nvSpPr>
          <p:spPr>
            <a:xfrm>
              <a:off x="2507225" y="3580580"/>
              <a:ext cx="385096" cy="2048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325F21-5FA8-C642-0BE0-78D68A8C8E13}"/>
                </a:ext>
              </a:extLst>
            </p:cNvPr>
            <p:cNvSpPr/>
            <p:nvPr/>
          </p:nvSpPr>
          <p:spPr>
            <a:xfrm>
              <a:off x="2040193" y="3850967"/>
              <a:ext cx="152263" cy="2048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3583B-9635-CED2-7160-2750126B89DE}"/>
                </a:ext>
              </a:extLst>
            </p:cNvPr>
            <p:cNvSpPr/>
            <p:nvPr/>
          </p:nvSpPr>
          <p:spPr>
            <a:xfrm>
              <a:off x="2655391" y="3850967"/>
              <a:ext cx="236930" cy="2048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4AFAE2-6724-4C68-59C8-44D9B0A099F5}"/>
                </a:ext>
              </a:extLst>
            </p:cNvPr>
            <p:cNvSpPr/>
            <p:nvPr/>
          </p:nvSpPr>
          <p:spPr>
            <a:xfrm>
              <a:off x="2428248" y="3580580"/>
              <a:ext cx="74653" cy="2048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F84F5F-6AB6-72BC-1080-FB67E7B25EE5}"/>
                </a:ext>
              </a:extLst>
            </p:cNvPr>
            <p:cNvSpPr txBox="1"/>
            <p:nvPr/>
          </p:nvSpPr>
          <p:spPr>
            <a:xfrm>
              <a:off x="2318455" y="3821289"/>
              <a:ext cx="301978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Arial"/>
                  <a:cs typeface="Arial"/>
                </a:rPr>
                <a:t>❌</a:t>
              </a:r>
              <a:endParaRPr lang="en-US" sz="1100"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4382E5-E71D-6F42-3884-5825BBAEF2CB}"/>
                </a:ext>
              </a:extLst>
            </p:cNvPr>
            <p:cNvSpPr/>
            <p:nvPr/>
          </p:nvSpPr>
          <p:spPr>
            <a:xfrm>
              <a:off x="1567471" y="4130913"/>
              <a:ext cx="667318" cy="2048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D2CC0C-CA22-1403-6F95-AE502F8ED9D8}"/>
                </a:ext>
              </a:extLst>
            </p:cNvPr>
            <p:cNvSpPr/>
            <p:nvPr/>
          </p:nvSpPr>
          <p:spPr>
            <a:xfrm>
              <a:off x="2493114" y="4130913"/>
              <a:ext cx="385096" cy="2048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EC0366-13ED-2EDC-0CA4-B2863C504D23}"/>
                </a:ext>
              </a:extLst>
            </p:cNvPr>
            <p:cNvSpPr/>
            <p:nvPr/>
          </p:nvSpPr>
          <p:spPr>
            <a:xfrm>
              <a:off x="2230693" y="4130913"/>
              <a:ext cx="272208" cy="2048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26FB32-1536-D60A-2D55-78850F5B5F42}"/>
                </a:ext>
              </a:extLst>
            </p:cNvPr>
            <p:cNvSpPr txBox="1"/>
            <p:nvPr/>
          </p:nvSpPr>
          <p:spPr>
            <a:xfrm>
              <a:off x="2233788" y="4103511"/>
              <a:ext cx="301978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Arial"/>
                  <a:cs typeface="Arial"/>
                </a:rPr>
                <a:t>❌</a:t>
              </a:r>
              <a:endParaRPr lang="en-US" sz="1100">
                <a:cs typeface="Calibri"/>
              </a:endParaRPr>
            </a:p>
          </p:txBody>
        </p:sp>
      </p:grpSp>
      <p:pic>
        <p:nvPicPr>
          <p:cNvPr id="27" name="Picture 9" descr="Chart, timeline, bar chart&#10;&#10;Description automatically generated">
            <a:extLst>
              <a:ext uri="{FF2B5EF4-FFF2-40B4-BE49-F238E27FC236}">
                <a16:creationId xmlns:a16="http://schemas.microsoft.com/office/drawing/2014/main" id="{8560ABB8-2962-8BAA-B9D9-A7F9A7728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" t="74087" r="-326" b="1460"/>
          <a:stretch/>
        </p:blipFill>
        <p:spPr>
          <a:xfrm>
            <a:off x="5952868" y="5268273"/>
            <a:ext cx="4319764" cy="472809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F38402DD-1E40-9E3E-BAE7-4807E7EAEC47}"/>
              </a:ext>
            </a:extLst>
          </p:cNvPr>
          <p:cNvSpPr/>
          <p:nvPr/>
        </p:nvSpPr>
        <p:spPr>
          <a:xfrm rot="10800000">
            <a:off x="4783666" y="5326262"/>
            <a:ext cx="811161" cy="352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C652D0-4481-39CC-9E0C-1BA9041EFD4F}"/>
              </a:ext>
            </a:extLst>
          </p:cNvPr>
          <p:cNvSpPr/>
          <p:nvPr/>
        </p:nvSpPr>
        <p:spPr>
          <a:xfrm>
            <a:off x="3419811" y="5149243"/>
            <a:ext cx="1074905" cy="7575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>
                <a:ea typeface="Calibri"/>
                <a:cs typeface="Calibri"/>
              </a:rPr>
              <a:t>Audio</a:t>
            </a:r>
          </a:p>
          <a:p>
            <a:pPr algn="ctr"/>
            <a:r>
              <a:rPr lang="en-US" sz="1100">
                <a:cs typeface="Calibri"/>
              </a:rPr>
              <a:t>Transcription</a:t>
            </a:r>
            <a:endParaRPr lang="en-US" sz="1100">
              <a:ea typeface="Calibri"/>
              <a:cs typeface="Calibri"/>
            </a:endParaRPr>
          </a:p>
          <a:p>
            <a:pPr algn="ctr"/>
            <a:r>
              <a:rPr lang="en-US" sz="1100">
                <a:ea typeface="Calibri"/>
                <a:cs typeface="Calibri"/>
              </a:rPr>
              <a:t>Model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34EE8-F802-A0F9-6EBA-5D7529D68D21}"/>
              </a:ext>
            </a:extLst>
          </p:cNvPr>
          <p:cNvSpPr txBox="1"/>
          <p:nvPr/>
        </p:nvSpPr>
        <p:spPr>
          <a:xfrm>
            <a:off x="4785682" y="5809745"/>
            <a:ext cx="10401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Parallel</a:t>
            </a:r>
          </a:p>
        </p:txBody>
      </p:sp>
      <p:pic>
        <p:nvPicPr>
          <p:cNvPr id="15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D5C6AA53-180F-A3A6-B46A-DC9026C8C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918" y="3280601"/>
            <a:ext cx="2217684" cy="14397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5E1184-7BD1-C3A7-4806-30EBF892DDB3}"/>
              </a:ext>
            </a:extLst>
          </p:cNvPr>
          <p:cNvSpPr txBox="1"/>
          <p:nvPr/>
        </p:nvSpPr>
        <p:spPr>
          <a:xfrm>
            <a:off x="7948448" y="4769069"/>
            <a:ext cx="22071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Performance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547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48AD-B613-D34B-630E-B8162073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Optimizing Audio Transcription (4):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Chunk by Silence. Optimize Cost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C44B-CC57-D7C1-ECEE-3783C362C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" name="Picture 9" descr="Chart, timeline, bar chart&#10;&#10;Description automatically generated">
            <a:extLst>
              <a:ext uri="{FF2B5EF4-FFF2-40B4-BE49-F238E27FC236}">
                <a16:creationId xmlns:a16="http://schemas.microsoft.com/office/drawing/2014/main" id="{09A29623-35A2-40B2-43B6-214215E7F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" t="38136" b="37288"/>
          <a:stretch/>
        </p:blipFill>
        <p:spPr>
          <a:xfrm>
            <a:off x="5952868" y="2142662"/>
            <a:ext cx="4317494" cy="475193"/>
          </a:xfrm>
          <a:prstGeom prst="rect">
            <a:avLst/>
          </a:prstGeom>
        </p:spPr>
      </p:pic>
      <p:pic>
        <p:nvPicPr>
          <p:cNvPr id="4" name="Graphic 9" descr="Voice outline">
            <a:extLst>
              <a:ext uri="{FF2B5EF4-FFF2-40B4-BE49-F238E27FC236}">
                <a16:creationId xmlns:a16="http://schemas.microsoft.com/office/drawing/2014/main" id="{9ABDEFA6-F23B-DC0F-5C05-D71223BDC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8865" y="1824703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35A6F-C4CD-6A6A-FFB2-0EA495D4683C}"/>
              </a:ext>
            </a:extLst>
          </p:cNvPr>
          <p:cNvSpPr txBox="1"/>
          <p:nvPr/>
        </p:nvSpPr>
        <p:spPr>
          <a:xfrm>
            <a:off x="2556387" y="2621935"/>
            <a:ext cx="11634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Audio</a:t>
            </a:r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6690B3F-2696-A843-F1DC-5B412BDB24FE}"/>
              </a:ext>
            </a:extLst>
          </p:cNvPr>
          <p:cNvSpPr/>
          <p:nvPr/>
        </p:nvSpPr>
        <p:spPr>
          <a:xfrm>
            <a:off x="4317999" y="2179484"/>
            <a:ext cx="811161" cy="352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86840-06EB-4BC4-62C8-05B214D7B01F}"/>
              </a:ext>
            </a:extLst>
          </p:cNvPr>
          <p:cNvSpPr txBox="1"/>
          <p:nvPr/>
        </p:nvSpPr>
        <p:spPr>
          <a:xfrm>
            <a:off x="5997677" y="2572773"/>
            <a:ext cx="3916516" cy="368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Detect speech part with VAD</a:t>
            </a:r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C42D5F0-8031-BF0C-FDF8-A6815765664C}"/>
              </a:ext>
            </a:extLst>
          </p:cNvPr>
          <p:cNvSpPr/>
          <p:nvPr/>
        </p:nvSpPr>
        <p:spPr>
          <a:xfrm rot="5400000">
            <a:off x="6505676" y="3916516"/>
            <a:ext cx="811161" cy="352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D41B8E-96CA-DA26-5E70-16984639B076}"/>
              </a:ext>
            </a:extLst>
          </p:cNvPr>
          <p:cNvSpPr txBox="1"/>
          <p:nvPr/>
        </p:nvSpPr>
        <p:spPr>
          <a:xfrm>
            <a:off x="3069168" y="3682999"/>
            <a:ext cx="43814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Calibri"/>
                <a:cs typeface="Calibri" panose="020F0502020204030204"/>
              </a:rPr>
              <a:t>Merge </a:t>
            </a:r>
            <a:r>
              <a:rPr lang="en-US" sz="1400" err="1">
                <a:ea typeface="Calibri"/>
                <a:cs typeface="Calibri" panose="020F0502020204030204"/>
              </a:rPr>
              <a:t>s.t.</a:t>
            </a:r>
            <a:r>
              <a:rPr lang="en-US" sz="1400">
                <a:ea typeface="Calibri"/>
                <a:cs typeface="Calibri" panose="020F0502020204030204"/>
              </a:rPr>
              <a:t> Total cost is minimized</a:t>
            </a:r>
          </a:p>
          <a:p>
            <a:r>
              <a:rPr lang="en-US" sz="1400">
                <a:ea typeface="Calibri"/>
                <a:cs typeface="Calibri" panose="020F0502020204030204"/>
              </a:rPr>
              <a:t>Solvable via Dynamic Programming</a:t>
            </a:r>
          </a:p>
          <a:p>
            <a:endParaRPr lang="en-US" sz="1400">
              <a:ea typeface="Calibri"/>
              <a:cs typeface="Calibri" panose="020F0502020204030204"/>
            </a:endParaRPr>
          </a:p>
        </p:txBody>
      </p:sp>
      <p:pic>
        <p:nvPicPr>
          <p:cNvPr id="27" name="Picture 9" descr="Chart, timeline, bar chart&#10;&#10;Description automatically generated">
            <a:extLst>
              <a:ext uri="{FF2B5EF4-FFF2-40B4-BE49-F238E27FC236}">
                <a16:creationId xmlns:a16="http://schemas.microsoft.com/office/drawing/2014/main" id="{8560ABB8-2962-8BAA-B9D9-A7F9A7728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" t="74087" r="-326" b="1460"/>
          <a:stretch/>
        </p:blipFill>
        <p:spPr>
          <a:xfrm>
            <a:off x="5952868" y="5268273"/>
            <a:ext cx="4319764" cy="472809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F38402DD-1E40-9E3E-BAE7-4807E7EAEC47}"/>
              </a:ext>
            </a:extLst>
          </p:cNvPr>
          <p:cNvSpPr/>
          <p:nvPr/>
        </p:nvSpPr>
        <p:spPr>
          <a:xfrm rot="10800000">
            <a:off x="4783666" y="5326262"/>
            <a:ext cx="811161" cy="352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C652D0-4481-39CC-9E0C-1BA9041EFD4F}"/>
              </a:ext>
            </a:extLst>
          </p:cNvPr>
          <p:cNvSpPr/>
          <p:nvPr/>
        </p:nvSpPr>
        <p:spPr>
          <a:xfrm>
            <a:off x="3419811" y="5149243"/>
            <a:ext cx="1074905" cy="7575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>
                <a:ea typeface="Calibri"/>
                <a:cs typeface="Calibri"/>
              </a:rPr>
              <a:t>Audio</a:t>
            </a:r>
          </a:p>
          <a:p>
            <a:pPr algn="ctr"/>
            <a:r>
              <a:rPr lang="en-US" sz="1100">
                <a:cs typeface="Calibri"/>
              </a:rPr>
              <a:t>Transcription</a:t>
            </a:r>
          </a:p>
          <a:p>
            <a:pPr algn="ctr"/>
            <a:r>
              <a:rPr lang="en-US" sz="1100">
                <a:ea typeface="Calibri"/>
                <a:cs typeface="Calibri"/>
              </a:rPr>
              <a:t>Model x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4DAD1-C715-5709-C8BE-6EF960FEE2AF}"/>
              </a:ext>
            </a:extLst>
          </p:cNvPr>
          <p:cNvSpPr txBox="1"/>
          <p:nvPr/>
        </p:nvSpPr>
        <p:spPr>
          <a:xfrm>
            <a:off x="4785682" y="5809745"/>
            <a:ext cx="10401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Parallel</a:t>
            </a:r>
            <a:endParaRPr lang="en-US"/>
          </a:p>
        </p:txBody>
      </p:sp>
      <p:pic>
        <p:nvPicPr>
          <p:cNvPr id="9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46E59E7F-9A95-5ED0-E7CF-023BE8325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918" y="3280601"/>
            <a:ext cx="2217684" cy="14397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CFDDBE-967E-89DA-89B9-3360627138C7}"/>
              </a:ext>
            </a:extLst>
          </p:cNvPr>
          <p:cNvSpPr txBox="1"/>
          <p:nvPr/>
        </p:nvSpPr>
        <p:spPr>
          <a:xfrm>
            <a:off x="7948448" y="4769069"/>
            <a:ext cx="22071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Performance </a:t>
            </a:r>
            <a:r>
              <a:rPr lang="en-US" dirty="0">
                <a:ea typeface="Calibri"/>
                <a:cs typeface="Calibri"/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187330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6254-62E8-7898-D033-BB4746B1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Proposed Method (7): 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Final System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224D2-DCB4-91F9-7A09-1F2F19CB1D66}"/>
              </a:ext>
            </a:extLst>
          </p:cNvPr>
          <p:cNvSpPr/>
          <p:nvPr/>
        </p:nvSpPr>
        <p:spPr>
          <a:xfrm>
            <a:off x="5254256" y="2764465"/>
            <a:ext cx="1674627" cy="13290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Audio</a:t>
            </a:r>
          </a:p>
          <a:p>
            <a:pPr algn="ctr"/>
            <a:r>
              <a:rPr lang="en-US">
                <a:cs typeface="Calibri"/>
              </a:rPr>
              <a:t>Transcription</a:t>
            </a:r>
            <a:endParaRPr lang="en-US"/>
          </a:p>
          <a:p>
            <a:pPr algn="ctr"/>
            <a:r>
              <a:rPr lang="en-US">
                <a:ea typeface="Calibri"/>
                <a:cs typeface="Calibri"/>
              </a:rPr>
              <a:t>Model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754636-520C-C14A-7707-CF4EEF6598F4}"/>
              </a:ext>
            </a:extLst>
          </p:cNvPr>
          <p:cNvGrpSpPr/>
          <p:nvPr/>
        </p:nvGrpSpPr>
        <p:grpSpPr>
          <a:xfrm>
            <a:off x="375683" y="3016102"/>
            <a:ext cx="1189077" cy="1621034"/>
            <a:chOff x="1678171" y="2280683"/>
            <a:chExt cx="1835890" cy="2501192"/>
          </a:xfrm>
        </p:grpSpPr>
        <p:pic>
          <p:nvPicPr>
            <p:cNvPr id="4" name="Graphic 5" descr="Film strip outline">
              <a:extLst>
                <a:ext uri="{FF2B5EF4-FFF2-40B4-BE49-F238E27FC236}">
                  <a16:creationId xmlns:a16="http://schemas.microsoft.com/office/drawing/2014/main" id="{B9BFA68A-681C-B165-5EFD-9C256912A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99661" y="2280683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Film strip outline">
              <a:extLst>
                <a:ext uri="{FF2B5EF4-FFF2-40B4-BE49-F238E27FC236}">
                  <a16:creationId xmlns:a16="http://schemas.microsoft.com/office/drawing/2014/main" id="{711B1B0F-E353-F848-87C9-F828A2731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8171" y="2697125"/>
              <a:ext cx="914400" cy="914400"/>
            </a:xfrm>
            <a:prstGeom prst="rect">
              <a:avLst/>
            </a:prstGeom>
          </p:spPr>
        </p:pic>
        <p:pic>
          <p:nvPicPr>
            <p:cNvPr id="7" name="Graphic 5" descr="Film strip outline">
              <a:extLst>
                <a:ext uri="{FF2B5EF4-FFF2-40B4-BE49-F238E27FC236}">
                  <a16:creationId xmlns:a16="http://schemas.microsoft.com/office/drawing/2014/main" id="{68303270-B435-4770-66C0-0FA4E55B8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33846" y="320217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47C1D-9D28-6DAA-1BD0-2E65D4E1C9F2}"/>
                </a:ext>
              </a:extLst>
            </p:cNvPr>
            <p:cNvSpPr txBox="1"/>
            <p:nvPr/>
          </p:nvSpPr>
          <p:spPr>
            <a:xfrm>
              <a:off x="1963271" y="4212010"/>
              <a:ext cx="1273911" cy="5698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cs typeface="Calibri"/>
                </a:rPr>
                <a:t>Videos</a:t>
              </a:r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7140A6-AB6F-953E-861B-D085C6464D44}"/>
              </a:ext>
            </a:extLst>
          </p:cNvPr>
          <p:cNvGrpSpPr/>
          <p:nvPr/>
        </p:nvGrpSpPr>
        <p:grpSpPr>
          <a:xfrm>
            <a:off x="8819707" y="2422451"/>
            <a:ext cx="2202709" cy="2297369"/>
            <a:chOff x="8819707" y="2422451"/>
            <a:chExt cx="2202709" cy="2297369"/>
          </a:xfrm>
        </p:grpSpPr>
        <p:pic>
          <p:nvPicPr>
            <p:cNvPr id="9" name="Graphic 9" descr="Document outline">
              <a:extLst>
                <a:ext uri="{FF2B5EF4-FFF2-40B4-BE49-F238E27FC236}">
                  <a16:creationId xmlns:a16="http://schemas.microsoft.com/office/drawing/2014/main" id="{ABA65EC0-581A-6784-ACCD-D678FDA36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19707" y="2909777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Document outline">
              <a:extLst>
                <a:ext uri="{FF2B5EF4-FFF2-40B4-BE49-F238E27FC236}">
                  <a16:creationId xmlns:a16="http://schemas.microsoft.com/office/drawing/2014/main" id="{99BFCD3D-D895-B35D-4CA2-5753B1458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4613" y="2422451"/>
              <a:ext cx="914400" cy="914400"/>
            </a:xfrm>
            <a:prstGeom prst="rect">
              <a:avLst/>
            </a:prstGeom>
          </p:spPr>
        </p:pic>
        <p:pic>
          <p:nvPicPr>
            <p:cNvPr id="11" name="Graphic 9" descr="Document outline">
              <a:extLst>
                <a:ext uri="{FF2B5EF4-FFF2-40B4-BE49-F238E27FC236}">
                  <a16:creationId xmlns:a16="http://schemas.microsoft.com/office/drawing/2014/main" id="{0E39BCF5-C6A6-98D1-1653-3EDFC4C55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10822" y="337052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FBB6C2-9EB6-B484-6C29-4B3007EE1D87}"/>
                </a:ext>
              </a:extLst>
            </p:cNvPr>
            <p:cNvSpPr txBox="1"/>
            <p:nvPr/>
          </p:nvSpPr>
          <p:spPr>
            <a:xfrm>
              <a:off x="9188301" y="4350488"/>
              <a:ext cx="183411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Calibri"/>
                </a:rPr>
                <a:t>Audio Transcript</a:t>
              </a:r>
              <a:endParaRPr lang="en-US"/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ADDCE98-1603-A36E-1459-432DFB44D575}"/>
              </a:ext>
            </a:extLst>
          </p:cNvPr>
          <p:cNvSpPr/>
          <p:nvPr/>
        </p:nvSpPr>
        <p:spPr>
          <a:xfrm>
            <a:off x="1630325" y="3375837"/>
            <a:ext cx="593651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BF4D5E-C8F1-9786-7486-F16D0789171D}"/>
              </a:ext>
            </a:extLst>
          </p:cNvPr>
          <p:cNvSpPr/>
          <p:nvPr/>
        </p:nvSpPr>
        <p:spPr>
          <a:xfrm>
            <a:off x="7566836" y="3260651"/>
            <a:ext cx="88604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CD2E4477-A1A5-C3FA-2889-57C249FA5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022" y="3287233"/>
            <a:ext cx="593651" cy="5936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46E6E6-0245-FD5C-BE53-9ADF7EE17C43}"/>
              </a:ext>
            </a:extLst>
          </p:cNvPr>
          <p:cNvSpPr txBox="1"/>
          <p:nvPr/>
        </p:nvSpPr>
        <p:spPr>
          <a:xfrm>
            <a:off x="2055628" y="4235301"/>
            <a:ext cx="12457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Controller</a:t>
            </a:r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6F9A13C-1B6F-0D32-8C38-1F08F7D91056}"/>
              </a:ext>
            </a:extLst>
          </p:cNvPr>
          <p:cNvSpPr/>
          <p:nvPr/>
        </p:nvSpPr>
        <p:spPr>
          <a:xfrm>
            <a:off x="3092301" y="3375836"/>
            <a:ext cx="48732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3" descr="Icon&#10;&#10;Description automatically generated">
            <a:extLst>
              <a:ext uri="{FF2B5EF4-FFF2-40B4-BE49-F238E27FC236}">
                <a16:creationId xmlns:a16="http://schemas.microsoft.com/office/drawing/2014/main" id="{DBD58BA7-746F-F722-68F1-E2A00BBAA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4256" y="4208721"/>
            <a:ext cx="443025" cy="416443"/>
          </a:xfrm>
          <a:prstGeom prst="rect">
            <a:avLst/>
          </a:prstGeom>
        </p:spPr>
      </p:pic>
      <p:pic>
        <p:nvPicPr>
          <p:cNvPr id="5" name="Picture 18" descr="Icon&#10;&#10;Description automatically generated">
            <a:extLst>
              <a:ext uri="{FF2B5EF4-FFF2-40B4-BE49-F238E27FC236}">
                <a16:creationId xmlns:a16="http://schemas.microsoft.com/office/drawing/2014/main" id="{5B5E8961-D949-20FD-495B-DAB693FBC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3675" y="3216349"/>
            <a:ext cx="762000" cy="76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98366D-DB32-2654-6165-7FB9AE0C6AB4}"/>
              </a:ext>
            </a:extLst>
          </p:cNvPr>
          <p:cNvSpPr txBox="1"/>
          <p:nvPr/>
        </p:nvSpPr>
        <p:spPr>
          <a:xfrm>
            <a:off x="3623930" y="4235301"/>
            <a:ext cx="8647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Queue</a:t>
            </a:r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4C74ED9-AF90-9DEE-2DB8-2D938881B794}"/>
              </a:ext>
            </a:extLst>
          </p:cNvPr>
          <p:cNvSpPr/>
          <p:nvPr/>
        </p:nvSpPr>
        <p:spPr>
          <a:xfrm>
            <a:off x="4625161" y="3375836"/>
            <a:ext cx="48732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A96F2037-8C5D-0740-904F-3967961F5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7655" y="4175051"/>
            <a:ext cx="457200" cy="4572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B77770F-2185-0D50-688F-4DBB19B6DAFE}"/>
              </a:ext>
            </a:extLst>
          </p:cNvPr>
          <p:cNvSpPr/>
          <p:nvPr/>
        </p:nvSpPr>
        <p:spPr>
          <a:xfrm>
            <a:off x="5254256" y="2269659"/>
            <a:ext cx="1674627" cy="3988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cs typeface="Calibri"/>
              </a:rPr>
              <a:t>Audio Preprocessor</a:t>
            </a:r>
          </a:p>
        </p:txBody>
      </p:sp>
    </p:spTree>
    <p:extLst>
      <p:ext uri="{BB962C8B-B14F-4D97-AF65-F5344CB8AC3E}">
        <p14:creationId xmlns:p14="http://schemas.microsoft.com/office/powerpoint/2010/main" val="74341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9876-C8EB-BF12-76C3-D861788E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Results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F385-06D4-0332-E649-BBAF0561F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9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E0D0-D992-EDFE-5CD8-FE2B8A83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Audio Transcript is Useful</a:t>
            </a:r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CB920E-B3FF-4BB8-D7BC-5AD080ED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66" y="1695134"/>
            <a:ext cx="3284621" cy="2471395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7FF3F7A8-29F7-7EEF-77E3-E19402E1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11" y="1755859"/>
            <a:ext cx="2332122" cy="2473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921595-C19D-1750-4593-9732A8EC1596}"/>
              </a:ext>
            </a:extLst>
          </p:cNvPr>
          <p:cNvSpPr txBox="1"/>
          <p:nvPr/>
        </p:nvSpPr>
        <p:spPr>
          <a:xfrm>
            <a:off x="1453815" y="4602079"/>
            <a:ext cx="22158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For hard-of-hearing</a:t>
            </a:r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CA0CA-1DED-8413-7068-13C72914C772}"/>
              </a:ext>
            </a:extLst>
          </p:cNvPr>
          <p:cNvSpPr txBox="1"/>
          <p:nvPr/>
        </p:nvSpPr>
        <p:spPr>
          <a:xfrm>
            <a:off x="4342326" y="4602079"/>
            <a:ext cx="31461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Watching Video Muted</a:t>
            </a:r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B41F6-71DE-A368-2FB8-91E45EF30BDE}"/>
              </a:ext>
            </a:extLst>
          </p:cNvPr>
          <p:cNvSpPr txBox="1"/>
          <p:nvPr/>
        </p:nvSpPr>
        <p:spPr>
          <a:xfrm>
            <a:off x="1453115" y="5626395"/>
            <a:ext cx="5773479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Image:</a:t>
            </a:r>
          </a:p>
          <a:p>
            <a:r>
              <a:rPr lang="en-US" sz="1050">
                <a:ea typeface="+mn-lt"/>
                <a:cs typeface="+mn-lt"/>
              </a:rPr>
              <a:t>Manual on Uniform Traffic Control Devices</a:t>
            </a:r>
          </a:p>
          <a:p>
            <a:r>
              <a:rPr lang="en-US" sz="1050">
                <a:ea typeface="+mn-lt"/>
                <a:cs typeface="+mn-lt"/>
              </a:rPr>
              <a:t>YouTube's Twitter: Autoplay on Home!</a:t>
            </a:r>
          </a:p>
          <a:p>
            <a:r>
              <a:rPr lang="en-US" sz="1050">
                <a:ea typeface="Calibri"/>
                <a:cs typeface="Calibri"/>
              </a:rPr>
              <a:t>Coursera: </a:t>
            </a:r>
            <a:r>
              <a:rPr lang="en-US" sz="1050"/>
              <a:t>Presenting a unified note-taking experience</a:t>
            </a:r>
            <a:endParaRPr lang="en-US" sz="1050">
              <a:ea typeface="Calibri"/>
              <a:cs typeface="Calibri"/>
            </a:endParaRPr>
          </a:p>
          <a:p>
            <a:endParaRPr lang="en-US" sz="1050">
              <a:ea typeface="Calibri"/>
              <a:cs typeface="Calibri"/>
            </a:endParaRPr>
          </a:p>
          <a:p>
            <a:endParaRPr lang="en-US" sz="1050">
              <a:ea typeface="Calibri"/>
              <a:cs typeface="Calibri"/>
            </a:endParaRPr>
          </a:p>
        </p:txBody>
      </p:sp>
      <p:pic>
        <p:nvPicPr>
          <p:cNvPr id="9" name="Picture 9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0E2CAA7C-B29D-9ACC-AC8C-D19338591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074" y="1814316"/>
            <a:ext cx="3469758" cy="2086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278A09-35BA-0C56-2423-26346F745C29}"/>
              </a:ext>
            </a:extLst>
          </p:cNvPr>
          <p:cNvSpPr txBox="1"/>
          <p:nvPr/>
        </p:nvSpPr>
        <p:spPr>
          <a:xfrm>
            <a:off x="8046000" y="4602079"/>
            <a:ext cx="3474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Learning Aid</a:t>
            </a:r>
            <a:endParaRPr lang="en-US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327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29ED-EC71-B97D-CFBC-1EBD4232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Preprocessing improves accuracy</a:t>
            </a:r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E3C5D7ED-89D0-75FE-B2A6-E078ED3FE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334" y="1610083"/>
            <a:ext cx="9673856" cy="266465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DF8BBC-886E-EF7C-011D-3870DD206C40}"/>
              </a:ext>
            </a:extLst>
          </p:cNvPr>
          <p:cNvSpPr/>
          <p:nvPr/>
        </p:nvSpPr>
        <p:spPr>
          <a:xfrm>
            <a:off x="9252857" y="2840182"/>
            <a:ext cx="554181" cy="2078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86CF0-97C9-0783-2055-41FAB518367B}"/>
              </a:ext>
            </a:extLst>
          </p:cNvPr>
          <p:cNvSpPr/>
          <p:nvPr/>
        </p:nvSpPr>
        <p:spPr>
          <a:xfrm>
            <a:off x="9252857" y="3542805"/>
            <a:ext cx="554181" cy="2078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34EC8E-F01B-777A-7E10-4C9D1FF63A39}"/>
              </a:ext>
            </a:extLst>
          </p:cNvPr>
          <p:cNvSpPr/>
          <p:nvPr/>
        </p:nvSpPr>
        <p:spPr>
          <a:xfrm>
            <a:off x="10183090" y="3542805"/>
            <a:ext cx="554181" cy="2078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29D952-A2BA-88BA-1361-A643DF35A3BC}"/>
              </a:ext>
            </a:extLst>
          </p:cNvPr>
          <p:cNvSpPr/>
          <p:nvPr/>
        </p:nvSpPr>
        <p:spPr>
          <a:xfrm>
            <a:off x="10212779" y="2513610"/>
            <a:ext cx="554181" cy="207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64ADF-270C-BCEC-1DEC-F296062F4921}"/>
              </a:ext>
            </a:extLst>
          </p:cNvPr>
          <p:cNvSpPr txBox="1"/>
          <p:nvPr/>
        </p:nvSpPr>
        <p:spPr>
          <a:xfrm>
            <a:off x="1761506" y="4680856"/>
            <a:ext cx="567046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B050"/>
                </a:solidFill>
                <a:cs typeface="Calibri" panose="020F0502020204030204"/>
              </a:rPr>
              <a:t>Better accuracy</a:t>
            </a:r>
            <a:r>
              <a:rPr lang="en-US">
                <a:cs typeface="Calibri" panose="020F0502020204030204"/>
              </a:rPr>
              <a:t> across the two tested engine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FFC000"/>
                </a:solidFill>
                <a:cs typeface="Calibri" panose="020F0502020204030204"/>
              </a:rPr>
              <a:t>May increase cost</a:t>
            </a:r>
            <a:r>
              <a:rPr lang="en-US">
                <a:cs typeface="Calibri" panose="020F0502020204030204"/>
              </a:rPr>
              <a:t> in fast engine.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B050"/>
                </a:solidFill>
                <a:cs typeface="Calibri" panose="020F0502020204030204"/>
              </a:rPr>
              <a:t>Memory requirement is now bounded</a:t>
            </a:r>
          </a:p>
        </p:txBody>
      </p:sp>
    </p:spTree>
    <p:extLst>
      <p:ext uri="{BB962C8B-B14F-4D97-AF65-F5344CB8AC3E}">
        <p14:creationId xmlns:p14="http://schemas.microsoft.com/office/powerpoint/2010/main" val="25924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F30C-5FDC-7FD4-A3BD-AEA83D54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Preprocessing improves accuracy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7B9368-5E8A-0C8F-6B9D-EDAE1D91A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9575" y="1825625"/>
          <a:ext cx="96742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55">
                  <a:extLst>
                    <a:ext uri="{9D8B030D-6E8A-4147-A177-3AD203B41FA5}">
                      <a16:colId xmlns:a16="http://schemas.microsoft.com/office/drawing/2014/main" val="29035299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1749046789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3044754740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334185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Preprocessing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(USD)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2942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err="1"/>
                        <a:t>Gowajee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Equal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0.00346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80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VAD with 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0.00485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043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err="1"/>
                        <a:t>Pythaiasr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Equal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0.03774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0493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VAD with Merging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0.677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0.03119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2977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9FEBD1F-AE86-0EB2-A314-CB34A3F0C025}"/>
              </a:ext>
            </a:extLst>
          </p:cNvPr>
          <p:cNvSpPr/>
          <p:nvPr/>
        </p:nvSpPr>
        <p:spPr>
          <a:xfrm>
            <a:off x="1621692" y="2989384"/>
            <a:ext cx="10021018" cy="934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2AB3C-D168-6913-2A99-04F2B5157E56}"/>
              </a:ext>
            </a:extLst>
          </p:cNvPr>
          <p:cNvSpPr/>
          <p:nvPr/>
        </p:nvSpPr>
        <p:spPr>
          <a:xfrm>
            <a:off x="6516630" y="2189781"/>
            <a:ext cx="5118338" cy="790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3CEF59-DBA2-800F-3A67-CD561799E25F}"/>
              </a:ext>
            </a:extLst>
          </p:cNvPr>
          <p:cNvSpPr/>
          <p:nvPr/>
        </p:nvSpPr>
        <p:spPr>
          <a:xfrm>
            <a:off x="6516629" y="1815969"/>
            <a:ext cx="5118338" cy="359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7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F30C-5FDC-7FD4-A3BD-AEA83D54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Preprocessing improves accuracy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7B9368-5E8A-0C8F-6B9D-EDAE1D91A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9575" y="1825625"/>
          <a:ext cx="96742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55">
                  <a:extLst>
                    <a:ext uri="{9D8B030D-6E8A-4147-A177-3AD203B41FA5}">
                      <a16:colId xmlns:a16="http://schemas.microsoft.com/office/drawing/2014/main" val="29035299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1749046789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3044754740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334185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Preprocessing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(USD)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2942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err="1"/>
                        <a:t>Gowajee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Equal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0.00346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80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VAD with 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0.00485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043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err="1"/>
                        <a:t>Pythaiasr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Equal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0.03774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0493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VAD with Merging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0.677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0.03119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2977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9FEBD1F-AE86-0EB2-A314-CB34A3F0C025}"/>
              </a:ext>
            </a:extLst>
          </p:cNvPr>
          <p:cNvSpPr/>
          <p:nvPr/>
        </p:nvSpPr>
        <p:spPr>
          <a:xfrm>
            <a:off x="1621692" y="2989384"/>
            <a:ext cx="10021018" cy="934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2AB3C-D168-6913-2A99-04F2B5157E56}"/>
              </a:ext>
            </a:extLst>
          </p:cNvPr>
          <p:cNvSpPr/>
          <p:nvPr/>
        </p:nvSpPr>
        <p:spPr>
          <a:xfrm>
            <a:off x="6516630" y="2189781"/>
            <a:ext cx="5118338" cy="790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7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F30C-5FDC-7FD4-A3BD-AEA83D54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Preprocessing improves accuracy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7B9368-5E8A-0C8F-6B9D-EDAE1D91A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701835"/>
              </p:ext>
            </p:extLst>
          </p:nvPr>
        </p:nvGraphicFramePr>
        <p:xfrm>
          <a:off x="1679575" y="1825625"/>
          <a:ext cx="96742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55">
                  <a:extLst>
                    <a:ext uri="{9D8B030D-6E8A-4147-A177-3AD203B41FA5}">
                      <a16:colId xmlns:a16="http://schemas.microsoft.com/office/drawing/2014/main" val="29035299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1749046789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3044754740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334185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Preprocessing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(USD)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2942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err="1"/>
                        <a:t>Gowajee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Equal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0.00346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80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VAD with 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0.00485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043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err="1"/>
                        <a:t>Pythaiasr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Equal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0.03774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0493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VAD with Merging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0.677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0.03119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2977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9FEBD1F-AE86-0EB2-A314-CB34A3F0C025}"/>
              </a:ext>
            </a:extLst>
          </p:cNvPr>
          <p:cNvSpPr/>
          <p:nvPr/>
        </p:nvSpPr>
        <p:spPr>
          <a:xfrm>
            <a:off x="1621692" y="2989384"/>
            <a:ext cx="10021018" cy="934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02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F30C-5FDC-7FD4-A3BD-AEA83D54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Preprocessing improves accuracy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7B9368-5E8A-0C8F-6B9D-EDAE1D91A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024784"/>
              </p:ext>
            </p:extLst>
          </p:nvPr>
        </p:nvGraphicFramePr>
        <p:xfrm>
          <a:off x="1679575" y="1825625"/>
          <a:ext cx="96742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55">
                  <a:extLst>
                    <a:ext uri="{9D8B030D-6E8A-4147-A177-3AD203B41FA5}">
                      <a16:colId xmlns:a16="http://schemas.microsoft.com/office/drawing/2014/main" val="29035299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1749046789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3044754740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334185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Preprocessing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(USD)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2942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err="1"/>
                        <a:t>Gowajee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Equal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0.00346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80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VAD with 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0.00485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043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err="1"/>
                        <a:t>Pythaiasr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Equal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0.03774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0493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VAD with Merging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0.677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0.03119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29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229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C670-ECC4-EABA-7676-59CFC658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The system can scale and handle large number of videos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13ADE-5DB9-75A8-414F-44411C51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Achieved by using Serverless Worker</a:t>
            </a:r>
            <a:endParaRPr lang="en-US"/>
          </a:p>
        </p:txBody>
      </p:sp>
      <p:pic>
        <p:nvPicPr>
          <p:cNvPr id="5" name="Picture 23" descr="Icon&#10;&#10;Description automatically generated">
            <a:extLst>
              <a:ext uri="{FF2B5EF4-FFF2-40B4-BE49-F238E27FC236}">
                <a16:creationId xmlns:a16="http://schemas.microsoft.com/office/drawing/2014/main" id="{377204D8-CB6F-451C-1610-4E1E518F9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593" y="2486799"/>
            <a:ext cx="1096167" cy="103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54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CDF2-4EB3-3F62-2384-FE60DC99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The system can process in a timely manner </a:t>
            </a:r>
            <a:endParaRPr lang="en-US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5B542E1-36DD-0D77-7D2B-86F8C873A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022" y="1934306"/>
            <a:ext cx="4524375" cy="38766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0709C1-0DB7-6F0A-4B69-DE39A80E83DF}"/>
              </a:ext>
            </a:extLst>
          </p:cNvPr>
          <p:cNvSpPr txBox="1"/>
          <p:nvPr/>
        </p:nvSpPr>
        <p:spPr>
          <a:xfrm>
            <a:off x="1177636" y="2187039"/>
            <a:ext cx="45720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cs typeface="Calibri" panose="020F0502020204030204"/>
              </a:rPr>
              <a:t>~9x Real-time Speed</a:t>
            </a:r>
            <a:endParaRPr lang="en-US"/>
          </a:p>
          <a:p>
            <a:endParaRPr lang="en-US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2981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E455-0114-2F9A-60D6-EB4BB740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The system remains accurate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3CDEE-B51F-D7E5-B4F9-EC8F9756FA3E}"/>
              </a:ext>
            </a:extLst>
          </p:cNvPr>
          <p:cNvSpPr txBox="1"/>
          <p:nvPr/>
        </p:nvSpPr>
        <p:spPr>
          <a:xfrm>
            <a:off x="4091739" y="5359137"/>
            <a:ext cx="5116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cs typeface="Calibri"/>
              </a:rPr>
              <a:t>The lower, the better.</a:t>
            </a: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34D734B0-7614-AB24-83A6-4BBC28C36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" t="2236" r="1667" b="1597"/>
          <a:stretch/>
        </p:blipFill>
        <p:spPr>
          <a:xfrm>
            <a:off x="3841142" y="2270703"/>
            <a:ext cx="4518121" cy="28975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C509B0-D8B8-8156-4AC1-BF2771E9109D}"/>
              </a:ext>
            </a:extLst>
          </p:cNvPr>
          <p:cNvSpPr/>
          <p:nvPr/>
        </p:nvSpPr>
        <p:spPr>
          <a:xfrm>
            <a:off x="4190505" y="4932560"/>
            <a:ext cx="1048987" cy="2770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55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1E3A-8A58-614C-EEE6-21DFC1A8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The system can transcribe for cheap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01E3D-ABD8-8A74-E68C-111B8F040818}"/>
              </a:ext>
            </a:extLst>
          </p:cNvPr>
          <p:cNvSpPr txBox="1"/>
          <p:nvPr/>
        </p:nvSpPr>
        <p:spPr>
          <a:xfrm>
            <a:off x="2454233" y="4809506"/>
            <a:ext cx="47006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That's 0.0057 USD per hour of audio</a:t>
            </a:r>
          </a:p>
          <a:p>
            <a:r>
              <a:rPr lang="en-US" b="1">
                <a:cs typeface="Calibri"/>
              </a:rPr>
              <a:t>With 13.54 USD/month fixed cost.</a:t>
            </a:r>
          </a:p>
        </p:txBody>
      </p:sp>
      <p:pic>
        <p:nvPicPr>
          <p:cNvPr id="8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5EC7F281-1257-D198-8927-7775B9500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252" y="1547019"/>
            <a:ext cx="5410200" cy="3181350"/>
          </a:xfrm>
        </p:spPr>
      </p:pic>
    </p:spTree>
    <p:extLst>
      <p:ext uri="{BB962C8B-B14F-4D97-AF65-F5344CB8AC3E}">
        <p14:creationId xmlns:p14="http://schemas.microsoft.com/office/powerpoint/2010/main" val="3424614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70321-2694-C0EC-AD60-B6AC365B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Comparison with commercial API</a:t>
            </a:r>
            <a:endParaRPr lang="en-US"/>
          </a:p>
        </p:txBody>
      </p:sp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5F4C84E3-6EE8-28B0-2F0D-79D018F5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4" y="1827093"/>
            <a:ext cx="4484914" cy="303558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B9840B-49CB-0A93-A336-AB4F2B2AE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36556"/>
              </p:ext>
            </p:extLst>
          </p:nvPr>
        </p:nvGraphicFramePr>
        <p:xfrm>
          <a:off x="6937169" y="2262051"/>
          <a:ext cx="497773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246">
                  <a:extLst>
                    <a:ext uri="{9D8B030D-6E8A-4147-A177-3AD203B41FA5}">
                      <a16:colId xmlns:a16="http://schemas.microsoft.com/office/drawing/2014/main" val="3789902016"/>
                    </a:ext>
                  </a:extLst>
                </a:gridCol>
                <a:gridCol w="1659246">
                  <a:extLst>
                    <a:ext uri="{9D8B030D-6E8A-4147-A177-3AD203B41FA5}">
                      <a16:colId xmlns:a16="http://schemas.microsoft.com/office/drawing/2014/main" val="2128241552"/>
                    </a:ext>
                  </a:extLst>
                </a:gridCol>
                <a:gridCol w="1659246">
                  <a:extLst>
                    <a:ext uri="{9D8B030D-6E8A-4147-A177-3AD203B41FA5}">
                      <a16:colId xmlns:a16="http://schemas.microsoft.com/office/drawing/2014/main" val="306971533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Cost (USD/Hour)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1453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Our 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0.0057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0429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AWS Transcribe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0.9600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9025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Google Speech-to-Text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48.8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0.6480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1350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AB6772-1270-E30D-50B8-BB0C179E074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1D683FC-FC5F-368E-A459-7C89C7C07174}"/>
              </a:ext>
            </a:extLst>
          </p:cNvPr>
          <p:cNvSpPr/>
          <p:nvPr/>
        </p:nvSpPr>
        <p:spPr>
          <a:xfrm rot="19800000">
            <a:off x="3889168" y="3364675"/>
            <a:ext cx="1672441" cy="55418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Better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9F735-5079-5AEB-51A4-35FF6738F168}"/>
              </a:ext>
            </a:extLst>
          </p:cNvPr>
          <p:cNvSpPr txBox="1"/>
          <p:nvPr/>
        </p:nvSpPr>
        <p:spPr>
          <a:xfrm>
            <a:off x="2523507" y="3800104"/>
            <a:ext cx="14151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accent1"/>
                </a:solidFill>
                <a:cs typeface="Calibri"/>
              </a:rPr>
              <a:t>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C5CC00-0408-726A-B1F7-5F0CD7C3C32B}"/>
              </a:ext>
            </a:extLst>
          </p:cNvPr>
          <p:cNvSpPr txBox="1"/>
          <p:nvPr/>
        </p:nvSpPr>
        <p:spPr>
          <a:xfrm>
            <a:off x="3408219" y="254725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472C4"/>
                </a:solidFill>
              </a:rPr>
              <a:t>Google 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4472C4"/>
                </a:solidFill>
              </a:rPr>
              <a:t>Speech-to-Text</a:t>
            </a:r>
            <a:endParaRPr lang="en-US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E6DF3-13F7-0492-9CF8-083639EE0F7C}"/>
              </a:ext>
            </a:extLst>
          </p:cNvPr>
          <p:cNvSpPr txBox="1"/>
          <p:nvPr/>
        </p:nvSpPr>
        <p:spPr>
          <a:xfrm>
            <a:off x="5328063" y="22602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472C4"/>
                </a:solidFill>
              </a:rPr>
              <a:t>AWS Transcribe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5E4732-1AFE-7E41-16FB-5B32F0B479BC}"/>
              </a:ext>
            </a:extLst>
          </p:cNvPr>
          <p:cNvSpPr/>
          <p:nvPr/>
        </p:nvSpPr>
        <p:spPr>
          <a:xfrm>
            <a:off x="9153895" y="2919351"/>
            <a:ext cx="1048987" cy="2770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E85B8A-5567-29C9-D88E-8172B38CF1E8}"/>
              </a:ext>
            </a:extLst>
          </p:cNvPr>
          <p:cNvSpPr/>
          <p:nvPr/>
        </p:nvSpPr>
        <p:spPr>
          <a:xfrm>
            <a:off x="10826337" y="2919351"/>
            <a:ext cx="1048987" cy="2770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D93BF2-9697-286E-5AC3-A1FEABC76643}"/>
              </a:ext>
            </a:extLst>
          </p:cNvPr>
          <p:cNvSpPr/>
          <p:nvPr/>
        </p:nvSpPr>
        <p:spPr>
          <a:xfrm>
            <a:off x="2563090" y="3800104"/>
            <a:ext cx="583871" cy="49480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6B3B0-9841-0D9E-2B99-C07BCDB1F715}"/>
              </a:ext>
            </a:extLst>
          </p:cNvPr>
          <p:cNvSpPr txBox="1"/>
          <p:nvPr/>
        </p:nvSpPr>
        <p:spPr>
          <a:xfrm>
            <a:off x="2325584" y="5848597"/>
            <a:ext cx="48391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****Excl. R&amp;D, Licensing, Operational Cost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4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058D-ECA9-FFB4-CED5-28CB4F3A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Transcribing Audio can be Costly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F5BE6-5118-E3A6-31B3-15E0B715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3429369"/>
            <a:ext cx="9673856" cy="2747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>
                <a:latin typeface="Arial"/>
                <a:cs typeface="Arial"/>
              </a:rPr>
              <a:t>Adds up if you have a lot of videos!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CF446E-0389-9145-AE3D-AE6381F5C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47031"/>
              </p:ext>
            </p:extLst>
          </p:nvPr>
        </p:nvGraphicFramePr>
        <p:xfrm>
          <a:off x="2206610" y="2210934"/>
          <a:ext cx="81686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2348264231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690529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per Hour of Audio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82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AWS Transcribe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0.47 - 1.44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21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090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C4B8-66EC-CDCB-39DB-C7E8FBEC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10DAC-2216-2AC5-3F29-050EB54EC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 system for cheap audio transcription serving is proposed:</a:t>
            </a:r>
          </a:p>
          <a:p>
            <a:pPr lvl="1"/>
            <a:r>
              <a:rPr lang="en-US">
                <a:latin typeface="Arial"/>
                <a:cs typeface="Arial"/>
              </a:rPr>
              <a:t>Exploit cloud pay-as-you-go and preemptible for low compute cost</a:t>
            </a:r>
          </a:p>
          <a:p>
            <a:pPr lvl="1"/>
            <a:r>
              <a:rPr lang="en-US">
                <a:latin typeface="Arial"/>
                <a:cs typeface="Arial"/>
              </a:rPr>
              <a:t>Preprocessing step to better match transcriber's profile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The entire system is implemented and measured to be competitive in term of accuracy and processing cost.</a:t>
            </a:r>
          </a:p>
          <a:p>
            <a:r>
              <a:rPr lang="en-US">
                <a:latin typeface="Arial"/>
                <a:cs typeface="Arial"/>
              </a:rPr>
              <a:t>Possible future explorations on Engine/VAD possible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59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2A64C38-559D-C3E8-80F9-1C96EB31F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03" y="2070044"/>
            <a:ext cx="5084535" cy="282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219" y="1122363"/>
            <a:ext cx="5231781" cy="2378308"/>
          </a:xfrm>
        </p:spPr>
        <p:txBody>
          <a:bodyPr/>
          <a:lstStyle/>
          <a:p>
            <a:r>
              <a:rPr lang="en-US"/>
              <a:t>THANK YOU</a:t>
            </a:r>
            <a:endParaRPr lang="en-TH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609" y="3602038"/>
            <a:ext cx="5092391" cy="1655762"/>
          </a:xfrm>
        </p:spPr>
        <p:txBody>
          <a:bodyPr/>
          <a:lstStyle/>
          <a:p>
            <a:r>
              <a:rPr lang="en-TH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29FE12-0C1F-9D11-0FBF-D981556EA283}"/>
              </a:ext>
            </a:extLst>
          </p:cNvPr>
          <p:cNvSpPr txBox="1"/>
          <p:nvPr/>
        </p:nvSpPr>
        <p:spPr>
          <a:xfrm>
            <a:off x="2127045" y="1729661"/>
            <a:ext cx="1784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In-Production UI</a:t>
            </a:r>
          </a:p>
        </p:txBody>
      </p:sp>
    </p:spTree>
    <p:extLst>
      <p:ext uri="{BB962C8B-B14F-4D97-AF65-F5344CB8AC3E}">
        <p14:creationId xmlns:p14="http://schemas.microsoft.com/office/powerpoint/2010/main" val="3756997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8D51-D848-04C2-F6D1-E8363BBC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Extra Slides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E120-26AC-3C34-76CF-1BF9F73A2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84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17B91-499C-8980-89FD-13C79917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Fig. 1. The system architecture of the </a:t>
            </a:r>
            <a:r>
              <a:rPr lang="en-US" dirty="0" err="1">
                <a:latin typeface="Arial"/>
                <a:cs typeface="Arial"/>
              </a:rPr>
              <a:t>Autosub</a:t>
            </a:r>
            <a:r>
              <a:rPr lang="en-US" dirty="0">
                <a:latin typeface="Arial"/>
                <a:cs typeface="Arial"/>
              </a:rPr>
              <a:t> service.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D1ABDE9-30A1-0683-4D89-876A0163F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434" y="2039144"/>
            <a:ext cx="6238875" cy="3924300"/>
          </a:xfrm>
        </p:spPr>
      </p:pic>
    </p:spTree>
    <p:extLst>
      <p:ext uri="{BB962C8B-B14F-4D97-AF65-F5344CB8AC3E}">
        <p14:creationId xmlns:p14="http://schemas.microsoft.com/office/powerpoint/2010/main" val="1041256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7ECE-85E5-152E-EF85-2BD73071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Eq. (DP sol.)</a:t>
            </a:r>
            <a:endParaRPr lang="en-US" dirty="0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95C4C68-A6DC-1913-233F-F030C6B47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400" y="1770802"/>
            <a:ext cx="5562600" cy="112395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5AC928D-161D-8BEA-02EF-D3FB99EF4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434" y="3265809"/>
            <a:ext cx="2743200" cy="825623"/>
          </a:xfrm>
          <a:prstGeom prst="rect">
            <a:avLst/>
          </a:prstGeom>
        </p:spPr>
      </p:pic>
      <p:pic>
        <p:nvPicPr>
          <p:cNvPr id="6" name="Picture 6" descr="Text, letter&#10;&#10;Description automatically generated">
            <a:extLst>
              <a:ext uri="{FF2B5EF4-FFF2-40B4-BE49-F238E27FC236}">
                <a16:creationId xmlns:a16="http://schemas.microsoft.com/office/drawing/2014/main" id="{3AAE9EDD-D315-CD09-3DCA-F2B77D356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538" y="3426588"/>
            <a:ext cx="5068613" cy="21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1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8F943-9F9A-29B3-BF0B-427DAAC5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Table I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3F7D3BC9-E78F-C6FD-9293-587B3EB36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944" y="2737189"/>
            <a:ext cx="9673856" cy="2528209"/>
          </a:xfrm>
        </p:spPr>
      </p:pic>
    </p:spTree>
    <p:extLst>
      <p:ext uri="{BB962C8B-B14F-4D97-AF65-F5344CB8AC3E}">
        <p14:creationId xmlns:p14="http://schemas.microsoft.com/office/powerpoint/2010/main" val="1960607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B933-A0FB-EC6C-C35E-8251C408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II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92FDC35-7849-FE95-4D33-B4C67DE9B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472" y="2510631"/>
            <a:ext cx="6400800" cy="2981325"/>
          </a:xfrm>
        </p:spPr>
      </p:pic>
    </p:spTree>
    <p:extLst>
      <p:ext uri="{BB962C8B-B14F-4D97-AF65-F5344CB8AC3E}">
        <p14:creationId xmlns:p14="http://schemas.microsoft.com/office/powerpoint/2010/main" val="2135939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EF1F-4A58-1F0D-C6A0-8EAC5561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Table III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69D3E64-70CA-C5D8-3849-27264D284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922" y="2648744"/>
            <a:ext cx="6057900" cy="2705100"/>
          </a:xfrm>
        </p:spPr>
      </p:pic>
    </p:spTree>
    <p:extLst>
      <p:ext uri="{BB962C8B-B14F-4D97-AF65-F5344CB8AC3E}">
        <p14:creationId xmlns:p14="http://schemas.microsoft.com/office/powerpoint/2010/main" val="3181090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015A-04F2-AF97-2410-73BE5B82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Table IV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9D1EA8EA-48C3-BEBC-366C-CAA645981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922" y="2667794"/>
            <a:ext cx="6057900" cy="2667000"/>
          </a:xfrm>
        </p:spPr>
      </p:pic>
    </p:spTree>
    <p:extLst>
      <p:ext uri="{BB962C8B-B14F-4D97-AF65-F5344CB8AC3E}">
        <p14:creationId xmlns:p14="http://schemas.microsoft.com/office/powerpoint/2010/main" val="4220228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18D6-209A-D1FB-74E6-75F75705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Table V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881B7F06-E8B1-C7C4-8265-1406D2E8F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4084" y="3096419"/>
            <a:ext cx="6505575" cy="1809750"/>
          </a:xfrm>
        </p:spPr>
      </p:pic>
    </p:spTree>
    <p:extLst>
      <p:ext uri="{BB962C8B-B14F-4D97-AF65-F5344CB8AC3E}">
        <p14:creationId xmlns:p14="http://schemas.microsoft.com/office/powerpoint/2010/main" val="339196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058D-ECA9-FFB4-CED5-28CB4F3A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Objective: </a:t>
            </a:r>
            <a:r>
              <a:rPr lang="en-US" u="sng">
                <a:latin typeface="Arial"/>
                <a:cs typeface="Arial"/>
              </a:rPr>
              <a:t>Cheap</a:t>
            </a:r>
            <a:r>
              <a:rPr lang="en-US">
                <a:latin typeface="Arial"/>
                <a:cs typeface="Arial"/>
              </a:rPr>
              <a:t> Audio 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F5BE6-5118-E3A6-31B3-15E0B715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07904"/>
            <a:ext cx="9673856" cy="4369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latin typeface="Arial"/>
                <a:cs typeface="Arial"/>
              </a:rPr>
              <a:t>Develop a </a:t>
            </a:r>
            <a:r>
              <a:rPr lang="en-US" u="sng">
                <a:latin typeface="Arial"/>
                <a:cs typeface="Arial"/>
              </a:rPr>
              <a:t>low-cost</a:t>
            </a:r>
            <a:r>
              <a:rPr lang="en-US">
                <a:latin typeface="Arial"/>
                <a:cs typeface="Arial"/>
              </a:rPr>
              <a:t> system for serving audio transcription.</a:t>
            </a:r>
          </a:p>
          <a:p>
            <a:pPr marL="914400" lvl="1"/>
            <a:r>
              <a:rPr lang="en-US">
                <a:latin typeface="Arial"/>
                <a:cs typeface="Arial"/>
              </a:rPr>
              <a:t>Can transcribe large number of videos on-demand</a:t>
            </a:r>
            <a:endParaRPr lang="en-US"/>
          </a:p>
          <a:p>
            <a:pPr marL="914400" lvl="1"/>
            <a:r>
              <a:rPr lang="en-US">
                <a:latin typeface="Arial"/>
                <a:cs typeface="Arial"/>
              </a:rPr>
              <a:t>Low cost per videos</a:t>
            </a:r>
            <a:endParaRPr lang="en-US"/>
          </a:p>
          <a:p>
            <a:pPr marL="914400" lvl="1"/>
            <a:endParaRPr lang="en-US"/>
          </a:p>
          <a:p>
            <a:pPr marL="0" indent="0">
              <a:buNone/>
            </a:pPr>
            <a:endParaRPr lang="en-US"/>
          </a:p>
          <a:p>
            <a:pPr marL="914400" lvl="1"/>
            <a:endParaRPr lang="en-US"/>
          </a:p>
          <a:p>
            <a:pPr lvl="1" indent="0">
              <a:buNone/>
            </a:pPr>
            <a:endParaRPr lang="en-US"/>
          </a:p>
          <a:p>
            <a:pPr marL="914400" lvl="1"/>
            <a:endParaRPr lang="en-US"/>
          </a:p>
          <a:p>
            <a:pPr marL="914400" lvl="1"/>
            <a:endParaRPr lang="en-US"/>
          </a:p>
          <a:p>
            <a:pPr marL="914400" lvl="1"/>
            <a:endParaRPr lang="en-US"/>
          </a:p>
          <a:p>
            <a:pPr marL="914400" lvl="1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9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7C0C-2861-FC0B-C2D5-C8F8C003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Fig 2</a:t>
            </a:r>
            <a:endParaRPr lang="en-US" dirty="0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ACDADC94-34A6-5D36-0D1D-67029BAB1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1309" y="2139156"/>
            <a:ext cx="5191125" cy="3724275"/>
          </a:xfrm>
        </p:spPr>
      </p:pic>
    </p:spTree>
    <p:extLst>
      <p:ext uri="{BB962C8B-B14F-4D97-AF65-F5344CB8AC3E}">
        <p14:creationId xmlns:p14="http://schemas.microsoft.com/office/powerpoint/2010/main" val="4294217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B632-5711-EF2F-E623-198A1902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c5a.large-gowajee-profile</a:t>
            </a:r>
          </a:p>
        </p:txBody>
      </p:sp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3A85736-876A-C35B-D9EA-93397FA4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124" y="1842913"/>
            <a:ext cx="6251026" cy="40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15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CD29-D446-A2A8-1F46-070C4D2F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TimeOnly.ipynb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Gowajee</a:t>
            </a:r>
            <a:r>
              <a:rPr lang="en-US" dirty="0">
                <a:latin typeface="Arial"/>
                <a:cs typeface="Arial"/>
              </a:rPr>
              <a:t>, 8GB)</a:t>
            </a:r>
            <a:endParaRPr lang="en-US" dirty="0" err="1"/>
          </a:p>
        </p:txBody>
      </p:sp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A37EBB43-EF6C-59C5-E8E6-DB8CDD8C6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8434" y="1962944"/>
            <a:ext cx="5476875" cy="4076700"/>
          </a:xfrm>
        </p:spPr>
      </p:pic>
    </p:spTree>
    <p:extLst>
      <p:ext uri="{BB962C8B-B14F-4D97-AF65-F5344CB8AC3E}">
        <p14:creationId xmlns:p14="http://schemas.microsoft.com/office/powerpoint/2010/main" val="2505672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65BA-E226-2329-8165-3858B666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Top-Right Calculation from Table 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74B8F-6CEA-226B-EE00-3E8EB0EB8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200">
                <a:latin typeface="Arial"/>
                <a:cs typeface="Arial"/>
              </a:rPr>
              <a:t>Model Assumption</a:t>
            </a:r>
          </a:p>
          <a:p>
            <a:pPr lvl="1"/>
            <a:r>
              <a:rPr lang="en-US" sz="800">
                <a:latin typeface="Arial"/>
                <a:cs typeface="Arial"/>
              </a:rPr>
              <a:t>Processing Time: 25.259 + 0.0914 * LEN_S (LINREG video_time_dataframe.csv EMPIRICAL) x Good Approx with Table IV (354s)</a:t>
            </a:r>
            <a:endParaRPr lang="en-US" sz="800"/>
          </a:p>
          <a:p>
            <a:pPr lvl="1"/>
            <a:r>
              <a:rPr lang="en-US" sz="800">
                <a:latin typeface="Arial"/>
                <a:cs typeface="Arial"/>
              </a:rPr>
              <a:t>Table IV give processing time at 382s/hour. Total time @ 554s</a:t>
            </a:r>
          </a:p>
          <a:p>
            <a:r>
              <a:rPr lang="en-US" sz="1200">
                <a:latin typeface="Arial"/>
                <a:cs typeface="Arial"/>
              </a:rPr>
              <a:t>EC2</a:t>
            </a:r>
            <a:endParaRPr lang="en-US"/>
          </a:p>
          <a:p>
            <a:pPr lvl="1"/>
            <a:r>
              <a:rPr lang="en-US" sz="800">
                <a:latin typeface="Arial"/>
                <a:cs typeface="Arial"/>
              </a:rPr>
              <a:t>c5a.large ($64.240/mo.; $53.071/</a:t>
            </a:r>
            <a:r>
              <a:rPr lang="en-US" sz="800" err="1">
                <a:latin typeface="Arial"/>
                <a:cs typeface="Arial"/>
              </a:rPr>
              <a:t>mo</a:t>
            </a:r>
            <a:r>
              <a:rPr lang="en-US" sz="800">
                <a:latin typeface="Arial"/>
                <a:cs typeface="Arial"/>
              </a:rPr>
              <a:t> SPOT SGP)</a:t>
            </a:r>
          </a:p>
          <a:p>
            <a:pPr lvl="1"/>
            <a:r>
              <a:rPr lang="en-US" sz="800">
                <a:latin typeface="Arial"/>
                <a:cs typeface="Arial"/>
              </a:rPr>
              <a:t>Assume one hour video we got per video processing time = 382s =&gt; Max Cap = 6785 Videos. =&gt; 0.00946747 USD/hour vid (Full Utilization)</a:t>
            </a:r>
            <a:endParaRPr lang="en-US" sz="800"/>
          </a:p>
          <a:p>
            <a:r>
              <a:rPr lang="en-US" sz="1200">
                <a:latin typeface="Arial"/>
                <a:cs typeface="Arial"/>
              </a:rPr>
              <a:t>With serverless</a:t>
            </a:r>
            <a:endParaRPr lang="en-US" sz="1200"/>
          </a:p>
          <a:p>
            <a:pPr lvl="1"/>
            <a:r>
              <a:rPr lang="en-US" sz="800">
                <a:latin typeface="Arial"/>
                <a:cs typeface="Arial"/>
              </a:rPr>
              <a:t>T2.micro ($10.658, but paper use $13.54) + </a:t>
            </a:r>
            <a:r>
              <a:rPr lang="en-US" sz="800" err="1">
                <a:latin typeface="Arial"/>
                <a:cs typeface="Arial"/>
              </a:rPr>
              <a:t>Fargate</a:t>
            </a:r>
            <a:r>
              <a:rPr lang="en-US" sz="800">
                <a:latin typeface="Arial"/>
                <a:cs typeface="Arial"/>
              </a:rPr>
              <a:t> ($0.05056 x 2 + $0.00553 x 4  = $0.12324 per hour)</a:t>
            </a:r>
            <a:endParaRPr lang="en-US" sz="800"/>
          </a:p>
          <a:p>
            <a:pPr lvl="1"/>
            <a:r>
              <a:rPr lang="en-US" sz="800">
                <a:latin typeface="Arial"/>
                <a:cs typeface="Arial"/>
              </a:rPr>
              <a:t>This give 13.54 USD per month fixed cost + 0.01897 USD/vid hour</a:t>
            </a:r>
            <a:endParaRPr lang="en-US" sz="800"/>
          </a:p>
          <a:p>
            <a:r>
              <a:rPr lang="en-US" sz="1200">
                <a:latin typeface="Arial"/>
                <a:cs typeface="Arial"/>
              </a:rPr>
              <a:t>With spot</a:t>
            </a:r>
          </a:p>
          <a:p>
            <a:pPr lvl="1"/>
            <a:r>
              <a:rPr lang="en-US" sz="800" err="1">
                <a:latin typeface="Arial"/>
                <a:cs typeface="Arial"/>
              </a:rPr>
              <a:t>Fargate</a:t>
            </a:r>
            <a:r>
              <a:rPr lang="en-US" sz="800">
                <a:latin typeface="Arial"/>
                <a:cs typeface="Arial"/>
              </a:rPr>
              <a:t> Spot (.01542906 x 2 + .00168755 x 4 = .03760832)</a:t>
            </a:r>
            <a:endParaRPr lang="en-US" sz="800"/>
          </a:p>
          <a:p>
            <a:pPr lvl="1"/>
            <a:r>
              <a:rPr lang="en-US" sz="800">
                <a:latin typeface="Arial"/>
                <a:cs typeface="Arial"/>
              </a:rPr>
              <a:t>This give 13.54 USD per month fixed cost + 0.0057875 USD/vid hour</a:t>
            </a:r>
            <a:endParaRPr lang="en-US" sz="800"/>
          </a:p>
          <a:p>
            <a:r>
              <a:rPr lang="en-US" sz="1200">
                <a:latin typeface="Arial"/>
                <a:cs typeface="Arial"/>
              </a:rPr>
              <a:t>With batching</a:t>
            </a:r>
            <a:endParaRPr lang="en-US" sz="1200"/>
          </a:p>
          <a:p>
            <a:pPr lvl="1"/>
            <a:r>
              <a:rPr lang="en-US" sz="800">
                <a:latin typeface="Arial"/>
                <a:cs typeface="Arial"/>
              </a:rPr>
              <a:t>This give 13.54 USD per month fixed cost + (0.0039907 x </a:t>
            </a:r>
            <a:r>
              <a:rPr lang="en-US" sz="800" err="1">
                <a:latin typeface="Arial"/>
                <a:cs typeface="Arial"/>
              </a:rPr>
              <a:t>num_vid</a:t>
            </a:r>
            <a:r>
              <a:rPr lang="en-US" sz="800">
                <a:latin typeface="Arial"/>
                <a:cs typeface="Arial"/>
              </a:rPr>
              <a:t> + 0.00179684 x </a:t>
            </a:r>
            <a:r>
              <a:rPr lang="en-US" sz="800" err="1">
                <a:latin typeface="Arial"/>
                <a:cs typeface="Arial"/>
              </a:rPr>
              <a:t>num_batch</a:t>
            </a:r>
            <a:r>
              <a:rPr lang="en-US" sz="800">
                <a:latin typeface="Arial"/>
                <a:cs typeface="Arial"/>
              </a:rPr>
              <a:t>)</a:t>
            </a:r>
            <a:endParaRPr lang="en-US" sz="800"/>
          </a:p>
          <a:p>
            <a:pPr lvl="2"/>
            <a:r>
              <a:rPr lang="en-US" sz="600">
                <a:latin typeface="Arial"/>
                <a:cs typeface="Arial"/>
              </a:rPr>
              <a:t>= </a:t>
            </a:r>
            <a:r>
              <a:rPr lang="en-US" sz="800">
                <a:latin typeface="Arial"/>
                <a:cs typeface="Arial"/>
              </a:rPr>
              <a:t>(0.0039907 + 0.00179684/</a:t>
            </a:r>
            <a:r>
              <a:rPr lang="en-US" sz="800" err="1">
                <a:latin typeface="Arial"/>
                <a:cs typeface="Arial"/>
              </a:rPr>
              <a:t>batch_size</a:t>
            </a:r>
            <a:r>
              <a:rPr lang="en-US" sz="800">
                <a:latin typeface="Arial"/>
                <a:cs typeface="Arial"/>
              </a:rPr>
              <a:t>)</a:t>
            </a:r>
            <a:endParaRPr lang="en-US" sz="600">
              <a:latin typeface="Arial"/>
              <a:cs typeface="Arial"/>
            </a:endParaRPr>
          </a:p>
          <a:p>
            <a:pPr lvl="1"/>
            <a:r>
              <a:rPr lang="en-US" sz="800" err="1">
                <a:latin typeface="Arial"/>
                <a:cs typeface="Arial"/>
              </a:rPr>
              <a:t>num_batch</a:t>
            </a:r>
            <a:r>
              <a:rPr lang="en-US" sz="800">
                <a:latin typeface="Arial"/>
                <a:cs typeface="Arial"/>
              </a:rPr>
              <a:t> &gt;= </a:t>
            </a:r>
            <a:r>
              <a:rPr lang="en-US" sz="800" err="1">
                <a:latin typeface="Arial"/>
                <a:cs typeface="Arial"/>
              </a:rPr>
              <a:t>num_vid</a:t>
            </a:r>
            <a:r>
              <a:rPr lang="en-US" sz="800">
                <a:latin typeface="Arial"/>
                <a:cs typeface="Arial"/>
              </a:rPr>
              <a:t>/</a:t>
            </a:r>
            <a:r>
              <a:rPr lang="en-US" sz="800" err="1">
                <a:latin typeface="Arial"/>
                <a:cs typeface="Arial"/>
              </a:rPr>
              <a:t>batch_size</a:t>
            </a:r>
            <a:endParaRPr lang="en-US" sz="800" err="1"/>
          </a:p>
          <a:p>
            <a:pPr lvl="1"/>
            <a:endParaRPr lang="en-US" sz="800"/>
          </a:p>
          <a:p>
            <a:pPr lvl="1"/>
            <a:endParaRPr lang="en-US" sz="800"/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14349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-1" y="1733056"/>
            <a:ext cx="12191999" cy="1280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6600">
                <a:solidFill>
                  <a:srgbClr val="2B4A9D"/>
                </a:solidFill>
                <a:latin typeface="Arial Bold"/>
              </a:rPr>
              <a:t>Paper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032064"/>
            <a:ext cx="12191999" cy="802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>
                <a:solidFill>
                  <a:srgbClr val="DB5300"/>
                </a:solidFill>
                <a:latin typeface="Arial Bold"/>
              </a:rPr>
              <a:t>Author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>
                <a:latin typeface="Arial Bold"/>
              </a:rPr>
              <a:t>28</a:t>
            </a:r>
            <a:r>
              <a:rPr lang="en-US" sz="2300" baseline="30000">
                <a:latin typeface="Arial Bold"/>
              </a:rPr>
              <a:t>th</a:t>
            </a:r>
            <a:r>
              <a:rPr lang="en-US" sz="2300">
                <a:latin typeface="Arial Bold"/>
              </a:rPr>
              <a:t> June-1</a:t>
            </a:r>
            <a:r>
              <a:rPr lang="en-US" sz="2300" baseline="30000">
                <a:latin typeface="Arial Bold"/>
              </a:rPr>
              <a:t>st</a:t>
            </a:r>
            <a:r>
              <a:rPr lang="en-US" sz="2300">
                <a:latin typeface="Arial Bold"/>
              </a:rPr>
              <a:t> July 2023</a:t>
            </a:r>
          </a:p>
          <a:p>
            <a:pPr algn="ctr"/>
            <a:r>
              <a:rPr lang="en-US" sz="2300" err="1">
                <a:latin typeface="Arial Bold"/>
              </a:rPr>
              <a:t>Naresuan</a:t>
            </a:r>
            <a:r>
              <a:rPr lang="en-US" sz="2300">
                <a:latin typeface="Arial Bold"/>
              </a:rPr>
              <a:t> University </a:t>
            </a:r>
            <a:r>
              <a:rPr lang="en-US" sz="2300" err="1">
                <a:latin typeface="Arial Bold"/>
              </a:rPr>
              <a:t>Phitsanulok</a:t>
            </a:r>
            <a:r>
              <a:rPr lang="en-US" sz="230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026471"/>
            <a:ext cx="6374758" cy="325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>
                <a:solidFill>
                  <a:srgbClr val="000000"/>
                </a:solidFill>
                <a:latin typeface="Arial Italics"/>
              </a:rPr>
              <a:t>dept. name of organization (of Affiliation)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TH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4AB6-63DE-65B9-991A-E051BC28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Non-Objective: Make it Accurate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299B-750F-0961-D1C2-43DFE5892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rial"/>
                <a:cs typeface="Arial"/>
              </a:rPr>
              <a:t>Already more accurate.</a:t>
            </a:r>
            <a:r>
              <a:rPr lang="en-US">
                <a:latin typeface="Arial"/>
                <a:cs typeface="Arial"/>
              </a:rPr>
              <a:t> A property of the Engine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See: gowajee.ai [B. </a:t>
            </a:r>
            <a:r>
              <a:rPr lang="en-US" err="1">
                <a:latin typeface="Arial"/>
                <a:cs typeface="Arial"/>
              </a:rPr>
              <a:t>Naowarat</a:t>
            </a:r>
            <a:r>
              <a:rPr lang="en-US">
                <a:latin typeface="Arial"/>
                <a:cs typeface="Arial"/>
              </a:rPr>
              <a:t> 2021]</a:t>
            </a:r>
          </a:p>
          <a:p>
            <a:pPr lvl="1"/>
            <a:r>
              <a:rPr lang="en-US">
                <a:latin typeface="Arial"/>
                <a:cs typeface="Arial"/>
              </a:rPr>
              <a:t>Not the focus of this work.</a:t>
            </a:r>
          </a:p>
          <a:p>
            <a:pPr lvl="1"/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This work focus on making it cheap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8A598-8EA9-BCCE-756B-3744D9A9BE6F}"/>
              </a:ext>
            </a:extLst>
          </p:cNvPr>
          <p:cNvSpPr txBox="1"/>
          <p:nvPr/>
        </p:nvSpPr>
        <p:spPr>
          <a:xfrm>
            <a:off x="1867829" y="5306122"/>
            <a:ext cx="68115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[B. </a:t>
            </a:r>
            <a:r>
              <a:rPr lang="en-US" err="1">
                <a:ea typeface="+mn-lt"/>
                <a:cs typeface="+mn-lt"/>
              </a:rPr>
              <a:t>Naowarat</a:t>
            </a:r>
            <a:r>
              <a:rPr lang="en-US">
                <a:ea typeface="+mn-lt"/>
                <a:cs typeface="+mn-lt"/>
              </a:rPr>
              <a:t> 2021]:  B. </a:t>
            </a:r>
            <a:r>
              <a:rPr lang="en-US" err="1">
                <a:ea typeface="+mn-lt"/>
                <a:cs typeface="+mn-lt"/>
              </a:rPr>
              <a:t>Naowarat</a:t>
            </a:r>
            <a:r>
              <a:rPr lang="en-US">
                <a:ea typeface="+mn-lt"/>
                <a:cs typeface="+mn-lt"/>
              </a:rPr>
              <a:t>, T. </a:t>
            </a:r>
            <a:r>
              <a:rPr lang="en-US" err="1">
                <a:ea typeface="+mn-lt"/>
                <a:cs typeface="+mn-lt"/>
              </a:rPr>
              <a:t>Kongthaworn</a:t>
            </a:r>
            <a:r>
              <a:rPr lang="en-US">
                <a:ea typeface="+mn-lt"/>
                <a:cs typeface="+mn-lt"/>
              </a:rPr>
              <a:t>, K. </a:t>
            </a:r>
            <a:r>
              <a:rPr lang="en-US" err="1">
                <a:ea typeface="+mn-lt"/>
                <a:cs typeface="+mn-lt"/>
              </a:rPr>
              <a:t>Karunratanakul</a:t>
            </a:r>
            <a:r>
              <a:rPr lang="en-US">
                <a:ea typeface="+mn-lt"/>
                <a:cs typeface="+mn-lt"/>
              </a:rPr>
              <a:t>, S. H. Wu and E. </a:t>
            </a:r>
            <a:r>
              <a:rPr lang="en-US" err="1">
                <a:ea typeface="+mn-lt"/>
                <a:cs typeface="+mn-lt"/>
              </a:rPr>
              <a:t>Chuangsuwanich</a:t>
            </a:r>
            <a:r>
              <a:rPr lang="en-US">
                <a:ea typeface="+mn-lt"/>
                <a:cs typeface="+mn-lt"/>
              </a:rPr>
              <a:t>, "Reducing spelling inconsistencies in code-switching ASR using contextualized CTC loss,"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4C9F-C769-7797-0DF2-D03FF2E2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Previous Works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69BB-986E-84AD-8506-E5D33C4E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  Cloud for cost-effective ML serving in general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Cost reduction with serverless, preemptible, batching (C. Zhang et al. 2019, </a:t>
            </a:r>
            <a:r>
              <a:rPr lang="en-US">
                <a:latin typeface="sans-serif"/>
                <a:cs typeface="Arial"/>
              </a:rPr>
              <a:t>A. Ali et al. 2020)</a:t>
            </a:r>
          </a:p>
          <a:p>
            <a:pPr indent="-457200"/>
            <a:r>
              <a:rPr lang="en-US">
                <a:latin typeface="Arial"/>
                <a:cs typeface="Arial"/>
              </a:rPr>
              <a:t>Scalable audio transcription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Scalable worker instances, VAD parallelization (</a:t>
            </a:r>
            <a:r>
              <a:rPr lang="en-US">
                <a:latin typeface="sans-serif"/>
                <a:cs typeface="Arial"/>
              </a:rPr>
              <a:t>S. </a:t>
            </a:r>
            <a:r>
              <a:rPr lang="en-US" err="1">
                <a:latin typeface="sans-serif"/>
                <a:cs typeface="Arial"/>
              </a:rPr>
              <a:t>Chunwijitra</a:t>
            </a:r>
            <a:r>
              <a:rPr lang="en-US">
                <a:latin typeface="sans-serif"/>
                <a:cs typeface="Arial"/>
              </a:rPr>
              <a:t> et al. 2016, O. </a:t>
            </a:r>
            <a:r>
              <a:rPr lang="en-US" err="1">
                <a:latin typeface="sans-serif"/>
                <a:cs typeface="Arial"/>
              </a:rPr>
              <a:t>Klejch</a:t>
            </a:r>
            <a:r>
              <a:rPr lang="en-US">
                <a:latin typeface="sans-serif"/>
                <a:cs typeface="Arial"/>
              </a:rPr>
              <a:t> et al. 2015, </a:t>
            </a:r>
            <a:r>
              <a:rPr lang="en-US">
                <a:latin typeface="Arial"/>
                <a:cs typeface="Arial"/>
              </a:rPr>
              <a:t>Fernández et al. 2020</a:t>
            </a:r>
            <a:r>
              <a:rPr lang="en-US">
                <a:latin typeface="sans-serif"/>
                <a:cs typeface="Arial"/>
              </a:rPr>
              <a:t>)</a:t>
            </a:r>
          </a:p>
          <a:p>
            <a:pPr indent="-457200"/>
            <a:endParaRPr lang="en-US"/>
          </a:p>
          <a:p>
            <a:pPr indent="-457200"/>
            <a:endParaRPr lang="en-US"/>
          </a:p>
          <a:p>
            <a:pPr indent="-457200"/>
            <a:r>
              <a:rPr lang="en-US" b="1">
                <a:latin typeface="Arial"/>
                <a:cs typeface="Arial"/>
              </a:rPr>
              <a:t>Our work:</a:t>
            </a:r>
            <a:r>
              <a:rPr lang="en-US">
                <a:latin typeface="Arial"/>
                <a:cs typeface="Arial"/>
              </a:rPr>
              <a:t> Adapt them (</a:t>
            </a:r>
            <a:r>
              <a:rPr lang="en-US" err="1">
                <a:latin typeface="Arial"/>
                <a:cs typeface="Arial"/>
              </a:rPr>
              <a:t>w.r.t.</a:t>
            </a:r>
            <a:r>
              <a:rPr lang="en-US">
                <a:latin typeface="Arial"/>
                <a:cs typeface="Arial"/>
              </a:rPr>
              <a:t> Cost &amp; Workload) and apply to our use-case, then measure.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1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6254-62E8-7898-D033-BB4746B1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Proposed Method (1): Basic Operation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224D2-DCB4-91F9-7A09-1F2F19CB1D66}"/>
              </a:ext>
            </a:extLst>
          </p:cNvPr>
          <p:cNvSpPr/>
          <p:nvPr/>
        </p:nvSpPr>
        <p:spPr>
          <a:xfrm>
            <a:off x="5254256" y="2764465"/>
            <a:ext cx="1674627" cy="13290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Audio</a:t>
            </a:r>
          </a:p>
          <a:p>
            <a:pPr algn="ctr"/>
            <a:r>
              <a:rPr lang="en-US">
                <a:cs typeface="Calibri"/>
              </a:rPr>
              <a:t>Transcription</a:t>
            </a:r>
            <a:endParaRPr lang="en-US"/>
          </a:p>
          <a:p>
            <a:pPr algn="ctr"/>
            <a:r>
              <a:rPr lang="en-US">
                <a:ea typeface="Calibri"/>
                <a:cs typeface="Calibri"/>
              </a:rPr>
              <a:t>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C25CD-F631-1F1C-CC1D-ADB73AEC7966}"/>
              </a:ext>
            </a:extLst>
          </p:cNvPr>
          <p:cNvSpPr/>
          <p:nvPr/>
        </p:nvSpPr>
        <p:spPr>
          <a:xfrm>
            <a:off x="5254256" y="4208720"/>
            <a:ext cx="1674627" cy="3544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CPU &amp; Mem</a:t>
            </a:r>
          </a:p>
        </p:txBody>
      </p:sp>
      <p:pic>
        <p:nvPicPr>
          <p:cNvPr id="4" name="Graphic 5" descr="Film strip outline">
            <a:extLst>
              <a:ext uri="{FF2B5EF4-FFF2-40B4-BE49-F238E27FC236}">
                <a16:creationId xmlns:a16="http://schemas.microsoft.com/office/drawing/2014/main" id="{B9BFA68A-681C-B165-5EFD-9C256912A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9661" y="2280683"/>
            <a:ext cx="914400" cy="914400"/>
          </a:xfrm>
          <a:prstGeom prst="rect">
            <a:avLst/>
          </a:prstGeom>
        </p:spPr>
      </p:pic>
      <p:pic>
        <p:nvPicPr>
          <p:cNvPr id="6" name="Graphic 5" descr="Film strip outline">
            <a:extLst>
              <a:ext uri="{FF2B5EF4-FFF2-40B4-BE49-F238E27FC236}">
                <a16:creationId xmlns:a16="http://schemas.microsoft.com/office/drawing/2014/main" id="{711B1B0F-E353-F848-87C9-F828A2731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8171" y="2697125"/>
            <a:ext cx="914400" cy="914400"/>
          </a:xfrm>
          <a:prstGeom prst="rect">
            <a:avLst/>
          </a:prstGeom>
        </p:spPr>
      </p:pic>
      <p:pic>
        <p:nvPicPr>
          <p:cNvPr id="7" name="Graphic 5" descr="Film strip outline">
            <a:extLst>
              <a:ext uri="{FF2B5EF4-FFF2-40B4-BE49-F238E27FC236}">
                <a16:creationId xmlns:a16="http://schemas.microsoft.com/office/drawing/2014/main" id="{68303270-B435-4770-66C0-0FA4E55B8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3846" y="320217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47C1D-9D28-6DAA-1BD0-2E65D4E1C9F2}"/>
              </a:ext>
            </a:extLst>
          </p:cNvPr>
          <p:cNvSpPr txBox="1"/>
          <p:nvPr/>
        </p:nvSpPr>
        <p:spPr>
          <a:xfrm>
            <a:off x="2250557" y="4253023"/>
            <a:ext cx="8771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Videos</a:t>
            </a:r>
            <a:endParaRPr lang="en-US"/>
          </a:p>
        </p:txBody>
      </p:sp>
      <p:pic>
        <p:nvPicPr>
          <p:cNvPr id="9" name="Graphic 9" descr="Document outline">
            <a:extLst>
              <a:ext uri="{FF2B5EF4-FFF2-40B4-BE49-F238E27FC236}">
                <a16:creationId xmlns:a16="http://schemas.microsoft.com/office/drawing/2014/main" id="{ABA65EC0-581A-6784-ACCD-D678FDA36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9707" y="2909777"/>
            <a:ext cx="914400" cy="914400"/>
          </a:xfrm>
          <a:prstGeom prst="rect">
            <a:avLst/>
          </a:prstGeom>
        </p:spPr>
      </p:pic>
      <p:pic>
        <p:nvPicPr>
          <p:cNvPr id="10" name="Graphic 9" descr="Document outline">
            <a:extLst>
              <a:ext uri="{FF2B5EF4-FFF2-40B4-BE49-F238E27FC236}">
                <a16:creationId xmlns:a16="http://schemas.microsoft.com/office/drawing/2014/main" id="{99BFCD3D-D895-B35D-4CA2-5753B1458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4613" y="2422451"/>
            <a:ext cx="914400" cy="914400"/>
          </a:xfrm>
          <a:prstGeom prst="rect">
            <a:avLst/>
          </a:prstGeom>
        </p:spPr>
      </p:pic>
      <p:pic>
        <p:nvPicPr>
          <p:cNvPr id="11" name="Graphic 9" descr="Document outline">
            <a:extLst>
              <a:ext uri="{FF2B5EF4-FFF2-40B4-BE49-F238E27FC236}">
                <a16:creationId xmlns:a16="http://schemas.microsoft.com/office/drawing/2014/main" id="{0E39BCF5-C6A6-98D1-1653-3EDFC4C5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0822" y="337052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FBB6C2-9EB6-B484-6C29-4B3007EE1D87}"/>
              </a:ext>
            </a:extLst>
          </p:cNvPr>
          <p:cNvSpPr txBox="1"/>
          <p:nvPr/>
        </p:nvSpPr>
        <p:spPr>
          <a:xfrm>
            <a:off x="9188301" y="4350488"/>
            <a:ext cx="18341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Audio Transcript</a:t>
            </a:r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ADDCE98-1603-A36E-1459-432DFB44D575}"/>
              </a:ext>
            </a:extLst>
          </p:cNvPr>
          <p:cNvSpPr/>
          <p:nvPr/>
        </p:nvSpPr>
        <p:spPr>
          <a:xfrm>
            <a:off x="3818860" y="3260651"/>
            <a:ext cx="88604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BF4D5E-C8F1-9786-7486-F16D0789171D}"/>
              </a:ext>
            </a:extLst>
          </p:cNvPr>
          <p:cNvSpPr/>
          <p:nvPr/>
        </p:nvSpPr>
        <p:spPr>
          <a:xfrm>
            <a:off x="7566836" y="3260651"/>
            <a:ext cx="88604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8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6254-62E8-7898-D033-BB4746B1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Proposed Method (2): EC2 Baseline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224D2-DCB4-91F9-7A09-1F2F19CB1D66}"/>
              </a:ext>
            </a:extLst>
          </p:cNvPr>
          <p:cNvSpPr/>
          <p:nvPr/>
        </p:nvSpPr>
        <p:spPr>
          <a:xfrm>
            <a:off x="5254256" y="2764465"/>
            <a:ext cx="1674627" cy="13290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Audio</a:t>
            </a:r>
          </a:p>
          <a:p>
            <a:pPr algn="ctr"/>
            <a:r>
              <a:rPr lang="en-US">
                <a:cs typeface="Calibri"/>
              </a:rPr>
              <a:t>Transcription</a:t>
            </a:r>
            <a:endParaRPr lang="en-US"/>
          </a:p>
          <a:p>
            <a:pPr algn="ctr"/>
            <a:r>
              <a:rPr lang="en-US">
                <a:ea typeface="Calibri"/>
                <a:cs typeface="Calibri"/>
              </a:rPr>
              <a:t>Model</a:t>
            </a:r>
          </a:p>
        </p:txBody>
      </p:sp>
      <p:pic>
        <p:nvPicPr>
          <p:cNvPr id="4" name="Graphic 5" descr="Film strip outline">
            <a:extLst>
              <a:ext uri="{FF2B5EF4-FFF2-40B4-BE49-F238E27FC236}">
                <a16:creationId xmlns:a16="http://schemas.microsoft.com/office/drawing/2014/main" id="{B9BFA68A-681C-B165-5EFD-9C256912A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9661" y="2280683"/>
            <a:ext cx="914400" cy="914400"/>
          </a:xfrm>
          <a:prstGeom prst="rect">
            <a:avLst/>
          </a:prstGeom>
        </p:spPr>
      </p:pic>
      <p:pic>
        <p:nvPicPr>
          <p:cNvPr id="6" name="Graphic 5" descr="Film strip outline">
            <a:extLst>
              <a:ext uri="{FF2B5EF4-FFF2-40B4-BE49-F238E27FC236}">
                <a16:creationId xmlns:a16="http://schemas.microsoft.com/office/drawing/2014/main" id="{711B1B0F-E353-F848-87C9-F828A2731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8171" y="2697125"/>
            <a:ext cx="914400" cy="914400"/>
          </a:xfrm>
          <a:prstGeom prst="rect">
            <a:avLst/>
          </a:prstGeom>
        </p:spPr>
      </p:pic>
      <p:pic>
        <p:nvPicPr>
          <p:cNvPr id="7" name="Graphic 5" descr="Film strip outline">
            <a:extLst>
              <a:ext uri="{FF2B5EF4-FFF2-40B4-BE49-F238E27FC236}">
                <a16:creationId xmlns:a16="http://schemas.microsoft.com/office/drawing/2014/main" id="{68303270-B435-4770-66C0-0FA4E55B8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3846" y="320217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47C1D-9D28-6DAA-1BD0-2E65D4E1C9F2}"/>
              </a:ext>
            </a:extLst>
          </p:cNvPr>
          <p:cNvSpPr txBox="1"/>
          <p:nvPr/>
        </p:nvSpPr>
        <p:spPr>
          <a:xfrm>
            <a:off x="2250557" y="4253023"/>
            <a:ext cx="8771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Videos</a:t>
            </a:r>
            <a:endParaRPr lang="en-US"/>
          </a:p>
        </p:txBody>
      </p:sp>
      <p:pic>
        <p:nvPicPr>
          <p:cNvPr id="9" name="Graphic 9" descr="Document outline">
            <a:extLst>
              <a:ext uri="{FF2B5EF4-FFF2-40B4-BE49-F238E27FC236}">
                <a16:creationId xmlns:a16="http://schemas.microsoft.com/office/drawing/2014/main" id="{ABA65EC0-581A-6784-ACCD-D678FDA36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9707" y="2909777"/>
            <a:ext cx="914400" cy="914400"/>
          </a:xfrm>
          <a:prstGeom prst="rect">
            <a:avLst/>
          </a:prstGeom>
        </p:spPr>
      </p:pic>
      <p:pic>
        <p:nvPicPr>
          <p:cNvPr id="10" name="Graphic 9" descr="Document outline">
            <a:extLst>
              <a:ext uri="{FF2B5EF4-FFF2-40B4-BE49-F238E27FC236}">
                <a16:creationId xmlns:a16="http://schemas.microsoft.com/office/drawing/2014/main" id="{99BFCD3D-D895-B35D-4CA2-5753B1458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4613" y="2422451"/>
            <a:ext cx="914400" cy="914400"/>
          </a:xfrm>
          <a:prstGeom prst="rect">
            <a:avLst/>
          </a:prstGeom>
        </p:spPr>
      </p:pic>
      <p:pic>
        <p:nvPicPr>
          <p:cNvPr id="11" name="Graphic 9" descr="Document outline">
            <a:extLst>
              <a:ext uri="{FF2B5EF4-FFF2-40B4-BE49-F238E27FC236}">
                <a16:creationId xmlns:a16="http://schemas.microsoft.com/office/drawing/2014/main" id="{0E39BCF5-C6A6-98D1-1653-3EDFC4C55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0822" y="337052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FBB6C2-9EB6-B484-6C29-4B3007EE1D87}"/>
              </a:ext>
            </a:extLst>
          </p:cNvPr>
          <p:cNvSpPr txBox="1"/>
          <p:nvPr/>
        </p:nvSpPr>
        <p:spPr>
          <a:xfrm>
            <a:off x="9188301" y="4350488"/>
            <a:ext cx="18341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Audio Transcript</a:t>
            </a:r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ADDCE98-1603-A36E-1459-432DFB44D575}"/>
              </a:ext>
            </a:extLst>
          </p:cNvPr>
          <p:cNvSpPr/>
          <p:nvPr/>
        </p:nvSpPr>
        <p:spPr>
          <a:xfrm>
            <a:off x="3818860" y="3260651"/>
            <a:ext cx="88604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BF4D5E-C8F1-9786-7486-F16D0789171D}"/>
              </a:ext>
            </a:extLst>
          </p:cNvPr>
          <p:cNvSpPr/>
          <p:nvPr/>
        </p:nvSpPr>
        <p:spPr>
          <a:xfrm>
            <a:off x="7566836" y="3260651"/>
            <a:ext cx="88604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CD2E4477-A1A5-C3FA-2889-57C249FA5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674" y="4208721"/>
            <a:ext cx="451884" cy="451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CA2495-D8C4-1B1E-4F8C-08628BE35254}"/>
              </a:ext>
            </a:extLst>
          </p:cNvPr>
          <p:cNvSpPr txBox="1"/>
          <p:nvPr/>
        </p:nvSpPr>
        <p:spPr>
          <a:xfrm>
            <a:off x="4562591" y="1601946"/>
            <a:ext cx="7477545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Cost</a:t>
            </a:r>
            <a:r>
              <a:rPr lang="en-US">
                <a:ea typeface="Calibri"/>
                <a:cs typeface="Calibri"/>
              </a:rPr>
              <a:t>: 64 USD/mo.    </a:t>
            </a:r>
            <a:r>
              <a:rPr lang="en-US" b="1">
                <a:ea typeface="Calibri"/>
                <a:cs typeface="Calibri"/>
              </a:rPr>
              <a:t>Capacity</a:t>
            </a:r>
            <a:r>
              <a:rPr lang="en-US">
                <a:ea typeface="Calibri"/>
                <a:cs typeface="Calibri"/>
              </a:rPr>
              <a:t>: 7k hours (full utilization)   </a:t>
            </a:r>
            <a:r>
              <a:rPr lang="en-US" b="1">
                <a:ea typeface="Calibri"/>
                <a:cs typeface="Calibri"/>
              </a:rPr>
              <a:t>Per-hour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ea typeface="+mn-lt"/>
                <a:cs typeface="+mn-lt"/>
              </a:rPr>
              <a:t>0.0094 USD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258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6254-62E8-7898-D033-BB4746B1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Proposed Method (3): 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On-demand with Serverless</a:t>
            </a:r>
            <a:endParaRPr lang="en-US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224D2-DCB4-91F9-7A09-1F2F19CB1D66}"/>
              </a:ext>
            </a:extLst>
          </p:cNvPr>
          <p:cNvSpPr/>
          <p:nvPr/>
        </p:nvSpPr>
        <p:spPr>
          <a:xfrm>
            <a:off x="5254256" y="2764465"/>
            <a:ext cx="1674627" cy="13290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Audio</a:t>
            </a:r>
          </a:p>
          <a:p>
            <a:pPr algn="ctr"/>
            <a:r>
              <a:rPr lang="en-US">
                <a:cs typeface="Calibri"/>
              </a:rPr>
              <a:t>Transcription</a:t>
            </a:r>
            <a:endParaRPr lang="en-US"/>
          </a:p>
          <a:p>
            <a:pPr algn="ctr"/>
            <a:r>
              <a:rPr lang="en-US">
                <a:ea typeface="Calibri"/>
                <a:cs typeface="Calibri"/>
              </a:rPr>
              <a:t>Model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754636-520C-C14A-7707-CF4EEF6598F4}"/>
              </a:ext>
            </a:extLst>
          </p:cNvPr>
          <p:cNvGrpSpPr/>
          <p:nvPr/>
        </p:nvGrpSpPr>
        <p:grpSpPr>
          <a:xfrm>
            <a:off x="375683" y="3016102"/>
            <a:ext cx="1189077" cy="1621034"/>
            <a:chOff x="1678171" y="2280683"/>
            <a:chExt cx="1835890" cy="2501192"/>
          </a:xfrm>
        </p:grpSpPr>
        <p:pic>
          <p:nvPicPr>
            <p:cNvPr id="4" name="Graphic 5" descr="Film strip outline">
              <a:extLst>
                <a:ext uri="{FF2B5EF4-FFF2-40B4-BE49-F238E27FC236}">
                  <a16:creationId xmlns:a16="http://schemas.microsoft.com/office/drawing/2014/main" id="{B9BFA68A-681C-B165-5EFD-9C256912A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99661" y="2280683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Film strip outline">
              <a:extLst>
                <a:ext uri="{FF2B5EF4-FFF2-40B4-BE49-F238E27FC236}">
                  <a16:creationId xmlns:a16="http://schemas.microsoft.com/office/drawing/2014/main" id="{711B1B0F-E353-F848-87C9-F828A2731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78171" y="2697125"/>
              <a:ext cx="914400" cy="914400"/>
            </a:xfrm>
            <a:prstGeom prst="rect">
              <a:avLst/>
            </a:prstGeom>
          </p:spPr>
        </p:pic>
        <p:pic>
          <p:nvPicPr>
            <p:cNvPr id="7" name="Graphic 5" descr="Film strip outline">
              <a:extLst>
                <a:ext uri="{FF2B5EF4-FFF2-40B4-BE49-F238E27FC236}">
                  <a16:creationId xmlns:a16="http://schemas.microsoft.com/office/drawing/2014/main" id="{68303270-B435-4770-66C0-0FA4E55B8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33846" y="320217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47C1D-9D28-6DAA-1BD0-2E65D4E1C9F2}"/>
                </a:ext>
              </a:extLst>
            </p:cNvPr>
            <p:cNvSpPr txBox="1"/>
            <p:nvPr/>
          </p:nvSpPr>
          <p:spPr>
            <a:xfrm>
              <a:off x="1963271" y="4212010"/>
              <a:ext cx="1273911" cy="5698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cs typeface="Calibri"/>
                </a:rPr>
                <a:t>Videos</a:t>
              </a:r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7140A6-AB6F-953E-861B-D085C6464D44}"/>
              </a:ext>
            </a:extLst>
          </p:cNvPr>
          <p:cNvGrpSpPr/>
          <p:nvPr/>
        </p:nvGrpSpPr>
        <p:grpSpPr>
          <a:xfrm>
            <a:off x="8819707" y="2422451"/>
            <a:ext cx="2202709" cy="2297369"/>
            <a:chOff x="8819707" y="2422451"/>
            <a:chExt cx="2202709" cy="2297369"/>
          </a:xfrm>
        </p:grpSpPr>
        <p:pic>
          <p:nvPicPr>
            <p:cNvPr id="9" name="Graphic 9" descr="Document outline">
              <a:extLst>
                <a:ext uri="{FF2B5EF4-FFF2-40B4-BE49-F238E27FC236}">
                  <a16:creationId xmlns:a16="http://schemas.microsoft.com/office/drawing/2014/main" id="{ABA65EC0-581A-6784-ACCD-D678FDA36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19707" y="2909777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Document outline">
              <a:extLst>
                <a:ext uri="{FF2B5EF4-FFF2-40B4-BE49-F238E27FC236}">
                  <a16:creationId xmlns:a16="http://schemas.microsoft.com/office/drawing/2014/main" id="{99BFCD3D-D895-B35D-4CA2-5753B1458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14613" y="2422451"/>
              <a:ext cx="914400" cy="914400"/>
            </a:xfrm>
            <a:prstGeom prst="rect">
              <a:avLst/>
            </a:prstGeom>
          </p:spPr>
        </p:pic>
        <p:pic>
          <p:nvPicPr>
            <p:cNvPr id="11" name="Graphic 9" descr="Document outline">
              <a:extLst>
                <a:ext uri="{FF2B5EF4-FFF2-40B4-BE49-F238E27FC236}">
                  <a16:creationId xmlns:a16="http://schemas.microsoft.com/office/drawing/2014/main" id="{0E39BCF5-C6A6-98D1-1653-3EDFC4C55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10822" y="337052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FBB6C2-9EB6-B484-6C29-4B3007EE1D87}"/>
                </a:ext>
              </a:extLst>
            </p:cNvPr>
            <p:cNvSpPr txBox="1"/>
            <p:nvPr/>
          </p:nvSpPr>
          <p:spPr>
            <a:xfrm>
              <a:off x="9188301" y="4350488"/>
              <a:ext cx="183411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Calibri"/>
                </a:rPr>
                <a:t>Audio Transcript</a:t>
              </a:r>
              <a:endParaRPr lang="en-US"/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ADDCE98-1603-A36E-1459-432DFB44D575}"/>
              </a:ext>
            </a:extLst>
          </p:cNvPr>
          <p:cNvSpPr/>
          <p:nvPr/>
        </p:nvSpPr>
        <p:spPr>
          <a:xfrm>
            <a:off x="1630325" y="3375837"/>
            <a:ext cx="88604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BF4D5E-C8F1-9786-7486-F16D0789171D}"/>
              </a:ext>
            </a:extLst>
          </p:cNvPr>
          <p:cNvSpPr/>
          <p:nvPr/>
        </p:nvSpPr>
        <p:spPr>
          <a:xfrm>
            <a:off x="7566836" y="3260651"/>
            <a:ext cx="88604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CD2E4477-A1A5-C3FA-2889-57C249FA5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5859" y="3260652"/>
            <a:ext cx="593651" cy="5936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46E6E6-0245-FD5C-BE53-9ADF7EE17C43}"/>
              </a:ext>
            </a:extLst>
          </p:cNvPr>
          <p:cNvSpPr txBox="1"/>
          <p:nvPr/>
        </p:nvSpPr>
        <p:spPr>
          <a:xfrm>
            <a:off x="2383465" y="4208720"/>
            <a:ext cx="12457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Controller</a:t>
            </a:r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6F9A13C-1B6F-0D32-8C38-1F08F7D91056}"/>
              </a:ext>
            </a:extLst>
          </p:cNvPr>
          <p:cNvSpPr/>
          <p:nvPr/>
        </p:nvSpPr>
        <p:spPr>
          <a:xfrm>
            <a:off x="3854301" y="3375837"/>
            <a:ext cx="886046" cy="45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3" descr="Icon&#10;&#10;Description automatically generated">
            <a:extLst>
              <a:ext uri="{FF2B5EF4-FFF2-40B4-BE49-F238E27FC236}">
                <a16:creationId xmlns:a16="http://schemas.microsoft.com/office/drawing/2014/main" id="{DBD58BA7-746F-F722-68F1-E2A00BBAA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4256" y="4208721"/>
            <a:ext cx="443025" cy="4164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D4DC098-F810-6E6C-62E8-31F41DB9563A}"/>
              </a:ext>
            </a:extLst>
          </p:cNvPr>
          <p:cNvSpPr txBox="1"/>
          <p:nvPr/>
        </p:nvSpPr>
        <p:spPr>
          <a:xfrm>
            <a:off x="2917639" y="1601946"/>
            <a:ext cx="9122497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Cost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solidFill>
                  <a:schemeClr val="accent6"/>
                </a:solidFill>
                <a:ea typeface="Calibri"/>
                <a:cs typeface="Calibri"/>
              </a:rPr>
              <a:t>11</a:t>
            </a:r>
            <a:r>
              <a:rPr lang="en-US">
                <a:ea typeface="Calibri"/>
                <a:cs typeface="Calibri"/>
              </a:rPr>
              <a:t> USD/mo. (</a:t>
            </a:r>
            <a:r>
              <a:rPr lang="en-US">
                <a:solidFill>
                  <a:schemeClr val="accent6"/>
                </a:solidFill>
                <a:ea typeface="Calibri"/>
                <a:cs typeface="Calibri"/>
              </a:rPr>
              <a:t>-80%</a:t>
            </a:r>
            <a:r>
              <a:rPr lang="en-US">
                <a:ea typeface="Calibri"/>
                <a:cs typeface="Calibri"/>
              </a:rPr>
              <a:t>) + 0.019 USD/hour  </a:t>
            </a:r>
            <a:r>
              <a:rPr lang="en-US" b="1">
                <a:ea typeface="Calibri"/>
                <a:cs typeface="Calibri"/>
              </a:rPr>
              <a:t>Capacity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solidFill>
                  <a:schemeClr val="accent6"/>
                </a:solidFill>
                <a:ea typeface="Calibri"/>
                <a:cs typeface="Calibri"/>
              </a:rPr>
              <a:t>Unlimited   </a:t>
            </a:r>
            <a:r>
              <a:rPr lang="en-US" b="1">
                <a:ea typeface="Calibri"/>
                <a:cs typeface="Calibri"/>
              </a:rPr>
              <a:t>Per-hour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0.019 USD (+100%)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7423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46</Slides>
  <Notes>0</Notes>
  <HiddenSlides>6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Audio Transcript is Useful</vt:lpstr>
      <vt:lpstr>Transcribing Audio can be Costly</vt:lpstr>
      <vt:lpstr>Objective: Cheap Audio Transcription</vt:lpstr>
      <vt:lpstr>Non-Objective: Make it Accurate</vt:lpstr>
      <vt:lpstr>Previous Works</vt:lpstr>
      <vt:lpstr>Proposed Method (1): Basic Operation</vt:lpstr>
      <vt:lpstr>Proposed Method (2): EC2 Baseline</vt:lpstr>
      <vt:lpstr>Proposed Method (3):  On-demand with Serverless</vt:lpstr>
      <vt:lpstr>Proposed Method (4):  Cheap Compute with Preemptible</vt:lpstr>
      <vt:lpstr>Proposed Method (5):  Less start-up overhead with Batching</vt:lpstr>
      <vt:lpstr>Recap: Cheap compute obtained</vt:lpstr>
      <vt:lpstr>Proposed Method (6):  Closer look at Transcriber</vt:lpstr>
      <vt:lpstr>Optimizing Audio Transcription</vt:lpstr>
      <vt:lpstr>Optimizing Audio Transcription (2): Chunk the audio equally?</vt:lpstr>
      <vt:lpstr>Optimizing Audio Transcription (3): Chunk by Silence. Optimize Cost</vt:lpstr>
      <vt:lpstr>Optimizing Audio Transcription (4): Chunk by Silence. Optimize Cost</vt:lpstr>
      <vt:lpstr>Proposed Method (7):  Final System</vt:lpstr>
      <vt:lpstr>Results</vt:lpstr>
      <vt:lpstr>Preprocessing improves accuracy</vt:lpstr>
      <vt:lpstr>Preprocessing improves accuracy</vt:lpstr>
      <vt:lpstr>Preprocessing improves accuracy</vt:lpstr>
      <vt:lpstr>Preprocessing improves accuracy</vt:lpstr>
      <vt:lpstr>Preprocessing improves accuracy</vt:lpstr>
      <vt:lpstr>The system can scale and handle large number of videos</vt:lpstr>
      <vt:lpstr>The system can process in a timely manner </vt:lpstr>
      <vt:lpstr>The system remains accurate</vt:lpstr>
      <vt:lpstr>The system can transcribe for cheap</vt:lpstr>
      <vt:lpstr>Comparison with commercial API</vt:lpstr>
      <vt:lpstr>Conclusion</vt:lpstr>
      <vt:lpstr>THANK YOU</vt:lpstr>
      <vt:lpstr>Extra Slides</vt:lpstr>
      <vt:lpstr>Fig. 1. The system architecture of the Autosub service.</vt:lpstr>
      <vt:lpstr>Eq. (DP sol.)</vt:lpstr>
      <vt:lpstr>Table I</vt:lpstr>
      <vt:lpstr>Table II</vt:lpstr>
      <vt:lpstr>Table III</vt:lpstr>
      <vt:lpstr>Table IV</vt:lpstr>
      <vt:lpstr>Table V</vt:lpstr>
      <vt:lpstr>Fig 2</vt:lpstr>
      <vt:lpstr>c5a.large-gowajee-profile</vt:lpstr>
      <vt:lpstr>TimeOnly.ipynb (Gowajee, 8GB)</vt:lpstr>
      <vt:lpstr>Top-Right Calculation from Table IV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revision>91</cp:revision>
  <dcterms:created xsi:type="dcterms:W3CDTF">2023-05-16T14:53:12Z</dcterms:created>
  <dcterms:modified xsi:type="dcterms:W3CDTF">2023-06-24T22:46:24Z</dcterms:modified>
</cp:coreProperties>
</file>