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63" r:id="rId4"/>
    <p:sldId id="259" r:id="rId5"/>
    <p:sldId id="262" r:id="rId6"/>
    <p:sldId id="260" r:id="rId7"/>
    <p:sldId id="261" r:id="rId8"/>
    <p:sldId id="265" r:id="rId9"/>
    <p:sldId id="264" r:id="rId10"/>
    <p:sldId id="266" r:id="rId11"/>
    <p:sldId id="267" r:id="rId12"/>
    <p:sldId id="268" r:id="rId13"/>
    <p:sldId id="269" r:id="rId14"/>
    <p:sldId id="278" r:id="rId15"/>
    <p:sldId id="270" r:id="rId16"/>
    <p:sldId id="271" r:id="rId17"/>
    <p:sldId id="272" r:id="rId18"/>
    <p:sldId id="273" r:id="rId19"/>
    <p:sldId id="274" r:id="rId20"/>
    <p:sldId id="275" r:id="rId21"/>
    <p:sldId id="277" r:id="rId22"/>
    <p:sldId id="276" r:id="rId23"/>
    <p:sldId id="258" r:id="rId24"/>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3"/>
    <p:restoredTop sz="76941" autoAdjust="0"/>
  </p:normalViewPr>
  <p:slideViewPr>
    <p:cSldViewPr snapToGrid="0">
      <p:cViewPr varScale="1">
        <p:scale>
          <a:sx n="85" d="100"/>
          <a:sy n="85" d="100"/>
        </p:scale>
        <p:origin x="1740"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ặng Văn Hiếu" userId="f8bea3fd-ca77-4e9f-a471-fff847d134cc" providerId="ADAL" clId="{3C6EB1E2-A493-400F-BC13-1B46DA80CB3B}"/>
    <pc:docChg chg="modSld">
      <pc:chgData name="Đặng Văn Hiếu" userId="f8bea3fd-ca77-4e9f-a471-fff847d134cc" providerId="ADAL" clId="{3C6EB1E2-A493-400F-BC13-1B46DA80CB3B}" dt="2023-06-23T01:07:44.940" v="3" actId="20577"/>
      <pc:docMkLst>
        <pc:docMk/>
      </pc:docMkLst>
      <pc:sldChg chg="modSp mod modNotesTx">
        <pc:chgData name="Đặng Văn Hiếu" userId="f8bea3fd-ca77-4e9f-a471-fff847d134cc" providerId="ADAL" clId="{3C6EB1E2-A493-400F-BC13-1B46DA80CB3B}" dt="2023-06-23T01:07:44.940" v="3" actId="20577"/>
        <pc:sldMkLst>
          <pc:docMk/>
          <pc:sldMk cId="3965420024" sldId="262"/>
        </pc:sldMkLst>
        <pc:spChg chg="mod">
          <ac:chgData name="Đặng Văn Hiếu" userId="f8bea3fd-ca77-4e9f-a471-fff847d134cc" providerId="ADAL" clId="{3C6EB1E2-A493-400F-BC13-1B46DA80CB3B}" dt="2023-06-23T01:07:40.406" v="1" actId="20577"/>
          <ac:spMkLst>
            <pc:docMk/>
            <pc:sldMk cId="3965420024" sldId="262"/>
            <ac:spMk id="26" creationId="{275A8D47-1FD1-543F-1BD6-DC85B92CA9AE}"/>
          </ac:spMkLst>
        </pc:spChg>
      </pc:sldChg>
    </pc:docChg>
  </pc:docChgLst>
  <pc:docChgLst>
    <pc:chgData name="Đặng Văn Hiếu" userId="f8bea3fd-ca77-4e9f-a471-fff847d134cc" providerId="ADAL" clId="{7C25DB51-9DC1-4FCA-8F9D-45890735CBCF}"/>
    <pc:docChg chg="custSel modSld">
      <pc:chgData name="Đặng Văn Hiếu" userId="f8bea3fd-ca77-4e9f-a471-fff847d134cc" providerId="ADAL" clId="{7C25DB51-9DC1-4FCA-8F9D-45890735CBCF}" dt="2023-06-22T16:14:18.657" v="125" actId="20577"/>
      <pc:docMkLst>
        <pc:docMk/>
      </pc:docMkLst>
      <pc:sldChg chg="modNotesTx">
        <pc:chgData name="Đặng Văn Hiếu" userId="f8bea3fd-ca77-4e9f-a471-fff847d134cc" providerId="ADAL" clId="{7C25DB51-9DC1-4FCA-8F9D-45890735CBCF}" dt="2023-06-22T16:10:58.415" v="120" actId="20577"/>
        <pc:sldMkLst>
          <pc:docMk/>
          <pc:sldMk cId="894987608" sldId="256"/>
        </pc:sldMkLst>
      </pc:sldChg>
      <pc:sldChg chg="modNotesTx">
        <pc:chgData name="Đặng Văn Hiếu" userId="f8bea3fd-ca77-4e9f-a471-fff847d134cc" providerId="ADAL" clId="{7C25DB51-9DC1-4FCA-8F9D-45890735CBCF}" dt="2023-06-22T16:12:38.270" v="123" actId="20577"/>
        <pc:sldMkLst>
          <pc:docMk/>
          <pc:sldMk cId="1901625445" sldId="257"/>
        </pc:sldMkLst>
      </pc:sldChg>
      <pc:sldChg chg="modNotesTx">
        <pc:chgData name="Đặng Văn Hiếu" userId="f8bea3fd-ca77-4e9f-a471-fff847d134cc" providerId="ADAL" clId="{7C25DB51-9DC1-4FCA-8F9D-45890735CBCF}" dt="2023-06-22T16:14:18.657" v="125" actId="20577"/>
        <pc:sldMkLst>
          <pc:docMk/>
          <pc:sldMk cId="479170616"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637F2-9CF6-4A97-A8D2-E2277C52356B}" type="datetimeFigureOut">
              <a:rPr lang="en-US" smtClean="0"/>
              <a:t>6/23/2023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5BDE3-61DC-4257-BBDB-54F0C156B515}" type="slidenum">
              <a:rPr lang="en-US" smtClean="0"/>
              <a:t>‹#›</a:t>
            </a:fld>
            <a:endParaRPr lang="en-US"/>
          </a:p>
        </p:txBody>
      </p:sp>
    </p:spTree>
    <p:extLst>
      <p:ext uri="{BB962C8B-B14F-4D97-AF65-F5344CB8AC3E}">
        <p14:creationId xmlns:p14="http://schemas.microsoft.com/office/powerpoint/2010/main" val="154886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attending today's conference. </a:t>
            </a:r>
            <a:r>
              <a:rPr lang="en-US" dirty="0" err="1"/>
              <a:t>Im</a:t>
            </a:r>
            <a:r>
              <a:rPr lang="en-US" dirty="0"/>
              <a:t> Hieu Dang Van - co-author of a paper called "A Sensor Fusion Approach for Improving Implementation Speed and Accuracy of RTAB-Map Algorithm Based Indoor 3D Mapping“. The paper was written by members of the faculty of electronics and telecommunications,</a:t>
            </a:r>
            <a:r>
              <a:rPr lang="en-US" sz="1200" dirty="0">
                <a:solidFill>
                  <a:srgbClr val="000000"/>
                </a:solidFill>
                <a:latin typeface="Montserrat" panose="00000500000000000000" pitchFamily="2" charset="0"/>
              </a:rPr>
              <a:t> VNU University of Engineering and Technology and Hanoi University of Science and Technology</a:t>
            </a:r>
            <a:endParaRPr lang="vi-VN" dirty="0"/>
          </a:p>
        </p:txBody>
      </p:sp>
      <p:sp>
        <p:nvSpPr>
          <p:cNvPr id="4" name="Slide Number Placeholder 3"/>
          <p:cNvSpPr>
            <a:spLocks noGrp="1"/>
          </p:cNvSpPr>
          <p:nvPr>
            <p:ph type="sldNum" sz="quarter" idx="5"/>
          </p:nvPr>
        </p:nvSpPr>
        <p:spPr/>
        <p:txBody>
          <a:bodyPr/>
          <a:lstStyle/>
          <a:p>
            <a:fld id="{6F15BDE3-61DC-4257-BBDB-54F0C156B515}" type="slidenum">
              <a:rPr lang="en-US" smtClean="0"/>
              <a:t>1</a:t>
            </a:fld>
            <a:endParaRPr lang="en-US"/>
          </a:p>
        </p:txBody>
      </p:sp>
    </p:spTree>
    <p:extLst>
      <p:ext uri="{BB962C8B-B14F-4D97-AF65-F5344CB8AC3E}">
        <p14:creationId xmlns:p14="http://schemas.microsoft.com/office/powerpoint/2010/main" val="203804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i will present the rtab-map algorithm in the proposed </a:t>
            </a:r>
            <a:r>
              <a:rPr lang="vi-VN"/>
              <a:t>model. </a:t>
            </a:r>
          </a:p>
          <a:p>
            <a:r>
              <a:rPr lang="en-US"/>
              <a:t>We change the input of the “Odometry Node” block to provide a more accurate and reliable alternative odometry than the VO in the base model.</a:t>
            </a:r>
            <a:endParaRPr lang="vi-VN"/>
          </a:p>
          <a:p>
            <a:r>
              <a:rPr lang="vi-VN"/>
              <a:t>Besides, </a:t>
            </a:r>
            <a:r>
              <a:rPr lang="en-US"/>
              <a:t>the “Update Detection Rate” block is added to change the algorithm's update frequency</a:t>
            </a:r>
          </a:p>
        </p:txBody>
      </p:sp>
      <p:sp>
        <p:nvSpPr>
          <p:cNvPr id="4" name="Slide Number Placeholder 3"/>
          <p:cNvSpPr>
            <a:spLocks noGrp="1"/>
          </p:cNvSpPr>
          <p:nvPr>
            <p:ph type="sldNum" sz="quarter" idx="5"/>
          </p:nvPr>
        </p:nvSpPr>
        <p:spPr/>
        <p:txBody>
          <a:bodyPr/>
          <a:lstStyle/>
          <a:p>
            <a:fld id="{6F15BDE3-61DC-4257-BBDB-54F0C156B515}" type="slidenum">
              <a:rPr lang="en-US" smtClean="0"/>
              <a:t>10</a:t>
            </a:fld>
            <a:endParaRPr lang="en-US"/>
          </a:p>
        </p:txBody>
      </p:sp>
    </p:spTree>
    <p:extLst>
      <p:ext uri="{BB962C8B-B14F-4D97-AF65-F5344CB8AC3E}">
        <p14:creationId xmlns:p14="http://schemas.microsoft.com/office/powerpoint/2010/main" val="748752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15BDE3-61DC-4257-BBDB-54F0C156B515}" type="slidenum">
              <a:rPr lang="en-US" smtClean="0"/>
              <a:t>11</a:t>
            </a:fld>
            <a:endParaRPr lang="en-US"/>
          </a:p>
        </p:txBody>
      </p:sp>
    </p:spTree>
    <p:extLst>
      <p:ext uri="{BB962C8B-B14F-4D97-AF65-F5344CB8AC3E}">
        <p14:creationId xmlns:p14="http://schemas.microsoft.com/office/powerpoint/2010/main" val="1716803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600">
                <a:latin typeface="Montserrat" panose="00000500000000000000" pitchFamily="2" charset="0"/>
              </a:rPr>
              <a:t>First, I would like to introduce the actual robot model that we use for Visual </a:t>
            </a:r>
            <a:r>
              <a:rPr lang="vi-VN" sz="1600">
                <a:latin typeface="Montserrat" panose="00000500000000000000" pitchFamily="2" charset="0"/>
              </a:rPr>
              <a:t>SLAM. </a:t>
            </a:r>
            <a:r>
              <a:rPr lang="en-US" sz="1600">
                <a:latin typeface="Montserrat" panose="00000500000000000000" pitchFamily="2" charset="0"/>
              </a:rPr>
              <a:t>The components at the base of the robot used include Driver CAN, buck converter, lipo battery, wifi modem, IPS and Jetson AGX xavier.</a:t>
            </a:r>
          </a:p>
        </p:txBody>
      </p:sp>
      <p:sp>
        <p:nvSpPr>
          <p:cNvPr id="4" name="Slide Number Placeholder 3"/>
          <p:cNvSpPr>
            <a:spLocks noGrp="1"/>
          </p:cNvSpPr>
          <p:nvPr>
            <p:ph type="sldNum" sz="quarter" idx="5"/>
          </p:nvPr>
        </p:nvSpPr>
        <p:spPr/>
        <p:txBody>
          <a:bodyPr/>
          <a:lstStyle/>
          <a:p>
            <a:fld id="{6F15BDE3-61DC-4257-BBDB-54F0C156B515}" type="slidenum">
              <a:rPr lang="en-US" smtClean="0"/>
              <a:t>12</a:t>
            </a:fld>
            <a:endParaRPr lang="en-US"/>
          </a:p>
        </p:txBody>
      </p:sp>
    </p:spTree>
    <p:extLst>
      <p:ext uri="{BB962C8B-B14F-4D97-AF65-F5344CB8AC3E}">
        <p14:creationId xmlns:p14="http://schemas.microsoft.com/office/powerpoint/2010/main" val="1511190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Next, I will represent about changing the input of the “Odometry Node”.  We use the ROS package to fusion sensors through the extended Kalman filter. To do that, we need to prepare the input data include: </a:t>
            </a:r>
            <a:r>
              <a:rPr lang="en-US">
                <a:latin typeface="Montserrat" panose="00000500000000000000" pitchFamily="2" charset="0"/>
              </a:rPr>
              <a:t>Coordinates (x, y) from “IPS”, Velocity (vx, vy) from “Wheel Encoders”, Direction (yaw), angular velocity (vyaw) and acceleration (ax, ay) from IMU.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Montserrat" panose="00000500000000000000" pitchFamily="2" charset="0"/>
              </a:rPr>
              <a:t>Then the filtered data is sent to the main RTAB-Map algorithm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ontserrat" panose="00000500000000000000" pitchFamily="2" charset="0"/>
            </a:endParaRPr>
          </a:p>
          <a:p>
            <a:endParaRPr lang="en-US"/>
          </a:p>
        </p:txBody>
      </p:sp>
      <p:sp>
        <p:nvSpPr>
          <p:cNvPr id="4" name="Slide Number Placeholder 3"/>
          <p:cNvSpPr>
            <a:spLocks noGrp="1"/>
          </p:cNvSpPr>
          <p:nvPr>
            <p:ph type="sldNum" sz="quarter" idx="5"/>
          </p:nvPr>
        </p:nvSpPr>
        <p:spPr/>
        <p:txBody>
          <a:bodyPr/>
          <a:lstStyle/>
          <a:p>
            <a:fld id="{6F15BDE3-61DC-4257-BBDB-54F0C156B515}" type="slidenum">
              <a:rPr lang="en-US" smtClean="0"/>
              <a:t>13</a:t>
            </a:fld>
            <a:endParaRPr lang="en-US"/>
          </a:p>
        </p:txBody>
      </p:sp>
    </p:spTree>
    <p:extLst>
      <p:ext uri="{BB962C8B-B14F-4D97-AF65-F5344CB8AC3E}">
        <p14:creationId xmlns:p14="http://schemas.microsoft.com/office/powerpoint/2010/main" val="2810032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a:t>About changing </a:t>
            </a:r>
            <a:r>
              <a:rPr lang="en-US">
                <a:latin typeface="Montserrat" panose="00000500000000000000" pitchFamily="2" charset="0"/>
              </a:rPr>
              <a:t>the algorithm's update frequency. We </a:t>
            </a:r>
            <a:r>
              <a:rPr lang="en-US">
                <a:latin typeface="Montserrat" panose="00000500000000000000" pitchFamily="2" charset="0"/>
                <a:ea typeface="Verdana" panose="020B0604030504040204" pitchFamily="34" charset="0"/>
              </a:rPr>
              <a:t>increase the update frequency of the Odometry node that has passed the filter in sync with the IPS and synchronize the values of the parameters that affect the RTAB-Map's map update frequency with the frequency of the alternate Odometry source.</a:t>
            </a:r>
          </a:p>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a:latin typeface="Montserrat" panose="00000500000000000000" pitchFamily="2" charset="0"/>
                <a:ea typeface="Verdana" panose="020B0604030504040204" pitchFamily="34" charset="0"/>
              </a:rPr>
              <a:t> </a:t>
            </a:r>
          </a:p>
          <a:p>
            <a:pPr marL="0" indent="0" algn="just">
              <a:buFont typeface="Symbol" panose="05050102010706020507" pitchFamily="18" charset="2"/>
              <a:buNone/>
            </a:pPr>
            <a:endParaRPr lang="en-US">
              <a:latin typeface="Montserrat" panose="00000500000000000000" pitchFamily="2" charset="0"/>
            </a:endParaRPr>
          </a:p>
          <a:p>
            <a:endParaRPr lang="en-US"/>
          </a:p>
        </p:txBody>
      </p:sp>
      <p:sp>
        <p:nvSpPr>
          <p:cNvPr id="4" name="Slide Number Placeholder 3"/>
          <p:cNvSpPr>
            <a:spLocks noGrp="1"/>
          </p:cNvSpPr>
          <p:nvPr>
            <p:ph type="sldNum" sz="quarter" idx="5"/>
          </p:nvPr>
        </p:nvSpPr>
        <p:spPr/>
        <p:txBody>
          <a:bodyPr/>
          <a:lstStyle/>
          <a:p>
            <a:fld id="{6F15BDE3-61DC-4257-BBDB-54F0C156B515}" type="slidenum">
              <a:rPr lang="en-US" smtClean="0"/>
              <a:t>14</a:t>
            </a:fld>
            <a:endParaRPr lang="en-US"/>
          </a:p>
        </p:txBody>
      </p:sp>
    </p:spTree>
    <p:extLst>
      <p:ext uri="{BB962C8B-B14F-4D97-AF65-F5344CB8AC3E}">
        <p14:creationId xmlns:p14="http://schemas.microsoft.com/office/powerpoint/2010/main" val="881566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15BDE3-61DC-4257-BBDB-54F0C156B515}" type="slidenum">
              <a:rPr lang="en-US" smtClean="0"/>
              <a:t>15</a:t>
            </a:fld>
            <a:endParaRPr lang="en-US"/>
          </a:p>
        </p:txBody>
      </p:sp>
    </p:spTree>
    <p:extLst>
      <p:ext uri="{BB962C8B-B14F-4D97-AF65-F5344CB8AC3E}">
        <p14:creationId xmlns:p14="http://schemas.microsoft.com/office/powerpoint/2010/main" val="3954424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Arial" panose="020B0604020202020204" pitchFamily="34" charset="0"/>
              </a:rPr>
              <a:t>The presentation will go to the experimental and results section to demonstrate the proposed method's effectiveness.</a:t>
            </a:r>
            <a:endParaRPr lang="en-US" sz="24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We will experiment based on 3 criteria: Estimated Position Error, Estimated Trajectory Error and 3D map quality and processing time</a:t>
            </a:r>
            <a:endParaRPr lang="en-US" sz="24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We have experimented with the proposed method using fusion Odom and compared it with the standard method using Visual Odom when building 3D maps for robots.</a:t>
            </a:r>
            <a:endParaRPr lang="en-US" sz="2400" b="0">
              <a:effectLst/>
            </a:endParaRPr>
          </a:p>
          <a:p>
            <a:pPr rtl="0">
              <a:spcBef>
                <a:spcPts val="0"/>
              </a:spcBef>
              <a:spcAft>
                <a:spcPts val="0"/>
              </a:spcAft>
            </a:pPr>
            <a:br>
              <a:rPr lang="en-US" sz="2400" b="0">
                <a:effectLst/>
              </a:rPr>
            </a:br>
            <a:r>
              <a:rPr lang="en-US" sz="1800" b="0" i="0" u="none" strike="noStrike">
                <a:solidFill>
                  <a:srgbClr val="000000"/>
                </a:solidFill>
                <a:effectLst/>
                <a:latin typeface="Arial" panose="020B0604020202020204" pitchFamily="34" charset="0"/>
              </a:rPr>
              <a:t>Firstly, the comparison was performed on the position error of the robot while stationary for 60 seconds (5Hz sampling rate) between “Visual Odom” (Blue line) - representing the base method, and “Fusion Odom” (Red line) - illustrating the proposed method,  as shown in Fig. a and Fig. b, respectively. </a:t>
            </a:r>
            <a:endParaRPr lang="en-US" sz="24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The comparison in the selected 60-second interval can show the” Visual Odom” drift. It could be observed from the line graph that the position estimate in the base method exhibits continuous jumps overtime during the 3D map construction process. However, after sensor fusion, the position estimate becomes more accurate and stable during a specific time period</a:t>
            </a:r>
            <a:endParaRPr lang="en-US" sz="2400" b="0">
              <a:effectLst/>
            </a:endParaRPr>
          </a:p>
          <a:p>
            <a:br>
              <a:rPr lang="en-US" sz="2400"/>
            </a:br>
            <a:endParaRPr lang="en-US" sz="1600">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6F15BDE3-61DC-4257-BBDB-54F0C156B515}" type="slidenum">
              <a:rPr lang="en-US" smtClean="0"/>
              <a:t>16</a:t>
            </a:fld>
            <a:endParaRPr lang="en-US"/>
          </a:p>
        </p:txBody>
      </p:sp>
    </p:spTree>
    <p:extLst>
      <p:ext uri="{BB962C8B-B14F-4D97-AF65-F5344CB8AC3E}">
        <p14:creationId xmlns:p14="http://schemas.microsoft.com/office/powerpoint/2010/main" val="1436565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Arial" panose="020B0604020202020204" pitchFamily="34" charset="0"/>
              </a:rPr>
              <a:t>The next, comparative analysis of the trajectories obtained from both methods was conducted, and the results were highly favorable.</a:t>
            </a:r>
            <a:endParaRPr lang="en-US" sz="24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The mapping process was carried out at different speeds of the robot with a linear velocity of v = 0.15m/s, 0.3m/s and rotational velocity of ω = 0.39rad/s, 0.78rad/s.</a:t>
            </a:r>
            <a:endParaRPr lang="en-US" sz="24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The trajectory error was estimated with the ground truth taken from the 3D map after the mapping process was completed.</a:t>
            </a:r>
            <a:endParaRPr lang="en-US" sz="2400" b="0">
              <a:effectLst/>
            </a:endParaRPr>
          </a:p>
          <a:p>
            <a:pPr rtl="0">
              <a:spcBef>
                <a:spcPts val="0"/>
              </a:spcBef>
              <a:spcAft>
                <a:spcPts val="0"/>
              </a:spcAft>
            </a:pPr>
            <a:br>
              <a:rPr lang="en-US" sz="2400" b="0">
                <a:effectLst/>
              </a:rPr>
            </a:br>
            <a:r>
              <a:rPr lang="en-US" sz="1800" b="0" i="0" u="none" strike="noStrike">
                <a:solidFill>
                  <a:srgbClr val="000000"/>
                </a:solidFill>
                <a:effectLst/>
                <a:latin typeface="Arial" panose="020B0604020202020204" pitchFamily="34" charset="0"/>
              </a:rPr>
              <a:t>In this figure are the results of the v = 0.3m/s and ω = 0.78rad/s experiments. It was observed that there were significant differences between the trajectory of “Visual Odom” and the ground truth (Fig. a), which was caused by pose drift when the robot turned. However, “Fusion Odom” performed outstandingly (Fig. b) in reducing the trajectory error.</a:t>
            </a:r>
            <a:endParaRPr lang="en-US" sz="2400" b="0">
              <a:effectLst/>
            </a:endParaRPr>
          </a:p>
          <a:p>
            <a:br>
              <a:rPr lang="en-US" sz="2400" b="0">
                <a:effectLst/>
              </a:rPr>
            </a:br>
            <a:endParaRPr lang="en-US" sz="1600">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6F15BDE3-61DC-4257-BBDB-54F0C156B515}" type="slidenum">
              <a:rPr lang="en-US" smtClean="0"/>
              <a:t>17</a:t>
            </a:fld>
            <a:endParaRPr lang="en-US"/>
          </a:p>
        </p:txBody>
      </p:sp>
    </p:spTree>
    <p:extLst>
      <p:ext uri="{BB962C8B-B14F-4D97-AF65-F5344CB8AC3E}">
        <p14:creationId xmlns:p14="http://schemas.microsoft.com/office/powerpoint/2010/main" val="1483160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Arial" panose="020B0604020202020204" pitchFamily="34" charset="0"/>
              </a:rPr>
              <a:t>In order to evaluate the accuracy of the proposed method, the Absolute Trajectory Error (ATE) was used in these 3 cases which were mentioned.</a:t>
            </a:r>
            <a:endParaRPr lang="en-US" sz="24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The ATE was calculated as the average of the Euclidean distance difference between the ground truth and the supplied odometry input over the total number of time steps. </a:t>
            </a:r>
            <a:endParaRPr lang="en-US" sz="24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Where N is the total number of time steps, ∥Pi −Qi∥ is the error of the Euclidean distance of the two methods.</a:t>
            </a:r>
            <a:endParaRPr lang="en-US" sz="2400" b="0">
              <a:effectLst/>
            </a:endParaRPr>
          </a:p>
          <a:p>
            <a:pPr rtl="0">
              <a:spcBef>
                <a:spcPts val="0"/>
              </a:spcBef>
              <a:spcAft>
                <a:spcPts val="0"/>
              </a:spcAft>
            </a:pPr>
            <a:br>
              <a:rPr lang="en-US" sz="2400" b="0">
                <a:effectLst/>
              </a:rPr>
            </a:br>
            <a:r>
              <a:rPr lang="en-US" sz="1800" b="0" i="0" u="none" strike="noStrike">
                <a:solidFill>
                  <a:srgbClr val="000000"/>
                </a:solidFill>
                <a:effectLst/>
                <a:latin typeface="Arial" panose="020B0604020202020204" pitchFamily="34" charset="0"/>
              </a:rPr>
              <a:t>The ATE coefficient of the proposed method was significantly lower than that of the base method, ranging from 9-36 times lower.</a:t>
            </a:r>
            <a:endParaRPr lang="en-US" sz="24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These findings suggested that the absolute orbital error of the proposed method had been greatly reduced compared to the base method. </a:t>
            </a:r>
            <a:endParaRPr lang="en-US" sz="24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Additionally, as the linear and angular velocities increased, the orbital error increased significantly. </a:t>
            </a:r>
            <a:endParaRPr lang="en-US" sz="24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At case 3, the error of the base method was approximately 0.1m, whereas the error of the proposed method was only approximately 0.01m.</a:t>
            </a:r>
            <a:endParaRPr lang="en-US" sz="24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These results demonstrate the efficacy of the proposed method in reducing errors and improving accuracy.</a:t>
            </a:r>
            <a:endParaRPr lang="en-US" sz="2400" b="0">
              <a:effectLst/>
            </a:endParaRPr>
          </a:p>
          <a:p>
            <a:br>
              <a:rPr lang="en-US" sz="2400" b="0">
                <a:effectLst/>
              </a:rPr>
            </a:br>
            <a:br>
              <a:rPr lang="en-US" sz="2400" b="0">
                <a:effectLst/>
              </a:rPr>
            </a:br>
            <a:endParaRPr lang="en-US" sz="1600">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6F15BDE3-61DC-4257-BBDB-54F0C156B515}" type="slidenum">
              <a:rPr lang="en-US" smtClean="0"/>
              <a:t>18</a:t>
            </a:fld>
            <a:endParaRPr lang="en-US"/>
          </a:p>
        </p:txBody>
      </p:sp>
    </p:spTree>
    <p:extLst>
      <p:ext uri="{BB962C8B-B14F-4D97-AF65-F5344CB8AC3E}">
        <p14:creationId xmlns:p14="http://schemas.microsoft.com/office/powerpoint/2010/main" val="2639881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Arial" panose="020B0604020202020204" pitchFamily="34" charset="0"/>
              </a:rPr>
              <a:t>A comparative study was conducted to investigate the effectiveness of synchronizing the frequency of updating the map processing of the RTAB-Map method with location updates from the IPS. </a:t>
            </a:r>
            <a:endParaRPr lang="en-US" sz="2400" b="0">
              <a:effectLst/>
            </a:endParaRPr>
          </a:p>
          <a:p>
            <a:pPr rtl="0">
              <a:spcBef>
                <a:spcPts val="0"/>
              </a:spcBef>
              <a:spcAft>
                <a:spcPts val="0"/>
              </a:spcAft>
            </a:pPr>
            <a:br>
              <a:rPr lang="en-US" sz="2400" b="0">
                <a:effectLst/>
              </a:rPr>
            </a:br>
            <a:r>
              <a:rPr lang="en-US" sz="1800" b="0" i="0" u="none" strike="noStrike">
                <a:solidFill>
                  <a:srgbClr val="000000"/>
                </a:solidFill>
                <a:effectLst/>
                <a:latin typeface="Arial" panose="020B0604020202020204" pitchFamily="34" charset="0"/>
              </a:rPr>
              <a:t>The experiment involved scanning an area of the environment with a robot over a fixed time interval (δt = 2s) and a fixed angular velocity (ω = 0.2rad/s). The number of point clouds on the 3D map generated using the base method and the proposed method was compared.</a:t>
            </a:r>
            <a:endParaRPr lang="en-US" sz="2400" b="0">
              <a:effectLst/>
            </a:endParaRPr>
          </a:p>
          <a:p>
            <a:pPr rtl="0">
              <a:spcBef>
                <a:spcPts val="0"/>
              </a:spcBef>
              <a:spcAft>
                <a:spcPts val="0"/>
              </a:spcAft>
            </a:pPr>
            <a:br>
              <a:rPr lang="en-US" sz="2400" b="0">
                <a:effectLst/>
              </a:rPr>
            </a:br>
            <a:r>
              <a:rPr lang="en-US" sz="1800" b="0" i="0" u="none" strike="noStrike">
                <a:solidFill>
                  <a:srgbClr val="000000"/>
                </a:solidFill>
                <a:effectLst/>
                <a:latin typeface="Arial" panose="020B0604020202020204" pitchFamily="34" charset="0"/>
              </a:rPr>
              <a:t>The results showed that the proposed method generated a higher number of point clouds (188190 points) in Fig. b compared to the base method (83902 points) in Fig. a, indicating an improvement in the quality of the 3D map.</a:t>
            </a:r>
            <a:endParaRPr lang="en-US" sz="2400" b="0">
              <a:effectLst/>
            </a:endParaRPr>
          </a:p>
          <a:p>
            <a:pPr rtl="0">
              <a:spcBef>
                <a:spcPts val="0"/>
              </a:spcBef>
              <a:spcAft>
                <a:spcPts val="0"/>
              </a:spcAft>
            </a:pPr>
            <a:br>
              <a:rPr lang="en-US" sz="2400" b="0">
                <a:effectLst/>
              </a:rPr>
            </a:br>
            <a:r>
              <a:rPr lang="en-US" sz="1800" b="0" i="0" u="none" strike="noStrike">
                <a:solidFill>
                  <a:srgbClr val="000000"/>
                </a:solidFill>
                <a:effectLst/>
                <a:latin typeface="Arial" panose="020B0604020202020204" pitchFamily="34" charset="0"/>
              </a:rPr>
              <a:t>The findings demonstrated the clear benefits of increasing the frequency of updating the map processing of RTAB-Map to be synchronized with the frequency of location updates from the “Fusion Odom”.</a:t>
            </a:r>
            <a:endParaRPr lang="en-US" sz="2400" b="0">
              <a:effectLst/>
            </a:endParaRPr>
          </a:p>
          <a:p>
            <a:br>
              <a:rPr lang="en-US" sz="2400" b="0">
                <a:effectLst/>
              </a:rPr>
            </a:br>
            <a:endParaRPr lang="en-US" sz="1600">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6F15BDE3-61DC-4257-BBDB-54F0C156B515}" type="slidenum">
              <a:rPr lang="en-US" smtClean="0"/>
              <a:t>19</a:t>
            </a:fld>
            <a:endParaRPr lang="en-US"/>
          </a:p>
        </p:txBody>
      </p:sp>
    </p:spTree>
    <p:extLst>
      <p:ext uri="{BB962C8B-B14F-4D97-AF65-F5344CB8AC3E}">
        <p14:creationId xmlns:p14="http://schemas.microsoft.com/office/powerpoint/2010/main" val="333203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presentation consists of 4 parts. first is introduction, second is </a:t>
            </a:r>
            <a:r>
              <a:rPr kumimoji="0" lang="vi-VN" sz="1200" i="0" u="none" strike="noStrike" kern="1200" cap="all" spc="0" normalizeH="0" baseline="0" noProof="0" dirty="0" err="1">
                <a:ln>
                  <a:noFill/>
                </a:ln>
                <a:solidFill>
                  <a:srgbClr val="0070C0"/>
                </a:solidFill>
                <a:effectLst/>
                <a:uLnTx/>
                <a:uFillTx/>
                <a:latin typeface="Montserrat" panose="00000500000000000000" pitchFamily="2" charset="0"/>
                <a:sym typeface="Calibri"/>
              </a:rPr>
              <a:t>Proposed</a:t>
            </a:r>
            <a:r>
              <a:rPr kumimoji="0" lang="vi-VN" sz="1200" i="0" u="none" strike="noStrike" kern="1200" cap="all" spc="0" normalizeH="0" baseline="0" noProof="0" dirty="0">
                <a:ln>
                  <a:noFill/>
                </a:ln>
                <a:solidFill>
                  <a:srgbClr val="0070C0"/>
                </a:solidFill>
                <a:effectLst/>
                <a:uLnTx/>
                <a:uFillTx/>
                <a:latin typeface="Montserrat" panose="00000500000000000000" pitchFamily="2" charset="0"/>
                <a:sym typeface="Calibri"/>
              </a:rPr>
              <a:t> </a:t>
            </a:r>
            <a:r>
              <a:rPr kumimoji="0" lang="vi-VN" sz="1200" i="0" u="none" strike="noStrike" kern="1200" cap="all" spc="0" normalizeH="0" baseline="0" noProof="0" dirty="0" err="1">
                <a:ln>
                  <a:noFill/>
                </a:ln>
                <a:solidFill>
                  <a:srgbClr val="0070C0"/>
                </a:solidFill>
                <a:effectLst/>
                <a:uLnTx/>
                <a:uFillTx/>
                <a:latin typeface="Montserrat" panose="00000500000000000000" pitchFamily="2" charset="0"/>
                <a:sym typeface="Calibri"/>
              </a:rPr>
              <a:t>model</a:t>
            </a:r>
            <a:r>
              <a:rPr lang="en-US" dirty="0"/>
              <a:t>, third is </a:t>
            </a:r>
            <a:r>
              <a:rPr kumimoji="0" lang="vi-VN" sz="1200" i="0" u="none" strike="noStrike" kern="1200" cap="all" spc="0" normalizeH="0" baseline="0" noProof="0" dirty="0" err="1">
                <a:ln>
                  <a:noFill/>
                </a:ln>
                <a:solidFill>
                  <a:srgbClr val="0070C0"/>
                </a:solidFill>
                <a:effectLst/>
                <a:uLnTx/>
                <a:uFillTx/>
                <a:latin typeface="Montserrat" panose="00000500000000000000" pitchFamily="2" charset="0"/>
                <a:sym typeface="Calibri"/>
              </a:rPr>
              <a:t>Experimental</a:t>
            </a:r>
            <a:r>
              <a:rPr kumimoji="0" lang="vi-VN" sz="1200" i="0" u="none" strike="noStrike" kern="1200" cap="all" spc="0" normalizeH="0" baseline="0" noProof="0" dirty="0">
                <a:ln>
                  <a:noFill/>
                </a:ln>
                <a:solidFill>
                  <a:srgbClr val="0070C0"/>
                </a:solidFill>
                <a:effectLst/>
                <a:uLnTx/>
                <a:uFillTx/>
                <a:latin typeface="Montserrat" panose="00000500000000000000" pitchFamily="2" charset="0"/>
                <a:sym typeface="Calibri"/>
              </a:rPr>
              <a:t> </a:t>
            </a:r>
            <a:r>
              <a:rPr kumimoji="0" lang="vi-VN" sz="1200" i="0" u="none" strike="noStrike" kern="1200" cap="all" spc="0" normalizeH="0" baseline="0" noProof="0" dirty="0" err="1">
                <a:ln>
                  <a:noFill/>
                </a:ln>
                <a:solidFill>
                  <a:srgbClr val="0070C0"/>
                </a:solidFill>
                <a:effectLst/>
                <a:uLnTx/>
                <a:uFillTx/>
                <a:latin typeface="Montserrat" panose="00000500000000000000" pitchFamily="2" charset="0"/>
                <a:sym typeface="Calibri"/>
              </a:rPr>
              <a:t>results</a:t>
            </a:r>
            <a:r>
              <a:rPr lang="en-US" dirty="0"/>
              <a:t> and last is C</a:t>
            </a:r>
          </a:p>
        </p:txBody>
      </p:sp>
      <p:sp>
        <p:nvSpPr>
          <p:cNvPr id="4" name="Slide Number Placeholder 3"/>
          <p:cNvSpPr>
            <a:spLocks noGrp="1"/>
          </p:cNvSpPr>
          <p:nvPr>
            <p:ph type="sldNum" sz="quarter" idx="5"/>
          </p:nvPr>
        </p:nvSpPr>
        <p:spPr/>
        <p:txBody>
          <a:bodyPr/>
          <a:lstStyle/>
          <a:p>
            <a:fld id="{6F15BDE3-61DC-4257-BBDB-54F0C156B515}" type="slidenum">
              <a:rPr lang="en-US" smtClean="0"/>
              <a:t>2</a:t>
            </a:fld>
            <a:endParaRPr lang="en-US"/>
          </a:p>
        </p:txBody>
      </p:sp>
    </p:spTree>
    <p:extLst>
      <p:ext uri="{BB962C8B-B14F-4D97-AF65-F5344CB8AC3E}">
        <p14:creationId xmlns:p14="http://schemas.microsoft.com/office/powerpoint/2010/main" val="2882241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Arial" panose="020B0604020202020204" pitchFamily="34" charset="0"/>
              </a:rPr>
              <a:t>The last, testing for the robot’s construction of 3D maps using two different methods on the same trajectory with identical linear and angular velocities, the interference and</a:t>
            </a:r>
            <a:endParaRPr lang="en-US" sz="24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loss of odometry in the control process led to the repositioning of the robot by the operator and adjustment of the map construction trajectory by the RTAB-Map system.</a:t>
            </a:r>
            <a:endParaRPr lang="en-US" sz="24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This interference significantly affected the time required to build the map. A test was conducted to assess the time taken by the robot to build a 3D map with the trajectory obtained after 5 test runs, presented in this figure. </a:t>
            </a:r>
            <a:endParaRPr lang="en-US" sz="24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The results indicated that the proposed method had an average mapping time of 110.4 seconds, while the base method took an average of 158 seconds to execute</a:t>
            </a:r>
            <a:endParaRPr lang="en-US" sz="2400" b="0">
              <a:effectLst/>
            </a:endParaRPr>
          </a:p>
          <a:p>
            <a:br>
              <a:rPr lang="en-US" sz="2400" b="0">
                <a:effectLst/>
              </a:rPr>
            </a:br>
            <a:endParaRPr lang="en-US" sz="1600">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6F15BDE3-61DC-4257-BBDB-54F0C156B515}" type="slidenum">
              <a:rPr lang="en-US" smtClean="0"/>
              <a:t>20</a:t>
            </a:fld>
            <a:endParaRPr lang="en-US"/>
          </a:p>
        </p:txBody>
      </p:sp>
    </p:spTree>
    <p:extLst>
      <p:ext uri="{BB962C8B-B14F-4D97-AF65-F5344CB8AC3E}">
        <p14:creationId xmlns:p14="http://schemas.microsoft.com/office/powerpoint/2010/main" val="730479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15BDE3-61DC-4257-BBDB-54F0C156B515}" type="slidenum">
              <a:rPr lang="en-US" smtClean="0"/>
              <a:t>21</a:t>
            </a:fld>
            <a:endParaRPr lang="en-US"/>
          </a:p>
        </p:txBody>
      </p:sp>
    </p:spTree>
    <p:extLst>
      <p:ext uri="{BB962C8B-B14F-4D97-AF65-F5344CB8AC3E}">
        <p14:creationId xmlns:p14="http://schemas.microsoft.com/office/powerpoint/2010/main" val="2331187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600">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6F15BDE3-61DC-4257-BBDB-54F0C156B515}" type="slidenum">
              <a:rPr lang="en-US" smtClean="0"/>
              <a:t>22</a:t>
            </a:fld>
            <a:endParaRPr lang="en-US"/>
          </a:p>
        </p:txBody>
      </p:sp>
    </p:spTree>
    <p:extLst>
      <p:ext uri="{BB962C8B-B14F-4D97-AF65-F5344CB8AC3E}">
        <p14:creationId xmlns:p14="http://schemas.microsoft.com/office/powerpoint/2010/main" val="167637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15BDE3-61DC-4257-BBDB-54F0C156B515}" type="slidenum">
              <a:rPr lang="en-US" smtClean="0"/>
              <a:t>3</a:t>
            </a:fld>
            <a:endParaRPr lang="en-US"/>
          </a:p>
        </p:txBody>
      </p:sp>
    </p:spTree>
    <p:extLst>
      <p:ext uri="{BB962C8B-B14F-4D97-AF65-F5344CB8AC3E}">
        <p14:creationId xmlns:p14="http://schemas.microsoft.com/office/powerpoint/2010/main" val="9703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600" dirty="0">
                <a:latin typeface="Montserrat" panose="00000500000000000000" pitchFamily="2" charset="0"/>
              </a:rPr>
              <a:t>In recent years, 3D mapping for indoor environments has undergone considerable research and improvement because of its effective applications in various fields, including robotics, autonomous navigation, and virtual reality. </a:t>
            </a:r>
          </a:p>
          <a:p>
            <a:pPr algn="just"/>
            <a:r>
              <a:rPr lang="en-US" sz="1600" dirty="0">
                <a:latin typeface="Montserrat" panose="00000500000000000000" pitchFamily="2" charset="0"/>
              </a:rPr>
              <a:t>Building an accurate 3D map for indoor environment is challenging due to the complex nature of the indoor space, the problem of </a:t>
            </a:r>
            <a:r>
              <a:rPr lang="en-US" sz="1600" dirty="0" err="1">
                <a:latin typeface="Montserrat" panose="00000500000000000000" pitchFamily="2" charset="0"/>
              </a:rPr>
              <a:t>realtime</a:t>
            </a:r>
            <a:r>
              <a:rPr lang="en-US" sz="1600" dirty="0">
                <a:latin typeface="Montserrat" panose="00000500000000000000" pitchFamily="2" charset="0"/>
              </a:rPr>
              <a:t> embedding and positioning errors of the robot </a:t>
            </a:r>
            <a:r>
              <a:rPr lang="vi-VN" sz="1600" dirty="0" err="1">
                <a:latin typeface="Montserrat" panose="00000500000000000000" pitchFamily="2" charset="0"/>
              </a:rPr>
              <a:t>system</a:t>
            </a:r>
            <a:r>
              <a:rPr lang="vi-VN" sz="1600" dirty="0">
                <a:latin typeface="Montserrat" panose="00000500000000000000" pitchFamily="2" charset="0"/>
              </a:rPr>
              <a:t>. </a:t>
            </a:r>
            <a:endParaRPr lang="en-US" sz="1600" dirty="0">
              <a:latin typeface="Montserrat" panose="00000500000000000000" pitchFamily="2" charset="0"/>
            </a:endParaRPr>
          </a:p>
          <a:p>
            <a:pPr algn="just"/>
            <a:r>
              <a:rPr lang="en-US" sz="1600" dirty="0">
                <a:latin typeface="Montserrat" panose="00000500000000000000" pitchFamily="2" charset="0"/>
              </a:rPr>
              <a:t>One of the methods to build 3D maps is Visual SLAM, which refers to SLAM systems that use the camera as the primary input sensor to receive visual information only </a:t>
            </a:r>
          </a:p>
        </p:txBody>
      </p:sp>
      <p:sp>
        <p:nvSpPr>
          <p:cNvPr id="4" name="Slide Number Placeholder 3"/>
          <p:cNvSpPr>
            <a:spLocks noGrp="1"/>
          </p:cNvSpPr>
          <p:nvPr>
            <p:ph type="sldNum" sz="quarter" idx="5"/>
          </p:nvPr>
        </p:nvSpPr>
        <p:spPr/>
        <p:txBody>
          <a:bodyPr/>
          <a:lstStyle/>
          <a:p>
            <a:fld id="{6F15BDE3-61DC-4257-BBDB-54F0C156B515}" type="slidenum">
              <a:rPr lang="en-US" smtClean="0"/>
              <a:t>4</a:t>
            </a:fld>
            <a:endParaRPr lang="en-US"/>
          </a:p>
        </p:txBody>
      </p:sp>
    </p:spTree>
    <p:extLst>
      <p:ext uri="{BB962C8B-B14F-4D97-AF65-F5344CB8AC3E}">
        <p14:creationId xmlns:p14="http://schemas.microsoft.com/office/powerpoint/2010/main" val="155681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study was carried out on the basis of the following "Base Model" include</a:t>
            </a:r>
            <a:r>
              <a:rPr lang="vi-VN" dirty="0"/>
              <a:t> </a:t>
            </a:r>
            <a:r>
              <a:rPr lang="vi-VN" dirty="0" err="1">
                <a:latin typeface="Montserrat" panose="00000500000000000000" pitchFamily="2" charset="0"/>
                <a:ea typeface="Verdana" panose="020B0604030504040204" pitchFamily="34" charset="0"/>
              </a:rPr>
              <a:t>Differential</a:t>
            </a:r>
            <a:r>
              <a:rPr lang="vi-VN" dirty="0">
                <a:latin typeface="Montserrat" panose="00000500000000000000" pitchFamily="2" charset="0"/>
                <a:ea typeface="Verdana" panose="020B0604030504040204" pitchFamily="34" charset="0"/>
              </a:rPr>
              <a:t> 2-wheel </a:t>
            </a:r>
            <a:r>
              <a:rPr lang="vi-VN" dirty="0" err="1">
                <a:latin typeface="Montserrat" panose="00000500000000000000" pitchFamily="2" charset="0"/>
                <a:ea typeface="Verdana" panose="020B0604030504040204" pitchFamily="34" charset="0"/>
              </a:rPr>
              <a:t>robot</a:t>
            </a:r>
            <a:r>
              <a:rPr lang="vi-VN" dirty="0">
                <a:latin typeface="Montserrat" panose="00000500000000000000" pitchFamily="2" charset="0"/>
                <a:ea typeface="Verdana" panose="020B0604030504040204" pitchFamily="34" charset="0"/>
              </a:rPr>
              <a:t> </a:t>
            </a:r>
            <a:r>
              <a:rPr lang="vi-VN" dirty="0" err="1">
                <a:latin typeface="Montserrat" panose="00000500000000000000" pitchFamily="2" charset="0"/>
                <a:ea typeface="Verdana" panose="020B0604030504040204" pitchFamily="34" charset="0"/>
              </a:rPr>
              <a:t>system</a:t>
            </a:r>
            <a:r>
              <a:rPr lang="vi-VN" dirty="0">
                <a:latin typeface="Montserrat" panose="00000500000000000000" pitchFamily="2" charset="0"/>
                <a:ea typeface="Verdana" panose="020B0604030504040204" pitchFamily="34" charset="0"/>
              </a:rPr>
              <a:t>, </a:t>
            </a:r>
            <a:r>
              <a:rPr lang="en-US" dirty="0">
                <a:latin typeface="Montserrat" panose="00000500000000000000" pitchFamily="2" charset="0"/>
                <a:ea typeface="Verdana" panose="020B0604030504040204" pitchFamily="34" charset="0"/>
              </a:rPr>
              <a:t>RGB-D camera </a:t>
            </a:r>
            <a:r>
              <a:rPr lang="vi-VN" dirty="0">
                <a:latin typeface="Montserrat" panose="00000500000000000000" pitchFamily="2" charset="0"/>
                <a:ea typeface="Verdana" panose="020B0604030504040204" pitchFamily="34" charset="0"/>
              </a:rPr>
              <a:t>D435i, </a:t>
            </a:r>
            <a:r>
              <a:rPr lang="vi-VN" dirty="0" err="1">
                <a:latin typeface="Montserrat" panose="00000500000000000000" pitchFamily="2" charset="0"/>
                <a:ea typeface="Verdana" panose="020B0604030504040204" pitchFamily="34" charset="0"/>
              </a:rPr>
              <a:t>and</a:t>
            </a:r>
            <a:r>
              <a:rPr lang="vi-VN" dirty="0">
                <a:latin typeface="Montserrat" panose="00000500000000000000" pitchFamily="2" charset="0"/>
                <a:ea typeface="Verdana" panose="020B0604030504040204" pitchFamily="34" charset="0"/>
              </a:rPr>
              <a:t> RTA</a:t>
            </a:r>
            <a:r>
              <a:rPr lang="en-US" dirty="0">
                <a:latin typeface="Montserrat" panose="00000500000000000000" pitchFamily="2" charset="0"/>
                <a:ea typeface="Verdana" panose="020B0604030504040204" pitchFamily="34" charset="0"/>
              </a:rPr>
              <a:t>B</a:t>
            </a:r>
            <a:r>
              <a:rPr lang="vi-VN" dirty="0">
                <a:latin typeface="Montserrat" panose="00000500000000000000" pitchFamily="2" charset="0"/>
                <a:ea typeface="Verdana" panose="020B0604030504040204" pitchFamily="34" charset="0"/>
              </a:rPr>
              <a:t>-</a:t>
            </a:r>
            <a:r>
              <a:rPr lang="vi-VN" dirty="0" err="1">
                <a:latin typeface="Montserrat" panose="00000500000000000000" pitchFamily="2" charset="0"/>
                <a:ea typeface="Verdana" panose="020B0604030504040204" pitchFamily="34" charset="0"/>
              </a:rPr>
              <a:t>Map</a:t>
            </a:r>
            <a:r>
              <a:rPr lang="vi-VN" dirty="0">
                <a:latin typeface="Montserrat" panose="00000500000000000000" pitchFamily="2" charset="0"/>
                <a:ea typeface="Verdana" panose="020B0604030504040204" pitchFamily="34" charset="0"/>
              </a:rPr>
              <a:t>. </a:t>
            </a:r>
            <a:r>
              <a:rPr lang="en-US" dirty="0">
                <a:latin typeface="Montserrat" panose="00000500000000000000" pitchFamily="2" charset="0"/>
                <a:ea typeface="Verdana" panose="020B0604030504040204" pitchFamily="34" charset="0"/>
              </a:rPr>
              <a:t>RTAB-Map is a 3D SLAM system using visual odometry </a:t>
            </a:r>
            <a:r>
              <a:rPr lang="vi-VN" dirty="0" err="1">
                <a:latin typeface="Montserrat" panose="00000500000000000000" pitchFamily="2" charset="0"/>
                <a:ea typeface="Verdana" panose="020B0604030504040204" pitchFamily="34" charset="0"/>
              </a:rPr>
              <a:t>also</a:t>
            </a:r>
            <a:r>
              <a:rPr lang="vi-VN" dirty="0">
                <a:latin typeface="Montserrat" panose="00000500000000000000" pitchFamily="2" charset="0"/>
                <a:ea typeface="Verdana" panose="020B0604030504040204" pitchFamily="34" charset="0"/>
              </a:rPr>
              <a:t> </a:t>
            </a:r>
            <a:r>
              <a:rPr lang="vi-VN" dirty="0" err="1">
                <a:latin typeface="Montserrat" panose="00000500000000000000" pitchFamily="2" charset="0"/>
                <a:ea typeface="Verdana" panose="020B0604030504040204" pitchFamily="34" charset="0"/>
              </a:rPr>
              <a:t>known</a:t>
            </a:r>
            <a:r>
              <a:rPr lang="vi-VN" dirty="0">
                <a:latin typeface="Montserrat" panose="00000500000000000000" pitchFamily="2" charset="0"/>
                <a:ea typeface="Verdana" panose="020B0604030504040204" pitchFamily="34" charset="0"/>
              </a:rPr>
              <a:t> </a:t>
            </a:r>
            <a:r>
              <a:rPr lang="vi-VN" dirty="0" err="1">
                <a:latin typeface="Montserrat" panose="00000500000000000000" pitchFamily="2" charset="0"/>
                <a:ea typeface="Verdana" panose="020B0604030504040204" pitchFamily="34" charset="0"/>
              </a:rPr>
              <a:t>as</a:t>
            </a:r>
            <a:r>
              <a:rPr lang="vi-VN" dirty="0">
                <a:latin typeface="Montserrat" panose="00000500000000000000" pitchFamily="2" charset="0"/>
                <a:ea typeface="Verdana" panose="020B0604030504040204" pitchFamily="34" charset="0"/>
              </a:rPr>
              <a:t> VO</a:t>
            </a:r>
            <a:r>
              <a:rPr lang="en-US" dirty="0">
                <a:latin typeface="Montserrat" panose="00000500000000000000" pitchFamily="2" charset="0"/>
                <a:ea typeface="Verdana" panose="020B060403050404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latin typeface="Montserrat" panose="00000500000000000000" pitchFamily="2"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latin typeface="Montserrat" panose="00000500000000000000" pitchFamily="2" charset="0"/>
              <a:ea typeface="Verdana" panose="020B060403050404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F15BDE3-61DC-4257-BBDB-54F0C156B515}" type="slidenum">
              <a:rPr lang="en-US" smtClean="0"/>
              <a:t>5</a:t>
            </a:fld>
            <a:endParaRPr lang="en-US"/>
          </a:p>
        </p:txBody>
      </p:sp>
    </p:spTree>
    <p:extLst>
      <p:ext uri="{BB962C8B-B14F-4D97-AF65-F5344CB8AC3E}">
        <p14:creationId xmlns:p14="http://schemas.microsoft.com/office/powerpoint/2010/main" val="270945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ontserrat" panose="00000500000000000000" pitchFamily="2" charset="0"/>
              </a:rPr>
              <a:t>The objectives of this study include improving the accuracy, speed, 3D map build time, and quality of 3D indoor mapping</a:t>
            </a:r>
          </a:p>
        </p:txBody>
      </p:sp>
      <p:sp>
        <p:nvSpPr>
          <p:cNvPr id="4" name="Slide Number Placeholder 3"/>
          <p:cNvSpPr>
            <a:spLocks noGrp="1"/>
          </p:cNvSpPr>
          <p:nvPr>
            <p:ph type="sldNum" sz="quarter" idx="5"/>
          </p:nvPr>
        </p:nvSpPr>
        <p:spPr/>
        <p:txBody>
          <a:bodyPr/>
          <a:lstStyle/>
          <a:p>
            <a:fld id="{6F15BDE3-61DC-4257-BBDB-54F0C156B515}" type="slidenum">
              <a:rPr lang="en-US" smtClean="0"/>
              <a:t>6</a:t>
            </a:fld>
            <a:endParaRPr lang="en-US"/>
          </a:p>
        </p:txBody>
      </p:sp>
    </p:spTree>
    <p:extLst>
      <p:ext uri="{BB962C8B-B14F-4D97-AF65-F5344CB8AC3E}">
        <p14:creationId xmlns:p14="http://schemas.microsoft.com/office/powerpoint/2010/main" val="178617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the RTAB-Map algorithm in</a:t>
            </a:r>
            <a:r>
              <a:rPr lang="vi-VN" dirty="0"/>
              <a:t> </a:t>
            </a:r>
            <a:r>
              <a:rPr lang="en-US" dirty="0"/>
              <a:t>base </a:t>
            </a:r>
            <a:r>
              <a:rPr lang="vi-VN" dirty="0" err="1"/>
              <a:t>model</a:t>
            </a:r>
            <a:r>
              <a:rPr lang="en-US" dirty="0"/>
              <a:t>.</a:t>
            </a:r>
          </a:p>
          <a:p>
            <a:r>
              <a:rPr lang="en-US" dirty="0"/>
              <a:t>After synchronizing the sensor data, the STM short-term memory block will create a node to remember the odometry data, the information will be sent as a new node to the next block.</a:t>
            </a:r>
          </a:p>
          <a:p>
            <a:endParaRPr lang="en-US" dirty="0"/>
          </a:p>
          <a:p>
            <a:r>
              <a:rPr lang="en-US" dirty="0"/>
              <a:t>Loop closure and Proximity Detection links are added in the STM between consecutive nodes. All links will be used as constraints to "Graph Optimization". When a new "loop closure and Proximity Detection" link detection is added to the graph, the "graph optimization" block will perform the task of reducing odometry drift. Do the assembling with each optimized graph to get the output</a:t>
            </a:r>
          </a:p>
        </p:txBody>
      </p:sp>
      <p:sp>
        <p:nvSpPr>
          <p:cNvPr id="4" name="Slide Number Placeholder 3"/>
          <p:cNvSpPr>
            <a:spLocks noGrp="1"/>
          </p:cNvSpPr>
          <p:nvPr>
            <p:ph type="sldNum" sz="quarter" idx="5"/>
          </p:nvPr>
        </p:nvSpPr>
        <p:spPr/>
        <p:txBody>
          <a:bodyPr/>
          <a:lstStyle/>
          <a:p>
            <a:fld id="{6F15BDE3-61DC-4257-BBDB-54F0C156B515}" type="slidenum">
              <a:rPr lang="en-US" smtClean="0"/>
              <a:t>7</a:t>
            </a:fld>
            <a:endParaRPr lang="en-US"/>
          </a:p>
        </p:txBody>
      </p:sp>
    </p:spTree>
    <p:extLst>
      <p:ext uri="{BB962C8B-B14F-4D97-AF65-F5344CB8AC3E}">
        <p14:creationId xmlns:p14="http://schemas.microsoft.com/office/powerpoint/2010/main" val="3825580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VSLAM still has some difficulties with the indoor environment</a:t>
            </a:r>
            <a:r>
              <a:rPr lang="vi-VN"/>
              <a:t> like: Light </a:t>
            </a:r>
            <a:r>
              <a:rPr lang="en-US"/>
              <a:t>which directly affects the quality of the camera.</a:t>
            </a:r>
            <a:r>
              <a:rPr lang="vi-VN"/>
              <a:t> F</a:t>
            </a:r>
            <a:r>
              <a:rPr lang="en-US"/>
              <a:t>loor, which directly affects the accuracy of the </a:t>
            </a:r>
            <a:r>
              <a:rPr lang="vi-VN"/>
              <a:t>robot. </a:t>
            </a:r>
            <a:r>
              <a:rPr lang="en-US"/>
              <a:t>And the biggest challenge is Drift estimating the camera </a:t>
            </a:r>
            <a:r>
              <a:rPr lang="vi-VN"/>
              <a:t>pose.</a:t>
            </a:r>
          </a:p>
          <a:p>
            <a:r>
              <a:rPr lang="en-US"/>
              <a:t>Since then, we conducted experiments to verify and encountered the following </a:t>
            </a:r>
            <a:r>
              <a:rPr lang="vi-VN"/>
              <a:t>problems: </a:t>
            </a:r>
            <a:r>
              <a:rPr lang="en-US">
                <a:latin typeface="Montserrat" panose="00000500000000000000" pitchFamily="2" charset="0"/>
              </a:rPr>
              <a:t>Stumbling wheels,</a:t>
            </a:r>
            <a:r>
              <a:rPr lang="vi-VN">
                <a:latin typeface="Montserrat" panose="00000500000000000000" pitchFamily="2" charset="0"/>
              </a:rPr>
              <a:t> and</a:t>
            </a:r>
            <a:r>
              <a:rPr lang="en-US">
                <a:latin typeface="Montserrat" panose="00000500000000000000" pitchFamily="2" charset="0"/>
              </a:rPr>
              <a:t> rotating the robot at high speed causes noise and loss of Odometry</a:t>
            </a:r>
            <a:r>
              <a:rPr lang="vi-VN">
                <a:latin typeface="Montserrat" panose="00000500000000000000" pitchFamily="2" charset="0"/>
              </a:rPr>
              <a:t> </a:t>
            </a:r>
            <a:r>
              <a:rPr lang="en-US">
                <a:latin typeface="Montserrat" panose="00000500000000000000" pitchFamily="2" charset="0"/>
              </a:rPr>
              <a:t>as you can see in the picture on the </a:t>
            </a:r>
            <a:r>
              <a:rPr lang="vi-VN">
                <a:latin typeface="Montserrat" panose="00000500000000000000" pitchFamily="2" charset="0"/>
              </a:rPr>
              <a:t>right. </a:t>
            </a:r>
            <a:r>
              <a:rPr lang="en-US">
                <a:latin typeface="Montserrat" panose="00000500000000000000" pitchFamily="2" charset="0"/>
              </a:rPr>
              <a:t>This results in reduced accuracy of the 3D </a:t>
            </a:r>
            <a:r>
              <a:rPr lang="vi-VN">
                <a:latin typeface="Montserrat" panose="00000500000000000000" pitchFamily="2" charset="0"/>
              </a:rPr>
              <a:t>map. </a:t>
            </a:r>
          </a:p>
          <a:p>
            <a:r>
              <a:rPr lang="en-US"/>
              <a:t>However, RTABMAP allows access to the position before the loss of odometry thanks to a Loop Closure, so 3D mapping can be continued.</a:t>
            </a:r>
            <a:r>
              <a:rPr lang="vi-VN"/>
              <a:t> </a:t>
            </a:r>
            <a:r>
              <a:rPr lang="en-US"/>
              <a:t>And so </a:t>
            </a:r>
            <a:r>
              <a:rPr lang="vi-VN"/>
              <a:t>we</a:t>
            </a:r>
            <a:r>
              <a:rPr lang="en-US"/>
              <a:t> have to spend time adjusting the position of the robot.</a:t>
            </a:r>
            <a:r>
              <a:rPr lang="vi-VN"/>
              <a:t> </a:t>
            </a:r>
            <a:r>
              <a:rPr lang="en-US">
                <a:latin typeface="Montserrat" panose="00000500000000000000" pitchFamily="2" charset="0"/>
              </a:rPr>
              <a:t>This results in the time required to build the map being increased</a:t>
            </a:r>
            <a:endParaRPr lang="en-US"/>
          </a:p>
        </p:txBody>
      </p:sp>
      <p:sp>
        <p:nvSpPr>
          <p:cNvPr id="4" name="Slide Number Placeholder 3"/>
          <p:cNvSpPr>
            <a:spLocks noGrp="1"/>
          </p:cNvSpPr>
          <p:nvPr>
            <p:ph type="sldNum" sz="quarter" idx="5"/>
          </p:nvPr>
        </p:nvSpPr>
        <p:spPr/>
        <p:txBody>
          <a:bodyPr/>
          <a:lstStyle/>
          <a:p>
            <a:fld id="{6F15BDE3-61DC-4257-BBDB-54F0C156B515}" type="slidenum">
              <a:rPr lang="en-US" smtClean="0"/>
              <a:t>8</a:t>
            </a:fld>
            <a:endParaRPr lang="en-US"/>
          </a:p>
        </p:txBody>
      </p:sp>
    </p:spTree>
    <p:extLst>
      <p:ext uri="{BB962C8B-B14F-4D97-AF65-F5344CB8AC3E}">
        <p14:creationId xmlns:p14="http://schemas.microsoft.com/office/powerpoint/2010/main" val="2983291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From the difficulties encountered when experimenting in the base model, the study proposes a method to use the fusion data obtained from sensors to serve as an alternative Odometry for VO of RTAB-Map in the base model. </a:t>
            </a:r>
            <a:r>
              <a:rPr lang="en-US" sz="1200">
                <a:latin typeface="Montserrat" panose="00000500000000000000" pitchFamily="2" charset="0"/>
              </a:rPr>
              <a:t>Sensors in the proposed model include Indoor Position System (IPS), IMU obtained from RGB-D camera D435i and</a:t>
            </a:r>
            <a:r>
              <a:rPr lang="vi-VN" sz="1200">
                <a:latin typeface="Montserrat" panose="00000500000000000000" pitchFamily="2" charset="0"/>
              </a:rPr>
              <a:t> </a:t>
            </a:r>
            <a:r>
              <a:rPr lang="en-US" sz="1200">
                <a:latin typeface="Montserrat" panose="00000500000000000000" pitchFamily="2" charset="0"/>
              </a:rPr>
              <a:t>Wheel encoders.</a:t>
            </a:r>
          </a:p>
          <a:p>
            <a:endParaRPr lang="en-US"/>
          </a:p>
        </p:txBody>
      </p:sp>
      <p:sp>
        <p:nvSpPr>
          <p:cNvPr id="4" name="Slide Number Placeholder 3"/>
          <p:cNvSpPr>
            <a:spLocks noGrp="1"/>
          </p:cNvSpPr>
          <p:nvPr>
            <p:ph type="sldNum" sz="quarter" idx="5"/>
          </p:nvPr>
        </p:nvSpPr>
        <p:spPr/>
        <p:txBody>
          <a:bodyPr/>
          <a:lstStyle/>
          <a:p>
            <a:fld id="{6F15BDE3-61DC-4257-BBDB-54F0C156B515}" type="slidenum">
              <a:rPr lang="en-US" smtClean="0"/>
              <a:t>9</a:t>
            </a:fld>
            <a:endParaRPr lang="en-US"/>
          </a:p>
        </p:txBody>
      </p:sp>
    </p:spTree>
    <p:extLst>
      <p:ext uri="{BB962C8B-B14F-4D97-AF65-F5344CB8AC3E}">
        <p14:creationId xmlns:p14="http://schemas.microsoft.com/office/powerpoint/2010/main" val="283909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H" dirty="0"/>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490492" cy="478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mtClean="0">
                <a:solidFill>
                  <a:schemeClr val="tx1"/>
                </a:solidFill>
                <a:latin typeface="Arial" panose="020B0604020202020204" pitchFamily="34" charset="0"/>
                <a:cs typeface="Arial" panose="020B0604020202020204" pitchFamily="34" charset="0"/>
              </a:rPr>
              <a:t>‹#›</a:t>
            </a:fld>
            <a:endParaRPr lang="en-T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dirty="0"/>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8AA6-0FA5-1E47-A822-B48AB6A875A7}" type="datetimeFigureOut">
              <a:rPr lang="en-TH" smtClean="0"/>
              <a:t>06/23/2023</a:t>
            </a:fld>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3"/>
          <a:srcRect/>
          <a:stretch>
            <a:fillRect/>
          </a:stretch>
        </p:blipFill>
        <p:spPr>
          <a:xfrm>
            <a:off x="7254489" y="-124870"/>
            <a:ext cx="1749196" cy="17491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4"/>
          <a:srcRect/>
          <a:stretch>
            <a:fillRect/>
          </a:stretch>
        </p:blipFill>
        <p:spPr>
          <a:xfrm>
            <a:off x="5375330" y="24186"/>
            <a:ext cx="1749196" cy="1749196"/>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5"/>
          <a:srcRect/>
          <a:stretch>
            <a:fillRect/>
          </a:stretch>
        </p:blipFill>
        <p:spPr>
          <a:xfrm>
            <a:off x="3854200" y="102086"/>
            <a:ext cx="1295284" cy="1295284"/>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0" y="5613807"/>
            <a:ext cx="12269867" cy="278281"/>
          </a:xfrm>
          <a:prstGeom prst="rect">
            <a:avLst/>
          </a:prstGeom>
        </p:spPr>
        <p:txBody>
          <a:bodyPr lIns="0" tIns="0" rIns="0" bIns="0" rtlCol="0" anchor="t">
            <a:spAutoFit/>
          </a:bodyPr>
          <a:lstStyle/>
          <a:p>
            <a:pPr algn="ctr">
              <a:lnSpc>
                <a:spcPts val="2300"/>
              </a:lnSpc>
              <a:spcBef>
                <a:spcPct val="0"/>
              </a:spcBef>
            </a:pPr>
            <a:r>
              <a:rPr lang="en-US" sz="1600" dirty="0">
                <a:latin typeface="Montserrat" panose="00000500000000000000" pitchFamily="2" charset="0"/>
              </a:rPr>
              <a:t>The 20th International Joint Conference on Computer Science and Software Engineering</a:t>
            </a:r>
          </a:p>
        </p:txBody>
      </p:sp>
      <p:sp>
        <p:nvSpPr>
          <p:cNvPr id="12" name="TextBox 11">
            <a:extLst>
              <a:ext uri="{FF2B5EF4-FFF2-40B4-BE49-F238E27FC236}">
                <a16:creationId xmlns:a16="http://schemas.microsoft.com/office/drawing/2014/main" id="{8D3644EF-9C72-6F0F-1487-5457E76EF35E}"/>
              </a:ext>
            </a:extLst>
          </p:cNvPr>
          <p:cNvSpPr txBox="1"/>
          <p:nvPr/>
        </p:nvSpPr>
        <p:spPr>
          <a:xfrm>
            <a:off x="1616876" y="5946419"/>
            <a:ext cx="8958248" cy="492443"/>
          </a:xfrm>
          <a:prstGeom prst="rect">
            <a:avLst/>
          </a:prstGeom>
        </p:spPr>
        <p:txBody>
          <a:bodyPr lIns="0" tIns="0" rIns="0" bIns="0" rtlCol="0" anchor="t">
            <a:spAutoFit/>
          </a:bodyPr>
          <a:lstStyle/>
          <a:p>
            <a:pPr algn="ctr">
              <a:spcBef>
                <a:spcPct val="0"/>
              </a:spcBef>
            </a:pPr>
            <a:r>
              <a:rPr lang="en-US" sz="1600" dirty="0">
                <a:latin typeface="Montserrat" panose="00000500000000000000" pitchFamily="2" charset="0"/>
              </a:rPr>
              <a:t>28</a:t>
            </a:r>
            <a:r>
              <a:rPr lang="en-US" sz="1600" baseline="30000" dirty="0">
                <a:latin typeface="Montserrat" panose="00000500000000000000" pitchFamily="2" charset="0"/>
              </a:rPr>
              <a:t>th</a:t>
            </a:r>
            <a:r>
              <a:rPr lang="en-US" sz="1600" dirty="0">
                <a:latin typeface="Montserrat" panose="00000500000000000000" pitchFamily="2" charset="0"/>
              </a:rPr>
              <a:t> June-1</a:t>
            </a:r>
            <a:r>
              <a:rPr lang="en-US" sz="1600" baseline="30000" dirty="0">
                <a:latin typeface="Montserrat" panose="00000500000000000000" pitchFamily="2" charset="0"/>
              </a:rPr>
              <a:t>st</a:t>
            </a:r>
            <a:r>
              <a:rPr lang="en-US" sz="1600" dirty="0">
                <a:latin typeface="Montserrat" panose="00000500000000000000" pitchFamily="2" charset="0"/>
              </a:rPr>
              <a:t> July 2023</a:t>
            </a:r>
          </a:p>
          <a:p>
            <a:pPr algn="ctr"/>
            <a:r>
              <a:rPr lang="en-US" sz="1600" dirty="0" err="1">
                <a:latin typeface="Montserrat" panose="00000500000000000000" pitchFamily="2" charset="0"/>
              </a:rPr>
              <a:t>Naresuan</a:t>
            </a:r>
            <a:r>
              <a:rPr lang="en-US" sz="1600" dirty="0">
                <a:latin typeface="Montserrat" panose="00000500000000000000" pitchFamily="2" charset="0"/>
              </a:rPr>
              <a:t> University </a:t>
            </a:r>
            <a:r>
              <a:rPr lang="en-US" sz="1600" dirty="0" err="1">
                <a:latin typeface="Montserrat" panose="00000500000000000000" pitchFamily="2" charset="0"/>
              </a:rPr>
              <a:t>Phitsanulok</a:t>
            </a:r>
            <a:r>
              <a:rPr lang="en-US" sz="1600" dirty="0">
                <a:latin typeface="Montserrat" panose="00000500000000000000" pitchFamily="2" charset="0"/>
              </a:rPr>
              <a:t>, THAILAND</a:t>
            </a:r>
          </a:p>
        </p:txBody>
      </p:sp>
      <p:sp>
        <p:nvSpPr>
          <p:cNvPr id="13" name="TextBox 12">
            <a:extLst>
              <a:ext uri="{FF2B5EF4-FFF2-40B4-BE49-F238E27FC236}">
                <a16:creationId xmlns:a16="http://schemas.microsoft.com/office/drawing/2014/main" id="{18A95017-1152-D2F0-D115-59C6659A5572}"/>
              </a:ext>
            </a:extLst>
          </p:cNvPr>
          <p:cNvSpPr txBox="1"/>
          <p:nvPr/>
        </p:nvSpPr>
        <p:spPr>
          <a:xfrm>
            <a:off x="2499539" y="4105072"/>
            <a:ext cx="7443396" cy="932307"/>
          </a:xfrm>
          <a:prstGeom prst="rect">
            <a:avLst/>
          </a:prstGeom>
        </p:spPr>
        <p:txBody>
          <a:bodyPr wrap="square" lIns="0" tIns="0" rIns="0" bIns="0" rtlCol="0" anchor="t">
            <a:spAutoFit/>
          </a:bodyPr>
          <a:lstStyle/>
          <a:p>
            <a:pPr algn="ctr">
              <a:lnSpc>
                <a:spcPts val="2499"/>
              </a:lnSpc>
              <a:spcBef>
                <a:spcPct val="0"/>
              </a:spcBef>
            </a:pPr>
            <a:r>
              <a:rPr lang="en-US" sz="1600" dirty="0">
                <a:solidFill>
                  <a:srgbClr val="000000"/>
                </a:solidFill>
                <a:latin typeface="Montserrat" panose="00000500000000000000" pitchFamily="2" charset="0"/>
              </a:rPr>
              <a:t>∗Faculty of Electronics and Telecommunications, </a:t>
            </a:r>
          </a:p>
          <a:p>
            <a:pPr algn="ctr">
              <a:lnSpc>
                <a:spcPts val="2499"/>
              </a:lnSpc>
              <a:spcBef>
                <a:spcPct val="0"/>
              </a:spcBef>
            </a:pPr>
            <a:r>
              <a:rPr lang="en-US" sz="1600" dirty="0">
                <a:solidFill>
                  <a:srgbClr val="000000"/>
                </a:solidFill>
                <a:latin typeface="Montserrat" panose="00000500000000000000" pitchFamily="2" charset="0"/>
              </a:rPr>
              <a:t>VNU University of Engineering and Technology, Hanoi, Vietnam </a:t>
            </a:r>
          </a:p>
          <a:p>
            <a:pPr algn="ctr">
              <a:lnSpc>
                <a:spcPts val="2499"/>
              </a:lnSpc>
              <a:spcBef>
                <a:spcPct val="0"/>
              </a:spcBef>
            </a:pPr>
            <a:r>
              <a:rPr lang="en-US" sz="1600" dirty="0">
                <a:solidFill>
                  <a:srgbClr val="000000"/>
                </a:solidFill>
                <a:latin typeface="Montserrat" panose="00000500000000000000" pitchFamily="2" charset="0"/>
              </a:rPr>
              <a:t>† Hanoi University of Science and Technology, Hanoi, Vietnam</a:t>
            </a:r>
          </a:p>
        </p:txBody>
      </p:sp>
      <p:sp>
        <p:nvSpPr>
          <p:cNvPr id="2" name="TextBox 1">
            <a:extLst>
              <a:ext uri="{FF2B5EF4-FFF2-40B4-BE49-F238E27FC236}">
                <a16:creationId xmlns:a16="http://schemas.microsoft.com/office/drawing/2014/main" id="{6286D04F-0A5C-B8BF-92B8-D530E0056181}"/>
              </a:ext>
            </a:extLst>
          </p:cNvPr>
          <p:cNvSpPr txBox="1"/>
          <p:nvPr/>
        </p:nvSpPr>
        <p:spPr>
          <a:xfrm>
            <a:off x="1867351" y="1773382"/>
            <a:ext cx="8707773" cy="1246495"/>
          </a:xfrm>
          <a:prstGeom prst="rect">
            <a:avLst/>
          </a:prstGeom>
          <a:noFill/>
        </p:spPr>
        <p:txBody>
          <a:bodyPr wrap="square" rtlCol="0">
            <a:spAutoFit/>
          </a:bodyPr>
          <a:lstStyle/>
          <a:p>
            <a:pPr algn="ctr"/>
            <a:r>
              <a:rPr lang="en-US" sz="2500" b="1" i="0" dirty="0">
                <a:solidFill>
                  <a:schemeClr val="accent1">
                    <a:lumMod val="75000"/>
                  </a:schemeClr>
                </a:solidFill>
                <a:effectLst/>
                <a:latin typeface="Montserrat" panose="00000500000000000000" pitchFamily="2" charset="0"/>
              </a:rPr>
              <a:t>A Sensor Fusion Approach for Improving Implementation Speed and Accuracy of RTAB-Map Algorithm Based Indoor 3D Mapping</a:t>
            </a:r>
            <a:endParaRPr lang="en-US" sz="2500" b="1" dirty="0">
              <a:solidFill>
                <a:schemeClr val="accent1">
                  <a:lumMod val="75000"/>
                </a:schemeClr>
              </a:solidFill>
              <a:latin typeface="Montserrat" panose="00000500000000000000" pitchFamily="2" charset="0"/>
            </a:endParaRPr>
          </a:p>
        </p:txBody>
      </p:sp>
      <p:sp>
        <p:nvSpPr>
          <p:cNvPr id="4" name="TextBox 3">
            <a:extLst>
              <a:ext uri="{FF2B5EF4-FFF2-40B4-BE49-F238E27FC236}">
                <a16:creationId xmlns:a16="http://schemas.microsoft.com/office/drawing/2014/main" id="{731A4287-B93A-90A8-5D93-26D23ACF21ED}"/>
              </a:ext>
            </a:extLst>
          </p:cNvPr>
          <p:cNvSpPr txBox="1"/>
          <p:nvPr/>
        </p:nvSpPr>
        <p:spPr>
          <a:xfrm>
            <a:off x="1510148" y="3117713"/>
            <a:ext cx="9479560" cy="923330"/>
          </a:xfrm>
          <a:prstGeom prst="rect">
            <a:avLst/>
          </a:prstGeom>
          <a:noFill/>
        </p:spPr>
        <p:txBody>
          <a:bodyPr wrap="square">
            <a:spAutoFit/>
          </a:bodyPr>
          <a:lstStyle/>
          <a:p>
            <a:pPr algn="ctr"/>
            <a:r>
              <a:rPr lang="en-US">
                <a:solidFill>
                  <a:srgbClr val="C00000"/>
                </a:solidFill>
                <a:latin typeface="Montserrat" panose="00000500000000000000" pitchFamily="2" charset="0"/>
              </a:rPr>
              <a:t>Hoang-Anh Phan∗, Phuc Vinh Nguyen∗, Thu Hang Thi Khuat∗, Hieu Dang Van∗ , Dong Huu Quoc Tran∗, Bao Lam Dang†, Tung Thanh Bui∗, Van Nguyen Thi Thanh∗, Trinh Chu Duc∗</a:t>
            </a:r>
          </a:p>
        </p:txBody>
      </p:sp>
    </p:spTree>
    <p:extLst>
      <p:ext uri="{BB962C8B-B14F-4D97-AF65-F5344CB8AC3E}">
        <p14:creationId xmlns:p14="http://schemas.microsoft.com/office/powerpoint/2010/main" val="89498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365125"/>
            <a:ext cx="11353800" cy="1325563"/>
          </a:xfrm>
        </p:spPr>
        <p:txBody>
          <a:bodyPr>
            <a:normAutofit/>
          </a:bodyPr>
          <a:lstStyle/>
          <a:p>
            <a:pPr algn="l"/>
            <a:r>
              <a:rPr lang="vi-VN" sz="3200" b="1">
                <a:solidFill>
                  <a:srgbClr val="0070C0"/>
                </a:solidFill>
                <a:latin typeface="Montserrat" panose="00000500000000000000" pitchFamily="2" charset="0"/>
              </a:rPr>
              <a:t>1</a:t>
            </a:r>
            <a:r>
              <a:rPr lang="en-US" sz="3200" b="1">
                <a:solidFill>
                  <a:srgbClr val="0070C0"/>
                </a:solidFill>
                <a:latin typeface="Montserrat" panose="00000500000000000000" pitchFamily="2" charset="0"/>
              </a:rPr>
              <a:t>.7 </a:t>
            </a:r>
            <a:r>
              <a:rPr lang="vi-VN" sz="3200" b="1">
                <a:solidFill>
                  <a:srgbClr val="0070C0"/>
                </a:solidFill>
                <a:latin typeface="Montserrat" panose="00000500000000000000" pitchFamily="2" charset="0"/>
              </a:rPr>
              <a:t>RTAB-MAP ALGORITHM IN </a:t>
            </a:r>
            <a:r>
              <a:rPr lang="en-US" sz="3200" b="1">
                <a:solidFill>
                  <a:srgbClr val="0070C0"/>
                </a:solidFill>
                <a:latin typeface="Montserrat" panose="00000500000000000000" pitchFamily="2" charset="0"/>
              </a:rPr>
              <a:t>THE PROPOSED</a:t>
            </a:r>
            <a:r>
              <a:rPr lang="vi-VN" sz="3200" b="1">
                <a:solidFill>
                  <a:srgbClr val="0070C0"/>
                </a:solidFill>
                <a:latin typeface="Montserrat" panose="00000500000000000000" pitchFamily="2" charset="0"/>
              </a:rPr>
              <a:t> MODEL</a:t>
            </a:r>
            <a:endParaRPr lang="en-TH" sz="3200" b="1" dirty="0">
              <a:solidFill>
                <a:srgbClr val="0070C0"/>
              </a:solidFill>
              <a:latin typeface="Montserrat" panose="00000500000000000000" pitchFamily="2" charset="0"/>
            </a:endParaRPr>
          </a:p>
        </p:txBody>
      </p:sp>
      <p:pic>
        <p:nvPicPr>
          <p:cNvPr id="9" name="Picture 8">
            <a:extLst>
              <a:ext uri="{FF2B5EF4-FFF2-40B4-BE49-F238E27FC236}">
                <a16:creationId xmlns:a16="http://schemas.microsoft.com/office/drawing/2014/main" id="{6169F945-E7D5-6036-E4BB-D2610BEFE0E8}"/>
              </a:ext>
            </a:extLst>
          </p:cNvPr>
          <p:cNvPicPr>
            <a:picLocks noChangeAspect="1"/>
          </p:cNvPicPr>
          <p:nvPr/>
        </p:nvPicPr>
        <p:blipFill>
          <a:blip r:embed="rId3"/>
          <a:stretch>
            <a:fillRect/>
          </a:stretch>
        </p:blipFill>
        <p:spPr>
          <a:xfrm>
            <a:off x="5475514" y="1570942"/>
            <a:ext cx="6629402" cy="3427703"/>
          </a:xfrm>
          <a:prstGeom prst="rect">
            <a:avLst/>
          </a:prstGeom>
        </p:spPr>
      </p:pic>
      <p:sp>
        <p:nvSpPr>
          <p:cNvPr id="12" name="TextBox 11">
            <a:extLst>
              <a:ext uri="{FF2B5EF4-FFF2-40B4-BE49-F238E27FC236}">
                <a16:creationId xmlns:a16="http://schemas.microsoft.com/office/drawing/2014/main" id="{F664DBB5-533B-0DA0-F95D-82B1DB14607A}"/>
              </a:ext>
            </a:extLst>
          </p:cNvPr>
          <p:cNvSpPr txBox="1"/>
          <p:nvPr/>
        </p:nvSpPr>
        <p:spPr>
          <a:xfrm>
            <a:off x="718457" y="1704976"/>
            <a:ext cx="4757058" cy="1200329"/>
          </a:xfrm>
          <a:prstGeom prst="rect">
            <a:avLst/>
          </a:prstGeom>
          <a:noFill/>
        </p:spPr>
        <p:txBody>
          <a:bodyPr wrap="square">
            <a:spAutoFit/>
          </a:bodyPr>
          <a:lstStyle/>
          <a:p>
            <a:pPr marL="285750" indent="-285750" algn="just">
              <a:buFont typeface="Arial" panose="020B0604020202020204" pitchFamily="34" charset="0"/>
              <a:buChar char="•"/>
            </a:pPr>
            <a:r>
              <a:rPr lang="en-US">
                <a:latin typeface="Montserrat" panose="00000500000000000000" pitchFamily="2" charset="0"/>
              </a:rPr>
              <a:t>The “Odometry Node” block input is changed.</a:t>
            </a:r>
          </a:p>
          <a:p>
            <a:pPr algn="just"/>
            <a:r>
              <a:rPr lang="en-US">
                <a:latin typeface="Montserrat" panose="00000500000000000000" pitchFamily="2" charset="0"/>
              </a:rPr>
              <a:t>=&gt; Provides an alternative source of visual odometry.</a:t>
            </a:r>
          </a:p>
        </p:txBody>
      </p:sp>
      <p:sp>
        <p:nvSpPr>
          <p:cNvPr id="14" name="TextBox 13">
            <a:extLst>
              <a:ext uri="{FF2B5EF4-FFF2-40B4-BE49-F238E27FC236}">
                <a16:creationId xmlns:a16="http://schemas.microsoft.com/office/drawing/2014/main" id="{2F6771B1-DA9D-CEF2-25B4-DC64D651CCEF}"/>
              </a:ext>
            </a:extLst>
          </p:cNvPr>
          <p:cNvSpPr txBox="1"/>
          <p:nvPr/>
        </p:nvSpPr>
        <p:spPr>
          <a:xfrm>
            <a:off x="718456" y="3537308"/>
            <a:ext cx="6096000" cy="1200329"/>
          </a:xfrm>
          <a:prstGeom prst="rect">
            <a:avLst/>
          </a:prstGeom>
          <a:noFill/>
        </p:spPr>
        <p:txBody>
          <a:bodyPr wrap="square">
            <a:spAutoFit/>
          </a:bodyPr>
          <a:lstStyle/>
          <a:p>
            <a:pPr marL="285750" indent="-285750" algn="just">
              <a:buFont typeface="Arial" panose="020B0604020202020204" pitchFamily="34" charset="0"/>
              <a:buChar char="•"/>
            </a:pPr>
            <a:r>
              <a:rPr lang="en-US">
                <a:latin typeface="Montserrat" panose="00000500000000000000" pitchFamily="2" charset="0"/>
              </a:rPr>
              <a:t>The “Update Detection Rate” block is </a:t>
            </a:r>
          </a:p>
          <a:p>
            <a:pPr algn="just"/>
            <a:r>
              <a:rPr lang="en-US">
                <a:latin typeface="Montserrat" panose="00000500000000000000" pitchFamily="2" charset="0"/>
              </a:rPr>
              <a:t>added.</a:t>
            </a:r>
          </a:p>
          <a:p>
            <a:pPr marL="285750" indent="-285750" algn="just">
              <a:buFont typeface="Symbol" panose="05050102010706020507" pitchFamily="18" charset="2"/>
              <a:buChar char="Þ"/>
            </a:pPr>
            <a:r>
              <a:rPr lang="en-US">
                <a:latin typeface="Montserrat" panose="00000500000000000000" pitchFamily="2" charset="0"/>
              </a:rPr>
              <a:t>Change the algorithm's update</a:t>
            </a:r>
          </a:p>
          <a:p>
            <a:pPr algn="just"/>
            <a:r>
              <a:rPr lang="en-US">
                <a:latin typeface="Montserrat" panose="00000500000000000000" pitchFamily="2" charset="0"/>
              </a:rPr>
              <a:t> frequency.</a:t>
            </a:r>
          </a:p>
        </p:txBody>
      </p:sp>
      <p:sp>
        <p:nvSpPr>
          <p:cNvPr id="15" name="TextBox 14">
            <a:extLst>
              <a:ext uri="{FF2B5EF4-FFF2-40B4-BE49-F238E27FC236}">
                <a16:creationId xmlns:a16="http://schemas.microsoft.com/office/drawing/2014/main" id="{E8FBC3A7-DF3C-AAFD-36D0-B87546122C4B}"/>
              </a:ext>
            </a:extLst>
          </p:cNvPr>
          <p:cNvSpPr txBox="1"/>
          <p:nvPr/>
        </p:nvSpPr>
        <p:spPr>
          <a:xfrm>
            <a:off x="5827620" y="5169585"/>
            <a:ext cx="5925190" cy="400110"/>
          </a:xfrm>
          <a:prstGeom prst="rect">
            <a:avLst/>
          </a:prstGeom>
          <a:noFill/>
        </p:spPr>
        <p:txBody>
          <a:bodyPr wrap="square">
            <a:spAutoFit/>
          </a:bodyPr>
          <a:lstStyle/>
          <a:p>
            <a:r>
              <a:rPr lang="en-US" sz="2000" i="1">
                <a:latin typeface="Montserrat" panose="00000500000000000000" pitchFamily="2" charset="0"/>
              </a:rPr>
              <a:t>RTAB-Map algorithm in the proposed model</a:t>
            </a:r>
          </a:p>
        </p:txBody>
      </p:sp>
    </p:spTree>
    <p:extLst>
      <p:ext uri="{BB962C8B-B14F-4D97-AF65-F5344CB8AC3E}">
        <p14:creationId xmlns:p14="http://schemas.microsoft.com/office/powerpoint/2010/main" val="94801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2">
            <a:extLst>
              <a:ext uri="{FF2B5EF4-FFF2-40B4-BE49-F238E27FC236}">
                <a16:creationId xmlns:a16="http://schemas.microsoft.com/office/drawing/2014/main" id="{4F003CC7-6A69-A714-E13A-DF1D72DCB658}"/>
              </a:ext>
            </a:extLst>
          </p:cNvPr>
          <p:cNvSpPr txBox="1">
            <a:spLocks/>
          </p:cNvSpPr>
          <p:nvPr/>
        </p:nvSpPr>
        <p:spPr>
          <a:xfrm>
            <a:off x="5705636" y="2857286"/>
            <a:ext cx="6399278" cy="571632"/>
          </a:xfrm>
          <a:prstGeom prst="rect">
            <a:avLst/>
          </a:prstGeom>
        </p:spPr>
        <p:txBody>
          <a:bodyPr spcFirstLastPara="1" vert="horz" wrap="square" lIns="121900" tIns="121900" rIns="121900" bIns="121900" rtlCol="0" anchor="b" anchorCtr="0">
            <a:noAutofit/>
          </a:bodyPr>
          <a:lstStyle>
            <a:lvl1pPr lvl="0" algn="l" defTabSz="1219170" rtl="0" eaLnBrk="1" latinLnBrk="0" hangingPunct="1">
              <a:lnSpc>
                <a:spcPct val="90000"/>
              </a:lnSpc>
              <a:spcBef>
                <a:spcPts val="0"/>
              </a:spcBef>
              <a:spcAft>
                <a:spcPts val="0"/>
              </a:spcAft>
              <a:buSzPts val="1400"/>
              <a:buNone/>
              <a:defRPr sz="2000" b="1" kern="1200" cap="all" baseline="0">
                <a:solidFill>
                  <a:schemeClr val="tx1"/>
                </a:solidFill>
                <a:latin typeface="Verdana" panose="020B0604030504040204" pitchFamily="34" charset="0"/>
                <a:ea typeface="Verdana" panose="020B0604030504040204" pitchFamily="34" charset="0"/>
                <a:cs typeface="+mj-cs"/>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pPr marL="0" marR="0" lvl="0" indent="0" algn="just" defTabSz="1219170" rtl="0" eaLnBrk="1" fontAlgn="auto" latinLnBrk="0" hangingPunct="1">
              <a:lnSpc>
                <a:spcPct val="90000"/>
              </a:lnSpc>
              <a:spcBef>
                <a:spcPts val="0"/>
              </a:spcBef>
              <a:spcAft>
                <a:spcPts val="0"/>
              </a:spcAft>
              <a:buClrTx/>
              <a:buSzPts val="1400"/>
              <a:buFontTx/>
              <a:buNone/>
              <a:tabLst/>
              <a:defRPr/>
            </a:pPr>
            <a:r>
              <a:rPr kumimoji="0" lang="vi-VN" sz="3600" i="0" u="none" strike="noStrike" kern="1200" cap="all" spc="0" normalizeH="0" baseline="0" noProof="0">
                <a:ln>
                  <a:noFill/>
                </a:ln>
                <a:solidFill>
                  <a:srgbClr val="0070C0"/>
                </a:solidFill>
                <a:effectLst/>
                <a:uLnTx/>
                <a:uFillTx/>
                <a:latin typeface="Montserrat" panose="00000500000000000000" pitchFamily="2" charset="0"/>
                <a:sym typeface="Calibri"/>
              </a:rPr>
              <a:t>Proposed model</a:t>
            </a:r>
            <a:endParaRPr kumimoji="0" lang="en-US" sz="3600" i="0" u="none" strike="noStrike" kern="1200" cap="all" spc="0" normalizeH="0" baseline="0" noProof="0">
              <a:ln>
                <a:noFill/>
              </a:ln>
              <a:solidFill>
                <a:srgbClr val="0070C0"/>
              </a:solidFill>
              <a:effectLst/>
              <a:uLnTx/>
              <a:uFillTx/>
              <a:latin typeface="Montserrat" panose="00000500000000000000" pitchFamily="2" charset="0"/>
              <a:sym typeface="Calibri"/>
            </a:endParaRPr>
          </a:p>
        </p:txBody>
      </p:sp>
      <p:sp>
        <p:nvSpPr>
          <p:cNvPr id="7" name="Google Shape;245;p32">
            <a:extLst>
              <a:ext uri="{FF2B5EF4-FFF2-40B4-BE49-F238E27FC236}">
                <a16:creationId xmlns:a16="http://schemas.microsoft.com/office/drawing/2014/main" id="{8B10A6FE-1B36-BC57-8FE0-29A796C036D2}"/>
              </a:ext>
            </a:extLst>
          </p:cNvPr>
          <p:cNvSpPr txBox="1">
            <a:spLocks/>
          </p:cNvSpPr>
          <p:nvPr/>
        </p:nvSpPr>
        <p:spPr>
          <a:xfrm>
            <a:off x="4816934" y="2740858"/>
            <a:ext cx="1819316" cy="720800"/>
          </a:xfrm>
          <a:prstGeom prst="rect">
            <a:avLst/>
          </a:prstGeom>
        </p:spPr>
        <p:txBody>
          <a:bodyPr spcFirstLastPara="1" vert="horz" wrap="square" lIns="121900" tIns="121900" rIns="121900" bIns="121900" rtlCol="0" anchor="b" anchorCtr="0">
            <a:noAutofit/>
          </a:bodyPr>
          <a:lstStyle>
            <a:lvl1pPr lvl="0" algn="l" defTabSz="1219170" rtl="0" eaLnBrk="1" latinLnBrk="0" hangingPunct="1">
              <a:lnSpc>
                <a:spcPct val="90000"/>
              </a:lnSpc>
              <a:spcBef>
                <a:spcPts val="0"/>
              </a:spcBef>
              <a:spcAft>
                <a:spcPts val="0"/>
              </a:spcAft>
              <a:buClr>
                <a:schemeClr val="accent2"/>
              </a:buClr>
              <a:buSzPts val="2400"/>
              <a:buNone/>
              <a:defRPr sz="3200" kern="1200">
                <a:solidFill>
                  <a:srgbClr val="242B58"/>
                </a:solidFill>
                <a:latin typeface="Verdana Pro Black" panose="020B0604020202020204" pitchFamily="34" charset="0"/>
                <a:ea typeface="+mj-ea"/>
                <a:cs typeface="+mj-cs"/>
              </a:defRPr>
            </a:lvl1pPr>
            <a:lvl2pPr lvl="1" algn="r" rtl="0">
              <a:spcBef>
                <a:spcPts val="0"/>
              </a:spcBef>
              <a:spcAft>
                <a:spcPts val="0"/>
              </a:spcAft>
              <a:buClr>
                <a:schemeClr val="accent2"/>
              </a:buClr>
              <a:buSzPts val="2400"/>
              <a:buNone/>
              <a:defRPr sz="3200">
                <a:solidFill>
                  <a:schemeClr val="accent2"/>
                </a:solidFill>
              </a:defRPr>
            </a:lvl2pPr>
            <a:lvl3pPr lvl="2" algn="r" rtl="0">
              <a:spcBef>
                <a:spcPts val="0"/>
              </a:spcBef>
              <a:spcAft>
                <a:spcPts val="0"/>
              </a:spcAft>
              <a:buClr>
                <a:schemeClr val="accent2"/>
              </a:buClr>
              <a:buSzPts val="2400"/>
              <a:buNone/>
              <a:defRPr sz="3200">
                <a:solidFill>
                  <a:schemeClr val="accent2"/>
                </a:solidFill>
              </a:defRPr>
            </a:lvl3pPr>
            <a:lvl4pPr lvl="3" algn="r" rtl="0">
              <a:spcBef>
                <a:spcPts val="0"/>
              </a:spcBef>
              <a:spcAft>
                <a:spcPts val="0"/>
              </a:spcAft>
              <a:buClr>
                <a:schemeClr val="accent2"/>
              </a:buClr>
              <a:buSzPts val="2400"/>
              <a:buNone/>
              <a:defRPr sz="3200">
                <a:solidFill>
                  <a:schemeClr val="accent2"/>
                </a:solidFill>
              </a:defRPr>
            </a:lvl4pPr>
            <a:lvl5pPr lvl="4" algn="r" rtl="0">
              <a:spcBef>
                <a:spcPts val="0"/>
              </a:spcBef>
              <a:spcAft>
                <a:spcPts val="0"/>
              </a:spcAft>
              <a:buClr>
                <a:schemeClr val="accent2"/>
              </a:buClr>
              <a:buSzPts val="2400"/>
              <a:buNone/>
              <a:defRPr sz="3200">
                <a:solidFill>
                  <a:schemeClr val="accent2"/>
                </a:solidFill>
              </a:defRPr>
            </a:lvl5pPr>
            <a:lvl6pPr lvl="5" algn="r" rtl="0">
              <a:spcBef>
                <a:spcPts val="0"/>
              </a:spcBef>
              <a:spcAft>
                <a:spcPts val="0"/>
              </a:spcAft>
              <a:buClr>
                <a:schemeClr val="accent2"/>
              </a:buClr>
              <a:buSzPts val="2400"/>
              <a:buNone/>
              <a:defRPr sz="3200">
                <a:solidFill>
                  <a:schemeClr val="accent2"/>
                </a:solidFill>
              </a:defRPr>
            </a:lvl6pPr>
            <a:lvl7pPr lvl="6" algn="r" rtl="0">
              <a:spcBef>
                <a:spcPts val="0"/>
              </a:spcBef>
              <a:spcAft>
                <a:spcPts val="0"/>
              </a:spcAft>
              <a:buClr>
                <a:schemeClr val="accent2"/>
              </a:buClr>
              <a:buSzPts val="2400"/>
              <a:buNone/>
              <a:defRPr sz="3200">
                <a:solidFill>
                  <a:schemeClr val="accent2"/>
                </a:solidFill>
              </a:defRPr>
            </a:lvl7pPr>
            <a:lvl8pPr lvl="7" algn="r" rtl="0">
              <a:spcBef>
                <a:spcPts val="0"/>
              </a:spcBef>
              <a:spcAft>
                <a:spcPts val="0"/>
              </a:spcAft>
              <a:buClr>
                <a:schemeClr val="accent2"/>
              </a:buClr>
              <a:buSzPts val="2400"/>
              <a:buNone/>
              <a:defRPr sz="3200">
                <a:solidFill>
                  <a:schemeClr val="accent2"/>
                </a:solidFill>
              </a:defRPr>
            </a:lvl8pPr>
            <a:lvl9pPr lvl="8" algn="r" rtl="0">
              <a:spcBef>
                <a:spcPts val="0"/>
              </a:spcBef>
              <a:spcAft>
                <a:spcPts val="0"/>
              </a:spcAft>
              <a:buClr>
                <a:schemeClr val="accent2"/>
              </a:buClr>
              <a:buSzPts val="2400"/>
              <a:buNone/>
              <a:defRPr sz="3200">
                <a:solidFill>
                  <a:schemeClr val="accent2"/>
                </a:solidFill>
              </a:defRPr>
            </a:lvl9pPr>
          </a:lstStyle>
          <a:p>
            <a:pPr marL="0" marR="0" lvl="0" indent="0" algn="l" defTabSz="1219170" rtl="0" eaLnBrk="1" fontAlgn="auto" latinLnBrk="0" hangingPunct="1">
              <a:lnSpc>
                <a:spcPct val="90000"/>
              </a:lnSpc>
              <a:spcBef>
                <a:spcPts val="0"/>
              </a:spcBef>
              <a:spcAft>
                <a:spcPts val="0"/>
              </a:spcAft>
              <a:buClr>
                <a:srgbClr val="ED7D31"/>
              </a:buClr>
              <a:buSzPts val="2400"/>
              <a:buFontTx/>
              <a:buNone/>
              <a:tabLst/>
              <a:defRPr/>
            </a:pPr>
            <a:r>
              <a:rPr kumimoji="0" lang="vi-VN" sz="4000" b="1" i="0" u="none" strike="noStrike" kern="1200" cap="none" spc="0" normalizeH="0" baseline="0" noProof="0">
                <a:ln>
                  <a:noFill/>
                </a:ln>
                <a:solidFill>
                  <a:srgbClr val="0070C0"/>
                </a:solidFill>
                <a:effectLst/>
                <a:uLnTx/>
                <a:uFillTx/>
                <a:latin typeface="Montserrat" panose="00000500000000000000" pitchFamily="2" charset="0"/>
                <a:ea typeface="Verdana" panose="020B0604030504040204" pitchFamily="34" charset="0"/>
              </a:rPr>
              <a:t>02</a:t>
            </a:r>
            <a:r>
              <a:rPr kumimoji="0" lang="en" sz="4000" b="1" i="0" u="none" strike="noStrike" kern="1200" cap="none" spc="0" normalizeH="0" baseline="0" noProof="0">
                <a:ln>
                  <a:noFill/>
                </a:ln>
                <a:solidFill>
                  <a:srgbClr val="0070C0"/>
                </a:solidFill>
                <a:effectLst/>
                <a:uLnTx/>
                <a:uFillTx/>
                <a:latin typeface="Montserrat" panose="00000500000000000000" pitchFamily="2" charset="0"/>
                <a:ea typeface="Verdana" panose="020B0604030504040204" pitchFamily="34" charset="0"/>
              </a:rPr>
              <a:t>.</a:t>
            </a:r>
          </a:p>
        </p:txBody>
      </p:sp>
    </p:spTree>
    <p:extLst>
      <p:ext uri="{BB962C8B-B14F-4D97-AF65-F5344CB8AC3E}">
        <p14:creationId xmlns:p14="http://schemas.microsoft.com/office/powerpoint/2010/main" val="226327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gn="l"/>
            <a:r>
              <a:rPr lang="vi-VN" sz="3200" b="1">
                <a:solidFill>
                  <a:srgbClr val="0070C0"/>
                </a:solidFill>
                <a:latin typeface="Montserrat" panose="00000500000000000000" pitchFamily="2" charset="0"/>
              </a:rPr>
              <a:t>02.</a:t>
            </a:r>
            <a:r>
              <a:rPr lang="en-US" sz="3200" b="1">
                <a:solidFill>
                  <a:srgbClr val="0070C0"/>
                </a:solidFill>
                <a:latin typeface="Montserrat" panose="00000500000000000000" pitchFamily="2" charset="0"/>
              </a:rPr>
              <a:t> </a:t>
            </a:r>
            <a:r>
              <a:rPr lang="vi-VN" sz="3200" b="1">
                <a:solidFill>
                  <a:srgbClr val="0070C0"/>
                </a:solidFill>
                <a:latin typeface="Montserrat" panose="00000500000000000000" pitchFamily="2" charset="0"/>
              </a:rPr>
              <a:t>PROPOSED</a:t>
            </a:r>
            <a:r>
              <a:rPr lang="en-US" sz="3200" b="1">
                <a:solidFill>
                  <a:srgbClr val="0070C0"/>
                </a:solidFill>
                <a:latin typeface="Montserrat" panose="00000500000000000000" pitchFamily="2" charset="0"/>
              </a:rPr>
              <a:t> MODEL</a:t>
            </a:r>
            <a:endParaRPr lang="en-TH" sz="3200" b="1" dirty="0">
              <a:solidFill>
                <a:srgbClr val="0070C0"/>
              </a:solidFill>
              <a:latin typeface="Montserrat" panose="00000500000000000000" pitchFamily="2" charset="0"/>
            </a:endParaRPr>
          </a:p>
        </p:txBody>
      </p:sp>
      <p:pic>
        <p:nvPicPr>
          <p:cNvPr id="3" name="Picture 2">
            <a:extLst>
              <a:ext uri="{FF2B5EF4-FFF2-40B4-BE49-F238E27FC236}">
                <a16:creationId xmlns:a16="http://schemas.microsoft.com/office/drawing/2014/main" id="{D2EB4599-BE88-E808-2944-0E4F2A704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230746" y="2036825"/>
            <a:ext cx="4942917" cy="3448014"/>
          </a:xfrm>
          <a:prstGeom prst="rect">
            <a:avLst/>
          </a:prstGeom>
        </p:spPr>
      </p:pic>
      <p:pic>
        <p:nvPicPr>
          <p:cNvPr id="6" name="Picture 5">
            <a:extLst>
              <a:ext uri="{FF2B5EF4-FFF2-40B4-BE49-F238E27FC236}">
                <a16:creationId xmlns:a16="http://schemas.microsoft.com/office/drawing/2014/main" id="{CAD55E8F-8EDC-E1BF-B324-5D58523AE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182" y="2117696"/>
            <a:ext cx="5842052" cy="3286154"/>
          </a:xfrm>
          <a:prstGeom prst="rect">
            <a:avLst/>
          </a:prstGeom>
        </p:spPr>
      </p:pic>
      <p:sp>
        <p:nvSpPr>
          <p:cNvPr id="9" name="TextBox 8">
            <a:extLst>
              <a:ext uri="{FF2B5EF4-FFF2-40B4-BE49-F238E27FC236}">
                <a16:creationId xmlns:a16="http://schemas.microsoft.com/office/drawing/2014/main" id="{1DE10BE0-0610-6B79-2769-6A7F032C1E8E}"/>
              </a:ext>
            </a:extLst>
          </p:cNvPr>
          <p:cNvSpPr txBox="1"/>
          <p:nvPr/>
        </p:nvSpPr>
        <p:spPr>
          <a:xfrm>
            <a:off x="2238075" y="6292820"/>
            <a:ext cx="2928257" cy="400110"/>
          </a:xfrm>
          <a:prstGeom prst="rect">
            <a:avLst/>
          </a:prstGeom>
          <a:noFill/>
        </p:spPr>
        <p:txBody>
          <a:bodyPr wrap="square">
            <a:spAutoFit/>
          </a:bodyPr>
          <a:lstStyle/>
          <a:p>
            <a:r>
              <a:rPr lang="vi-VN" sz="2000" i="1">
                <a:latin typeface="Montserrat" panose="00000500000000000000" pitchFamily="2" charset="0"/>
              </a:rPr>
              <a:t>Realistic robot model</a:t>
            </a:r>
            <a:endParaRPr lang="en-US" sz="2000" i="1">
              <a:latin typeface="Montserrat" panose="00000500000000000000" pitchFamily="2" charset="0"/>
            </a:endParaRPr>
          </a:p>
        </p:txBody>
      </p:sp>
      <p:sp>
        <p:nvSpPr>
          <p:cNvPr id="12" name="TextBox 11">
            <a:extLst>
              <a:ext uri="{FF2B5EF4-FFF2-40B4-BE49-F238E27FC236}">
                <a16:creationId xmlns:a16="http://schemas.microsoft.com/office/drawing/2014/main" id="{80AD22E1-CC8E-72BF-AE39-371AC7771DB8}"/>
              </a:ext>
            </a:extLst>
          </p:cNvPr>
          <p:cNvSpPr txBox="1"/>
          <p:nvPr/>
        </p:nvSpPr>
        <p:spPr>
          <a:xfrm>
            <a:off x="7225613" y="5414736"/>
            <a:ext cx="2560643" cy="400110"/>
          </a:xfrm>
          <a:prstGeom prst="rect">
            <a:avLst/>
          </a:prstGeom>
          <a:noFill/>
        </p:spPr>
        <p:txBody>
          <a:bodyPr wrap="square">
            <a:spAutoFit/>
          </a:bodyPr>
          <a:lstStyle/>
          <a:p>
            <a:r>
              <a:rPr lang="vi-VN" sz="2000" i="1">
                <a:latin typeface="Montserrat" panose="00000500000000000000" pitchFamily="2" charset="0"/>
              </a:rPr>
              <a:t>Components used</a:t>
            </a:r>
            <a:endParaRPr lang="en-US" sz="2000" i="1">
              <a:latin typeface="Montserrat" panose="00000500000000000000" pitchFamily="2" charset="0"/>
            </a:endParaRPr>
          </a:p>
        </p:txBody>
      </p:sp>
    </p:spTree>
    <p:extLst>
      <p:ext uri="{BB962C8B-B14F-4D97-AF65-F5344CB8AC3E}">
        <p14:creationId xmlns:p14="http://schemas.microsoft.com/office/powerpoint/2010/main" val="156455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365125"/>
            <a:ext cx="11353800" cy="1325563"/>
          </a:xfrm>
        </p:spPr>
        <p:txBody>
          <a:bodyPr>
            <a:normAutofit/>
          </a:bodyPr>
          <a:lstStyle/>
          <a:p>
            <a:pPr algn="l"/>
            <a:r>
              <a:rPr lang="vi-VN" sz="3200" b="1">
                <a:solidFill>
                  <a:srgbClr val="0070C0"/>
                </a:solidFill>
                <a:latin typeface="Montserrat" panose="00000500000000000000" pitchFamily="2" charset="0"/>
              </a:rPr>
              <a:t>02</a:t>
            </a:r>
            <a:r>
              <a:rPr lang="en-US" sz="3200" b="1">
                <a:solidFill>
                  <a:srgbClr val="0070C0"/>
                </a:solidFill>
                <a:latin typeface="Montserrat" panose="00000500000000000000" pitchFamily="2" charset="0"/>
              </a:rPr>
              <a:t>. </a:t>
            </a:r>
            <a:r>
              <a:rPr lang="vi-VN" sz="3200" b="1">
                <a:solidFill>
                  <a:srgbClr val="0070C0"/>
                </a:solidFill>
                <a:latin typeface="Montserrat" panose="00000500000000000000" pitchFamily="2" charset="0"/>
              </a:rPr>
              <a:t>PROPOSED MODEL</a:t>
            </a:r>
            <a:endParaRPr lang="en-TH" sz="3200" b="1" dirty="0">
              <a:solidFill>
                <a:srgbClr val="0070C0"/>
              </a:solidFill>
              <a:latin typeface="Montserrat" panose="00000500000000000000" pitchFamily="2" charset="0"/>
            </a:endParaRPr>
          </a:p>
        </p:txBody>
      </p:sp>
      <p:pic>
        <p:nvPicPr>
          <p:cNvPr id="9" name="Picture 8">
            <a:extLst>
              <a:ext uri="{FF2B5EF4-FFF2-40B4-BE49-F238E27FC236}">
                <a16:creationId xmlns:a16="http://schemas.microsoft.com/office/drawing/2014/main" id="{6169F945-E7D5-6036-E4BB-D2610BEFE0E8}"/>
              </a:ext>
            </a:extLst>
          </p:cNvPr>
          <p:cNvPicPr>
            <a:picLocks noChangeAspect="1"/>
          </p:cNvPicPr>
          <p:nvPr/>
        </p:nvPicPr>
        <p:blipFill>
          <a:blip r:embed="rId3"/>
          <a:stretch>
            <a:fillRect/>
          </a:stretch>
        </p:blipFill>
        <p:spPr>
          <a:xfrm>
            <a:off x="5475514" y="1570942"/>
            <a:ext cx="6629402" cy="3427703"/>
          </a:xfrm>
          <a:prstGeom prst="rect">
            <a:avLst/>
          </a:prstGeom>
        </p:spPr>
      </p:pic>
      <p:sp>
        <p:nvSpPr>
          <p:cNvPr id="12" name="TextBox 11">
            <a:extLst>
              <a:ext uri="{FF2B5EF4-FFF2-40B4-BE49-F238E27FC236}">
                <a16:creationId xmlns:a16="http://schemas.microsoft.com/office/drawing/2014/main" id="{F664DBB5-533B-0DA0-F95D-82B1DB14607A}"/>
              </a:ext>
            </a:extLst>
          </p:cNvPr>
          <p:cNvSpPr txBox="1"/>
          <p:nvPr/>
        </p:nvSpPr>
        <p:spPr>
          <a:xfrm>
            <a:off x="718457" y="1704976"/>
            <a:ext cx="4757058" cy="369332"/>
          </a:xfrm>
          <a:prstGeom prst="rect">
            <a:avLst/>
          </a:prstGeom>
          <a:noFill/>
        </p:spPr>
        <p:txBody>
          <a:bodyPr wrap="square">
            <a:spAutoFit/>
          </a:bodyPr>
          <a:lstStyle/>
          <a:p>
            <a:pPr marL="285750" indent="-285750" algn="just">
              <a:buFont typeface="Arial" panose="020B0604020202020204" pitchFamily="34" charset="0"/>
              <a:buChar char="•"/>
            </a:pPr>
            <a:r>
              <a:rPr lang="en-US">
                <a:latin typeface="Montserrat" panose="00000500000000000000" pitchFamily="2" charset="0"/>
              </a:rPr>
              <a:t>Use the ROS sensor fusion package.</a:t>
            </a:r>
          </a:p>
        </p:txBody>
      </p:sp>
      <p:sp>
        <p:nvSpPr>
          <p:cNvPr id="14" name="TextBox 13">
            <a:extLst>
              <a:ext uri="{FF2B5EF4-FFF2-40B4-BE49-F238E27FC236}">
                <a16:creationId xmlns:a16="http://schemas.microsoft.com/office/drawing/2014/main" id="{2F6771B1-DA9D-CEF2-25B4-DC64D651CCEF}"/>
              </a:ext>
            </a:extLst>
          </p:cNvPr>
          <p:cNvSpPr txBox="1"/>
          <p:nvPr/>
        </p:nvSpPr>
        <p:spPr>
          <a:xfrm>
            <a:off x="718456" y="4826032"/>
            <a:ext cx="4757057" cy="646331"/>
          </a:xfrm>
          <a:prstGeom prst="rect">
            <a:avLst/>
          </a:prstGeom>
          <a:noFill/>
        </p:spPr>
        <p:txBody>
          <a:bodyPr wrap="square">
            <a:spAutoFit/>
          </a:bodyPr>
          <a:lstStyle/>
          <a:p>
            <a:pPr marL="285750" indent="-285750" algn="just">
              <a:buFont typeface="Arial" panose="020B0604020202020204" pitchFamily="34" charset="0"/>
              <a:buChar char="•"/>
            </a:pPr>
            <a:r>
              <a:rPr lang="en-US">
                <a:latin typeface="Montserrat" panose="00000500000000000000" pitchFamily="2" charset="0"/>
              </a:rPr>
              <a:t>The filtered data is sent to the main RTAB-Map algorithm module.</a:t>
            </a:r>
          </a:p>
        </p:txBody>
      </p:sp>
      <p:sp>
        <p:nvSpPr>
          <p:cNvPr id="15" name="TextBox 14">
            <a:extLst>
              <a:ext uri="{FF2B5EF4-FFF2-40B4-BE49-F238E27FC236}">
                <a16:creationId xmlns:a16="http://schemas.microsoft.com/office/drawing/2014/main" id="{E8FBC3A7-DF3C-AAFD-36D0-B87546122C4B}"/>
              </a:ext>
            </a:extLst>
          </p:cNvPr>
          <p:cNvSpPr txBox="1"/>
          <p:nvPr/>
        </p:nvSpPr>
        <p:spPr>
          <a:xfrm>
            <a:off x="5827620" y="5169585"/>
            <a:ext cx="5925190" cy="400110"/>
          </a:xfrm>
          <a:prstGeom prst="rect">
            <a:avLst/>
          </a:prstGeom>
          <a:noFill/>
        </p:spPr>
        <p:txBody>
          <a:bodyPr wrap="square">
            <a:spAutoFit/>
          </a:bodyPr>
          <a:lstStyle/>
          <a:p>
            <a:r>
              <a:rPr lang="en-US" sz="2000" i="1">
                <a:latin typeface="Montserrat" panose="00000500000000000000" pitchFamily="2" charset="0"/>
              </a:rPr>
              <a:t>RTAB-Map algorithm in the proposed model</a:t>
            </a:r>
          </a:p>
        </p:txBody>
      </p:sp>
      <p:cxnSp>
        <p:nvCxnSpPr>
          <p:cNvPr id="3" name="Connector: Elbow 2">
            <a:extLst>
              <a:ext uri="{FF2B5EF4-FFF2-40B4-BE49-F238E27FC236}">
                <a16:creationId xmlns:a16="http://schemas.microsoft.com/office/drawing/2014/main" id="{20581EDC-3CCF-B666-F5FA-F0BAC1C5D728}"/>
              </a:ext>
            </a:extLst>
          </p:cNvPr>
          <p:cNvCxnSpPr>
            <a:cxnSpLocks/>
          </p:cNvCxnSpPr>
          <p:nvPr/>
        </p:nvCxnSpPr>
        <p:spPr>
          <a:xfrm rot="10800000">
            <a:off x="4735286" y="3542587"/>
            <a:ext cx="914401" cy="844356"/>
          </a:xfrm>
          <a:prstGeom prst="bent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cxnSp>
        <p:nvCxnSpPr>
          <p:cNvPr id="4" name="Connector: Elbow 3">
            <a:extLst>
              <a:ext uri="{FF2B5EF4-FFF2-40B4-BE49-F238E27FC236}">
                <a16:creationId xmlns:a16="http://schemas.microsoft.com/office/drawing/2014/main" id="{596161F7-7743-31D0-A870-8309FD5FB2EE}"/>
              </a:ext>
            </a:extLst>
          </p:cNvPr>
          <p:cNvCxnSpPr>
            <a:cxnSpLocks/>
            <a:endCxn id="12" idx="3"/>
          </p:cNvCxnSpPr>
          <p:nvPr/>
        </p:nvCxnSpPr>
        <p:spPr>
          <a:xfrm rot="16200000" flipV="1">
            <a:off x="4632950" y="2732208"/>
            <a:ext cx="1933805" cy="248674"/>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99B28FB-6FD5-63E6-9AA3-378B3AF27D03}"/>
              </a:ext>
            </a:extLst>
          </p:cNvPr>
          <p:cNvCxnSpPr>
            <a:cxnSpLocks/>
          </p:cNvCxnSpPr>
          <p:nvPr/>
        </p:nvCxnSpPr>
        <p:spPr>
          <a:xfrm>
            <a:off x="5724189" y="3823448"/>
            <a:ext cx="127971" cy="0"/>
          </a:xfrm>
          <a:prstGeom prst="line">
            <a:avLst/>
          </a:prstGeom>
          <a:ln w="19050"/>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F8C407C2-0918-39BC-C762-4F27CF81D860}"/>
              </a:ext>
            </a:extLst>
          </p:cNvPr>
          <p:cNvSpPr txBox="1"/>
          <p:nvPr/>
        </p:nvSpPr>
        <p:spPr>
          <a:xfrm>
            <a:off x="718457" y="2153055"/>
            <a:ext cx="3548744" cy="1477328"/>
          </a:xfrm>
          <a:prstGeom prst="rect">
            <a:avLst/>
          </a:prstGeom>
          <a:noFill/>
        </p:spPr>
        <p:txBody>
          <a:bodyPr wrap="square">
            <a:spAutoFit/>
          </a:bodyPr>
          <a:lstStyle/>
          <a:p>
            <a:pPr marL="285750" indent="-285750" algn="just">
              <a:buFont typeface="Arial" panose="020B0604020202020204" pitchFamily="34" charset="0"/>
              <a:buChar char="•"/>
            </a:pPr>
            <a:r>
              <a:rPr lang="en-US">
                <a:latin typeface="Montserrat" panose="00000500000000000000" pitchFamily="2" charset="0"/>
              </a:rPr>
              <a:t>Prepare input data:</a:t>
            </a:r>
          </a:p>
          <a:p>
            <a:pPr marL="742950" lvl="1" indent="-285750" algn="just">
              <a:buFont typeface="Wingdings" panose="05000000000000000000" pitchFamily="2" charset="2"/>
              <a:buChar char="Ø"/>
            </a:pPr>
            <a:r>
              <a:rPr lang="en-US">
                <a:latin typeface="Montserrat" panose="00000500000000000000" pitchFamily="2" charset="0"/>
              </a:rPr>
              <a:t>Coordinates (x, y) from “IPS”.</a:t>
            </a:r>
          </a:p>
          <a:p>
            <a:pPr marL="742950" lvl="1" indent="-285750" algn="just">
              <a:buFont typeface="Wingdings" panose="05000000000000000000" pitchFamily="2" charset="2"/>
              <a:buChar char="Ø"/>
            </a:pPr>
            <a:r>
              <a:rPr lang="en-US">
                <a:latin typeface="Montserrat" panose="00000500000000000000" pitchFamily="2" charset="0"/>
              </a:rPr>
              <a:t>Velocity (vx, vy) from “Wheel Encoders”.</a:t>
            </a:r>
          </a:p>
        </p:txBody>
      </p:sp>
      <p:sp>
        <p:nvSpPr>
          <p:cNvPr id="8" name="TextBox 7">
            <a:extLst>
              <a:ext uri="{FF2B5EF4-FFF2-40B4-BE49-F238E27FC236}">
                <a16:creationId xmlns:a16="http://schemas.microsoft.com/office/drawing/2014/main" id="{982738F3-3338-0AC1-8AF0-B62E16CCBA5A}"/>
              </a:ext>
            </a:extLst>
          </p:cNvPr>
          <p:cNvSpPr txBox="1"/>
          <p:nvPr/>
        </p:nvSpPr>
        <p:spPr>
          <a:xfrm>
            <a:off x="707571" y="3542585"/>
            <a:ext cx="3559630" cy="1200329"/>
          </a:xfrm>
          <a:prstGeom prst="rect">
            <a:avLst/>
          </a:prstGeom>
          <a:noFill/>
        </p:spPr>
        <p:txBody>
          <a:bodyPr wrap="square">
            <a:spAutoFit/>
          </a:bodyPr>
          <a:lstStyle/>
          <a:p>
            <a:pPr marL="742950" lvl="1" indent="-285750">
              <a:buFont typeface="Wingdings" panose="05000000000000000000" pitchFamily="2" charset="2"/>
              <a:buChar char="Ø"/>
            </a:pPr>
            <a:r>
              <a:rPr lang="en-US">
                <a:latin typeface="Montserrat" panose="00000500000000000000" pitchFamily="2" charset="0"/>
              </a:rPr>
              <a:t>Direction (yaw), angular velocity (vyaw) and acceleration (ax, ay) from IMU.</a:t>
            </a:r>
          </a:p>
        </p:txBody>
      </p:sp>
    </p:spTree>
    <p:extLst>
      <p:ext uri="{BB962C8B-B14F-4D97-AF65-F5344CB8AC3E}">
        <p14:creationId xmlns:p14="http://schemas.microsoft.com/office/powerpoint/2010/main" val="4061827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365125"/>
            <a:ext cx="11353800" cy="1325563"/>
          </a:xfrm>
        </p:spPr>
        <p:txBody>
          <a:bodyPr>
            <a:normAutofit/>
          </a:bodyPr>
          <a:lstStyle/>
          <a:p>
            <a:pPr algn="l"/>
            <a:r>
              <a:rPr lang="vi-VN" sz="3200" b="1">
                <a:solidFill>
                  <a:srgbClr val="0070C0"/>
                </a:solidFill>
                <a:latin typeface="Montserrat" panose="00000500000000000000" pitchFamily="2" charset="0"/>
              </a:rPr>
              <a:t>02</a:t>
            </a:r>
            <a:r>
              <a:rPr lang="en-US" sz="3200" b="1">
                <a:solidFill>
                  <a:srgbClr val="0070C0"/>
                </a:solidFill>
                <a:latin typeface="Montserrat" panose="00000500000000000000" pitchFamily="2" charset="0"/>
              </a:rPr>
              <a:t>. </a:t>
            </a:r>
            <a:r>
              <a:rPr lang="vi-VN" sz="3200" b="1">
                <a:solidFill>
                  <a:srgbClr val="0070C0"/>
                </a:solidFill>
                <a:latin typeface="Montserrat" panose="00000500000000000000" pitchFamily="2" charset="0"/>
              </a:rPr>
              <a:t>PROPOSED MODEL</a:t>
            </a:r>
            <a:endParaRPr lang="en-TH" sz="3200" b="1" dirty="0">
              <a:solidFill>
                <a:srgbClr val="0070C0"/>
              </a:solidFill>
              <a:latin typeface="Montserrat" panose="00000500000000000000" pitchFamily="2" charset="0"/>
            </a:endParaRPr>
          </a:p>
        </p:txBody>
      </p:sp>
      <p:pic>
        <p:nvPicPr>
          <p:cNvPr id="9" name="Picture 8">
            <a:extLst>
              <a:ext uri="{FF2B5EF4-FFF2-40B4-BE49-F238E27FC236}">
                <a16:creationId xmlns:a16="http://schemas.microsoft.com/office/drawing/2014/main" id="{6169F945-E7D5-6036-E4BB-D2610BEFE0E8}"/>
              </a:ext>
            </a:extLst>
          </p:cNvPr>
          <p:cNvPicPr>
            <a:picLocks noChangeAspect="1"/>
          </p:cNvPicPr>
          <p:nvPr/>
        </p:nvPicPr>
        <p:blipFill>
          <a:blip r:embed="rId3"/>
          <a:stretch>
            <a:fillRect/>
          </a:stretch>
        </p:blipFill>
        <p:spPr>
          <a:xfrm>
            <a:off x="566062" y="1777771"/>
            <a:ext cx="6629402" cy="3427703"/>
          </a:xfrm>
          <a:prstGeom prst="rect">
            <a:avLst/>
          </a:prstGeom>
        </p:spPr>
      </p:pic>
      <p:sp>
        <p:nvSpPr>
          <p:cNvPr id="15" name="TextBox 14">
            <a:extLst>
              <a:ext uri="{FF2B5EF4-FFF2-40B4-BE49-F238E27FC236}">
                <a16:creationId xmlns:a16="http://schemas.microsoft.com/office/drawing/2014/main" id="{E8FBC3A7-DF3C-AAFD-36D0-B87546122C4B}"/>
              </a:ext>
            </a:extLst>
          </p:cNvPr>
          <p:cNvSpPr txBox="1"/>
          <p:nvPr/>
        </p:nvSpPr>
        <p:spPr>
          <a:xfrm>
            <a:off x="1266506" y="5376414"/>
            <a:ext cx="5925190" cy="400110"/>
          </a:xfrm>
          <a:prstGeom prst="rect">
            <a:avLst/>
          </a:prstGeom>
          <a:noFill/>
        </p:spPr>
        <p:txBody>
          <a:bodyPr wrap="square">
            <a:spAutoFit/>
          </a:bodyPr>
          <a:lstStyle/>
          <a:p>
            <a:r>
              <a:rPr lang="en-US" sz="2000" i="1">
                <a:latin typeface="Montserrat" panose="00000500000000000000" pitchFamily="2" charset="0"/>
              </a:rPr>
              <a:t>RTAB-Map algorithm in the proposed model</a:t>
            </a:r>
          </a:p>
        </p:txBody>
      </p:sp>
      <p:cxnSp>
        <p:nvCxnSpPr>
          <p:cNvPr id="7" name="Connector: Elbow 6">
            <a:extLst>
              <a:ext uri="{FF2B5EF4-FFF2-40B4-BE49-F238E27FC236}">
                <a16:creationId xmlns:a16="http://schemas.microsoft.com/office/drawing/2014/main" id="{5B01E370-0B9E-0E5A-9651-64B4A6AFEEAA}"/>
              </a:ext>
            </a:extLst>
          </p:cNvPr>
          <p:cNvCxnSpPr>
            <a:cxnSpLocks/>
          </p:cNvCxnSpPr>
          <p:nvPr/>
        </p:nvCxnSpPr>
        <p:spPr>
          <a:xfrm flipV="1">
            <a:off x="5470075" y="1286474"/>
            <a:ext cx="2193472" cy="1514000"/>
          </a:xfrm>
          <a:prstGeom prst="bent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C055FF0-8D32-9367-DA14-558D65919CC8}"/>
              </a:ext>
            </a:extLst>
          </p:cNvPr>
          <p:cNvSpPr txBox="1"/>
          <p:nvPr/>
        </p:nvSpPr>
        <p:spPr>
          <a:xfrm>
            <a:off x="7663546" y="697188"/>
            <a:ext cx="4435931" cy="1200329"/>
          </a:xfrm>
          <a:prstGeom prst="rect">
            <a:avLst/>
          </a:prstGeom>
          <a:noFill/>
        </p:spPr>
        <p:txBody>
          <a:bodyPr wrap="square">
            <a:spAutoFit/>
          </a:bodyPr>
          <a:lstStyle/>
          <a:p>
            <a:pPr marL="285750" indent="-285750" algn="just">
              <a:buFont typeface="Arial" panose="020B0604020202020204" pitchFamily="34" charset="0"/>
              <a:buChar char="•"/>
            </a:pPr>
            <a:r>
              <a:rPr lang="en-US">
                <a:latin typeface="Montserrat" panose="00000500000000000000" pitchFamily="2" charset="0"/>
                <a:ea typeface="Verdana" panose="020B0604030504040204" pitchFamily="34" charset="0"/>
              </a:rPr>
              <a:t>Increasing the update frequency of the Odometry node that has passed the filter in sync with the IPS.</a:t>
            </a:r>
          </a:p>
        </p:txBody>
      </p:sp>
      <p:cxnSp>
        <p:nvCxnSpPr>
          <p:cNvPr id="16" name="Connector: Elbow 15">
            <a:extLst>
              <a:ext uri="{FF2B5EF4-FFF2-40B4-BE49-F238E27FC236}">
                <a16:creationId xmlns:a16="http://schemas.microsoft.com/office/drawing/2014/main" id="{EC439E89-6134-F1EB-915D-57C7F4BD7F66}"/>
              </a:ext>
            </a:extLst>
          </p:cNvPr>
          <p:cNvCxnSpPr>
            <a:cxnSpLocks/>
          </p:cNvCxnSpPr>
          <p:nvPr/>
        </p:nvCxnSpPr>
        <p:spPr>
          <a:xfrm>
            <a:off x="5470075" y="2864903"/>
            <a:ext cx="2193472" cy="626719"/>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527EE2AC-0F61-0238-BF54-47FCE7730E22}"/>
              </a:ext>
            </a:extLst>
          </p:cNvPr>
          <p:cNvSpPr txBox="1"/>
          <p:nvPr/>
        </p:nvSpPr>
        <p:spPr>
          <a:xfrm>
            <a:off x="7663545" y="2864903"/>
            <a:ext cx="4435932" cy="1477328"/>
          </a:xfrm>
          <a:prstGeom prst="rect">
            <a:avLst/>
          </a:prstGeom>
          <a:noFill/>
        </p:spPr>
        <p:txBody>
          <a:bodyPr wrap="square">
            <a:spAutoFit/>
          </a:bodyPr>
          <a:lstStyle/>
          <a:p>
            <a:pPr marL="285750" indent="-285750" algn="just">
              <a:buFont typeface="Arial" panose="020B0604020202020204" pitchFamily="34" charset="0"/>
              <a:buChar char="•"/>
            </a:pPr>
            <a:r>
              <a:rPr lang="en-US">
                <a:latin typeface="Montserrat" panose="00000500000000000000" pitchFamily="2" charset="0"/>
                <a:ea typeface="Verdana" panose="020B0604030504040204" pitchFamily="34" charset="0"/>
              </a:rPr>
              <a:t>Synchronizing the values of the parameters that affect the RTAB-Map's map update frequency with the frequency of the alternate Odometry source.</a:t>
            </a:r>
          </a:p>
        </p:txBody>
      </p:sp>
    </p:spTree>
    <p:extLst>
      <p:ext uri="{BB962C8B-B14F-4D97-AF65-F5344CB8AC3E}">
        <p14:creationId xmlns:p14="http://schemas.microsoft.com/office/powerpoint/2010/main" val="2176585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2">
            <a:extLst>
              <a:ext uri="{FF2B5EF4-FFF2-40B4-BE49-F238E27FC236}">
                <a16:creationId xmlns:a16="http://schemas.microsoft.com/office/drawing/2014/main" id="{4F003CC7-6A69-A714-E13A-DF1D72DCB658}"/>
              </a:ext>
            </a:extLst>
          </p:cNvPr>
          <p:cNvSpPr txBox="1">
            <a:spLocks/>
          </p:cNvSpPr>
          <p:nvPr/>
        </p:nvSpPr>
        <p:spPr>
          <a:xfrm>
            <a:off x="5705636" y="2857286"/>
            <a:ext cx="6399278" cy="571632"/>
          </a:xfrm>
          <a:prstGeom prst="rect">
            <a:avLst/>
          </a:prstGeom>
        </p:spPr>
        <p:txBody>
          <a:bodyPr spcFirstLastPara="1" vert="horz" wrap="square" lIns="121900" tIns="121900" rIns="121900" bIns="121900" rtlCol="0" anchor="b" anchorCtr="0">
            <a:noAutofit/>
          </a:bodyPr>
          <a:lstStyle>
            <a:lvl1pPr lvl="0" algn="l" defTabSz="1219170" rtl="0" eaLnBrk="1" latinLnBrk="0" hangingPunct="1">
              <a:lnSpc>
                <a:spcPct val="90000"/>
              </a:lnSpc>
              <a:spcBef>
                <a:spcPts val="0"/>
              </a:spcBef>
              <a:spcAft>
                <a:spcPts val="0"/>
              </a:spcAft>
              <a:buSzPts val="1400"/>
              <a:buNone/>
              <a:defRPr sz="2000" b="1" kern="1200" cap="all" baseline="0">
                <a:solidFill>
                  <a:schemeClr val="tx1"/>
                </a:solidFill>
                <a:latin typeface="Verdana" panose="020B0604030504040204" pitchFamily="34" charset="0"/>
                <a:ea typeface="Verdana" panose="020B0604030504040204" pitchFamily="34" charset="0"/>
                <a:cs typeface="+mj-cs"/>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pPr marL="0" marR="0" lvl="0" indent="0" algn="l" defTabSz="1219170" rtl="0" eaLnBrk="1" fontAlgn="auto" latinLnBrk="0" hangingPunct="1">
              <a:lnSpc>
                <a:spcPct val="90000"/>
              </a:lnSpc>
              <a:spcBef>
                <a:spcPts val="0"/>
              </a:spcBef>
              <a:spcAft>
                <a:spcPts val="0"/>
              </a:spcAft>
              <a:buClr>
                <a:prstClr val="black"/>
              </a:buClr>
              <a:buSzPts val="1400"/>
              <a:buFontTx/>
              <a:buNone/>
              <a:tabLst/>
              <a:defRPr/>
            </a:pPr>
            <a:r>
              <a:rPr kumimoji="0" lang="vi-VN" sz="3600" i="0" u="none" strike="noStrike" kern="1200" cap="all" spc="0" normalizeH="0" baseline="0" noProof="0">
                <a:ln>
                  <a:noFill/>
                </a:ln>
                <a:solidFill>
                  <a:srgbClr val="0070C0"/>
                </a:solidFill>
                <a:effectLst/>
                <a:uLnTx/>
                <a:uFillTx/>
                <a:latin typeface="Montserrat" panose="00000500000000000000" pitchFamily="2" charset="0"/>
                <a:sym typeface="Calibri"/>
              </a:rPr>
              <a:t>Experimental results</a:t>
            </a:r>
            <a:endParaRPr kumimoji="0" lang="en-US" sz="3600" i="0" u="none" strike="noStrike" kern="1200" cap="all" spc="0" normalizeH="0" baseline="0" noProof="0">
              <a:ln>
                <a:noFill/>
              </a:ln>
              <a:solidFill>
                <a:srgbClr val="0070C0"/>
              </a:solidFill>
              <a:effectLst/>
              <a:uLnTx/>
              <a:uFillTx/>
              <a:latin typeface="Montserrat" panose="00000500000000000000" pitchFamily="2" charset="0"/>
              <a:sym typeface="Calibri"/>
            </a:endParaRPr>
          </a:p>
        </p:txBody>
      </p:sp>
      <p:sp>
        <p:nvSpPr>
          <p:cNvPr id="7" name="Google Shape;245;p32">
            <a:extLst>
              <a:ext uri="{FF2B5EF4-FFF2-40B4-BE49-F238E27FC236}">
                <a16:creationId xmlns:a16="http://schemas.microsoft.com/office/drawing/2014/main" id="{8B10A6FE-1B36-BC57-8FE0-29A796C036D2}"/>
              </a:ext>
            </a:extLst>
          </p:cNvPr>
          <p:cNvSpPr txBox="1">
            <a:spLocks/>
          </p:cNvSpPr>
          <p:nvPr/>
        </p:nvSpPr>
        <p:spPr>
          <a:xfrm>
            <a:off x="4816934" y="2740858"/>
            <a:ext cx="1819316" cy="720800"/>
          </a:xfrm>
          <a:prstGeom prst="rect">
            <a:avLst/>
          </a:prstGeom>
        </p:spPr>
        <p:txBody>
          <a:bodyPr spcFirstLastPara="1" vert="horz" wrap="square" lIns="121900" tIns="121900" rIns="121900" bIns="121900" rtlCol="0" anchor="b" anchorCtr="0">
            <a:noAutofit/>
          </a:bodyPr>
          <a:lstStyle>
            <a:lvl1pPr lvl="0" algn="l" defTabSz="1219170" rtl="0" eaLnBrk="1" latinLnBrk="0" hangingPunct="1">
              <a:lnSpc>
                <a:spcPct val="90000"/>
              </a:lnSpc>
              <a:spcBef>
                <a:spcPts val="0"/>
              </a:spcBef>
              <a:spcAft>
                <a:spcPts val="0"/>
              </a:spcAft>
              <a:buClr>
                <a:schemeClr val="accent2"/>
              </a:buClr>
              <a:buSzPts val="2400"/>
              <a:buNone/>
              <a:defRPr sz="3200" kern="1200">
                <a:solidFill>
                  <a:srgbClr val="242B58"/>
                </a:solidFill>
                <a:latin typeface="Verdana Pro Black" panose="020B0604020202020204" pitchFamily="34" charset="0"/>
                <a:ea typeface="+mj-ea"/>
                <a:cs typeface="+mj-cs"/>
              </a:defRPr>
            </a:lvl1pPr>
            <a:lvl2pPr lvl="1" algn="r" rtl="0">
              <a:spcBef>
                <a:spcPts val="0"/>
              </a:spcBef>
              <a:spcAft>
                <a:spcPts val="0"/>
              </a:spcAft>
              <a:buClr>
                <a:schemeClr val="accent2"/>
              </a:buClr>
              <a:buSzPts val="2400"/>
              <a:buNone/>
              <a:defRPr sz="3200">
                <a:solidFill>
                  <a:schemeClr val="accent2"/>
                </a:solidFill>
              </a:defRPr>
            </a:lvl2pPr>
            <a:lvl3pPr lvl="2" algn="r" rtl="0">
              <a:spcBef>
                <a:spcPts val="0"/>
              </a:spcBef>
              <a:spcAft>
                <a:spcPts val="0"/>
              </a:spcAft>
              <a:buClr>
                <a:schemeClr val="accent2"/>
              </a:buClr>
              <a:buSzPts val="2400"/>
              <a:buNone/>
              <a:defRPr sz="3200">
                <a:solidFill>
                  <a:schemeClr val="accent2"/>
                </a:solidFill>
              </a:defRPr>
            </a:lvl3pPr>
            <a:lvl4pPr lvl="3" algn="r" rtl="0">
              <a:spcBef>
                <a:spcPts val="0"/>
              </a:spcBef>
              <a:spcAft>
                <a:spcPts val="0"/>
              </a:spcAft>
              <a:buClr>
                <a:schemeClr val="accent2"/>
              </a:buClr>
              <a:buSzPts val="2400"/>
              <a:buNone/>
              <a:defRPr sz="3200">
                <a:solidFill>
                  <a:schemeClr val="accent2"/>
                </a:solidFill>
              </a:defRPr>
            </a:lvl4pPr>
            <a:lvl5pPr lvl="4" algn="r" rtl="0">
              <a:spcBef>
                <a:spcPts val="0"/>
              </a:spcBef>
              <a:spcAft>
                <a:spcPts val="0"/>
              </a:spcAft>
              <a:buClr>
                <a:schemeClr val="accent2"/>
              </a:buClr>
              <a:buSzPts val="2400"/>
              <a:buNone/>
              <a:defRPr sz="3200">
                <a:solidFill>
                  <a:schemeClr val="accent2"/>
                </a:solidFill>
              </a:defRPr>
            </a:lvl5pPr>
            <a:lvl6pPr lvl="5" algn="r" rtl="0">
              <a:spcBef>
                <a:spcPts val="0"/>
              </a:spcBef>
              <a:spcAft>
                <a:spcPts val="0"/>
              </a:spcAft>
              <a:buClr>
                <a:schemeClr val="accent2"/>
              </a:buClr>
              <a:buSzPts val="2400"/>
              <a:buNone/>
              <a:defRPr sz="3200">
                <a:solidFill>
                  <a:schemeClr val="accent2"/>
                </a:solidFill>
              </a:defRPr>
            </a:lvl6pPr>
            <a:lvl7pPr lvl="6" algn="r" rtl="0">
              <a:spcBef>
                <a:spcPts val="0"/>
              </a:spcBef>
              <a:spcAft>
                <a:spcPts val="0"/>
              </a:spcAft>
              <a:buClr>
                <a:schemeClr val="accent2"/>
              </a:buClr>
              <a:buSzPts val="2400"/>
              <a:buNone/>
              <a:defRPr sz="3200">
                <a:solidFill>
                  <a:schemeClr val="accent2"/>
                </a:solidFill>
              </a:defRPr>
            </a:lvl7pPr>
            <a:lvl8pPr lvl="7" algn="r" rtl="0">
              <a:spcBef>
                <a:spcPts val="0"/>
              </a:spcBef>
              <a:spcAft>
                <a:spcPts val="0"/>
              </a:spcAft>
              <a:buClr>
                <a:schemeClr val="accent2"/>
              </a:buClr>
              <a:buSzPts val="2400"/>
              <a:buNone/>
              <a:defRPr sz="3200">
                <a:solidFill>
                  <a:schemeClr val="accent2"/>
                </a:solidFill>
              </a:defRPr>
            </a:lvl8pPr>
            <a:lvl9pPr lvl="8" algn="r" rtl="0">
              <a:spcBef>
                <a:spcPts val="0"/>
              </a:spcBef>
              <a:spcAft>
                <a:spcPts val="0"/>
              </a:spcAft>
              <a:buClr>
                <a:schemeClr val="accent2"/>
              </a:buClr>
              <a:buSzPts val="2400"/>
              <a:buNone/>
              <a:defRPr sz="3200">
                <a:solidFill>
                  <a:schemeClr val="accent2"/>
                </a:solidFill>
              </a:defRPr>
            </a:lvl9pPr>
          </a:lstStyle>
          <a:p>
            <a:pPr marL="0" marR="0" lvl="0" indent="0" algn="l" defTabSz="1219170" rtl="0" eaLnBrk="1" fontAlgn="auto" latinLnBrk="0" hangingPunct="1">
              <a:lnSpc>
                <a:spcPct val="90000"/>
              </a:lnSpc>
              <a:spcBef>
                <a:spcPts val="0"/>
              </a:spcBef>
              <a:spcAft>
                <a:spcPts val="0"/>
              </a:spcAft>
              <a:buClr>
                <a:srgbClr val="ED7D31"/>
              </a:buClr>
              <a:buSzPts val="2400"/>
              <a:buFontTx/>
              <a:buNone/>
              <a:tabLst/>
              <a:defRPr/>
            </a:pPr>
            <a:r>
              <a:rPr kumimoji="0" lang="vi-VN" sz="4000" b="1" i="0" u="none" strike="noStrike" kern="1200" cap="none" spc="0" normalizeH="0" baseline="0" noProof="0">
                <a:ln>
                  <a:noFill/>
                </a:ln>
                <a:solidFill>
                  <a:srgbClr val="0070C0"/>
                </a:solidFill>
                <a:effectLst/>
                <a:uLnTx/>
                <a:uFillTx/>
                <a:latin typeface="Montserrat" panose="00000500000000000000" pitchFamily="2" charset="0"/>
                <a:ea typeface="Verdana" panose="020B0604030504040204" pitchFamily="34" charset="0"/>
              </a:rPr>
              <a:t>03</a:t>
            </a:r>
            <a:r>
              <a:rPr kumimoji="0" lang="en" sz="4000" b="1" i="0" u="none" strike="noStrike" kern="1200" cap="none" spc="0" normalizeH="0" baseline="0" noProof="0">
                <a:ln>
                  <a:noFill/>
                </a:ln>
                <a:solidFill>
                  <a:srgbClr val="0070C0"/>
                </a:solidFill>
                <a:effectLst/>
                <a:uLnTx/>
                <a:uFillTx/>
                <a:latin typeface="Montserrat" panose="00000500000000000000" pitchFamily="2" charset="0"/>
                <a:ea typeface="Verdana" panose="020B0604030504040204" pitchFamily="34" charset="0"/>
              </a:rPr>
              <a:t>.</a:t>
            </a:r>
          </a:p>
        </p:txBody>
      </p:sp>
    </p:spTree>
    <p:extLst>
      <p:ext uri="{BB962C8B-B14F-4D97-AF65-F5344CB8AC3E}">
        <p14:creationId xmlns:p14="http://schemas.microsoft.com/office/powerpoint/2010/main" val="3901291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marL="0" marR="0" lvl="0" indent="0" algn="l" defTabSz="1219170" rtl="0" eaLnBrk="1" fontAlgn="auto" latinLnBrk="0" hangingPunct="1">
              <a:lnSpc>
                <a:spcPct val="90000"/>
              </a:lnSpc>
              <a:spcBef>
                <a:spcPts val="0"/>
              </a:spcBef>
              <a:spcAft>
                <a:spcPts val="0"/>
              </a:spcAft>
              <a:buClr>
                <a:prstClr val="black"/>
              </a:buClr>
              <a:buSzPts val="1400"/>
              <a:buFontTx/>
              <a:buNone/>
              <a:tabLst/>
              <a:defRPr/>
            </a:pPr>
            <a:r>
              <a:rPr lang="en-US" sz="3200" b="1">
                <a:solidFill>
                  <a:srgbClr val="0070C0"/>
                </a:solidFill>
                <a:latin typeface="Montserrat" panose="00000500000000000000" pitchFamily="2" charset="0"/>
              </a:rPr>
              <a:t>03</a:t>
            </a:r>
            <a:r>
              <a:rPr lang="vi-VN" sz="3200" b="1">
                <a:solidFill>
                  <a:srgbClr val="0070C0"/>
                </a:solidFill>
                <a:latin typeface="Montserrat" panose="00000500000000000000" pitchFamily="2" charset="0"/>
              </a:rPr>
              <a:t>.</a:t>
            </a:r>
            <a:r>
              <a:rPr lang="en-US" sz="3200" b="1">
                <a:solidFill>
                  <a:srgbClr val="0070C0"/>
                </a:solidFill>
                <a:latin typeface="Montserrat" panose="00000500000000000000" pitchFamily="2" charset="0"/>
              </a:rPr>
              <a:t> </a:t>
            </a:r>
            <a:r>
              <a:rPr kumimoji="0" lang="vi-VN" sz="3200" b="1" i="0" u="none" strike="noStrike" kern="1200" cap="all" spc="0" normalizeH="0" baseline="0" noProof="0">
                <a:ln>
                  <a:noFill/>
                </a:ln>
                <a:solidFill>
                  <a:srgbClr val="0070C0"/>
                </a:solidFill>
                <a:effectLst/>
                <a:uLnTx/>
                <a:uFillTx/>
                <a:latin typeface="Montserrat" panose="00000500000000000000" pitchFamily="2" charset="0"/>
                <a:sym typeface="Calibri"/>
              </a:rPr>
              <a:t>Experimental results</a:t>
            </a:r>
            <a:endParaRPr kumimoji="0" lang="en-US" sz="3200" b="1" i="0" u="none" strike="noStrike" kern="1200" cap="all" spc="0" normalizeH="0" baseline="0" noProof="0">
              <a:ln>
                <a:noFill/>
              </a:ln>
              <a:solidFill>
                <a:srgbClr val="0070C0"/>
              </a:solidFill>
              <a:effectLst/>
              <a:uLnTx/>
              <a:uFillTx/>
              <a:latin typeface="Montserrat" panose="00000500000000000000" pitchFamily="2" charset="0"/>
              <a:sym typeface="Calibri"/>
            </a:endParaRPr>
          </a:p>
        </p:txBody>
      </p:sp>
      <p:pic>
        <p:nvPicPr>
          <p:cNvPr id="1032" name="Picture 8">
            <a:extLst>
              <a:ext uri="{FF2B5EF4-FFF2-40B4-BE49-F238E27FC236}">
                <a16:creationId xmlns:a16="http://schemas.microsoft.com/office/drawing/2014/main" id="{12FE7A8C-DC42-2124-D19B-B814F135B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340" y="1944191"/>
            <a:ext cx="5087620" cy="300910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439CACCE-C3E9-42A5-A665-5DD3E2104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568" y="1944192"/>
            <a:ext cx="4873312" cy="29476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6BEED4-15A7-C6E0-5E99-9AB69F8E8409}"/>
              </a:ext>
            </a:extLst>
          </p:cNvPr>
          <p:cNvSpPr txBox="1"/>
          <p:nvPr/>
        </p:nvSpPr>
        <p:spPr>
          <a:xfrm>
            <a:off x="2279887" y="4953596"/>
            <a:ext cx="2718272" cy="400110"/>
          </a:xfrm>
          <a:prstGeom prst="rect">
            <a:avLst/>
          </a:prstGeom>
          <a:noFill/>
        </p:spPr>
        <p:txBody>
          <a:bodyPr wrap="square">
            <a:spAutoFit/>
          </a:bodyPr>
          <a:lstStyle/>
          <a:p>
            <a:r>
              <a:rPr lang="en-US" sz="2000" i="1">
                <a:latin typeface="Montserrat" panose="00000500000000000000" pitchFamily="2" charset="0"/>
              </a:rPr>
              <a:t>a) </a:t>
            </a:r>
            <a:r>
              <a:rPr lang="vi-VN" sz="2000" i="1">
                <a:latin typeface="Montserrat" panose="00000500000000000000" pitchFamily="2" charset="0"/>
              </a:rPr>
              <a:t>P</a:t>
            </a:r>
            <a:r>
              <a:rPr lang="en-US" sz="2000" i="1">
                <a:latin typeface="Montserrat" panose="00000500000000000000" pitchFamily="2" charset="0"/>
              </a:rPr>
              <a:t>ose error X-axis</a:t>
            </a:r>
          </a:p>
        </p:txBody>
      </p:sp>
      <p:sp>
        <p:nvSpPr>
          <p:cNvPr id="5" name="TextBox 4">
            <a:extLst>
              <a:ext uri="{FF2B5EF4-FFF2-40B4-BE49-F238E27FC236}">
                <a16:creationId xmlns:a16="http://schemas.microsoft.com/office/drawing/2014/main" id="{2647BB49-04E7-9813-BBD2-5711D7F02B48}"/>
              </a:ext>
            </a:extLst>
          </p:cNvPr>
          <p:cNvSpPr txBox="1"/>
          <p:nvPr/>
        </p:nvSpPr>
        <p:spPr>
          <a:xfrm>
            <a:off x="7588014" y="4982391"/>
            <a:ext cx="2718272" cy="400110"/>
          </a:xfrm>
          <a:prstGeom prst="rect">
            <a:avLst/>
          </a:prstGeom>
          <a:noFill/>
        </p:spPr>
        <p:txBody>
          <a:bodyPr wrap="square">
            <a:spAutoFit/>
          </a:bodyPr>
          <a:lstStyle/>
          <a:p>
            <a:r>
              <a:rPr lang="en-US" sz="2000" i="1">
                <a:latin typeface="Montserrat" panose="00000500000000000000" pitchFamily="2" charset="0"/>
              </a:rPr>
              <a:t>b) </a:t>
            </a:r>
            <a:r>
              <a:rPr lang="vi-VN" sz="2000" i="1">
                <a:latin typeface="Montserrat" panose="00000500000000000000" pitchFamily="2" charset="0"/>
              </a:rPr>
              <a:t>P</a:t>
            </a:r>
            <a:r>
              <a:rPr lang="en-US" sz="2000" i="1">
                <a:latin typeface="Montserrat" panose="00000500000000000000" pitchFamily="2" charset="0"/>
              </a:rPr>
              <a:t>ose error Y-axis</a:t>
            </a:r>
          </a:p>
        </p:txBody>
      </p:sp>
      <p:sp>
        <p:nvSpPr>
          <p:cNvPr id="7" name="TextBox 6">
            <a:extLst>
              <a:ext uri="{FF2B5EF4-FFF2-40B4-BE49-F238E27FC236}">
                <a16:creationId xmlns:a16="http://schemas.microsoft.com/office/drawing/2014/main" id="{42D6A4E4-6E6A-5AA1-B3BA-CAEE5001ADDD}"/>
              </a:ext>
            </a:extLst>
          </p:cNvPr>
          <p:cNvSpPr txBox="1"/>
          <p:nvPr/>
        </p:nvSpPr>
        <p:spPr>
          <a:xfrm>
            <a:off x="3673303" y="5411594"/>
            <a:ext cx="4845393" cy="400110"/>
          </a:xfrm>
          <a:prstGeom prst="rect">
            <a:avLst/>
          </a:prstGeom>
          <a:noFill/>
        </p:spPr>
        <p:txBody>
          <a:bodyPr wrap="square">
            <a:spAutoFit/>
          </a:bodyPr>
          <a:lstStyle/>
          <a:p>
            <a:pPr algn="ctr"/>
            <a:r>
              <a:rPr lang="en-US" sz="2000" i="1">
                <a:latin typeface="Montserrat" panose="00000500000000000000" pitchFamily="2" charset="0"/>
              </a:rPr>
              <a:t>Estimated position error</a:t>
            </a:r>
          </a:p>
        </p:txBody>
      </p:sp>
    </p:spTree>
    <p:extLst>
      <p:ext uri="{BB962C8B-B14F-4D97-AF65-F5344CB8AC3E}">
        <p14:creationId xmlns:p14="http://schemas.microsoft.com/office/powerpoint/2010/main" val="2289461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marL="0" marR="0" lvl="0" indent="0" algn="l" defTabSz="1219170" rtl="0" eaLnBrk="1" fontAlgn="auto" latinLnBrk="0" hangingPunct="1">
              <a:lnSpc>
                <a:spcPct val="90000"/>
              </a:lnSpc>
              <a:spcBef>
                <a:spcPts val="0"/>
              </a:spcBef>
              <a:spcAft>
                <a:spcPts val="0"/>
              </a:spcAft>
              <a:buClr>
                <a:prstClr val="black"/>
              </a:buClr>
              <a:buSzPts val="1400"/>
              <a:buFontTx/>
              <a:buNone/>
              <a:tabLst/>
              <a:defRPr/>
            </a:pPr>
            <a:r>
              <a:rPr lang="en-US" sz="3200" b="1">
                <a:solidFill>
                  <a:srgbClr val="0070C0"/>
                </a:solidFill>
                <a:latin typeface="Montserrat" panose="00000500000000000000" pitchFamily="2" charset="0"/>
              </a:rPr>
              <a:t>03</a:t>
            </a:r>
            <a:r>
              <a:rPr lang="vi-VN" sz="3200" b="1">
                <a:solidFill>
                  <a:srgbClr val="0070C0"/>
                </a:solidFill>
                <a:latin typeface="Montserrat" panose="00000500000000000000" pitchFamily="2" charset="0"/>
              </a:rPr>
              <a:t>.</a:t>
            </a:r>
            <a:r>
              <a:rPr lang="en-US" sz="3200" b="1">
                <a:solidFill>
                  <a:srgbClr val="0070C0"/>
                </a:solidFill>
                <a:latin typeface="Montserrat" panose="00000500000000000000" pitchFamily="2" charset="0"/>
              </a:rPr>
              <a:t> </a:t>
            </a:r>
            <a:r>
              <a:rPr kumimoji="0" lang="vi-VN" sz="3200" b="1" i="0" u="none" strike="noStrike" kern="1200" cap="all" spc="0" normalizeH="0" baseline="0" noProof="0">
                <a:ln>
                  <a:noFill/>
                </a:ln>
                <a:solidFill>
                  <a:srgbClr val="0070C0"/>
                </a:solidFill>
                <a:effectLst/>
                <a:uLnTx/>
                <a:uFillTx/>
                <a:latin typeface="Montserrat" panose="00000500000000000000" pitchFamily="2" charset="0"/>
                <a:sym typeface="Calibri"/>
              </a:rPr>
              <a:t>Experimental results</a:t>
            </a:r>
            <a:endParaRPr kumimoji="0" lang="en-US" sz="3200" b="1" i="0" u="none" strike="noStrike" kern="1200" cap="all" spc="0" normalizeH="0" baseline="0" noProof="0">
              <a:ln>
                <a:noFill/>
              </a:ln>
              <a:solidFill>
                <a:srgbClr val="0070C0"/>
              </a:solidFill>
              <a:effectLst/>
              <a:uLnTx/>
              <a:uFillTx/>
              <a:latin typeface="Montserrat" panose="00000500000000000000" pitchFamily="2" charset="0"/>
              <a:sym typeface="Calibri"/>
            </a:endParaRPr>
          </a:p>
        </p:txBody>
      </p:sp>
      <p:sp>
        <p:nvSpPr>
          <p:cNvPr id="4" name="TextBox 3">
            <a:extLst>
              <a:ext uri="{FF2B5EF4-FFF2-40B4-BE49-F238E27FC236}">
                <a16:creationId xmlns:a16="http://schemas.microsoft.com/office/drawing/2014/main" id="{AD6BEED4-15A7-C6E0-5E99-9AB69F8E8409}"/>
              </a:ext>
            </a:extLst>
          </p:cNvPr>
          <p:cNvSpPr txBox="1"/>
          <p:nvPr/>
        </p:nvSpPr>
        <p:spPr>
          <a:xfrm>
            <a:off x="2476974" y="4953298"/>
            <a:ext cx="2324099" cy="400110"/>
          </a:xfrm>
          <a:prstGeom prst="rect">
            <a:avLst/>
          </a:prstGeom>
          <a:noFill/>
        </p:spPr>
        <p:txBody>
          <a:bodyPr wrap="square">
            <a:spAutoFit/>
          </a:bodyPr>
          <a:lstStyle/>
          <a:p>
            <a:r>
              <a:rPr lang="vi-VN" sz="2000" i="1">
                <a:latin typeface="Montserrat" panose="00000500000000000000" pitchFamily="2" charset="0"/>
              </a:rPr>
              <a:t>P</a:t>
            </a:r>
            <a:r>
              <a:rPr lang="en-US" sz="2000" i="1">
                <a:latin typeface="Montserrat" panose="00000500000000000000" pitchFamily="2" charset="0"/>
              </a:rPr>
              <a:t>ose error X-axis</a:t>
            </a:r>
          </a:p>
        </p:txBody>
      </p:sp>
      <p:sp>
        <p:nvSpPr>
          <p:cNvPr id="5" name="TextBox 4">
            <a:extLst>
              <a:ext uri="{FF2B5EF4-FFF2-40B4-BE49-F238E27FC236}">
                <a16:creationId xmlns:a16="http://schemas.microsoft.com/office/drawing/2014/main" id="{2647BB49-04E7-9813-BBD2-5711D7F02B48}"/>
              </a:ext>
            </a:extLst>
          </p:cNvPr>
          <p:cNvSpPr txBox="1"/>
          <p:nvPr/>
        </p:nvSpPr>
        <p:spPr>
          <a:xfrm>
            <a:off x="7785100" y="4953298"/>
            <a:ext cx="2324099" cy="400110"/>
          </a:xfrm>
          <a:prstGeom prst="rect">
            <a:avLst/>
          </a:prstGeom>
          <a:noFill/>
        </p:spPr>
        <p:txBody>
          <a:bodyPr wrap="square">
            <a:spAutoFit/>
          </a:bodyPr>
          <a:lstStyle/>
          <a:p>
            <a:r>
              <a:rPr lang="vi-VN" sz="2000" i="1">
                <a:latin typeface="Montserrat" panose="00000500000000000000" pitchFamily="2" charset="0"/>
              </a:rPr>
              <a:t>P</a:t>
            </a:r>
            <a:r>
              <a:rPr lang="en-US" sz="2000" i="1">
                <a:latin typeface="Montserrat" panose="00000500000000000000" pitchFamily="2" charset="0"/>
              </a:rPr>
              <a:t>ose error Y-axis</a:t>
            </a:r>
          </a:p>
        </p:txBody>
      </p:sp>
      <p:pic>
        <p:nvPicPr>
          <p:cNvPr id="2050" name="Picture 2">
            <a:extLst>
              <a:ext uri="{FF2B5EF4-FFF2-40B4-BE49-F238E27FC236}">
                <a16:creationId xmlns:a16="http://schemas.microsoft.com/office/drawing/2014/main" id="{314578C8-F8AC-6BAA-2683-55A2FFA5E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 y="1825888"/>
            <a:ext cx="5308126" cy="35275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02E37C79-FB46-18C7-8972-38EBC499B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610" y="1825888"/>
            <a:ext cx="5315938" cy="35275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799721-79AB-9915-04DC-041C92AF3C97}"/>
              </a:ext>
            </a:extLst>
          </p:cNvPr>
          <p:cNvSpPr txBox="1"/>
          <p:nvPr/>
        </p:nvSpPr>
        <p:spPr>
          <a:xfrm>
            <a:off x="2584735" y="5403294"/>
            <a:ext cx="2108575" cy="400110"/>
          </a:xfrm>
          <a:prstGeom prst="rect">
            <a:avLst/>
          </a:prstGeom>
          <a:noFill/>
        </p:spPr>
        <p:txBody>
          <a:bodyPr wrap="square">
            <a:spAutoFit/>
          </a:bodyPr>
          <a:lstStyle/>
          <a:p>
            <a:r>
              <a:rPr lang="en-US" sz="2000" i="1">
                <a:latin typeface="Montserrat" panose="00000500000000000000" pitchFamily="2" charset="0"/>
              </a:rPr>
              <a:t>a) Base model</a:t>
            </a:r>
          </a:p>
        </p:txBody>
      </p:sp>
      <p:sp>
        <p:nvSpPr>
          <p:cNvPr id="6" name="TextBox 5">
            <a:extLst>
              <a:ext uri="{FF2B5EF4-FFF2-40B4-BE49-F238E27FC236}">
                <a16:creationId xmlns:a16="http://schemas.microsoft.com/office/drawing/2014/main" id="{35A2C237-DF42-74FB-00CA-23A6E96A4179}"/>
              </a:ext>
            </a:extLst>
          </p:cNvPr>
          <p:cNvSpPr txBox="1"/>
          <p:nvPr/>
        </p:nvSpPr>
        <p:spPr>
          <a:xfrm>
            <a:off x="7637540" y="5421840"/>
            <a:ext cx="2619217" cy="400110"/>
          </a:xfrm>
          <a:prstGeom prst="rect">
            <a:avLst/>
          </a:prstGeom>
          <a:noFill/>
        </p:spPr>
        <p:txBody>
          <a:bodyPr wrap="square">
            <a:spAutoFit/>
          </a:bodyPr>
          <a:lstStyle/>
          <a:p>
            <a:r>
              <a:rPr lang="en-US" sz="2000" i="1">
                <a:latin typeface="Montserrat" panose="00000500000000000000" pitchFamily="2" charset="0"/>
              </a:rPr>
              <a:t>b) Proposed model</a:t>
            </a:r>
          </a:p>
        </p:txBody>
      </p:sp>
      <p:sp>
        <p:nvSpPr>
          <p:cNvPr id="7" name="TextBox 6">
            <a:extLst>
              <a:ext uri="{FF2B5EF4-FFF2-40B4-BE49-F238E27FC236}">
                <a16:creationId xmlns:a16="http://schemas.microsoft.com/office/drawing/2014/main" id="{DC185F1A-1FB8-C6DD-EFFD-950C81CB6E20}"/>
              </a:ext>
            </a:extLst>
          </p:cNvPr>
          <p:cNvSpPr txBox="1"/>
          <p:nvPr/>
        </p:nvSpPr>
        <p:spPr>
          <a:xfrm>
            <a:off x="2650073" y="5890382"/>
            <a:ext cx="6993073" cy="400110"/>
          </a:xfrm>
          <a:prstGeom prst="rect">
            <a:avLst/>
          </a:prstGeom>
          <a:noFill/>
        </p:spPr>
        <p:txBody>
          <a:bodyPr wrap="square">
            <a:spAutoFit/>
          </a:bodyPr>
          <a:lstStyle/>
          <a:p>
            <a:pPr algn="ctr"/>
            <a:r>
              <a:rPr lang="en-US" sz="2000" i="1">
                <a:latin typeface="Montserrat" panose="00000500000000000000" pitchFamily="2" charset="0"/>
              </a:rPr>
              <a:t>Estimated trajectory error in v = 0.3m/s, w = 0.78rad/s</a:t>
            </a:r>
          </a:p>
        </p:txBody>
      </p:sp>
    </p:spTree>
    <p:extLst>
      <p:ext uri="{BB962C8B-B14F-4D97-AF65-F5344CB8AC3E}">
        <p14:creationId xmlns:p14="http://schemas.microsoft.com/office/powerpoint/2010/main" val="334363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marL="0" marR="0" lvl="0" indent="0" algn="l" defTabSz="1219170" rtl="0" eaLnBrk="1" fontAlgn="auto" latinLnBrk="0" hangingPunct="1">
              <a:lnSpc>
                <a:spcPct val="90000"/>
              </a:lnSpc>
              <a:spcBef>
                <a:spcPts val="0"/>
              </a:spcBef>
              <a:spcAft>
                <a:spcPts val="0"/>
              </a:spcAft>
              <a:buClr>
                <a:prstClr val="black"/>
              </a:buClr>
              <a:buSzPts val="1400"/>
              <a:buFontTx/>
              <a:buNone/>
              <a:tabLst/>
              <a:defRPr/>
            </a:pPr>
            <a:r>
              <a:rPr lang="en-US" sz="3200" b="1">
                <a:solidFill>
                  <a:srgbClr val="0070C0"/>
                </a:solidFill>
                <a:latin typeface="Montserrat" panose="00000500000000000000" pitchFamily="2" charset="0"/>
              </a:rPr>
              <a:t>03</a:t>
            </a:r>
            <a:r>
              <a:rPr lang="vi-VN" sz="3200" b="1">
                <a:solidFill>
                  <a:srgbClr val="0070C0"/>
                </a:solidFill>
                <a:latin typeface="Montserrat" panose="00000500000000000000" pitchFamily="2" charset="0"/>
              </a:rPr>
              <a:t>.</a:t>
            </a:r>
            <a:r>
              <a:rPr lang="en-US" sz="3200" b="1">
                <a:solidFill>
                  <a:srgbClr val="0070C0"/>
                </a:solidFill>
                <a:latin typeface="Montserrat" panose="00000500000000000000" pitchFamily="2" charset="0"/>
              </a:rPr>
              <a:t> </a:t>
            </a:r>
            <a:r>
              <a:rPr kumimoji="0" lang="vi-VN" sz="3200" b="1" i="0" u="none" strike="noStrike" kern="1200" cap="all" spc="0" normalizeH="0" baseline="0" noProof="0">
                <a:ln>
                  <a:noFill/>
                </a:ln>
                <a:solidFill>
                  <a:srgbClr val="0070C0"/>
                </a:solidFill>
                <a:effectLst/>
                <a:uLnTx/>
                <a:uFillTx/>
                <a:latin typeface="Montserrat" panose="00000500000000000000" pitchFamily="2" charset="0"/>
                <a:sym typeface="Calibri"/>
              </a:rPr>
              <a:t>Experimental results</a:t>
            </a:r>
            <a:endParaRPr kumimoji="0" lang="en-US" sz="3200" b="1" i="0" u="none" strike="noStrike" kern="1200" cap="all" spc="0" normalizeH="0" baseline="0" noProof="0">
              <a:ln>
                <a:noFill/>
              </a:ln>
              <a:solidFill>
                <a:srgbClr val="0070C0"/>
              </a:solidFill>
              <a:effectLst/>
              <a:uLnTx/>
              <a:uFillTx/>
              <a:latin typeface="Montserrat" panose="00000500000000000000" pitchFamily="2" charset="0"/>
              <a:sym typeface="Calibri"/>
            </a:endParaRPr>
          </a:p>
        </p:txBody>
      </p:sp>
      <p:pic>
        <p:nvPicPr>
          <p:cNvPr id="3074" name="Picture 2">
            <a:extLst>
              <a:ext uri="{FF2B5EF4-FFF2-40B4-BE49-F238E27FC236}">
                <a16:creationId xmlns:a16="http://schemas.microsoft.com/office/drawing/2014/main" id="{5797DF41-C2AC-13DD-4729-9F56F26C1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047" y="1570561"/>
            <a:ext cx="7083913" cy="415468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2C1DF883-DDD8-DC17-8744-F4B858B98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7960" y="3001010"/>
            <a:ext cx="3799346" cy="12937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632B177-AB49-1D77-A9E7-5C66F387DDD9}"/>
              </a:ext>
            </a:extLst>
          </p:cNvPr>
          <p:cNvSpPr txBox="1"/>
          <p:nvPr/>
        </p:nvSpPr>
        <p:spPr>
          <a:xfrm>
            <a:off x="2133306" y="5823856"/>
            <a:ext cx="4845393" cy="400110"/>
          </a:xfrm>
          <a:prstGeom prst="rect">
            <a:avLst/>
          </a:prstGeom>
          <a:noFill/>
        </p:spPr>
        <p:txBody>
          <a:bodyPr wrap="square">
            <a:spAutoFit/>
          </a:bodyPr>
          <a:lstStyle/>
          <a:p>
            <a:pPr algn="ctr"/>
            <a:r>
              <a:rPr lang="en-US" sz="2000" i="1">
                <a:latin typeface="Montserrat" panose="00000500000000000000" pitchFamily="2" charset="0"/>
              </a:rPr>
              <a:t>Estimated absolute trajectory error</a:t>
            </a:r>
          </a:p>
        </p:txBody>
      </p:sp>
    </p:spTree>
    <p:extLst>
      <p:ext uri="{BB962C8B-B14F-4D97-AF65-F5344CB8AC3E}">
        <p14:creationId xmlns:p14="http://schemas.microsoft.com/office/powerpoint/2010/main" val="60991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marL="0" marR="0" lvl="0" indent="0" algn="l" defTabSz="1219170" rtl="0" eaLnBrk="1" fontAlgn="auto" latinLnBrk="0" hangingPunct="1">
              <a:lnSpc>
                <a:spcPct val="90000"/>
              </a:lnSpc>
              <a:spcBef>
                <a:spcPts val="0"/>
              </a:spcBef>
              <a:spcAft>
                <a:spcPts val="0"/>
              </a:spcAft>
              <a:buClr>
                <a:prstClr val="black"/>
              </a:buClr>
              <a:buSzPts val="1400"/>
              <a:buFontTx/>
              <a:buNone/>
              <a:tabLst/>
              <a:defRPr/>
            </a:pPr>
            <a:r>
              <a:rPr lang="en-US" sz="3200" b="1">
                <a:solidFill>
                  <a:srgbClr val="0070C0"/>
                </a:solidFill>
                <a:latin typeface="Montserrat" panose="00000500000000000000" pitchFamily="2" charset="0"/>
              </a:rPr>
              <a:t>03</a:t>
            </a:r>
            <a:r>
              <a:rPr lang="vi-VN" sz="3200" b="1">
                <a:solidFill>
                  <a:srgbClr val="0070C0"/>
                </a:solidFill>
                <a:latin typeface="Montserrat" panose="00000500000000000000" pitchFamily="2" charset="0"/>
              </a:rPr>
              <a:t>.</a:t>
            </a:r>
            <a:r>
              <a:rPr lang="en-US" sz="3200" b="1">
                <a:solidFill>
                  <a:srgbClr val="0070C0"/>
                </a:solidFill>
                <a:latin typeface="Montserrat" panose="00000500000000000000" pitchFamily="2" charset="0"/>
              </a:rPr>
              <a:t> </a:t>
            </a:r>
            <a:r>
              <a:rPr kumimoji="0" lang="vi-VN" sz="3200" b="1" u="none" strike="noStrike" kern="1200" cap="all" spc="0" normalizeH="0" baseline="0" noProof="0">
                <a:ln>
                  <a:noFill/>
                </a:ln>
                <a:solidFill>
                  <a:srgbClr val="0070C0"/>
                </a:solidFill>
                <a:effectLst/>
                <a:uLnTx/>
                <a:uFillTx/>
                <a:latin typeface="Montserrat" panose="00000500000000000000" pitchFamily="2" charset="0"/>
                <a:sym typeface="Calibri"/>
              </a:rPr>
              <a:t>Experimental results</a:t>
            </a:r>
            <a:endParaRPr kumimoji="0" lang="en-US" sz="3200" b="1" u="none" strike="noStrike" kern="1200" cap="all" spc="0" normalizeH="0" baseline="0" noProof="0">
              <a:ln>
                <a:noFill/>
              </a:ln>
              <a:solidFill>
                <a:srgbClr val="0070C0"/>
              </a:solidFill>
              <a:effectLst/>
              <a:uLnTx/>
              <a:uFillTx/>
              <a:latin typeface="Montserrat" panose="00000500000000000000" pitchFamily="2" charset="0"/>
              <a:sym typeface="Calibri"/>
            </a:endParaRPr>
          </a:p>
        </p:txBody>
      </p:sp>
      <p:pic>
        <p:nvPicPr>
          <p:cNvPr id="5" name="Picture 4">
            <a:extLst>
              <a:ext uri="{FF2B5EF4-FFF2-40B4-BE49-F238E27FC236}">
                <a16:creationId xmlns:a16="http://schemas.microsoft.com/office/drawing/2014/main" id="{C484A720-2F0A-228A-89C5-2BDF8D887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466" y="1341085"/>
            <a:ext cx="4730216" cy="2579120"/>
          </a:xfrm>
          <a:prstGeom prst="rect">
            <a:avLst/>
          </a:prstGeom>
        </p:spPr>
      </p:pic>
      <p:pic>
        <p:nvPicPr>
          <p:cNvPr id="6" name="Picture 5">
            <a:extLst>
              <a:ext uri="{FF2B5EF4-FFF2-40B4-BE49-F238E27FC236}">
                <a16:creationId xmlns:a16="http://schemas.microsoft.com/office/drawing/2014/main" id="{638B281E-66D5-A282-8E4C-5EC593B65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1466" y="4039947"/>
            <a:ext cx="4730216" cy="2550902"/>
          </a:xfrm>
          <a:prstGeom prst="rect">
            <a:avLst/>
          </a:prstGeom>
        </p:spPr>
      </p:pic>
      <p:sp>
        <p:nvSpPr>
          <p:cNvPr id="7" name="TextBox 6">
            <a:extLst>
              <a:ext uri="{FF2B5EF4-FFF2-40B4-BE49-F238E27FC236}">
                <a16:creationId xmlns:a16="http://schemas.microsoft.com/office/drawing/2014/main" id="{387148DC-A943-6383-41DC-E4BF742856D0}"/>
              </a:ext>
            </a:extLst>
          </p:cNvPr>
          <p:cNvSpPr txBox="1"/>
          <p:nvPr/>
        </p:nvSpPr>
        <p:spPr>
          <a:xfrm>
            <a:off x="2090056" y="1948543"/>
            <a:ext cx="2623457" cy="646331"/>
          </a:xfrm>
          <a:prstGeom prst="rect">
            <a:avLst/>
          </a:prstGeom>
          <a:noFill/>
        </p:spPr>
        <p:txBody>
          <a:bodyPr wrap="square" rtlCol="0">
            <a:spAutoFit/>
          </a:bodyPr>
          <a:lstStyle/>
          <a:p>
            <a:pPr algn="just"/>
            <a:r>
              <a:rPr lang="en-US" i="1">
                <a:latin typeface="Montserrat" panose="00000500000000000000" pitchFamily="2" charset="0"/>
              </a:rPr>
              <a:t>a) Base model scans </a:t>
            </a:r>
            <a:r>
              <a:rPr lang="en-US" b="1" i="1">
                <a:latin typeface="Montserrat" panose="00000500000000000000" pitchFamily="2" charset="0"/>
              </a:rPr>
              <a:t>83902</a:t>
            </a:r>
            <a:r>
              <a:rPr lang="en-US" i="1">
                <a:latin typeface="Montserrat" panose="00000500000000000000" pitchFamily="2" charset="0"/>
              </a:rPr>
              <a:t> point clouds</a:t>
            </a:r>
          </a:p>
        </p:txBody>
      </p:sp>
      <p:sp>
        <p:nvSpPr>
          <p:cNvPr id="8" name="TextBox 7">
            <a:extLst>
              <a:ext uri="{FF2B5EF4-FFF2-40B4-BE49-F238E27FC236}">
                <a16:creationId xmlns:a16="http://schemas.microsoft.com/office/drawing/2014/main" id="{7FB2FD98-ACD9-633B-89BE-8D5FDB42999A}"/>
              </a:ext>
            </a:extLst>
          </p:cNvPr>
          <p:cNvSpPr txBox="1"/>
          <p:nvPr/>
        </p:nvSpPr>
        <p:spPr>
          <a:xfrm>
            <a:off x="2090057" y="5148943"/>
            <a:ext cx="2405743" cy="923330"/>
          </a:xfrm>
          <a:prstGeom prst="rect">
            <a:avLst/>
          </a:prstGeom>
          <a:noFill/>
        </p:spPr>
        <p:txBody>
          <a:bodyPr wrap="square" rtlCol="0">
            <a:spAutoFit/>
          </a:bodyPr>
          <a:lstStyle/>
          <a:p>
            <a:pPr algn="just"/>
            <a:r>
              <a:rPr lang="en-US" i="1">
                <a:latin typeface="Montserrat" panose="00000500000000000000" pitchFamily="2" charset="0"/>
              </a:rPr>
              <a:t>b) Proposed model scans </a:t>
            </a:r>
            <a:r>
              <a:rPr lang="en-US" b="1" i="1">
                <a:latin typeface="Montserrat" panose="00000500000000000000" pitchFamily="2" charset="0"/>
              </a:rPr>
              <a:t>188190</a:t>
            </a:r>
            <a:r>
              <a:rPr lang="en-US" i="1">
                <a:latin typeface="Montserrat" panose="00000500000000000000" pitchFamily="2" charset="0"/>
              </a:rPr>
              <a:t> point clouds</a:t>
            </a:r>
          </a:p>
        </p:txBody>
      </p:sp>
    </p:spTree>
    <p:extLst>
      <p:ext uri="{BB962C8B-B14F-4D97-AF65-F5344CB8AC3E}">
        <p14:creationId xmlns:p14="http://schemas.microsoft.com/office/powerpoint/2010/main" val="3392873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2">
            <a:extLst>
              <a:ext uri="{FF2B5EF4-FFF2-40B4-BE49-F238E27FC236}">
                <a16:creationId xmlns:a16="http://schemas.microsoft.com/office/drawing/2014/main" id="{4F003CC7-6A69-A714-E13A-DF1D72DCB658}"/>
              </a:ext>
            </a:extLst>
          </p:cNvPr>
          <p:cNvSpPr txBox="1">
            <a:spLocks/>
          </p:cNvSpPr>
          <p:nvPr/>
        </p:nvSpPr>
        <p:spPr>
          <a:xfrm>
            <a:off x="3289011" y="897182"/>
            <a:ext cx="5651405" cy="571632"/>
          </a:xfrm>
          <a:prstGeom prst="rect">
            <a:avLst/>
          </a:prstGeom>
        </p:spPr>
        <p:txBody>
          <a:bodyPr spcFirstLastPara="1" vert="horz" wrap="square" lIns="121900" tIns="121900" rIns="121900" bIns="121900" rtlCol="0" anchor="b" anchorCtr="0">
            <a:noAutofit/>
          </a:bodyPr>
          <a:lstStyle>
            <a:lvl1pPr lvl="0" algn="l" defTabSz="1219170" rtl="0" eaLnBrk="1" latinLnBrk="0" hangingPunct="1">
              <a:lnSpc>
                <a:spcPct val="90000"/>
              </a:lnSpc>
              <a:spcBef>
                <a:spcPts val="0"/>
              </a:spcBef>
              <a:spcAft>
                <a:spcPts val="0"/>
              </a:spcAft>
              <a:buSzPts val="1400"/>
              <a:buNone/>
              <a:defRPr sz="2000" b="1" kern="1200" cap="all" baseline="0">
                <a:solidFill>
                  <a:schemeClr val="tx1"/>
                </a:solidFill>
                <a:latin typeface="Verdana" panose="020B0604030504040204" pitchFamily="34" charset="0"/>
                <a:ea typeface="Verdana" panose="020B0604030504040204" pitchFamily="34" charset="0"/>
                <a:cs typeface="+mj-cs"/>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pPr marL="0" marR="0" lvl="0" indent="0" algn="l" defTabSz="1219170" rtl="0" eaLnBrk="1" fontAlgn="auto" latinLnBrk="0" hangingPunct="1">
              <a:lnSpc>
                <a:spcPct val="90000"/>
              </a:lnSpc>
              <a:spcBef>
                <a:spcPts val="0"/>
              </a:spcBef>
              <a:spcAft>
                <a:spcPts val="0"/>
              </a:spcAft>
              <a:buClrTx/>
              <a:buSzPts val="1400"/>
              <a:buFontTx/>
              <a:buNone/>
              <a:tabLst/>
              <a:defRPr/>
            </a:pPr>
            <a:r>
              <a:rPr kumimoji="0" lang="vi-VN" sz="2800" i="0" u="none" strike="noStrike" kern="1200" cap="all" spc="0" normalizeH="0" baseline="0" noProof="0">
                <a:ln>
                  <a:noFill/>
                </a:ln>
                <a:solidFill>
                  <a:srgbClr val="0070C0"/>
                </a:solidFill>
                <a:effectLst/>
                <a:uLnTx/>
                <a:uFillTx/>
                <a:latin typeface="Montserrat" panose="00000500000000000000" pitchFamily="2" charset="0"/>
              </a:rPr>
              <a:t>Introduction</a:t>
            </a:r>
            <a:endParaRPr kumimoji="0" lang="en" sz="2800" i="0" u="none" strike="noStrike" kern="1200" cap="all" spc="0" normalizeH="0" baseline="0" noProof="0" dirty="0">
              <a:ln>
                <a:noFill/>
              </a:ln>
              <a:solidFill>
                <a:srgbClr val="0070C0"/>
              </a:solidFill>
              <a:effectLst/>
              <a:uLnTx/>
              <a:uFillTx/>
              <a:latin typeface="Montserrat" panose="00000500000000000000" pitchFamily="2" charset="0"/>
            </a:endParaRPr>
          </a:p>
        </p:txBody>
      </p:sp>
      <p:sp>
        <p:nvSpPr>
          <p:cNvPr id="5" name="Google Shape;243;p32">
            <a:extLst>
              <a:ext uri="{FF2B5EF4-FFF2-40B4-BE49-F238E27FC236}">
                <a16:creationId xmlns:a16="http://schemas.microsoft.com/office/drawing/2014/main" id="{E67EC8BE-FDF5-E3AC-A654-D28B49B8AC00}"/>
              </a:ext>
            </a:extLst>
          </p:cNvPr>
          <p:cNvSpPr txBox="1">
            <a:spLocks/>
          </p:cNvSpPr>
          <p:nvPr/>
        </p:nvSpPr>
        <p:spPr>
          <a:xfrm>
            <a:off x="3233257" y="3728568"/>
            <a:ext cx="6422473" cy="473200"/>
          </a:xfrm>
          <a:prstGeom prst="rect">
            <a:avLst/>
          </a:prstGeom>
        </p:spPr>
        <p:txBody>
          <a:bodyPr spcFirstLastPara="1" vert="horz" wrap="square" lIns="121900" tIns="121900" rIns="121900" bIns="121900" rtlCol="0" anchor="b" anchorCtr="0">
            <a:noAutofit/>
          </a:bodyPr>
          <a:lstStyle>
            <a:lvl1pPr lvl="0" algn="l" defTabSz="1219170" rtl="0" eaLnBrk="1" latinLnBrk="0" hangingPunct="1">
              <a:lnSpc>
                <a:spcPct val="90000"/>
              </a:lnSpc>
              <a:spcBef>
                <a:spcPts val="0"/>
              </a:spcBef>
              <a:spcAft>
                <a:spcPts val="0"/>
              </a:spcAft>
              <a:buSzPts val="1400"/>
              <a:buNone/>
              <a:defRPr sz="2000" b="1" kern="1200" cap="all" baseline="0">
                <a:solidFill>
                  <a:schemeClr val="tx1"/>
                </a:solidFill>
                <a:latin typeface="Verdana" panose="020B0604030504040204" pitchFamily="34" charset="0"/>
                <a:ea typeface="Verdana" panose="020B0604030504040204" pitchFamily="34" charset="0"/>
                <a:cs typeface="+mj-cs"/>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pPr marL="0" marR="0" lvl="0" indent="0" algn="l" defTabSz="1219170" rtl="0" eaLnBrk="1" fontAlgn="auto" latinLnBrk="0" hangingPunct="1">
              <a:lnSpc>
                <a:spcPct val="90000"/>
              </a:lnSpc>
              <a:spcBef>
                <a:spcPts val="0"/>
              </a:spcBef>
              <a:spcAft>
                <a:spcPts val="0"/>
              </a:spcAft>
              <a:buClr>
                <a:prstClr val="black"/>
              </a:buClr>
              <a:buSzPts val="1400"/>
              <a:buFontTx/>
              <a:buNone/>
              <a:tabLst/>
              <a:defRPr/>
            </a:pPr>
            <a:r>
              <a:rPr kumimoji="0" lang="vi-VN" sz="2800" i="0" u="none" strike="noStrike" kern="1200" cap="all" spc="0" normalizeH="0" baseline="0" noProof="0" dirty="0" err="1">
                <a:ln>
                  <a:noFill/>
                </a:ln>
                <a:solidFill>
                  <a:srgbClr val="0070C0"/>
                </a:solidFill>
                <a:effectLst/>
                <a:uLnTx/>
                <a:uFillTx/>
                <a:latin typeface="Montserrat" panose="00000500000000000000" pitchFamily="2" charset="0"/>
                <a:sym typeface="Calibri"/>
              </a:rPr>
              <a:t>Experimental</a:t>
            </a:r>
            <a:r>
              <a:rPr kumimoji="0" lang="vi-VN" sz="2800" i="0" u="none" strike="noStrike" kern="1200" cap="all" spc="0" normalizeH="0" baseline="0" noProof="0" dirty="0">
                <a:ln>
                  <a:noFill/>
                </a:ln>
                <a:solidFill>
                  <a:srgbClr val="0070C0"/>
                </a:solidFill>
                <a:effectLst/>
                <a:uLnTx/>
                <a:uFillTx/>
                <a:latin typeface="Montserrat" panose="00000500000000000000" pitchFamily="2" charset="0"/>
                <a:sym typeface="Calibri"/>
              </a:rPr>
              <a:t> </a:t>
            </a:r>
            <a:r>
              <a:rPr kumimoji="0" lang="vi-VN" sz="2800" i="0" u="none" strike="noStrike" kern="1200" cap="all" spc="0" normalizeH="0" baseline="0" noProof="0" dirty="0" err="1">
                <a:ln>
                  <a:noFill/>
                </a:ln>
                <a:solidFill>
                  <a:srgbClr val="0070C0"/>
                </a:solidFill>
                <a:effectLst/>
                <a:uLnTx/>
                <a:uFillTx/>
                <a:latin typeface="Montserrat" panose="00000500000000000000" pitchFamily="2" charset="0"/>
                <a:sym typeface="Calibri"/>
              </a:rPr>
              <a:t>results</a:t>
            </a:r>
            <a:endParaRPr kumimoji="0" lang="en-US" sz="2800" i="0" u="none" strike="noStrike" kern="1200" cap="all" spc="0" normalizeH="0" baseline="0" noProof="0" dirty="0">
              <a:ln>
                <a:noFill/>
              </a:ln>
              <a:solidFill>
                <a:srgbClr val="0070C0"/>
              </a:solidFill>
              <a:effectLst/>
              <a:uLnTx/>
              <a:uFillTx/>
              <a:latin typeface="Montserrat" panose="00000500000000000000" pitchFamily="2" charset="0"/>
              <a:sym typeface="Calibri"/>
            </a:endParaRPr>
          </a:p>
        </p:txBody>
      </p:sp>
      <p:sp>
        <p:nvSpPr>
          <p:cNvPr id="6" name="Google Shape;245;p32">
            <a:extLst>
              <a:ext uri="{FF2B5EF4-FFF2-40B4-BE49-F238E27FC236}">
                <a16:creationId xmlns:a16="http://schemas.microsoft.com/office/drawing/2014/main" id="{CBD7E7DD-4E40-60C0-4277-C73E2E0435E6}"/>
              </a:ext>
            </a:extLst>
          </p:cNvPr>
          <p:cNvSpPr txBox="1">
            <a:spLocks/>
          </p:cNvSpPr>
          <p:nvPr/>
        </p:nvSpPr>
        <p:spPr>
          <a:xfrm>
            <a:off x="2400311" y="3503169"/>
            <a:ext cx="1026800" cy="720800"/>
          </a:xfrm>
          <a:prstGeom prst="rect">
            <a:avLst/>
          </a:prstGeom>
        </p:spPr>
        <p:txBody>
          <a:bodyPr spcFirstLastPara="1" vert="horz" wrap="square" lIns="121900" tIns="121900" rIns="121900" bIns="121900" rtlCol="0" anchor="b" anchorCtr="0">
            <a:noAutofit/>
          </a:bodyPr>
          <a:lstStyle>
            <a:lvl1pPr lvl="0" algn="l" defTabSz="1219170" rtl="0" eaLnBrk="1" latinLnBrk="0" hangingPunct="1">
              <a:lnSpc>
                <a:spcPct val="90000"/>
              </a:lnSpc>
              <a:spcBef>
                <a:spcPts val="0"/>
              </a:spcBef>
              <a:spcAft>
                <a:spcPts val="0"/>
              </a:spcAft>
              <a:buClr>
                <a:schemeClr val="accent2"/>
              </a:buClr>
              <a:buSzPts val="2400"/>
              <a:buNone/>
              <a:defRPr sz="3200" kern="1200">
                <a:solidFill>
                  <a:srgbClr val="242B58"/>
                </a:solidFill>
                <a:latin typeface="Verdana Pro Black" panose="020B0604020202020204" pitchFamily="34" charset="0"/>
                <a:ea typeface="+mj-ea"/>
                <a:cs typeface="+mj-cs"/>
              </a:defRPr>
            </a:lvl1pPr>
            <a:lvl2pPr lvl="1" algn="r" rtl="0">
              <a:spcBef>
                <a:spcPts val="0"/>
              </a:spcBef>
              <a:spcAft>
                <a:spcPts val="0"/>
              </a:spcAft>
              <a:buClr>
                <a:schemeClr val="accent2"/>
              </a:buClr>
              <a:buSzPts val="2400"/>
              <a:buNone/>
              <a:defRPr sz="3200">
                <a:solidFill>
                  <a:schemeClr val="accent2"/>
                </a:solidFill>
              </a:defRPr>
            </a:lvl2pPr>
            <a:lvl3pPr lvl="2" algn="r" rtl="0">
              <a:spcBef>
                <a:spcPts val="0"/>
              </a:spcBef>
              <a:spcAft>
                <a:spcPts val="0"/>
              </a:spcAft>
              <a:buClr>
                <a:schemeClr val="accent2"/>
              </a:buClr>
              <a:buSzPts val="2400"/>
              <a:buNone/>
              <a:defRPr sz="3200">
                <a:solidFill>
                  <a:schemeClr val="accent2"/>
                </a:solidFill>
              </a:defRPr>
            </a:lvl3pPr>
            <a:lvl4pPr lvl="3" algn="r" rtl="0">
              <a:spcBef>
                <a:spcPts val="0"/>
              </a:spcBef>
              <a:spcAft>
                <a:spcPts val="0"/>
              </a:spcAft>
              <a:buClr>
                <a:schemeClr val="accent2"/>
              </a:buClr>
              <a:buSzPts val="2400"/>
              <a:buNone/>
              <a:defRPr sz="3200">
                <a:solidFill>
                  <a:schemeClr val="accent2"/>
                </a:solidFill>
              </a:defRPr>
            </a:lvl4pPr>
            <a:lvl5pPr lvl="4" algn="r" rtl="0">
              <a:spcBef>
                <a:spcPts val="0"/>
              </a:spcBef>
              <a:spcAft>
                <a:spcPts val="0"/>
              </a:spcAft>
              <a:buClr>
                <a:schemeClr val="accent2"/>
              </a:buClr>
              <a:buSzPts val="2400"/>
              <a:buNone/>
              <a:defRPr sz="3200">
                <a:solidFill>
                  <a:schemeClr val="accent2"/>
                </a:solidFill>
              </a:defRPr>
            </a:lvl5pPr>
            <a:lvl6pPr lvl="5" algn="r" rtl="0">
              <a:spcBef>
                <a:spcPts val="0"/>
              </a:spcBef>
              <a:spcAft>
                <a:spcPts val="0"/>
              </a:spcAft>
              <a:buClr>
                <a:schemeClr val="accent2"/>
              </a:buClr>
              <a:buSzPts val="2400"/>
              <a:buNone/>
              <a:defRPr sz="3200">
                <a:solidFill>
                  <a:schemeClr val="accent2"/>
                </a:solidFill>
              </a:defRPr>
            </a:lvl6pPr>
            <a:lvl7pPr lvl="6" algn="r" rtl="0">
              <a:spcBef>
                <a:spcPts val="0"/>
              </a:spcBef>
              <a:spcAft>
                <a:spcPts val="0"/>
              </a:spcAft>
              <a:buClr>
                <a:schemeClr val="accent2"/>
              </a:buClr>
              <a:buSzPts val="2400"/>
              <a:buNone/>
              <a:defRPr sz="3200">
                <a:solidFill>
                  <a:schemeClr val="accent2"/>
                </a:solidFill>
              </a:defRPr>
            </a:lvl7pPr>
            <a:lvl8pPr lvl="7" algn="r" rtl="0">
              <a:spcBef>
                <a:spcPts val="0"/>
              </a:spcBef>
              <a:spcAft>
                <a:spcPts val="0"/>
              </a:spcAft>
              <a:buClr>
                <a:schemeClr val="accent2"/>
              </a:buClr>
              <a:buSzPts val="2400"/>
              <a:buNone/>
              <a:defRPr sz="3200">
                <a:solidFill>
                  <a:schemeClr val="accent2"/>
                </a:solidFill>
              </a:defRPr>
            </a:lvl8pPr>
            <a:lvl9pPr lvl="8" algn="r" rtl="0">
              <a:spcBef>
                <a:spcPts val="0"/>
              </a:spcBef>
              <a:spcAft>
                <a:spcPts val="0"/>
              </a:spcAft>
              <a:buClr>
                <a:schemeClr val="accent2"/>
              </a:buClr>
              <a:buSzPts val="2400"/>
              <a:buNone/>
              <a:defRPr sz="3200">
                <a:solidFill>
                  <a:schemeClr val="accent2"/>
                </a:solidFill>
              </a:defRPr>
            </a:lvl9pPr>
          </a:lstStyle>
          <a:p>
            <a:pPr marL="0" marR="0" lvl="0" indent="0" algn="l" defTabSz="1219170" rtl="0" eaLnBrk="1" fontAlgn="auto" latinLnBrk="0" hangingPunct="1">
              <a:lnSpc>
                <a:spcPct val="90000"/>
              </a:lnSpc>
              <a:spcBef>
                <a:spcPts val="0"/>
              </a:spcBef>
              <a:spcAft>
                <a:spcPts val="0"/>
              </a:spcAft>
              <a:buClr>
                <a:srgbClr val="ED7D31"/>
              </a:buClr>
              <a:buSzPts val="2400"/>
              <a:buFontTx/>
              <a:buNone/>
              <a:tabLst/>
              <a:defRPr/>
            </a:pPr>
            <a:r>
              <a:rPr kumimoji="0" lang="en" sz="3200" b="1" i="0" u="none" strike="noStrike" kern="1200" cap="none" spc="0" normalizeH="0" baseline="0" noProof="0">
                <a:ln>
                  <a:noFill/>
                </a:ln>
                <a:solidFill>
                  <a:srgbClr val="0070C0"/>
                </a:solidFill>
                <a:effectLst/>
                <a:uLnTx/>
                <a:uFillTx/>
                <a:latin typeface="Montserrat" panose="00000500000000000000" pitchFamily="2" charset="0"/>
                <a:ea typeface="Verdana" panose="020B0604030504040204" pitchFamily="34" charset="0"/>
              </a:rPr>
              <a:t>03.</a:t>
            </a:r>
          </a:p>
        </p:txBody>
      </p:sp>
      <p:sp>
        <p:nvSpPr>
          <p:cNvPr id="7" name="Google Shape;245;p32">
            <a:extLst>
              <a:ext uri="{FF2B5EF4-FFF2-40B4-BE49-F238E27FC236}">
                <a16:creationId xmlns:a16="http://schemas.microsoft.com/office/drawing/2014/main" id="{8B10A6FE-1B36-BC57-8FE0-29A796C036D2}"/>
              </a:ext>
            </a:extLst>
          </p:cNvPr>
          <p:cNvSpPr txBox="1">
            <a:spLocks/>
          </p:cNvSpPr>
          <p:nvPr/>
        </p:nvSpPr>
        <p:spPr>
          <a:xfrm>
            <a:off x="2400311" y="780756"/>
            <a:ext cx="1026800" cy="720800"/>
          </a:xfrm>
          <a:prstGeom prst="rect">
            <a:avLst/>
          </a:prstGeom>
        </p:spPr>
        <p:txBody>
          <a:bodyPr spcFirstLastPara="1" vert="horz" wrap="square" lIns="121900" tIns="121900" rIns="121900" bIns="121900" rtlCol="0" anchor="b" anchorCtr="0">
            <a:noAutofit/>
          </a:bodyPr>
          <a:lstStyle>
            <a:lvl1pPr lvl="0" algn="l" defTabSz="1219170" rtl="0" eaLnBrk="1" latinLnBrk="0" hangingPunct="1">
              <a:lnSpc>
                <a:spcPct val="90000"/>
              </a:lnSpc>
              <a:spcBef>
                <a:spcPts val="0"/>
              </a:spcBef>
              <a:spcAft>
                <a:spcPts val="0"/>
              </a:spcAft>
              <a:buClr>
                <a:schemeClr val="accent2"/>
              </a:buClr>
              <a:buSzPts val="2400"/>
              <a:buNone/>
              <a:defRPr sz="3200" kern="1200">
                <a:solidFill>
                  <a:srgbClr val="242B58"/>
                </a:solidFill>
                <a:latin typeface="Verdana Pro Black" panose="020B0604020202020204" pitchFamily="34" charset="0"/>
                <a:ea typeface="+mj-ea"/>
                <a:cs typeface="+mj-cs"/>
              </a:defRPr>
            </a:lvl1pPr>
            <a:lvl2pPr lvl="1" algn="r" rtl="0">
              <a:spcBef>
                <a:spcPts val="0"/>
              </a:spcBef>
              <a:spcAft>
                <a:spcPts val="0"/>
              </a:spcAft>
              <a:buClr>
                <a:schemeClr val="accent2"/>
              </a:buClr>
              <a:buSzPts val="2400"/>
              <a:buNone/>
              <a:defRPr sz="3200">
                <a:solidFill>
                  <a:schemeClr val="accent2"/>
                </a:solidFill>
              </a:defRPr>
            </a:lvl2pPr>
            <a:lvl3pPr lvl="2" algn="r" rtl="0">
              <a:spcBef>
                <a:spcPts val="0"/>
              </a:spcBef>
              <a:spcAft>
                <a:spcPts val="0"/>
              </a:spcAft>
              <a:buClr>
                <a:schemeClr val="accent2"/>
              </a:buClr>
              <a:buSzPts val="2400"/>
              <a:buNone/>
              <a:defRPr sz="3200">
                <a:solidFill>
                  <a:schemeClr val="accent2"/>
                </a:solidFill>
              </a:defRPr>
            </a:lvl3pPr>
            <a:lvl4pPr lvl="3" algn="r" rtl="0">
              <a:spcBef>
                <a:spcPts val="0"/>
              </a:spcBef>
              <a:spcAft>
                <a:spcPts val="0"/>
              </a:spcAft>
              <a:buClr>
                <a:schemeClr val="accent2"/>
              </a:buClr>
              <a:buSzPts val="2400"/>
              <a:buNone/>
              <a:defRPr sz="3200">
                <a:solidFill>
                  <a:schemeClr val="accent2"/>
                </a:solidFill>
              </a:defRPr>
            </a:lvl4pPr>
            <a:lvl5pPr lvl="4" algn="r" rtl="0">
              <a:spcBef>
                <a:spcPts val="0"/>
              </a:spcBef>
              <a:spcAft>
                <a:spcPts val="0"/>
              </a:spcAft>
              <a:buClr>
                <a:schemeClr val="accent2"/>
              </a:buClr>
              <a:buSzPts val="2400"/>
              <a:buNone/>
              <a:defRPr sz="3200">
                <a:solidFill>
                  <a:schemeClr val="accent2"/>
                </a:solidFill>
              </a:defRPr>
            </a:lvl5pPr>
            <a:lvl6pPr lvl="5" algn="r" rtl="0">
              <a:spcBef>
                <a:spcPts val="0"/>
              </a:spcBef>
              <a:spcAft>
                <a:spcPts val="0"/>
              </a:spcAft>
              <a:buClr>
                <a:schemeClr val="accent2"/>
              </a:buClr>
              <a:buSzPts val="2400"/>
              <a:buNone/>
              <a:defRPr sz="3200">
                <a:solidFill>
                  <a:schemeClr val="accent2"/>
                </a:solidFill>
              </a:defRPr>
            </a:lvl6pPr>
            <a:lvl7pPr lvl="6" algn="r" rtl="0">
              <a:spcBef>
                <a:spcPts val="0"/>
              </a:spcBef>
              <a:spcAft>
                <a:spcPts val="0"/>
              </a:spcAft>
              <a:buClr>
                <a:schemeClr val="accent2"/>
              </a:buClr>
              <a:buSzPts val="2400"/>
              <a:buNone/>
              <a:defRPr sz="3200">
                <a:solidFill>
                  <a:schemeClr val="accent2"/>
                </a:solidFill>
              </a:defRPr>
            </a:lvl7pPr>
            <a:lvl8pPr lvl="7" algn="r" rtl="0">
              <a:spcBef>
                <a:spcPts val="0"/>
              </a:spcBef>
              <a:spcAft>
                <a:spcPts val="0"/>
              </a:spcAft>
              <a:buClr>
                <a:schemeClr val="accent2"/>
              </a:buClr>
              <a:buSzPts val="2400"/>
              <a:buNone/>
              <a:defRPr sz="3200">
                <a:solidFill>
                  <a:schemeClr val="accent2"/>
                </a:solidFill>
              </a:defRPr>
            </a:lvl8pPr>
            <a:lvl9pPr lvl="8" algn="r" rtl="0">
              <a:spcBef>
                <a:spcPts val="0"/>
              </a:spcBef>
              <a:spcAft>
                <a:spcPts val="0"/>
              </a:spcAft>
              <a:buClr>
                <a:schemeClr val="accent2"/>
              </a:buClr>
              <a:buSzPts val="2400"/>
              <a:buNone/>
              <a:defRPr sz="3200">
                <a:solidFill>
                  <a:schemeClr val="accent2"/>
                </a:solidFill>
              </a:defRPr>
            </a:lvl9pPr>
          </a:lstStyle>
          <a:p>
            <a:pPr marL="0" marR="0" lvl="0" indent="0" algn="l" defTabSz="1219170" rtl="0" eaLnBrk="1" fontAlgn="auto" latinLnBrk="0" hangingPunct="1">
              <a:lnSpc>
                <a:spcPct val="90000"/>
              </a:lnSpc>
              <a:spcBef>
                <a:spcPts val="0"/>
              </a:spcBef>
              <a:spcAft>
                <a:spcPts val="0"/>
              </a:spcAft>
              <a:buClr>
                <a:srgbClr val="ED7D31"/>
              </a:buClr>
              <a:buSzPts val="2400"/>
              <a:buFontTx/>
              <a:buNone/>
              <a:tabLst/>
              <a:defRPr/>
            </a:pPr>
            <a:r>
              <a:rPr kumimoji="0" lang="en" sz="3200" b="1" i="0" u="none" strike="noStrike" kern="1200" cap="none" spc="0" normalizeH="0" baseline="0" noProof="0">
                <a:ln>
                  <a:noFill/>
                </a:ln>
                <a:solidFill>
                  <a:srgbClr val="0070C0"/>
                </a:solidFill>
                <a:effectLst/>
                <a:uLnTx/>
                <a:uFillTx/>
                <a:latin typeface="Montserrat" panose="00000500000000000000" pitchFamily="2" charset="0"/>
                <a:ea typeface="Verdana" panose="020B0604030504040204" pitchFamily="34" charset="0"/>
              </a:rPr>
              <a:t>01.</a:t>
            </a:r>
          </a:p>
        </p:txBody>
      </p:sp>
      <p:sp>
        <p:nvSpPr>
          <p:cNvPr id="8" name="Google Shape;240;p32">
            <a:extLst>
              <a:ext uri="{FF2B5EF4-FFF2-40B4-BE49-F238E27FC236}">
                <a16:creationId xmlns:a16="http://schemas.microsoft.com/office/drawing/2014/main" id="{494D6769-4C76-A6C3-B57B-D9F9445878DE}"/>
              </a:ext>
            </a:extLst>
          </p:cNvPr>
          <p:cNvSpPr txBox="1">
            <a:spLocks/>
          </p:cNvSpPr>
          <p:nvPr/>
        </p:nvSpPr>
        <p:spPr>
          <a:xfrm>
            <a:off x="3289011" y="2251907"/>
            <a:ext cx="5651405" cy="571632"/>
          </a:xfrm>
          <a:prstGeom prst="rect">
            <a:avLst/>
          </a:prstGeom>
        </p:spPr>
        <p:txBody>
          <a:bodyPr spcFirstLastPara="1" vert="horz" wrap="square" lIns="121900" tIns="121900" rIns="121900" bIns="121900" rtlCol="0" anchor="b" anchorCtr="0">
            <a:noAutofit/>
          </a:bodyPr>
          <a:lstStyle>
            <a:lvl1pPr lvl="0" algn="l" defTabSz="1219170" rtl="0" eaLnBrk="1" latinLnBrk="0" hangingPunct="1">
              <a:lnSpc>
                <a:spcPct val="90000"/>
              </a:lnSpc>
              <a:spcBef>
                <a:spcPts val="0"/>
              </a:spcBef>
              <a:spcAft>
                <a:spcPts val="0"/>
              </a:spcAft>
              <a:buSzPts val="1400"/>
              <a:buNone/>
              <a:defRPr sz="2000" b="1" kern="1200" cap="all" baseline="0">
                <a:solidFill>
                  <a:schemeClr val="tx1"/>
                </a:solidFill>
                <a:latin typeface="Verdana" panose="020B0604030504040204" pitchFamily="34" charset="0"/>
                <a:ea typeface="Verdana" panose="020B0604030504040204" pitchFamily="34" charset="0"/>
                <a:cs typeface="+mj-cs"/>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pPr marL="0" marR="0" lvl="0" indent="0" algn="just" defTabSz="1219170" rtl="0" eaLnBrk="1" fontAlgn="auto" latinLnBrk="0" hangingPunct="1">
              <a:lnSpc>
                <a:spcPct val="90000"/>
              </a:lnSpc>
              <a:spcBef>
                <a:spcPts val="0"/>
              </a:spcBef>
              <a:spcAft>
                <a:spcPts val="0"/>
              </a:spcAft>
              <a:buClrTx/>
              <a:buSzPts val="1400"/>
              <a:buFontTx/>
              <a:buNone/>
              <a:tabLst/>
              <a:defRPr/>
            </a:pPr>
            <a:r>
              <a:rPr kumimoji="0" lang="vi-VN" sz="2800" i="0" u="none" strike="noStrike" kern="1200" cap="all" spc="0" normalizeH="0" baseline="0" noProof="0" dirty="0" err="1">
                <a:ln>
                  <a:noFill/>
                </a:ln>
                <a:solidFill>
                  <a:srgbClr val="0070C0"/>
                </a:solidFill>
                <a:effectLst/>
                <a:uLnTx/>
                <a:uFillTx/>
                <a:latin typeface="Montserrat" panose="00000500000000000000" pitchFamily="2" charset="0"/>
                <a:sym typeface="Calibri"/>
              </a:rPr>
              <a:t>Proposed</a:t>
            </a:r>
            <a:r>
              <a:rPr kumimoji="0" lang="vi-VN" sz="2800" i="0" u="none" strike="noStrike" kern="1200" cap="all" spc="0" normalizeH="0" baseline="0" noProof="0" dirty="0">
                <a:ln>
                  <a:noFill/>
                </a:ln>
                <a:solidFill>
                  <a:srgbClr val="0070C0"/>
                </a:solidFill>
                <a:effectLst/>
                <a:uLnTx/>
                <a:uFillTx/>
                <a:latin typeface="Montserrat" panose="00000500000000000000" pitchFamily="2" charset="0"/>
                <a:sym typeface="Calibri"/>
              </a:rPr>
              <a:t> </a:t>
            </a:r>
            <a:r>
              <a:rPr kumimoji="0" lang="vi-VN" sz="2800" i="0" u="none" strike="noStrike" kern="1200" cap="all" spc="0" normalizeH="0" baseline="0" noProof="0" dirty="0" err="1">
                <a:ln>
                  <a:noFill/>
                </a:ln>
                <a:solidFill>
                  <a:srgbClr val="0070C0"/>
                </a:solidFill>
                <a:effectLst/>
                <a:uLnTx/>
                <a:uFillTx/>
                <a:latin typeface="Montserrat" panose="00000500000000000000" pitchFamily="2" charset="0"/>
                <a:sym typeface="Calibri"/>
              </a:rPr>
              <a:t>model</a:t>
            </a:r>
            <a:endParaRPr kumimoji="0" lang="en-US" sz="2800" i="0" u="none" strike="noStrike" kern="1200" cap="all" spc="0" normalizeH="0" baseline="0" noProof="0" dirty="0">
              <a:ln>
                <a:noFill/>
              </a:ln>
              <a:solidFill>
                <a:srgbClr val="0070C0"/>
              </a:solidFill>
              <a:effectLst/>
              <a:uLnTx/>
              <a:uFillTx/>
              <a:latin typeface="Montserrat" panose="00000500000000000000" pitchFamily="2" charset="0"/>
              <a:sym typeface="Calibri"/>
            </a:endParaRPr>
          </a:p>
        </p:txBody>
      </p:sp>
      <p:sp>
        <p:nvSpPr>
          <p:cNvPr id="9" name="Google Shape;245;p32">
            <a:extLst>
              <a:ext uri="{FF2B5EF4-FFF2-40B4-BE49-F238E27FC236}">
                <a16:creationId xmlns:a16="http://schemas.microsoft.com/office/drawing/2014/main" id="{B93E3A9A-5B8B-B696-90AC-E36A0D686861}"/>
              </a:ext>
            </a:extLst>
          </p:cNvPr>
          <p:cNvSpPr txBox="1">
            <a:spLocks/>
          </p:cNvSpPr>
          <p:nvPr/>
        </p:nvSpPr>
        <p:spPr>
          <a:xfrm>
            <a:off x="2400311" y="2125035"/>
            <a:ext cx="1026800" cy="720800"/>
          </a:xfrm>
          <a:prstGeom prst="rect">
            <a:avLst/>
          </a:prstGeom>
        </p:spPr>
        <p:txBody>
          <a:bodyPr spcFirstLastPara="1" vert="horz" wrap="square" lIns="121900" tIns="121900" rIns="121900" bIns="121900" rtlCol="0" anchor="b" anchorCtr="0">
            <a:noAutofit/>
          </a:bodyPr>
          <a:lstStyle>
            <a:lvl1pPr lvl="0" algn="l" defTabSz="1219170" rtl="0" eaLnBrk="1" latinLnBrk="0" hangingPunct="1">
              <a:lnSpc>
                <a:spcPct val="90000"/>
              </a:lnSpc>
              <a:spcBef>
                <a:spcPts val="0"/>
              </a:spcBef>
              <a:spcAft>
                <a:spcPts val="0"/>
              </a:spcAft>
              <a:buClr>
                <a:schemeClr val="accent2"/>
              </a:buClr>
              <a:buSzPts val="2400"/>
              <a:buNone/>
              <a:defRPr sz="3200" kern="1200">
                <a:solidFill>
                  <a:srgbClr val="242B58"/>
                </a:solidFill>
                <a:latin typeface="Verdana Pro Black" panose="020B0604020202020204" pitchFamily="34" charset="0"/>
                <a:ea typeface="+mj-ea"/>
                <a:cs typeface="+mj-cs"/>
              </a:defRPr>
            </a:lvl1pPr>
            <a:lvl2pPr lvl="1" algn="r" rtl="0">
              <a:spcBef>
                <a:spcPts val="0"/>
              </a:spcBef>
              <a:spcAft>
                <a:spcPts val="0"/>
              </a:spcAft>
              <a:buClr>
                <a:schemeClr val="accent2"/>
              </a:buClr>
              <a:buSzPts val="2400"/>
              <a:buNone/>
              <a:defRPr sz="3200">
                <a:solidFill>
                  <a:schemeClr val="accent2"/>
                </a:solidFill>
              </a:defRPr>
            </a:lvl2pPr>
            <a:lvl3pPr lvl="2" algn="r" rtl="0">
              <a:spcBef>
                <a:spcPts val="0"/>
              </a:spcBef>
              <a:spcAft>
                <a:spcPts val="0"/>
              </a:spcAft>
              <a:buClr>
                <a:schemeClr val="accent2"/>
              </a:buClr>
              <a:buSzPts val="2400"/>
              <a:buNone/>
              <a:defRPr sz="3200">
                <a:solidFill>
                  <a:schemeClr val="accent2"/>
                </a:solidFill>
              </a:defRPr>
            </a:lvl3pPr>
            <a:lvl4pPr lvl="3" algn="r" rtl="0">
              <a:spcBef>
                <a:spcPts val="0"/>
              </a:spcBef>
              <a:spcAft>
                <a:spcPts val="0"/>
              </a:spcAft>
              <a:buClr>
                <a:schemeClr val="accent2"/>
              </a:buClr>
              <a:buSzPts val="2400"/>
              <a:buNone/>
              <a:defRPr sz="3200">
                <a:solidFill>
                  <a:schemeClr val="accent2"/>
                </a:solidFill>
              </a:defRPr>
            </a:lvl4pPr>
            <a:lvl5pPr lvl="4" algn="r" rtl="0">
              <a:spcBef>
                <a:spcPts val="0"/>
              </a:spcBef>
              <a:spcAft>
                <a:spcPts val="0"/>
              </a:spcAft>
              <a:buClr>
                <a:schemeClr val="accent2"/>
              </a:buClr>
              <a:buSzPts val="2400"/>
              <a:buNone/>
              <a:defRPr sz="3200">
                <a:solidFill>
                  <a:schemeClr val="accent2"/>
                </a:solidFill>
              </a:defRPr>
            </a:lvl5pPr>
            <a:lvl6pPr lvl="5" algn="r" rtl="0">
              <a:spcBef>
                <a:spcPts val="0"/>
              </a:spcBef>
              <a:spcAft>
                <a:spcPts val="0"/>
              </a:spcAft>
              <a:buClr>
                <a:schemeClr val="accent2"/>
              </a:buClr>
              <a:buSzPts val="2400"/>
              <a:buNone/>
              <a:defRPr sz="3200">
                <a:solidFill>
                  <a:schemeClr val="accent2"/>
                </a:solidFill>
              </a:defRPr>
            </a:lvl6pPr>
            <a:lvl7pPr lvl="6" algn="r" rtl="0">
              <a:spcBef>
                <a:spcPts val="0"/>
              </a:spcBef>
              <a:spcAft>
                <a:spcPts val="0"/>
              </a:spcAft>
              <a:buClr>
                <a:schemeClr val="accent2"/>
              </a:buClr>
              <a:buSzPts val="2400"/>
              <a:buNone/>
              <a:defRPr sz="3200">
                <a:solidFill>
                  <a:schemeClr val="accent2"/>
                </a:solidFill>
              </a:defRPr>
            </a:lvl7pPr>
            <a:lvl8pPr lvl="7" algn="r" rtl="0">
              <a:spcBef>
                <a:spcPts val="0"/>
              </a:spcBef>
              <a:spcAft>
                <a:spcPts val="0"/>
              </a:spcAft>
              <a:buClr>
                <a:schemeClr val="accent2"/>
              </a:buClr>
              <a:buSzPts val="2400"/>
              <a:buNone/>
              <a:defRPr sz="3200">
                <a:solidFill>
                  <a:schemeClr val="accent2"/>
                </a:solidFill>
              </a:defRPr>
            </a:lvl8pPr>
            <a:lvl9pPr lvl="8" algn="r" rtl="0">
              <a:spcBef>
                <a:spcPts val="0"/>
              </a:spcBef>
              <a:spcAft>
                <a:spcPts val="0"/>
              </a:spcAft>
              <a:buClr>
                <a:schemeClr val="accent2"/>
              </a:buClr>
              <a:buSzPts val="2400"/>
              <a:buNone/>
              <a:defRPr sz="3200">
                <a:solidFill>
                  <a:schemeClr val="accent2"/>
                </a:solidFill>
              </a:defRPr>
            </a:lvl9pPr>
          </a:lstStyle>
          <a:p>
            <a:pPr marL="0" marR="0" lvl="0" indent="0" algn="l" defTabSz="1219170" rtl="0" eaLnBrk="1" fontAlgn="auto" latinLnBrk="0" hangingPunct="1">
              <a:lnSpc>
                <a:spcPct val="90000"/>
              </a:lnSpc>
              <a:spcBef>
                <a:spcPts val="0"/>
              </a:spcBef>
              <a:spcAft>
                <a:spcPts val="0"/>
              </a:spcAft>
              <a:buClr>
                <a:srgbClr val="ED7D31"/>
              </a:buClr>
              <a:buSzPts val="2400"/>
              <a:buFontTx/>
              <a:buNone/>
              <a:tabLst/>
              <a:defRPr/>
            </a:pPr>
            <a:r>
              <a:rPr kumimoji="0" lang="en" sz="3200" b="1" i="0" u="none" strike="noStrike" kern="1200" cap="none" spc="0" normalizeH="0" baseline="0" noProof="0">
                <a:ln>
                  <a:noFill/>
                </a:ln>
                <a:solidFill>
                  <a:srgbClr val="0070C0"/>
                </a:solidFill>
                <a:effectLst/>
                <a:uLnTx/>
                <a:uFillTx/>
                <a:latin typeface="Montserrat" panose="00000500000000000000" pitchFamily="2" charset="0"/>
                <a:ea typeface="Verdana" panose="020B0604030504040204" pitchFamily="34" charset="0"/>
              </a:rPr>
              <a:t>02.</a:t>
            </a:r>
          </a:p>
        </p:txBody>
      </p:sp>
      <p:sp>
        <p:nvSpPr>
          <p:cNvPr id="10" name="Google Shape;245;p32">
            <a:extLst>
              <a:ext uri="{FF2B5EF4-FFF2-40B4-BE49-F238E27FC236}">
                <a16:creationId xmlns:a16="http://schemas.microsoft.com/office/drawing/2014/main" id="{3A6C6B3D-C4DC-3670-AB43-8B46FAA7A89B}"/>
              </a:ext>
            </a:extLst>
          </p:cNvPr>
          <p:cNvSpPr txBox="1">
            <a:spLocks/>
          </p:cNvSpPr>
          <p:nvPr/>
        </p:nvSpPr>
        <p:spPr>
          <a:xfrm>
            <a:off x="2440178" y="4882852"/>
            <a:ext cx="1026800" cy="720800"/>
          </a:xfrm>
          <a:prstGeom prst="rect">
            <a:avLst/>
          </a:prstGeom>
        </p:spPr>
        <p:txBody>
          <a:bodyPr spcFirstLastPara="1" vert="horz" wrap="square" lIns="121900" tIns="121900" rIns="121900" bIns="121900" rtlCol="0" anchor="b" anchorCtr="0">
            <a:noAutofit/>
          </a:bodyPr>
          <a:lstStyle>
            <a:lvl1pPr lvl="0" algn="l" defTabSz="1219170" rtl="0" eaLnBrk="1" latinLnBrk="0" hangingPunct="1">
              <a:lnSpc>
                <a:spcPct val="90000"/>
              </a:lnSpc>
              <a:spcBef>
                <a:spcPts val="0"/>
              </a:spcBef>
              <a:spcAft>
                <a:spcPts val="0"/>
              </a:spcAft>
              <a:buClr>
                <a:schemeClr val="accent2"/>
              </a:buClr>
              <a:buSzPts val="2400"/>
              <a:buNone/>
              <a:defRPr sz="3200" kern="1200">
                <a:solidFill>
                  <a:srgbClr val="242B58"/>
                </a:solidFill>
                <a:latin typeface="Verdana Pro Black" panose="020B0604020202020204" pitchFamily="34" charset="0"/>
                <a:ea typeface="+mj-ea"/>
                <a:cs typeface="+mj-cs"/>
              </a:defRPr>
            </a:lvl1pPr>
            <a:lvl2pPr lvl="1" algn="r" rtl="0">
              <a:spcBef>
                <a:spcPts val="0"/>
              </a:spcBef>
              <a:spcAft>
                <a:spcPts val="0"/>
              </a:spcAft>
              <a:buClr>
                <a:schemeClr val="accent2"/>
              </a:buClr>
              <a:buSzPts val="2400"/>
              <a:buNone/>
              <a:defRPr sz="3200">
                <a:solidFill>
                  <a:schemeClr val="accent2"/>
                </a:solidFill>
              </a:defRPr>
            </a:lvl2pPr>
            <a:lvl3pPr lvl="2" algn="r" rtl="0">
              <a:spcBef>
                <a:spcPts val="0"/>
              </a:spcBef>
              <a:spcAft>
                <a:spcPts val="0"/>
              </a:spcAft>
              <a:buClr>
                <a:schemeClr val="accent2"/>
              </a:buClr>
              <a:buSzPts val="2400"/>
              <a:buNone/>
              <a:defRPr sz="3200">
                <a:solidFill>
                  <a:schemeClr val="accent2"/>
                </a:solidFill>
              </a:defRPr>
            </a:lvl3pPr>
            <a:lvl4pPr lvl="3" algn="r" rtl="0">
              <a:spcBef>
                <a:spcPts val="0"/>
              </a:spcBef>
              <a:spcAft>
                <a:spcPts val="0"/>
              </a:spcAft>
              <a:buClr>
                <a:schemeClr val="accent2"/>
              </a:buClr>
              <a:buSzPts val="2400"/>
              <a:buNone/>
              <a:defRPr sz="3200">
                <a:solidFill>
                  <a:schemeClr val="accent2"/>
                </a:solidFill>
              </a:defRPr>
            </a:lvl4pPr>
            <a:lvl5pPr lvl="4" algn="r" rtl="0">
              <a:spcBef>
                <a:spcPts val="0"/>
              </a:spcBef>
              <a:spcAft>
                <a:spcPts val="0"/>
              </a:spcAft>
              <a:buClr>
                <a:schemeClr val="accent2"/>
              </a:buClr>
              <a:buSzPts val="2400"/>
              <a:buNone/>
              <a:defRPr sz="3200">
                <a:solidFill>
                  <a:schemeClr val="accent2"/>
                </a:solidFill>
              </a:defRPr>
            </a:lvl5pPr>
            <a:lvl6pPr lvl="5" algn="r" rtl="0">
              <a:spcBef>
                <a:spcPts val="0"/>
              </a:spcBef>
              <a:spcAft>
                <a:spcPts val="0"/>
              </a:spcAft>
              <a:buClr>
                <a:schemeClr val="accent2"/>
              </a:buClr>
              <a:buSzPts val="2400"/>
              <a:buNone/>
              <a:defRPr sz="3200">
                <a:solidFill>
                  <a:schemeClr val="accent2"/>
                </a:solidFill>
              </a:defRPr>
            </a:lvl6pPr>
            <a:lvl7pPr lvl="6" algn="r" rtl="0">
              <a:spcBef>
                <a:spcPts val="0"/>
              </a:spcBef>
              <a:spcAft>
                <a:spcPts val="0"/>
              </a:spcAft>
              <a:buClr>
                <a:schemeClr val="accent2"/>
              </a:buClr>
              <a:buSzPts val="2400"/>
              <a:buNone/>
              <a:defRPr sz="3200">
                <a:solidFill>
                  <a:schemeClr val="accent2"/>
                </a:solidFill>
              </a:defRPr>
            </a:lvl7pPr>
            <a:lvl8pPr lvl="7" algn="r" rtl="0">
              <a:spcBef>
                <a:spcPts val="0"/>
              </a:spcBef>
              <a:spcAft>
                <a:spcPts val="0"/>
              </a:spcAft>
              <a:buClr>
                <a:schemeClr val="accent2"/>
              </a:buClr>
              <a:buSzPts val="2400"/>
              <a:buNone/>
              <a:defRPr sz="3200">
                <a:solidFill>
                  <a:schemeClr val="accent2"/>
                </a:solidFill>
              </a:defRPr>
            </a:lvl8pPr>
            <a:lvl9pPr lvl="8" algn="r" rtl="0">
              <a:spcBef>
                <a:spcPts val="0"/>
              </a:spcBef>
              <a:spcAft>
                <a:spcPts val="0"/>
              </a:spcAft>
              <a:buClr>
                <a:schemeClr val="accent2"/>
              </a:buClr>
              <a:buSzPts val="2400"/>
              <a:buNone/>
              <a:defRPr sz="3200">
                <a:solidFill>
                  <a:schemeClr val="accent2"/>
                </a:solidFill>
              </a:defRPr>
            </a:lvl9pPr>
          </a:lstStyle>
          <a:p>
            <a:pPr marL="0" marR="0" lvl="0" indent="0" algn="l" defTabSz="1219170" rtl="0" eaLnBrk="1" fontAlgn="auto" latinLnBrk="0" hangingPunct="1">
              <a:lnSpc>
                <a:spcPct val="90000"/>
              </a:lnSpc>
              <a:spcBef>
                <a:spcPts val="0"/>
              </a:spcBef>
              <a:spcAft>
                <a:spcPts val="0"/>
              </a:spcAft>
              <a:buClr>
                <a:srgbClr val="ED7D31"/>
              </a:buClr>
              <a:buSzPts val="2400"/>
              <a:buFontTx/>
              <a:buNone/>
              <a:tabLst/>
              <a:defRPr/>
            </a:pPr>
            <a:r>
              <a:rPr kumimoji="0" lang="en" sz="3200" b="1" i="0" u="none" strike="noStrike" kern="1200" cap="none" spc="0" normalizeH="0" baseline="0" noProof="0">
                <a:ln>
                  <a:noFill/>
                </a:ln>
                <a:solidFill>
                  <a:srgbClr val="0070C0"/>
                </a:solidFill>
                <a:effectLst/>
                <a:uLnTx/>
                <a:uFillTx/>
                <a:latin typeface="Montserrat" panose="00000500000000000000" pitchFamily="2" charset="0"/>
                <a:ea typeface="Verdana" panose="020B0604030504040204" pitchFamily="34" charset="0"/>
              </a:rPr>
              <a:t>04.</a:t>
            </a:r>
          </a:p>
        </p:txBody>
      </p:sp>
      <p:sp>
        <p:nvSpPr>
          <p:cNvPr id="11" name="TextBox 10">
            <a:extLst>
              <a:ext uri="{FF2B5EF4-FFF2-40B4-BE49-F238E27FC236}">
                <a16:creationId xmlns:a16="http://schemas.microsoft.com/office/drawing/2014/main" id="{60B02E79-98A6-9F70-D7D1-930934A391C4}"/>
              </a:ext>
            </a:extLst>
          </p:cNvPr>
          <p:cNvSpPr txBox="1"/>
          <p:nvPr/>
        </p:nvSpPr>
        <p:spPr>
          <a:xfrm>
            <a:off x="3202669" y="4881422"/>
            <a:ext cx="6094140" cy="633507"/>
          </a:xfrm>
          <a:prstGeom prst="rect">
            <a:avLst/>
          </a:prstGeom>
          <a:noFill/>
        </p:spPr>
        <p:txBody>
          <a:bodyPr wrap="square">
            <a:spAutoFit/>
          </a:bodyPr>
          <a:lstStyle/>
          <a:p>
            <a:pPr marL="103505" marR="0" lvl="0" indent="0" algn="l" defTabSz="914400" rtl="0" eaLnBrk="1" fontAlgn="auto" latinLnBrk="0" hangingPunct="1">
              <a:lnSpc>
                <a:spcPct val="140000"/>
              </a:lnSpc>
              <a:spcBef>
                <a:spcPts val="0"/>
              </a:spcBef>
              <a:spcAft>
                <a:spcPts val="0"/>
              </a:spcAft>
              <a:buClr>
                <a:prstClr val="black"/>
              </a:buClr>
              <a:buSzPts val="1970"/>
              <a:buFontTx/>
              <a:buNone/>
              <a:tabLst/>
              <a:defRPr/>
            </a:pPr>
            <a:r>
              <a:rPr kumimoji="0" lang="en-US" sz="2800" b="1" i="0" u="none" strike="noStrike" kern="1200" cap="all" spc="0" normalizeH="0" baseline="0" noProof="0">
                <a:ln>
                  <a:noFill/>
                </a:ln>
                <a:solidFill>
                  <a:srgbClr val="0070C0"/>
                </a:solidFill>
                <a:effectLst/>
                <a:uLnTx/>
                <a:uFillTx/>
                <a:latin typeface="Montserrat" panose="00000500000000000000" pitchFamily="2" charset="0"/>
                <a:ea typeface="Verdana" panose="020B0604030504040204" pitchFamily="34" charset="0"/>
                <a:sym typeface="Calibri"/>
              </a:rPr>
              <a:t>Conclusion</a:t>
            </a:r>
          </a:p>
        </p:txBody>
      </p:sp>
    </p:spTree>
    <p:extLst>
      <p:ext uri="{BB962C8B-B14F-4D97-AF65-F5344CB8AC3E}">
        <p14:creationId xmlns:p14="http://schemas.microsoft.com/office/powerpoint/2010/main" val="190162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marL="0" marR="0" lvl="0" indent="0" algn="l" defTabSz="1219170" rtl="0" eaLnBrk="1" fontAlgn="auto" latinLnBrk="0" hangingPunct="1">
              <a:lnSpc>
                <a:spcPct val="90000"/>
              </a:lnSpc>
              <a:spcBef>
                <a:spcPts val="0"/>
              </a:spcBef>
              <a:spcAft>
                <a:spcPts val="0"/>
              </a:spcAft>
              <a:buClr>
                <a:prstClr val="black"/>
              </a:buClr>
              <a:buSzPts val="1400"/>
              <a:buFontTx/>
              <a:buNone/>
              <a:tabLst/>
              <a:defRPr/>
            </a:pPr>
            <a:r>
              <a:rPr lang="en-US" sz="3200" b="1">
                <a:solidFill>
                  <a:srgbClr val="0070C0"/>
                </a:solidFill>
                <a:latin typeface="Montserrat" panose="00000500000000000000" pitchFamily="2" charset="0"/>
              </a:rPr>
              <a:t>03</a:t>
            </a:r>
            <a:r>
              <a:rPr lang="vi-VN" sz="3200" b="1">
                <a:solidFill>
                  <a:srgbClr val="0070C0"/>
                </a:solidFill>
                <a:latin typeface="Montserrat" panose="00000500000000000000" pitchFamily="2" charset="0"/>
              </a:rPr>
              <a:t>.</a:t>
            </a:r>
            <a:r>
              <a:rPr lang="en-US" sz="3200" b="1">
                <a:solidFill>
                  <a:srgbClr val="0070C0"/>
                </a:solidFill>
                <a:latin typeface="Montserrat" panose="00000500000000000000" pitchFamily="2" charset="0"/>
              </a:rPr>
              <a:t> </a:t>
            </a:r>
            <a:r>
              <a:rPr kumimoji="0" lang="vi-VN" sz="3200" b="1" i="0" u="none" strike="noStrike" kern="1200" cap="all" spc="0" normalizeH="0" baseline="0" noProof="0">
                <a:ln>
                  <a:noFill/>
                </a:ln>
                <a:solidFill>
                  <a:srgbClr val="0070C0"/>
                </a:solidFill>
                <a:effectLst/>
                <a:uLnTx/>
                <a:uFillTx/>
                <a:latin typeface="Montserrat" panose="00000500000000000000" pitchFamily="2" charset="0"/>
                <a:sym typeface="Calibri"/>
              </a:rPr>
              <a:t>Experimental results</a:t>
            </a:r>
            <a:endParaRPr kumimoji="0" lang="en-US" sz="3200" b="1" i="0" u="none" strike="noStrike" kern="1200" cap="all" spc="0" normalizeH="0" baseline="0" noProof="0">
              <a:ln>
                <a:noFill/>
              </a:ln>
              <a:solidFill>
                <a:srgbClr val="0070C0"/>
              </a:solidFill>
              <a:effectLst/>
              <a:uLnTx/>
              <a:uFillTx/>
              <a:latin typeface="Montserrat" panose="00000500000000000000" pitchFamily="2" charset="0"/>
              <a:sym typeface="Calibri"/>
            </a:endParaRPr>
          </a:p>
        </p:txBody>
      </p:sp>
      <p:pic>
        <p:nvPicPr>
          <p:cNvPr id="5122" name="Picture 2">
            <a:extLst>
              <a:ext uri="{FF2B5EF4-FFF2-40B4-BE49-F238E27FC236}">
                <a16:creationId xmlns:a16="http://schemas.microsoft.com/office/drawing/2014/main" id="{2EF7579E-C53F-17AA-8793-510131224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914" y="1415070"/>
            <a:ext cx="7493907" cy="44414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4652CD-FACC-F090-355D-3A92C07673A5}"/>
              </a:ext>
            </a:extLst>
          </p:cNvPr>
          <p:cNvSpPr txBox="1"/>
          <p:nvPr/>
        </p:nvSpPr>
        <p:spPr>
          <a:xfrm>
            <a:off x="4638923" y="5954484"/>
            <a:ext cx="3375888" cy="400110"/>
          </a:xfrm>
          <a:prstGeom prst="rect">
            <a:avLst/>
          </a:prstGeom>
          <a:noFill/>
        </p:spPr>
        <p:txBody>
          <a:bodyPr wrap="square">
            <a:spAutoFit/>
          </a:bodyPr>
          <a:lstStyle/>
          <a:p>
            <a:pPr algn="ctr"/>
            <a:r>
              <a:rPr lang="en-US" sz="2000" i="1">
                <a:latin typeface="Montserrat" panose="00000500000000000000" pitchFamily="2" charset="0"/>
              </a:rPr>
              <a:t>Time of 3D map building</a:t>
            </a:r>
          </a:p>
        </p:txBody>
      </p:sp>
    </p:spTree>
    <p:extLst>
      <p:ext uri="{BB962C8B-B14F-4D97-AF65-F5344CB8AC3E}">
        <p14:creationId xmlns:p14="http://schemas.microsoft.com/office/powerpoint/2010/main" val="345570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2">
            <a:extLst>
              <a:ext uri="{FF2B5EF4-FFF2-40B4-BE49-F238E27FC236}">
                <a16:creationId xmlns:a16="http://schemas.microsoft.com/office/drawing/2014/main" id="{4F003CC7-6A69-A714-E13A-DF1D72DCB658}"/>
              </a:ext>
            </a:extLst>
          </p:cNvPr>
          <p:cNvSpPr txBox="1">
            <a:spLocks/>
          </p:cNvSpPr>
          <p:nvPr/>
        </p:nvSpPr>
        <p:spPr>
          <a:xfrm>
            <a:off x="5705636" y="2857286"/>
            <a:ext cx="6399278" cy="571632"/>
          </a:xfrm>
          <a:prstGeom prst="rect">
            <a:avLst/>
          </a:prstGeom>
        </p:spPr>
        <p:txBody>
          <a:bodyPr spcFirstLastPara="1" vert="horz" wrap="square" lIns="121900" tIns="121900" rIns="121900" bIns="121900" rtlCol="0" anchor="b" anchorCtr="0">
            <a:noAutofit/>
          </a:bodyPr>
          <a:lstStyle>
            <a:lvl1pPr lvl="0" algn="l" defTabSz="1219170" rtl="0" eaLnBrk="1" latinLnBrk="0" hangingPunct="1">
              <a:lnSpc>
                <a:spcPct val="90000"/>
              </a:lnSpc>
              <a:spcBef>
                <a:spcPts val="0"/>
              </a:spcBef>
              <a:spcAft>
                <a:spcPts val="0"/>
              </a:spcAft>
              <a:buSzPts val="1400"/>
              <a:buNone/>
              <a:defRPr sz="2000" b="1" kern="1200" cap="all" baseline="0">
                <a:solidFill>
                  <a:schemeClr val="tx1"/>
                </a:solidFill>
                <a:latin typeface="Verdana" panose="020B0604030504040204" pitchFamily="34" charset="0"/>
                <a:ea typeface="Verdana" panose="020B0604030504040204" pitchFamily="34" charset="0"/>
                <a:cs typeface="+mj-cs"/>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pPr marL="0" marR="0" lvl="0" indent="0" algn="l" defTabSz="1219170" rtl="0" eaLnBrk="1" fontAlgn="auto" latinLnBrk="0" hangingPunct="1">
              <a:lnSpc>
                <a:spcPct val="90000"/>
              </a:lnSpc>
              <a:spcBef>
                <a:spcPts val="0"/>
              </a:spcBef>
              <a:spcAft>
                <a:spcPts val="0"/>
              </a:spcAft>
              <a:buClr>
                <a:prstClr val="black"/>
              </a:buClr>
              <a:buSzPts val="1400"/>
              <a:buFontTx/>
              <a:buNone/>
              <a:tabLst/>
              <a:defRPr/>
            </a:pPr>
            <a:r>
              <a:rPr kumimoji="0" lang="en-US" sz="3600" i="0" u="none" strike="noStrike" kern="1200" cap="all" spc="0" normalizeH="0" baseline="0" noProof="0">
                <a:ln>
                  <a:noFill/>
                </a:ln>
                <a:solidFill>
                  <a:srgbClr val="0070C0"/>
                </a:solidFill>
                <a:effectLst/>
                <a:uLnTx/>
                <a:uFillTx/>
                <a:latin typeface="Montserrat" panose="00000500000000000000" pitchFamily="2" charset="0"/>
                <a:sym typeface="Calibri"/>
              </a:rPr>
              <a:t>Conclusion</a:t>
            </a:r>
          </a:p>
        </p:txBody>
      </p:sp>
      <p:sp>
        <p:nvSpPr>
          <p:cNvPr id="7" name="Google Shape;245;p32">
            <a:extLst>
              <a:ext uri="{FF2B5EF4-FFF2-40B4-BE49-F238E27FC236}">
                <a16:creationId xmlns:a16="http://schemas.microsoft.com/office/drawing/2014/main" id="{8B10A6FE-1B36-BC57-8FE0-29A796C036D2}"/>
              </a:ext>
            </a:extLst>
          </p:cNvPr>
          <p:cNvSpPr txBox="1">
            <a:spLocks/>
          </p:cNvSpPr>
          <p:nvPr/>
        </p:nvSpPr>
        <p:spPr>
          <a:xfrm>
            <a:off x="4816934" y="2740858"/>
            <a:ext cx="1819316" cy="720800"/>
          </a:xfrm>
          <a:prstGeom prst="rect">
            <a:avLst/>
          </a:prstGeom>
        </p:spPr>
        <p:txBody>
          <a:bodyPr spcFirstLastPara="1" vert="horz" wrap="square" lIns="121900" tIns="121900" rIns="121900" bIns="121900" rtlCol="0" anchor="b" anchorCtr="0">
            <a:noAutofit/>
          </a:bodyPr>
          <a:lstStyle>
            <a:lvl1pPr lvl="0" algn="l" defTabSz="1219170" rtl="0" eaLnBrk="1" latinLnBrk="0" hangingPunct="1">
              <a:lnSpc>
                <a:spcPct val="90000"/>
              </a:lnSpc>
              <a:spcBef>
                <a:spcPts val="0"/>
              </a:spcBef>
              <a:spcAft>
                <a:spcPts val="0"/>
              </a:spcAft>
              <a:buClr>
                <a:schemeClr val="accent2"/>
              </a:buClr>
              <a:buSzPts val="2400"/>
              <a:buNone/>
              <a:defRPr sz="3200" kern="1200">
                <a:solidFill>
                  <a:srgbClr val="242B58"/>
                </a:solidFill>
                <a:latin typeface="Verdana Pro Black" panose="020B0604020202020204" pitchFamily="34" charset="0"/>
                <a:ea typeface="+mj-ea"/>
                <a:cs typeface="+mj-cs"/>
              </a:defRPr>
            </a:lvl1pPr>
            <a:lvl2pPr lvl="1" algn="r" rtl="0">
              <a:spcBef>
                <a:spcPts val="0"/>
              </a:spcBef>
              <a:spcAft>
                <a:spcPts val="0"/>
              </a:spcAft>
              <a:buClr>
                <a:schemeClr val="accent2"/>
              </a:buClr>
              <a:buSzPts val="2400"/>
              <a:buNone/>
              <a:defRPr sz="3200">
                <a:solidFill>
                  <a:schemeClr val="accent2"/>
                </a:solidFill>
              </a:defRPr>
            </a:lvl2pPr>
            <a:lvl3pPr lvl="2" algn="r" rtl="0">
              <a:spcBef>
                <a:spcPts val="0"/>
              </a:spcBef>
              <a:spcAft>
                <a:spcPts val="0"/>
              </a:spcAft>
              <a:buClr>
                <a:schemeClr val="accent2"/>
              </a:buClr>
              <a:buSzPts val="2400"/>
              <a:buNone/>
              <a:defRPr sz="3200">
                <a:solidFill>
                  <a:schemeClr val="accent2"/>
                </a:solidFill>
              </a:defRPr>
            </a:lvl3pPr>
            <a:lvl4pPr lvl="3" algn="r" rtl="0">
              <a:spcBef>
                <a:spcPts val="0"/>
              </a:spcBef>
              <a:spcAft>
                <a:spcPts val="0"/>
              </a:spcAft>
              <a:buClr>
                <a:schemeClr val="accent2"/>
              </a:buClr>
              <a:buSzPts val="2400"/>
              <a:buNone/>
              <a:defRPr sz="3200">
                <a:solidFill>
                  <a:schemeClr val="accent2"/>
                </a:solidFill>
              </a:defRPr>
            </a:lvl4pPr>
            <a:lvl5pPr lvl="4" algn="r" rtl="0">
              <a:spcBef>
                <a:spcPts val="0"/>
              </a:spcBef>
              <a:spcAft>
                <a:spcPts val="0"/>
              </a:spcAft>
              <a:buClr>
                <a:schemeClr val="accent2"/>
              </a:buClr>
              <a:buSzPts val="2400"/>
              <a:buNone/>
              <a:defRPr sz="3200">
                <a:solidFill>
                  <a:schemeClr val="accent2"/>
                </a:solidFill>
              </a:defRPr>
            </a:lvl5pPr>
            <a:lvl6pPr lvl="5" algn="r" rtl="0">
              <a:spcBef>
                <a:spcPts val="0"/>
              </a:spcBef>
              <a:spcAft>
                <a:spcPts val="0"/>
              </a:spcAft>
              <a:buClr>
                <a:schemeClr val="accent2"/>
              </a:buClr>
              <a:buSzPts val="2400"/>
              <a:buNone/>
              <a:defRPr sz="3200">
                <a:solidFill>
                  <a:schemeClr val="accent2"/>
                </a:solidFill>
              </a:defRPr>
            </a:lvl6pPr>
            <a:lvl7pPr lvl="6" algn="r" rtl="0">
              <a:spcBef>
                <a:spcPts val="0"/>
              </a:spcBef>
              <a:spcAft>
                <a:spcPts val="0"/>
              </a:spcAft>
              <a:buClr>
                <a:schemeClr val="accent2"/>
              </a:buClr>
              <a:buSzPts val="2400"/>
              <a:buNone/>
              <a:defRPr sz="3200">
                <a:solidFill>
                  <a:schemeClr val="accent2"/>
                </a:solidFill>
              </a:defRPr>
            </a:lvl7pPr>
            <a:lvl8pPr lvl="7" algn="r" rtl="0">
              <a:spcBef>
                <a:spcPts val="0"/>
              </a:spcBef>
              <a:spcAft>
                <a:spcPts val="0"/>
              </a:spcAft>
              <a:buClr>
                <a:schemeClr val="accent2"/>
              </a:buClr>
              <a:buSzPts val="2400"/>
              <a:buNone/>
              <a:defRPr sz="3200">
                <a:solidFill>
                  <a:schemeClr val="accent2"/>
                </a:solidFill>
              </a:defRPr>
            </a:lvl8pPr>
            <a:lvl9pPr lvl="8" algn="r" rtl="0">
              <a:spcBef>
                <a:spcPts val="0"/>
              </a:spcBef>
              <a:spcAft>
                <a:spcPts val="0"/>
              </a:spcAft>
              <a:buClr>
                <a:schemeClr val="accent2"/>
              </a:buClr>
              <a:buSzPts val="2400"/>
              <a:buNone/>
              <a:defRPr sz="3200">
                <a:solidFill>
                  <a:schemeClr val="accent2"/>
                </a:solidFill>
              </a:defRPr>
            </a:lvl9pPr>
          </a:lstStyle>
          <a:p>
            <a:pPr marL="0" marR="0" lvl="0" indent="0" algn="l" defTabSz="1219170" rtl="0" eaLnBrk="1" fontAlgn="auto" latinLnBrk="0" hangingPunct="1">
              <a:lnSpc>
                <a:spcPct val="90000"/>
              </a:lnSpc>
              <a:spcBef>
                <a:spcPts val="0"/>
              </a:spcBef>
              <a:spcAft>
                <a:spcPts val="0"/>
              </a:spcAft>
              <a:buClr>
                <a:srgbClr val="ED7D31"/>
              </a:buClr>
              <a:buSzPts val="2400"/>
              <a:buFontTx/>
              <a:buNone/>
              <a:tabLst/>
              <a:defRPr/>
            </a:pPr>
            <a:r>
              <a:rPr kumimoji="0" lang="vi-VN" sz="4000" b="1" i="0" u="none" strike="noStrike" kern="1200" cap="none" spc="0" normalizeH="0" baseline="0" noProof="0">
                <a:ln>
                  <a:noFill/>
                </a:ln>
                <a:solidFill>
                  <a:srgbClr val="0070C0"/>
                </a:solidFill>
                <a:effectLst/>
                <a:uLnTx/>
                <a:uFillTx/>
                <a:latin typeface="Montserrat" panose="00000500000000000000" pitchFamily="2" charset="0"/>
                <a:ea typeface="Verdana" panose="020B0604030504040204" pitchFamily="34" charset="0"/>
              </a:rPr>
              <a:t>0</a:t>
            </a:r>
            <a:r>
              <a:rPr kumimoji="0" lang="en-US" sz="4000" b="1" i="0" u="none" strike="noStrike" kern="1200" cap="none" spc="0" normalizeH="0" baseline="0" noProof="0">
                <a:ln>
                  <a:noFill/>
                </a:ln>
                <a:solidFill>
                  <a:srgbClr val="0070C0"/>
                </a:solidFill>
                <a:effectLst/>
                <a:uLnTx/>
                <a:uFillTx/>
                <a:latin typeface="Montserrat" panose="00000500000000000000" pitchFamily="2" charset="0"/>
                <a:ea typeface="Verdana" panose="020B0604030504040204" pitchFamily="34" charset="0"/>
              </a:rPr>
              <a:t>4</a:t>
            </a:r>
            <a:r>
              <a:rPr kumimoji="0" lang="en" sz="4000" b="1" i="0" u="none" strike="noStrike" kern="1200" cap="none" spc="0" normalizeH="0" baseline="0" noProof="0">
                <a:ln>
                  <a:noFill/>
                </a:ln>
                <a:solidFill>
                  <a:srgbClr val="0070C0"/>
                </a:solidFill>
                <a:effectLst/>
                <a:uLnTx/>
                <a:uFillTx/>
                <a:latin typeface="Montserrat" panose="00000500000000000000" pitchFamily="2" charset="0"/>
                <a:ea typeface="Verdana" panose="020B0604030504040204" pitchFamily="34" charset="0"/>
              </a:rPr>
              <a:t>.</a:t>
            </a:r>
          </a:p>
        </p:txBody>
      </p:sp>
    </p:spTree>
    <p:extLst>
      <p:ext uri="{BB962C8B-B14F-4D97-AF65-F5344CB8AC3E}">
        <p14:creationId xmlns:p14="http://schemas.microsoft.com/office/powerpoint/2010/main" val="1719967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marL="0" marR="0" lvl="0" indent="0" algn="l" defTabSz="1219170" rtl="0" eaLnBrk="1" fontAlgn="auto" latinLnBrk="0" hangingPunct="1">
              <a:lnSpc>
                <a:spcPct val="90000"/>
              </a:lnSpc>
              <a:spcBef>
                <a:spcPts val="0"/>
              </a:spcBef>
              <a:spcAft>
                <a:spcPts val="0"/>
              </a:spcAft>
              <a:buClr>
                <a:prstClr val="black"/>
              </a:buClr>
              <a:buSzPts val="1400"/>
              <a:buFontTx/>
              <a:buNone/>
              <a:tabLst/>
              <a:defRPr/>
            </a:pPr>
            <a:r>
              <a:rPr lang="en-US" sz="3200" b="1">
                <a:solidFill>
                  <a:srgbClr val="0070C0"/>
                </a:solidFill>
                <a:latin typeface="Montserrat" panose="00000500000000000000" pitchFamily="2" charset="0"/>
              </a:rPr>
              <a:t>04</a:t>
            </a:r>
            <a:r>
              <a:rPr lang="vi-VN" sz="3200" b="1">
                <a:solidFill>
                  <a:srgbClr val="0070C0"/>
                </a:solidFill>
                <a:latin typeface="Montserrat" panose="00000500000000000000" pitchFamily="2" charset="0"/>
              </a:rPr>
              <a:t>.</a:t>
            </a:r>
            <a:r>
              <a:rPr lang="en-US" sz="3200" b="1">
                <a:solidFill>
                  <a:srgbClr val="0070C0"/>
                </a:solidFill>
                <a:latin typeface="Montserrat" panose="00000500000000000000" pitchFamily="2" charset="0"/>
              </a:rPr>
              <a:t> </a:t>
            </a:r>
            <a:r>
              <a:rPr kumimoji="0" lang="en-US" sz="3200" b="1" i="0" u="none" strike="noStrike" kern="1200" cap="all" spc="0" normalizeH="0" baseline="0" noProof="0">
                <a:ln>
                  <a:noFill/>
                </a:ln>
                <a:solidFill>
                  <a:srgbClr val="0070C0"/>
                </a:solidFill>
                <a:effectLst/>
                <a:uLnTx/>
                <a:uFillTx/>
                <a:latin typeface="Montserrat" panose="00000500000000000000" pitchFamily="2" charset="0"/>
                <a:sym typeface="Calibri"/>
              </a:rPr>
              <a:t>Conclusion</a:t>
            </a:r>
          </a:p>
        </p:txBody>
      </p:sp>
      <p:sp>
        <p:nvSpPr>
          <p:cNvPr id="4" name="TextBox 3">
            <a:extLst>
              <a:ext uri="{FF2B5EF4-FFF2-40B4-BE49-F238E27FC236}">
                <a16:creationId xmlns:a16="http://schemas.microsoft.com/office/drawing/2014/main" id="{23F7BE6A-042F-2305-88D9-AA246AEB088F}"/>
              </a:ext>
            </a:extLst>
          </p:cNvPr>
          <p:cNvSpPr txBox="1"/>
          <p:nvPr/>
        </p:nvSpPr>
        <p:spPr>
          <a:xfrm>
            <a:off x="1632856" y="2274838"/>
            <a:ext cx="9416144" cy="2308324"/>
          </a:xfrm>
          <a:prstGeom prst="rect">
            <a:avLst/>
          </a:prstGeom>
          <a:noFill/>
        </p:spPr>
        <p:txBody>
          <a:bodyPr wrap="square">
            <a:spAutoFit/>
          </a:bodyPr>
          <a:lstStyle/>
          <a:p>
            <a:pPr marL="285750" indent="-285750" algn="just">
              <a:buFont typeface="Arial" panose="020B0604020202020204" pitchFamily="34" charset="0"/>
              <a:buChar char="•"/>
            </a:pPr>
            <a:r>
              <a:rPr lang="en-US">
                <a:latin typeface="Montserrat" panose="00000500000000000000" pitchFamily="2" charset="0"/>
              </a:rPr>
              <a:t>Enhance the accuracy, speed, and quality of indoor 3D mapping by integrating data from IPS, IMU from a D435i camera, and wheel encoders. The integration is achieved using the extended Kalman filter in RTAB-Map base method. </a:t>
            </a:r>
          </a:p>
          <a:p>
            <a:pPr algn="just"/>
            <a:endParaRPr lang="en-US">
              <a:latin typeface="Montserrat" panose="00000500000000000000" pitchFamily="2" charset="0"/>
            </a:endParaRPr>
          </a:p>
          <a:p>
            <a:pPr marL="285750" indent="-285750" algn="just">
              <a:buFont typeface="Arial" panose="020B0604020202020204" pitchFamily="34" charset="0"/>
              <a:buChar char="•"/>
            </a:pPr>
            <a:r>
              <a:rPr lang="en-US">
                <a:latin typeface="Montserrat" panose="00000500000000000000" pitchFamily="2" charset="0"/>
              </a:rPr>
              <a:t>The proposed method reduces errors in position and trajectory estimation while mapping at high speeds, leading to improved map accuracy, optimizes the time required to build the 3D map, increases the map update frequency.</a:t>
            </a:r>
          </a:p>
        </p:txBody>
      </p:sp>
    </p:spTree>
    <p:extLst>
      <p:ext uri="{BB962C8B-B14F-4D97-AF65-F5344CB8AC3E}">
        <p14:creationId xmlns:p14="http://schemas.microsoft.com/office/powerpoint/2010/main" val="1119013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8095-6A78-7646-0CF9-6131AFA2D4BC}"/>
              </a:ext>
            </a:extLst>
          </p:cNvPr>
          <p:cNvSpPr>
            <a:spLocks noGrp="1"/>
          </p:cNvSpPr>
          <p:nvPr>
            <p:ph type="ctrTitle"/>
          </p:nvPr>
        </p:nvSpPr>
        <p:spPr/>
        <p:txBody>
          <a:bodyPr/>
          <a:lstStyle/>
          <a:p>
            <a:r>
              <a:rPr lang="en-US" dirty="0"/>
              <a:t>THANK YOU</a:t>
            </a:r>
            <a:endParaRPr lang="en-TH" dirty="0"/>
          </a:p>
        </p:txBody>
      </p:sp>
      <p:sp>
        <p:nvSpPr>
          <p:cNvPr id="5" name="Subtitle 4">
            <a:extLst>
              <a:ext uri="{FF2B5EF4-FFF2-40B4-BE49-F238E27FC236}">
                <a16:creationId xmlns:a16="http://schemas.microsoft.com/office/drawing/2014/main" id="{BA9B3AC1-6E52-E0BA-3027-ACE62403D503}"/>
              </a:ext>
            </a:extLst>
          </p:cNvPr>
          <p:cNvSpPr>
            <a:spLocks noGrp="1"/>
          </p:cNvSpPr>
          <p:nvPr>
            <p:ph type="subTitle" idx="1"/>
          </p:nvPr>
        </p:nvSpPr>
        <p:spPr/>
        <p:txBody>
          <a:bodyPr/>
          <a:lstStyle/>
          <a:p>
            <a:r>
              <a:rPr lang="en-TH" dirty="0"/>
              <a:t>QUESTION &amp; ANSWER</a:t>
            </a:r>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4"/>
          <a:srcRect/>
          <a:stretch>
            <a:fillRect/>
          </a:stretch>
        </p:blipFill>
        <p:spPr>
          <a:xfrm>
            <a:off x="3854200" y="102086"/>
            <a:ext cx="1295284" cy="1295284"/>
          </a:xfrm>
          <a:prstGeom prst="rect">
            <a:avLst/>
          </a:prstGeom>
        </p:spPr>
      </p:pic>
    </p:spTree>
    <p:extLst>
      <p:ext uri="{BB962C8B-B14F-4D97-AF65-F5344CB8AC3E}">
        <p14:creationId xmlns:p14="http://schemas.microsoft.com/office/powerpoint/2010/main" val="163178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2">
            <a:extLst>
              <a:ext uri="{FF2B5EF4-FFF2-40B4-BE49-F238E27FC236}">
                <a16:creationId xmlns:a16="http://schemas.microsoft.com/office/drawing/2014/main" id="{4F003CC7-6A69-A714-E13A-DF1D72DCB658}"/>
              </a:ext>
            </a:extLst>
          </p:cNvPr>
          <p:cNvSpPr txBox="1">
            <a:spLocks/>
          </p:cNvSpPr>
          <p:nvPr/>
        </p:nvSpPr>
        <p:spPr>
          <a:xfrm>
            <a:off x="6750668" y="2824626"/>
            <a:ext cx="5651405" cy="571632"/>
          </a:xfrm>
          <a:prstGeom prst="rect">
            <a:avLst/>
          </a:prstGeom>
        </p:spPr>
        <p:txBody>
          <a:bodyPr spcFirstLastPara="1" vert="horz" wrap="square" lIns="121900" tIns="121900" rIns="121900" bIns="121900" rtlCol="0" anchor="b" anchorCtr="0">
            <a:noAutofit/>
          </a:bodyPr>
          <a:lstStyle>
            <a:lvl1pPr lvl="0" algn="l" defTabSz="1219170" rtl="0" eaLnBrk="1" latinLnBrk="0" hangingPunct="1">
              <a:lnSpc>
                <a:spcPct val="90000"/>
              </a:lnSpc>
              <a:spcBef>
                <a:spcPts val="0"/>
              </a:spcBef>
              <a:spcAft>
                <a:spcPts val="0"/>
              </a:spcAft>
              <a:buSzPts val="1400"/>
              <a:buNone/>
              <a:defRPr sz="2000" b="1" kern="1200" cap="all" baseline="0">
                <a:solidFill>
                  <a:schemeClr val="tx1"/>
                </a:solidFill>
                <a:latin typeface="Verdana" panose="020B0604030504040204" pitchFamily="34" charset="0"/>
                <a:ea typeface="Verdana" panose="020B0604030504040204" pitchFamily="34" charset="0"/>
                <a:cs typeface="+mj-cs"/>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pPr marL="0" marR="0" lvl="0" indent="0" algn="l" defTabSz="1219170" rtl="0" eaLnBrk="1" fontAlgn="auto" latinLnBrk="0" hangingPunct="1">
              <a:lnSpc>
                <a:spcPct val="90000"/>
              </a:lnSpc>
              <a:spcBef>
                <a:spcPts val="0"/>
              </a:spcBef>
              <a:spcAft>
                <a:spcPts val="0"/>
              </a:spcAft>
              <a:buClrTx/>
              <a:buSzPts val="1400"/>
              <a:buFontTx/>
              <a:buNone/>
              <a:tabLst/>
              <a:defRPr/>
            </a:pPr>
            <a:r>
              <a:rPr kumimoji="0" lang="vi-VN" sz="3600" i="0" u="none" strike="noStrike" kern="1200" cap="all" spc="0" normalizeH="0" baseline="0" noProof="0">
                <a:ln>
                  <a:noFill/>
                </a:ln>
                <a:solidFill>
                  <a:srgbClr val="0070C0"/>
                </a:solidFill>
                <a:effectLst/>
                <a:uLnTx/>
                <a:uFillTx/>
                <a:latin typeface="Montserrat" panose="00000500000000000000" pitchFamily="2" charset="0"/>
              </a:rPr>
              <a:t>Introduction</a:t>
            </a:r>
            <a:endParaRPr kumimoji="0" lang="en" sz="3600" i="0" u="none" strike="noStrike" kern="1200" cap="all" spc="0" normalizeH="0" baseline="0" noProof="0" dirty="0">
              <a:ln>
                <a:noFill/>
              </a:ln>
              <a:solidFill>
                <a:srgbClr val="0070C0"/>
              </a:solidFill>
              <a:effectLst/>
              <a:uLnTx/>
              <a:uFillTx/>
              <a:latin typeface="Montserrat" panose="00000500000000000000" pitchFamily="2" charset="0"/>
            </a:endParaRPr>
          </a:p>
        </p:txBody>
      </p:sp>
      <p:sp>
        <p:nvSpPr>
          <p:cNvPr id="7" name="Google Shape;245;p32">
            <a:extLst>
              <a:ext uri="{FF2B5EF4-FFF2-40B4-BE49-F238E27FC236}">
                <a16:creationId xmlns:a16="http://schemas.microsoft.com/office/drawing/2014/main" id="{8B10A6FE-1B36-BC57-8FE0-29A796C036D2}"/>
              </a:ext>
            </a:extLst>
          </p:cNvPr>
          <p:cNvSpPr txBox="1">
            <a:spLocks/>
          </p:cNvSpPr>
          <p:nvPr/>
        </p:nvSpPr>
        <p:spPr>
          <a:xfrm>
            <a:off x="5861968" y="2708200"/>
            <a:ext cx="1026800" cy="720800"/>
          </a:xfrm>
          <a:prstGeom prst="rect">
            <a:avLst/>
          </a:prstGeom>
        </p:spPr>
        <p:txBody>
          <a:bodyPr spcFirstLastPara="1" vert="horz" wrap="square" lIns="121900" tIns="121900" rIns="121900" bIns="121900" rtlCol="0" anchor="b" anchorCtr="0">
            <a:noAutofit/>
          </a:bodyPr>
          <a:lstStyle>
            <a:lvl1pPr lvl="0" algn="l" defTabSz="1219170" rtl="0" eaLnBrk="1" latinLnBrk="0" hangingPunct="1">
              <a:lnSpc>
                <a:spcPct val="90000"/>
              </a:lnSpc>
              <a:spcBef>
                <a:spcPts val="0"/>
              </a:spcBef>
              <a:spcAft>
                <a:spcPts val="0"/>
              </a:spcAft>
              <a:buClr>
                <a:schemeClr val="accent2"/>
              </a:buClr>
              <a:buSzPts val="2400"/>
              <a:buNone/>
              <a:defRPr sz="3200" kern="1200">
                <a:solidFill>
                  <a:srgbClr val="242B58"/>
                </a:solidFill>
                <a:latin typeface="Verdana Pro Black" panose="020B0604020202020204" pitchFamily="34" charset="0"/>
                <a:ea typeface="+mj-ea"/>
                <a:cs typeface="+mj-cs"/>
              </a:defRPr>
            </a:lvl1pPr>
            <a:lvl2pPr lvl="1" algn="r" rtl="0">
              <a:spcBef>
                <a:spcPts val="0"/>
              </a:spcBef>
              <a:spcAft>
                <a:spcPts val="0"/>
              </a:spcAft>
              <a:buClr>
                <a:schemeClr val="accent2"/>
              </a:buClr>
              <a:buSzPts val="2400"/>
              <a:buNone/>
              <a:defRPr sz="3200">
                <a:solidFill>
                  <a:schemeClr val="accent2"/>
                </a:solidFill>
              </a:defRPr>
            </a:lvl2pPr>
            <a:lvl3pPr lvl="2" algn="r" rtl="0">
              <a:spcBef>
                <a:spcPts val="0"/>
              </a:spcBef>
              <a:spcAft>
                <a:spcPts val="0"/>
              </a:spcAft>
              <a:buClr>
                <a:schemeClr val="accent2"/>
              </a:buClr>
              <a:buSzPts val="2400"/>
              <a:buNone/>
              <a:defRPr sz="3200">
                <a:solidFill>
                  <a:schemeClr val="accent2"/>
                </a:solidFill>
              </a:defRPr>
            </a:lvl3pPr>
            <a:lvl4pPr lvl="3" algn="r" rtl="0">
              <a:spcBef>
                <a:spcPts val="0"/>
              </a:spcBef>
              <a:spcAft>
                <a:spcPts val="0"/>
              </a:spcAft>
              <a:buClr>
                <a:schemeClr val="accent2"/>
              </a:buClr>
              <a:buSzPts val="2400"/>
              <a:buNone/>
              <a:defRPr sz="3200">
                <a:solidFill>
                  <a:schemeClr val="accent2"/>
                </a:solidFill>
              </a:defRPr>
            </a:lvl4pPr>
            <a:lvl5pPr lvl="4" algn="r" rtl="0">
              <a:spcBef>
                <a:spcPts val="0"/>
              </a:spcBef>
              <a:spcAft>
                <a:spcPts val="0"/>
              </a:spcAft>
              <a:buClr>
                <a:schemeClr val="accent2"/>
              </a:buClr>
              <a:buSzPts val="2400"/>
              <a:buNone/>
              <a:defRPr sz="3200">
                <a:solidFill>
                  <a:schemeClr val="accent2"/>
                </a:solidFill>
              </a:defRPr>
            </a:lvl5pPr>
            <a:lvl6pPr lvl="5" algn="r" rtl="0">
              <a:spcBef>
                <a:spcPts val="0"/>
              </a:spcBef>
              <a:spcAft>
                <a:spcPts val="0"/>
              </a:spcAft>
              <a:buClr>
                <a:schemeClr val="accent2"/>
              </a:buClr>
              <a:buSzPts val="2400"/>
              <a:buNone/>
              <a:defRPr sz="3200">
                <a:solidFill>
                  <a:schemeClr val="accent2"/>
                </a:solidFill>
              </a:defRPr>
            </a:lvl6pPr>
            <a:lvl7pPr lvl="6" algn="r" rtl="0">
              <a:spcBef>
                <a:spcPts val="0"/>
              </a:spcBef>
              <a:spcAft>
                <a:spcPts val="0"/>
              </a:spcAft>
              <a:buClr>
                <a:schemeClr val="accent2"/>
              </a:buClr>
              <a:buSzPts val="2400"/>
              <a:buNone/>
              <a:defRPr sz="3200">
                <a:solidFill>
                  <a:schemeClr val="accent2"/>
                </a:solidFill>
              </a:defRPr>
            </a:lvl7pPr>
            <a:lvl8pPr lvl="7" algn="r" rtl="0">
              <a:spcBef>
                <a:spcPts val="0"/>
              </a:spcBef>
              <a:spcAft>
                <a:spcPts val="0"/>
              </a:spcAft>
              <a:buClr>
                <a:schemeClr val="accent2"/>
              </a:buClr>
              <a:buSzPts val="2400"/>
              <a:buNone/>
              <a:defRPr sz="3200">
                <a:solidFill>
                  <a:schemeClr val="accent2"/>
                </a:solidFill>
              </a:defRPr>
            </a:lvl8pPr>
            <a:lvl9pPr lvl="8" algn="r" rtl="0">
              <a:spcBef>
                <a:spcPts val="0"/>
              </a:spcBef>
              <a:spcAft>
                <a:spcPts val="0"/>
              </a:spcAft>
              <a:buClr>
                <a:schemeClr val="accent2"/>
              </a:buClr>
              <a:buSzPts val="2400"/>
              <a:buNone/>
              <a:defRPr sz="3200">
                <a:solidFill>
                  <a:schemeClr val="accent2"/>
                </a:solidFill>
              </a:defRPr>
            </a:lvl9pPr>
          </a:lstStyle>
          <a:p>
            <a:pPr marL="0" marR="0" lvl="0" indent="0" algn="l" defTabSz="1219170" rtl="0" eaLnBrk="1" fontAlgn="auto" latinLnBrk="0" hangingPunct="1">
              <a:lnSpc>
                <a:spcPct val="90000"/>
              </a:lnSpc>
              <a:spcBef>
                <a:spcPts val="0"/>
              </a:spcBef>
              <a:spcAft>
                <a:spcPts val="0"/>
              </a:spcAft>
              <a:buClr>
                <a:srgbClr val="ED7D31"/>
              </a:buClr>
              <a:buSzPts val="2400"/>
              <a:buFontTx/>
              <a:buNone/>
              <a:tabLst/>
              <a:defRPr/>
            </a:pPr>
            <a:r>
              <a:rPr kumimoji="0" lang="en" sz="4000" b="1" i="0" u="none" strike="noStrike" kern="1200" cap="none" spc="0" normalizeH="0" baseline="0" noProof="0">
                <a:ln>
                  <a:noFill/>
                </a:ln>
                <a:solidFill>
                  <a:srgbClr val="0070C0"/>
                </a:solidFill>
                <a:effectLst/>
                <a:uLnTx/>
                <a:uFillTx/>
                <a:latin typeface="Montserrat" panose="00000500000000000000" pitchFamily="2" charset="0"/>
                <a:ea typeface="Verdana" panose="020B0604030504040204" pitchFamily="34" charset="0"/>
              </a:rPr>
              <a:t>01.</a:t>
            </a:r>
          </a:p>
        </p:txBody>
      </p:sp>
    </p:spTree>
    <p:extLst>
      <p:ext uri="{BB962C8B-B14F-4D97-AF65-F5344CB8AC3E}">
        <p14:creationId xmlns:p14="http://schemas.microsoft.com/office/powerpoint/2010/main" val="100085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gn="l"/>
            <a:r>
              <a:rPr lang="en-US" sz="3200" b="1">
                <a:solidFill>
                  <a:srgbClr val="0070C0"/>
                </a:solidFill>
                <a:latin typeface="Montserrat" panose="00000500000000000000" pitchFamily="2" charset="0"/>
              </a:rPr>
              <a:t>1.</a:t>
            </a:r>
            <a:r>
              <a:rPr lang="vi-VN" sz="3200" b="1">
                <a:solidFill>
                  <a:srgbClr val="0070C0"/>
                </a:solidFill>
                <a:latin typeface="Montserrat" panose="00000500000000000000" pitchFamily="2" charset="0"/>
              </a:rPr>
              <a:t>1.</a:t>
            </a:r>
            <a:r>
              <a:rPr lang="en-US" sz="3200" b="1">
                <a:solidFill>
                  <a:srgbClr val="0070C0"/>
                </a:solidFill>
                <a:latin typeface="Montserrat" panose="00000500000000000000" pitchFamily="2" charset="0"/>
              </a:rPr>
              <a:t> INTRODUCTION</a:t>
            </a:r>
            <a:endParaRPr lang="en-TH" sz="3200" b="1" dirty="0">
              <a:solidFill>
                <a:srgbClr val="0070C0"/>
              </a:solidFill>
              <a:latin typeface="Montserrat" panose="00000500000000000000" pitchFamily="2" charset="0"/>
            </a:endParaRPr>
          </a:p>
        </p:txBody>
      </p:sp>
      <p:pic>
        <p:nvPicPr>
          <p:cNvPr id="4" name="Picture 3">
            <a:extLst>
              <a:ext uri="{FF2B5EF4-FFF2-40B4-BE49-F238E27FC236}">
                <a16:creationId xmlns:a16="http://schemas.microsoft.com/office/drawing/2014/main" id="{539DC6AD-ED25-DC3C-BF9D-38B885A9C43F}"/>
              </a:ext>
            </a:extLst>
          </p:cNvPr>
          <p:cNvPicPr>
            <a:picLocks noChangeAspect="1"/>
          </p:cNvPicPr>
          <p:nvPr/>
        </p:nvPicPr>
        <p:blipFill>
          <a:blip r:embed="rId3"/>
          <a:stretch>
            <a:fillRect/>
          </a:stretch>
        </p:blipFill>
        <p:spPr>
          <a:xfrm>
            <a:off x="5756848" y="1690688"/>
            <a:ext cx="5435935" cy="3858375"/>
          </a:xfrm>
          <a:prstGeom prst="rect">
            <a:avLst/>
          </a:prstGeom>
        </p:spPr>
      </p:pic>
      <p:pic>
        <p:nvPicPr>
          <p:cNvPr id="5" name="Picture 4">
            <a:extLst>
              <a:ext uri="{FF2B5EF4-FFF2-40B4-BE49-F238E27FC236}">
                <a16:creationId xmlns:a16="http://schemas.microsoft.com/office/drawing/2014/main" id="{FBC24D14-927E-32E8-5C51-C5DEC2746BF5}"/>
              </a:ext>
            </a:extLst>
          </p:cNvPr>
          <p:cNvPicPr>
            <a:picLocks noChangeAspect="1"/>
          </p:cNvPicPr>
          <p:nvPr/>
        </p:nvPicPr>
        <p:blipFill>
          <a:blip r:embed="rId4"/>
          <a:stretch>
            <a:fillRect/>
          </a:stretch>
        </p:blipFill>
        <p:spPr>
          <a:xfrm>
            <a:off x="1108648" y="1690688"/>
            <a:ext cx="4192695" cy="3858375"/>
          </a:xfrm>
          <a:prstGeom prst="rect">
            <a:avLst/>
          </a:prstGeom>
        </p:spPr>
      </p:pic>
    </p:spTree>
    <p:extLst>
      <p:ext uri="{BB962C8B-B14F-4D97-AF65-F5344CB8AC3E}">
        <p14:creationId xmlns:p14="http://schemas.microsoft.com/office/powerpoint/2010/main" val="479170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gn="l"/>
            <a:r>
              <a:rPr lang="en-US" sz="3200" b="1">
                <a:solidFill>
                  <a:srgbClr val="0070C0"/>
                </a:solidFill>
                <a:latin typeface="Montserrat" panose="00000500000000000000" pitchFamily="2" charset="0"/>
              </a:rPr>
              <a:t>1.</a:t>
            </a:r>
            <a:r>
              <a:rPr lang="vi-VN" sz="3200" b="1">
                <a:solidFill>
                  <a:srgbClr val="0070C0"/>
                </a:solidFill>
                <a:latin typeface="Montserrat" panose="00000500000000000000" pitchFamily="2" charset="0"/>
              </a:rPr>
              <a:t>2</a:t>
            </a:r>
            <a:r>
              <a:rPr lang="en-US" sz="3200" b="1">
                <a:solidFill>
                  <a:srgbClr val="0070C0"/>
                </a:solidFill>
                <a:latin typeface="Montserrat" panose="00000500000000000000" pitchFamily="2" charset="0"/>
              </a:rPr>
              <a:t> </a:t>
            </a:r>
            <a:r>
              <a:rPr lang="vi-VN" sz="3200" b="1">
                <a:solidFill>
                  <a:srgbClr val="0070C0"/>
                </a:solidFill>
                <a:latin typeface="Montserrat" panose="00000500000000000000" pitchFamily="2" charset="0"/>
              </a:rPr>
              <a:t>BASE MODEL</a:t>
            </a:r>
            <a:endParaRPr lang="en-TH" sz="3200" b="1" dirty="0">
              <a:solidFill>
                <a:srgbClr val="0070C0"/>
              </a:solidFill>
              <a:latin typeface="Montserrat" panose="00000500000000000000" pitchFamily="2" charset="0"/>
            </a:endParaRPr>
          </a:p>
        </p:txBody>
      </p:sp>
      <p:sp>
        <p:nvSpPr>
          <p:cNvPr id="6" name="TextBox 5">
            <a:extLst>
              <a:ext uri="{FF2B5EF4-FFF2-40B4-BE49-F238E27FC236}">
                <a16:creationId xmlns:a16="http://schemas.microsoft.com/office/drawing/2014/main" id="{59B2AA0B-12A5-65DC-AE6E-2D8C8D8E4002}"/>
              </a:ext>
            </a:extLst>
          </p:cNvPr>
          <p:cNvSpPr txBox="1"/>
          <p:nvPr/>
        </p:nvSpPr>
        <p:spPr>
          <a:xfrm>
            <a:off x="1642548" y="1962969"/>
            <a:ext cx="9711252" cy="892552"/>
          </a:xfrm>
          <a:prstGeom prst="rect">
            <a:avLst/>
          </a:prstGeom>
          <a:noFill/>
        </p:spPr>
        <p:txBody>
          <a:bodyPr wrap="square">
            <a:spAutoFit/>
          </a:bodyPr>
          <a:lstStyle/>
          <a:p>
            <a:r>
              <a:rPr lang="en-US" sz="2600">
                <a:latin typeface="Montserrat" panose="00000500000000000000" pitchFamily="2" charset="0"/>
              </a:rPr>
              <a:t>The study was carried out on the basis of the following "Base Model":</a:t>
            </a:r>
          </a:p>
        </p:txBody>
      </p:sp>
      <p:sp>
        <p:nvSpPr>
          <p:cNvPr id="19" name="Rectangle: Rounded Corners 18">
            <a:extLst>
              <a:ext uri="{FF2B5EF4-FFF2-40B4-BE49-F238E27FC236}">
                <a16:creationId xmlns:a16="http://schemas.microsoft.com/office/drawing/2014/main" id="{434DAEE6-32B7-028D-347D-89C95D2AC403}"/>
              </a:ext>
            </a:extLst>
          </p:cNvPr>
          <p:cNvSpPr/>
          <p:nvPr/>
        </p:nvSpPr>
        <p:spPr>
          <a:xfrm>
            <a:off x="4731026" y="3284579"/>
            <a:ext cx="2266122" cy="8660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0" name="TextBox 19">
            <a:extLst>
              <a:ext uri="{FF2B5EF4-FFF2-40B4-BE49-F238E27FC236}">
                <a16:creationId xmlns:a16="http://schemas.microsoft.com/office/drawing/2014/main" id="{F36ED8EC-BEB6-F87A-9990-5147EC39AE1A}"/>
              </a:ext>
            </a:extLst>
          </p:cNvPr>
          <p:cNvSpPr txBox="1"/>
          <p:nvPr/>
        </p:nvSpPr>
        <p:spPr>
          <a:xfrm>
            <a:off x="4944137" y="3532913"/>
            <a:ext cx="1839900" cy="369332"/>
          </a:xfrm>
          <a:prstGeom prst="rect">
            <a:avLst/>
          </a:prstGeom>
          <a:noFill/>
        </p:spPr>
        <p:txBody>
          <a:bodyPr wrap="square">
            <a:spAutoFit/>
          </a:bodyPr>
          <a:lstStyle/>
          <a:p>
            <a:pPr algn="ctr"/>
            <a:r>
              <a:rPr lang="vi-VN">
                <a:latin typeface="Montserrat" panose="00000500000000000000" pitchFamily="2" charset="0"/>
                <a:ea typeface="Verdana" panose="020B0604030504040204" pitchFamily="34" charset="0"/>
              </a:rPr>
              <a:t>Base Model</a:t>
            </a:r>
            <a:endParaRPr lang="en-US">
              <a:latin typeface="Montserrat" panose="00000500000000000000" pitchFamily="2" charset="0"/>
            </a:endParaRPr>
          </a:p>
        </p:txBody>
      </p:sp>
      <p:sp>
        <p:nvSpPr>
          <p:cNvPr id="21" name="Rectangle 20">
            <a:extLst>
              <a:ext uri="{FF2B5EF4-FFF2-40B4-BE49-F238E27FC236}">
                <a16:creationId xmlns:a16="http://schemas.microsoft.com/office/drawing/2014/main" id="{8F0EF04D-D66B-CB2B-A9F0-173142DFBB93}"/>
              </a:ext>
            </a:extLst>
          </p:cNvPr>
          <p:cNvSpPr/>
          <p:nvPr/>
        </p:nvSpPr>
        <p:spPr>
          <a:xfrm>
            <a:off x="2194560" y="4482303"/>
            <a:ext cx="1948070" cy="1019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2" name="TextBox 21">
            <a:extLst>
              <a:ext uri="{FF2B5EF4-FFF2-40B4-BE49-F238E27FC236}">
                <a16:creationId xmlns:a16="http://schemas.microsoft.com/office/drawing/2014/main" id="{B418D8AE-E2E7-ACCF-43F4-CA897AE4F6D9}"/>
              </a:ext>
            </a:extLst>
          </p:cNvPr>
          <p:cNvSpPr txBox="1"/>
          <p:nvPr/>
        </p:nvSpPr>
        <p:spPr>
          <a:xfrm>
            <a:off x="1616422" y="4557201"/>
            <a:ext cx="2669976" cy="923330"/>
          </a:xfrm>
          <a:prstGeom prst="rect">
            <a:avLst/>
          </a:prstGeom>
          <a:noFill/>
        </p:spPr>
        <p:txBody>
          <a:bodyPr wrap="square">
            <a:spAutoFit/>
          </a:bodyPr>
          <a:lstStyle/>
          <a:p>
            <a:pPr lvl="1" algn="ctr"/>
            <a:r>
              <a:rPr lang="vi-VN">
                <a:latin typeface="Montserrat" panose="00000500000000000000" pitchFamily="2" charset="0"/>
                <a:ea typeface="Verdana" panose="020B0604030504040204" pitchFamily="34" charset="0"/>
              </a:rPr>
              <a:t>Differential 2-wheel robot system</a:t>
            </a:r>
          </a:p>
        </p:txBody>
      </p:sp>
      <p:sp>
        <p:nvSpPr>
          <p:cNvPr id="23" name="Rectangle 22">
            <a:extLst>
              <a:ext uri="{FF2B5EF4-FFF2-40B4-BE49-F238E27FC236}">
                <a16:creationId xmlns:a16="http://schemas.microsoft.com/office/drawing/2014/main" id="{FC147770-2B3F-BD11-B931-07756F026DE5}"/>
              </a:ext>
            </a:extLst>
          </p:cNvPr>
          <p:cNvSpPr/>
          <p:nvPr/>
        </p:nvSpPr>
        <p:spPr>
          <a:xfrm>
            <a:off x="4891624" y="4482303"/>
            <a:ext cx="1948070" cy="1019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4" name="TextBox 23">
            <a:extLst>
              <a:ext uri="{FF2B5EF4-FFF2-40B4-BE49-F238E27FC236}">
                <a16:creationId xmlns:a16="http://schemas.microsoft.com/office/drawing/2014/main" id="{0B788ED9-C253-DED0-B6E6-0A3EF1F1BDBD}"/>
              </a:ext>
            </a:extLst>
          </p:cNvPr>
          <p:cNvSpPr txBox="1"/>
          <p:nvPr/>
        </p:nvSpPr>
        <p:spPr>
          <a:xfrm>
            <a:off x="4507029" y="4642734"/>
            <a:ext cx="2266122" cy="646331"/>
          </a:xfrm>
          <a:prstGeom prst="rect">
            <a:avLst/>
          </a:prstGeom>
          <a:noFill/>
        </p:spPr>
        <p:txBody>
          <a:bodyPr wrap="square">
            <a:spAutoFit/>
          </a:bodyPr>
          <a:lstStyle/>
          <a:p>
            <a:pPr lvl="1" algn="ctr"/>
            <a:r>
              <a:rPr lang="en-US">
                <a:latin typeface="Montserrat" panose="00000500000000000000" pitchFamily="2" charset="0"/>
                <a:ea typeface="Verdana" panose="020B0604030504040204" pitchFamily="34" charset="0"/>
              </a:rPr>
              <a:t>RGB-D camera D435i</a:t>
            </a:r>
            <a:endParaRPr lang="vi-VN">
              <a:latin typeface="Montserrat" panose="00000500000000000000" pitchFamily="2" charset="0"/>
              <a:ea typeface="Verdana" panose="020B0604030504040204" pitchFamily="34" charset="0"/>
            </a:endParaRPr>
          </a:p>
        </p:txBody>
      </p:sp>
      <p:sp>
        <p:nvSpPr>
          <p:cNvPr id="25" name="Rectangle 24">
            <a:extLst>
              <a:ext uri="{FF2B5EF4-FFF2-40B4-BE49-F238E27FC236}">
                <a16:creationId xmlns:a16="http://schemas.microsoft.com/office/drawing/2014/main" id="{EB6C562E-8329-72C8-8D48-C6DF70845F69}"/>
              </a:ext>
            </a:extLst>
          </p:cNvPr>
          <p:cNvSpPr/>
          <p:nvPr/>
        </p:nvSpPr>
        <p:spPr>
          <a:xfrm>
            <a:off x="7634836" y="4482303"/>
            <a:ext cx="1948070" cy="1019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6" name="TextBox 25">
            <a:extLst>
              <a:ext uri="{FF2B5EF4-FFF2-40B4-BE49-F238E27FC236}">
                <a16:creationId xmlns:a16="http://schemas.microsoft.com/office/drawing/2014/main" id="{275A8D47-1FD1-543F-1BD6-DC85B92CA9AE}"/>
              </a:ext>
            </a:extLst>
          </p:cNvPr>
          <p:cNvSpPr txBox="1"/>
          <p:nvPr/>
        </p:nvSpPr>
        <p:spPr>
          <a:xfrm>
            <a:off x="7477381" y="4807636"/>
            <a:ext cx="1948070" cy="369332"/>
          </a:xfrm>
          <a:prstGeom prst="rect">
            <a:avLst/>
          </a:prstGeom>
          <a:noFill/>
        </p:spPr>
        <p:txBody>
          <a:bodyPr wrap="square">
            <a:spAutoFit/>
          </a:bodyPr>
          <a:lstStyle/>
          <a:p>
            <a:pPr lvl="1"/>
            <a:r>
              <a:rPr lang="vi-VN" dirty="0">
                <a:latin typeface="Montserrat" panose="00000500000000000000" pitchFamily="2" charset="0"/>
                <a:ea typeface="Verdana" panose="020B0604030504040204" pitchFamily="34" charset="0"/>
              </a:rPr>
              <a:t>RTA</a:t>
            </a:r>
            <a:r>
              <a:rPr lang="en-US" dirty="0">
                <a:latin typeface="Montserrat" panose="00000500000000000000" pitchFamily="2" charset="0"/>
                <a:ea typeface="Verdana" panose="020B0604030504040204" pitchFamily="34" charset="0"/>
              </a:rPr>
              <a:t>B</a:t>
            </a:r>
            <a:r>
              <a:rPr lang="vi-VN" dirty="0">
                <a:latin typeface="Montserrat" panose="00000500000000000000" pitchFamily="2" charset="0"/>
                <a:ea typeface="Verdana" panose="020B0604030504040204" pitchFamily="34" charset="0"/>
              </a:rPr>
              <a:t>-</a:t>
            </a:r>
            <a:r>
              <a:rPr lang="vi-VN" dirty="0" err="1">
                <a:latin typeface="Montserrat" panose="00000500000000000000" pitchFamily="2" charset="0"/>
                <a:ea typeface="Verdana" panose="020B0604030504040204" pitchFamily="34" charset="0"/>
              </a:rPr>
              <a:t>Map</a:t>
            </a:r>
            <a:endParaRPr lang="en-US" dirty="0">
              <a:latin typeface="Montserrat" panose="00000500000000000000" pitchFamily="2" charset="0"/>
              <a:ea typeface="Verdana" panose="020B0604030504040204" pitchFamily="34" charset="0"/>
            </a:endParaRPr>
          </a:p>
        </p:txBody>
      </p:sp>
      <p:cxnSp>
        <p:nvCxnSpPr>
          <p:cNvPr id="27" name="Connector: Elbow 26">
            <a:extLst>
              <a:ext uri="{FF2B5EF4-FFF2-40B4-BE49-F238E27FC236}">
                <a16:creationId xmlns:a16="http://schemas.microsoft.com/office/drawing/2014/main" id="{5EB5605E-894E-FAA4-E9C8-F6F8A0475304}"/>
              </a:ext>
            </a:extLst>
          </p:cNvPr>
          <p:cNvCxnSpPr>
            <a:stCxn id="21" idx="0"/>
            <a:endCxn id="19" idx="1"/>
          </p:cNvCxnSpPr>
          <p:nvPr/>
        </p:nvCxnSpPr>
        <p:spPr>
          <a:xfrm rot="5400000" flipH="1" flipV="1">
            <a:off x="3567449" y="3318727"/>
            <a:ext cx="764723" cy="156243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BE9663EB-71C8-211E-5E4A-21C6C9912A71}"/>
              </a:ext>
            </a:extLst>
          </p:cNvPr>
          <p:cNvCxnSpPr>
            <a:stCxn id="23" idx="0"/>
            <a:endCxn id="19" idx="2"/>
          </p:cNvCxnSpPr>
          <p:nvPr/>
        </p:nvCxnSpPr>
        <p:spPr>
          <a:xfrm flipH="1" flipV="1">
            <a:off x="5864087" y="4150580"/>
            <a:ext cx="1572" cy="3317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nector: Elbow 28">
            <a:extLst>
              <a:ext uri="{FF2B5EF4-FFF2-40B4-BE49-F238E27FC236}">
                <a16:creationId xmlns:a16="http://schemas.microsoft.com/office/drawing/2014/main" id="{75752E3F-567A-30D3-C86A-45405808239F}"/>
              </a:ext>
            </a:extLst>
          </p:cNvPr>
          <p:cNvCxnSpPr>
            <a:stCxn id="25" idx="0"/>
            <a:endCxn id="19" idx="3"/>
          </p:cNvCxnSpPr>
          <p:nvPr/>
        </p:nvCxnSpPr>
        <p:spPr>
          <a:xfrm rot="16200000" flipV="1">
            <a:off x="7420649" y="3294080"/>
            <a:ext cx="764723" cy="161172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542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gn="l"/>
            <a:r>
              <a:rPr lang="en-US" sz="3200" b="1">
                <a:solidFill>
                  <a:srgbClr val="0070C0"/>
                </a:solidFill>
                <a:latin typeface="Montserrat" panose="00000500000000000000" pitchFamily="2" charset="0"/>
              </a:rPr>
              <a:t>1.</a:t>
            </a:r>
            <a:r>
              <a:rPr lang="vi-VN" sz="3200" b="1">
                <a:solidFill>
                  <a:srgbClr val="0070C0"/>
                </a:solidFill>
                <a:latin typeface="Montserrat" panose="00000500000000000000" pitchFamily="2" charset="0"/>
              </a:rPr>
              <a:t>3</a:t>
            </a:r>
            <a:r>
              <a:rPr lang="en-US" sz="3200" b="1">
                <a:solidFill>
                  <a:srgbClr val="0070C0"/>
                </a:solidFill>
                <a:latin typeface="Montserrat" panose="00000500000000000000" pitchFamily="2" charset="0"/>
              </a:rPr>
              <a:t> INTRODUCTION</a:t>
            </a:r>
            <a:endParaRPr lang="en-TH" sz="3200" b="1" dirty="0">
              <a:solidFill>
                <a:srgbClr val="0070C0"/>
              </a:solidFill>
              <a:latin typeface="Montserrat" panose="00000500000000000000" pitchFamily="2" charset="0"/>
            </a:endParaRPr>
          </a:p>
        </p:txBody>
      </p:sp>
      <p:sp>
        <p:nvSpPr>
          <p:cNvPr id="6" name="TextBox 5">
            <a:extLst>
              <a:ext uri="{FF2B5EF4-FFF2-40B4-BE49-F238E27FC236}">
                <a16:creationId xmlns:a16="http://schemas.microsoft.com/office/drawing/2014/main" id="{59B2AA0B-12A5-65DC-AE6E-2D8C8D8E4002}"/>
              </a:ext>
            </a:extLst>
          </p:cNvPr>
          <p:cNvSpPr txBox="1"/>
          <p:nvPr/>
        </p:nvSpPr>
        <p:spPr>
          <a:xfrm>
            <a:off x="1600200" y="2159168"/>
            <a:ext cx="6096000" cy="492443"/>
          </a:xfrm>
          <a:prstGeom prst="rect">
            <a:avLst/>
          </a:prstGeom>
          <a:noFill/>
        </p:spPr>
        <p:txBody>
          <a:bodyPr wrap="square">
            <a:spAutoFit/>
          </a:bodyPr>
          <a:lstStyle/>
          <a:p>
            <a:r>
              <a:rPr lang="en-US" sz="2600">
                <a:latin typeface="Montserrat" panose="00000500000000000000" pitchFamily="2" charset="0"/>
              </a:rPr>
              <a:t>The objectives of this study </a:t>
            </a:r>
            <a:r>
              <a:rPr lang="vi-VN" sz="2600">
                <a:latin typeface="Montserrat" panose="00000500000000000000" pitchFamily="2" charset="0"/>
              </a:rPr>
              <a:t>include:</a:t>
            </a:r>
            <a:endParaRPr lang="en-US" sz="2600">
              <a:latin typeface="Montserrat" panose="00000500000000000000" pitchFamily="2" charset="0"/>
            </a:endParaRPr>
          </a:p>
        </p:txBody>
      </p:sp>
      <p:sp>
        <p:nvSpPr>
          <p:cNvPr id="7" name="Rectangle: Rounded Corners 6">
            <a:extLst>
              <a:ext uri="{FF2B5EF4-FFF2-40B4-BE49-F238E27FC236}">
                <a16:creationId xmlns:a16="http://schemas.microsoft.com/office/drawing/2014/main" id="{63D0BF69-B6A2-494F-DF93-CE66AB7DA39E}"/>
              </a:ext>
            </a:extLst>
          </p:cNvPr>
          <p:cNvSpPr/>
          <p:nvPr/>
        </p:nvSpPr>
        <p:spPr>
          <a:xfrm>
            <a:off x="1774372" y="3243946"/>
            <a:ext cx="1948543" cy="1066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000">
                <a:latin typeface="Montserrat" panose="00000500000000000000" pitchFamily="2" charset="0"/>
              </a:rPr>
              <a:t>Accuracy</a:t>
            </a:r>
            <a:endParaRPr lang="en-US" sz="2000">
              <a:latin typeface="Montserrat" panose="00000500000000000000" pitchFamily="2" charset="0"/>
            </a:endParaRPr>
          </a:p>
        </p:txBody>
      </p:sp>
      <p:sp>
        <p:nvSpPr>
          <p:cNvPr id="8" name="Rectangle: Rounded Corners 7">
            <a:extLst>
              <a:ext uri="{FF2B5EF4-FFF2-40B4-BE49-F238E27FC236}">
                <a16:creationId xmlns:a16="http://schemas.microsoft.com/office/drawing/2014/main" id="{7E009E6D-5AA4-2C79-BB39-D393CC219A9C}"/>
              </a:ext>
            </a:extLst>
          </p:cNvPr>
          <p:cNvSpPr/>
          <p:nvPr/>
        </p:nvSpPr>
        <p:spPr>
          <a:xfrm>
            <a:off x="4212771" y="3287489"/>
            <a:ext cx="1948543" cy="1066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000">
                <a:latin typeface="Montserrat" panose="00000500000000000000" pitchFamily="2" charset="0"/>
              </a:rPr>
              <a:t>Speed</a:t>
            </a:r>
            <a:endParaRPr lang="en-US" sz="2000">
              <a:latin typeface="Montserrat" panose="00000500000000000000" pitchFamily="2" charset="0"/>
            </a:endParaRPr>
          </a:p>
        </p:txBody>
      </p:sp>
      <p:sp>
        <p:nvSpPr>
          <p:cNvPr id="9" name="Rectangle: Rounded Corners 8">
            <a:extLst>
              <a:ext uri="{FF2B5EF4-FFF2-40B4-BE49-F238E27FC236}">
                <a16:creationId xmlns:a16="http://schemas.microsoft.com/office/drawing/2014/main" id="{B6B4CB26-2774-FA9F-7C1D-860AD187E003}"/>
              </a:ext>
            </a:extLst>
          </p:cNvPr>
          <p:cNvSpPr/>
          <p:nvPr/>
        </p:nvSpPr>
        <p:spPr>
          <a:xfrm>
            <a:off x="6651170" y="3298375"/>
            <a:ext cx="1948543" cy="1066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000">
                <a:latin typeface="Montserrat" panose="00000500000000000000" pitchFamily="2" charset="0"/>
              </a:rPr>
              <a:t>3D map build time</a:t>
            </a:r>
            <a:endParaRPr lang="en-US" sz="2000">
              <a:latin typeface="Montserrat" panose="00000500000000000000" pitchFamily="2" charset="0"/>
            </a:endParaRPr>
          </a:p>
        </p:txBody>
      </p:sp>
      <p:sp>
        <p:nvSpPr>
          <p:cNvPr id="10" name="Rectangle: Rounded Corners 9">
            <a:extLst>
              <a:ext uri="{FF2B5EF4-FFF2-40B4-BE49-F238E27FC236}">
                <a16:creationId xmlns:a16="http://schemas.microsoft.com/office/drawing/2014/main" id="{8248B1DA-B69C-4303-DC4E-550EB4F8FD77}"/>
              </a:ext>
            </a:extLst>
          </p:cNvPr>
          <p:cNvSpPr/>
          <p:nvPr/>
        </p:nvSpPr>
        <p:spPr>
          <a:xfrm>
            <a:off x="9089569" y="3287489"/>
            <a:ext cx="1948543" cy="1066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000">
                <a:latin typeface="Montserrat" panose="00000500000000000000" pitchFamily="2" charset="0"/>
              </a:rPr>
              <a:t>Quality of 3D map</a:t>
            </a:r>
            <a:endParaRPr lang="en-US" sz="2000">
              <a:latin typeface="Montserrat" panose="00000500000000000000" pitchFamily="2" charset="0"/>
            </a:endParaRPr>
          </a:p>
        </p:txBody>
      </p:sp>
    </p:spTree>
    <p:extLst>
      <p:ext uri="{BB962C8B-B14F-4D97-AF65-F5344CB8AC3E}">
        <p14:creationId xmlns:p14="http://schemas.microsoft.com/office/powerpoint/2010/main" val="1064226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gn="l"/>
            <a:r>
              <a:rPr lang="vi-VN" sz="3200" b="1">
                <a:solidFill>
                  <a:srgbClr val="0070C0"/>
                </a:solidFill>
                <a:latin typeface="Montserrat" panose="00000500000000000000" pitchFamily="2" charset="0"/>
              </a:rPr>
              <a:t>1</a:t>
            </a:r>
            <a:r>
              <a:rPr lang="en-US" sz="3200" b="1">
                <a:solidFill>
                  <a:srgbClr val="0070C0"/>
                </a:solidFill>
                <a:latin typeface="Montserrat" panose="00000500000000000000" pitchFamily="2" charset="0"/>
              </a:rPr>
              <a:t>.</a:t>
            </a:r>
            <a:r>
              <a:rPr lang="vi-VN" sz="3200" b="1">
                <a:solidFill>
                  <a:srgbClr val="0070C0"/>
                </a:solidFill>
                <a:latin typeface="Montserrat" panose="00000500000000000000" pitchFamily="2" charset="0"/>
              </a:rPr>
              <a:t>4</a:t>
            </a:r>
            <a:r>
              <a:rPr lang="en-US" sz="3200" b="1">
                <a:solidFill>
                  <a:srgbClr val="0070C0"/>
                </a:solidFill>
                <a:latin typeface="Montserrat" panose="00000500000000000000" pitchFamily="2" charset="0"/>
              </a:rPr>
              <a:t> </a:t>
            </a:r>
            <a:r>
              <a:rPr lang="vi-VN" sz="3200" b="1">
                <a:solidFill>
                  <a:srgbClr val="0070C0"/>
                </a:solidFill>
                <a:latin typeface="Montserrat" panose="00000500000000000000" pitchFamily="2" charset="0"/>
              </a:rPr>
              <a:t>RTAB-MAP ALGORITHM IN THE BASE MODEL</a:t>
            </a:r>
            <a:endParaRPr lang="en-TH" sz="3200" b="1" dirty="0">
              <a:solidFill>
                <a:srgbClr val="0070C0"/>
              </a:solidFill>
              <a:latin typeface="Montserrat" panose="00000500000000000000" pitchFamily="2" charset="0"/>
            </a:endParaRPr>
          </a:p>
        </p:txBody>
      </p:sp>
      <p:pic>
        <p:nvPicPr>
          <p:cNvPr id="1026" name="Picture 2">
            <a:extLst>
              <a:ext uri="{FF2B5EF4-FFF2-40B4-BE49-F238E27FC236}">
                <a16:creationId xmlns:a16="http://schemas.microsoft.com/office/drawing/2014/main" id="{88135803-6196-7F06-0940-8F2C98A2B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778" y="1306283"/>
            <a:ext cx="8569981" cy="46699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1DD409-B971-E9DF-A4C5-7FCF6074E222}"/>
              </a:ext>
            </a:extLst>
          </p:cNvPr>
          <p:cNvSpPr txBox="1"/>
          <p:nvPr/>
        </p:nvSpPr>
        <p:spPr>
          <a:xfrm>
            <a:off x="3730438" y="6092765"/>
            <a:ext cx="5366659" cy="400110"/>
          </a:xfrm>
          <a:prstGeom prst="rect">
            <a:avLst/>
          </a:prstGeom>
          <a:noFill/>
        </p:spPr>
        <p:txBody>
          <a:bodyPr wrap="square">
            <a:spAutoFit/>
          </a:bodyPr>
          <a:lstStyle/>
          <a:p>
            <a:r>
              <a:rPr lang="en-US" sz="2000" i="1">
                <a:latin typeface="Montserrat" panose="00000500000000000000" pitchFamily="2" charset="0"/>
              </a:rPr>
              <a:t>RTAB-Map algorithm in the base model</a:t>
            </a:r>
          </a:p>
        </p:txBody>
      </p:sp>
    </p:spTree>
    <p:extLst>
      <p:ext uri="{BB962C8B-B14F-4D97-AF65-F5344CB8AC3E}">
        <p14:creationId xmlns:p14="http://schemas.microsoft.com/office/powerpoint/2010/main" val="3559280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gn="l"/>
            <a:r>
              <a:rPr lang="vi-VN" sz="3200" b="1">
                <a:solidFill>
                  <a:srgbClr val="0070C0"/>
                </a:solidFill>
                <a:latin typeface="Montserrat" panose="00000500000000000000" pitchFamily="2" charset="0"/>
              </a:rPr>
              <a:t>1</a:t>
            </a:r>
            <a:r>
              <a:rPr lang="en-US" sz="3200" b="1">
                <a:solidFill>
                  <a:srgbClr val="0070C0"/>
                </a:solidFill>
                <a:latin typeface="Montserrat" panose="00000500000000000000" pitchFamily="2" charset="0"/>
              </a:rPr>
              <a:t>.5 EXPERIMENT WITH THE BASE MODEL</a:t>
            </a:r>
            <a:endParaRPr lang="en-TH" sz="3200" b="1" dirty="0">
              <a:solidFill>
                <a:srgbClr val="0070C0"/>
              </a:solidFill>
              <a:latin typeface="Montserrat" panose="00000500000000000000" pitchFamily="2" charset="0"/>
            </a:endParaRPr>
          </a:p>
        </p:txBody>
      </p:sp>
      <p:pic>
        <p:nvPicPr>
          <p:cNvPr id="3" name="Picture 2">
            <a:extLst>
              <a:ext uri="{FF2B5EF4-FFF2-40B4-BE49-F238E27FC236}">
                <a16:creationId xmlns:a16="http://schemas.microsoft.com/office/drawing/2014/main" id="{C16D51BF-D940-DB20-B669-E37F3C3E3C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329" t="12845"/>
          <a:stretch/>
        </p:blipFill>
        <p:spPr bwMode="auto">
          <a:xfrm>
            <a:off x="7173112" y="1732089"/>
            <a:ext cx="4820554" cy="34930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43CA7C-07F2-84D7-FD14-8E7F0D66C1E4}"/>
              </a:ext>
            </a:extLst>
          </p:cNvPr>
          <p:cNvSpPr txBox="1"/>
          <p:nvPr/>
        </p:nvSpPr>
        <p:spPr>
          <a:xfrm>
            <a:off x="7239658" y="5223917"/>
            <a:ext cx="4715908" cy="369332"/>
          </a:xfrm>
          <a:prstGeom prst="rect">
            <a:avLst/>
          </a:prstGeom>
          <a:noFill/>
        </p:spPr>
        <p:txBody>
          <a:bodyPr wrap="square">
            <a:spAutoFit/>
          </a:bodyPr>
          <a:lstStyle/>
          <a:p>
            <a:r>
              <a:rPr lang="en-US" i="1">
                <a:latin typeface="Montserrat" panose="00000500000000000000" pitchFamily="2" charset="0"/>
              </a:rPr>
              <a:t>Loss of Odometry when experimenting</a:t>
            </a:r>
          </a:p>
        </p:txBody>
      </p:sp>
      <p:sp>
        <p:nvSpPr>
          <p:cNvPr id="8" name="TextBox 7">
            <a:extLst>
              <a:ext uri="{FF2B5EF4-FFF2-40B4-BE49-F238E27FC236}">
                <a16:creationId xmlns:a16="http://schemas.microsoft.com/office/drawing/2014/main" id="{83D3D3CB-BA0C-9337-AF23-CF2BA560C3C3}"/>
              </a:ext>
            </a:extLst>
          </p:cNvPr>
          <p:cNvSpPr txBox="1"/>
          <p:nvPr/>
        </p:nvSpPr>
        <p:spPr>
          <a:xfrm>
            <a:off x="953156" y="1732089"/>
            <a:ext cx="5976257" cy="1477328"/>
          </a:xfrm>
          <a:prstGeom prst="rect">
            <a:avLst/>
          </a:prstGeom>
          <a:noFill/>
        </p:spPr>
        <p:txBody>
          <a:bodyPr wrap="square">
            <a:spAutoFit/>
          </a:bodyPr>
          <a:lstStyle/>
          <a:p>
            <a:r>
              <a:rPr lang="en-US">
                <a:latin typeface="Montserrat" panose="00000500000000000000" pitchFamily="2" charset="0"/>
              </a:rPr>
              <a:t>Some difficulties of VSLAM with the indoor</a:t>
            </a:r>
            <a:r>
              <a:rPr lang="vi-VN">
                <a:latin typeface="Montserrat" panose="00000500000000000000" pitchFamily="2" charset="0"/>
              </a:rPr>
              <a:t> </a:t>
            </a:r>
            <a:r>
              <a:rPr lang="en-US">
                <a:latin typeface="Montserrat" panose="00000500000000000000" pitchFamily="2" charset="0"/>
              </a:rPr>
              <a:t>environment:</a:t>
            </a:r>
            <a:endParaRPr lang="vi-VN">
              <a:latin typeface="Montserrat" panose="00000500000000000000" pitchFamily="2" charset="0"/>
            </a:endParaRPr>
          </a:p>
          <a:p>
            <a:pPr marL="285750" indent="-285750">
              <a:buFont typeface="Arial" panose="020B0604020202020204" pitchFamily="34" charset="0"/>
              <a:buChar char="•"/>
            </a:pPr>
            <a:r>
              <a:rPr lang="en-US">
                <a:latin typeface="Montserrat" panose="00000500000000000000" pitchFamily="2" charset="0"/>
              </a:rPr>
              <a:t>Light.</a:t>
            </a:r>
            <a:endParaRPr lang="vi-VN">
              <a:latin typeface="Montserrat" panose="00000500000000000000" pitchFamily="2" charset="0"/>
            </a:endParaRPr>
          </a:p>
          <a:p>
            <a:pPr marL="285750" indent="-285750">
              <a:buFont typeface="Arial" panose="020B0604020202020204" pitchFamily="34" charset="0"/>
              <a:buChar char="•"/>
            </a:pPr>
            <a:r>
              <a:rPr lang="vi-VN">
                <a:latin typeface="Montserrat" panose="00000500000000000000" pitchFamily="2" charset="0"/>
              </a:rPr>
              <a:t>Floor</a:t>
            </a:r>
            <a:r>
              <a:rPr lang="en-US">
                <a:latin typeface="Montserrat" panose="00000500000000000000" pitchFamily="2" charset="0"/>
              </a:rPr>
              <a:t>.</a:t>
            </a:r>
            <a:endParaRPr lang="vi-VN">
              <a:latin typeface="Montserrat" panose="00000500000000000000" pitchFamily="2" charset="0"/>
            </a:endParaRPr>
          </a:p>
          <a:p>
            <a:pPr marL="285750" indent="-285750">
              <a:buFont typeface="Arial" panose="020B0604020202020204" pitchFamily="34" charset="0"/>
              <a:buChar char="•"/>
            </a:pPr>
            <a:r>
              <a:rPr lang="en-US">
                <a:latin typeface="Montserrat" panose="00000500000000000000" pitchFamily="2" charset="0"/>
              </a:rPr>
              <a:t>Drift estimates camera pose.</a:t>
            </a:r>
          </a:p>
        </p:txBody>
      </p:sp>
      <p:sp>
        <p:nvSpPr>
          <p:cNvPr id="10" name="TextBox 9">
            <a:extLst>
              <a:ext uri="{FF2B5EF4-FFF2-40B4-BE49-F238E27FC236}">
                <a16:creationId xmlns:a16="http://schemas.microsoft.com/office/drawing/2014/main" id="{2CEA31F3-6B5A-5F0F-B620-A9786885EA49}"/>
              </a:ext>
            </a:extLst>
          </p:cNvPr>
          <p:cNvSpPr txBox="1"/>
          <p:nvPr/>
        </p:nvSpPr>
        <p:spPr>
          <a:xfrm>
            <a:off x="953156" y="3519128"/>
            <a:ext cx="6096000" cy="2031325"/>
          </a:xfrm>
          <a:prstGeom prst="rect">
            <a:avLst/>
          </a:prstGeom>
          <a:noFill/>
        </p:spPr>
        <p:txBody>
          <a:bodyPr wrap="square">
            <a:spAutoFit/>
          </a:bodyPr>
          <a:lstStyle/>
          <a:p>
            <a:pPr algn="just"/>
            <a:r>
              <a:rPr lang="en-US">
                <a:latin typeface="Montserrat" panose="00000500000000000000" pitchFamily="2" charset="0"/>
              </a:rPr>
              <a:t>Conduct experiments to verify:</a:t>
            </a:r>
            <a:endParaRPr lang="vi-VN">
              <a:latin typeface="Montserrat" panose="00000500000000000000" pitchFamily="2" charset="0"/>
            </a:endParaRPr>
          </a:p>
          <a:p>
            <a:pPr marL="285750" indent="-285750" algn="just">
              <a:buFont typeface="Arial" panose="020B0604020202020204" pitchFamily="34" charset="0"/>
              <a:buChar char="•"/>
            </a:pPr>
            <a:r>
              <a:rPr lang="en-US">
                <a:latin typeface="Montserrat" panose="00000500000000000000" pitchFamily="2" charset="0"/>
              </a:rPr>
              <a:t>Stumbling wheels,</a:t>
            </a:r>
            <a:r>
              <a:rPr lang="vi-VN">
                <a:latin typeface="Montserrat" panose="00000500000000000000" pitchFamily="2" charset="0"/>
              </a:rPr>
              <a:t> and</a:t>
            </a:r>
            <a:r>
              <a:rPr lang="en-US">
                <a:latin typeface="Montserrat" panose="00000500000000000000" pitchFamily="2" charset="0"/>
              </a:rPr>
              <a:t> rotating the robot at high speed causes noise and loss of Odometry.</a:t>
            </a:r>
          </a:p>
          <a:p>
            <a:pPr algn="just"/>
            <a:r>
              <a:rPr lang="vi-VN">
                <a:latin typeface="Montserrat" panose="00000500000000000000" pitchFamily="2" charset="0"/>
              </a:rPr>
              <a:t>=&gt; </a:t>
            </a:r>
            <a:r>
              <a:rPr lang="en-US">
                <a:latin typeface="Montserrat" panose="00000500000000000000" pitchFamily="2" charset="0"/>
              </a:rPr>
              <a:t>The accuracy of the </a:t>
            </a:r>
            <a:r>
              <a:rPr lang="vi-VN">
                <a:latin typeface="Montserrat" panose="00000500000000000000" pitchFamily="2" charset="0"/>
              </a:rPr>
              <a:t>3D</a:t>
            </a:r>
            <a:r>
              <a:rPr lang="en-US">
                <a:latin typeface="Montserrat" panose="00000500000000000000" pitchFamily="2" charset="0"/>
              </a:rPr>
              <a:t> map is reduced.</a:t>
            </a:r>
            <a:endParaRPr lang="vi-VN">
              <a:latin typeface="Montserrat" panose="00000500000000000000" pitchFamily="2" charset="0"/>
            </a:endParaRPr>
          </a:p>
          <a:p>
            <a:pPr marL="285750" indent="-285750" algn="just">
              <a:buFont typeface="Arial" panose="020B0604020202020204" pitchFamily="34" charset="0"/>
              <a:buChar char="•"/>
            </a:pPr>
            <a:r>
              <a:rPr lang="vi-VN">
                <a:latin typeface="Montserrat" panose="00000500000000000000" pitchFamily="2" charset="0"/>
              </a:rPr>
              <a:t>Time-</a:t>
            </a:r>
            <a:r>
              <a:rPr lang="en-US">
                <a:latin typeface="Montserrat" panose="00000500000000000000" pitchFamily="2" charset="0"/>
              </a:rPr>
              <a:t>consuming to adjust the position of the robot.</a:t>
            </a:r>
            <a:endParaRPr lang="vi-VN">
              <a:latin typeface="Montserrat" panose="00000500000000000000" pitchFamily="2" charset="0"/>
            </a:endParaRPr>
          </a:p>
          <a:p>
            <a:pPr algn="just"/>
            <a:r>
              <a:rPr lang="vi-VN">
                <a:latin typeface="Montserrat" panose="00000500000000000000" pitchFamily="2" charset="0"/>
              </a:rPr>
              <a:t>=&gt; </a:t>
            </a:r>
            <a:r>
              <a:rPr lang="en-US">
                <a:latin typeface="Montserrat" panose="00000500000000000000" pitchFamily="2" charset="0"/>
              </a:rPr>
              <a:t>The time required to build the map is increased.</a:t>
            </a:r>
          </a:p>
        </p:txBody>
      </p:sp>
    </p:spTree>
    <p:extLst>
      <p:ext uri="{BB962C8B-B14F-4D97-AF65-F5344CB8AC3E}">
        <p14:creationId xmlns:p14="http://schemas.microsoft.com/office/powerpoint/2010/main" val="181408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gn="l"/>
            <a:r>
              <a:rPr lang="vi-VN" sz="3200" b="1">
                <a:solidFill>
                  <a:srgbClr val="0070C0"/>
                </a:solidFill>
                <a:latin typeface="Montserrat" panose="00000500000000000000" pitchFamily="2" charset="0"/>
              </a:rPr>
              <a:t>1</a:t>
            </a:r>
            <a:r>
              <a:rPr lang="en-US" sz="3200" b="1">
                <a:solidFill>
                  <a:srgbClr val="0070C0"/>
                </a:solidFill>
                <a:latin typeface="Montserrat" panose="00000500000000000000" pitchFamily="2" charset="0"/>
              </a:rPr>
              <a:t>.6 PROPOSED MODEL</a:t>
            </a:r>
            <a:endParaRPr lang="en-TH" sz="3200" b="1" dirty="0">
              <a:solidFill>
                <a:srgbClr val="0070C0"/>
              </a:solidFill>
              <a:latin typeface="Montserrat" panose="00000500000000000000" pitchFamily="2" charset="0"/>
            </a:endParaRPr>
          </a:p>
        </p:txBody>
      </p:sp>
      <p:pic>
        <p:nvPicPr>
          <p:cNvPr id="11" name="Picture 2">
            <a:extLst>
              <a:ext uri="{FF2B5EF4-FFF2-40B4-BE49-F238E27FC236}">
                <a16:creationId xmlns:a16="http://schemas.microsoft.com/office/drawing/2014/main" id="{E76C4A8A-7BFC-0F02-AF50-D546AF33D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672" y="3353929"/>
            <a:ext cx="4429141" cy="14446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9594EB4A-8E12-71B8-D56E-5B45D7502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4857" y="2703222"/>
            <a:ext cx="3403087" cy="18699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C6DF317-DC01-0027-FE6A-B23E46A394BB}"/>
              </a:ext>
            </a:extLst>
          </p:cNvPr>
          <p:cNvSpPr txBox="1"/>
          <p:nvPr/>
        </p:nvSpPr>
        <p:spPr>
          <a:xfrm>
            <a:off x="326015" y="4757147"/>
            <a:ext cx="6096000" cy="923330"/>
          </a:xfrm>
          <a:prstGeom prst="rect">
            <a:avLst/>
          </a:prstGeom>
          <a:noFill/>
        </p:spPr>
        <p:txBody>
          <a:bodyPr wrap="square">
            <a:spAutoFit/>
          </a:bodyPr>
          <a:lstStyle/>
          <a:p>
            <a:pPr algn="ctr" rtl="0">
              <a:spcBef>
                <a:spcPts val="0"/>
              </a:spcBef>
              <a:spcAft>
                <a:spcPts val="0"/>
              </a:spcAft>
            </a:pPr>
            <a:r>
              <a:rPr lang="en-US" sz="1800" b="0" i="1" u="none" strike="noStrike">
                <a:solidFill>
                  <a:srgbClr val="000000"/>
                </a:solidFill>
                <a:effectLst/>
                <a:latin typeface="Montserrat" panose="00000500000000000000" pitchFamily="2" charset="0"/>
                <a:ea typeface="Verdana" panose="020B0604030504040204" pitchFamily="34" charset="0"/>
              </a:rPr>
              <a:t> RGB-D </a:t>
            </a:r>
            <a:r>
              <a:rPr lang="vi-VN" sz="1800" b="0" i="1" u="none" strike="noStrike">
                <a:solidFill>
                  <a:srgbClr val="000000"/>
                </a:solidFill>
                <a:effectLst/>
                <a:latin typeface="Montserrat" panose="00000500000000000000" pitchFamily="2" charset="0"/>
                <a:ea typeface="Verdana" panose="020B0604030504040204" pitchFamily="34" charset="0"/>
              </a:rPr>
              <a:t>camera </a:t>
            </a:r>
            <a:r>
              <a:rPr lang="en-US" sz="1800" b="0" i="1" u="none" strike="noStrike">
                <a:solidFill>
                  <a:srgbClr val="000000"/>
                </a:solidFill>
                <a:effectLst/>
                <a:latin typeface="Montserrat" panose="00000500000000000000" pitchFamily="2" charset="0"/>
                <a:ea typeface="Verdana" panose="020B0604030504040204" pitchFamily="34" charset="0"/>
              </a:rPr>
              <a:t>D453i</a:t>
            </a:r>
            <a:endParaRPr lang="en-US" b="0">
              <a:effectLst/>
              <a:latin typeface="Montserrat" panose="00000500000000000000" pitchFamily="2" charset="0"/>
              <a:ea typeface="Verdana" panose="020B0604030504040204" pitchFamily="34" charset="0"/>
            </a:endParaRPr>
          </a:p>
          <a:p>
            <a:br>
              <a:rPr lang="en-US">
                <a:latin typeface="Montserrat" panose="00000500000000000000" pitchFamily="2" charset="0"/>
                <a:ea typeface="Verdana" panose="020B0604030504040204" pitchFamily="34" charset="0"/>
              </a:rPr>
            </a:br>
            <a:endParaRPr lang="en-US">
              <a:latin typeface="Montserrat" panose="00000500000000000000" pitchFamily="2" charset="0"/>
              <a:ea typeface="Verdana" panose="020B0604030504040204" pitchFamily="34" charset="0"/>
            </a:endParaRPr>
          </a:p>
        </p:txBody>
      </p:sp>
      <p:sp>
        <p:nvSpPr>
          <p:cNvPr id="14" name="TextBox 13">
            <a:extLst>
              <a:ext uri="{FF2B5EF4-FFF2-40B4-BE49-F238E27FC236}">
                <a16:creationId xmlns:a16="http://schemas.microsoft.com/office/drawing/2014/main" id="{ECBE6AD1-0DF8-2027-C1FE-47966DC37D50}"/>
              </a:ext>
            </a:extLst>
          </p:cNvPr>
          <p:cNvSpPr txBox="1"/>
          <p:nvPr/>
        </p:nvSpPr>
        <p:spPr>
          <a:xfrm>
            <a:off x="5753973" y="4726999"/>
            <a:ext cx="6096000" cy="923330"/>
          </a:xfrm>
          <a:prstGeom prst="rect">
            <a:avLst/>
          </a:prstGeom>
          <a:noFill/>
        </p:spPr>
        <p:txBody>
          <a:bodyPr wrap="square">
            <a:spAutoFit/>
          </a:bodyPr>
          <a:lstStyle/>
          <a:p>
            <a:pPr algn="ctr" rtl="0">
              <a:spcBef>
                <a:spcPts val="0"/>
              </a:spcBef>
              <a:spcAft>
                <a:spcPts val="0"/>
              </a:spcAft>
            </a:pPr>
            <a:r>
              <a:rPr lang="en-US" sz="1800" b="0" i="1" u="none" strike="noStrike">
                <a:solidFill>
                  <a:srgbClr val="000000"/>
                </a:solidFill>
                <a:effectLst/>
                <a:latin typeface="Montserrat" panose="00000500000000000000" pitchFamily="2" charset="0"/>
                <a:ea typeface="Verdana" panose="020B0604030504040204" pitchFamily="34" charset="0"/>
              </a:rPr>
              <a:t>IPS </a:t>
            </a:r>
            <a:r>
              <a:rPr lang="vi-VN" sz="1800" b="0" i="1" u="none" strike="noStrike">
                <a:solidFill>
                  <a:srgbClr val="000000"/>
                </a:solidFill>
                <a:effectLst/>
                <a:latin typeface="Montserrat" panose="00000500000000000000" pitchFamily="2" charset="0"/>
                <a:ea typeface="Verdana" panose="020B0604030504040204" pitchFamily="34" charset="0"/>
              </a:rPr>
              <a:t>(</a:t>
            </a:r>
            <a:r>
              <a:rPr lang="en-US" sz="1800" b="0" i="1" u="none" strike="noStrike">
                <a:solidFill>
                  <a:srgbClr val="000000"/>
                </a:solidFill>
                <a:effectLst/>
                <a:latin typeface="Montserrat" panose="00000500000000000000" pitchFamily="2" charset="0"/>
                <a:ea typeface="Verdana" panose="020B0604030504040204" pitchFamily="34" charset="0"/>
              </a:rPr>
              <a:t>Indoor Positioning </a:t>
            </a:r>
            <a:r>
              <a:rPr lang="vi-VN" sz="1800" b="0" i="1" u="none" strike="noStrike">
                <a:solidFill>
                  <a:srgbClr val="000000"/>
                </a:solidFill>
                <a:effectLst/>
                <a:latin typeface="Montserrat" panose="00000500000000000000" pitchFamily="2" charset="0"/>
                <a:ea typeface="Verdana" panose="020B0604030504040204" pitchFamily="34" charset="0"/>
              </a:rPr>
              <a:t>System)</a:t>
            </a:r>
            <a:endParaRPr lang="en-US" b="0">
              <a:effectLst/>
              <a:latin typeface="Montserrat" panose="00000500000000000000" pitchFamily="2" charset="0"/>
              <a:ea typeface="Verdana" panose="020B0604030504040204" pitchFamily="34" charset="0"/>
            </a:endParaRPr>
          </a:p>
          <a:p>
            <a:br>
              <a:rPr lang="en-US">
                <a:latin typeface="Montserrat" panose="00000500000000000000" pitchFamily="2" charset="0"/>
                <a:ea typeface="Verdana" panose="020B0604030504040204" pitchFamily="34" charset="0"/>
              </a:rPr>
            </a:br>
            <a:endParaRPr lang="en-US">
              <a:latin typeface="Montserrat" panose="00000500000000000000" pitchFamily="2" charset="0"/>
              <a:ea typeface="Verdana" panose="020B0604030504040204" pitchFamily="34" charset="0"/>
            </a:endParaRPr>
          </a:p>
        </p:txBody>
      </p:sp>
      <p:sp>
        <p:nvSpPr>
          <p:cNvPr id="16" name="TextBox 15">
            <a:extLst>
              <a:ext uri="{FF2B5EF4-FFF2-40B4-BE49-F238E27FC236}">
                <a16:creationId xmlns:a16="http://schemas.microsoft.com/office/drawing/2014/main" id="{6C983C9A-C769-E0D6-94F1-081B946DCCBF}"/>
              </a:ext>
            </a:extLst>
          </p:cNvPr>
          <p:cNvSpPr txBox="1"/>
          <p:nvPr/>
        </p:nvSpPr>
        <p:spPr>
          <a:xfrm>
            <a:off x="1676401" y="1456348"/>
            <a:ext cx="9220200" cy="1015663"/>
          </a:xfrm>
          <a:prstGeom prst="rect">
            <a:avLst/>
          </a:prstGeom>
          <a:noFill/>
        </p:spPr>
        <p:txBody>
          <a:bodyPr wrap="square">
            <a:spAutoFit/>
          </a:bodyPr>
          <a:lstStyle/>
          <a:p>
            <a:pPr algn="just"/>
            <a:r>
              <a:rPr lang="en-US" sz="2000">
                <a:latin typeface="Montserrat" panose="00000500000000000000" pitchFamily="2" charset="0"/>
              </a:rPr>
              <a:t>Sensors in the proposed model: Indoor Position System (IPS), inertial measurement system (IMU) obtained from RGB-D camera D435i and</a:t>
            </a:r>
            <a:r>
              <a:rPr lang="vi-VN" sz="2000">
                <a:latin typeface="Montserrat" panose="00000500000000000000" pitchFamily="2" charset="0"/>
              </a:rPr>
              <a:t> </a:t>
            </a:r>
            <a:r>
              <a:rPr lang="en-US" sz="2000">
                <a:latin typeface="Montserrat" panose="00000500000000000000" pitchFamily="2" charset="0"/>
              </a:rPr>
              <a:t>Wheel encoders.</a:t>
            </a:r>
          </a:p>
        </p:txBody>
      </p:sp>
    </p:spTree>
    <p:extLst>
      <p:ext uri="{BB962C8B-B14F-4D97-AF65-F5344CB8AC3E}">
        <p14:creationId xmlns:p14="http://schemas.microsoft.com/office/powerpoint/2010/main" val="2033369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TotalTime>
  <Words>2388</Words>
  <Application>Microsoft Office PowerPoint</Application>
  <PresentationFormat>Widescreen</PresentationFormat>
  <Paragraphs>181</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Montserrat</vt:lpstr>
      <vt:lpstr>Symbol</vt:lpstr>
      <vt:lpstr>Wingdings</vt:lpstr>
      <vt:lpstr>Office Theme</vt:lpstr>
      <vt:lpstr>PowerPoint Presentation</vt:lpstr>
      <vt:lpstr>PowerPoint Presentation</vt:lpstr>
      <vt:lpstr>PowerPoint Presentation</vt:lpstr>
      <vt:lpstr>1.1. INTRODUCTION</vt:lpstr>
      <vt:lpstr>1.2 BASE MODEL</vt:lpstr>
      <vt:lpstr>1.3 INTRODUCTION</vt:lpstr>
      <vt:lpstr>1.4 RTAB-MAP ALGORITHM IN THE BASE MODEL</vt:lpstr>
      <vt:lpstr>1.5 EXPERIMENT WITH THE BASE MODEL</vt:lpstr>
      <vt:lpstr>1.6 PROPOSED MODEL</vt:lpstr>
      <vt:lpstr>1.7 RTAB-MAP ALGORITHM IN THE PROPOSED MODEL</vt:lpstr>
      <vt:lpstr>PowerPoint Presentation</vt:lpstr>
      <vt:lpstr>02. PROPOSED MODEL</vt:lpstr>
      <vt:lpstr>02. PROPOSED MODEL</vt:lpstr>
      <vt:lpstr>02. PROPOSED MODEL</vt:lpstr>
      <vt:lpstr>PowerPoint Presentation</vt:lpstr>
      <vt:lpstr>03. Experimental results</vt:lpstr>
      <vt:lpstr>03. Experimental results</vt:lpstr>
      <vt:lpstr>03. Experimental results</vt:lpstr>
      <vt:lpstr>03. Experimental results</vt:lpstr>
      <vt:lpstr>03. Experimental results</vt:lpstr>
      <vt:lpstr>PowerPoint Presentation</vt:lpstr>
      <vt:lpstr>04. 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Đặng Văn Hiếu</cp:lastModifiedBy>
  <cp:revision>6</cp:revision>
  <dcterms:created xsi:type="dcterms:W3CDTF">2023-05-16T14:53:12Z</dcterms:created>
  <dcterms:modified xsi:type="dcterms:W3CDTF">2023-06-23T01:13:33Z</dcterms:modified>
</cp:coreProperties>
</file>