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256" r:id="rId5"/>
    <p:sldId id="257" r:id="rId6"/>
    <p:sldId id="259" r:id="rId7"/>
    <p:sldId id="260" r:id="rId8"/>
    <p:sldId id="261" r:id="rId9"/>
    <p:sldId id="265" r:id="rId10"/>
    <p:sldId id="263" r:id="rId11"/>
    <p:sldId id="264" r:id="rId12"/>
    <p:sldId id="258" r:id="rId13"/>
    <p:sldId id="266" r:id="rId14"/>
  </p:sldIdLst>
  <p:sldSz cx="18288000" cy="10287000"/>
  <p:notesSz cx="6858000" cy="9144000"/>
  <p:defaultTextStyle>
    <a:defPPr>
      <a:defRPr lang="en-TH"/>
    </a:defPPr>
    <a:lvl1pPr marL="0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8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5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2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8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3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8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  <a:srgbClr val="6D9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B7EC4-65C9-46A6-A00A-97001A3EDC0D}" v="24" dt="2023-06-23T22:39:2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3"/>
    <p:restoredTop sz="96058"/>
  </p:normalViewPr>
  <p:slideViewPr>
    <p:cSldViewPr snapToGrid="0">
      <p:cViewPr varScale="1">
        <p:scale>
          <a:sx n="105" d="100"/>
          <a:sy n="105" d="100"/>
        </p:scale>
        <p:origin x="58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40E77-1B9A-4274-AB65-2337526F9225}" type="datetimeFigureOut">
              <a:rPr lang="en-US" smtClean="0"/>
              <a:t>24/06/2023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C395C-9047-40DB-8F3C-F604C6C5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647" algn="l" defTabSz="1371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293" algn="l" defTabSz="1371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938" algn="l" defTabSz="1371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582" algn="l" defTabSz="1371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231" algn="l" defTabSz="1371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875" algn="l" defTabSz="1371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520" algn="l" defTabSz="1371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167" algn="l" defTabSz="1371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>
            <a:normAutofit/>
          </a:bodyPr>
          <a:lstStyle>
            <a:lvl1pPr algn="ctr">
              <a:defRPr sz="81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9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53" indent="0" algn="ctr">
              <a:buNone/>
              <a:defRPr sz="3000"/>
            </a:lvl2pPr>
            <a:lvl3pPr marL="1371704" indent="0" algn="ctr">
              <a:buNone/>
              <a:defRPr sz="2700"/>
            </a:lvl3pPr>
            <a:lvl4pPr marL="2057556" indent="0" algn="ctr">
              <a:buNone/>
              <a:defRPr sz="2400"/>
            </a:lvl4pPr>
            <a:lvl5pPr marL="2743406" indent="0" algn="ctr">
              <a:buNone/>
              <a:defRPr sz="2400"/>
            </a:lvl5pPr>
            <a:lvl6pPr marL="3429258" indent="0" algn="ctr">
              <a:buNone/>
              <a:defRPr sz="2400"/>
            </a:lvl6pPr>
            <a:lvl7pPr marL="4115108" indent="0" algn="ctr">
              <a:buNone/>
              <a:defRPr sz="2400"/>
            </a:lvl7pPr>
            <a:lvl8pPr marL="4800960" indent="0" algn="ctr">
              <a:buNone/>
              <a:defRPr sz="2400"/>
            </a:lvl8pPr>
            <a:lvl9pPr marL="5486813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0301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9207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2" y="547693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2" y="547693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4293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564" y="8529707"/>
            <a:ext cx="1471481" cy="147148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/>
        </p:nvSpPr>
        <p:spPr>
          <a:xfrm>
            <a:off x="17221607" y="9310417"/>
            <a:ext cx="735738" cy="7176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z="2027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sz="202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BC2A3-1A5C-F0EA-06F5-C34519197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1564" y="8529707"/>
            <a:ext cx="1471481" cy="147148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BA9F828-BBF9-C58B-B75E-160DDA68329D}"/>
              </a:ext>
            </a:extLst>
          </p:cNvPr>
          <p:cNvSpPr/>
          <p:nvPr userDrawn="1"/>
        </p:nvSpPr>
        <p:spPr>
          <a:xfrm>
            <a:off x="17221607" y="9310417"/>
            <a:ext cx="735738" cy="7176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z="2027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sz="202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7" y="2564614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7" y="6884200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53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70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5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4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10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8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9526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41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41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5683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7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53" indent="0">
              <a:buNone/>
              <a:defRPr sz="3000" b="1"/>
            </a:lvl2pPr>
            <a:lvl3pPr marL="1371704" indent="0">
              <a:buNone/>
              <a:defRPr sz="2700" b="1"/>
            </a:lvl3pPr>
            <a:lvl4pPr marL="2057556" indent="0">
              <a:buNone/>
              <a:defRPr sz="2400" b="1"/>
            </a:lvl4pPr>
            <a:lvl5pPr marL="2743406" indent="0">
              <a:buNone/>
              <a:defRPr sz="2400" b="1"/>
            </a:lvl5pPr>
            <a:lvl6pPr marL="3429258" indent="0">
              <a:buNone/>
              <a:defRPr sz="2400" b="1"/>
            </a:lvl6pPr>
            <a:lvl7pPr marL="4115108" indent="0">
              <a:buNone/>
              <a:defRPr sz="2400" b="1"/>
            </a:lvl7pPr>
            <a:lvl8pPr marL="4800960" indent="0">
              <a:buNone/>
              <a:defRPr sz="2400" b="1"/>
            </a:lvl8pPr>
            <a:lvl9pPr marL="5486813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7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2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53" indent="0">
              <a:buNone/>
              <a:defRPr sz="3000" b="1"/>
            </a:lvl2pPr>
            <a:lvl3pPr marL="1371704" indent="0">
              <a:buNone/>
              <a:defRPr sz="2700" b="1"/>
            </a:lvl3pPr>
            <a:lvl4pPr marL="2057556" indent="0">
              <a:buNone/>
              <a:defRPr sz="2400" b="1"/>
            </a:lvl4pPr>
            <a:lvl5pPr marL="2743406" indent="0">
              <a:buNone/>
              <a:defRPr sz="2400" b="1"/>
            </a:lvl5pPr>
            <a:lvl6pPr marL="3429258" indent="0">
              <a:buNone/>
              <a:defRPr sz="2400" b="1"/>
            </a:lvl6pPr>
            <a:lvl7pPr marL="4115108" indent="0">
              <a:buNone/>
              <a:defRPr sz="2400" b="1"/>
            </a:lvl7pPr>
            <a:lvl8pPr marL="4800960" indent="0">
              <a:buNone/>
              <a:defRPr sz="2400" b="1"/>
            </a:lvl8pPr>
            <a:lvl9pPr marL="5486813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2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7811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4666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471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6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6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53" indent="0">
              <a:buNone/>
              <a:defRPr sz="2100"/>
            </a:lvl2pPr>
            <a:lvl3pPr marL="1371704" indent="0">
              <a:buNone/>
              <a:defRPr sz="1800"/>
            </a:lvl3pPr>
            <a:lvl4pPr marL="2057556" indent="0">
              <a:buNone/>
              <a:defRPr sz="1500"/>
            </a:lvl4pPr>
            <a:lvl5pPr marL="2743406" indent="0">
              <a:buNone/>
              <a:defRPr sz="1500"/>
            </a:lvl5pPr>
            <a:lvl6pPr marL="3429258" indent="0">
              <a:buNone/>
              <a:defRPr sz="1500"/>
            </a:lvl6pPr>
            <a:lvl7pPr marL="4115108" indent="0">
              <a:buNone/>
              <a:defRPr sz="1500"/>
            </a:lvl7pPr>
            <a:lvl8pPr marL="4800960" indent="0">
              <a:buNone/>
              <a:defRPr sz="1500"/>
            </a:lvl8pPr>
            <a:lvl9pPr marL="548681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5250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6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53" indent="0">
              <a:buNone/>
              <a:defRPr sz="4200"/>
            </a:lvl2pPr>
            <a:lvl3pPr marL="1371704" indent="0">
              <a:buNone/>
              <a:defRPr sz="3600"/>
            </a:lvl3pPr>
            <a:lvl4pPr marL="2057556" indent="0">
              <a:buNone/>
              <a:defRPr sz="3000"/>
            </a:lvl4pPr>
            <a:lvl5pPr marL="2743406" indent="0">
              <a:buNone/>
              <a:defRPr sz="3000"/>
            </a:lvl5pPr>
            <a:lvl6pPr marL="3429258" indent="0">
              <a:buNone/>
              <a:defRPr sz="3000"/>
            </a:lvl6pPr>
            <a:lvl7pPr marL="4115108" indent="0">
              <a:buNone/>
              <a:defRPr sz="3000"/>
            </a:lvl7pPr>
            <a:lvl8pPr marL="4800960" indent="0">
              <a:buNone/>
              <a:defRPr sz="3000"/>
            </a:lvl8pPr>
            <a:lvl9pPr marL="5486813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6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53" indent="0">
              <a:buNone/>
              <a:defRPr sz="2100"/>
            </a:lvl2pPr>
            <a:lvl3pPr marL="1371704" indent="0">
              <a:buNone/>
              <a:defRPr sz="1800"/>
            </a:lvl3pPr>
            <a:lvl4pPr marL="2057556" indent="0">
              <a:buNone/>
              <a:defRPr sz="1500"/>
            </a:lvl4pPr>
            <a:lvl5pPr marL="2743406" indent="0">
              <a:buNone/>
              <a:defRPr sz="1500"/>
            </a:lvl5pPr>
            <a:lvl6pPr marL="3429258" indent="0">
              <a:buNone/>
              <a:defRPr sz="1500"/>
            </a:lvl6pPr>
            <a:lvl7pPr marL="4115108" indent="0">
              <a:buNone/>
              <a:defRPr sz="1500"/>
            </a:lvl7pPr>
            <a:lvl8pPr marL="4800960" indent="0">
              <a:buNone/>
              <a:defRPr sz="1500"/>
            </a:lvl8pPr>
            <a:lvl9pPr marL="548681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434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9916" y="2738441"/>
            <a:ext cx="14510784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30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30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30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8490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7170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26" indent="-342926" algn="l" defTabSz="1371704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78" indent="-342926" algn="l" defTabSz="137170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628" indent="-342926" algn="l" defTabSz="137170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480" indent="-342926" algn="l" defTabSz="137170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333" indent="-342926" algn="l" defTabSz="137170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2184" indent="-342926" algn="l" defTabSz="137170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036" indent="-342926" algn="l" defTabSz="137170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886" indent="-342926" algn="l" defTabSz="137170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738" indent="-342926" algn="l" defTabSz="137170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137170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3" algn="l" defTabSz="137170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04" algn="l" defTabSz="137170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56" algn="l" defTabSz="137170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406" algn="l" defTabSz="137170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258" algn="l" defTabSz="137170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108" algn="l" defTabSz="137170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960" algn="l" defTabSz="137170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813" algn="l" defTabSz="137170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81734" y="-187305"/>
            <a:ext cx="2623794" cy="2623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62997" y="36281"/>
            <a:ext cx="2623794" cy="2623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81302" y="153131"/>
            <a:ext cx="1942926" cy="1942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54508" y="8181627"/>
            <a:ext cx="18404801" cy="39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  <a:spcBef>
                <a:spcPct val="0"/>
              </a:spcBef>
            </a:pPr>
            <a:r>
              <a:rPr lang="en-US" sz="2027" dirty="0">
                <a:latin typeface="Arial Bold"/>
              </a:rPr>
              <a:t>The 20</a:t>
            </a:r>
            <a:r>
              <a:rPr lang="en-US" sz="2027" baseline="30000" dirty="0">
                <a:latin typeface="Arial Bold"/>
              </a:rPr>
              <a:t>th</a:t>
            </a:r>
            <a:r>
              <a:rPr lang="en-US" sz="2027" dirty="0">
                <a:latin typeface="Arial Bold"/>
              </a:rPr>
              <a:t>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7" y="2800266"/>
            <a:ext cx="18287999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2B4A9D"/>
                </a:solidFill>
                <a:latin typeface="Arial Bold"/>
              </a:rPr>
              <a:t>Acoustic Monitoring System </a:t>
            </a:r>
            <a:br>
              <a:rPr lang="en-US" sz="5400" dirty="0">
                <a:solidFill>
                  <a:srgbClr val="2B4A9D"/>
                </a:solidFill>
                <a:latin typeface="Arial Bold"/>
              </a:rPr>
            </a:br>
            <a:r>
              <a:rPr lang="en-US" sz="5400" dirty="0">
                <a:solidFill>
                  <a:srgbClr val="2B4A9D"/>
                </a:solidFill>
                <a:latin typeface="Arial Bold"/>
              </a:rPr>
              <a:t>with AI Threa</a:t>
            </a:r>
            <a:r>
              <a:rPr lang="en-US" sz="5400" dirty="0">
                <a:solidFill>
                  <a:srgbClr val="103EA7"/>
                </a:solidFill>
                <a:latin typeface="Arial Bold"/>
              </a:rPr>
              <a:t>t</a:t>
            </a:r>
            <a:r>
              <a:rPr lang="en-US" sz="5400" dirty="0">
                <a:solidFill>
                  <a:srgbClr val="2B4A9D"/>
                </a:solidFill>
                <a:latin typeface="Arial Bold"/>
              </a:rPr>
              <a:t> Detection System </a:t>
            </a:r>
            <a:br>
              <a:rPr lang="en-US" sz="5400" dirty="0">
                <a:solidFill>
                  <a:srgbClr val="2B4A9D"/>
                </a:solidFill>
                <a:latin typeface="Arial Bold"/>
              </a:rPr>
            </a:br>
            <a:r>
              <a:rPr lang="en-US" sz="5400" dirty="0">
                <a:solidFill>
                  <a:srgbClr val="2B4A9D"/>
                </a:solidFill>
                <a:latin typeface="Arial Bold"/>
              </a:rPr>
              <a:t>for Forest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4" y="6036053"/>
            <a:ext cx="1828799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u="sng" dirty="0" err="1">
                <a:solidFill>
                  <a:srgbClr val="DB5300"/>
                </a:solidFill>
                <a:latin typeface="Arial Bold"/>
              </a:rPr>
              <a:t>Bhattarapong</a:t>
            </a:r>
            <a:r>
              <a:rPr lang="en-US" sz="3600" u="sng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3600" u="sng" dirty="0" err="1">
                <a:solidFill>
                  <a:srgbClr val="DB5300"/>
                </a:solidFill>
                <a:latin typeface="Arial Bold"/>
              </a:rPr>
              <a:t>Somwong</a:t>
            </a:r>
            <a:r>
              <a:rPr lang="en-US" sz="3600" dirty="0">
                <a:solidFill>
                  <a:srgbClr val="DB5300"/>
                </a:solidFill>
                <a:latin typeface="Arial Bold"/>
              </a:rPr>
              <a:t>, </a:t>
            </a:r>
            <a:r>
              <a:rPr lang="en-US" sz="3600" dirty="0" err="1">
                <a:solidFill>
                  <a:srgbClr val="DB5300"/>
                </a:solidFill>
                <a:latin typeface="Arial Bold"/>
              </a:rPr>
              <a:t>Kritsana</a:t>
            </a:r>
            <a:r>
              <a:rPr lang="en-US" sz="36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3600" dirty="0" err="1">
                <a:solidFill>
                  <a:srgbClr val="DB5300"/>
                </a:solidFill>
                <a:latin typeface="Arial Bold"/>
              </a:rPr>
              <a:t>Khumpet</a:t>
            </a:r>
            <a:r>
              <a:rPr lang="en-US" sz="3600" dirty="0">
                <a:solidFill>
                  <a:srgbClr val="DB5300"/>
                </a:solidFill>
                <a:latin typeface="Arial Bold"/>
              </a:rPr>
              <a:t>, and Wansuree Massagram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2425314" y="8630213"/>
            <a:ext cx="13437372" cy="62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27" dirty="0">
                <a:latin typeface="Arial Bold"/>
              </a:rPr>
              <a:t>28</a:t>
            </a:r>
            <a:r>
              <a:rPr lang="en-US" sz="2027" baseline="30000" dirty="0">
                <a:latin typeface="Arial Bold"/>
              </a:rPr>
              <a:t>th</a:t>
            </a:r>
            <a:r>
              <a:rPr lang="en-US" sz="2027" dirty="0">
                <a:latin typeface="Arial Bold"/>
              </a:rPr>
              <a:t> June-1</a:t>
            </a:r>
            <a:r>
              <a:rPr lang="en-US" sz="2027" baseline="30000" dirty="0">
                <a:latin typeface="Arial Bold"/>
              </a:rPr>
              <a:t>st</a:t>
            </a:r>
            <a:r>
              <a:rPr lang="en-US" sz="2027" dirty="0">
                <a:latin typeface="Arial Bold"/>
              </a:rPr>
              <a:t> July 2023</a:t>
            </a:r>
          </a:p>
          <a:p>
            <a:pPr algn="ctr"/>
            <a:r>
              <a:rPr lang="en-US" sz="2027" dirty="0" err="1">
                <a:latin typeface="Arial Bold"/>
              </a:rPr>
              <a:t>Phitsanulok</a:t>
            </a:r>
            <a:r>
              <a:rPr lang="en-US" sz="2027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425318" y="6766442"/>
            <a:ext cx="13663184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  <a:spcBef>
                <a:spcPct val="0"/>
              </a:spcBef>
            </a:pPr>
            <a:r>
              <a:rPr lang="en-US" sz="3600" b="1" i="1" dirty="0">
                <a:solidFill>
                  <a:srgbClr val="000000"/>
                </a:solidFill>
                <a:latin typeface="Arial Italics"/>
              </a:rPr>
              <a:t>Department of Computer Science and Information Technology</a:t>
            </a:r>
            <a:br>
              <a:rPr lang="en-US" sz="3600" b="1" i="1" dirty="0">
                <a:solidFill>
                  <a:srgbClr val="000000"/>
                </a:solidFill>
                <a:latin typeface="Arial Italics"/>
              </a:rPr>
            </a:br>
            <a:r>
              <a:rPr lang="en-US" sz="3600" b="1" i="1" dirty="0">
                <a:solidFill>
                  <a:srgbClr val="000000"/>
                </a:solidFill>
                <a:latin typeface="Arial Italics"/>
              </a:rPr>
              <a:t>Naresuan University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6976-D8F6-DA6A-DD3D-83712E06C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6B6F2-B656-7AD7-C590-EF874A91C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383008D-8F4C-D00D-48A0-472B8D26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Forest/Wildlife Threats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7C269A-97E4-6875-3302-F37304D08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Illegal Logging</a:t>
            </a:r>
          </a:p>
        </p:txBody>
      </p:sp>
      <p:pic>
        <p:nvPicPr>
          <p:cNvPr id="20" name="Content Placeholder 19" descr="A picture containing outdoor, tree, plant, sky&#10;&#10;Description automatically generated">
            <a:extLst>
              <a:ext uri="{FF2B5EF4-FFF2-40B4-BE49-F238E27FC236}">
                <a16:creationId xmlns:a16="http://schemas.microsoft.com/office/drawing/2014/main" id="{EA520DE6-4E96-54D0-F09D-847CE46D12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60475" y="3942821"/>
            <a:ext cx="7735888" cy="5157258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5A4D4E-5D71-473A-8120-DE4B018F3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Illegal Poaching</a:t>
            </a:r>
          </a:p>
        </p:txBody>
      </p:sp>
      <p:pic>
        <p:nvPicPr>
          <p:cNvPr id="1026" name="Picture 2" descr="อัพเดตคดี &quot;เปรมชัย&quot; เข้าป่า- ล่าสัตว์ วันนี้ไปถึงไหน?">
            <a:extLst>
              <a:ext uri="{FF2B5EF4-FFF2-40B4-BE49-F238E27FC236}">
                <a16:creationId xmlns:a16="http://schemas.microsoft.com/office/drawing/2014/main" id="{994BA0EB-5948-7189-953C-337E6A7843A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8300" y="4334570"/>
            <a:ext cx="7775575" cy="437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DA2E29D-C51A-C967-23AC-95B4F9FF5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096" y="3289181"/>
            <a:ext cx="2894484" cy="2894484"/>
          </a:xfrm>
          <a:prstGeom prst="rect">
            <a:avLst/>
          </a:prstGeom>
        </p:spPr>
      </p:pic>
      <p:pic>
        <p:nvPicPr>
          <p:cNvPr id="9" name="Picture 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A06E69A-1250-34E2-020C-0450456B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443" y="3406924"/>
            <a:ext cx="3134108" cy="3134108"/>
          </a:xfrm>
          <a:prstGeom prst="rect">
            <a:avLst/>
          </a:prstGeom>
        </p:spPr>
      </p:pic>
      <p:pic>
        <p:nvPicPr>
          <p:cNvPr id="11" name="Picture 1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DB642BE4-9C5A-91F6-1ED7-560BF9892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205" y="3239057"/>
            <a:ext cx="2994737" cy="2994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31BB2E-4AB5-6586-5805-CCBB0944F417}"/>
              </a:ext>
            </a:extLst>
          </p:cNvPr>
          <p:cNvSpPr txBox="1"/>
          <p:nvPr/>
        </p:nvSpPr>
        <p:spPr>
          <a:xfrm>
            <a:off x="2673509" y="6664688"/>
            <a:ext cx="299473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Bold" panose="020B0704020202020204" pitchFamily="34" charset="0"/>
                <a:cs typeface="Arial Bold" panose="020B0704020202020204" pitchFamily="34" charset="0"/>
              </a:rPr>
              <a:t>A machine box consists of High-Performance Boards (Portenta H7) to record sounds.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5FCEA8-CE2F-44F4-B5DD-EF54C1A34B7F}"/>
              </a:ext>
            </a:extLst>
          </p:cNvPr>
          <p:cNvSpPr txBox="1"/>
          <p:nvPr/>
        </p:nvSpPr>
        <p:spPr>
          <a:xfrm>
            <a:off x="7313441" y="6664693"/>
            <a:ext cx="29947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Bold" panose="020B0704020202020204" pitchFamily="34" charset="0"/>
                <a:cs typeface="Arial Bold" panose="020B0704020202020204" pitchFamily="34" charset="0"/>
              </a:rPr>
              <a:t>Uploads detected data through Swarm to Swarm’s server.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F8289-0DCA-89F2-F130-35F93F230BEF}"/>
              </a:ext>
            </a:extLst>
          </p:cNvPr>
          <p:cNvSpPr txBox="1"/>
          <p:nvPr/>
        </p:nvSpPr>
        <p:spPr>
          <a:xfrm>
            <a:off x="12748640" y="6738332"/>
            <a:ext cx="2865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Bold" panose="020B0704020202020204" pitchFamily="34" charset="0"/>
                <a:cs typeface="Arial Bold" panose="020B0704020202020204" pitchFamily="34" charset="0"/>
              </a:rPr>
              <a:t>Park rangers, scientists can make use of the data for further analysis.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A20448-2BDC-4B0F-6912-9DBF6DD78B3D}"/>
              </a:ext>
            </a:extLst>
          </p:cNvPr>
          <p:cNvCxnSpPr/>
          <p:nvPr/>
        </p:nvCxnSpPr>
        <p:spPr>
          <a:xfrm>
            <a:off x="5780972" y="4685534"/>
            <a:ext cx="10972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1E6BD7-8318-AEBF-677E-D4A465C63DFE}"/>
              </a:ext>
            </a:extLst>
          </p:cNvPr>
          <p:cNvCxnSpPr/>
          <p:nvPr/>
        </p:nvCxnSpPr>
        <p:spPr>
          <a:xfrm>
            <a:off x="10925238" y="4711616"/>
            <a:ext cx="10972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74873712-F204-8E80-6436-2E45FC22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1DE47E-E806-D3EB-A202-C3647E049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5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DE96CA1-97A5-6953-C5BC-6BC7B1ED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719" y="4031394"/>
            <a:ext cx="16193846" cy="2307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CF2E8-DB59-12C2-B85A-660EA2A6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8D3D-4C95-62CD-5093-ECCF3F456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636CD49-E2D8-46BE-6A4E-E3DA9F3D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64" y="2536034"/>
            <a:ext cx="4804817" cy="599310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5123EC-8804-F25F-05CE-0B4C4DC8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Implementation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AD974A-1626-A46A-FA47-834F9DAF6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88" y="2536037"/>
            <a:ext cx="5869956" cy="5993102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6F31174-0FFD-B219-BCBC-ADB9C44A1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94" y="4360547"/>
            <a:ext cx="4692968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5123EC-8804-F25F-05CE-0B4C4DC8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Implementation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DF5D2D-BBD8-9FA8-558A-3D2B10574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69" y="2536037"/>
            <a:ext cx="9487866" cy="60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3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BE2131-E65B-018C-7112-7DE8701BD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80699"/>
              </p:ext>
            </p:extLst>
          </p:nvPr>
        </p:nvGraphicFramePr>
        <p:xfrm>
          <a:off x="2816848" y="2887488"/>
          <a:ext cx="12804668" cy="464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446">
                  <a:extLst>
                    <a:ext uri="{9D8B030D-6E8A-4147-A177-3AD203B41FA5}">
                      <a16:colId xmlns:a16="http://schemas.microsoft.com/office/drawing/2014/main" val="2423219267"/>
                    </a:ext>
                  </a:extLst>
                </a:gridCol>
                <a:gridCol w="2291144">
                  <a:extLst>
                    <a:ext uri="{9D8B030D-6E8A-4147-A177-3AD203B41FA5}">
                      <a16:colId xmlns:a16="http://schemas.microsoft.com/office/drawing/2014/main" val="2039238547"/>
                    </a:ext>
                  </a:extLst>
                </a:gridCol>
                <a:gridCol w="1896648">
                  <a:extLst>
                    <a:ext uri="{9D8B030D-6E8A-4147-A177-3AD203B41FA5}">
                      <a16:colId xmlns:a16="http://schemas.microsoft.com/office/drawing/2014/main" val="3251645194"/>
                    </a:ext>
                  </a:extLst>
                </a:gridCol>
                <a:gridCol w="2291144">
                  <a:extLst>
                    <a:ext uri="{9D8B030D-6E8A-4147-A177-3AD203B41FA5}">
                      <a16:colId xmlns:a16="http://schemas.microsoft.com/office/drawing/2014/main" val="2904767110"/>
                    </a:ext>
                  </a:extLst>
                </a:gridCol>
                <a:gridCol w="2291144">
                  <a:extLst>
                    <a:ext uri="{9D8B030D-6E8A-4147-A177-3AD203B41FA5}">
                      <a16:colId xmlns:a16="http://schemas.microsoft.com/office/drawing/2014/main" val="1297673052"/>
                    </a:ext>
                  </a:extLst>
                </a:gridCol>
                <a:gridCol w="2291144">
                  <a:extLst>
                    <a:ext uri="{9D8B030D-6E8A-4147-A177-3AD203B41FA5}">
                      <a16:colId xmlns:a16="http://schemas.microsoft.com/office/drawing/2014/main" val="3778803216"/>
                    </a:ext>
                  </a:extLst>
                </a:gridCol>
              </a:tblGrid>
              <a:tr h="580727"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>
                          <a:effectLst/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Chainsaw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>
                          <a:effectLst/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Handsaw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>
                          <a:effectLst/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Gunshot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>
                          <a:effectLst/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Laugh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Nd*</a:t>
                      </a:r>
                    </a:p>
                  </a:txBody>
                  <a:tcPr marL="34478" marR="34478" marT="34478" marB="0" anchor="b"/>
                </a:tc>
                <a:extLst>
                  <a:ext uri="{0D108BD9-81ED-4DB2-BD59-A6C34878D82A}">
                    <a16:rowId xmlns:a16="http://schemas.microsoft.com/office/drawing/2014/main" val="4113809389"/>
                  </a:ext>
                </a:extLst>
              </a:tr>
              <a:tr h="58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effectLst/>
                        </a:rPr>
                        <a:t>Chainsaw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80%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2%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4%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6%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34478" marR="34478" marT="34478" marB="0" anchor="b"/>
                </a:tc>
                <a:extLst>
                  <a:ext uri="{0D108BD9-81ED-4DB2-BD59-A6C34878D82A}">
                    <a16:rowId xmlns:a16="http://schemas.microsoft.com/office/drawing/2014/main" val="1427874670"/>
                  </a:ext>
                </a:extLst>
              </a:tr>
              <a:tr h="58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effectLst/>
                        </a:rPr>
                        <a:t>Handsaw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25%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50%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4478" marR="34478" marT="34478" marB="0" anchor="b"/>
                </a:tc>
                <a:extLst>
                  <a:ext uri="{0D108BD9-81ED-4DB2-BD59-A6C34878D82A}">
                    <a16:rowId xmlns:a16="http://schemas.microsoft.com/office/drawing/2014/main" val="1405444761"/>
                  </a:ext>
                </a:extLst>
              </a:tr>
              <a:tr h="58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effectLst/>
                        </a:rPr>
                        <a:t>Gunshot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100%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34478" marR="34478" marT="34478" marB="0" anchor="b"/>
                </a:tc>
                <a:extLst>
                  <a:ext uri="{0D108BD9-81ED-4DB2-BD59-A6C34878D82A}">
                    <a16:rowId xmlns:a16="http://schemas.microsoft.com/office/drawing/2014/main" val="2719106928"/>
                  </a:ext>
                </a:extLst>
              </a:tr>
              <a:tr h="58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effectLst/>
                        </a:rPr>
                        <a:t>Laugh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2.56%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84.62%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12.82%</a:t>
                      </a:r>
                    </a:p>
                  </a:txBody>
                  <a:tcPr marL="34478" marR="34478" marT="34478" marB="0" anchor="b"/>
                </a:tc>
                <a:extLst>
                  <a:ext uri="{0D108BD9-81ED-4DB2-BD59-A6C34878D82A}">
                    <a16:rowId xmlns:a16="http://schemas.microsoft.com/office/drawing/2014/main" val="437658527"/>
                  </a:ext>
                </a:extLst>
              </a:tr>
              <a:tr h="58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effectLst/>
                        </a:rPr>
                        <a:t>Precision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1.00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0.25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0.87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extLst>
                  <a:ext uri="{0D108BD9-81ED-4DB2-BD59-A6C34878D82A}">
                    <a16:rowId xmlns:a16="http://schemas.microsoft.com/office/drawing/2014/main" val="4198293093"/>
                  </a:ext>
                </a:extLst>
              </a:tr>
              <a:tr h="58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effectLst/>
                        </a:rPr>
                        <a:t>Recall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0.87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1.00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0.85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extLst>
                  <a:ext uri="{0D108BD9-81ED-4DB2-BD59-A6C34878D82A}">
                    <a16:rowId xmlns:a16="http://schemas.microsoft.com/office/drawing/2014/main" val="1592325655"/>
                  </a:ext>
                </a:extLst>
              </a:tr>
              <a:tr h="58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effectLst/>
                        </a:rPr>
                        <a:t>F1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0.89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effectLst/>
                        </a:rPr>
                        <a:t>Undefined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0.40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0.86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78" marR="34478" marT="34478" marB="0" anchor="b"/>
                </a:tc>
                <a:extLst>
                  <a:ext uri="{0D108BD9-81ED-4DB2-BD59-A6C34878D82A}">
                    <a16:rowId xmlns:a16="http://schemas.microsoft.com/office/drawing/2014/main" val="26396595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E56FAA-2CA0-E954-1F80-78D3C318477A}"/>
              </a:ext>
            </a:extLst>
          </p:cNvPr>
          <p:cNvSpPr txBox="1"/>
          <p:nvPr/>
        </p:nvSpPr>
        <p:spPr>
          <a:xfrm>
            <a:off x="2669558" y="7553033"/>
            <a:ext cx="1705275" cy="404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7" dirty="0"/>
              <a:t>*Not detected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221A5D-80E2-735F-E5C1-0DE8A1AA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Results</a:t>
            </a:r>
          </a:p>
        </p:txBody>
      </p:sp>
    </p:spTree>
    <p:extLst>
      <p:ext uri="{BB962C8B-B14F-4D97-AF65-F5344CB8AC3E}">
        <p14:creationId xmlns:p14="http://schemas.microsoft.com/office/powerpoint/2010/main" val="308112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A463B9-473A-08FB-6F80-9592803E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FB593B-2AC9-FCA1-C746-A2027DFF3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Utilizing the </a:t>
            </a:r>
            <a:r>
              <a:rPr lang="en-US" dirty="0" err="1"/>
              <a:t>Portenta</a:t>
            </a:r>
            <a:r>
              <a:rPr lang="en-US" dirty="0"/>
              <a:t> Vision Shield’s on-board camera </a:t>
            </a:r>
          </a:p>
          <a:p>
            <a:r>
              <a:rPr lang="en-US" dirty="0"/>
              <a:t>Optimizing data transfer between </a:t>
            </a:r>
            <a:r>
              <a:rPr lang="en-US" dirty="0" err="1"/>
              <a:t>Portenta</a:t>
            </a:r>
            <a:r>
              <a:rPr lang="en-US" dirty="0"/>
              <a:t> H7 and Swarm</a:t>
            </a:r>
          </a:p>
          <a:p>
            <a:r>
              <a:rPr lang="en-US" dirty="0"/>
              <a:t>Multithreading for TensorFlow Lite multi-model function </a:t>
            </a:r>
          </a:p>
        </p:txBody>
      </p:sp>
    </p:spTree>
    <p:extLst>
      <p:ext uri="{BB962C8B-B14F-4D97-AF65-F5344CB8AC3E}">
        <p14:creationId xmlns:p14="http://schemas.microsoft.com/office/powerpoint/2010/main" val="392421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authors would like to thank the Rainforest Connection’s Chief Technology Officer, Dr. Antony </a:t>
            </a:r>
            <a:r>
              <a:rPr lang="en-US" dirty="0" err="1"/>
              <a:t>Harfield</a:t>
            </a:r>
            <a:r>
              <a:rPr lang="en-US" dirty="0"/>
              <a:t> for his supports.</a:t>
            </a:r>
            <a:endParaRPr lang="en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81734" y="-187305"/>
            <a:ext cx="2623794" cy="2623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62997" y="36281"/>
            <a:ext cx="2623794" cy="2623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81302" y="153131"/>
            <a:ext cx="1942926" cy="19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theme/theme1.xml><?xml version="1.0" encoding="utf-8"?>
<a:theme xmlns:a="http://schemas.openxmlformats.org/drawingml/2006/main" name="jcsse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sse2023" id="{8E55858B-C491-471C-9FA4-F7E6CE4EB956}" vid="{7ED3E75E-49B3-4879-A7A3-78C199D7B0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089717C2FED86B4FA2058CDE38AA35D1" ma:contentTypeVersion="16" ma:contentTypeDescription="สร้างเอกสารใหม่" ma:contentTypeScope="" ma:versionID="7817a2d31d0775fa2fb7408aa2ef0207">
  <xsd:schema xmlns:xsd="http://www.w3.org/2001/XMLSchema" xmlns:xs="http://www.w3.org/2001/XMLSchema" xmlns:p="http://schemas.microsoft.com/office/2006/metadata/properties" xmlns:ns3="251dc511-a020-497a-86e8-980f38b01c06" xmlns:ns4="4ce52d4f-cc44-4b40-a773-e451fcce2386" targetNamespace="http://schemas.microsoft.com/office/2006/metadata/properties" ma:root="true" ma:fieldsID="3c0b3bdca60e04d509f49f372adf599a" ns3:_="" ns4:_="">
    <xsd:import namespace="251dc511-a020-497a-86e8-980f38b01c06"/>
    <xsd:import namespace="4ce52d4f-cc44-4b40-a773-e451fcce23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dc511-a020-497a-86e8-980f38b01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52d4f-cc44-4b40-a773-e451fcce2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การแชร์แฮชคำแนะนำ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51dc511-a020-497a-86e8-980f38b01c06" xsi:nil="true"/>
  </documentManagement>
</p:properties>
</file>

<file path=customXml/itemProps1.xml><?xml version="1.0" encoding="utf-8"?>
<ds:datastoreItem xmlns:ds="http://schemas.openxmlformats.org/officeDocument/2006/customXml" ds:itemID="{8328C1E6-37B9-4A8C-9956-823150338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1dc511-a020-497a-86e8-980f38b01c06"/>
    <ds:schemaRef ds:uri="4ce52d4f-cc44-4b40-a773-e451fcce2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572E31-61DA-4ED9-9956-F7B600BF7D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47CDB8-B287-4D86-97ED-A916F5479950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4ce52d4f-cc44-4b40-a773-e451fcce2386"/>
    <ds:schemaRef ds:uri="http://schemas.microsoft.com/office/infopath/2007/PartnerControls"/>
    <ds:schemaRef ds:uri="251dc511-a020-497a-86e8-980f38b01c0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jcsse2023</Template>
  <TotalTime>116</TotalTime>
  <Words>225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Bold</vt:lpstr>
      <vt:lpstr>Arial Italics</vt:lpstr>
      <vt:lpstr>Calibri</vt:lpstr>
      <vt:lpstr>jcsse2023</vt:lpstr>
      <vt:lpstr>PowerPoint Presentation</vt:lpstr>
      <vt:lpstr>Forest/Wildlife Threats</vt:lpstr>
      <vt:lpstr>Proposed Solution</vt:lpstr>
      <vt:lpstr>System Overview</vt:lpstr>
      <vt:lpstr>Design and Implementation</vt:lpstr>
      <vt:lpstr>Design and Implementation</vt:lpstr>
      <vt:lpstr>Test Results</vt:lpstr>
      <vt:lpstr>Future Work</vt:lpstr>
      <vt:lpstr>THANK YOU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BHATTARAPONG SOMWONG</cp:lastModifiedBy>
  <cp:revision>8</cp:revision>
  <dcterms:created xsi:type="dcterms:W3CDTF">2023-05-16T14:53:12Z</dcterms:created>
  <dcterms:modified xsi:type="dcterms:W3CDTF">2023-06-24T05:42:44Z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0x010100089717C2FED86B4FA2058CDE38AA35D1</vt:lpwstr>
  </property>
</Properties>
</file>