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59" r:id="rId10"/>
    <p:sldId id="260" r:id="rId11"/>
    <p:sldId id="268" r:id="rId12"/>
    <p:sldId id="269" r:id="rId13"/>
    <p:sldId id="270" r:id="rId14"/>
    <p:sldId id="271" r:id="rId15"/>
    <p:sldId id="272" r:id="rId16"/>
    <p:sldId id="261" r:id="rId17"/>
    <p:sldId id="273" r:id="rId18"/>
    <p:sldId id="274" r:id="rId19"/>
    <p:sldId id="275" r:id="rId20"/>
    <p:sldId id="258" r:id="rId2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DF"/>
    <a:srgbClr val="FF0066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73" d="100"/>
          <a:sy n="73" d="100"/>
        </p:scale>
        <p:origin x="5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06/15/2023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" y="1728094"/>
            <a:ext cx="1219199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2B4A9D"/>
                </a:solidFill>
                <a:latin typeface="Arial Bold"/>
              </a:rPr>
              <a:t>Text Classification Using Improving Term Frequency with Gaussian and Multilayer Perceptron Techniques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 err="1">
                <a:solidFill>
                  <a:srgbClr val="DB5300"/>
                </a:solidFill>
                <a:latin typeface="Arial Bold"/>
              </a:rPr>
              <a:t>Vuttichai</a:t>
            </a:r>
            <a:r>
              <a:rPr lang="en-US" sz="4000" dirty="0">
                <a:solidFill>
                  <a:srgbClr val="DB5300"/>
                </a:solidFill>
                <a:latin typeface="Arial Bold"/>
              </a:rPr>
              <a:t> Vichianchai</a:t>
            </a:r>
            <a:r>
              <a:rPr lang="en-US" sz="4000" baseline="30000" dirty="0">
                <a:solidFill>
                  <a:srgbClr val="DB5300"/>
                </a:solidFill>
                <a:latin typeface="Arial Bold"/>
              </a:rPr>
              <a:t>1</a:t>
            </a:r>
            <a:r>
              <a:rPr lang="en-US" sz="4000" dirty="0">
                <a:solidFill>
                  <a:srgbClr val="DB5300"/>
                </a:solidFill>
                <a:latin typeface="Arial Bold"/>
              </a:rPr>
              <a:t> &amp; </a:t>
            </a:r>
            <a:r>
              <a:rPr lang="en-US" sz="4000" dirty="0" err="1">
                <a:solidFill>
                  <a:srgbClr val="DB5300"/>
                </a:solidFill>
                <a:latin typeface="Arial Bold"/>
              </a:rPr>
              <a:t>Sumonta</a:t>
            </a:r>
            <a:r>
              <a:rPr lang="en-US" sz="4000" dirty="0">
                <a:solidFill>
                  <a:srgbClr val="DB5300"/>
                </a:solidFill>
                <a:latin typeface="Arial Bold"/>
              </a:rPr>
              <a:t> Kasemvilas</a:t>
            </a:r>
            <a:r>
              <a:rPr lang="en-US" sz="4000" baseline="30000" dirty="0">
                <a:solidFill>
                  <a:srgbClr val="DB5300"/>
                </a:solidFill>
                <a:latin typeface="Arial Bold"/>
              </a:rPr>
              <a:t>2</a:t>
            </a:r>
            <a:endParaRPr lang="en-US" sz="4000" baseline="30000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solidFill>
                  <a:srgbClr val="FF0000"/>
                </a:solidFill>
                <a:latin typeface="Arial Bold"/>
              </a:rPr>
              <a:t>29</a:t>
            </a:r>
            <a:r>
              <a:rPr lang="en-US" sz="2300" baseline="30000" dirty="0">
                <a:solidFill>
                  <a:srgbClr val="FF0000"/>
                </a:solidFill>
                <a:latin typeface="Arial Bold"/>
              </a:rPr>
              <a:t>th</a:t>
            </a:r>
            <a:r>
              <a:rPr lang="en-US" sz="2300" dirty="0">
                <a:solidFill>
                  <a:srgbClr val="FF0000"/>
                </a:solidFill>
                <a:latin typeface="Arial Bold"/>
              </a:rPr>
              <a:t> June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baseline="30000" dirty="0">
                <a:latin typeface="Arial Italics"/>
              </a:rPr>
              <a:t>1</a:t>
            </a:r>
            <a:r>
              <a:rPr lang="en-US" sz="2499" i="1" dirty="0">
                <a:latin typeface="Arial Italics"/>
              </a:rPr>
              <a:t>Department of Information Technology, Faculty of Informatics, </a:t>
            </a:r>
            <a:r>
              <a:rPr lang="en-US" sz="2499" i="1" dirty="0" err="1">
                <a:latin typeface="Arial Italics"/>
              </a:rPr>
              <a:t>Mahasarakham</a:t>
            </a:r>
            <a:r>
              <a:rPr lang="en-US" sz="2499" i="1" dirty="0">
                <a:latin typeface="Arial Italics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pic>
        <p:nvPicPr>
          <p:cNvPr id="6" name="Picture 5" descr="Conceptaul">
            <a:extLst>
              <a:ext uri="{FF2B5EF4-FFF2-40B4-BE49-F238E27FC236}">
                <a16:creationId xmlns:a16="http://schemas.microsoft.com/office/drawing/2014/main" id="{D1F8C74B-5EE2-447B-A037-54D47D6598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3" y="1604190"/>
            <a:ext cx="7797113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9BC425-0784-48F3-A0B4-D9095A80BB3D}"/>
              </a:ext>
            </a:extLst>
          </p:cNvPr>
          <p:cNvSpPr/>
          <p:nvPr/>
        </p:nvSpPr>
        <p:spPr>
          <a:xfrm>
            <a:off x="2512689" y="2560421"/>
            <a:ext cx="1579087" cy="14773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14,640 tweets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3,090 neutral</a:t>
            </a:r>
          </a:p>
          <a:p>
            <a:r>
              <a:rPr lang="en-US" b="1" dirty="0">
                <a:solidFill>
                  <a:schemeClr val="bg1"/>
                </a:solidFill>
              </a:rPr>
              <a:t>2,363 positive</a:t>
            </a:r>
          </a:p>
          <a:p>
            <a:r>
              <a:rPr lang="en-US" b="1" dirty="0">
                <a:solidFill>
                  <a:schemeClr val="bg1"/>
                </a:solidFill>
              </a:rPr>
              <a:t>9,187 negative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D4B16-5304-42DC-9F8C-5476A9E34182}"/>
              </a:ext>
            </a:extLst>
          </p:cNvPr>
          <p:cNvSpPr/>
          <p:nvPr/>
        </p:nvSpPr>
        <p:spPr>
          <a:xfrm>
            <a:off x="2512689" y="4704620"/>
            <a:ext cx="161621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17,340 reviews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6,303 neutral</a:t>
            </a:r>
          </a:p>
          <a:p>
            <a:r>
              <a:rPr lang="en-US" b="1" dirty="0">
                <a:solidFill>
                  <a:srgbClr val="C00000"/>
                </a:solidFill>
              </a:rPr>
              <a:t>9,503 positive</a:t>
            </a:r>
          </a:p>
          <a:p>
            <a:r>
              <a:rPr lang="en-US" b="1" dirty="0">
                <a:solidFill>
                  <a:srgbClr val="C00000"/>
                </a:solidFill>
              </a:rPr>
              <a:t>1,534 negative</a:t>
            </a:r>
          </a:p>
        </p:txBody>
      </p:sp>
    </p:spTree>
    <p:extLst>
      <p:ext uri="{BB962C8B-B14F-4D97-AF65-F5344CB8AC3E}">
        <p14:creationId xmlns:p14="http://schemas.microsoft.com/office/powerpoint/2010/main" val="22172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2EE76-1A7E-4404-AE63-035DE0E7A3A0}"/>
              </a:ext>
            </a:extLst>
          </p:cNvPr>
          <p:cNvSpPr/>
          <p:nvPr/>
        </p:nvSpPr>
        <p:spPr>
          <a:xfrm>
            <a:off x="2113006" y="1904654"/>
            <a:ext cx="862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Data preparation and cleaning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B9F3AA-B2A2-4817-A819-F05073CB1F47}"/>
              </a:ext>
            </a:extLst>
          </p:cNvPr>
          <p:cNvSpPr/>
          <p:nvPr/>
        </p:nvSpPr>
        <p:spPr>
          <a:xfrm>
            <a:off x="2717186" y="3059668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"very </a:t>
            </a:r>
            <a:r>
              <a:rPr lang="en-US" sz="3200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comfot</a:t>
            </a:r>
            <a:r>
              <a:rPr lang="en-US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".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DBC00-213E-4A99-80B2-B3D835F2A882}"/>
              </a:ext>
            </a:extLst>
          </p:cNvPr>
          <p:cNvSpPr/>
          <p:nvPr/>
        </p:nvSpPr>
        <p:spPr>
          <a:xfrm>
            <a:off x="6425513" y="3059667"/>
            <a:ext cx="2876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"very comfort".</a:t>
            </a:r>
            <a:endParaRPr lang="en-US" sz="32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57FDD0C-1424-4C4B-850D-F32C7115C2B1}"/>
              </a:ext>
            </a:extLst>
          </p:cNvPr>
          <p:cNvSpPr/>
          <p:nvPr/>
        </p:nvSpPr>
        <p:spPr>
          <a:xfrm>
            <a:off x="5704772" y="3205860"/>
            <a:ext cx="44896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74690-0384-41BA-BEAC-80B177293CF5}"/>
              </a:ext>
            </a:extLst>
          </p:cNvPr>
          <p:cNvSpPr/>
          <p:nvPr/>
        </p:nvSpPr>
        <p:spPr>
          <a:xfrm>
            <a:off x="2273642" y="1690688"/>
            <a:ext cx="862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indexing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FDF2B-F4A6-400E-BFA1-D3159AC56748}"/>
              </a:ext>
            </a:extLst>
          </p:cNvPr>
          <p:cNvSpPr/>
          <p:nvPr/>
        </p:nvSpPr>
        <p:spPr>
          <a:xfrm>
            <a:off x="1577545" y="2630151"/>
            <a:ext cx="4366055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1: "love it".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2: "very ergonomic".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3: "horrible just horrible".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4: "excellent for price".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5: "very comfort".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6: "very nice".</a:t>
            </a:r>
            <a:endParaRPr lang="en-US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</a:rPr>
              <a:t>Review 7: "horrible".</a:t>
            </a:r>
            <a:endParaRPr 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E8E65F-5881-49EA-A55D-7403C5F40C56}"/>
              </a:ext>
            </a:extLst>
          </p:cNvPr>
          <p:cNvSpPr/>
          <p:nvPr/>
        </p:nvSpPr>
        <p:spPr>
          <a:xfrm>
            <a:off x="6771501" y="2070665"/>
            <a:ext cx="4366055" cy="3761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ighlight>
                  <a:srgbClr val="FF0000"/>
                </a:highlight>
              </a:rPr>
              <a:t>Term index</a:t>
            </a: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  <a:p>
            <a:pPr algn="ctr"/>
            <a:endParaRPr lang="en-US" sz="2800" b="1" dirty="0">
              <a:highlight>
                <a:srgbClr val="FF00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4CA2B-A3C6-4605-9DA2-AD7D0D4D8D94}"/>
              </a:ext>
            </a:extLst>
          </p:cNvPr>
          <p:cNvSpPr/>
          <p:nvPr/>
        </p:nvSpPr>
        <p:spPr>
          <a:xfrm>
            <a:off x="8938036" y="2748803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1919A-082C-4059-80BE-D56EC8BF40F3}"/>
              </a:ext>
            </a:extLst>
          </p:cNvPr>
          <p:cNvSpPr/>
          <p:nvPr/>
        </p:nvSpPr>
        <p:spPr>
          <a:xfrm>
            <a:off x="8304465" y="2513738"/>
            <a:ext cx="633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ED7D2-E718-41E1-967C-A45A81024726}"/>
              </a:ext>
            </a:extLst>
          </p:cNvPr>
          <p:cNvSpPr/>
          <p:nvPr/>
        </p:nvSpPr>
        <p:spPr>
          <a:xfrm>
            <a:off x="7623829" y="2980483"/>
            <a:ext cx="1014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BDB66-7FC3-4774-857B-987895067629}"/>
              </a:ext>
            </a:extLst>
          </p:cNvPr>
          <p:cNvSpPr/>
          <p:nvPr/>
        </p:nvSpPr>
        <p:spPr>
          <a:xfrm>
            <a:off x="9300377" y="2980483"/>
            <a:ext cx="1314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ergonomic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E2388B-7D54-4495-A440-D349036E054B}"/>
              </a:ext>
            </a:extLst>
          </p:cNvPr>
          <p:cNvSpPr/>
          <p:nvPr/>
        </p:nvSpPr>
        <p:spPr>
          <a:xfrm>
            <a:off x="8685381" y="3370181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horrible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5698A2-D958-4253-8A2C-ECC51FA60170}"/>
              </a:ext>
            </a:extLst>
          </p:cNvPr>
          <p:cNvSpPr/>
          <p:nvPr/>
        </p:nvSpPr>
        <p:spPr>
          <a:xfrm>
            <a:off x="7307172" y="3724112"/>
            <a:ext cx="576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just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94C7C-55AF-470B-96AE-84939891BD55}"/>
              </a:ext>
            </a:extLst>
          </p:cNvPr>
          <p:cNvSpPr/>
          <p:nvPr/>
        </p:nvSpPr>
        <p:spPr>
          <a:xfrm>
            <a:off x="8121439" y="3877144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excellent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E63B8-AC55-41A6-AC2C-4E341B5C9CCF}"/>
              </a:ext>
            </a:extLst>
          </p:cNvPr>
          <p:cNvSpPr/>
          <p:nvPr/>
        </p:nvSpPr>
        <p:spPr>
          <a:xfrm>
            <a:off x="9957416" y="391605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60854-EE6F-476A-8C0E-E22BD7D01F05}"/>
              </a:ext>
            </a:extLst>
          </p:cNvPr>
          <p:cNvSpPr/>
          <p:nvPr/>
        </p:nvSpPr>
        <p:spPr>
          <a:xfrm>
            <a:off x="9258289" y="430612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price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DD7A0F-AFAD-4AB0-A5CE-386D94D18EC7}"/>
              </a:ext>
            </a:extLst>
          </p:cNvPr>
          <p:cNvSpPr/>
          <p:nvPr/>
        </p:nvSpPr>
        <p:spPr>
          <a:xfrm>
            <a:off x="7869762" y="4384107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comfort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29FCF0-485A-42C2-991A-6149F0E8F382}"/>
              </a:ext>
            </a:extLst>
          </p:cNvPr>
          <p:cNvSpPr/>
          <p:nvPr/>
        </p:nvSpPr>
        <p:spPr>
          <a:xfrm>
            <a:off x="8622174" y="4767202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nice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2EE76-1A7E-4404-AE63-035DE0E7A3A0}"/>
              </a:ext>
            </a:extLst>
          </p:cNvPr>
          <p:cNvSpPr/>
          <p:nvPr/>
        </p:nvSpPr>
        <p:spPr>
          <a:xfrm>
            <a:off x="2817342" y="1398300"/>
            <a:ext cx="862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Term weighting using TF-G technique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0BBD0-6E75-4C88-8FC8-5B61EB5E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5" y="2112041"/>
            <a:ext cx="10335012" cy="215415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09A269-207A-4BB6-A202-F9D40D2D803E}"/>
              </a:ext>
            </a:extLst>
          </p:cNvPr>
          <p:cNvSpPr/>
          <p:nvPr/>
        </p:nvSpPr>
        <p:spPr>
          <a:xfrm>
            <a:off x="1439239" y="4341811"/>
            <a:ext cx="5048058" cy="190821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1: "</a:t>
            </a:r>
            <a:r>
              <a:rPr lang="en-US" sz="1400" b="1" dirty="0">
                <a:highlight>
                  <a:srgbClr val="FF00FF"/>
                </a:highlight>
                <a:latin typeface="Times New Roman" panose="02020603050405020304" pitchFamily="18" charset="0"/>
              </a:rPr>
              <a:t>love</a:t>
            </a:r>
            <a:r>
              <a:rPr lang="en-US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it</a:t>
            </a:r>
            <a:r>
              <a:rPr lang="en-US" sz="1400" b="1" dirty="0">
                <a:latin typeface="Times New Roman" panose="02020603050405020304" pitchFamily="18" charset="0"/>
              </a:rPr>
              <a:t>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2: "very ergonomic".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3: "</a:t>
            </a:r>
            <a:r>
              <a:rPr lang="en-US" sz="1400" b="1" dirty="0">
                <a:highlight>
                  <a:srgbClr val="00FF00"/>
                </a:highlight>
                <a:latin typeface="Times New Roman" panose="02020603050405020304" pitchFamily="18" charset="0"/>
              </a:rPr>
              <a:t>horrible</a:t>
            </a:r>
            <a:r>
              <a:rPr lang="en-US" sz="1400" b="1" dirty="0">
                <a:latin typeface="Times New Roman" panose="02020603050405020304" pitchFamily="18" charset="0"/>
              </a:rPr>
              <a:t> just </a:t>
            </a:r>
            <a:r>
              <a:rPr lang="en-US" sz="1400" b="1" dirty="0">
                <a:highlight>
                  <a:srgbClr val="00FF00"/>
                </a:highlight>
                <a:latin typeface="Times New Roman" panose="02020603050405020304" pitchFamily="18" charset="0"/>
              </a:rPr>
              <a:t>horrible</a:t>
            </a:r>
            <a:r>
              <a:rPr lang="en-US" sz="1400" b="1" dirty="0">
                <a:latin typeface="Times New Roman" panose="02020603050405020304" pitchFamily="18" charset="0"/>
              </a:rPr>
              <a:t>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4: "excellent for price".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5: "very comfort".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6: "very nice".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pPr marL="320040" indent="320040" algn="just"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</a:rPr>
              <a:t>Review 7: "horrible".</a:t>
            </a:r>
            <a:endParaRPr lang="en-US" sz="1400" b="1" i="1" dirty="0"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2F369E-B81E-46F6-8F83-9B0271400E3B}"/>
              </a:ext>
            </a:extLst>
          </p:cNvPr>
          <p:cNvCxnSpPr>
            <a:cxnSpLocks/>
          </p:cNvCxnSpPr>
          <p:nvPr/>
        </p:nvCxnSpPr>
        <p:spPr>
          <a:xfrm flipV="1">
            <a:off x="3213463" y="2899955"/>
            <a:ext cx="4650377" cy="1495211"/>
          </a:xfrm>
          <a:prstGeom prst="straightConnector1">
            <a:avLst/>
          </a:prstGeom>
          <a:ln>
            <a:solidFill>
              <a:srgbClr val="E254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B170D-0F0C-43AD-AFA0-E4AEDC070B5E}"/>
              </a:ext>
            </a:extLst>
          </p:cNvPr>
          <p:cNvCxnSpPr>
            <a:cxnSpLocks/>
          </p:cNvCxnSpPr>
          <p:nvPr/>
        </p:nvCxnSpPr>
        <p:spPr>
          <a:xfrm flipV="1">
            <a:off x="3526971" y="2899955"/>
            <a:ext cx="2960326" cy="149521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BE7F25-E5FD-40E7-AC67-8CCE63BD1D4D}"/>
              </a:ext>
            </a:extLst>
          </p:cNvPr>
          <p:cNvCxnSpPr>
            <a:cxnSpLocks/>
          </p:cNvCxnSpPr>
          <p:nvPr/>
        </p:nvCxnSpPr>
        <p:spPr>
          <a:xfrm flipV="1">
            <a:off x="3387634" y="3361304"/>
            <a:ext cx="2403566" cy="15764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3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57" y="72737"/>
            <a:ext cx="10515600" cy="699069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2EE76-1A7E-4404-AE63-035DE0E7A3A0}"/>
              </a:ext>
            </a:extLst>
          </p:cNvPr>
          <p:cNvSpPr/>
          <p:nvPr/>
        </p:nvSpPr>
        <p:spPr>
          <a:xfrm>
            <a:off x="2817342" y="557856"/>
            <a:ext cx="862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Term weighting using TF-G technique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29D63-BE55-4F0F-866F-1EDC6E66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25" y="1142631"/>
            <a:ext cx="9439275" cy="17430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108CD-A082-4B6F-AF9B-9B6350B1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25" y="3028735"/>
            <a:ext cx="9439275" cy="1552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0B7AF-1AD9-47E0-A88A-2E4D9515E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25" y="4747569"/>
            <a:ext cx="9439275" cy="15525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172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2EE76-1A7E-4404-AE63-035DE0E7A3A0}"/>
              </a:ext>
            </a:extLst>
          </p:cNvPr>
          <p:cNvSpPr/>
          <p:nvPr/>
        </p:nvSpPr>
        <p:spPr>
          <a:xfrm>
            <a:off x="2817342" y="1398300"/>
            <a:ext cx="862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Term weighting using TF-G technique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8234B-7341-49C6-98ED-462123D3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47" y="2205247"/>
            <a:ext cx="5706120" cy="244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339B53-8082-4260-B5B1-6081EC63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47" y="5050125"/>
            <a:ext cx="5743092" cy="9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endParaRPr lang="en-TH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63A4F-D44B-4F16-994C-DAF5C98D1D25}"/>
              </a:ext>
            </a:extLst>
          </p:cNvPr>
          <p:cNvSpPr/>
          <p:nvPr/>
        </p:nvSpPr>
        <p:spPr>
          <a:xfrm>
            <a:off x="2108886" y="1321356"/>
            <a:ext cx="8641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results of sentiment analysis from the tweet dataset for travelers U.S. airline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77362-B159-49E5-BF3C-C223FD46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47" y="1690688"/>
            <a:ext cx="4127862" cy="4960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B22A70-5AD9-48CB-AE99-1AF93EA17AFD}"/>
              </a:ext>
            </a:extLst>
          </p:cNvPr>
          <p:cNvSpPr/>
          <p:nvPr/>
        </p:nvSpPr>
        <p:spPr>
          <a:xfrm>
            <a:off x="3805647" y="4476206"/>
            <a:ext cx="4127862" cy="21746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2AB23-C201-4AC5-B865-B7CD83E3D089}"/>
              </a:ext>
            </a:extLst>
          </p:cNvPr>
          <p:cNvSpPr/>
          <p:nvPr/>
        </p:nvSpPr>
        <p:spPr>
          <a:xfrm>
            <a:off x="3805647" y="4170768"/>
            <a:ext cx="4127862" cy="3054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endParaRPr lang="en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63A4F-D44B-4F16-994C-DAF5C98D1D25}"/>
              </a:ext>
            </a:extLst>
          </p:cNvPr>
          <p:cNvSpPr/>
          <p:nvPr/>
        </p:nvSpPr>
        <p:spPr>
          <a:xfrm>
            <a:off x="2108886" y="1321356"/>
            <a:ext cx="8641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results of sentiment analysis from the scraped reviews of Amazon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3F67E-F87C-4C44-A808-DA8B2F3B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19" y="1705349"/>
            <a:ext cx="4127861" cy="4983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4D85C1-2443-4722-9A86-3523FBBC900F}"/>
              </a:ext>
            </a:extLst>
          </p:cNvPr>
          <p:cNvSpPr/>
          <p:nvPr/>
        </p:nvSpPr>
        <p:spPr>
          <a:xfrm>
            <a:off x="3789017" y="4467497"/>
            <a:ext cx="4127862" cy="22217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88DC7-CE42-4215-8F06-A78582E33BD2}"/>
              </a:ext>
            </a:extLst>
          </p:cNvPr>
          <p:cNvSpPr/>
          <p:nvPr/>
        </p:nvSpPr>
        <p:spPr>
          <a:xfrm>
            <a:off x="3789020" y="4171406"/>
            <a:ext cx="4127862" cy="300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Discussion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C77C5-37E2-476C-94BD-63A21F295435}"/>
              </a:ext>
            </a:extLst>
          </p:cNvPr>
          <p:cNvSpPr/>
          <p:nvPr/>
        </p:nvSpPr>
        <p:spPr>
          <a:xfrm>
            <a:off x="2380735" y="1690688"/>
            <a:ext cx="760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1. The improvement of technique TF-G by modulation with 5 and MLP technique is the most accurate in text sentiment analysis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8B81A-1B71-4F47-B6EE-E88D5BF96C6F}"/>
              </a:ext>
            </a:extLst>
          </p:cNvPr>
          <p:cNvSpPr/>
          <p:nvPr/>
        </p:nvSpPr>
        <p:spPr>
          <a:xfrm>
            <a:off x="2380735" y="2529187"/>
            <a:ext cx="705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Using appropriate term weights for learning on the dataset, the MLP technique can provide high accuracy in text sentiment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6F1F8-FB3A-443D-BBD8-1E70C388E9C3}"/>
              </a:ext>
            </a:extLst>
          </p:cNvPr>
          <p:cNvSpPr/>
          <p:nvPr/>
        </p:nvSpPr>
        <p:spPr>
          <a:xfrm>
            <a:off x="2380735" y="3429000"/>
            <a:ext cx="705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Modulation is a technique used to reduce the weight within the range of modulation numbers.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EAB1F-15F4-4F40-B9E4-4DBEF291529C}"/>
              </a:ext>
            </a:extLst>
          </p:cNvPr>
          <p:cNvSpPr/>
          <p:nvPr/>
        </p:nvSpPr>
        <p:spPr>
          <a:xfrm>
            <a:off x="2380735" y="4434484"/>
            <a:ext cx="7059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 Mathematical modulation with appropriate numbers can adjust the weights of terms in the dataset and improve text sentiment analysis accuracy (M. Sammons and el, 2016, M. Mohamed and el, 2022). </a:t>
            </a:r>
          </a:p>
        </p:txBody>
      </p:sp>
    </p:spTree>
    <p:extLst>
      <p:ext uri="{BB962C8B-B14F-4D97-AF65-F5344CB8AC3E}">
        <p14:creationId xmlns:p14="http://schemas.microsoft.com/office/powerpoint/2010/main" val="16259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Discussion</a:t>
            </a:r>
            <a:endParaRPr lang="en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8B81A-1B71-4F47-B6EE-E88D5BF96C6F}"/>
              </a:ext>
            </a:extLst>
          </p:cNvPr>
          <p:cNvSpPr/>
          <p:nvPr/>
        </p:nvSpPr>
        <p:spPr>
          <a:xfrm>
            <a:off x="2207740" y="1498586"/>
            <a:ext cx="7059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 Why does TF-G technique better than other techniques?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5AA037-EE6B-4595-B068-6C19899A5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60605"/>
              </p:ext>
            </p:extLst>
          </p:nvPr>
        </p:nvGraphicFramePr>
        <p:xfrm>
          <a:off x="2207740" y="2045148"/>
          <a:ext cx="8128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081">
                  <a:extLst>
                    <a:ext uri="{9D8B030D-6E8A-4147-A177-3AD203B41FA5}">
                      <a16:colId xmlns:a16="http://schemas.microsoft.com/office/drawing/2014/main" val="4062805804"/>
                    </a:ext>
                  </a:extLst>
                </a:gridCol>
                <a:gridCol w="6912919">
                  <a:extLst>
                    <a:ext uri="{9D8B030D-6E8A-4147-A177-3AD203B41FA5}">
                      <a16:colId xmlns:a16="http://schemas.microsoft.com/office/drawing/2014/main" val="4248537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8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BoW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considers the number of words in the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9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considers the number of words in the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7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TF-IDF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considers the number of words in the document with the number of documents in which the word appears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TF-ICF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considers the number of words occurring in a document versus the number of sentiments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5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TF-IGM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considers the number of words occurring in a document versus the number of documents containing words in each sentiment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1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TF-G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determines by calculating the Gaussian distribution or the normal distribution of the terms in each sentiment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8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Objective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 and Discussions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23" y="1565743"/>
            <a:ext cx="9673856" cy="571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F6605-B20C-467D-B6B9-AE88D86059AB}"/>
              </a:ext>
            </a:extLst>
          </p:cNvPr>
          <p:cNvSpPr/>
          <p:nvPr/>
        </p:nvSpPr>
        <p:spPr>
          <a:xfrm>
            <a:off x="2364383" y="2233682"/>
            <a:ext cx="457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interactions and feedback on web pages.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14F0-D59A-4F93-A45A-7B3B89F5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83" y="2724289"/>
            <a:ext cx="3082878" cy="330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FC354-EF4D-491F-A2B8-66A24A1B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4114257"/>
            <a:ext cx="2828925" cy="16954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85DEF3D-45A3-472C-A52B-EA4108A9CE6F}"/>
              </a:ext>
            </a:extLst>
          </p:cNvPr>
          <p:cNvSpPr/>
          <p:nvPr/>
        </p:nvSpPr>
        <p:spPr>
          <a:xfrm>
            <a:off x="6189044" y="3429000"/>
            <a:ext cx="74114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guide to emotional journey mapping | by Oriol Banus | Jul, 2021 | UX ...">
            <a:extLst>
              <a:ext uri="{FF2B5EF4-FFF2-40B4-BE49-F238E27FC236}">
                <a16:creationId xmlns:a16="http://schemas.microsoft.com/office/drawing/2014/main" id="{F8BC80BF-91CB-453B-B26C-C7A2F3BE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21" y="2724289"/>
            <a:ext cx="2792891" cy="19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oked on a Feeling: Using Sentiment Analysis on My Text Messages ...">
            <a:extLst>
              <a:ext uri="{FF2B5EF4-FFF2-40B4-BE49-F238E27FC236}">
                <a16:creationId xmlns:a16="http://schemas.microsoft.com/office/drawing/2014/main" id="{FA4B413C-744B-4FBE-83C0-6D89FE61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53" y="4114257"/>
            <a:ext cx="2792891" cy="13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23" y="1565743"/>
            <a:ext cx="9673856" cy="571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Importance of Text Sentiment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F6605-B20C-467D-B6B9-AE88D86059AB}"/>
              </a:ext>
            </a:extLst>
          </p:cNvPr>
          <p:cNvSpPr/>
          <p:nvPr/>
        </p:nvSpPr>
        <p:spPr>
          <a:xfrm>
            <a:off x="2364383" y="2233682"/>
            <a:ext cx="3647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1. Social Media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BE482-C20F-44BD-8D29-5BDDFC66AC3F}"/>
              </a:ext>
            </a:extLst>
          </p:cNvPr>
          <p:cNvSpPr/>
          <p:nvPr/>
        </p:nvSpPr>
        <p:spPr>
          <a:xfrm>
            <a:off x="2361063" y="2964533"/>
            <a:ext cx="4671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2. Customer Feedback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C10FB-0BD9-4A44-8928-93C0DAFCF7B6}"/>
              </a:ext>
            </a:extLst>
          </p:cNvPr>
          <p:cNvSpPr/>
          <p:nvPr/>
        </p:nvSpPr>
        <p:spPr>
          <a:xfrm>
            <a:off x="2361063" y="3779986"/>
            <a:ext cx="315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3.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7221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23" y="1565743"/>
            <a:ext cx="9673856" cy="571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Solving text analytics problems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F6605-B20C-467D-B6B9-AE88D86059AB}"/>
              </a:ext>
            </a:extLst>
          </p:cNvPr>
          <p:cNvSpPr/>
          <p:nvPr/>
        </p:nvSpPr>
        <p:spPr>
          <a:xfrm>
            <a:off x="2364383" y="2233682"/>
            <a:ext cx="523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Natural Language Processing (NLP)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1905F5-9E41-4719-B1B4-DF691327BCAE}"/>
              </a:ext>
            </a:extLst>
          </p:cNvPr>
          <p:cNvSpPr/>
          <p:nvPr/>
        </p:nvSpPr>
        <p:spPr>
          <a:xfrm>
            <a:off x="3994484" y="2891306"/>
            <a:ext cx="2685449" cy="537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277C16-CE09-41F4-9B8A-0C77AA8A22CC}"/>
              </a:ext>
            </a:extLst>
          </p:cNvPr>
          <p:cNvSpPr/>
          <p:nvPr/>
        </p:nvSpPr>
        <p:spPr>
          <a:xfrm>
            <a:off x="3994484" y="3734911"/>
            <a:ext cx="2685449" cy="730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Tokenization/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Word segmentation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512913-2EBB-4223-926B-E483BEE9613E}"/>
              </a:ext>
            </a:extLst>
          </p:cNvPr>
          <p:cNvSpPr/>
          <p:nvPr/>
        </p:nvSpPr>
        <p:spPr>
          <a:xfrm>
            <a:off x="3994484" y="4771255"/>
            <a:ext cx="2685449" cy="730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Term weighing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2D0F67-7C2D-4497-9B13-FF8F286B46ED}"/>
              </a:ext>
            </a:extLst>
          </p:cNvPr>
          <p:cNvSpPr/>
          <p:nvPr/>
        </p:nvSpPr>
        <p:spPr>
          <a:xfrm>
            <a:off x="3975802" y="5762442"/>
            <a:ext cx="2685449" cy="730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Text classification/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Text analysis using MLs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B6002D0-E7BE-481F-AC0B-8EE4ECF04A3E}"/>
              </a:ext>
            </a:extLst>
          </p:cNvPr>
          <p:cNvSpPr/>
          <p:nvPr/>
        </p:nvSpPr>
        <p:spPr>
          <a:xfrm>
            <a:off x="5215338" y="3474157"/>
            <a:ext cx="242186" cy="24220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CD92E45-1E0B-4948-92F8-6A6085195051}"/>
              </a:ext>
            </a:extLst>
          </p:cNvPr>
          <p:cNvSpPr/>
          <p:nvPr/>
        </p:nvSpPr>
        <p:spPr>
          <a:xfrm>
            <a:off x="5242610" y="4521708"/>
            <a:ext cx="242186" cy="24220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7A4C607-835C-48AF-BF85-FC86978A92B8}"/>
              </a:ext>
            </a:extLst>
          </p:cNvPr>
          <p:cNvSpPr/>
          <p:nvPr/>
        </p:nvSpPr>
        <p:spPr>
          <a:xfrm>
            <a:off x="5252238" y="5522738"/>
            <a:ext cx="242186" cy="24220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FE05C4-F4C1-4FD1-95B2-1C1A43CBBC69}"/>
              </a:ext>
            </a:extLst>
          </p:cNvPr>
          <p:cNvSpPr/>
          <p:nvPr/>
        </p:nvSpPr>
        <p:spPr>
          <a:xfrm>
            <a:off x="7706583" y="2460877"/>
            <a:ext cx="2685449" cy="22118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BoW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TF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TF-IDF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TF-ICF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TF-IGM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TF-G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91EBAC-0625-4D93-9649-7C82E19EC122}"/>
              </a:ext>
            </a:extLst>
          </p:cNvPr>
          <p:cNvCxnSpPr>
            <a:stCxn id="9" idx="3"/>
            <a:endCxn id="7" idx="2"/>
          </p:cNvCxnSpPr>
          <p:nvPr/>
        </p:nvCxnSpPr>
        <p:spPr>
          <a:xfrm flipV="1">
            <a:off x="6679933" y="3566807"/>
            <a:ext cx="1026650" cy="156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D6AA4C6-B1F9-429A-B99A-C0DC470CED80}"/>
              </a:ext>
            </a:extLst>
          </p:cNvPr>
          <p:cNvSpPr/>
          <p:nvPr/>
        </p:nvSpPr>
        <p:spPr>
          <a:xfrm>
            <a:off x="7787883" y="4996804"/>
            <a:ext cx="2146950" cy="1312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k</a:t>
            </a:r>
            <a:r>
              <a:rPr lang="en-US" sz="2000" b="1" dirty="0">
                <a:solidFill>
                  <a:schemeClr val="tx1"/>
                </a:solidFill>
              </a:rPr>
              <a:t>-NN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SVM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RF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MLP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405B47-DCA3-4B13-8D37-33901FB7C9D5}"/>
              </a:ext>
            </a:extLst>
          </p:cNvPr>
          <p:cNvCxnSpPr>
            <a:cxnSpLocks/>
            <a:stCxn id="12" idx="3"/>
            <a:endCxn id="17" idx="2"/>
          </p:cNvCxnSpPr>
          <p:nvPr/>
        </p:nvCxnSpPr>
        <p:spPr>
          <a:xfrm flipV="1">
            <a:off x="6661251" y="5653059"/>
            <a:ext cx="1126632" cy="47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2" grpId="0" animBg="1"/>
      <p:bldP spid="6" grpId="0" animBg="1"/>
      <p:bldP spid="13" grpId="0" animBg="1"/>
      <p:bldP spid="14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23" y="1565743"/>
            <a:ext cx="9673856" cy="571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Solving text analytics problems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F6605-B20C-467D-B6B9-AE88D86059AB}"/>
              </a:ext>
            </a:extLst>
          </p:cNvPr>
          <p:cNvSpPr/>
          <p:nvPr/>
        </p:nvSpPr>
        <p:spPr>
          <a:xfrm>
            <a:off x="2364383" y="2233682"/>
            <a:ext cx="349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Sate-of-the-art for NLP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FE05C4-F4C1-4FD1-95B2-1C1A43CBBC69}"/>
              </a:ext>
            </a:extLst>
          </p:cNvPr>
          <p:cNvSpPr/>
          <p:nvPr/>
        </p:nvSpPr>
        <p:spPr>
          <a:xfrm>
            <a:off x="5099307" y="3110559"/>
            <a:ext cx="2401244" cy="21816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Term frequency with Gaussian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(TF-G) + MLs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BA951B-FEF4-43E5-89BA-9AFCEC3080A9}"/>
              </a:ext>
            </a:extLst>
          </p:cNvPr>
          <p:cNvSpPr/>
          <p:nvPr/>
        </p:nvSpPr>
        <p:spPr>
          <a:xfrm>
            <a:off x="7990789" y="3195325"/>
            <a:ext cx="2191179" cy="218169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BERT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ECD716-61BF-4CFE-8A85-01C45AAB9AD1}"/>
              </a:ext>
            </a:extLst>
          </p:cNvPr>
          <p:cNvSpPr/>
          <p:nvPr/>
        </p:nvSpPr>
        <p:spPr>
          <a:xfrm>
            <a:off x="2010033" y="3132439"/>
            <a:ext cx="2500184" cy="21816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Term frequency inverse gravity moment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(TF-IGM)+MLs</a:t>
            </a:r>
          </a:p>
        </p:txBody>
      </p:sp>
    </p:spTree>
    <p:extLst>
      <p:ext uri="{BB962C8B-B14F-4D97-AF65-F5344CB8AC3E}">
        <p14:creationId xmlns:p14="http://schemas.microsoft.com/office/powerpoint/2010/main" val="4745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326" y="1460276"/>
            <a:ext cx="9908059" cy="848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TF-G with ML techniques for text classification and sentiment analysis</a:t>
            </a:r>
          </a:p>
          <a:p>
            <a:pPr marL="0" indent="0">
              <a:buNone/>
            </a:pPr>
            <a:r>
              <a:rPr lang="en-US" b="1" dirty="0"/>
              <a:t>(</a:t>
            </a:r>
            <a:r>
              <a:rPr lang="en-US" b="1" dirty="0" err="1"/>
              <a:t>Vuttichai</a:t>
            </a:r>
            <a:r>
              <a:rPr lang="en-US" b="1" dirty="0"/>
              <a:t> and </a:t>
            </a:r>
            <a:r>
              <a:rPr lang="en-US" b="1" dirty="0" err="1"/>
              <a:t>Sumonta</a:t>
            </a:r>
            <a:r>
              <a:rPr lang="en-US" b="1" dirty="0"/>
              <a:t>, 2021)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84CC62-3085-4031-9709-803C255F9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36754"/>
              </p:ext>
            </p:extLst>
          </p:nvPr>
        </p:nvGraphicFramePr>
        <p:xfrm>
          <a:off x="2211859" y="2421924"/>
          <a:ext cx="7300784" cy="3193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196">
                  <a:extLst>
                    <a:ext uri="{9D8B030D-6E8A-4147-A177-3AD203B41FA5}">
                      <a16:colId xmlns:a16="http://schemas.microsoft.com/office/drawing/2014/main" val="2879281397"/>
                    </a:ext>
                  </a:extLst>
                </a:gridCol>
                <a:gridCol w="1825196">
                  <a:extLst>
                    <a:ext uri="{9D8B030D-6E8A-4147-A177-3AD203B41FA5}">
                      <a16:colId xmlns:a16="http://schemas.microsoft.com/office/drawing/2014/main" val="1392247041"/>
                    </a:ext>
                  </a:extLst>
                </a:gridCol>
                <a:gridCol w="1825196">
                  <a:extLst>
                    <a:ext uri="{9D8B030D-6E8A-4147-A177-3AD203B41FA5}">
                      <a16:colId xmlns:a16="http://schemas.microsoft.com/office/drawing/2014/main" val="3063062430"/>
                    </a:ext>
                  </a:extLst>
                </a:gridCol>
                <a:gridCol w="1825196">
                  <a:extLst>
                    <a:ext uri="{9D8B030D-6E8A-4147-A177-3AD203B41FA5}">
                      <a16:colId xmlns:a16="http://schemas.microsoft.com/office/drawing/2014/main" val="1854322911"/>
                    </a:ext>
                  </a:extLst>
                </a:gridCol>
              </a:tblGrid>
              <a:tr h="39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Precision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Recall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</a:t>
                      </a:r>
                      <a:r>
                        <a:rPr lang="ar-SA" sz="2800">
                          <a:effectLst/>
                        </a:rPr>
                        <a:t>-</a:t>
                      </a:r>
                      <a:r>
                        <a:rPr lang="en-US" sz="2800">
                          <a:effectLst/>
                        </a:rPr>
                        <a:t>measure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518519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80.99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81.75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79.93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461460"/>
                  </a:ext>
                </a:extLst>
              </a:tr>
              <a:tr h="463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NB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81.79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82.60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82.13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307130"/>
                  </a:ext>
                </a:extLst>
              </a:tr>
              <a:tr h="71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</a:rPr>
                        <a:t>SVM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</a:rPr>
                        <a:t>99.84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</a:rPr>
                        <a:t>99.73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</a:rPr>
                        <a:t>99.78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535560"/>
                  </a:ext>
                </a:extLst>
              </a:tr>
              <a:tr h="47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RF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88.35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93.12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90.67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56669"/>
                  </a:ext>
                </a:extLst>
              </a:tr>
              <a:tr h="614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MLP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81.58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75.79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79.08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61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326" y="1460276"/>
            <a:ext cx="9908059" cy="848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TF-G with MLP technique for text classification and sentiment analysis</a:t>
            </a:r>
          </a:p>
          <a:p>
            <a:pPr marL="0" indent="0">
              <a:buNone/>
            </a:pPr>
            <a:r>
              <a:rPr lang="en-US" b="1" dirty="0"/>
              <a:t>(</a:t>
            </a:r>
            <a:r>
              <a:rPr lang="en-US" b="1" dirty="0" err="1"/>
              <a:t>Vuttichai</a:t>
            </a:r>
            <a:r>
              <a:rPr lang="en-US" b="1" dirty="0"/>
              <a:t> and Sumonta, 2021) </a:t>
            </a:r>
            <a:r>
              <a:rPr lang="th-TH" b="1" dirty="0">
                <a:solidFill>
                  <a:srgbClr val="FF0000"/>
                </a:solidFill>
              </a:rPr>
              <a:t>ใช้นามสกุล ไม่ใช่ใช้ชื่อจริง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7F5A50-1915-47F6-95C0-9AC19A7C1110}"/>
              </a:ext>
            </a:extLst>
          </p:cNvPr>
          <p:cNvSpPr/>
          <p:nvPr/>
        </p:nvSpPr>
        <p:spPr>
          <a:xfrm>
            <a:off x="1997675" y="2296064"/>
            <a:ext cx="3760574" cy="40163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TF-G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D4DFD-B498-4B38-A6C4-ED78EE2E19C3}"/>
              </a:ext>
            </a:extLst>
          </p:cNvPr>
          <p:cNvSpPr txBox="1"/>
          <p:nvPr/>
        </p:nvSpPr>
        <p:spPr>
          <a:xfrm>
            <a:off x="2679173" y="3008394"/>
            <a:ext cx="2360141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0000"/>
                </a:highlight>
              </a:rPr>
              <a:t>Term weighting</a:t>
            </a:r>
          </a:p>
          <a:p>
            <a:endParaRPr lang="en-US" dirty="0"/>
          </a:p>
          <a:p>
            <a:r>
              <a:rPr lang="en-US" dirty="0"/>
              <a:t>TW of index term1</a:t>
            </a:r>
          </a:p>
          <a:p>
            <a:r>
              <a:rPr lang="en-US" dirty="0"/>
              <a:t>TW of index term2</a:t>
            </a:r>
          </a:p>
          <a:p>
            <a:r>
              <a:rPr lang="en-US" dirty="0"/>
              <a:t>TW of index term3</a:t>
            </a:r>
          </a:p>
          <a:p>
            <a:r>
              <a:rPr lang="en-US" dirty="0"/>
              <a:t>TW of index term4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TW of index term(n-1)</a:t>
            </a:r>
          </a:p>
          <a:p>
            <a:r>
              <a:rPr lang="en-US" dirty="0"/>
              <a:t>TW of index term(n)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251994-CC7C-4654-9EFF-C06EA1926640}"/>
              </a:ext>
            </a:extLst>
          </p:cNvPr>
          <p:cNvSpPr/>
          <p:nvPr/>
        </p:nvSpPr>
        <p:spPr>
          <a:xfrm>
            <a:off x="6215449" y="2341472"/>
            <a:ext cx="5758248" cy="40163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MLP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BC9F0D-1D82-4B08-98CF-7B73F7E72298}"/>
              </a:ext>
            </a:extLst>
          </p:cNvPr>
          <p:cNvSpPr/>
          <p:nvPr/>
        </p:nvSpPr>
        <p:spPr>
          <a:xfrm>
            <a:off x="6834318" y="3458511"/>
            <a:ext cx="889689" cy="198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2F7EE5-AEB1-4234-BCB4-3627D7941435}"/>
              </a:ext>
            </a:extLst>
          </p:cNvPr>
          <p:cNvSpPr/>
          <p:nvPr/>
        </p:nvSpPr>
        <p:spPr>
          <a:xfrm>
            <a:off x="7997915" y="3458511"/>
            <a:ext cx="889689" cy="198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DF85-2769-44AE-B37B-807E9F1E2AEE}"/>
              </a:ext>
            </a:extLst>
          </p:cNvPr>
          <p:cNvSpPr/>
          <p:nvPr/>
        </p:nvSpPr>
        <p:spPr>
          <a:xfrm>
            <a:off x="9096120" y="3458511"/>
            <a:ext cx="889689" cy="198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A24C9C-58EA-414D-8AEE-4D7030ED2DA3}"/>
              </a:ext>
            </a:extLst>
          </p:cNvPr>
          <p:cNvSpPr/>
          <p:nvPr/>
        </p:nvSpPr>
        <p:spPr>
          <a:xfrm>
            <a:off x="10194325" y="3458511"/>
            <a:ext cx="1159475" cy="198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606E5F-F55D-4CD0-9387-72CD974B8A7F}"/>
              </a:ext>
            </a:extLst>
          </p:cNvPr>
          <p:cNvSpPr/>
          <p:nvPr/>
        </p:nvSpPr>
        <p:spPr>
          <a:xfrm>
            <a:off x="6870356" y="3805883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CF1E51-8310-4441-91B9-A75E1111CCE1}"/>
              </a:ext>
            </a:extLst>
          </p:cNvPr>
          <p:cNvSpPr/>
          <p:nvPr/>
        </p:nvSpPr>
        <p:spPr>
          <a:xfrm>
            <a:off x="6874296" y="4311819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ED0998-FF1B-4CFC-8BF8-2DFBE43E9CDB}"/>
              </a:ext>
            </a:extLst>
          </p:cNvPr>
          <p:cNvSpPr/>
          <p:nvPr/>
        </p:nvSpPr>
        <p:spPr>
          <a:xfrm>
            <a:off x="6870356" y="4978313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4A46DE-EB8C-4981-8C1D-B423AD2261B5}"/>
              </a:ext>
            </a:extLst>
          </p:cNvPr>
          <p:cNvSpPr/>
          <p:nvPr/>
        </p:nvSpPr>
        <p:spPr>
          <a:xfrm>
            <a:off x="6770474" y="4670165"/>
            <a:ext cx="889689" cy="24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11D854-769F-48CD-B0A1-6347F0B300BA}"/>
              </a:ext>
            </a:extLst>
          </p:cNvPr>
          <p:cNvSpPr/>
          <p:nvPr/>
        </p:nvSpPr>
        <p:spPr>
          <a:xfrm>
            <a:off x="8096767" y="3805883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334DAB-A37C-4B3F-9799-F804D89B6022}"/>
              </a:ext>
            </a:extLst>
          </p:cNvPr>
          <p:cNvSpPr/>
          <p:nvPr/>
        </p:nvSpPr>
        <p:spPr>
          <a:xfrm>
            <a:off x="8100707" y="4311819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49DC4A-82E5-432B-94E8-DD6A23B2DA17}"/>
              </a:ext>
            </a:extLst>
          </p:cNvPr>
          <p:cNvSpPr/>
          <p:nvPr/>
        </p:nvSpPr>
        <p:spPr>
          <a:xfrm>
            <a:off x="8096767" y="4978313"/>
            <a:ext cx="729049" cy="3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C13E-A65D-4AFB-ABAD-7BAFA0F2CBD6}"/>
              </a:ext>
            </a:extLst>
          </p:cNvPr>
          <p:cNvSpPr/>
          <p:nvPr/>
        </p:nvSpPr>
        <p:spPr>
          <a:xfrm>
            <a:off x="7996885" y="4670165"/>
            <a:ext cx="889689" cy="24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2B0013-CE86-4034-9792-ADE3CE2A2853}"/>
              </a:ext>
            </a:extLst>
          </p:cNvPr>
          <p:cNvSpPr/>
          <p:nvPr/>
        </p:nvSpPr>
        <p:spPr>
          <a:xfrm>
            <a:off x="9311333" y="3805883"/>
            <a:ext cx="604130" cy="39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9531A7-6260-4BA0-A354-63CB94C4A771}"/>
              </a:ext>
            </a:extLst>
          </p:cNvPr>
          <p:cNvSpPr/>
          <p:nvPr/>
        </p:nvSpPr>
        <p:spPr>
          <a:xfrm>
            <a:off x="9315273" y="4311819"/>
            <a:ext cx="604130" cy="39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B8C574-9502-4D87-A399-3C0767B6EC7E}"/>
              </a:ext>
            </a:extLst>
          </p:cNvPr>
          <p:cNvSpPr/>
          <p:nvPr/>
        </p:nvSpPr>
        <p:spPr>
          <a:xfrm>
            <a:off x="9311333" y="4978313"/>
            <a:ext cx="604130" cy="39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773D63-6A02-4358-BA6C-8496F3590499}"/>
              </a:ext>
            </a:extLst>
          </p:cNvPr>
          <p:cNvSpPr/>
          <p:nvPr/>
        </p:nvSpPr>
        <p:spPr>
          <a:xfrm>
            <a:off x="9211450" y="4681719"/>
            <a:ext cx="737245" cy="272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78B242-B9E5-4E39-8366-F46C196866F7}"/>
              </a:ext>
            </a:extLst>
          </p:cNvPr>
          <p:cNvSpPr/>
          <p:nvPr/>
        </p:nvSpPr>
        <p:spPr>
          <a:xfrm>
            <a:off x="10429104" y="3830597"/>
            <a:ext cx="729049" cy="358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F2C92F-5FA1-47C5-A323-0412A8E56ED9}"/>
              </a:ext>
            </a:extLst>
          </p:cNvPr>
          <p:cNvSpPr/>
          <p:nvPr/>
        </p:nvSpPr>
        <p:spPr>
          <a:xfrm>
            <a:off x="10429104" y="4404764"/>
            <a:ext cx="729049" cy="358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6F1E01-EBAB-4AB0-B928-1FC4C93BA260}"/>
              </a:ext>
            </a:extLst>
          </p:cNvPr>
          <p:cNvSpPr/>
          <p:nvPr/>
        </p:nvSpPr>
        <p:spPr>
          <a:xfrm>
            <a:off x="10443529" y="4999995"/>
            <a:ext cx="729049" cy="358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O3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004AEB-D5E8-4C62-90DF-8DA689308EAD}"/>
              </a:ext>
            </a:extLst>
          </p:cNvPr>
          <p:cNvCxnSpPr>
            <a:cxnSpLocks/>
            <a:stCxn id="6" idx="3"/>
            <a:endCxn id="14" idx="2"/>
          </p:cNvCxnSpPr>
          <p:nvPr/>
        </p:nvCxnSpPr>
        <p:spPr>
          <a:xfrm flipV="1">
            <a:off x="5039314" y="3985056"/>
            <a:ext cx="1831042" cy="316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DF67BE-B602-4E75-9D5C-58BA1F87DF61}"/>
              </a:ext>
            </a:extLst>
          </p:cNvPr>
          <p:cNvCxnSpPr>
            <a:cxnSpLocks/>
            <a:stCxn id="6" idx="3"/>
            <a:endCxn id="21" idx="2"/>
          </p:cNvCxnSpPr>
          <p:nvPr/>
        </p:nvCxnSpPr>
        <p:spPr>
          <a:xfrm>
            <a:off x="5039314" y="4301056"/>
            <a:ext cx="1834982" cy="189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61E3C7-22C4-4F3B-862B-7CBDB1A66F75}"/>
              </a:ext>
            </a:extLst>
          </p:cNvPr>
          <p:cNvCxnSpPr>
            <a:cxnSpLocks/>
            <a:stCxn id="6" idx="3"/>
            <a:endCxn id="22" idx="2"/>
          </p:cNvCxnSpPr>
          <p:nvPr/>
        </p:nvCxnSpPr>
        <p:spPr>
          <a:xfrm>
            <a:off x="5039314" y="4301056"/>
            <a:ext cx="1831042" cy="856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7818AC-9250-4C4D-8FF3-ED1ABFBA87FF}"/>
              </a:ext>
            </a:extLst>
          </p:cNvPr>
          <p:cNvCxnSpPr>
            <a:cxnSpLocks/>
            <a:stCxn id="14" idx="6"/>
            <a:endCxn id="24" idx="2"/>
          </p:cNvCxnSpPr>
          <p:nvPr/>
        </p:nvCxnSpPr>
        <p:spPr>
          <a:xfrm>
            <a:off x="7599405" y="3985056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3B55DE-7D84-4035-BFB8-C3117E939E84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7599405" y="4003670"/>
            <a:ext cx="501302" cy="487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402AC2-A818-4FE4-95F4-A0C03CBD11AC}"/>
              </a:ext>
            </a:extLst>
          </p:cNvPr>
          <p:cNvCxnSpPr>
            <a:cxnSpLocks/>
            <a:stCxn id="14" idx="6"/>
            <a:endCxn id="26" idx="1"/>
          </p:cNvCxnSpPr>
          <p:nvPr/>
        </p:nvCxnSpPr>
        <p:spPr>
          <a:xfrm>
            <a:off x="7599405" y="3985056"/>
            <a:ext cx="604129" cy="1045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DA5B1A-BA3E-446D-BFBF-083E8DB2717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7603345" y="3985056"/>
            <a:ext cx="493422" cy="505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FE66F9A-4476-40D7-B411-20E3E64B4B8A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7603345" y="4490992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A5704D-F6BA-4E05-8BD1-DFA1EA065D09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7603345" y="4490992"/>
            <a:ext cx="493422" cy="666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5B4560-80FD-417D-B78B-7B818ACB298E}"/>
              </a:ext>
            </a:extLst>
          </p:cNvPr>
          <p:cNvCxnSpPr>
            <a:cxnSpLocks/>
            <a:stCxn id="22" idx="6"/>
            <a:endCxn id="26" idx="2"/>
          </p:cNvCxnSpPr>
          <p:nvPr/>
        </p:nvCxnSpPr>
        <p:spPr>
          <a:xfrm>
            <a:off x="7599405" y="5157486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AC6D4F-9790-4A79-83E9-46A8DDB3ADB7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599405" y="4490992"/>
            <a:ext cx="501302" cy="663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3254710-41AF-4855-81B4-D3AF5660030E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 flipV="1">
            <a:off x="7599405" y="3985056"/>
            <a:ext cx="497362" cy="1172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88848D6-F03B-4F95-AB1C-D5EC2AFF7A0B}"/>
              </a:ext>
            </a:extLst>
          </p:cNvPr>
          <p:cNvCxnSpPr>
            <a:cxnSpLocks/>
          </p:cNvCxnSpPr>
          <p:nvPr/>
        </p:nvCxnSpPr>
        <p:spPr>
          <a:xfrm>
            <a:off x="8837144" y="4003670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98351AC-E680-4726-B3A5-685B404AFF73}"/>
              </a:ext>
            </a:extLst>
          </p:cNvPr>
          <p:cNvCxnSpPr>
            <a:cxnSpLocks/>
          </p:cNvCxnSpPr>
          <p:nvPr/>
        </p:nvCxnSpPr>
        <p:spPr>
          <a:xfrm>
            <a:off x="8837144" y="4022284"/>
            <a:ext cx="501302" cy="487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D7A0DD-F59E-42F2-A4E1-1BE880D0A1D9}"/>
              </a:ext>
            </a:extLst>
          </p:cNvPr>
          <p:cNvCxnSpPr>
            <a:cxnSpLocks/>
          </p:cNvCxnSpPr>
          <p:nvPr/>
        </p:nvCxnSpPr>
        <p:spPr>
          <a:xfrm>
            <a:off x="8837144" y="4003670"/>
            <a:ext cx="604129" cy="1045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F7A513-272E-4A47-9348-71366624374E}"/>
              </a:ext>
            </a:extLst>
          </p:cNvPr>
          <p:cNvCxnSpPr>
            <a:cxnSpLocks/>
          </p:cNvCxnSpPr>
          <p:nvPr/>
        </p:nvCxnSpPr>
        <p:spPr>
          <a:xfrm flipV="1">
            <a:off x="8841084" y="4003670"/>
            <a:ext cx="493422" cy="505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033F79B-8207-4AB0-994C-F5CEAD6170CE}"/>
              </a:ext>
            </a:extLst>
          </p:cNvPr>
          <p:cNvCxnSpPr>
            <a:cxnSpLocks/>
          </p:cNvCxnSpPr>
          <p:nvPr/>
        </p:nvCxnSpPr>
        <p:spPr>
          <a:xfrm>
            <a:off x="8841084" y="4509606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7D59F04-33E5-4A78-A1D1-12FAFF93D8F0}"/>
              </a:ext>
            </a:extLst>
          </p:cNvPr>
          <p:cNvCxnSpPr>
            <a:cxnSpLocks/>
          </p:cNvCxnSpPr>
          <p:nvPr/>
        </p:nvCxnSpPr>
        <p:spPr>
          <a:xfrm>
            <a:off x="8841084" y="4509606"/>
            <a:ext cx="493422" cy="666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DF8CF4F-0DE7-4D52-8857-A9FBCE16F693}"/>
              </a:ext>
            </a:extLst>
          </p:cNvPr>
          <p:cNvCxnSpPr>
            <a:cxnSpLocks/>
          </p:cNvCxnSpPr>
          <p:nvPr/>
        </p:nvCxnSpPr>
        <p:spPr>
          <a:xfrm>
            <a:off x="8837144" y="5176100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ED43DF-5ED4-4760-BA53-D9036876A8BD}"/>
              </a:ext>
            </a:extLst>
          </p:cNvPr>
          <p:cNvCxnSpPr>
            <a:cxnSpLocks/>
          </p:cNvCxnSpPr>
          <p:nvPr/>
        </p:nvCxnSpPr>
        <p:spPr>
          <a:xfrm flipV="1">
            <a:off x="8837144" y="4509606"/>
            <a:ext cx="501302" cy="663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26D9A93-F7ED-4713-9CE8-7433B3D7C41F}"/>
              </a:ext>
            </a:extLst>
          </p:cNvPr>
          <p:cNvCxnSpPr>
            <a:cxnSpLocks/>
          </p:cNvCxnSpPr>
          <p:nvPr/>
        </p:nvCxnSpPr>
        <p:spPr>
          <a:xfrm flipV="1">
            <a:off x="8837144" y="4003670"/>
            <a:ext cx="497362" cy="1172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CF23E1-F0D7-453F-A06E-E40CEBF89C62}"/>
              </a:ext>
            </a:extLst>
          </p:cNvPr>
          <p:cNvCxnSpPr>
            <a:cxnSpLocks/>
          </p:cNvCxnSpPr>
          <p:nvPr/>
        </p:nvCxnSpPr>
        <p:spPr>
          <a:xfrm>
            <a:off x="9952341" y="4003670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CB75DE8-7FA4-400F-8F3E-934B07BD077D}"/>
              </a:ext>
            </a:extLst>
          </p:cNvPr>
          <p:cNvCxnSpPr>
            <a:cxnSpLocks/>
          </p:cNvCxnSpPr>
          <p:nvPr/>
        </p:nvCxnSpPr>
        <p:spPr>
          <a:xfrm>
            <a:off x="9952341" y="4022284"/>
            <a:ext cx="501302" cy="487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E6200FC-D686-4B10-8161-02E4323C8AED}"/>
              </a:ext>
            </a:extLst>
          </p:cNvPr>
          <p:cNvCxnSpPr>
            <a:cxnSpLocks/>
          </p:cNvCxnSpPr>
          <p:nvPr/>
        </p:nvCxnSpPr>
        <p:spPr>
          <a:xfrm>
            <a:off x="9952341" y="4003670"/>
            <a:ext cx="604129" cy="1045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92BD84F-B501-49E9-B23C-F0B5F404A5A2}"/>
              </a:ext>
            </a:extLst>
          </p:cNvPr>
          <p:cNvCxnSpPr>
            <a:cxnSpLocks/>
          </p:cNvCxnSpPr>
          <p:nvPr/>
        </p:nvCxnSpPr>
        <p:spPr>
          <a:xfrm flipV="1">
            <a:off x="9956281" y="4003670"/>
            <a:ext cx="493422" cy="505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58F08-7197-4AF5-9C48-03911F1659D5}"/>
              </a:ext>
            </a:extLst>
          </p:cNvPr>
          <p:cNvCxnSpPr>
            <a:cxnSpLocks/>
          </p:cNvCxnSpPr>
          <p:nvPr/>
        </p:nvCxnSpPr>
        <p:spPr>
          <a:xfrm>
            <a:off x="9956281" y="4509606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D84998F-6B8D-4B34-9CFD-73E34FD8791C}"/>
              </a:ext>
            </a:extLst>
          </p:cNvPr>
          <p:cNvCxnSpPr>
            <a:cxnSpLocks/>
          </p:cNvCxnSpPr>
          <p:nvPr/>
        </p:nvCxnSpPr>
        <p:spPr>
          <a:xfrm>
            <a:off x="9956281" y="4509606"/>
            <a:ext cx="493422" cy="666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29701ED-1710-4FFF-85AA-0971C36EA079}"/>
              </a:ext>
            </a:extLst>
          </p:cNvPr>
          <p:cNvCxnSpPr>
            <a:cxnSpLocks/>
          </p:cNvCxnSpPr>
          <p:nvPr/>
        </p:nvCxnSpPr>
        <p:spPr>
          <a:xfrm>
            <a:off x="9952341" y="5176100"/>
            <a:ext cx="4973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0E1FECC-424B-4CB4-8C63-052B681B61CB}"/>
              </a:ext>
            </a:extLst>
          </p:cNvPr>
          <p:cNvCxnSpPr>
            <a:cxnSpLocks/>
          </p:cNvCxnSpPr>
          <p:nvPr/>
        </p:nvCxnSpPr>
        <p:spPr>
          <a:xfrm flipV="1">
            <a:off x="9952341" y="4509606"/>
            <a:ext cx="501302" cy="663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BFD7A92-5C8B-454B-9F00-8E2D5ED7B466}"/>
              </a:ext>
            </a:extLst>
          </p:cNvPr>
          <p:cNvCxnSpPr>
            <a:cxnSpLocks/>
          </p:cNvCxnSpPr>
          <p:nvPr/>
        </p:nvCxnSpPr>
        <p:spPr>
          <a:xfrm flipV="1">
            <a:off x="9952341" y="4003670"/>
            <a:ext cx="497362" cy="1172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E7E3990-4CA9-4569-870B-D289B51C93FE}"/>
              </a:ext>
            </a:extLst>
          </p:cNvPr>
          <p:cNvSpPr txBox="1"/>
          <p:nvPr/>
        </p:nvSpPr>
        <p:spPr>
          <a:xfrm>
            <a:off x="6933041" y="34079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1C71FC-0F4E-452F-A1A4-F50810CF8ED6}"/>
              </a:ext>
            </a:extLst>
          </p:cNvPr>
          <p:cNvSpPr txBox="1"/>
          <p:nvPr/>
        </p:nvSpPr>
        <p:spPr>
          <a:xfrm>
            <a:off x="7973267" y="33971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8789409-3E33-422A-A7FA-01AF0F68D7A0}"/>
              </a:ext>
            </a:extLst>
          </p:cNvPr>
          <p:cNvSpPr txBox="1"/>
          <p:nvPr/>
        </p:nvSpPr>
        <p:spPr>
          <a:xfrm>
            <a:off x="9051874" y="342588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D3F13E-6BEF-4809-9A0D-BAEA9387047E}"/>
              </a:ext>
            </a:extLst>
          </p:cNvPr>
          <p:cNvSpPr txBox="1"/>
          <p:nvPr/>
        </p:nvSpPr>
        <p:spPr>
          <a:xfrm>
            <a:off x="10284184" y="34158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16962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  <a:endParaRPr lang="en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2EE76-1A7E-4404-AE63-035DE0E7A3A0}"/>
              </a:ext>
            </a:extLst>
          </p:cNvPr>
          <p:cNvSpPr/>
          <p:nvPr/>
        </p:nvSpPr>
        <p:spPr>
          <a:xfrm>
            <a:off x="2113006" y="1904654"/>
            <a:ext cx="8625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To find the term weighting using improving the TF-G technique with the multilayer perceptron technique for text sentiment analysis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31618</TotalTime>
  <Words>706</Words>
  <Application>Microsoft Office PowerPoint</Application>
  <PresentationFormat>Widescreen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Arial</vt:lpstr>
      <vt:lpstr>Arial Bold</vt:lpstr>
      <vt:lpstr>Arial Italics</vt:lpstr>
      <vt:lpstr>Calibri</vt:lpstr>
      <vt:lpstr>Mangal</vt:lpstr>
      <vt:lpstr>Times New Roman</vt:lpstr>
      <vt:lpstr>Office Theme</vt:lpstr>
      <vt:lpstr>PowerPoint Presentation</vt:lpstr>
      <vt:lpstr>Issue</vt:lpstr>
      <vt:lpstr>Introduction</vt:lpstr>
      <vt:lpstr>Introduction</vt:lpstr>
      <vt:lpstr>Introduction</vt:lpstr>
      <vt:lpstr>Introduction</vt:lpstr>
      <vt:lpstr>Introduction</vt:lpstr>
      <vt:lpstr>Introduction</vt:lpstr>
      <vt:lpstr>Objective</vt:lpstr>
      <vt:lpstr>Methodology</vt:lpstr>
      <vt:lpstr>Methodology</vt:lpstr>
      <vt:lpstr>Methodology</vt:lpstr>
      <vt:lpstr>Methodology</vt:lpstr>
      <vt:lpstr>Methodology</vt:lpstr>
      <vt:lpstr>Methodology</vt:lpstr>
      <vt:lpstr>Results</vt:lpstr>
      <vt:lpstr>Results</vt:lpstr>
      <vt:lpstr>Results and Discussion</vt:lpstr>
      <vt:lpstr>Results and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66649</cp:lastModifiedBy>
  <cp:revision>45</cp:revision>
  <dcterms:created xsi:type="dcterms:W3CDTF">2023-05-16T14:53:12Z</dcterms:created>
  <dcterms:modified xsi:type="dcterms:W3CDTF">2023-06-15T16:48:47Z</dcterms:modified>
</cp:coreProperties>
</file>