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9" r:id="rId3"/>
    <p:sldId id="319" r:id="rId4"/>
    <p:sldId id="323" r:id="rId5"/>
    <p:sldId id="265" r:id="rId6"/>
    <p:sldId id="267" r:id="rId7"/>
    <p:sldId id="274" r:id="rId8"/>
    <p:sldId id="279" r:id="rId9"/>
    <p:sldId id="281" r:id="rId10"/>
    <p:sldId id="282" r:id="rId11"/>
    <p:sldId id="283" r:id="rId12"/>
    <p:sldId id="285" r:id="rId13"/>
    <p:sldId id="287" r:id="rId14"/>
    <p:sldId id="288" r:id="rId15"/>
    <p:sldId id="289" r:id="rId16"/>
    <p:sldId id="290" r:id="rId17"/>
    <p:sldId id="291" r:id="rId18"/>
    <p:sldId id="292" r:id="rId19"/>
    <p:sldId id="293" r:id="rId20"/>
    <p:sldId id="294" r:id="rId21"/>
    <p:sldId id="325" r:id="rId22"/>
    <p:sldId id="296" r:id="rId23"/>
    <p:sldId id="297" r:id="rId24"/>
    <p:sldId id="328" r:id="rId25"/>
    <p:sldId id="330" r:id="rId26"/>
    <p:sldId id="329" r:id="rId27"/>
    <p:sldId id="331" r:id="rId28"/>
    <p:sldId id="299" r:id="rId29"/>
    <p:sldId id="300" r:id="rId30"/>
    <p:sldId id="301" r:id="rId31"/>
    <p:sldId id="302" r:id="rId32"/>
    <p:sldId id="304" r:id="rId33"/>
    <p:sldId id="305" r:id="rId34"/>
    <p:sldId id="316" r:id="rId35"/>
    <p:sldId id="306" r:id="rId36"/>
    <p:sldId id="307" r:id="rId37"/>
    <p:sldId id="308" r:id="rId38"/>
    <p:sldId id="258" r:id="rId39"/>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357"/>
    <a:srgbClr val="103EA7"/>
    <a:srgbClr val="B54505"/>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84797" autoAdjust="0"/>
  </p:normalViewPr>
  <p:slideViewPr>
    <p:cSldViewPr snapToGrid="0">
      <p:cViewPr varScale="1">
        <p:scale>
          <a:sx n="111" d="100"/>
          <a:sy n="111" d="100"/>
        </p:scale>
        <p:origin x="126" y="54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E7BC2-E639-41CE-B612-438EFE4B2877}" type="datetimeFigureOut">
              <a:rPr lang="th-TH" smtClean="0"/>
              <a:t>25/06/66</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C9090-1266-4FEF-B27F-9AA503FD495A}" type="slidenum">
              <a:rPr lang="th-TH" smtClean="0"/>
              <a:t>‹#›</a:t>
            </a:fld>
            <a:endParaRPr lang="th-TH"/>
          </a:p>
        </p:txBody>
      </p:sp>
    </p:spTree>
    <p:extLst>
      <p:ext uri="{BB962C8B-B14F-4D97-AF65-F5344CB8AC3E}">
        <p14:creationId xmlns:p14="http://schemas.microsoft.com/office/powerpoint/2010/main" val="363976173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good afternoon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all for joining this session</a:t>
            </a:r>
          </a:p>
          <a:p>
            <a:r>
              <a:rPr lang="en-US" dirty="0"/>
              <a:t>My name is Supagid Gidvarowart</a:t>
            </a:r>
          </a:p>
          <a:p>
            <a:r>
              <a:rPr lang="en-US" dirty="0"/>
              <a:t>I am studying for a master's degree Faculty of Computer Engineering at Chulalongkorn University</a:t>
            </a:r>
          </a:p>
          <a:p>
            <a:r>
              <a:rPr lang="en-US" dirty="0"/>
              <a:t>The topic of this session is …</a:t>
            </a:r>
          </a:p>
        </p:txBody>
      </p:sp>
      <p:sp>
        <p:nvSpPr>
          <p:cNvPr id="4" name="Slide Number Placeholder 3"/>
          <p:cNvSpPr>
            <a:spLocks noGrp="1"/>
          </p:cNvSpPr>
          <p:nvPr>
            <p:ph type="sldNum" sz="quarter" idx="5"/>
          </p:nvPr>
        </p:nvSpPr>
        <p:spPr/>
        <p:txBody>
          <a:bodyPr/>
          <a:lstStyle/>
          <a:p>
            <a:fld id="{179C9090-1266-4FEF-B27F-9AA503FD495A}" type="slidenum">
              <a:rPr lang="th-TH" smtClean="0"/>
              <a:t>1</a:t>
            </a:fld>
            <a:endParaRPr lang="th-TH"/>
          </a:p>
        </p:txBody>
      </p:sp>
    </p:spTree>
    <p:extLst>
      <p:ext uri="{BB962C8B-B14F-4D97-AF65-F5344CB8AC3E}">
        <p14:creationId xmlns:p14="http://schemas.microsoft.com/office/powerpoint/2010/main" val="81459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After defining the test case format, test case design can begin by selecting features with documentation that can be used to design test cases. Gherkin syntax is used in the Test Step, making it easy to understand and can be immediately used for programming. Also, prepare the test data for each test case.</a:t>
            </a:r>
          </a:p>
        </p:txBody>
      </p:sp>
      <p:sp>
        <p:nvSpPr>
          <p:cNvPr id="4" name="Slide Number Placeholder 3"/>
          <p:cNvSpPr>
            <a:spLocks noGrp="1"/>
          </p:cNvSpPr>
          <p:nvPr>
            <p:ph type="sldNum" sz="quarter" idx="5"/>
          </p:nvPr>
        </p:nvSpPr>
        <p:spPr/>
        <p:txBody>
          <a:bodyPr/>
          <a:lstStyle/>
          <a:p>
            <a:fld id="{179C9090-1266-4FEF-B27F-9AA503FD495A}" type="slidenum">
              <a:rPr lang="th-TH" smtClean="0"/>
              <a:t>11</a:t>
            </a:fld>
            <a:endParaRPr lang="th-TH"/>
          </a:p>
        </p:txBody>
      </p:sp>
    </p:spTree>
    <p:extLst>
      <p:ext uri="{BB962C8B-B14F-4D97-AF65-F5344CB8AC3E}">
        <p14:creationId xmlns:p14="http://schemas.microsoft.com/office/powerpoint/2010/main" val="338484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12</a:t>
            </a:fld>
            <a:endParaRPr lang="th-TH"/>
          </a:p>
        </p:txBody>
      </p:sp>
    </p:spTree>
    <p:extLst>
      <p:ext uri="{BB962C8B-B14F-4D97-AF65-F5344CB8AC3E}">
        <p14:creationId xmlns:p14="http://schemas.microsoft.com/office/powerpoint/2010/main" val="255773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The next step is</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13</a:t>
            </a:fld>
            <a:endParaRPr lang="th-TH"/>
          </a:p>
        </p:txBody>
      </p:sp>
    </p:spTree>
    <p:extLst>
      <p:ext uri="{BB962C8B-B14F-4D97-AF65-F5344CB8AC3E}">
        <p14:creationId xmlns:p14="http://schemas.microsoft.com/office/powerpoint/2010/main" val="355002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14</a:t>
            </a:fld>
            <a:endParaRPr lang="th-TH"/>
          </a:p>
        </p:txBody>
      </p:sp>
    </p:spTree>
    <p:extLst>
      <p:ext uri="{BB962C8B-B14F-4D97-AF65-F5344CB8AC3E}">
        <p14:creationId xmlns:p14="http://schemas.microsoft.com/office/powerpoint/2010/main" val="238110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15</a:t>
            </a:fld>
            <a:endParaRPr lang="th-TH"/>
          </a:p>
        </p:txBody>
      </p:sp>
    </p:spTree>
    <p:extLst>
      <p:ext uri="{BB962C8B-B14F-4D97-AF65-F5344CB8AC3E}">
        <p14:creationId xmlns:p14="http://schemas.microsoft.com/office/powerpoint/2010/main" val="1429080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17</a:t>
            </a:fld>
            <a:endParaRPr lang="th-TH"/>
          </a:p>
        </p:txBody>
      </p:sp>
    </p:spTree>
    <p:extLst>
      <p:ext uri="{BB962C8B-B14F-4D97-AF65-F5344CB8AC3E}">
        <p14:creationId xmlns:p14="http://schemas.microsoft.com/office/powerpoint/2010/main" val="393309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results and discussion of this case study</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18</a:t>
            </a:fld>
            <a:endParaRPr lang="th-TH"/>
          </a:p>
        </p:txBody>
      </p:sp>
    </p:spTree>
    <p:extLst>
      <p:ext uri="{BB962C8B-B14F-4D97-AF65-F5344CB8AC3E}">
        <p14:creationId xmlns:p14="http://schemas.microsoft.com/office/powerpoint/2010/main" val="160586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case study uses the Karate Framework as a tool for automated testing of the Online Assessment Web Application's API in the development process, with a total of 162 test cases, consisting of 161 feature cases and 1 database connection case</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21</a:t>
            </a:fld>
            <a:endParaRPr lang="th-TH"/>
          </a:p>
        </p:txBody>
      </p:sp>
    </p:spTree>
    <p:extLst>
      <p:ext uri="{BB962C8B-B14F-4D97-AF65-F5344CB8AC3E}">
        <p14:creationId xmlns:p14="http://schemas.microsoft.com/office/powerpoint/2010/main" val="316426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result of the console log after running the test in parallel 5 threads and have testing time around 2 minute </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22</a:t>
            </a:fld>
            <a:endParaRPr lang="th-TH"/>
          </a:p>
        </p:txBody>
      </p:sp>
    </p:spTree>
    <p:extLst>
      <p:ext uri="{BB962C8B-B14F-4D97-AF65-F5344CB8AC3E}">
        <p14:creationId xmlns:p14="http://schemas.microsoft.com/office/powerpoint/2010/main" val="294121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feature file of testcases is show in Fig 6 Online Assessment Web Application’s API was tested by an automated testing program for every change of API in the development process and before deploying a project to production to guarantee quality.</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23</a:t>
            </a:fld>
            <a:endParaRPr lang="th-TH"/>
          </a:p>
        </p:txBody>
      </p:sp>
    </p:spTree>
    <p:extLst>
      <p:ext uri="{BB962C8B-B14F-4D97-AF65-F5344CB8AC3E}">
        <p14:creationId xmlns:p14="http://schemas.microsoft.com/office/powerpoint/2010/main" val="407208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a:t>
            </a:fld>
            <a:endParaRPr lang="th-TH"/>
          </a:p>
        </p:txBody>
      </p:sp>
    </p:spTree>
    <p:extLst>
      <p:ext uri="{BB962C8B-B14F-4D97-AF65-F5344CB8AC3E}">
        <p14:creationId xmlns:p14="http://schemas.microsoft.com/office/powerpoint/2010/main" val="83071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running test this is a result report of automated testing program from cucumber. Can use as report to guarantee quality of an online assessment web application</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24</a:t>
            </a:fld>
            <a:endParaRPr lang="th-TH"/>
          </a:p>
        </p:txBody>
      </p:sp>
    </p:spTree>
    <p:extLst>
      <p:ext uri="{BB962C8B-B14F-4D97-AF65-F5344CB8AC3E}">
        <p14:creationId xmlns:p14="http://schemas.microsoft.com/office/powerpoint/2010/main" val="3362492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result ordinary report of automated testing program from karate framework.</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26</a:t>
            </a:fld>
            <a:endParaRPr lang="th-TH"/>
          </a:p>
        </p:txBody>
      </p:sp>
    </p:spTree>
    <p:extLst>
      <p:ext uri="{BB962C8B-B14F-4D97-AF65-F5344CB8AC3E}">
        <p14:creationId xmlns:p14="http://schemas.microsoft.com/office/powerpoint/2010/main" val="1340181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duration of the test results shows that if using more parallel threads, testing time can be reduced further.</a:t>
            </a:r>
          </a:p>
          <a:p>
            <a:endParaRPr lang="en-US" sz="1800" dirty="0"/>
          </a:p>
        </p:txBody>
      </p:sp>
      <p:sp>
        <p:nvSpPr>
          <p:cNvPr id="4" name="Slide Number Placeholder 3"/>
          <p:cNvSpPr>
            <a:spLocks noGrp="1"/>
          </p:cNvSpPr>
          <p:nvPr>
            <p:ph type="sldNum" sz="quarter" idx="5"/>
          </p:nvPr>
        </p:nvSpPr>
        <p:spPr/>
        <p:txBody>
          <a:bodyPr/>
          <a:lstStyle/>
          <a:p>
            <a:fld id="{179C9090-1266-4FEF-B27F-9AA503FD495A}" type="slidenum">
              <a:rPr lang="th-TH" smtClean="0"/>
              <a:t>28</a:t>
            </a:fld>
            <a:endParaRPr lang="th-TH"/>
          </a:p>
        </p:txBody>
      </p:sp>
    </p:spTree>
    <p:extLst>
      <p:ext uri="{BB962C8B-B14F-4D97-AF65-F5344CB8AC3E}">
        <p14:creationId xmlns:p14="http://schemas.microsoft.com/office/powerpoint/2010/main" val="358698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ordinary report from karate framework can </a:t>
            </a:r>
            <a:r>
              <a:rPr lang="en-US" sz="1800" dirty="0"/>
              <a:t>displays timeline of the test execution with 5 parallel threads</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29</a:t>
            </a:fld>
            <a:endParaRPr lang="th-TH"/>
          </a:p>
        </p:txBody>
      </p:sp>
    </p:spTree>
    <p:extLst>
      <p:ext uri="{BB962C8B-B14F-4D97-AF65-F5344CB8AC3E}">
        <p14:creationId xmlns:p14="http://schemas.microsoft.com/office/powerpoint/2010/main" val="1454983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use the Cucumber test result report in HTML format as a quality assurance report to present to the owner of the online assessment web application. The cucumber report is complete with information about test feature file tested and the count of test steps in every tag that we group test case by tag.</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30</a:t>
            </a:fld>
            <a:endParaRPr lang="th-TH"/>
          </a:p>
        </p:txBody>
      </p:sp>
    </p:spTree>
    <p:extLst>
      <p:ext uri="{BB962C8B-B14F-4D97-AF65-F5344CB8AC3E}">
        <p14:creationId xmlns:p14="http://schemas.microsoft.com/office/powerpoint/2010/main" val="1325029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testing programs can repeatedly test each test case with the same expectations, and the test results will not change from the previous test unless the API's programming has been altered by the developer. The effectiveness of automated testing depends on the test data and testing environment, and it is important for the tester to prepare the necessary resources before testing. Resources are a crucial factor that testers need to focus on when performing parallel thread testing. Another crucial factor is the testing strategy. It is important for testers to plan their test steps for each test case in a way that ensures complete separation from other tests. This is especially critical when running testing with more than 2 parallel threads. After running a test, all data in the system must be cleared to ensure readiness for the next round of testing.</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31</a:t>
            </a:fld>
            <a:endParaRPr lang="th-TH"/>
          </a:p>
        </p:txBody>
      </p:sp>
    </p:spTree>
    <p:extLst>
      <p:ext uri="{BB962C8B-B14F-4D97-AF65-F5344CB8AC3E}">
        <p14:creationId xmlns:p14="http://schemas.microsoft.com/office/powerpoint/2010/main" val="3775863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random 22 test case for comparison between karate framework and robot framework</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32</a:t>
            </a:fld>
            <a:endParaRPr lang="th-TH"/>
          </a:p>
        </p:txBody>
      </p:sp>
    </p:spTree>
    <p:extLst>
      <p:ext uri="{BB962C8B-B14F-4D97-AF65-F5344CB8AC3E}">
        <p14:creationId xmlns:p14="http://schemas.microsoft.com/office/powerpoint/2010/main" val="100773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results of the comparison clearly show that Karate’s 5 parallel threads are faster than a Robot’s single thread. However, Robot Framework can install a library that can help Robot Framework to run in 2 parallel threads. The tester selects an option with the language base of the Framework or abilities to adjust the Framework. Using parallel threads for testing requires more programming constraints to ensure that each test case runs separately and consistently.</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33</a:t>
            </a:fld>
            <a:endParaRPr lang="th-TH"/>
          </a:p>
        </p:txBody>
      </p:sp>
    </p:spTree>
    <p:extLst>
      <p:ext uri="{BB962C8B-B14F-4D97-AF65-F5344CB8AC3E}">
        <p14:creationId xmlns:p14="http://schemas.microsoft.com/office/powerpoint/2010/main" val="4283011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35</a:t>
            </a:fld>
            <a:endParaRPr lang="th-TH"/>
          </a:p>
        </p:txBody>
      </p:sp>
    </p:spTree>
    <p:extLst>
      <p:ext uri="{BB962C8B-B14F-4D97-AF65-F5344CB8AC3E}">
        <p14:creationId xmlns:p14="http://schemas.microsoft.com/office/powerpoint/2010/main" val="260956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traditional testing method that involves humans conducting tests using API, and humans checking for accuracy is time-consuming and resource-intensive. Therefore, software or frameworks have been developed in various forms to be used for the automated testing of API, which helps to reduce both the time and resources required for testing.</a:t>
            </a:r>
          </a:p>
        </p:txBody>
      </p:sp>
      <p:sp>
        <p:nvSpPr>
          <p:cNvPr id="4" name="Slide Number Placeholder 3"/>
          <p:cNvSpPr>
            <a:spLocks noGrp="1"/>
          </p:cNvSpPr>
          <p:nvPr>
            <p:ph type="sldNum" sz="quarter" idx="5"/>
          </p:nvPr>
        </p:nvSpPr>
        <p:spPr/>
        <p:txBody>
          <a:bodyPr/>
          <a:lstStyle/>
          <a:p>
            <a:fld id="{179C9090-1266-4FEF-B27F-9AA503FD495A}" type="slidenum">
              <a:rPr lang="th-TH" smtClean="0"/>
              <a:t>3</a:t>
            </a:fld>
            <a:endParaRPr lang="th-TH"/>
          </a:p>
        </p:txBody>
      </p:sp>
    </p:spTree>
    <p:extLst>
      <p:ext uri="{BB962C8B-B14F-4D97-AF65-F5344CB8AC3E}">
        <p14:creationId xmlns:p14="http://schemas.microsoft.com/office/powerpoint/2010/main" val="268146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At present, online learning and teaching are widely used, leading to the development of an Online Assessment Web Application to evaluate the knowledge and abilities of students within Chulalongkorn University, i.e. formal examinations and quizzes. The system is continuously enhanced with new functions to support various types of student assessments based on their learning styles and to provide diverse results that keep pace with changing technologies and potential outbreaks of diseases.</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4</a:t>
            </a:fld>
            <a:endParaRPr lang="th-TH"/>
          </a:p>
        </p:txBody>
      </p:sp>
    </p:spTree>
    <p:extLst>
      <p:ext uri="{BB962C8B-B14F-4D97-AF65-F5344CB8AC3E}">
        <p14:creationId xmlns:p14="http://schemas.microsoft.com/office/powerpoint/2010/main" val="276874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talk about karate framework that is the main testing tool of this case study</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5</a:t>
            </a:fld>
            <a:endParaRPr lang="th-TH"/>
          </a:p>
        </p:txBody>
      </p:sp>
    </p:spTree>
    <p:extLst>
      <p:ext uri="{BB962C8B-B14F-4D97-AF65-F5344CB8AC3E}">
        <p14:creationId xmlns:p14="http://schemas.microsoft.com/office/powerpoint/2010/main" val="30774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robot framework is and opensource same as a karate framework but use python as based language and not provide parallel testing by itself  but can install a library that can help to run in parallel threads</a:t>
            </a:r>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6</a:t>
            </a:fld>
            <a:endParaRPr lang="th-TH"/>
          </a:p>
        </p:txBody>
      </p:sp>
    </p:spTree>
    <p:extLst>
      <p:ext uri="{BB962C8B-B14F-4D97-AF65-F5344CB8AC3E}">
        <p14:creationId xmlns:p14="http://schemas.microsoft.com/office/powerpoint/2010/main" val="126055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7</a:t>
            </a:fld>
            <a:endParaRPr lang="th-TH"/>
          </a:p>
        </p:txBody>
      </p:sp>
    </p:spTree>
    <p:extLst>
      <p:ext uri="{BB962C8B-B14F-4D97-AF65-F5344CB8AC3E}">
        <p14:creationId xmlns:p14="http://schemas.microsoft.com/office/powerpoint/2010/main" val="414096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process of initiating the development of an automated testing program using the Karate Framework for API testing in the Online Assessment Web Application was divided into seven steps, as shown in Fig 2. The case study process focuses exclusively on the Online Assessment Web Application. The Karate Framework was chosen because it utilizes JavaScript and Gherkin Syntax, making coding easier in a natural language. JavaScript is used to create additional functions for testing. The framework also provides a parallel testing feature that allows adjusting thread parameters, enabling efficient test execution without requiring additional libraries. This feature facilitates easier testing.</a:t>
            </a:r>
          </a:p>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8</a:t>
            </a:fld>
            <a:endParaRPr lang="th-TH"/>
          </a:p>
        </p:txBody>
      </p:sp>
    </p:spTree>
    <p:extLst>
      <p:ext uri="{BB962C8B-B14F-4D97-AF65-F5344CB8AC3E}">
        <p14:creationId xmlns:p14="http://schemas.microsoft.com/office/powerpoint/2010/main" val="13889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design of the file structure for testing is aimed at making it easy to manage and modify, and easy to understand the structure. When delivered to others for maintenance and management, they can immediately continue to write programs, as shown in Table I.</a:t>
            </a:r>
          </a:p>
          <a:p>
            <a:endParaRPr lang="th-TH" dirty="0"/>
          </a:p>
        </p:txBody>
      </p:sp>
      <p:sp>
        <p:nvSpPr>
          <p:cNvPr id="4" name="Slide Number Placeholder 3"/>
          <p:cNvSpPr>
            <a:spLocks noGrp="1"/>
          </p:cNvSpPr>
          <p:nvPr>
            <p:ph type="sldNum" sz="quarter" idx="5"/>
          </p:nvPr>
        </p:nvSpPr>
        <p:spPr/>
        <p:txBody>
          <a:bodyPr/>
          <a:lstStyle/>
          <a:p>
            <a:fld id="{179C9090-1266-4FEF-B27F-9AA503FD495A}" type="slidenum">
              <a:rPr lang="th-TH" smtClean="0"/>
              <a:t>9</a:t>
            </a:fld>
            <a:endParaRPr lang="th-TH"/>
          </a:p>
        </p:txBody>
      </p:sp>
    </p:spTree>
    <p:extLst>
      <p:ext uri="{BB962C8B-B14F-4D97-AF65-F5344CB8AC3E}">
        <p14:creationId xmlns:p14="http://schemas.microsoft.com/office/powerpoint/2010/main" val="154757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6/25/23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6/25/23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38933" y="5454416"/>
            <a:ext cx="12269867" cy="299056"/>
          </a:xfrm>
          <a:prstGeom prst="rect">
            <a:avLst/>
          </a:prstGeom>
        </p:spPr>
        <p:txBody>
          <a:bodyPr lIns="0" tIns="0" rIns="0" bIns="0" rtlCol="0" anchor="t">
            <a:spAutoFit/>
          </a:bodyPr>
          <a:lstStyle/>
          <a:p>
            <a:pPr algn="ctr">
              <a:lnSpc>
                <a:spcPts val="2300"/>
              </a:lnSpc>
              <a:spcBef>
                <a:spcPct val="0"/>
              </a:spcBef>
            </a:pPr>
            <a:r>
              <a:rPr lang="en-US" sz="22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 y="1733056"/>
            <a:ext cx="12191999" cy="861774"/>
          </a:xfrm>
          <a:prstGeom prst="rect">
            <a:avLst/>
          </a:prstGeom>
        </p:spPr>
        <p:txBody>
          <a:bodyPr wrap="square" lIns="0" tIns="0" rIns="0" bIns="0" rtlCol="0" anchor="t">
            <a:spAutoFit/>
          </a:bodyPr>
          <a:lstStyle/>
          <a:p>
            <a:pPr algn="ctr"/>
            <a:r>
              <a:rPr lang="en-US" sz="2800" dirty="0">
                <a:solidFill>
                  <a:srgbClr val="2B4A9D"/>
                </a:solidFill>
                <a:latin typeface="Arial Bold"/>
              </a:rPr>
              <a:t>Automated API Testing With Karate Framework: </a:t>
            </a:r>
            <a:br>
              <a:rPr lang="en-US" sz="2800" dirty="0">
                <a:solidFill>
                  <a:srgbClr val="2B4A9D"/>
                </a:solidFill>
                <a:latin typeface="Arial Bold"/>
              </a:rPr>
            </a:br>
            <a:r>
              <a:rPr lang="en-US" sz="2800" dirty="0">
                <a:solidFill>
                  <a:srgbClr val="2B4A9D"/>
                </a:solidFill>
                <a:latin typeface="Arial Bold"/>
              </a:rPr>
              <a:t>A Case Study of an Online Assessment Web Application</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4229334" y="2834100"/>
            <a:ext cx="3733332" cy="1107996"/>
          </a:xfrm>
          <a:prstGeom prst="rect">
            <a:avLst/>
          </a:prstGeom>
        </p:spPr>
        <p:txBody>
          <a:bodyPr wrap="square" lIns="0" tIns="0" rIns="0" bIns="0" rtlCol="0" anchor="t">
            <a:spAutoFit/>
          </a:bodyPr>
          <a:lstStyle/>
          <a:p>
            <a:pPr algn="ctr">
              <a:lnSpc>
                <a:spcPct val="80000"/>
              </a:lnSpc>
              <a:spcBef>
                <a:spcPts val="1000"/>
              </a:spcBef>
            </a:pPr>
            <a:r>
              <a:rPr lang="en-US" dirty="0" err="1">
                <a:solidFill>
                  <a:srgbClr val="DB5300"/>
                </a:solidFill>
                <a:latin typeface="Arial Bold"/>
              </a:rPr>
              <a:t>Atiwong</a:t>
            </a:r>
            <a:r>
              <a:rPr lang="en-US" dirty="0">
                <a:solidFill>
                  <a:srgbClr val="DB5300"/>
                </a:solidFill>
                <a:latin typeface="Arial Bold"/>
              </a:rPr>
              <a:t> </a:t>
            </a:r>
            <a:r>
              <a:rPr lang="en-US" dirty="0" err="1">
                <a:solidFill>
                  <a:srgbClr val="DB5300"/>
                </a:solidFill>
                <a:latin typeface="Arial Bold"/>
              </a:rPr>
              <a:t>Suchato</a:t>
            </a:r>
            <a:br>
              <a:rPr lang="en-US" i="1" dirty="0">
                <a:solidFill>
                  <a:srgbClr val="000000"/>
                </a:solidFill>
                <a:latin typeface="Arial Italics"/>
              </a:rPr>
            </a:br>
            <a:r>
              <a:rPr lang="en-US" i="1" dirty="0">
                <a:solidFill>
                  <a:srgbClr val="000000"/>
                </a:solidFill>
                <a:latin typeface="Arial Italics"/>
              </a:rPr>
              <a:t>Faculty of Engineering</a:t>
            </a:r>
            <a:br>
              <a:rPr lang="en-US" i="1" dirty="0">
                <a:solidFill>
                  <a:srgbClr val="000000"/>
                </a:solidFill>
                <a:latin typeface="Arial Italics"/>
              </a:rPr>
            </a:br>
            <a:r>
              <a:rPr lang="en-US" i="1" dirty="0">
                <a:solidFill>
                  <a:srgbClr val="000000"/>
                </a:solidFill>
                <a:latin typeface="Arial Italics"/>
              </a:rPr>
              <a:t>Chulalongkorn University</a:t>
            </a:r>
            <a:br>
              <a:rPr lang="en-US" i="1" dirty="0">
                <a:solidFill>
                  <a:srgbClr val="000000"/>
                </a:solidFill>
                <a:latin typeface="Arial Italics"/>
              </a:rPr>
            </a:br>
            <a:r>
              <a:rPr lang="en-US" i="1" dirty="0">
                <a:solidFill>
                  <a:srgbClr val="000000"/>
                </a:solidFill>
                <a:latin typeface="Arial Italics"/>
              </a:rPr>
              <a:t>Bangkok, Thailand</a:t>
            </a:r>
            <a:br>
              <a:rPr lang="en-US" i="1" dirty="0">
                <a:solidFill>
                  <a:srgbClr val="000000"/>
                </a:solidFill>
                <a:latin typeface="Arial Italics"/>
              </a:rPr>
            </a:br>
            <a:r>
              <a:rPr lang="en-US" i="1" dirty="0">
                <a:solidFill>
                  <a:srgbClr val="000000"/>
                </a:solidFill>
                <a:latin typeface="Arial Italics"/>
              </a:rPr>
              <a:t>atiwong.s@chula.ac.th</a:t>
            </a:r>
          </a:p>
        </p:txBody>
      </p:sp>
      <p:sp>
        <p:nvSpPr>
          <p:cNvPr id="4" name="TextBox 3">
            <a:extLst>
              <a:ext uri="{FF2B5EF4-FFF2-40B4-BE49-F238E27FC236}">
                <a16:creationId xmlns:a16="http://schemas.microsoft.com/office/drawing/2014/main" id="{2C9A7FA6-5AFB-4705-3A41-B6177DB6818F}"/>
              </a:ext>
            </a:extLst>
          </p:cNvPr>
          <p:cNvSpPr txBox="1"/>
          <p:nvPr/>
        </p:nvSpPr>
        <p:spPr>
          <a:xfrm>
            <a:off x="768509" y="2834100"/>
            <a:ext cx="3733332" cy="1107996"/>
          </a:xfrm>
          <a:prstGeom prst="rect">
            <a:avLst/>
          </a:prstGeom>
        </p:spPr>
        <p:txBody>
          <a:bodyPr wrap="square" lIns="0" tIns="0" rIns="0" bIns="0" rtlCol="0" anchor="t">
            <a:spAutoFit/>
          </a:bodyPr>
          <a:lstStyle/>
          <a:p>
            <a:pPr algn="ctr">
              <a:lnSpc>
                <a:spcPct val="80000"/>
              </a:lnSpc>
              <a:spcBef>
                <a:spcPts val="1000"/>
              </a:spcBef>
            </a:pPr>
            <a:r>
              <a:rPr lang="en-US" dirty="0">
                <a:solidFill>
                  <a:srgbClr val="DB5300"/>
                </a:solidFill>
                <a:latin typeface="Arial Bold"/>
              </a:rPr>
              <a:t>Supagid Gidvarowart</a:t>
            </a:r>
            <a:br>
              <a:rPr lang="en-US" i="1" dirty="0">
                <a:solidFill>
                  <a:srgbClr val="000000"/>
                </a:solidFill>
                <a:latin typeface="Arial Italics"/>
              </a:rPr>
            </a:br>
            <a:r>
              <a:rPr lang="en-US" i="1" dirty="0">
                <a:solidFill>
                  <a:srgbClr val="000000"/>
                </a:solidFill>
                <a:latin typeface="Arial Italics"/>
              </a:rPr>
              <a:t>Faculty of Engineering</a:t>
            </a:r>
            <a:br>
              <a:rPr lang="en-US" i="1" dirty="0">
                <a:solidFill>
                  <a:srgbClr val="000000"/>
                </a:solidFill>
                <a:latin typeface="Arial Italics"/>
              </a:rPr>
            </a:br>
            <a:r>
              <a:rPr lang="en-US" i="1" dirty="0">
                <a:solidFill>
                  <a:srgbClr val="000000"/>
                </a:solidFill>
                <a:latin typeface="Arial Italics"/>
              </a:rPr>
              <a:t>Chulalongkorn University</a:t>
            </a:r>
            <a:br>
              <a:rPr lang="en-US" i="1" dirty="0">
                <a:solidFill>
                  <a:srgbClr val="000000"/>
                </a:solidFill>
                <a:latin typeface="Arial Italics"/>
              </a:rPr>
            </a:br>
            <a:r>
              <a:rPr lang="en-US" i="1" dirty="0">
                <a:solidFill>
                  <a:srgbClr val="000000"/>
                </a:solidFill>
                <a:latin typeface="Arial Italics"/>
              </a:rPr>
              <a:t>Bangkok, Thailand</a:t>
            </a:r>
            <a:br>
              <a:rPr lang="en-US" i="1" dirty="0">
                <a:solidFill>
                  <a:srgbClr val="000000"/>
                </a:solidFill>
                <a:latin typeface="Arial Italics"/>
              </a:rPr>
            </a:br>
            <a:r>
              <a:rPr lang="en-US" i="1" dirty="0">
                <a:solidFill>
                  <a:srgbClr val="000000"/>
                </a:solidFill>
                <a:latin typeface="Arial Italics"/>
              </a:rPr>
              <a:t>6470285621@student.chula.ac.th</a:t>
            </a:r>
          </a:p>
        </p:txBody>
      </p:sp>
      <p:sp>
        <p:nvSpPr>
          <p:cNvPr id="5" name="TextBox 4">
            <a:extLst>
              <a:ext uri="{FF2B5EF4-FFF2-40B4-BE49-F238E27FC236}">
                <a16:creationId xmlns:a16="http://schemas.microsoft.com/office/drawing/2014/main" id="{C6FAC5CE-461C-4CF2-00E4-F3A957ACF4A0}"/>
              </a:ext>
            </a:extLst>
          </p:cNvPr>
          <p:cNvSpPr txBox="1"/>
          <p:nvPr/>
        </p:nvSpPr>
        <p:spPr>
          <a:xfrm>
            <a:off x="7690161" y="2834100"/>
            <a:ext cx="3733332" cy="1107996"/>
          </a:xfrm>
          <a:prstGeom prst="rect">
            <a:avLst/>
          </a:prstGeom>
        </p:spPr>
        <p:txBody>
          <a:bodyPr wrap="square" lIns="0" tIns="0" rIns="0" bIns="0" rtlCol="0" anchor="t">
            <a:spAutoFit/>
          </a:bodyPr>
          <a:lstStyle/>
          <a:p>
            <a:pPr algn="ctr">
              <a:lnSpc>
                <a:spcPct val="80000"/>
              </a:lnSpc>
              <a:spcBef>
                <a:spcPts val="1000"/>
              </a:spcBef>
            </a:pPr>
            <a:r>
              <a:rPr lang="en-US" dirty="0">
                <a:solidFill>
                  <a:srgbClr val="DB5300"/>
                </a:solidFill>
                <a:latin typeface="Arial Bold"/>
              </a:rPr>
              <a:t>Dittaya Wanvarie</a:t>
            </a:r>
            <a:br>
              <a:rPr lang="en-US" i="1" dirty="0">
                <a:solidFill>
                  <a:srgbClr val="000000"/>
                </a:solidFill>
                <a:latin typeface="Arial Italics"/>
              </a:rPr>
            </a:br>
            <a:r>
              <a:rPr lang="en-US" i="1" dirty="0">
                <a:solidFill>
                  <a:srgbClr val="000000"/>
                </a:solidFill>
                <a:latin typeface="Arial Italics"/>
              </a:rPr>
              <a:t>Faculty of Science</a:t>
            </a:r>
            <a:br>
              <a:rPr lang="en-US" i="1" dirty="0">
                <a:solidFill>
                  <a:srgbClr val="000000"/>
                </a:solidFill>
                <a:latin typeface="Arial Italics"/>
              </a:rPr>
            </a:br>
            <a:r>
              <a:rPr lang="en-US" i="1" dirty="0">
                <a:solidFill>
                  <a:srgbClr val="000000"/>
                </a:solidFill>
                <a:latin typeface="Arial Italics"/>
              </a:rPr>
              <a:t>Chulalongkorn University</a:t>
            </a:r>
            <a:br>
              <a:rPr lang="en-US" i="1" dirty="0">
                <a:solidFill>
                  <a:srgbClr val="000000"/>
                </a:solidFill>
                <a:latin typeface="Arial Italics"/>
              </a:rPr>
            </a:br>
            <a:r>
              <a:rPr lang="en-US" i="1" dirty="0">
                <a:solidFill>
                  <a:srgbClr val="000000"/>
                </a:solidFill>
                <a:latin typeface="Arial Italics"/>
              </a:rPr>
              <a:t>Bangkok, Thailand</a:t>
            </a:r>
            <a:br>
              <a:rPr lang="en-US" i="1" dirty="0">
                <a:solidFill>
                  <a:srgbClr val="000000"/>
                </a:solidFill>
                <a:latin typeface="Arial Italics"/>
              </a:rPr>
            </a:br>
            <a:r>
              <a:rPr lang="en-US" i="1" dirty="0">
                <a:solidFill>
                  <a:srgbClr val="000000"/>
                </a:solidFill>
                <a:latin typeface="Arial Italics"/>
              </a:rPr>
              <a:t>dittaya.w@chula.ac.th</a:t>
            </a:r>
          </a:p>
        </p:txBody>
      </p:sp>
      <p:sp>
        <p:nvSpPr>
          <p:cNvPr id="14" name="TextBox 13">
            <a:extLst>
              <a:ext uri="{FF2B5EF4-FFF2-40B4-BE49-F238E27FC236}">
                <a16:creationId xmlns:a16="http://schemas.microsoft.com/office/drawing/2014/main" id="{12411D12-C366-9FA5-8DDB-8FE716B7359E}"/>
              </a:ext>
            </a:extLst>
          </p:cNvPr>
          <p:cNvSpPr txBox="1"/>
          <p:nvPr/>
        </p:nvSpPr>
        <p:spPr>
          <a:xfrm>
            <a:off x="2362668" y="4144258"/>
            <a:ext cx="3733332" cy="1107996"/>
          </a:xfrm>
          <a:prstGeom prst="rect">
            <a:avLst/>
          </a:prstGeom>
        </p:spPr>
        <p:txBody>
          <a:bodyPr wrap="square" lIns="0" tIns="0" rIns="0" bIns="0" rtlCol="0" anchor="t">
            <a:spAutoFit/>
          </a:bodyPr>
          <a:lstStyle/>
          <a:p>
            <a:pPr algn="ctr">
              <a:lnSpc>
                <a:spcPct val="80000"/>
              </a:lnSpc>
              <a:spcBef>
                <a:spcPts val="1000"/>
              </a:spcBef>
            </a:pPr>
            <a:r>
              <a:rPr lang="en-US" dirty="0" err="1">
                <a:solidFill>
                  <a:srgbClr val="DB5300"/>
                </a:solidFill>
                <a:latin typeface="Arial Bold"/>
              </a:rPr>
              <a:t>Naruemon</a:t>
            </a:r>
            <a:r>
              <a:rPr lang="en-US" dirty="0">
                <a:solidFill>
                  <a:srgbClr val="DB5300"/>
                </a:solidFill>
                <a:latin typeface="Arial Bold"/>
              </a:rPr>
              <a:t> </a:t>
            </a:r>
            <a:r>
              <a:rPr lang="en-US" dirty="0" err="1">
                <a:solidFill>
                  <a:srgbClr val="DB5300"/>
                </a:solidFill>
                <a:latin typeface="Arial Bold"/>
              </a:rPr>
              <a:t>Pratanwanich</a:t>
            </a:r>
            <a:br>
              <a:rPr lang="en-US" i="1" dirty="0">
                <a:solidFill>
                  <a:srgbClr val="000000"/>
                </a:solidFill>
                <a:latin typeface="Arial Italics"/>
              </a:rPr>
            </a:br>
            <a:r>
              <a:rPr lang="en-US" i="1" dirty="0">
                <a:solidFill>
                  <a:srgbClr val="000000"/>
                </a:solidFill>
                <a:latin typeface="Arial Italics"/>
              </a:rPr>
              <a:t>Faculty of Science</a:t>
            </a:r>
            <a:br>
              <a:rPr lang="en-US" i="1" dirty="0">
                <a:solidFill>
                  <a:srgbClr val="000000"/>
                </a:solidFill>
                <a:latin typeface="Arial Italics"/>
              </a:rPr>
            </a:br>
            <a:r>
              <a:rPr lang="en-US" i="1" dirty="0">
                <a:solidFill>
                  <a:srgbClr val="000000"/>
                </a:solidFill>
                <a:latin typeface="Arial Italics"/>
              </a:rPr>
              <a:t>Chulalongkorn University</a:t>
            </a:r>
            <a:br>
              <a:rPr lang="en-US" i="1" dirty="0">
                <a:solidFill>
                  <a:srgbClr val="000000"/>
                </a:solidFill>
                <a:latin typeface="Arial Italics"/>
              </a:rPr>
            </a:br>
            <a:r>
              <a:rPr lang="en-US" i="1" dirty="0">
                <a:solidFill>
                  <a:srgbClr val="000000"/>
                </a:solidFill>
                <a:latin typeface="Arial Italics"/>
              </a:rPr>
              <a:t>Bangkok, Thailand</a:t>
            </a:r>
            <a:br>
              <a:rPr lang="en-US" i="1" dirty="0">
                <a:solidFill>
                  <a:srgbClr val="000000"/>
                </a:solidFill>
                <a:latin typeface="Arial Italics"/>
              </a:rPr>
            </a:br>
            <a:r>
              <a:rPr lang="en-US" i="1" dirty="0">
                <a:solidFill>
                  <a:srgbClr val="000000"/>
                </a:solidFill>
                <a:latin typeface="Arial Italics"/>
              </a:rPr>
              <a:t>naruemon.p@chula.ac.th</a:t>
            </a:r>
          </a:p>
        </p:txBody>
      </p:sp>
      <p:sp>
        <p:nvSpPr>
          <p:cNvPr id="15" name="TextBox 14">
            <a:extLst>
              <a:ext uri="{FF2B5EF4-FFF2-40B4-BE49-F238E27FC236}">
                <a16:creationId xmlns:a16="http://schemas.microsoft.com/office/drawing/2014/main" id="{350FFCCD-9417-A90A-31C7-99D2B158D1CD}"/>
              </a:ext>
            </a:extLst>
          </p:cNvPr>
          <p:cNvSpPr txBox="1"/>
          <p:nvPr/>
        </p:nvSpPr>
        <p:spPr>
          <a:xfrm>
            <a:off x="6096000" y="4144258"/>
            <a:ext cx="3733332" cy="1107996"/>
          </a:xfrm>
          <a:prstGeom prst="rect">
            <a:avLst/>
          </a:prstGeom>
        </p:spPr>
        <p:txBody>
          <a:bodyPr wrap="square" lIns="0" tIns="0" rIns="0" bIns="0" rtlCol="0" anchor="t">
            <a:spAutoFit/>
          </a:bodyPr>
          <a:lstStyle/>
          <a:p>
            <a:pPr algn="ctr">
              <a:lnSpc>
                <a:spcPct val="80000"/>
              </a:lnSpc>
              <a:spcBef>
                <a:spcPts val="1000"/>
              </a:spcBef>
            </a:pPr>
            <a:r>
              <a:rPr lang="en-US" dirty="0" err="1">
                <a:solidFill>
                  <a:srgbClr val="DB5300"/>
                </a:solidFill>
                <a:latin typeface="Arial Bold"/>
              </a:rPr>
              <a:t>Nuengwong</a:t>
            </a:r>
            <a:r>
              <a:rPr lang="en-US" dirty="0">
                <a:solidFill>
                  <a:srgbClr val="DB5300"/>
                </a:solidFill>
                <a:latin typeface="Arial Bold"/>
              </a:rPr>
              <a:t> </a:t>
            </a:r>
            <a:r>
              <a:rPr lang="en-US" dirty="0" err="1">
                <a:solidFill>
                  <a:srgbClr val="DB5300"/>
                </a:solidFill>
                <a:latin typeface="Arial Bold"/>
              </a:rPr>
              <a:t>Tuaycharoen</a:t>
            </a:r>
            <a:br>
              <a:rPr lang="en-US" i="1" dirty="0">
                <a:solidFill>
                  <a:srgbClr val="000000"/>
                </a:solidFill>
                <a:latin typeface="Arial Italics"/>
              </a:rPr>
            </a:br>
            <a:r>
              <a:rPr lang="en-US" i="1" dirty="0">
                <a:solidFill>
                  <a:srgbClr val="000000"/>
                </a:solidFill>
                <a:latin typeface="Arial Italics"/>
              </a:rPr>
              <a:t>Faculty of Engineering</a:t>
            </a:r>
            <a:br>
              <a:rPr lang="en-US" i="1" dirty="0">
                <a:solidFill>
                  <a:srgbClr val="000000"/>
                </a:solidFill>
                <a:latin typeface="Arial Italics"/>
              </a:rPr>
            </a:br>
            <a:r>
              <a:rPr lang="en-US" i="1" dirty="0">
                <a:solidFill>
                  <a:srgbClr val="000000"/>
                </a:solidFill>
                <a:latin typeface="Arial Italics"/>
              </a:rPr>
              <a:t>Chulalongkorn University</a:t>
            </a:r>
            <a:br>
              <a:rPr lang="en-US" i="1" dirty="0">
                <a:solidFill>
                  <a:srgbClr val="000000"/>
                </a:solidFill>
                <a:latin typeface="Arial Italics"/>
              </a:rPr>
            </a:br>
            <a:r>
              <a:rPr lang="en-US" i="1" dirty="0">
                <a:solidFill>
                  <a:srgbClr val="000000"/>
                </a:solidFill>
                <a:latin typeface="Arial Italics"/>
              </a:rPr>
              <a:t>Bangkok, Thailand</a:t>
            </a:r>
            <a:br>
              <a:rPr lang="en-US" i="1" dirty="0">
                <a:solidFill>
                  <a:srgbClr val="000000"/>
                </a:solidFill>
                <a:latin typeface="Arial Italics"/>
              </a:rPr>
            </a:br>
            <a:r>
              <a:rPr lang="en-US" i="1" dirty="0">
                <a:solidFill>
                  <a:srgbClr val="000000"/>
                </a:solidFill>
                <a:latin typeface="Arial Italics"/>
              </a:rPr>
              <a:t>nuengwong.t@chula.ac.th</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Prepare test data and design test cases for API testing</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Define the format of test case id to enable the tracking of test cases in automated testing program and utilize them to specify test cases in the test result report.</a:t>
            </a:r>
          </a:p>
        </p:txBody>
      </p:sp>
      <p:graphicFrame>
        <p:nvGraphicFramePr>
          <p:cNvPr id="4" name="Table 3">
            <a:extLst>
              <a:ext uri="{FF2B5EF4-FFF2-40B4-BE49-F238E27FC236}">
                <a16:creationId xmlns:a16="http://schemas.microsoft.com/office/drawing/2014/main" id="{BD829971-32DA-1A71-0030-978218419512}"/>
              </a:ext>
            </a:extLst>
          </p:cNvPr>
          <p:cNvGraphicFramePr>
            <a:graphicFrameLocks noGrp="1"/>
          </p:cNvGraphicFramePr>
          <p:nvPr>
            <p:extLst>
              <p:ext uri="{D42A27DB-BD31-4B8C-83A1-F6EECF244321}">
                <p14:modId xmlns:p14="http://schemas.microsoft.com/office/powerpoint/2010/main" val="3590374073"/>
              </p:ext>
            </p:extLst>
          </p:nvPr>
        </p:nvGraphicFramePr>
        <p:xfrm>
          <a:off x="2736625" y="3031005"/>
          <a:ext cx="6718749" cy="2268382"/>
        </p:xfrm>
        <a:graphic>
          <a:graphicData uri="http://schemas.openxmlformats.org/drawingml/2006/table">
            <a:tbl>
              <a:tblPr>
                <a:tableStyleId>{5940675A-B579-460E-94D1-54222C63F5DA}</a:tableStyleId>
              </a:tblPr>
              <a:tblGrid>
                <a:gridCol w="2154742">
                  <a:extLst>
                    <a:ext uri="{9D8B030D-6E8A-4147-A177-3AD203B41FA5}">
                      <a16:colId xmlns:a16="http://schemas.microsoft.com/office/drawing/2014/main" val="3721125054"/>
                    </a:ext>
                  </a:extLst>
                </a:gridCol>
                <a:gridCol w="932720">
                  <a:extLst>
                    <a:ext uri="{9D8B030D-6E8A-4147-A177-3AD203B41FA5}">
                      <a16:colId xmlns:a16="http://schemas.microsoft.com/office/drawing/2014/main" val="59380307"/>
                    </a:ext>
                  </a:extLst>
                </a:gridCol>
                <a:gridCol w="1226765">
                  <a:extLst>
                    <a:ext uri="{9D8B030D-6E8A-4147-A177-3AD203B41FA5}">
                      <a16:colId xmlns:a16="http://schemas.microsoft.com/office/drawing/2014/main" val="909022897"/>
                    </a:ext>
                  </a:extLst>
                </a:gridCol>
                <a:gridCol w="2404522">
                  <a:extLst>
                    <a:ext uri="{9D8B030D-6E8A-4147-A177-3AD203B41FA5}">
                      <a16:colId xmlns:a16="http://schemas.microsoft.com/office/drawing/2014/main" val="590004646"/>
                    </a:ext>
                  </a:extLst>
                </a:gridCol>
              </a:tblGrid>
              <a:tr h="522000">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Test Case ID</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First</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Middle</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Last</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extLst>
                  <a:ext uri="{0D108BD9-81ED-4DB2-BD59-A6C34878D82A}">
                    <a16:rowId xmlns:a16="http://schemas.microsoft.com/office/drawing/2014/main" val="2534856154"/>
                  </a:ext>
                </a:extLst>
              </a:tr>
              <a:tr h="1746382">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TC_BE_XXXXX</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Cases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Backend</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Running number of test cases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986116223"/>
                  </a:ext>
                </a:extLst>
              </a:tr>
            </a:tbl>
          </a:graphicData>
        </a:graphic>
      </p:graphicFrame>
      <p:sp>
        <p:nvSpPr>
          <p:cNvPr id="5" name="Content Placeholder 2">
            <a:extLst>
              <a:ext uri="{FF2B5EF4-FFF2-40B4-BE49-F238E27FC236}">
                <a16:creationId xmlns:a16="http://schemas.microsoft.com/office/drawing/2014/main" id="{E26CCFF5-1830-1716-244E-BE805A0FA241}"/>
              </a:ext>
            </a:extLst>
          </p:cNvPr>
          <p:cNvSpPr txBox="1">
            <a:spLocks/>
          </p:cNvSpPr>
          <p:nvPr/>
        </p:nvSpPr>
        <p:spPr>
          <a:xfrm>
            <a:off x="1259072" y="5719313"/>
            <a:ext cx="9673856" cy="45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200" dirty="0"/>
              <a:t>TABLE II. 	FORMAT OF TEST CASES ID</a:t>
            </a:r>
          </a:p>
        </p:txBody>
      </p:sp>
    </p:spTree>
    <p:extLst>
      <p:ext uri="{BB962C8B-B14F-4D97-AF65-F5344CB8AC3E}">
        <p14:creationId xmlns:p14="http://schemas.microsoft.com/office/powerpoint/2010/main" val="270411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Prepare test data and design test cases for API testing</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Define the format of test case documents columns to ensure that the information provided is appropriate, complete, and easily understandable for reading.</a:t>
            </a:r>
          </a:p>
        </p:txBody>
      </p:sp>
      <p:sp>
        <p:nvSpPr>
          <p:cNvPr id="5" name="Content Placeholder 2">
            <a:extLst>
              <a:ext uri="{FF2B5EF4-FFF2-40B4-BE49-F238E27FC236}">
                <a16:creationId xmlns:a16="http://schemas.microsoft.com/office/drawing/2014/main" id="{E26CCFF5-1830-1716-244E-BE805A0FA241}"/>
              </a:ext>
            </a:extLst>
          </p:cNvPr>
          <p:cNvSpPr txBox="1">
            <a:spLocks/>
          </p:cNvSpPr>
          <p:nvPr/>
        </p:nvSpPr>
        <p:spPr>
          <a:xfrm>
            <a:off x="1259072" y="5719313"/>
            <a:ext cx="9673856" cy="45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200" dirty="0"/>
              <a:t>TABLE III. 	FORMAT OF TEST CASES DOCUMENTS COLUMNS</a:t>
            </a:r>
          </a:p>
        </p:txBody>
      </p:sp>
      <p:graphicFrame>
        <p:nvGraphicFramePr>
          <p:cNvPr id="6" name="Table 5">
            <a:extLst>
              <a:ext uri="{FF2B5EF4-FFF2-40B4-BE49-F238E27FC236}">
                <a16:creationId xmlns:a16="http://schemas.microsoft.com/office/drawing/2014/main" id="{65E47643-1E6C-9BB7-96CA-D047F5FE1EB2}"/>
              </a:ext>
            </a:extLst>
          </p:cNvPr>
          <p:cNvGraphicFramePr>
            <a:graphicFrameLocks noGrp="1"/>
          </p:cNvGraphicFramePr>
          <p:nvPr>
            <p:extLst>
              <p:ext uri="{D42A27DB-BD31-4B8C-83A1-F6EECF244321}">
                <p14:modId xmlns:p14="http://schemas.microsoft.com/office/powerpoint/2010/main" val="3635718749"/>
              </p:ext>
            </p:extLst>
          </p:nvPr>
        </p:nvGraphicFramePr>
        <p:xfrm>
          <a:off x="3132832" y="2807486"/>
          <a:ext cx="5926335" cy="2682000"/>
        </p:xfrm>
        <a:graphic>
          <a:graphicData uri="http://schemas.openxmlformats.org/drawingml/2006/table">
            <a:tbl>
              <a:tblPr>
                <a:tableStyleId>{5940675A-B579-460E-94D1-54222C63F5DA}</a:tableStyleId>
              </a:tblPr>
              <a:tblGrid>
                <a:gridCol w="2962800">
                  <a:extLst>
                    <a:ext uri="{9D8B030D-6E8A-4147-A177-3AD203B41FA5}">
                      <a16:colId xmlns:a16="http://schemas.microsoft.com/office/drawing/2014/main" val="1361593293"/>
                    </a:ext>
                  </a:extLst>
                </a:gridCol>
                <a:gridCol w="2963535">
                  <a:extLst>
                    <a:ext uri="{9D8B030D-6E8A-4147-A177-3AD203B41FA5}">
                      <a16:colId xmlns:a16="http://schemas.microsoft.com/office/drawing/2014/main" val="3237602022"/>
                    </a:ext>
                  </a:extLst>
                </a:gridCol>
              </a:tblGrid>
              <a:tr h="522000">
                <a:tc gridSpan="2">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Columns Name</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hMerge="1">
                  <a:txBody>
                    <a:bodyPr/>
                    <a:lstStyle/>
                    <a:p>
                      <a:endParaRPr lang="th-TH"/>
                    </a:p>
                  </a:txBody>
                  <a:tcPr/>
                </a:tc>
                <a:extLst>
                  <a:ext uri="{0D108BD9-81ED-4DB2-BD59-A6C34878D82A}">
                    <a16:rowId xmlns:a16="http://schemas.microsoft.com/office/drawing/2014/main" val="1815270143"/>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Feature</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Step (Gherkin)</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588601940"/>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Sub Feature</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Expected Result</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984976065"/>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Case No.</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Priority</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674026443"/>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Case Name</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Type</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4362917"/>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Objective</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Automation Status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860130930"/>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Test Data</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Result</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500920821"/>
                  </a:ext>
                </a:extLst>
              </a:tr>
            </a:tbl>
          </a:graphicData>
        </a:graphic>
      </p:graphicFrame>
    </p:spTree>
    <p:extLst>
      <p:ext uri="{BB962C8B-B14F-4D97-AF65-F5344CB8AC3E}">
        <p14:creationId xmlns:p14="http://schemas.microsoft.com/office/powerpoint/2010/main" val="14057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Write a program to perform automated testing</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Start by writing programs by first storing the test data for each test case in the "resources" folder and writing the program for each test case using Gherkin syntax in the "testcases" folder. The "hooks" and "keywords" will be used to store the main centralized programs for the operation</a:t>
            </a:r>
          </a:p>
        </p:txBody>
      </p:sp>
      <p:pic>
        <p:nvPicPr>
          <p:cNvPr id="5" name="Picture 4" descr="A screenshot of a computer program&#10;&#10;Description automatically generated with medium confidence">
            <a:extLst>
              <a:ext uri="{FF2B5EF4-FFF2-40B4-BE49-F238E27FC236}">
                <a16:creationId xmlns:a16="http://schemas.microsoft.com/office/drawing/2014/main" id="{65E1B2F3-1F5F-AC6A-3D07-6A8F7CC5A021}"/>
              </a:ext>
            </a:extLst>
          </p:cNvPr>
          <p:cNvPicPr>
            <a:picLocks noChangeAspect="1"/>
          </p:cNvPicPr>
          <p:nvPr/>
        </p:nvPicPr>
        <p:blipFill>
          <a:blip r:embed="rId3"/>
          <a:stretch>
            <a:fillRect/>
          </a:stretch>
        </p:blipFill>
        <p:spPr>
          <a:xfrm>
            <a:off x="4838250" y="3138875"/>
            <a:ext cx="2515500" cy="3354000"/>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C0713640-D436-65C7-1296-6EF48690D1F5}"/>
              </a:ext>
            </a:extLst>
          </p:cNvPr>
          <p:cNvPicPr>
            <a:picLocks noChangeAspect="1"/>
          </p:cNvPicPr>
          <p:nvPr/>
        </p:nvPicPr>
        <p:blipFill>
          <a:blip r:embed="rId4"/>
          <a:stretch>
            <a:fillRect/>
          </a:stretch>
        </p:blipFill>
        <p:spPr>
          <a:xfrm>
            <a:off x="1755090" y="3525394"/>
            <a:ext cx="2707993" cy="2967481"/>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7DCE56D6-6EB5-E5BC-F8BF-062FBF7216C2}"/>
              </a:ext>
            </a:extLst>
          </p:cNvPr>
          <p:cNvPicPr>
            <a:picLocks noChangeAspect="1"/>
          </p:cNvPicPr>
          <p:nvPr/>
        </p:nvPicPr>
        <p:blipFill>
          <a:blip r:embed="rId5"/>
          <a:stretch>
            <a:fillRect/>
          </a:stretch>
        </p:blipFill>
        <p:spPr>
          <a:xfrm>
            <a:off x="7728917" y="3159965"/>
            <a:ext cx="2631057" cy="3311820"/>
          </a:xfrm>
          <a:prstGeom prst="rect">
            <a:avLst/>
          </a:prstGeom>
        </p:spPr>
      </p:pic>
    </p:spTree>
    <p:extLst>
      <p:ext uri="{BB962C8B-B14F-4D97-AF65-F5344CB8AC3E}">
        <p14:creationId xmlns:p14="http://schemas.microsoft.com/office/powerpoint/2010/main" val="393995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Analyze the results of automated testing</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Analyzing test results if it fails and investigating for errors. The details of the errors can be seen in the </a:t>
            </a:r>
            <a:r>
              <a:rPr lang="en-US" sz="2200" dirty="0">
                <a:solidFill>
                  <a:srgbClr val="F48357"/>
                </a:solidFill>
                <a:latin typeface="Arial Bold" panose="020B0704020202020204" pitchFamily="34" charset="0"/>
                <a:cs typeface="Arial Bold" panose="020B0704020202020204" pitchFamily="34" charset="0"/>
              </a:rPr>
              <a:t>HTML file</a:t>
            </a:r>
            <a:r>
              <a:rPr lang="en-US" sz="2200" dirty="0"/>
              <a:t> format of the </a:t>
            </a:r>
            <a:r>
              <a:rPr lang="en-US" sz="2200" dirty="0">
                <a:latin typeface="Arial Bold" panose="020B0704020202020204" pitchFamily="34" charset="0"/>
                <a:cs typeface="Arial Bold" panose="020B0704020202020204" pitchFamily="34" charset="0"/>
              </a:rPr>
              <a:t>test result report</a:t>
            </a:r>
            <a:r>
              <a:rPr lang="en-US" sz="2200" dirty="0"/>
              <a:t>. Evaluate the time taken for testing to determine if it is appropriate or not, and it should not exceed thirty minutes per test operation.</a:t>
            </a:r>
          </a:p>
        </p:txBody>
      </p:sp>
    </p:spTree>
    <p:extLst>
      <p:ext uri="{BB962C8B-B14F-4D97-AF65-F5344CB8AC3E}">
        <p14:creationId xmlns:p14="http://schemas.microsoft.com/office/powerpoint/2010/main" val="366556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Revise and improve the automated testing program</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If a problem is caused by </a:t>
            </a:r>
            <a:r>
              <a:rPr lang="en-US" sz="2200" dirty="0">
                <a:solidFill>
                  <a:srgbClr val="F48357"/>
                </a:solidFill>
                <a:latin typeface="Arial Bold" panose="020B0704020202020204" pitchFamily="34" charset="0"/>
                <a:cs typeface="Arial Bold" panose="020B0704020202020204" pitchFamily="34" charset="0"/>
              </a:rPr>
              <a:t>errors in the automated testing program</a:t>
            </a:r>
            <a:r>
              <a:rPr lang="en-US" sz="2200" dirty="0"/>
              <a:t>, then we revise and improve the point of failure of the automated testing program from the test report. We verify with the document specification to make sure that it is not an error from the development feature and start testing again.</a:t>
            </a:r>
          </a:p>
        </p:txBody>
      </p:sp>
    </p:spTree>
    <p:extLst>
      <p:ext uri="{BB962C8B-B14F-4D97-AF65-F5344CB8AC3E}">
        <p14:creationId xmlns:p14="http://schemas.microsoft.com/office/powerpoint/2010/main" val="368633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Present the test results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After the test results pass every test case, the framework displays the test results as a quality assurance report to the owner of the Online Assessment Web Application as a guarantee of the accuracy of the results. With </a:t>
            </a:r>
            <a:r>
              <a:rPr lang="en-US" sz="2200" dirty="0">
                <a:solidFill>
                  <a:srgbClr val="F48357"/>
                </a:solidFill>
                <a:latin typeface="Arial Bold" panose="020B0704020202020204" pitchFamily="34" charset="0"/>
                <a:cs typeface="Arial Bold" panose="020B0704020202020204" pitchFamily="34" charset="0"/>
              </a:rPr>
              <a:t>Cucumber report</a:t>
            </a:r>
            <a:r>
              <a:rPr lang="en-US" sz="2200" dirty="0"/>
              <a:t>, the quality assurance report format depends on the tester to design the report to ensure quality. Alternatively, a test result report in </a:t>
            </a:r>
            <a:r>
              <a:rPr lang="en-US" sz="2200" dirty="0">
                <a:latin typeface="Arial Bold" panose="020B0704020202020204" pitchFamily="34" charset="0"/>
                <a:cs typeface="Arial Bold" panose="020B0704020202020204" pitchFamily="34" charset="0"/>
              </a:rPr>
              <a:t>HTML format </a:t>
            </a:r>
            <a:r>
              <a:rPr lang="en-US" sz="2200" dirty="0"/>
              <a:t>can be used.</a:t>
            </a:r>
          </a:p>
        </p:txBody>
      </p:sp>
    </p:spTree>
    <p:extLst>
      <p:ext uri="{BB962C8B-B14F-4D97-AF65-F5344CB8AC3E}">
        <p14:creationId xmlns:p14="http://schemas.microsoft.com/office/powerpoint/2010/main" val="384268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259072" y="6185137"/>
            <a:ext cx="9673856" cy="457650"/>
          </a:xfrm>
        </p:spPr>
        <p:txBody>
          <a:bodyPr>
            <a:normAutofit/>
          </a:bodyPr>
          <a:lstStyle/>
          <a:p>
            <a:pPr marL="0" indent="0" algn="ctr" defTabSz="534988">
              <a:lnSpc>
                <a:spcPct val="80000"/>
              </a:lnSpc>
              <a:buNone/>
            </a:pPr>
            <a:r>
              <a:rPr lang="en-US" sz="2200" dirty="0"/>
              <a:t>Fig. 4.	Cucumber test result report in HTML format</a:t>
            </a:r>
          </a:p>
        </p:txBody>
      </p:sp>
      <p:pic>
        <p:nvPicPr>
          <p:cNvPr id="4" name="Picture 3" descr="A picture containing text, screenshot, number, parallel&#10;&#10;Description automatically generated">
            <a:extLst>
              <a:ext uri="{FF2B5EF4-FFF2-40B4-BE49-F238E27FC236}">
                <a16:creationId xmlns:a16="http://schemas.microsoft.com/office/drawing/2014/main" id="{96031EF4-E868-560A-5AD9-06BCC3D7E8FA}"/>
              </a:ext>
            </a:extLst>
          </p:cNvPr>
          <p:cNvPicPr>
            <a:picLocks noChangeAspect="1"/>
          </p:cNvPicPr>
          <p:nvPr/>
        </p:nvPicPr>
        <p:blipFill>
          <a:blip r:embed="rId2"/>
          <a:stretch>
            <a:fillRect/>
          </a:stretch>
        </p:blipFill>
        <p:spPr>
          <a:xfrm>
            <a:off x="2290796" y="215213"/>
            <a:ext cx="7610408" cy="5771072"/>
          </a:xfrm>
          <a:prstGeom prst="rect">
            <a:avLst/>
          </a:prstGeom>
        </p:spPr>
      </p:pic>
    </p:spTree>
    <p:extLst>
      <p:ext uri="{BB962C8B-B14F-4D97-AF65-F5344CB8AC3E}">
        <p14:creationId xmlns:p14="http://schemas.microsoft.com/office/powerpoint/2010/main" val="252799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Run regression test</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When an error is fixed, or the code is </a:t>
            </a:r>
            <a:r>
              <a:rPr lang="en-US" sz="2200" dirty="0">
                <a:latin typeface="Arial Bold" panose="020B0704020202020204" pitchFamily="34" charset="0"/>
                <a:cs typeface="Arial Bold" panose="020B0704020202020204" pitchFamily="34" charset="0"/>
              </a:rPr>
              <a:t>changed</a:t>
            </a:r>
            <a:r>
              <a:rPr lang="en-US" sz="2200" dirty="0"/>
              <a:t>, we must run a </a:t>
            </a:r>
            <a:r>
              <a:rPr lang="en-US" sz="2200" dirty="0">
                <a:solidFill>
                  <a:srgbClr val="F48357"/>
                </a:solidFill>
                <a:latin typeface="Arial Bold" panose="020B0704020202020204" pitchFamily="34" charset="0"/>
                <a:cs typeface="Arial Bold" panose="020B0704020202020204" pitchFamily="34" charset="0"/>
              </a:rPr>
              <a:t>regression test </a:t>
            </a:r>
            <a:r>
              <a:rPr lang="en-US" sz="2200" dirty="0"/>
              <a:t>to test features with automated testing again. The tester can choose to test all features or only specific features that are fixed or changed to ensure the API is working correctly.</a:t>
            </a:r>
          </a:p>
        </p:txBody>
      </p:sp>
      <p:grpSp>
        <p:nvGrpSpPr>
          <p:cNvPr id="17" name="Group 17">
            <a:extLst>
              <a:ext uri="{FF2B5EF4-FFF2-40B4-BE49-F238E27FC236}">
                <a16:creationId xmlns:a16="http://schemas.microsoft.com/office/drawing/2014/main" id="{3B85C0A5-7BF5-E2DC-3413-71F18370B139}"/>
              </a:ext>
            </a:extLst>
          </p:cNvPr>
          <p:cNvGrpSpPr/>
          <p:nvPr/>
        </p:nvGrpSpPr>
        <p:grpSpPr>
          <a:xfrm>
            <a:off x="1844952" y="4321833"/>
            <a:ext cx="8502095" cy="1526264"/>
            <a:chOff x="1595887" y="4511615"/>
            <a:chExt cx="8502095" cy="1526264"/>
          </a:xfrm>
        </p:grpSpPr>
        <p:grpSp>
          <p:nvGrpSpPr>
            <p:cNvPr id="5" name="Group 16">
              <a:extLst>
                <a:ext uri="{FF2B5EF4-FFF2-40B4-BE49-F238E27FC236}">
                  <a16:creationId xmlns:a16="http://schemas.microsoft.com/office/drawing/2014/main" id="{6EA6CF08-4CDE-CDE5-34C7-5DF2C4FC4134}"/>
                </a:ext>
              </a:extLst>
            </p:cNvPr>
            <p:cNvGrpSpPr/>
            <p:nvPr/>
          </p:nvGrpSpPr>
          <p:grpSpPr>
            <a:xfrm>
              <a:off x="1595887" y="4511615"/>
              <a:ext cx="2259510" cy="1526264"/>
              <a:chOff x="1854679" y="4330460"/>
              <a:chExt cx="2259510" cy="1526264"/>
            </a:xfrm>
          </p:grpSpPr>
          <p:sp>
            <p:nvSpPr>
              <p:cNvPr id="14" name="Arrow: Curved Right 5">
                <a:extLst>
                  <a:ext uri="{FF2B5EF4-FFF2-40B4-BE49-F238E27FC236}">
                    <a16:creationId xmlns:a16="http://schemas.microsoft.com/office/drawing/2014/main" id="{5EE3AED9-9B4E-04D3-2B9C-8ED13B089F27}"/>
                  </a:ext>
                </a:extLst>
              </p:cNvPr>
              <p:cNvSpPr/>
              <p:nvPr/>
            </p:nvSpPr>
            <p:spPr>
              <a:xfrm>
                <a:off x="1854679" y="4416724"/>
                <a:ext cx="720000" cy="1440000"/>
              </a:xfrm>
              <a:prstGeom prst="curvedRightArrow">
                <a:avLst/>
              </a:prstGeom>
              <a:solidFill>
                <a:srgbClr val="103EA7"/>
              </a:solidFill>
              <a:ln>
                <a:solidFill>
                  <a:srgbClr val="103E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dirty="0">
                  <a:solidFill>
                    <a:schemeClr val="tx1"/>
                  </a:solidFill>
                </a:endParaRPr>
              </a:p>
            </p:txBody>
          </p:sp>
          <p:sp>
            <p:nvSpPr>
              <p:cNvPr id="15" name="Arrow: Curved Right 6">
                <a:extLst>
                  <a:ext uri="{FF2B5EF4-FFF2-40B4-BE49-F238E27FC236}">
                    <a16:creationId xmlns:a16="http://schemas.microsoft.com/office/drawing/2014/main" id="{F61CBFA9-E82A-9D4D-332A-82BA28DE6E8C}"/>
                  </a:ext>
                </a:extLst>
              </p:cNvPr>
              <p:cNvSpPr/>
              <p:nvPr/>
            </p:nvSpPr>
            <p:spPr>
              <a:xfrm rot="10800000">
                <a:off x="3394189" y="4330460"/>
                <a:ext cx="720000" cy="1440000"/>
              </a:xfrm>
              <a:prstGeom prst="curvedRightArrow">
                <a:avLst/>
              </a:prstGeom>
              <a:solidFill>
                <a:srgbClr val="F48357"/>
              </a:solidFill>
              <a:ln>
                <a:solidFill>
                  <a:srgbClr val="F4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dirty="0">
                  <a:solidFill>
                    <a:schemeClr val="tx1"/>
                  </a:solidFill>
                </a:endParaRPr>
              </a:p>
            </p:txBody>
          </p:sp>
          <p:sp>
            <p:nvSpPr>
              <p:cNvPr id="16" name="TextBox 7">
                <a:extLst>
                  <a:ext uri="{FF2B5EF4-FFF2-40B4-BE49-F238E27FC236}">
                    <a16:creationId xmlns:a16="http://schemas.microsoft.com/office/drawing/2014/main" id="{8F31D013-CF62-F956-3B19-959887A7C919}"/>
                  </a:ext>
                </a:extLst>
              </p:cNvPr>
              <p:cNvSpPr txBox="1"/>
              <p:nvPr/>
            </p:nvSpPr>
            <p:spPr>
              <a:xfrm>
                <a:off x="2558676" y="4813558"/>
                <a:ext cx="851515"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Retest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All</a:t>
                </a:r>
                <a:endParaRPr lang="th-TH" dirty="0">
                  <a:latin typeface="Arial" panose="020B0604020202020204" pitchFamily="34" charset="0"/>
                </a:endParaRPr>
              </a:p>
            </p:txBody>
          </p:sp>
        </p:grpSp>
        <p:grpSp>
          <p:nvGrpSpPr>
            <p:cNvPr id="6" name="Group 15">
              <a:extLst>
                <a:ext uri="{FF2B5EF4-FFF2-40B4-BE49-F238E27FC236}">
                  <a16:creationId xmlns:a16="http://schemas.microsoft.com/office/drawing/2014/main" id="{AED3F23E-26FA-F4FA-1815-7E7BE090F0CC}"/>
                </a:ext>
              </a:extLst>
            </p:cNvPr>
            <p:cNvGrpSpPr/>
            <p:nvPr/>
          </p:nvGrpSpPr>
          <p:grpSpPr>
            <a:xfrm>
              <a:off x="4717180" y="4511615"/>
              <a:ext cx="2259510" cy="1526264"/>
              <a:chOff x="4862422" y="4330460"/>
              <a:chExt cx="2259510" cy="1526264"/>
            </a:xfrm>
          </p:grpSpPr>
          <p:sp>
            <p:nvSpPr>
              <p:cNvPr id="11" name="Arrow: Curved Right 8">
                <a:extLst>
                  <a:ext uri="{FF2B5EF4-FFF2-40B4-BE49-F238E27FC236}">
                    <a16:creationId xmlns:a16="http://schemas.microsoft.com/office/drawing/2014/main" id="{ECD5BFD0-D198-FC3C-91B1-65A5945486E3}"/>
                  </a:ext>
                </a:extLst>
              </p:cNvPr>
              <p:cNvSpPr/>
              <p:nvPr/>
            </p:nvSpPr>
            <p:spPr>
              <a:xfrm>
                <a:off x="4862422" y="4416724"/>
                <a:ext cx="720000" cy="1440000"/>
              </a:xfrm>
              <a:prstGeom prst="curvedRightArrow">
                <a:avLst/>
              </a:prstGeom>
              <a:solidFill>
                <a:srgbClr val="103EA7"/>
              </a:solidFill>
              <a:ln>
                <a:solidFill>
                  <a:srgbClr val="103E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2" name="Arrow: Curved Right 9">
                <a:extLst>
                  <a:ext uri="{FF2B5EF4-FFF2-40B4-BE49-F238E27FC236}">
                    <a16:creationId xmlns:a16="http://schemas.microsoft.com/office/drawing/2014/main" id="{A5E6EA74-03C7-6114-B673-D4DF09A06CCF}"/>
                  </a:ext>
                </a:extLst>
              </p:cNvPr>
              <p:cNvSpPr/>
              <p:nvPr/>
            </p:nvSpPr>
            <p:spPr>
              <a:xfrm rot="10800000">
                <a:off x="6401932" y="4330460"/>
                <a:ext cx="720000" cy="1440000"/>
              </a:xfrm>
              <a:prstGeom prst="curvedRightArrow">
                <a:avLst/>
              </a:prstGeom>
              <a:solidFill>
                <a:srgbClr val="F48357"/>
              </a:solidFill>
              <a:ln>
                <a:solidFill>
                  <a:srgbClr val="F4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3" name="TextBox 10">
                <a:extLst>
                  <a:ext uri="{FF2B5EF4-FFF2-40B4-BE49-F238E27FC236}">
                    <a16:creationId xmlns:a16="http://schemas.microsoft.com/office/drawing/2014/main" id="{EAB9E43D-D253-D3D4-FAB2-A712A3362280}"/>
                  </a:ext>
                </a:extLst>
              </p:cNvPr>
              <p:cNvSpPr txBox="1"/>
              <p:nvPr/>
            </p:nvSpPr>
            <p:spPr>
              <a:xfrm>
                <a:off x="5124435" y="4813558"/>
                <a:ext cx="1834861"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Regression Test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Selection</a:t>
                </a:r>
                <a:endParaRPr lang="th-TH" dirty="0">
                  <a:latin typeface="Arial" panose="020B0604020202020204" pitchFamily="34" charset="0"/>
                </a:endParaRPr>
              </a:p>
            </p:txBody>
          </p:sp>
        </p:grpSp>
        <p:grpSp>
          <p:nvGrpSpPr>
            <p:cNvPr id="7" name="Group 14">
              <a:extLst>
                <a:ext uri="{FF2B5EF4-FFF2-40B4-BE49-F238E27FC236}">
                  <a16:creationId xmlns:a16="http://schemas.microsoft.com/office/drawing/2014/main" id="{8385767B-2B66-8B31-C94C-6F3B9B44739C}"/>
                </a:ext>
              </a:extLst>
            </p:cNvPr>
            <p:cNvGrpSpPr/>
            <p:nvPr/>
          </p:nvGrpSpPr>
          <p:grpSpPr>
            <a:xfrm>
              <a:off x="7838472" y="4511615"/>
              <a:ext cx="2259510" cy="1526264"/>
              <a:chOff x="8097264" y="4416724"/>
              <a:chExt cx="2259510" cy="1526264"/>
            </a:xfrm>
          </p:grpSpPr>
          <p:sp>
            <p:nvSpPr>
              <p:cNvPr id="8" name="Arrow: Curved Right 11">
                <a:extLst>
                  <a:ext uri="{FF2B5EF4-FFF2-40B4-BE49-F238E27FC236}">
                    <a16:creationId xmlns:a16="http://schemas.microsoft.com/office/drawing/2014/main" id="{A3505C36-D1B0-4A33-D06F-1836E3A63505}"/>
                  </a:ext>
                </a:extLst>
              </p:cNvPr>
              <p:cNvSpPr/>
              <p:nvPr/>
            </p:nvSpPr>
            <p:spPr>
              <a:xfrm>
                <a:off x="8097264" y="4502988"/>
                <a:ext cx="720000" cy="1440000"/>
              </a:xfrm>
              <a:prstGeom prst="curvedRightArrow">
                <a:avLst/>
              </a:prstGeom>
              <a:solidFill>
                <a:srgbClr val="103EA7"/>
              </a:solidFill>
              <a:ln>
                <a:solidFill>
                  <a:srgbClr val="103E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9" name="Arrow: Curved Right 12">
                <a:extLst>
                  <a:ext uri="{FF2B5EF4-FFF2-40B4-BE49-F238E27FC236}">
                    <a16:creationId xmlns:a16="http://schemas.microsoft.com/office/drawing/2014/main" id="{C449F4C9-044F-9C6F-4040-42EFF583F2C5}"/>
                  </a:ext>
                </a:extLst>
              </p:cNvPr>
              <p:cNvSpPr/>
              <p:nvPr/>
            </p:nvSpPr>
            <p:spPr>
              <a:xfrm rot="10800000">
                <a:off x="9636774" y="4416724"/>
                <a:ext cx="720000" cy="1440000"/>
              </a:xfrm>
              <a:prstGeom prst="curvedRightArrow">
                <a:avLst/>
              </a:prstGeom>
              <a:solidFill>
                <a:srgbClr val="F48357"/>
              </a:solidFill>
              <a:ln>
                <a:solidFill>
                  <a:srgbClr val="F4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0" name="TextBox 13">
                <a:extLst>
                  <a:ext uri="{FF2B5EF4-FFF2-40B4-BE49-F238E27FC236}">
                    <a16:creationId xmlns:a16="http://schemas.microsoft.com/office/drawing/2014/main" id="{4DB54DE7-33DB-ED94-AD84-281E539C21DD}"/>
                  </a:ext>
                </a:extLst>
              </p:cNvPr>
              <p:cNvSpPr txBox="1"/>
              <p:nvPr/>
            </p:nvSpPr>
            <p:spPr>
              <a:xfrm>
                <a:off x="8487521" y="4899822"/>
                <a:ext cx="1578381"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Prioritization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Test Cases</a:t>
                </a:r>
                <a:endParaRPr lang="th-TH" dirty="0">
                  <a:latin typeface="Arial" panose="020B0604020202020204" pitchFamily="34" charset="0"/>
                </a:endParaRPr>
              </a:p>
            </p:txBody>
          </p:sp>
        </p:grpSp>
      </p:grpSp>
    </p:spTree>
    <p:extLst>
      <p:ext uri="{BB962C8B-B14F-4D97-AF65-F5344CB8AC3E}">
        <p14:creationId xmlns:p14="http://schemas.microsoft.com/office/powerpoint/2010/main" val="9180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9"/>
            <a:ext cx="10515600" cy="1325563"/>
          </a:xfrm>
        </p:spPr>
        <p:txBody>
          <a:bodyPr/>
          <a:lstStyle/>
          <a:p>
            <a:pPr>
              <a:lnSpc>
                <a:spcPct val="80000"/>
              </a:lnSpc>
              <a:spcBef>
                <a:spcPts val="1000"/>
              </a:spcBef>
            </a:pPr>
            <a:r>
              <a:rPr lang="en-US" dirty="0">
                <a:latin typeface="Arial Bold" panose="020B0704020202020204" pitchFamily="34" charset="0"/>
                <a:cs typeface="Arial Bold" panose="020B0704020202020204" pitchFamily="34" charset="0"/>
              </a:rPr>
              <a:t>Results and Discussion</a:t>
            </a:r>
            <a:endParaRPr lang="en-TH"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47995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Test cases of API testing</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Test case documents that contain complete information can be easily traced back during testing when using the formats specified in Table II and III. This results in comprehensive test cases that can be grouped based on their priorities and tagged in the automated testing program and can be separated into test suites by selecting with main feature of the Online Assessment Web Application.</a:t>
            </a:r>
          </a:p>
        </p:txBody>
      </p:sp>
    </p:spTree>
    <p:extLst>
      <p:ext uri="{BB962C8B-B14F-4D97-AF65-F5344CB8AC3E}">
        <p14:creationId xmlns:p14="http://schemas.microsoft.com/office/powerpoint/2010/main" val="283278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38933" y="5454416"/>
            <a:ext cx="12269867" cy="299056"/>
          </a:xfrm>
          <a:prstGeom prst="rect">
            <a:avLst/>
          </a:prstGeom>
        </p:spPr>
        <p:txBody>
          <a:bodyPr lIns="0" tIns="0" rIns="0" bIns="0" rtlCol="0" anchor="t">
            <a:spAutoFit/>
          </a:bodyPr>
          <a:lstStyle/>
          <a:p>
            <a:pPr algn="ctr">
              <a:lnSpc>
                <a:spcPts val="2300"/>
              </a:lnSpc>
              <a:spcBef>
                <a:spcPct val="0"/>
              </a:spcBef>
            </a:pPr>
            <a:r>
              <a:rPr lang="en-US" sz="2200" dirty="0">
                <a:latin typeface="Arial Bold"/>
              </a:rPr>
              <a:t>The 20th International Joint Conference on Computer Science and Software Engineering</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4" name="TextBox 3">
            <a:extLst>
              <a:ext uri="{FF2B5EF4-FFF2-40B4-BE49-F238E27FC236}">
                <a16:creationId xmlns:a16="http://schemas.microsoft.com/office/drawing/2014/main" id="{2C9A7FA6-5AFB-4705-3A41-B6177DB6818F}"/>
              </a:ext>
            </a:extLst>
          </p:cNvPr>
          <p:cNvSpPr txBox="1"/>
          <p:nvPr/>
        </p:nvSpPr>
        <p:spPr>
          <a:xfrm>
            <a:off x="3765667" y="4054867"/>
            <a:ext cx="4660666" cy="1133644"/>
          </a:xfrm>
          <a:prstGeom prst="rect">
            <a:avLst/>
          </a:prstGeom>
        </p:spPr>
        <p:txBody>
          <a:bodyPr wrap="square" lIns="0" tIns="0" rIns="0" bIns="0" rtlCol="0" anchor="t">
            <a:spAutoFit/>
          </a:bodyPr>
          <a:lstStyle/>
          <a:p>
            <a:pPr algn="ctr">
              <a:lnSpc>
                <a:spcPct val="80000"/>
              </a:lnSpc>
              <a:spcBef>
                <a:spcPts val="50"/>
              </a:spcBef>
              <a:spcAft>
                <a:spcPts val="50"/>
              </a:spcAft>
            </a:pPr>
            <a:r>
              <a:rPr lang="en-US" i="1" dirty="0">
                <a:solidFill>
                  <a:srgbClr val="000000"/>
                </a:solidFill>
                <a:latin typeface="Arial Italics"/>
              </a:rPr>
              <a:t>Department of Computer Engineering</a:t>
            </a:r>
          </a:p>
          <a:p>
            <a:pPr algn="ctr">
              <a:lnSpc>
                <a:spcPct val="80000"/>
              </a:lnSpc>
              <a:spcBef>
                <a:spcPts val="50"/>
              </a:spcBef>
              <a:spcAft>
                <a:spcPts val="50"/>
              </a:spcAft>
            </a:pPr>
            <a:r>
              <a:rPr lang="en-US" i="1" dirty="0">
                <a:solidFill>
                  <a:srgbClr val="000000"/>
                </a:solidFill>
                <a:latin typeface="Arial Italics"/>
              </a:rPr>
              <a:t>Faculty of Engineering</a:t>
            </a:r>
            <a:br>
              <a:rPr lang="en-US" i="1" dirty="0">
                <a:solidFill>
                  <a:srgbClr val="000000"/>
                </a:solidFill>
                <a:latin typeface="Arial Italics"/>
              </a:rPr>
            </a:br>
            <a:r>
              <a:rPr lang="en-US" i="1" dirty="0">
                <a:solidFill>
                  <a:srgbClr val="000000"/>
                </a:solidFill>
                <a:latin typeface="Arial Italics"/>
              </a:rPr>
              <a:t>Chulalongkorn University</a:t>
            </a:r>
            <a:br>
              <a:rPr lang="en-US" i="1" dirty="0">
                <a:solidFill>
                  <a:srgbClr val="000000"/>
                </a:solidFill>
                <a:latin typeface="Arial Italics"/>
              </a:rPr>
            </a:br>
            <a:r>
              <a:rPr lang="en-US" i="1" dirty="0">
                <a:solidFill>
                  <a:srgbClr val="000000"/>
                </a:solidFill>
                <a:latin typeface="Arial Italics"/>
              </a:rPr>
              <a:t>Bangkok, Thailand</a:t>
            </a:r>
            <a:br>
              <a:rPr lang="en-US" i="1" dirty="0">
                <a:solidFill>
                  <a:srgbClr val="000000"/>
                </a:solidFill>
                <a:latin typeface="Arial Italics"/>
              </a:rPr>
            </a:br>
            <a:r>
              <a:rPr lang="en-US" i="1" dirty="0">
                <a:solidFill>
                  <a:srgbClr val="000000"/>
                </a:solidFill>
                <a:latin typeface="Arial Italics"/>
              </a:rPr>
              <a:t>6470285621@student.chula.ac.th</a:t>
            </a:r>
          </a:p>
        </p:txBody>
      </p:sp>
      <p:sp>
        <p:nvSpPr>
          <p:cNvPr id="3" name="TextBox 2">
            <a:extLst>
              <a:ext uri="{FF2B5EF4-FFF2-40B4-BE49-F238E27FC236}">
                <a16:creationId xmlns:a16="http://schemas.microsoft.com/office/drawing/2014/main" id="{9D64D7C7-9DE7-3108-AE48-88B6D099A0A4}"/>
              </a:ext>
            </a:extLst>
          </p:cNvPr>
          <p:cNvSpPr txBox="1"/>
          <p:nvPr/>
        </p:nvSpPr>
        <p:spPr>
          <a:xfrm>
            <a:off x="3026834" y="3319603"/>
            <a:ext cx="6138332" cy="707886"/>
          </a:xfrm>
          <a:prstGeom prst="rect">
            <a:avLst/>
          </a:prstGeom>
          <a:noFill/>
        </p:spPr>
        <p:txBody>
          <a:bodyPr wrap="square">
            <a:spAutoFit/>
          </a:bodyPr>
          <a:lstStyle/>
          <a:p>
            <a:pPr algn="ctr"/>
            <a:r>
              <a:rPr lang="en-US" sz="4000" dirty="0">
                <a:solidFill>
                  <a:srgbClr val="DB5300"/>
                </a:solidFill>
                <a:latin typeface="Arial Bold"/>
              </a:rPr>
              <a:t>Supagid Gidvarowart</a:t>
            </a:r>
            <a:endParaRPr lang="th-TH" sz="4000" dirty="0"/>
          </a:p>
        </p:txBody>
      </p:sp>
      <p:sp>
        <p:nvSpPr>
          <p:cNvPr id="16" name="TextBox 15">
            <a:extLst>
              <a:ext uri="{FF2B5EF4-FFF2-40B4-BE49-F238E27FC236}">
                <a16:creationId xmlns:a16="http://schemas.microsoft.com/office/drawing/2014/main" id="{77F9FEE5-B672-AEBA-8946-4AC4F9B2A070}"/>
              </a:ext>
            </a:extLst>
          </p:cNvPr>
          <p:cNvSpPr txBox="1"/>
          <p:nvPr/>
        </p:nvSpPr>
        <p:spPr>
          <a:xfrm>
            <a:off x="1" y="1733056"/>
            <a:ext cx="12191999" cy="1485791"/>
          </a:xfrm>
          <a:prstGeom prst="rect">
            <a:avLst/>
          </a:prstGeom>
        </p:spPr>
        <p:txBody>
          <a:bodyPr wrap="square" lIns="0" tIns="0" rIns="0" bIns="0" rtlCol="0" anchor="t">
            <a:spAutoFit/>
          </a:bodyPr>
          <a:lstStyle/>
          <a:p>
            <a:pPr algn="ctr"/>
            <a:r>
              <a:rPr lang="en-US" sz="2800" dirty="0">
                <a:solidFill>
                  <a:srgbClr val="2B4A9D"/>
                </a:solidFill>
                <a:latin typeface="Arial Bold"/>
              </a:rPr>
              <a:t>Automated API Testing With Karate Framework: </a:t>
            </a:r>
            <a:br>
              <a:rPr lang="en-US" sz="2800" dirty="0">
                <a:solidFill>
                  <a:srgbClr val="2B4A9D"/>
                </a:solidFill>
                <a:latin typeface="Arial Bold"/>
              </a:rPr>
            </a:br>
            <a:r>
              <a:rPr lang="en-US" sz="2800" dirty="0">
                <a:solidFill>
                  <a:srgbClr val="2B4A9D"/>
                </a:solidFill>
                <a:latin typeface="Arial Bold"/>
              </a:rPr>
              <a:t>A Case Study of an Online Assessment Web Application</a:t>
            </a:r>
            <a:endParaRPr lang="en-US" sz="2400" dirty="0">
              <a:latin typeface="Arial Bold"/>
            </a:endParaRPr>
          </a:p>
          <a:p>
            <a:pPr algn="ctr">
              <a:lnSpc>
                <a:spcPct val="200000"/>
              </a:lnSpc>
            </a:pPr>
            <a:r>
              <a:rPr lang="en-US" sz="2400" dirty="0">
                <a:latin typeface="Arial Bold"/>
              </a:rPr>
              <a:t>Presented by</a:t>
            </a:r>
          </a:p>
        </p:txBody>
      </p:sp>
    </p:spTree>
    <p:extLst>
      <p:ext uri="{BB962C8B-B14F-4D97-AF65-F5344CB8AC3E}">
        <p14:creationId xmlns:p14="http://schemas.microsoft.com/office/powerpoint/2010/main" val="383430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Test cases of API testing</a:t>
            </a:r>
          </a:p>
        </p:txBody>
      </p:sp>
      <p:sp>
        <p:nvSpPr>
          <p:cNvPr id="6" name="Content Placeholder 2">
            <a:extLst>
              <a:ext uri="{FF2B5EF4-FFF2-40B4-BE49-F238E27FC236}">
                <a16:creationId xmlns:a16="http://schemas.microsoft.com/office/drawing/2014/main" id="{537CBB96-4239-A4EA-3CCD-F32E762140EE}"/>
              </a:ext>
            </a:extLst>
          </p:cNvPr>
          <p:cNvSpPr>
            <a:spLocks noGrp="1"/>
          </p:cNvSpPr>
          <p:nvPr>
            <p:ph idx="1"/>
          </p:nvPr>
        </p:nvSpPr>
        <p:spPr>
          <a:xfrm>
            <a:off x="1259072" y="5719313"/>
            <a:ext cx="9673856" cy="457650"/>
          </a:xfrm>
        </p:spPr>
        <p:txBody>
          <a:bodyPr>
            <a:normAutofit/>
          </a:bodyPr>
          <a:lstStyle/>
          <a:p>
            <a:pPr marL="0" indent="0" algn="ctr" defTabSz="534988">
              <a:lnSpc>
                <a:spcPct val="80000"/>
              </a:lnSpc>
              <a:buNone/>
            </a:pPr>
            <a:r>
              <a:rPr lang="en-US" sz="2200" dirty="0"/>
              <a:t>TABLE IV. 	TEST SUITES</a:t>
            </a:r>
          </a:p>
        </p:txBody>
      </p:sp>
      <p:graphicFrame>
        <p:nvGraphicFramePr>
          <p:cNvPr id="7" name="Table 6">
            <a:extLst>
              <a:ext uri="{FF2B5EF4-FFF2-40B4-BE49-F238E27FC236}">
                <a16:creationId xmlns:a16="http://schemas.microsoft.com/office/drawing/2014/main" id="{B29AF71D-93F0-99A1-32BD-0F3E4E5E9F5A}"/>
              </a:ext>
            </a:extLst>
          </p:cNvPr>
          <p:cNvGraphicFramePr>
            <a:graphicFrameLocks noGrp="1"/>
          </p:cNvGraphicFramePr>
          <p:nvPr>
            <p:extLst>
              <p:ext uri="{D42A27DB-BD31-4B8C-83A1-F6EECF244321}">
                <p14:modId xmlns:p14="http://schemas.microsoft.com/office/powerpoint/2010/main" val="2948119281"/>
              </p:ext>
            </p:extLst>
          </p:nvPr>
        </p:nvGraphicFramePr>
        <p:xfrm>
          <a:off x="2496000" y="2088000"/>
          <a:ext cx="7200000" cy="2682000"/>
        </p:xfrm>
        <a:graphic>
          <a:graphicData uri="http://schemas.openxmlformats.org/drawingml/2006/table">
            <a:tbl>
              <a:tblPr>
                <a:tableStyleId>{5940675A-B579-460E-94D1-54222C63F5DA}</a:tableStyleId>
              </a:tblPr>
              <a:tblGrid>
                <a:gridCol w="3600000">
                  <a:extLst>
                    <a:ext uri="{9D8B030D-6E8A-4147-A177-3AD203B41FA5}">
                      <a16:colId xmlns:a16="http://schemas.microsoft.com/office/drawing/2014/main" val="2981565775"/>
                    </a:ext>
                  </a:extLst>
                </a:gridCol>
                <a:gridCol w="3600000">
                  <a:extLst>
                    <a:ext uri="{9D8B030D-6E8A-4147-A177-3AD203B41FA5}">
                      <a16:colId xmlns:a16="http://schemas.microsoft.com/office/drawing/2014/main" val="4111081953"/>
                    </a:ext>
                  </a:extLst>
                </a:gridCol>
              </a:tblGrid>
              <a:tr h="522000">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Test suite name</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Number of teat cases</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extLst>
                  <a:ext uri="{0D108BD9-81ED-4DB2-BD59-A6C34878D82A}">
                    <a16:rowId xmlns:a16="http://schemas.microsoft.com/office/drawing/2014/main" val="4181380711"/>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Exam Session</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27</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465200985"/>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Exam Question</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53</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99470286"/>
                  </a:ext>
                </a:extLst>
              </a:tr>
              <a:tr h="360000">
                <a:tc>
                  <a:txBody>
                    <a:bodyPr/>
                    <a:lstStyle/>
                    <a:p>
                      <a:pPr algn="ctr">
                        <a:lnSpc>
                          <a:spcPct val="80000"/>
                        </a:lnSpc>
                        <a:spcBef>
                          <a:spcPts val="1000"/>
                        </a:spcBef>
                        <a:spcAft>
                          <a:spcPts val="0"/>
                        </a:spcAft>
                      </a:pPr>
                      <a:r>
                        <a:rPr lang="en-US" sz="2200">
                          <a:ln>
                            <a:noFill/>
                          </a:ln>
                          <a:solidFill>
                            <a:schemeClr val="tx1"/>
                          </a:solidFill>
                          <a:effectLst/>
                          <a:latin typeface="Arial" panose="020B0604020202020204" pitchFamily="34" charset="0"/>
                          <a:cs typeface="Arial" panose="020B0604020202020204" pitchFamily="34" charset="0"/>
                        </a:rPr>
                        <a:t>Exam Part</a:t>
                      </a:r>
                      <a:endParaRPr lang="en-US" sz="220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19</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131428841"/>
                  </a:ext>
                </a:extLst>
              </a:tr>
              <a:tr h="360000">
                <a:tc>
                  <a:txBody>
                    <a:bodyPr/>
                    <a:lstStyle/>
                    <a:p>
                      <a:pPr algn="ctr">
                        <a:lnSpc>
                          <a:spcPct val="80000"/>
                        </a:lnSpc>
                        <a:spcBef>
                          <a:spcPts val="1000"/>
                        </a:spcBef>
                        <a:spcAft>
                          <a:spcPts val="0"/>
                        </a:spcAft>
                      </a:pPr>
                      <a:r>
                        <a:rPr lang="en-US" sz="2200">
                          <a:ln>
                            <a:noFill/>
                          </a:ln>
                          <a:solidFill>
                            <a:schemeClr val="tx1"/>
                          </a:solidFill>
                          <a:effectLst/>
                          <a:latin typeface="Arial" panose="020B0604020202020204" pitchFamily="34" charset="0"/>
                          <a:cs typeface="Arial" panose="020B0604020202020204" pitchFamily="34" charset="0"/>
                        </a:rPr>
                        <a:t>Student Exam Session</a:t>
                      </a:r>
                      <a:endParaRPr lang="en-US" sz="220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34</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32571920"/>
                  </a:ext>
                </a:extLst>
              </a:tr>
              <a:tr h="360000">
                <a:tc>
                  <a:txBody>
                    <a:bodyPr/>
                    <a:lstStyle/>
                    <a:p>
                      <a:pPr algn="ctr">
                        <a:lnSpc>
                          <a:spcPct val="80000"/>
                        </a:lnSpc>
                        <a:spcBef>
                          <a:spcPts val="1000"/>
                        </a:spcBef>
                        <a:spcAft>
                          <a:spcPts val="0"/>
                        </a:spcAft>
                      </a:pPr>
                      <a:r>
                        <a:rPr lang="en-US" sz="2200">
                          <a:ln>
                            <a:noFill/>
                          </a:ln>
                          <a:solidFill>
                            <a:schemeClr val="tx1"/>
                          </a:solidFill>
                          <a:effectLst/>
                          <a:latin typeface="Arial" panose="020B0604020202020204" pitchFamily="34" charset="0"/>
                          <a:cs typeface="Arial" panose="020B0604020202020204" pitchFamily="34" charset="0"/>
                        </a:rPr>
                        <a:t>Student Answer</a:t>
                      </a:r>
                      <a:endParaRPr lang="en-US" sz="220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28</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683708826"/>
                  </a:ext>
                </a:extLst>
              </a:tr>
              <a:tr h="360000">
                <a:tc>
                  <a:txBody>
                    <a:bodyPr/>
                    <a:lstStyle/>
                    <a:p>
                      <a:pPr algn="ctr">
                        <a:lnSpc>
                          <a:spcPct val="80000"/>
                        </a:lnSpc>
                        <a:spcBef>
                          <a:spcPts val="1000"/>
                        </a:spcBef>
                        <a:spcAft>
                          <a:spcPts val="0"/>
                        </a:spcAft>
                      </a:pPr>
                      <a:r>
                        <a:rPr lang="en-US" sz="2200" dirty="0">
                          <a:ln>
                            <a:noFill/>
                          </a:ln>
                          <a:solidFill>
                            <a:schemeClr val="tx1"/>
                          </a:solidFill>
                          <a:effectLst/>
                          <a:latin typeface="Arial Bold" panose="020B0704020202020204" pitchFamily="34" charset="0"/>
                          <a:cs typeface="Arial Bold" panose="020B0704020202020204" pitchFamily="34" charset="0"/>
                        </a:rPr>
                        <a:t>All test cases</a:t>
                      </a:r>
                      <a:endParaRPr lang="en-US" sz="2200" dirty="0">
                        <a:ln>
                          <a:noFill/>
                        </a:ln>
                        <a:solidFill>
                          <a:schemeClr val="tx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Bold" panose="020B0704020202020204" pitchFamily="34" charset="0"/>
                          <a:cs typeface="Arial Bold" panose="020B0704020202020204" pitchFamily="34" charset="0"/>
                        </a:rPr>
                        <a:t>161</a:t>
                      </a:r>
                      <a:endParaRPr lang="en-US" sz="2200" dirty="0">
                        <a:ln>
                          <a:noFill/>
                        </a:ln>
                        <a:solidFill>
                          <a:schemeClr val="tx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chemeClr val="bg1"/>
                    </a:solidFill>
                  </a:tcPr>
                </a:tc>
                <a:extLst>
                  <a:ext uri="{0D108BD9-81ED-4DB2-BD59-A6C34878D82A}">
                    <a16:rowId xmlns:a16="http://schemas.microsoft.com/office/drawing/2014/main" val="3676731775"/>
                  </a:ext>
                </a:extLst>
              </a:tr>
            </a:tbl>
          </a:graphicData>
        </a:graphic>
      </p:graphicFrame>
    </p:spTree>
    <p:extLst>
      <p:ext uri="{BB962C8B-B14F-4D97-AF65-F5344CB8AC3E}">
        <p14:creationId xmlns:p14="http://schemas.microsoft.com/office/powerpoint/2010/main" val="404608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765483E-0AEA-8C82-8135-5E51CAD42E8F}"/>
              </a:ext>
            </a:extLst>
          </p:cNvPr>
          <p:cNvSpPr>
            <a:spLocks noGrp="1"/>
          </p:cNvSpPr>
          <p:nvPr>
            <p:ph idx="1"/>
          </p:nvPr>
        </p:nvSpPr>
        <p:spPr>
          <a:xfrm>
            <a:off x="5190227" y="3613399"/>
            <a:ext cx="1503870" cy="419448"/>
          </a:xfrm>
        </p:spPr>
        <p:txBody>
          <a:bodyPr>
            <a:noAutofit/>
          </a:bodyPr>
          <a:lstStyle/>
          <a:p>
            <a:pPr marL="0" indent="0" algn="ctr" defTabSz="534988">
              <a:lnSpc>
                <a:spcPct val="80000"/>
              </a:lnSpc>
              <a:buNone/>
            </a:pPr>
            <a:r>
              <a:rPr lang="en-US" sz="1600" dirty="0"/>
              <a:t>161 + 1</a:t>
            </a:r>
          </a:p>
        </p:txBody>
      </p:sp>
      <p:sp>
        <p:nvSpPr>
          <p:cNvPr id="5" name="Content Placeholder 2">
            <a:extLst>
              <a:ext uri="{FF2B5EF4-FFF2-40B4-BE49-F238E27FC236}">
                <a16:creationId xmlns:a16="http://schemas.microsoft.com/office/drawing/2014/main" id="{075DD8A1-5174-0C1E-E509-2D2F57EB0C64}"/>
              </a:ext>
            </a:extLst>
          </p:cNvPr>
          <p:cNvSpPr txBox="1">
            <a:spLocks/>
          </p:cNvSpPr>
          <p:nvPr/>
        </p:nvSpPr>
        <p:spPr>
          <a:xfrm>
            <a:off x="4675517" y="1878422"/>
            <a:ext cx="2533290" cy="1820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9600" dirty="0"/>
              <a:t>162</a:t>
            </a:r>
          </a:p>
          <a:p>
            <a:pPr marL="0" indent="0" algn="ctr" defTabSz="534988">
              <a:lnSpc>
                <a:spcPct val="80000"/>
              </a:lnSpc>
              <a:buFont typeface="Arial" panose="020B0604020202020204" pitchFamily="34" charset="0"/>
              <a:buNone/>
            </a:pPr>
            <a:r>
              <a:rPr lang="en-US" sz="2200" dirty="0"/>
              <a:t>Test Cases</a:t>
            </a:r>
          </a:p>
        </p:txBody>
      </p:sp>
      <p:sp>
        <p:nvSpPr>
          <p:cNvPr id="6" name="Content Placeholder 2">
            <a:extLst>
              <a:ext uri="{FF2B5EF4-FFF2-40B4-BE49-F238E27FC236}">
                <a16:creationId xmlns:a16="http://schemas.microsoft.com/office/drawing/2014/main" id="{5D230052-569D-754A-2920-3950BF051385}"/>
              </a:ext>
            </a:extLst>
          </p:cNvPr>
          <p:cNvSpPr txBox="1">
            <a:spLocks/>
          </p:cNvSpPr>
          <p:nvPr/>
        </p:nvSpPr>
        <p:spPr>
          <a:xfrm>
            <a:off x="3232030" y="4975307"/>
            <a:ext cx="5727940" cy="916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200" dirty="0"/>
              <a:t>161 case is ( Test feature case )</a:t>
            </a:r>
          </a:p>
          <a:p>
            <a:pPr marL="0" indent="0" algn="ctr" defTabSz="534988">
              <a:lnSpc>
                <a:spcPct val="80000"/>
              </a:lnSpc>
              <a:buFont typeface="Arial" panose="020B0604020202020204" pitchFamily="34" charset="0"/>
              <a:buNone/>
            </a:pPr>
            <a:endParaRPr lang="en-US" sz="2200" dirty="0"/>
          </a:p>
          <a:p>
            <a:pPr marL="0" indent="0" algn="ctr" defTabSz="534988">
              <a:lnSpc>
                <a:spcPct val="80000"/>
              </a:lnSpc>
              <a:buFont typeface="Arial" panose="020B0604020202020204" pitchFamily="34" charset="0"/>
              <a:buNone/>
            </a:pPr>
            <a:r>
              <a:rPr lang="en-US" sz="2200" dirty="0"/>
              <a:t>1 case is ( Test database connection case )</a:t>
            </a:r>
          </a:p>
        </p:txBody>
      </p:sp>
      <p:sp>
        <p:nvSpPr>
          <p:cNvPr id="3" name="Title 1">
            <a:extLst>
              <a:ext uri="{FF2B5EF4-FFF2-40B4-BE49-F238E27FC236}">
                <a16:creationId xmlns:a16="http://schemas.microsoft.com/office/drawing/2014/main" id="{16F48776-6564-3A2D-78B5-45F6E1F04526}"/>
              </a:ext>
            </a:extLst>
          </p:cNvPr>
          <p:cNvSpPr>
            <a:spLocks noGrp="1"/>
          </p:cNvSpPr>
          <p:nvPr>
            <p:ph type="title"/>
          </p:nvPr>
        </p:nvSpPr>
        <p:spPr>
          <a:xfrm>
            <a:off x="838200" y="365125"/>
            <a:ext cx="10515600" cy="1325563"/>
          </a:xfrm>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Automated testing program</a:t>
            </a:r>
          </a:p>
        </p:txBody>
      </p:sp>
    </p:spTree>
    <p:extLst>
      <p:ext uri="{BB962C8B-B14F-4D97-AF65-F5344CB8AC3E}">
        <p14:creationId xmlns:p14="http://schemas.microsoft.com/office/powerpoint/2010/main" val="198594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E4C9FC1E-B94F-AE3C-E0AE-EC41F70D24FE}"/>
              </a:ext>
            </a:extLst>
          </p:cNvPr>
          <p:cNvPicPr>
            <a:picLocks noChangeAspect="1"/>
          </p:cNvPicPr>
          <p:nvPr/>
        </p:nvPicPr>
        <p:blipFill>
          <a:blip r:embed="rId3"/>
          <a:stretch>
            <a:fillRect/>
          </a:stretch>
        </p:blipFill>
        <p:spPr>
          <a:xfrm>
            <a:off x="1142309" y="2181051"/>
            <a:ext cx="9907383" cy="2495898"/>
          </a:xfrm>
          <a:prstGeom prst="rect">
            <a:avLst/>
          </a:prstGeom>
        </p:spPr>
      </p:pic>
      <p:sp>
        <p:nvSpPr>
          <p:cNvPr id="6" name="Content Placeholder 2">
            <a:extLst>
              <a:ext uri="{FF2B5EF4-FFF2-40B4-BE49-F238E27FC236}">
                <a16:creationId xmlns:a16="http://schemas.microsoft.com/office/drawing/2014/main" id="{C838AD4A-32BD-58F5-8D95-35F750993940}"/>
              </a:ext>
            </a:extLst>
          </p:cNvPr>
          <p:cNvSpPr txBox="1">
            <a:spLocks/>
          </p:cNvSpPr>
          <p:nvPr/>
        </p:nvSpPr>
        <p:spPr>
          <a:xfrm>
            <a:off x="1259072" y="5719313"/>
            <a:ext cx="9673856" cy="45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None/>
            </a:pPr>
            <a:r>
              <a:rPr lang="en-US" sz="2200" dirty="0"/>
              <a:t>Fig. 5.	Console log after running test</a:t>
            </a:r>
          </a:p>
        </p:txBody>
      </p:sp>
    </p:spTree>
    <p:extLst>
      <p:ext uri="{BB962C8B-B14F-4D97-AF65-F5344CB8AC3E}">
        <p14:creationId xmlns:p14="http://schemas.microsoft.com/office/powerpoint/2010/main" val="31808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259072" y="6185137"/>
            <a:ext cx="9673856" cy="457650"/>
          </a:xfrm>
        </p:spPr>
        <p:txBody>
          <a:bodyPr>
            <a:normAutofit/>
          </a:bodyPr>
          <a:lstStyle/>
          <a:p>
            <a:pPr marL="0" indent="0" algn="ctr" defTabSz="534988">
              <a:lnSpc>
                <a:spcPct val="80000"/>
              </a:lnSpc>
              <a:buNone/>
            </a:pPr>
            <a:r>
              <a:rPr lang="en-US" sz="2200" dirty="0"/>
              <a:t>Fig. 6.	Feature file of test cases for create test session</a:t>
            </a:r>
          </a:p>
        </p:txBody>
      </p:sp>
      <p:pic>
        <p:nvPicPr>
          <p:cNvPr id="4" name="Picture 3" descr="A screenshot of a computer program&#10;&#10;Description automatically generated with medium confidence">
            <a:extLst>
              <a:ext uri="{FF2B5EF4-FFF2-40B4-BE49-F238E27FC236}">
                <a16:creationId xmlns:a16="http://schemas.microsoft.com/office/drawing/2014/main" id="{8EA7F300-DC19-DDA5-388F-1F31B1F75545}"/>
              </a:ext>
            </a:extLst>
          </p:cNvPr>
          <p:cNvPicPr>
            <a:picLocks noChangeAspect="1"/>
          </p:cNvPicPr>
          <p:nvPr/>
        </p:nvPicPr>
        <p:blipFill>
          <a:blip r:embed="rId3"/>
          <a:stretch>
            <a:fillRect/>
          </a:stretch>
        </p:blipFill>
        <p:spPr>
          <a:xfrm>
            <a:off x="2485453" y="215213"/>
            <a:ext cx="7221094" cy="5727940"/>
          </a:xfrm>
          <a:prstGeom prst="rect">
            <a:avLst/>
          </a:prstGeom>
        </p:spPr>
      </p:pic>
    </p:spTree>
    <p:extLst>
      <p:ext uri="{BB962C8B-B14F-4D97-AF65-F5344CB8AC3E}">
        <p14:creationId xmlns:p14="http://schemas.microsoft.com/office/powerpoint/2010/main" val="12755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4709C3E0-350F-7E68-5DF9-95012584B581}"/>
              </a:ext>
            </a:extLst>
          </p:cNvPr>
          <p:cNvPicPr>
            <a:picLocks noChangeAspect="1"/>
          </p:cNvPicPr>
          <p:nvPr/>
        </p:nvPicPr>
        <p:blipFill>
          <a:blip r:embed="rId3"/>
          <a:stretch>
            <a:fillRect/>
          </a:stretch>
        </p:blipFill>
        <p:spPr>
          <a:xfrm>
            <a:off x="0" y="0"/>
            <a:ext cx="12192000" cy="11468144"/>
          </a:xfrm>
          <a:prstGeom prst="rect">
            <a:avLst/>
          </a:prstGeom>
        </p:spPr>
      </p:pic>
    </p:spTree>
    <p:extLst>
      <p:ext uri="{BB962C8B-B14F-4D97-AF65-F5344CB8AC3E}">
        <p14:creationId xmlns:p14="http://schemas.microsoft.com/office/powerpoint/2010/main" val="58982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4709C3E0-350F-7E68-5DF9-95012584B581}"/>
              </a:ext>
            </a:extLst>
          </p:cNvPr>
          <p:cNvPicPr>
            <a:picLocks noChangeAspect="1"/>
          </p:cNvPicPr>
          <p:nvPr/>
        </p:nvPicPr>
        <p:blipFill>
          <a:blip r:embed="rId2"/>
          <a:stretch>
            <a:fillRect/>
          </a:stretch>
        </p:blipFill>
        <p:spPr>
          <a:xfrm>
            <a:off x="0" y="-4610144"/>
            <a:ext cx="12192000" cy="11468144"/>
          </a:xfrm>
          <a:prstGeom prst="rect">
            <a:avLst/>
          </a:prstGeom>
        </p:spPr>
      </p:pic>
    </p:spTree>
    <p:extLst>
      <p:ext uri="{BB962C8B-B14F-4D97-AF65-F5344CB8AC3E}">
        <p14:creationId xmlns:p14="http://schemas.microsoft.com/office/powerpoint/2010/main" val="380744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EFAE5CA-DF07-0FEC-D736-99987DEA739C}"/>
              </a:ext>
            </a:extLst>
          </p:cNvPr>
          <p:cNvPicPr>
            <a:picLocks noChangeAspect="1"/>
          </p:cNvPicPr>
          <p:nvPr/>
        </p:nvPicPr>
        <p:blipFill>
          <a:blip r:embed="rId3"/>
          <a:stretch>
            <a:fillRect/>
          </a:stretch>
        </p:blipFill>
        <p:spPr>
          <a:xfrm>
            <a:off x="0" y="0"/>
            <a:ext cx="12192000" cy="8414315"/>
          </a:xfrm>
          <a:prstGeom prst="rect">
            <a:avLst/>
          </a:prstGeom>
        </p:spPr>
      </p:pic>
    </p:spTree>
    <p:extLst>
      <p:ext uri="{BB962C8B-B14F-4D97-AF65-F5344CB8AC3E}">
        <p14:creationId xmlns:p14="http://schemas.microsoft.com/office/powerpoint/2010/main" val="98599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EFAE5CA-DF07-0FEC-D736-99987DEA739C}"/>
              </a:ext>
            </a:extLst>
          </p:cNvPr>
          <p:cNvPicPr>
            <a:picLocks noChangeAspect="1"/>
          </p:cNvPicPr>
          <p:nvPr/>
        </p:nvPicPr>
        <p:blipFill>
          <a:blip r:embed="rId2"/>
          <a:stretch>
            <a:fillRect/>
          </a:stretch>
        </p:blipFill>
        <p:spPr>
          <a:xfrm>
            <a:off x="0" y="-1556315"/>
            <a:ext cx="12192000" cy="8414315"/>
          </a:xfrm>
          <a:prstGeom prst="rect">
            <a:avLst/>
          </a:prstGeom>
        </p:spPr>
      </p:pic>
    </p:spTree>
    <p:extLst>
      <p:ext uri="{BB962C8B-B14F-4D97-AF65-F5344CB8AC3E}">
        <p14:creationId xmlns:p14="http://schemas.microsoft.com/office/powerpoint/2010/main" val="326070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Test result report and quality assurance report</a:t>
            </a:r>
          </a:p>
        </p:txBody>
      </p:sp>
      <p:graphicFrame>
        <p:nvGraphicFramePr>
          <p:cNvPr id="6" name="Table 5">
            <a:extLst>
              <a:ext uri="{FF2B5EF4-FFF2-40B4-BE49-F238E27FC236}">
                <a16:creationId xmlns:a16="http://schemas.microsoft.com/office/drawing/2014/main" id="{9CF0DD9E-6C00-6132-1020-29FC700EDC2A}"/>
              </a:ext>
            </a:extLst>
          </p:cNvPr>
          <p:cNvGraphicFramePr>
            <a:graphicFrameLocks noGrp="1"/>
          </p:cNvGraphicFramePr>
          <p:nvPr>
            <p:extLst>
              <p:ext uri="{D42A27DB-BD31-4B8C-83A1-F6EECF244321}">
                <p14:modId xmlns:p14="http://schemas.microsoft.com/office/powerpoint/2010/main" val="3360187557"/>
              </p:ext>
            </p:extLst>
          </p:nvPr>
        </p:nvGraphicFramePr>
        <p:xfrm>
          <a:off x="2817963" y="2088000"/>
          <a:ext cx="6556075" cy="2682000"/>
        </p:xfrm>
        <a:graphic>
          <a:graphicData uri="http://schemas.openxmlformats.org/drawingml/2006/table">
            <a:tbl>
              <a:tblPr>
                <a:tableStyleId>{5940675A-B579-460E-94D1-54222C63F5DA}</a:tableStyleId>
              </a:tblPr>
              <a:tblGrid>
                <a:gridCol w="3215913">
                  <a:extLst>
                    <a:ext uri="{9D8B030D-6E8A-4147-A177-3AD203B41FA5}">
                      <a16:colId xmlns:a16="http://schemas.microsoft.com/office/drawing/2014/main" val="740820068"/>
                    </a:ext>
                  </a:extLst>
                </a:gridCol>
                <a:gridCol w="3340162">
                  <a:extLst>
                    <a:ext uri="{9D8B030D-6E8A-4147-A177-3AD203B41FA5}">
                      <a16:colId xmlns:a16="http://schemas.microsoft.com/office/drawing/2014/main" val="3077384812"/>
                    </a:ext>
                  </a:extLst>
                </a:gridCol>
              </a:tblGrid>
              <a:tr h="522000">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Parallel thread</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Duration result</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extLst>
                  <a:ext uri="{0D108BD9-81ED-4DB2-BD59-A6C34878D82A}">
                    <a16:rowId xmlns:a16="http://schemas.microsoft.com/office/drawing/2014/main" val="2351422375"/>
                  </a:ext>
                </a:extLst>
              </a:tr>
              <a:tr h="432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1</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a:ln>
                            <a:noFill/>
                          </a:ln>
                          <a:solidFill>
                            <a:schemeClr val="tx1"/>
                          </a:solidFill>
                          <a:effectLst/>
                          <a:latin typeface="Arial" panose="020B0604020202020204" pitchFamily="34" charset="0"/>
                          <a:cs typeface="Arial" panose="020B0604020202020204" pitchFamily="34" charset="0"/>
                        </a:rPr>
                        <a:t>529.138 s</a:t>
                      </a:r>
                      <a:endParaRPr lang="en-US" sz="220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13044538"/>
                  </a:ext>
                </a:extLst>
              </a:tr>
              <a:tr h="432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2</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270.033 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489020031"/>
                  </a:ext>
                </a:extLst>
              </a:tr>
              <a:tr h="432000">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3</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198.173 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47091430"/>
                  </a:ext>
                </a:extLst>
              </a:tr>
              <a:tr h="432000">
                <a:tc>
                  <a:txBody>
                    <a:bodyPr/>
                    <a:lstStyle/>
                    <a:p>
                      <a:pPr algn="ctr">
                        <a:lnSpc>
                          <a:spcPct val="80000"/>
                        </a:lnSpc>
                        <a:spcBef>
                          <a:spcPts val="1000"/>
                        </a:spcBef>
                        <a:spcAft>
                          <a:spcPts val="0"/>
                        </a:spcAft>
                      </a:pPr>
                      <a:r>
                        <a:rPr lang="en-US" sz="2200">
                          <a:ln>
                            <a:noFill/>
                          </a:ln>
                          <a:solidFill>
                            <a:schemeClr val="tx1"/>
                          </a:solidFill>
                          <a:effectLst/>
                          <a:latin typeface="Arial" panose="020B0604020202020204" pitchFamily="34" charset="0"/>
                          <a:cs typeface="Arial" panose="020B0604020202020204" pitchFamily="34" charset="0"/>
                        </a:rPr>
                        <a:t>4</a:t>
                      </a:r>
                      <a:endParaRPr lang="en-US" sz="220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152.649 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999696510"/>
                  </a:ext>
                </a:extLst>
              </a:tr>
              <a:tr h="432000">
                <a:tc>
                  <a:txBody>
                    <a:bodyPr/>
                    <a:lstStyle/>
                    <a:p>
                      <a:pPr algn="ctr">
                        <a:lnSpc>
                          <a:spcPct val="80000"/>
                        </a:lnSpc>
                        <a:spcBef>
                          <a:spcPts val="1000"/>
                        </a:spcBef>
                        <a:spcAft>
                          <a:spcPts val="0"/>
                        </a:spcAft>
                      </a:pPr>
                      <a:r>
                        <a:rPr lang="en-US" sz="2200">
                          <a:ln>
                            <a:noFill/>
                          </a:ln>
                          <a:solidFill>
                            <a:schemeClr val="tx1"/>
                          </a:solidFill>
                          <a:effectLst/>
                          <a:latin typeface="Arial" panose="020B0604020202020204" pitchFamily="34" charset="0"/>
                          <a:cs typeface="Arial" panose="020B0604020202020204" pitchFamily="34" charset="0"/>
                        </a:rPr>
                        <a:t>5</a:t>
                      </a:r>
                      <a:endParaRPr lang="en-US" sz="220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120.995 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582861280"/>
                  </a:ext>
                </a:extLst>
              </a:tr>
            </a:tbl>
          </a:graphicData>
        </a:graphic>
      </p:graphicFrame>
      <p:sp>
        <p:nvSpPr>
          <p:cNvPr id="7" name="Content Placeholder 2">
            <a:extLst>
              <a:ext uri="{FF2B5EF4-FFF2-40B4-BE49-F238E27FC236}">
                <a16:creationId xmlns:a16="http://schemas.microsoft.com/office/drawing/2014/main" id="{2558CDA7-1CF7-2BE9-8271-C8FA941046D0}"/>
              </a:ext>
            </a:extLst>
          </p:cNvPr>
          <p:cNvSpPr>
            <a:spLocks noGrp="1"/>
          </p:cNvSpPr>
          <p:nvPr>
            <p:ph idx="1"/>
          </p:nvPr>
        </p:nvSpPr>
        <p:spPr>
          <a:xfrm>
            <a:off x="1259072" y="5719313"/>
            <a:ext cx="9673856" cy="457650"/>
          </a:xfrm>
        </p:spPr>
        <p:txBody>
          <a:bodyPr>
            <a:normAutofit/>
          </a:bodyPr>
          <a:lstStyle/>
          <a:p>
            <a:pPr marL="0" indent="0" algn="ctr" defTabSz="534988">
              <a:lnSpc>
                <a:spcPct val="80000"/>
              </a:lnSpc>
              <a:buNone/>
            </a:pPr>
            <a:r>
              <a:rPr lang="en-US" sz="2200" dirty="0"/>
              <a:t>TABLE V. 	TEST DURATION RESULT WITH PARALLEL THREAD</a:t>
            </a:r>
          </a:p>
        </p:txBody>
      </p:sp>
    </p:spTree>
    <p:extLst>
      <p:ext uri="{BB962C8B-B14F-4D97-AF65-F5344CB8AC3E}">
        <p14:creationId xmlns:p14="http://schemas.microsoft.com/office/powerpoint/2010/main" val="2581879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259072" y="6185137"/>
            <a:ext cx="9673856" cy="457650"/>
          </a:xfrm>
        </p:spPr>
        <p:txBody>
          <a:bodyPr>
            <a:normAutofit/>
          </a:bodyPr>
          <a:lstStyle/>
          <a:p>
            <a:pPr marL="0" indent="0" algn="ctr" defTabSz="534988">
              <a:lnSpc>
                <a:spcPct val="80000"/>
              </a:lnSpc>
              <a:buNone/>
            </a:pPr>
            <a:r>
              <a:rPr lang="en-US" sz="2200" dirty="0"/>
              <a:t>Fig. 7.	Parallel threads in the ordinary report of Karate Framework</a:t>
            </a:r>
          </a:p>
        </p:txBody>
      </p:sp>
      <p:pic>
        <p:nvPicPr>
          <p:cNvPr id="5" name="Picture 4" descr="A screenshot of a computer&#10;&#10;Description automatically generated with medium confidence">
            <a:extLst>
              <a:ext uri="{FF2B5EF4-FFF2-40B4-BE49-F238E27FC236}">
                <a16:creationId xmlns:a16="http://schemas.microsoft.com/office/drawing/2014/main" id="{5C43F7A9-93F5-77F2-BE27-5459A78CFC03}"/>
              </a:ext>
            </a:extLst>
          </p:cNvPr>
          <p:cNvPicPr>
            <a:picLocks noChangeAspect="1"/>
          </p:cNvPicPr>
          <p:nvPr/>
        </p:nvPicPr>
        <p:blipFill>
          <a:blip r:embed="rId3"/>
          <a:stretch>
            <a:fillRect/>
          </a:stretch>
        </p:blipFill>
        <p:spPr>
          <a:xfrm>
            <a:off x="1661493" y="451976"/>
            <a:ext cx="8869013" cy="5315692"/>
          </a:xfrm>
          <a:prstGeom prst="rect">
            <a:avLst/>
          </a:prstGeom>
        </p:spPr>
      </p:pic>
    </p:spTree>
    <p:extLst>
      <p:ext uri="{BB962C8B-B14F-4D97-AF65-F5344CB8AC3E}">
        <p14:creationId xmlns:p14="http://schemas.microsoft.com/office/powerpoint/2010/main" val="329608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5B6BDDD-409D-0B55-D038-95B856873F3E}"/>
              </a:ext>
            </a:extLst>
          </p:cNvPr>
          <p:cNvSpPr>
            <a:spLocks noGrp="1"/>
          </p:cNvSpPr>
          <p:nvPr>
            <p:ph idx="1"/>
          </p:nvPr>
        </p:nvSpPr>
        <p:spPr>
          <a:xfrm>
            <a:off x="3179618" y="2273913"/>
            <a:ext cx="2555626" cy="710541"/>
          </a:xfrm>
        </p:spPr>
        <p:txBody>
          <a:bodyPr anchor="ctr" anchorCtr="1">
            <a:normAutofit lnSpcReduction="10000"/>
          </a:bodyPr>
          <a:lstStyle/>
          <a:p>
            <a:pPr marL="0" indent="0" algn="ctr" defTabSz="534988">
              <a:lnSpc>
                <a:spcPct val="80000"/>
              </a:lnSpc>
              <a:buNone/>
            </a:pPr>
            <a:r>
              <a:rPr lang="en-US" sz="2400" dirty="0">
                <a:solidFill>
                  <a:srgbClr val="103EA7"/>
                </a:solidFill>
                <a:latin typeface="Arial Bold" panose="020B0704020202020204" pitchFamily="34" charset="0"/>
                <a:cs typeface="Arial Bold" panose="020B0704020202020204" pitchFamily="34" charset="0"/>
              </a:rPr>
              <a:t>Manual Testing</a:t>
            </a:r>
          </a:p>
          <a:p>
            <a:pPr marL="0" indent="0" algn="ctr" defTabSz="534988">
              <a:lnSpc>
                <a:spcPct val="80000"/>
              </a:lnSpc>
              <a:buNone/>
            </a:pPr>
            <a:r>
              <a:rPr lang="en-US" sz="1900" dirty="0"/>
              <a:t>3 hours &gt; Testing time</a:t>
            </a:r>
          </a:p>
        </p:txBody>
      </p:sp>
      <p:sp>
        <p:nvSpPr>
          <p:cNvPr id="11" name="Content Placeholder 2">
            <a:extLst>
              <a:ext uri="{FF2B5EF4-FFF2-40B4-BE49-F238E27FC236}">
                <a16:creationId xmlns:a16="http://schemas.microsoft.com/office/drawing/2014/main" id="{0421B518-876E-6DB6-B2BC-88545D9DD361}"/>
              </a:ext>
            </a:extLst>
          </p:cNvPr>
          <p:cNvSpPr txBox="1">
            <a:spLocks/>
          </p:cNvSpPr>
          <p:nvPr/>
        </p:nvSpPr>
        <p:spPr>
          <a:xfrm>
            <a:off x="3179618" y="4164493"/>
            <a:ext cx="2555626" cy="710541"/>
          </a:xfrm>
          <a:prstGeom prst="rect">
            <a:avLst/>
          </a:prstGeom>
        </p:spPr>
        <p:txBody>
          <a:bodyPr vert="horz" lIns="91440" tIns="45720" rIns="91440" bIns="45720" rtlCol="0" anchor="ctr" anchorCtr="1">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200" dirty="0">
                <a:solidFill>
                  <a:srgbClr val="F48357"/>
                </a:solidFill>
                <a:latin typeface="Arial Bold" panose="020B0704020202020204" pitchFamily="34" charset="0"/>
                <a:cs typeface="Arial Bold" panose="020B0704020202020204" pitchFamily="34" charset="0"/>
              </a:rPr>
              <a:t>Automated Testing</a:t>
            </a:r>
          </a:p>
          <a:p>
            <a:pPr marL="0" indent="0" algn="ctr" defTabSz="534988">
              <a:lnSpc>
                <a:spcPct val="80000"/>
              </a:lnSpc>
              <a:buFont typeface="Arial" panose="020B0604020202020204" pitchFamily="34" charset="0"/>
              <a:buNone/>
            </a:pPr>
            <a:r>
              <a:rPr lang="en-US" sz="1800" dirty="0"/>
              <a:t>Testing time &lt; 30 mins</a:t>
            </a:r>
          </a:p>
        </p:txBody>
      </p:sp>
      <p:sp>
        <p:nvSpPr>
          <p:cNvPr id="13" name="Content Placeholder 2">
            <a:extLst>
              <a:ext uri="{FF2B5EF4-FFF2-40B4-BE49-F238E27FC236}">
                <a16:creationId xmlns:a16="http://schemas.microsoft.com/office/drawing/2014/main" id="{DFC8945B-E7F4-67AC-13BB-715EECA7E000}"/>
              </a:ext>
            </a:extLst>
          </p:cNvPr>
          <p:cNvSpPr txBox="1">
            <a:spLocks/>
          </p:cNvSpPr>
          <p:nvPr/>
        </p:nvSpPr>
        <p:spPr>
          <a:xfrm>
            <a:off x="6386945" y="2273913"/>
            <a:ext cx="2555626" cy="710541"/>
          </a:xfrm>
          <a:prstGeom prst="rect">
            <a:avLst/>
          </a:prstGeom>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400" dirty="0">
                <a:latin typeface="Arial Bold" panose="020B0704020202020204" pitchFamily="34" charset="0"/>
                <a:cs typeface="Arial Bold" panose="020B0704020202020204" pitchFamily="34" charset="0"/>
              </a:rPr>
              <a:t>A lot of human resource</a:t>
            </a:r>
          </a:p>
        </p:txBody>
      </p:sp>
      <p:sp>
        <p:nvSpPr>
          <p:cNvPr id="14" name="Content Placeholder 2">
            <a:extLst>
              <a:ext uri="{FF2B5EF4-FFF2-40B4-BE49-F238E27FC236}">
                <a16:creationId xmlns:a16="http://schemas.microsoft.com/office/drawing/2014/main" id="{1A4BC97B-FB6E-C03A-F29A-C415FE1CEC77}"/>
              </a:ext>
            </a:extLst>
          </p:cNvPr>
          <p:cNvSpPr txBox="1">
            <a:spLocks/>
          </p:cNvSpPr>
          <p:nvPr/>
        </p:nvSpPr>
        <p:spPr>
          <a:xfrm>
            <a:off x="6386945" y="4164493"/>
            <a:ext cx="2555626" cy="710541"/>
          </a:xfrm>
          <a:prstGeom prst="rect">
            <a:avLst/>
          </a:prstGeom>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400" dirty="0">
                <a:latin typeface="Arial Bold" panose="020B0704020202020204" pitchFamily="34" charset="0"/>
                <a:cs typeface="Arial Bold" panose="020B0704020202020204" pitchFamily="34" charset="0"/>
              </a:rPr>
              <a:t>Less human resource</a:t>
            </a:r>
          </a:p>
        </p:txBody>
      </p:sp>
    </p:spTree>
    <p:extLst>
      <p:ext uri="{BB962C8B-B14F-4D97-AF65-F5344CB8AC3E}">
        <p14:creationId xmlns:p14="http://schemas.microsoft.com/office/powerpoint/2010/main" val="49719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Test result report and quality assurance report</a:t>
            </a:r>
          </a:p>
        </p:txBody>
      </p:sp>
      <p:pic>
        <p:nvPicPr>
          <p:cNvPr id="8" name="Picture 7" descr="A picture containing text, screenshot, number, font&#10;&#10;Description automatically generated">
            <a:extLst>
              <a:ext uri="{FF2B5EF4-FFF2-40B4-BE49-F238E27FC236}">
                <a16:creationId xmlns:a16="http://schemas.microsoft.com/office/drawing/2014/main" id="{FE136F3E-8620-B5AC-932B-FB20C2F2EDFD}"/>
              </a:ext>
            </a:extLst>
          </p:cNvPr>
          <p:cNvPicPr>
            <a:picLocks noChangeAspect="1"/>
          </p:cNvPicPr>
          <p:nvPr/>
        </p:nvPicPr>
        <p:blipFill>
          <a:blip r:embed="rId3"/>
          <a:stretch>
            <a:fillRect/>
          </a:stretch>
        </p:blipFill>
        <p:spPr>
          <a:xfrm>
            <a:off x="1809750" y="2519362"/>
            <a:ext cx="8572500" cy="1819275"/>
          </a:xfrm>
          <a:prstGeom prst="rect">
            <a:avLst/>
          </a:prstGeom>
        </p:spPr>
      </p:pic>
      <p:sp>
        <p:nvSpPr>
          <p:cNvPr id="9" name="Content Placeholder 2">
            <a:extLst>
              <a:ext uri="{FF2B5EF4-FFF2-40B4-BE49-F238E27FC236}">
                <a16:creationId xmlns:a16="http://schemas.microsoft.com/office/drawing/2014/main" id="{CD82B09F-AE8A-25C0-7C73-417538851433}"/>
              </a:ext>
            </a:extLst>
          </p:cNvPr>
          <p:cNvSpPr txBox="1">
            <a:spLocks/>
          </p:cNvSpPr>
          <p:nvPr/>
        </p:nvSpPr>
        <p:spPr>
          <a:xfrm>
            <a:off x="1259072" y="4637273"/>
            <a:ext cx="9673856" cy="45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34988">
              <a:lnSpc>
                <a:spcPct val="80000"/>
              </a:lnSpc>
              <a:buFont typeface="Arial" panose="020B0604020202020204" pitchFamily="34" charset="0"/>
              <a:buNone/>
            </a:pPr>
            <a:r>
              <a:rPr lang="en-US" sz="2200" dirty="0"/>
              <a:t>Fig. 8.	Tag of specific for each test case from cucumber report</a:t>
            </a:r>
          </a:p>
        </p:txBody>
      </p:sp>
    </p:spTree>
    <p:extLst>
      <p:ext uri="{BB962C8B-B14F-4D97-AF65-F5344CB8AC3E}">
        <p14:creationId xmlns:p14="http://schemas.microsoft.com/office/powerpoint/2010/main" val="765639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Repeatability</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a:t>
            </a:r>
            <a:r>
              <a:rPr lang="en-US" sz="2200" dirty="0">
                <a:latin typeface="Arial Bold" panose="020B0704020202020204" pitchFamily="34" charset="0"/>
                <a:cs typeface="Arial Bold" panose="020B0704020202020204" pitchFamily="34" charset="0"/>
              </a:rPr>
              <a:t>Automated testing programs can repeatedly</a:t>
            </a:r>
            <a:r>
              <a:rPr lang="en-US" sz="2200" dirty="0"/>
              <a:t> test each test case with the same expectations, and the </a:t>
            </a:r>
            <a:r>
              <a:rPr lang="en-US" sz="2200" dirty="0">
                <a:solidFill>
                  <a:srgbClr val="F48357"/>
                </a:solidFill>
                <a:latin typeface="Arial Bold" panose="020B0704020202020204" pitchFamily="34" charset="0"/>
                <a:cs typeface="Arial Bold" panose="020B0704020202020204" pitchFamily="34" charset="0"/>
              </a:rPr>
              <a:t>test results will not change </a:t>
            </a:r>
            <a:r>
              <a:rPr lang="en-US" sz="2200" dirty="0"/>
              <a:t>from the previous test unless the API's programming has been altered by the developer. The effectiveness of automated testing depends on the test data and testing environment, and it is important for the tester to </a:t>
            </a:r>
            <a:r>
              <a:rPr lang="en-US" sz="2200" dirty="0">
                <a:solidFill>
                  <a:srgbClr val="103EA7"/>
                </a:solidFill>
                <a:latin typeface="Arial Bold" panose="020B0704020202020204" pitchFamily="34" charset="0"/>
                <a:cs typeface="Arial Bold" panose="020B0704020202020204" pitchFamily="34" charset="0"/>
              </a:rPr>
              <a:t>prepare the necessary resources before testing</a:t>
            </a:r>
            <a:r>
              <a:rPr lang="en-US" sz="2200" dirty="0"/>
              <a:t>. Resources are a crucial factor that testers need to focus on when performing parallel thread testing. Another crucial factor is the testing strategy. It is important for testers to plan their test steps for each test case in a way that ensures complete separation from other tests. This is especially critical when running testing with more than 2 parallel threads. After running a test, all data in the system must be cleared to ensure readiness for the next round of testing.</a:t>
            </a:r>
          </a:p>
        </p:txBody>
      </p:sp>
    </p:spTree>
    <p:extLst>
      <p:ext uri="{BB962C8B-B14F-4D97-AF65-F5344CB8AC3E}">
        <p14:creationId xmlns:p14="http://schemas.microsoft.com/office/powerpoint/2010/main" val="314695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Comparison with other framework</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The Karate Framework was used to conduct testing with parallel threads. To </a:t>
            </a:r>
            <a:r>
              <a:rPr lang="en-US" sz="2200" dirty="0">
                <a:solidFill>
                  <a:srgbClr val="F48357"/>
                </a:solidFill>
                <a:latin typeface="Arial Bold" panose="020B0704020202020204" pitchFamily="34" charset="0"/>
                <a:cs typeface="Arial Bold" panose="020B0704020202020204" pitchFamily="34" charset="0"/>
              </a:rPr>
              <a:t>compare its duration results</a:t>
            </a:r>
            <a:r>
              <a:rPr lang="en-US" sz="2200" dirty="0"/>
              <a:t>, the Robot Framework, ordinary supporting only a single thread and very popular for creating the automated testing program was chosen, and </a:t>
            </a:r>
            <a:r>
              <a:rPr lang="en-US" sz="2200" dirty="0">
                <a:latin typeface="Arial Bold" panose="020B0704020202020204" pitchFamily="34" charset="0"/>
                <a:cs typeface="Arial Bold" panose="020B0704020202020204" pitchFamily="34" charset="0"/>
              </a:rPr>
              <a:t>22 test cases </a:t>
            </a:r>
            <a:r>
              <a:rPr lang="en-US" sz="2200" dirty="0"/>
              <a:t>were randomly selected for comparison.</a:t>
            </a:r>
          </a:p>
        </p:txBody>
      </p:sp>
    </p:spTree>
    <p:extLst>
      <p:ext uri="{BB962C8B-B14F-4D97-AF65-F5344CB8AC3E}">
        <p14:creationId xmlns:p14="http://schemas.microsoft.com/office/powerpoint/2010/main" val="2019647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Comparison with other framework</a:t>
            </a:r>
          </a:p>
        </p:txBody>
      </p:sp>
      <p:sp>
        <p:nvSpPr>
          <p:cNvPr id="7" name="Content Placeholder 2">
            <a:extLst>
              <a:ext uri="{FF2B5EF4-FFF2-40B4-BE49-F238E27FC236}">
                <a16:creationId xmlns:a16="http://schemas.microsoft.com/office/drawing/2014/main" id="{2558CDA7-1CF7-2BE9-8271-C8FA941046D0}"/>
              </a:ext>
            </a:extLst>
          </p:cNvPr>
          <p:cNvSpPr>
            <a:spLocks noGrp="1"/>
          </p:cNvSpPr>
          <p:nvPr>
            <p:ph idx="1"/>
          </p:nvPr>
        </p:nvSpPr>
        <p:spPr>
          <a:xfrm>
            <a:off x="1259071" y="4337061"/>
            <a:ext cx="9673856" cy="457650"/>
          </a:xfrm>
        </p:spPr>
        <p:txBody>
          <a:bodyPr>
            <a:normAutofit/>
          </a:bodyPr>
          <a:lstStyle/>
          <a:p>
            <a:pPr marL="0" indent="0" algn="ctr" defTabSz="534988">
              <a:lnSpc>
                <a:spcPct val="80000"/>
              </a:lnSpc>
              <a:buNone/>
            </a:pPr>
            <a:r>
              <a:rPr lang="en-US" sz="2200" dirty="0"/>
              <a:t>TABLE VI. 	COMPARISON OF PARALLEL AND SINGLE THREAD</a:t>
            </a:r>
          </a:p>
        </p:txBody>
      </p:sp>
      <p:graphicFrame>
        <p:nvGraphicFramePr>
          <p:cNvPr id="3" name="Table 2">
            <a:extLst>
              <a:ext uri="{FF2B5EF4-FFF2-40B4-BE49-F238E27FC236}">
                <a16:creationId xmlns:a16="http://schemas.microsoft.com/office/drawing/2014/main" id="{FA54A33F-BF03-804F-3EAF-BD606E7F346D}"/>
              </a:ext>
            </a:extLst>
          </p:cNvPr>
          <p:cNvGraphicFramePr>
            <a:graphicFrameLocks noGrp="1"/>
          </p:cNvGraphicFramePr>
          <p:nvPr>
            <p:extLst>
              <p:ext uri="{D42A27DB-BD31-4B8C-83A1-F6EECF244321}">
                <p14:modId xmlns:p14="http://schemas.microsoft.com/office/powerpoint/2010/main" val="3372094836"/>
              </p:ext>
            </p:extLst>
          </p:nvPr>
        </p:nvGraphicFramePr>
        <p:xfrm>
          <a:off x="1329905" y="2327287"/>
          <a:ext cx="9532189" cy="1602000"/>
        </p:xfrm>
        <a:graphic>
          <a:graphicData uri="http://schemas.openxmlformats.org/drawingml/2006/table">
            <a:tbl>
              <a:tblPr>
                <a:tableStyleId>{5940675A-B579-460E-94D1-54222C63F5DA}</a:tableStyleId>
              </a:tblPr>
              <a:tblGrid>
                <a:gridCol w="2648310">
                  <a:extLst>
                    <a:ext uri="{9D8B030D-6E8A-4147-A177-3AD203B41FA5}">
                      <a16:colId xmlns:a16="http://schemas.microsoft.com/office/drawing/2014/main" val="3868736901"/>
                    </a:ext>
                  </a:extLst>
                </a:gridCol>
                <a:gridCol w="4541608">
                  <a:extLst>
                    <a:ext uri="{9D8B030D-6E8A-4147-A177-3AD203B41FA5}">
                      <a16:colId xmlns:a16="http://schemas.microsoft.com/office/drawing/2014/main" val="2689030253"/>
                    </a:ext>
                  </a:extLst>
                </a:gridCol>
                <a:gridCol w="2342271">
                  <a:extLst>
                    <a:ext uri="{9D8B030D-6E8A-4147-A177-3AD203B41FA5}">
                      <a16:colId xmlns:a16="http://schemas.microsoft.com/office/drawing/2014/main" val="4280460525"/>
                    </a:ext>
                  </a:extLst>
                </a:gridCol>
              </a:tblGrid>
              <a:tr h="522000">
                <a:tc>
                  <a:txBody>
                    <a:bodyPr/>
                    <a:lstStyle/>
                    <a:p>
                      <a:pPr algn="ctr">
                        <a:lnSpc>
                          <a:spcPct val="80000"/>
                        </a:lnSpc>
                        <a:spcBef>
                          <a:spcPts val="1000"/>
                        </a:spcBef>
                        <a:spcAft>
                          <a:spcPts val="0"/>
                        </a:spcAft>
                      </a:pPr>
                      <a:r>
                        <a:rPr lang="en-US" sz="2200" dirty="0">
                          <a:solidFill>
                            <a:schemeClr val="bg1"/>
                          </a:solidFill>
                          <a:effectLst/>
                          <a:latin typeface="Arial Bold" panose="020B0704020202020204" pitchFamily="34" charset="0"/>
                          <a:cs typeface="Arial Bold" panose="020B0704020202020204" pitchFamily="34" charset="0"/>
                        </a:rPr>
                        <a:t>Testing tools</a:t>
                      </a:r>
                      <a:endParaRPr lang="en-US" sz="2200" dirty="0">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solidFill>
                            <a:schemeClr val="bg1"/>
                          </a:solidFill>
                          <a:effectLst/>
                          <a:latin typeface="Arial Bold" panose="020B0704020202020204" pitchFamily="34" charset="0"/>
                          <a:cs typeface="Arial Bold" panose="020B0704020202020204" pitchFamily="34" charset="0"/>
                        </a:rPr>
                        <a:t>Running type</a:t>
                      </a:r>
                      <a:endParaRPr lang="en-US" sz="2200" dirty="0">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tc>
                  <a:txBody>
                    <a:bodyPr/>
                    <a:lstStyle/>
                    <a:p>
                      <a:pPr algn="ctr">
                        <a:lnSpc>
                          <a:spcPct val="80000"/>
                        </a:lnSpc>
                        <a:spcBef>
                          <a:spcPts val="1000"/>
                        </a:spcBef>
                        <a:spcAft>
                          <a:spcPts val="0"/>
                        </a:spcAft>
                      </a:pPr>
                      <a:r>
                        <a:rPr lang="en-US" sz="2200" dirty="0">
                          <a:solidFill>
                            <a:schemeClr val="bg1"/>
                          </a:solidFill>
                          <a:effectLst/>
                          <a:latin typeface="Arial Bold" panose="020B0704020202020204" pitchFamily="34" charset="0"/>
                          <a:cs typeface="Arial Bold" panose="020B0704020202020204" pitchFamily="34" charset="0"/>
                        </a:rPr>
                        <a:t>Duration result</a:t>
                      </a:r>
                      <a:endParaRPr lang="en-US" sz="2200" dirty="0">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solidFill>
                      <a:srgbClr val="B54505"/>
                    </a:solidFill>
                  </a:tcPr>
                </a:tc>
                <a:extLst>
                  <a:ext uri="{0D108BD9-81ED-4DB2-BD59-A6C34878D82A}">
                    <a16:rowId xmlns:a16="http://schemas.microsoft.com/office/drawing/2014/main" val="460094127"/>
                  </a:ext>
                </a:extLst>
              </a:tr>
              <a:tr h="360000">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Karate Framework</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5 parallel threads (ordinary)</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a:effectLst/>
                          <a:latin typeface="Arial" panose="020B0604020202020204" pitchFamily="34" charset="0"/>
                          <a:cs typeface="Arial" panose="020B0604020202020204" pitchFamily="34" charset="0"/>
                        </a:rPr>
                        <a:t>17 s</a:t>
                      </a:r>
                      <a:endParaRPr lang="en-US" sz="2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476567776"/>
                  </a:ext>
                </a:extLst>
              </a:tr>
              <a:tr h="360000">
                <a:tc>
                  <a:txBody>
                    <a:bodyPr/>
                    <a:lstStyle/>
                    <a:p>
                      <a:pPr algn="ctr">
                        <a:lnSpc>
                          <a:spcPct val="80000"/>
                        </a:lnSpc>
                        <a:spcBef>
                          <a:spcPts val="1000"/>
                        </a:spcBef>
                        <a:spcAft>
                          <a:spcPts val="0"/>
                        </a:spcAft>
                      </a:pPr>
                      <a:r>
                        <a:rPr lang="en-US" sz="2200">
                          <a:effectLst/>
                          <a:latin typeface="Arial" panose="020B0604020202020204" pitchFamily="34" charset="0"/>
                          <a:cs typeface="Arial" panose="020B0604020202020204" pitchFamily="34" charset="0"/>
                        </a:rPr>
                        <a:t>Robot Framework</a:t>
                      </a:r>
                      <a:endParaRPr lang="en-US" sz="2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2 parallel threads (added library)</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35 s</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99688918"/>
                  </a:ext>
                </a:extLst>
              </a:tr>
              <a:tr h="360000">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Robot Framework</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single thread (ordinary)</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tc>
                  <a:txBody>
                    <a:bodyPr/>
                    <a:lstStyle/>
                    <a:p>
                      <a:pPr algn="ctr">
                        <a:lnSpc>
                          <a:spcPct val="80000"/>
                        </a:lnSpc>
                        <a:spcBef>
                          <a:spcPts val="1000"/>
                        </a:spcBef>
                        <a:spcAft>
                          <a:spcPts val="0"/>
                        </a:spcAft>
                      </a:pPr>
                      <a:r>
                        <a:rPr lang="en-US" sz="2200" dirty="0">
                          <a:effectLst/>
                          <a:latin typeface="Arial" panose="020B0604020202020204" pitchFamily="34" charset="0"/>
                          <a:cs typeface="Arial" panose="020B0604020202020204" pitchFamily="34" charset="0"/>
                        </a:rPr>
                        <a:t>59 s</a:t>
                      </a:r>
                      <a:endParaRPr lang="en-US" sz="2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386449078"/>
                  </a:ext>
                </a:extLst>
              </a:tr>
            </a:tbl>
          </a:graphicData>
        </a:graphic>
      </p:graphicFrame>
    </p:spTree>
    <p:extLst>
      <p:ext uri="{BB962C8B-B14F-4D97-AF65-F5344CB8AC3E}">
        <p14:creationId xmlns:p14="http://schemas.microsoft.com/office/powerpoint/2010/main" val="108108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766218"/>
            <a:ext cx="10515600" cy="1325563"/>
          </a:xfrm>
        </p:spPr>
        <p:txBody>
          <a:bodyPr/>
          <a:lstStyle/>
          <a:p>
            <a:pPr>
              <a:lnSpc>
                <a:spcPct val="80000"/>
              </a:lnSpc>
              <a:spcBef>
                <a:spcPts val="1000"/>
              </a:spcBef>
            </a:pPr>
            <a:r>
              <a:rPr lang="en-US" dirty="0">
                <a:latin typeface="Arial Bold" panose="020B0704020202020204" pitchFamily="34" charset="0"/>
                <a:cs typeface="Arial Bold" panose="020B0704020202020204" pitchFamily="34" charset="0"/>
              </a:rPr>
              <a:t>Conclusions</a:t>
            </a:r>
            <a:endParaRPr lang="en-TH"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65042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CONCLUSIONS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This case study utilizes the Karate Framework as an automated testing tool for the </a:t>
            </a:r>
            <a:r>
              <a:rPr lang="en-US" sz="2200" dirty="0">
                <a:solidFill>
                  <a:srgbClr val="F48357"/>
                </a:solidFill>
                <a:latin typeface="Arial Bold" panose="020B0704020202020204" pitchFamily="34" charset="0"/>
                <a:cs typeface="Arial Bold" panose="020B0704020202020204" pitchFamily="34" charset="0"/>
              </a:rPr>
              <a:t>Online Assessment Web Application's </a:t>
            </a:r>
            <a:r>
              <a:rPr lang="en-US" sz="2200" dirty="0"/>
              <a:t>API in the development process. By conducting </a:t>
            </a:r>
            <a:r>
              <a:rPr lang="en-US" sz="2200" dirty="0">
                <a:latin typeface="Arial Bold" panose="020B0704020202020204" pitchFamily="34" charset="0"/>
                <a:cs typeface="Arial Bold" panose="020B0704020202020204" pitchFamily="34" charset="0"/>
              </a:rPr>
              <a:t>162 test cases </a:t>
            </a:r>
            <a:r>
              <a:rPr lang="en-US" sz="2200" dirty="0"/>
              <a:t>with 5 parallel threads, the testing duration resulted in 120.995 seconds (approximately 2 minutes)</a:t>
            </a:r>
          </a:p>
          <a:p>
            <a:pPr marL="0" indent="0" algn="just" defTabSz="534988">
              <a:lnSpc>
                <a:spcPct val="80000"/>
              </a:lnSpc>
              <a:buNone/>
            </a:pPr>
            <a:r>
              <a:rPr lang="en-US" sz="2200" dirty="0"/>
              <a:t>	It reduces the testing time per iteration as compared to manual testing, which can </a:t>
            </a:r>
            <a:r>
              <a:rPr lang="en-US" sz="2200" dirty="0">
                <a:solidFill>
                  <a:srgbClr val="103EA7"/>
                </a:solidFill>
                <a:latin typeface="Arial Bold" panose="020B0704020202020204" pitchFamily="34" charset="0"/>
                <a:cs typeface="Arial Bold" panose="020B0704020202020204" pitchFamily="34" charset="0"/>
              </a:rPr>
              <a:t>save several hours per test</a:t>
            </a:r>
            <a:r>
              <a:rPr lang="en-US" sz="2200" dirty="0"/>
              <a:t>. This can facilitate faster development processes, to ensure the quality of the API in every single change and the quality assurance report can be used to ensure the quality of the online assessment system and determine whether it is ready for use.</a:t>
            </a:r>
          </a:p>
        </p:txBody>
      </p:sp>
    </p:spTree>
    <p:extLst>
      <p:ext uri="{BB962C8B-B14F-4D97-AF65-F5344CB8AC3E}">
        <p14:creationId xmlns:p14="http://schemas.microsoft.com/office/powerpoint/2010/main" val="35004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CONCLUSIONS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Autofit/>
          </a:bodyPr>
          <a:lstStyle/>
          <a:p>
            <a:pPr marL="0" indent="0" algn="just" defTabSz="534988">
              <a:lnSpc>
                <a:spcPct val="80000"/>
              </a:lnSpc>
              <a:buNone/>
            </a:pPr>
            <a:r>
              <a:rPr lang="en-US" sz="2200" dirty="0"/>
              <a:t>	Due to the Online Assessment Web Application's API which operates in a highly sequential, conducting parallel testing requires significant preparation and separation of test data to avoid excessive interrelatedness between test cases. This is necessary to prevent errors from occurring during parallel testing. Therefore, the programmer of the automated testing program must have a deep understanding of the system's operation principles and programming constraints to avoid overlapping test cases during testing.</a:t>
            </a:r>
          </a:p>
        </p:txBody>
      </p:sp>
    </p:spTree>
    <p:extLst>
      <p:ext uri="{BB962C8B-B14F-4D97-AF65-F5344CB8AC3E}">
        <p14:creationId xmlns:p14="http://schemas.microsoft.com/office/powerpoint/2010/main" val="3612879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199" y="0"/>
            <a:ext cx="10515600" cy="1325563"/>
          </a:xfrm>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REFERENCES</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700842" y="985911"/>
            <a:ext cx="8790317" cy="5725439"/>
          </a:xfrm>
        </p:spPr>
        <p:txBody>
          <a:bodyPr>
            <a:noAutofit/>
          </a:bodyPr>
          <a:lstStyle/>
          <a:p>
            <a:pPr marL="361950" indent="-361950" algn="just" defTabSz="266700">
              <a:lnSpc>
                <a:spcPct val="100000"/>
              </a:lnSpc>
              <a:spcBef>
                <a:spcPts val="200"/>
              </a:spcBef>
              <a:spcAft>
                <a:spcPts val="50"/>
              </a:spcAft>
              <a:buNone/>
              <a:tabLst>
                <a:tab pos="361950" algn="l"/>
              </a:tabLst>
            </a:pPr>
            <a:r>
              <a:rPr lang="en-US" sz="1200" dirty="0"/>
              <a:t>[1]	Amazon Web Services, Inc. (2023). What is RESTful API? [Online]. Available: https://aws.amazon.com/th/what-is/restful-api</a:t>
            </a:r>
          </a:p>
          <a:p>
            <a:pPr marL="361950" indent="-361950" algn="just" defTabSz="534988">
              <a:lnSpc>
                <a:spcPct val="100000"/>
              </a:lnSpc>
              <a:spcBef>
                <a:spcPts val="200"/>
              </a:spcBef>
              <a:spcAft>
                <a:spcPts val="50"/>
              </a:spcAft>
              <a:buNone/>
            </a:pPr>
            <a:r>
              <a:rPr lang="en-US" sz="1200" dirty="0"/>
              <a:t>[2]	MDN. (2023, April. 11). An overview of HTTP [Online]. Available: https://developer.mozilla.org/en-US/docs/Web/HTTP/Over</a:t>
            </a:r>
            <a:br>
              <a:rPr lang="en-US" sz="1200" dirty="0"/>
            </a:br>
            <a:r>
              <a:rPr lang="en-US" sz="1200" dirty="0"/>
              <a:t>view</a:t>
            </a:r>
          </a:p>
          <a:p>
            <a:pPr marL="361950" indent="-361950" algn="just" defTabSz="534988">
              <a:lnSpc>
                <a:spcPct val="100000"/>
              </a:lnSpc>
              <a:spcBef>
                <a:spcPts val="200"/>
              </a:spcBef>
              <a:spcAft>
                <a:spcPts val="50"/>
              </a:spcAft>
              <a:buNone/>
            </a:pPr>
            <a:r>
              <a:rPr lang="en-US" sz="1200" dirty="0"/>
              <a:t>[3]	MDN. (2023, April. 11). HTTP request methods [Online]. Available: https://developer.mozilla.org/en-US/docs/Web/HTTP/M</a:t>
            </a:r>
            <a:br>
              <a:rPr lang="en-US" sz="1200" dirty="0"/>
            </a:br>
            <a:r>
              <a:rPr lang="en-US" sz="1200" dirty="0" err="1"/>
              <a:t>ethods</a:t>
            </a:r>
            <a:endParaRPr lang="en-US" sz="1200" dirty="0"/>
          </a:p>
          <a:p>
            <a:pPr marL="361950" indent="-361950" algn="just" defTabSz="534988">
              <a:lnSpc>
                <a:spcPct val="100000"/>
              </a:lnSpc>
              <a:spcBef>
                <a:spcPts val="200"/>
              </a:spcBef>
              <a:spcAft>
                <a:spcPts val="50"/>
              </a:spcAft>
              <a:buNone/>
            </a:pPr>
            <a:r>
              <a:rPr lang="en-US" sz="1200" dirty="0"/>
              <a:t>[4]	Karate Labs Inc. (2022). Karate framework product open-source [Online]. Available: https://www.karatelabs.io/open-source</a:t>
            </a:r>
          </a:p>
          <a:p>
            <a:pPr marL="361950" indent="-361950" algn="just" defTabSz="534988">
              <a:lnSpc>
                <a:spcPct val="100000"/>
              </a:lnSpc>
              <a:spcBef>
                <a:spcPts val="200"/>
              </a:spcBef>
              <a:spcAft>
                <a:spcPts val="50"/>
              </a:spcAft>
              <a:buNone/>
            </a:pPr>
            <a:r>
              <a:rPr lang="en-US" sz="1200" dirty="0"/>
              <a:t>[5]	</a:t>
            </a:r>
            <a:r>
              <a:rPr lang="en-US" sz="1200" dirty="0" err="1"/>
              <a:t>SmartBear</a:t>
            </a:r>
            <a:r>
              <a:rPr lang="en-US" sz="1200" dirty="0"/>
              <a:t> Software. (2019). Gherkin reference [Online]. Available: https://cucumber.io/docs/gherkin/reference</a:t>
            </a:r>
          </a:p>
          <a:p>
            <a:pPr marL="361950" indent="-361950" algn="just" defTabSz="534988">
              <a:lnSpc>
                <a:spcPct val="100000"/>
              </a:lnSpc>
              <a:spcBef>
                <a:spcPts val="200"/>
              </a:spcBef>
              <a:spcAft>
                <a:spcPts val="50"/>
              </a:spcAft>
              <a:buNone/>
            </a:pPr>
            <a:r>
              <a:rPr lang="en-US" sz="1200" dirty="0"/>
              <a:t>[6]	M. H. </a:t>
            </a:r>
            <a:r>
              <a:rPr lang="en-US" sz="1200" dirty="0" err="1"/>
              <a:t>Alkawaz</a:t>
            </a:r>
            <a:r>
              <a:rPr lang="en-US" sz="1200" dirty="0"/>
              <a:t> and A. </a:t>
            </a:r>
            <a:r>
              <a:rPr lang="en-US" sz="1200" dirty="0" err="1"/>
              <a:t>Silvarajoo</a:t>
            </a:r>
            <a:r>
              <a:rPr lang="en-US" sz="1200" dirty="0"/>
              <a:t>, "A survey on test case prioritization and optimization techniques in software regression testing," in 2019 IEEE 7th Conference on Systems, Process and Control, IEEE, </a:t>
            </a:r>
            <a:r>
              <a:rPr lang="en-US" sz="1200" dirty="0" err="1"/>
              <a:t>Melake</a:t>
            </a:r>
            <a:r>
              <a:rPr lang="en-US" sz="1200" dirty="0"/>
              <a:t>, Malaysia, 2019,</a:t>
            </a:r>
          </a:p>
          <a:p>
            <a:pPr marL="361950" indent="-361950" algn="just" defTabSz="534988">
              <a:lnSpc>
                <a:spcPct val="100000"/>
              </a:lnSpc>
              <a:spcBef>
                <a:spcPts val="200"/>
              </a:spcBef>
              <a:spcAft>
                <a:spcPts val="50"/>
              </a:spcAft>
              <a:buNone/>
            </a:pPr>
            <a:r>
              <a:rPr lang="en-US" sz="1200" dirty="0"/>
              <a:t>[7]	Y. Wang, “Test automation maturity assessment,” in 2018 IEEE 11th International Conference on Software Testing, Verification and Validation, Sweden, 2018,</a:t>
            </a:r>
          </a:p>
          <a:p>
            <a:pPr marL="361950" indent="-361950" algn="just" defTabSz="534988">
              <a:lnSpc>
                <a:spcPct val="100000"/>
              </a:lnSpc>
              <a:spcBef>
                <a:spcPts val="200"/>
              </a:spcBef>
              <a:spcAft>
                <a:spcPts val="50"/>
              </a:spcAft>
              <a:buNone/>
            </a:pPr>
            <a:r>
              <a:rPr lang="en-US" sz="1200" dirty="0"/>
              <a:t>[8]	K. R. </a:t>
            </a:r>
            <a:r>
              <a:rPr lang="en-US" sz="1200" dirty="0" err="1"/>
              <a:t>Halani</a:t>
            </a:r>
            <a:r>
              <a:rPr lang="en-US" sz="1200" dirty="0"/>
              <a:t>, Kavita and R. Saxena, “Critical analysis of manual Versus automation testing,” in 2021 International Conference on Computational Performance Evaluation, Shillong, India, 2021,</a:t>
            </a:r>
          </a:p>
          <a:p>
            <a:pPr marL="361950" indent="-361950" algn="just" defTabSz="534988">
              <a:lnSpc>
                <a:spcPct val="100000"/>
              </a:lnSpc>
              <a:spcBef>
                <a:spcPts val="200"/>
              </a:spcBef>
              <a:spcAft>
                <a:spcPts val="50"/>
              </a:spcAft>
              <a:buNone/>
            </a:pPr>
            <a:r>
              <a:rPr lang="en-US" sz="1200" dirty="0"/>
              <a:t>[9]	Isha, A. Sharma and M. Revathi, “Automated API testing,” in 2018 3rd International Conference on Inventive Computation Technologies, Coimbatore, India, 2018,</a:t>
            </a:r>
          </a:p>
          <a:p>
            <a:pPr marL="361950" indent="-361950" algn="just" defTabSz="534988">
              <a:lnSpc>
                <a:spcPct val="100000"/>
              </a:lnSpc>
              <a:spcBef>
                <a:spcPts val="200"/>
              </a:spcBef>
              <a:spcAft>
                <a:spcPts val="50"/>
              </a:spcAft>
              <a:buNone/>
            </a:pPr>
            <a:r>
              <a:rPr lang="en-US" sz="1200" dirty="0"/>
              <a:t>[10]	Robot Framework Foundation. (2023). Robot framework [Online]. Available: https://robotframework.org</a:t>
            </a:r>
          </a:p>
          <a:p>
            <a:pPr marL="361950" indent="-361950" algn="just" defTabSz="534988">
              <a:lnSpc>
                <a:spcPct val="100000"/>
              </a:lnSpc>
              <a:spcBef>
                <a:spcPts val="200"/>
              </a:spcBef>
              <a:spcAft>
                <a:spcPts val="50"/>
              </a:spcAft>
              <a:buNone/>
            </a:pPr>
            <a:r>
              <a:rPr lang="en-US" sz="1200" dirty="0"/>
              <a:t>[11]	N. </a:t>
            </a:r>
            <a:r>
              <a:rPr lang="en-US" sz="1200" dirty="0" err="1"/>
              <a:t>Govil</a:t>
            </a:r>
            <a:r>
              <a:rPr lang="en-US" sz="1200" dirty="0"/>
              <a:t> and A. Sharma, “A game plan to build optimized regression testing in agile methodologies using test prioritization,” in 2021 5th International Conference on Information Systems and Computer Networks, Mathura, India, 2021,</a:t>
            </a:r>
          </a:p>
          <a:p>
            <a:pPr marL="361950" indent="-361950" algn="just" defTabSz="534988">
              <a:lnSpc>
                <a:spcPct val="100000"/>
              </a:lnSpc>
              <a:spcBef>
                <a:spcPts val="200"/>
              </a:spcBef>
              <a:spcAft>
                <a:spcPts val="50"/>
              </a:spcAft>
              <a:buNone/>
            </a:pPr>
            <a:r>
              <a:rPr lang="en-US" sz="1200" dirty="0"/>
              <a:t>[12]	F. A. K. P. G. </a:t>
            </a:r>
            <a:r>
              <a:rPr lang="en-US" sz="1200" dirty="0" err="1"/>
              <a:t>Sutapa</a:t>
            </a:r>
            <a:r>
              <a:rPr lang="en-US" sz="1200" dirty="0"/>
              <a:t>, S. </a:t>
            </a:r>
            <a:r>
              <a:rPr lang="en-US" sz="1200" dirty="0" err="1"/>
              <a:t>Kusumawardani</a:t>
            </a:r>
            <a:r>
              <a:rPr lang="en-US" sz="1200" dirty="0"/>
              <a:t> and A. E. </a:t>
            </a:r>
            <a:r>
              <a:rPr lang="en-US" sz="1200" dirty="0" err="1"/>
              <a:t>Permanasari</a:t>
            </a:r>
            <a:r>
              <a:rPr lang="en-US" sz="1200" dirty="0"/>
              <a:t>, “Automated test suite for regression testing based on serenity framework: a case study,” in 2019 International Conference of Artificial Intelligence and Information Technology, Yogyakarta, Indonesia, 2019,</a:t>
            </a:r>
          </a:p>
          <a:p>
            <a:pPr marL="361950" indent="-361950" algn="just" defTabSz="534988">
              <a:lnSpc>
                <a:spcPct val="100000"/>
              </a:lnSpc>
              <a:spcBef>
                <a:spcPts val="200"/>
              </a:spcBef>
              <a:spcAft>
                <a:spcPts val="50"/>
              </a:spcAft>
              <a:buNone/>
            </a:pPr>
            <a:r>
              <a:rPr lang="en-US" sz="1200" dirty="0"/>
              <a:t>[13]	X. Liu and P. Wei, “Test cases selection method of rapid regression testing,” in 2022 IEEE 10th Joint International Information Technology and Artificial Intelligence Conference, Chongqing, China, 2022,</a:t>
            </a:r>
          </a:p>
          <a:p>
            <a:pPr marL="361950" indent="-361950" algn="just" defTabSz="534988">
              <a:lnSpc>
                <a:spcPct val="100000"/>
              </a:lnSpc>
              <a:spcBef>
                <a:spcPts val="200"/>
              </a:spcBef>
              <a:spcAft>
                <a:spcPts val="50"/>
              </a:spcAft>
              <a:buNone/>
            </a:pPr>
            <a:r>
              <a:rPr lang="en-US" sz="1200" dirty="0"/>
              <a:t>[14]	S. Pillai, K. </a:t>
            </a:r>
            <a:r>
              <a:rPr lang="en-US" sz="1200" dirty="0" err="1"/>
              <a:t>Iijima</a:t>
            </a:r>
            <a:r>
              <a:rPr lang="en-US" sz="1200" dirty="0"/>
              <a:t>, M. O'Neill, J. Santoro, P. Dumas and A. Jain. (2022, Nov. 14). Magic quadrant for full life cycle API management [Online]. Available: https://www.gartner.com/doc/reprints?id=1-2BPRE624&amp;ct=221115&amp;st=sb&amp;fbclid=IwAR2</a:t>
            </a:r>
            <a:br>
              <a:rPr lang="en-US" sz="1200" dirty="0"/>
            </a:br>
            <a:r>
              <a:rPr lang="en-US" sz="1200" dirty="0"/>
              <a:t>MsjWIG3TCFtvUoP4dC6bhyFMAjJJFyW5w_7BnRDZDEioek-t3d_bAKZo</a:t>
            </a:r>
          </a:p>
        </p:txBody>
      </p:sp>
    </p:spTree>
    <p:extLst>
      <p:ext uri="{BB962C8B-B14F-4D97-AF65-F5344CB8AC3E}">
        <p14:creationId xmlns:p14="http://schemas.microsoft.com/office/powerpoint/2010/main" val="38551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pPr>
              <a:lnSpc>
                <a:spcPct val="80000"/>
              </a:lnSpc>
              <a:spcBef>
                <a:spcPts val="1000"/>
              </a:spcBef>
            </a:pPr>
            <a:r>
              <a:rPr lang="en-US" dirty="0">
                <a:latin typeface="Arial Bold" panose="020B0704020202020204" pitchFamily="34" charset="0"/>
                <a:cs typeface="Arial Bold" panose="020B0704020202020204" pitchFamily="34" charset="0"/>
              </a:rPr>
              <a:t>Introduction</a:t>
            </a:r>
            <a:endParaRPr lang="en-TH" dirty="0">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marL="0" indent="0" algn="just">
              <a:lnSpc>
                <a:spcPct val="80000"/>
              </a:lnSpc>
              <a:buNone/>
              <a:tabLst>
                <a:tab pos="534988" algn="l"/>
              </a:tabLst>
            </a:pPr>
            <a:r>
              <a:rPr lang="en-US" sz="2200" dirty="0"/>
              <a:t>	Online learning and teaching are widely used, leading to the development of an </a:t>
            </a:r>
            <a:r>
              <a:rPr lang="en-US" sz="2200" dirty="0">
                <a:solidFill>
                  <a:srgbClr val="F48357"/>
                </a:solidFill>
                <a:latin typeface="Arial Bold" panose="020B0704020202020204" pitchFamily="34" charset="0"/>
                <a:cs typeface="Arial Bold" panose="020B0704020202020204" pitchFamily="34" charset="0"/>
              </a:rPr>
              <a:t>Online Assessment Web Application</a:t>
            </a:r>
            <a:r>
              <a:rPr lang="en-US" sz="2200" dirty="0"/>
              <a:t> to evaluate the knowledge and abilities of students within </a:t>
            </a:r>
            <a:r>
              <a:rPr lang="en-US" sz="2200" dirty="0">
                <a:solidFill>
                  <a:srgbClr val="103EA7"/>
                </a:solidFill>
                <a:latin typeface="Arial Bold" panose="020B0704020202020204" pitchFamily="34" charset="0"/>
                <a:cs typeface="Arial Bold" panose="020B0704020202020204" pitchFamily="34" charset="0"/>
              </a:rPr>
              <a:t>Chulalongkorn University</a:t>
            </a:r>
            <a:r>
              <a:rPr lang="en-US" sz="2200" dirty="0"/>
              <a:t>, i.e. formal examinations and quizzes. The system is </a:t>
            </a:r>
            <a:r>
              <a:rPr lang="en-US" sz="2200" dirty="0">
                <a:latin typeface="Arial Bold" panose="020B0704020202020204" pitchFamily="34" charset="0"/>
                <a:cs typeface="Arial Bold" panose="020B0704020202020204" pitchFamily="34" charset="0"/>
              </a:rPr>
              <a:t>continuously enhanced </a:t>
            </a:r>
            <a:r>
              <a:rPr lang="en-US" sz="2200" dirty="0"/>
              <a:t>with new functions to support various types of student assessments based on their learning styles and to provide diverse results that keep pace with changing technologies and potential outbreaks of diseases.</a:t>
            </a:r>
          </a:p>
        </p:txBody>
      </p:sp>
      <p:pic>
        <p:nvPicPr>
          <p:cNvPr id="5" name="Picture 4" descr="A picture containing circle, graphics, symbol, clipart&#10;&#10;Description automatically generated">
            <a:extLst>
              <a:ext uri="{FF2B5EF4-FFF2-40B4-BE49-F238E27FC236}">
                <a16:creationId xmlns:a16="http://schemas.microsoft.com/office/drawing/2014/main" id="{0FEB7A42-3A2C-AA6C-BD0E-DEEB3E96CD7D}"/>
              </a:ext>
            </a:extLst>
          </p:cNvPr>
          <p:cNvPicPr>
            <a:picLocks noChangeAspect="1"/>
          </p:cNvPicPr>
          <p:nvPr/>
        </p:nvPicPr>
        <p:blipFill>
          <a:blip r:embed="rId3"/>
          <a:stretch>
            <a:fillRect/>
          </a:stretch>
        </p:blipFill>
        <p:spPr>
          <a:xfrm>
            <a:off x="6831807" y="4376963"/>
            <a:ext cx="1800000" cy="1800000"/>
          </a:xfrm>
          <a:prstGeom prst="rect">
            <a:avLst/>
          </a:prstGeom>
        </p:spPr>
      </p:pic>
      <p:pic>
        <p:nvPicPr>
          <p:cNvPr id="7" name="Picture 6" descr="A picture containing graphics, font, logo, symbol&#10;&#10;Description automatically generated">
            <a:extLst>
              <a:ext uri="{FF2B5EF4-FFF2-40B4-BE49-F238E27FC236}">
                <a16:creationId xmlns:a16="http://schemas.microsoft.com/office/drawing/2014/main" id="{1F7C984B-E75A-8336-97FB-44E953093EBB}"/>
              </a:ext>
            </a:extLst>
          </p:cNvPr>
          <p:cNvPicPr>
            <a:picLocks noChangeAspect="1"/>
          </p:cNvPicPr>
          <p:nvPr/>
        </p:nvPicPr>
        <p:blipFill>
          <a:blip r:embed="rId4"/>
          <a:stretch>
            <a:fillRect/>
          </a:stretch>
        </p:blipFill>
        <p:spPr>
          <a:xfrm>
            <a:off x="3560195" y="4376963"/>
            <a:ext cx="1800000" cy="1800000"/>
          </a:xfrm>
          <a:prstGeom prst="rect">
            <a:avLst/>
          </a:prstGeom>
        </p:spPr>
      </p:pic>
    </p:spTree>
    <p:extLst>
      <p:ext uri="{BB962C8B-B14F-4D97-AF65-F5344CB8AC3E}">
        <p14:creationId xmlns:p14="http://schemas.microsoft.com/office/powerpoint/2010/main" val="239641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a:latin typeface="Arial Bold" panose="020B0704020202020204" pitchFamily="34" charset="0"/>
                <a:cs typeface="Arial Bold" panose="020B0704020202020204" pitchFamily="34" charset="0"/>
              </a:rPr>
              <a:t>Karate Framework</a:t>
            </a:r>
            <a:endParaRPr lang="en-US" sz="2800" dirty="0">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marL="0" indent="0" algn="just" defTabSz="534988">
              <a:lnSpc>
                <a:spcPct val="80000"/>
              </a:lnSpc>
              <a:buNone/>
            </a:pPr>
            <a:r>
              <a:rPr lang="en-US" sz="2200" dirty="0"/>
              <a:t>	The </a:t>
            </a:r>
            <a:r>
              <a:rPr lang="en-US" sz="2200" dirty="0">
                <a:solidFill>
                  <a:srgbClr val="F48357"/>
                </a:solidFill>
                <a:latin typeface="Arial Bold" panose="020B0704020202020204" pitchFamily="34" charset="0"/>
                <a:cs typeface="Arial Bold" panose="020B0704020202020204" pitchFamily="34" charset="0"/>
              </a:rPr>
              <a:t>Karate Framework</a:t>
            </a:r>
            <a:r>
              <a:rPr lang="en-US" sz="2200" dirty="0"/>
              <a:t> is an open-source tool that integrates automated API testing, mocking, performance testing, and even UI automation testing into a single framework [4]. It is based on the </a:t>
            </a:r>
            <a:r>
              <a:rPr lang="en-US" sz="2200" dirty="0">
                <a:latin typeface="Arial Bold" panose="020B0704020202020204" pitchFamily="34" charset="0"/>
                <a:cs typeface="Arial Bold" panose="020B0704020202020204" pitchFamily="34" charset="0"/>
              </a:rPr>
              <a:t>Java programming language</a:t>
            </a:r>
            <a:r>
              <a:rPr lang="en-US" sz="2200" dirty="0"/>
              <a:t> and provides the unique ability to perform parallel testing. It </a:t>
            </a:r>
            <a:r>
              <a:rPr lang="en-US" sz="2200" dirty="0">
                <a:solidFill>
                  <a:srgbClr val="103EA7"/>
                </a:solidFill>
                <a:latin typeface="Arial Bold" panose="020B0704020202020204" pitchFamily="34" charset="0"/>
                <a:cs typeface="Arial Bold" panose="020B0704020202020204" pitchFamily="34" charset="0"/>
              </a:rPr>
              <a:t>supports the Gherkin syntax</a:t>
            </a:r>
            <a:r>
              <a:rPr lang="en-US" sz="2200" dirty="0"/>
              <a:t>, specifically the Given-When-Then format, which is commonly used in Cucumber. This syntax serves as a simple, common language for non-programmers. The framework also supports HTML reporting.</a:t>
            </a:r>
          </a:p>
        </p:txBody>
      </p:sp>
      <p:pic>
        <p:nvPicPr>
          <p:cNvPr id="4" name="Picture 3" descr="A white silhouette of a person&#10;&#10;Description automatically generated with medium confidence">
            <a:extLst>
              <a:ext uri="{FF2B5EF4-FFF2-40B4-BE49-F238E27FC236}">
                <a16:creationId xmlns:a16="http://schemas.microsoft.com/office/drawing/2014/main" id="{57D04E04-AB75-209C-BB7E-294A67D30AD0}"/>
              </a:ext>
            </a:extLst>
          </p:cNvPr>
          <p:cNvPicPr>
            <a:picLocks noChangeAspect="1"/>
          </p:cNvPicPr>
          <p:nvPr/>
        </p:nvPicPr>
        <p:blipFill>
          <a:blip r:embed="rId3"/>
          <a:stretch>
            <a:fillRect/>
          </a:stretch>
        </p:blipFill>
        <p:spPr>
          <a:xfrm>
            <a:off x="5193744" y="4376963"/>
            <a:ext cx="1804512" cy="1800000"/>
          </a:xfrm>
          <a:prstGeom prst="rect">
            <a:avLst/>
          </a:prstGeom>
        </p:spPr>
      </p:pic>
    </p:spTree>
    <p:extLst>
      <p:ext uri="{BB962C8B-B14F-4D97-AF65-F5344CB8AC3E}">
        <p14:creationId xmlns:p14="http://schemas.microsoft.com/office/powerpoint/2010/main" val="255917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Robot Framework</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marL="0" indent="0" algn="just" defTabSz="534988">
              <a:lnSpc>
                <a:spcPct val="80000"/>
              </a:lnSpc>
              <a:buNone/>
            </a:pPr>
            <a:r>
              <a:rPr lang="en-US" sz="2200" dirty="0"/>
              <a:t>	The </a:t>
            </a:r>
            <a:r>
              <a:rPr lang="en-US" sz="2200" dirty="0">
                <a:solidFill>
                  <a:srgbClr val="F48357"/>
                </a:solidFill>
                <a:latin typeface="Arial Bold" panose="020B0704020202020204" pitchFamily="34" charset="0"/>
                <a:cs typeface="Arial Bold" panose="020B0704020202020204" pitchFamily="34" charset="0"/>
              </a:rPr>
              <a:t>Robot Framework </a:t>
            </a:r>
            <a:r>
              <a:rPr lang="en-US" sz="2200" dirty="0"/>
              <a:t>is an open-source tool that integrates automated API testing and Website automation testing into a single framework [10]. It is based on the </a:t>
            </a:r>
            <a:r>
              <a:rPr lang="en-US" sz="2200" dirty="0">
                <a:latin typeface="Arial Bold" panose="020B0704020202020204" pitchFamily="34" charset="0"/>
                <a:cs typeface="Arial Bold" panose="020B0704020202020204" pitchFamily="34" charset="0"/>
              </a:rPr>
              <a:t>Python programming language </a:t>
            </a:r>
            <a:r>
              <a:rPr lang="en-US" sz="2200" dirty="0"/>
              <a:t>and not provides the ability to perform parallel testing by itself, but can install a library that can help Robot Framework to run in parallel threads with fixed at 2 threads. It </a:t>
            </a:r>
            <a:r>
              <a:rPr lang="en-US" sz="2200" dirty="0">
                <a:solidFill>
                  <a:srgbClr val="103EA7"/>
                </a:solidFill>
                <a:latin typeface="Arial Bold" panose="020B0704020202020204" pitchFamily="34" charset="0"/>
                <a:cs typeface="Arial Bold" panose="020B0704020202020204" pitchFamily="34" charset="0"/>
              </a:rPr>
              <a:t>supports the Gherkin syntax</a:t>
            </a:r>
            <a:r>
              <a:rPr lang="en-US" sz="2200" dirty="0"/>
              <a:t>, specifically the Given-When-Then format, but Robot Framework has strict rules for spacing between words that cannot be ignored. This can cause the automated testing program to fail if the spacing between words is incorrect, and the framework also supports HTML reporting.</a:t>
            </a:r>
          </a:p>
        </p:txBody>
      </p:sp>
      <p:pic>
        <p:nvPicPr>
          <p:cNvPr id="5" name="Picture 4" descr="A picture containing font, text, graphics, logo&#10;&#10;Description automatically generated">
            <a:extLst>
              <a:ext uri="{FF2B5EF4-FFF2-40B4-BE49-F238E27FC236}">
                <a16:creationId xmlns:a16="http://schemas.microsoft.com/office/drawing/2014/main" id="{71EBB062-5A69-D4B9-B1CC-DF33A8A3D9AB}"/>
              </a:ext>
            </a:extLst>
          </p:cNvPr>
          <p:cNvPicPr>
            <a:picLocks noChangeAspect="1"/>
          </p:cNvPicPr>
          <p:nvPr/>
        </p:nvPicPr>
        <p:blipFill>
          <a:blip r:embed="rId3"/>
          <a:stretch>
            <a:fillRect/>
          </a:stretch>
        </p:blipFill>
        <p:spPr>
          <a:xfrm>
            <a:off x="4112560" y="4796631"/>
            <a:ext cx="3966879" cy="1800000"/>
          </a:xfrm>
          <a:prstGeom prst="rect">
            <a:avLst/>
          </a:prstGeom>
        </p:spPr>
      </p:pic>
    </p:spTree>
    <p:extLst>
      <p:ext uri="{BB962C8B-B14F-4D97-AF65-F5344CB8AC3E}">
        <p14:creationId xmlns:p14="http://schemas.microsoft.com/office/powerpoint/2010/main" val="146184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Online Assessment Web Application</a:t>
            </a: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marL="0" indent="0" algn="just" defTabSz="534988">
              <a:lnSpc>
                <a:spcPct val="80000"/>
              </a:lnSpc>
              <a:buNone/>
            </a:pPr>
            <a:r>
              <a:rPr lang="en-US" sz="2200" dirty="0"/>
              <a:t>	</a:t>
            </a:r>
            <a:r>
              <a:rPr lang="en-US" sz="2200" dirty="0" err="1">
                <a:solidFill>
                  <a:srgbClr val="F48357"/>
                </a:solidFill>
                <a:latin typeface="Arial Bold" panose="020B0704020202020204" pitchFamily="34" charset="0"/>
                <a:cs typeface="Arial Bold" panose="020B0704020202020204" pitchFamily="34" charset="0"/>
              </a:rPr>
              <a:t>MyCourseVille</a:t>
            </a:r>
            <a:r>
              <a:rPr lang="en-US" sz="2200" dirty="0">
                <a:solidFill>
                  <a:srgbClr val="F48357"/>
                </a:solidFill>
                <a:latin typeface="Arial Bold" panose="020B0704020202020204" pitchFamily="34" charset="0"/>
                <a:cs typeface="Arial Bold" panose="020B0704020202020204" pitchFamily="34" charset="0"/>
              </a:rPr>
              <a:t> Assessment Platform (MAP)</a:t>
            </a:r>
            <a:r>
              <a:rPr lang="en-US" sz="2200" dirty="0"/>
              <a:t> is a web application designed for online assessment of student's knowledge and abilities within the university i.e., </a:t>
            </a:r>
            <a:r>
              <a:rPr lang="en-US" sz="2200" dirty="0">
                <a:latin typeface="Arial Bold" panose="020B0704020202020204" pitchFamily="34" charset="0"/>
                <a:cs typeface="Arial Bold" panose="020B0704020202020204" pitchFamily="34" charset="0"/>
              </a:rPr>
              <a:t>quizzes, midterm, and </a:t>
            </a:r>
            <a:r>
              <a:rPr lang="en-US" sz="2200">
                <a:latin typeface="Arial Bold" panose="020B0704020202020204" pitchFamily="34" charset="0"/>
                <a:cs typeface="Arial Bold" panose="020B0704020202020204" pitchFamily="34" charset="0"/>
              </a:rPr>
              <a:t>final examinations</a:t>
            </a:r>
            <a:r>
              <a:rPr lang="en-US" sz="2200"/>
              <a:t>. </a:t>
            </a:r>
            <a:r>
              <a:rPr lang="en-US" sz="2200" dirty="0"/>
              <a:t>The application can be used by both teachers </a:t>
            </a:r>
            <a:r>
              <a:rPr lang="en-US" sz="2200"/>
              <a:t>and students. </a:t>
            </a:r>
            <a:r>
              <a:rPr lang="en-US" sz="2200" dirty="0"/>
              <a:t>Teachers can create exam rooms, set access codes, times, and dates for the exam, and create different types of exams. Once the exam is over, teachers can choose to automatically or manually grade the exam through the web application or upload the scores in CSV format. Students can access the exam room when it is time for the exam, and the exam can be in various formats such as Essay, True/False, Multiple Choice, and Upload File. As it is a large system that continuously develops, it is </a:t>
            </a:r>
            <a:r>
              <a:rPr lang="en-US" sz="2200" dirty="0">
                <a:solidFill>
                  <a:srgbClr val="103EA7"/>
                </a:solidFill>
                <a:latin typeface="Arial Bold" panose="020B0704020202020204" pitchFamily="34" charset="0"/>
                <a:cs typeface="Arial Bold" panose="020B0704020202020204" pitchFamily="34" charset="0"/>
              </a:rPr>
              <a:t>necessary to have automated API testing in the continuous development process</a:t>
            </a:r>
            <a:r>
              <a:rPr lang="en-US" sz="2200" dirty="0"/>
              <a:t>.</a:t>
            </a:r>
          </a:p>
        </p:txBody>
      </p:sp>
    </p:spTree>
    <p:extLst>
      <p:ext uri="{BB962C8B-B14F-4D97-AF65-F5344CB8AC3E}">
        <p14:creationId xmlns:p14="http://schemas.microsoft.com/office/powerpoint/2010/main" val="197220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259072" y="5719313"/>
            <a:ext cx="9673856" cy="457650"/>
          </a:xfrm>
        </p:spPr>
        <p:txBody>
          <a:bodyPr>
            <a:normAutofit/>
          </a:bodyPr>
          <a:lstStyle/>
          <a:p>
            <a:pPr marL="0" indent="0" algn="ctr" defTabSz="534988">
              <a:lnSpc>
                <a:spcPct val="80000"/>
              </a:lnSpc>
              <a:buNone/>
            </a:pPr>
            <a:r>
              <a:rPr lang="en-US" sz="2200" dirty="0"/>
              <a:t>Fig. 2.	Steps of the Automated Testing Process</a:t>
            </a:r>
          </a:p>
        </p:txBody>
      </p:sp>
      <p:pic>
        <p:nvPicPr>
          <p:cNvPr id="4" name="Picture 3" descr="A picture containing text, screenshot, diagram, font&#10;&#10;Description automatically generated">
            <a:extLst>
              <a:ext uri="{FF2B5EF4-FFF2-40B4-BE49-F238E27FC236}">
                <a16:creationId xmlns:a16="http://schemas.microsoft.com/office/drawing/2014/main" id="{9AAB8B1B-7421-5135-7807-9DD97FCFD32A}"/>
              </a:ext>
            </a:extLst>
          </p:cNvPr>
          <p:cNvPicPr>
            <a:picLocks noChangeAspect="1"/>
          </p:cNvPicPr>
          <p:nvPr/>
        </p:nvPicPr>
        <p:blipFill>
          <a:blip r:embed="rId3"/>
          <a:stretch>
            <a:fillRect/>
          </a:stretch>
        </p:blipFill>
        <p:spPr>
          <a:xfrm>
            <a:off x="3658619" y="437837"/>
            <a:ext cx="4874762" cy="5102429"/>
          </a:xfrm>
          <a:prstGeom prst="rect">
            <a:avLst/>
          </a:prstGeom>
        </p:spPr>
      </p:pic>
    </p:spTree>
    <p:extLst>
      <p:ext uri="{BB962C8B-B14F-4D97-AF65-F5344CB8AC3E}">
        <p14:creationId xmlns:p14="http://schemas.microsoft.com/office/powerpoint/2010/main" val="222364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normAutofit/>
          </a:bodyPr>
          <a:lstStyle/>
          <a:p>
            <a:pPr>
              <a:lnSpc>
                <a:spcPct val="80000"/>
              </a:lnSpc>
              <a:spcBef>
                <a:spcPts val="1000"/>
              </a:spcBef>
            </a:pPr>
            <a:r>
              <a:rPr lang="en-US" sz="2800" dirty="0">
                <a:latin typeface="Arial Bold" panose="020B0704020202020204" pitchFamily="34" charset="0"/>
                <a:cs typeface="Arial Bold" panose="020B0704020202020204" pitchFamily="34" charset="0"/>
              </a:rPr>
              <a:t>Design the structure format of the file</a:t>
            </a:r>
          </a:p>
        </p:txBody>
      </p:sp>
      <p:graphicFrame>
        <p:nvGraphicFramePr>
          <p:cNvPr id="4" name="Table 3">
            <a:extLst>
              <a:ext uri="{FF2B5EF4-FFF2-40B4-BE49-F238E27FC236}">
                <a16:creationId xmlns:a16="http://schemas.microsoft.com/office/drawing/2014/main" id="{BAA869A1-BBFB-4422-C15F-C6B06F261E78}"/>
              </a:ext>
            </a:extLst>
          </p:cNvPr>
          <p:cNvGraphicFramePr>
            <a:graphicFrameLocks noGrp="1"/>
          </p:cNvGraphicFramePr>
          <p:nvPr>
            <p:extLst>
              <p:ext uri="{D42A27DB-BD31-4B8C-83A1-F6EECF244321}">
                <p14:modId xmlns:p14="http://schemas.microsoft.com/office/powerpoint/2010/main" val="2346032019"/>
              </p:ext>
            </p:extLst>
          </p:nvPr>
        </p:nvGraphicFramePr>
        <p:xfrm>
          <a:off x="1885800" y="1725911"/>
          <a:ext cx="8420400" cy="3479606"/>
        </p:xfrm>
        <a:graphic>
          <a:graphicData uri="http://schemas.openxmlformats.org/drawingml/2006/table">
            <a:tbl>
              <a:tblPr>
                <a:tableStyleId>{5940675A-B579-460E-94D1-54222C63F5DA}</a:tableStyleId>
              </a:tblPr>
              <a:tblGrid>
                <a:gridCol w="2566800">
                  <a:extLst>
                    <a:ext uri="{9D8B030D-6E8A-4147-A177-3AD203B41FA5}">
                      <a16:colId xmlns:a16="http://schemas.microsoft.com/office/drawing/2014/main" val="1460214169"/>
                    </a:ext>
                  </a:extLst>
                </a:gridCol>
                <a:gridCol w="3286800">
                  <a:extLst>
                    <a:ext uri="{9D8B030D-6E8A-4147-A177-3AD203B41FA5}">
                      <a16:colId xmlns:a16="http://schemas.microsoft.com/office/drawing/2014/main" val="1311604773"/>
                    </a:ext>
                  </a:extLst>
                </a:gridCol>
                <a:gridCol w="2566800">
                  <a:extLst>
                    <a:ext uri="{9D8B030D-6E8A-4147-A177-3AD203B41FA5}">
                      <a16:colId xmlns:a16="http://schemas.microsoft.com/office/drawing/2014/main" val="3706119664"/>
                    </a:ext>
                  </a:extLst>
                </a:gridCol>
              </a:tblGrid>
              <a:tr h="522000">
                <a:tc gridSpan="3">
                  <a:txBody>
                    <a:bodyPr/>
                    <a:lstStyle/>
                    <a:p>
                      <a:pPr algn="ctr">
                        <a:lnSpc>
                          <a:spcPct val="80000"/>
                        </a:lnSpc>
                        <a:spcBef>
                          <a:spcPts val="1000"/>
                        </a:spcBef>
                        <a:spcAft>
                          <a:spcPts val="0"/>
                        </a:spcAft>
                      </a:pPr>
                      <a:r>
                        <a:rPr lang="en-US" sz="2200" dirty="0">
                          <a:ln>
                            <a:noFill/>
                          </a:ln>
                          <a:solidFill>
                            <a:schemeClr val="bg1"/>
                          </a:solidFill>
                          <a:effectLst/>
                          <a:latin typeface="Arial Bold" panose="020B0704020202020204" pitchFamily="34" charset="0"/>
                          <a:cs typeface="Arial Bold" panose="020B0704020202020204" pitchFamily="34" charset="0"/>
                        </a:rPr>
                        <a:t>Structure Format File</a:t>
                      </a:r>
                      <a:endParaRPr lang="en-US" sz="2200" dirty="0">
                        <a:ln>
                          <a:noFill/>
                        </a:ln>
                        <a:solidFill>
                          <a:schemeClr val="bg1"/>
                        </a:solidFill>
                        <a:effectLst/>
                        <a:latin typeface="Arial Bold" panose="020B0704020202020204" pitchFamily="34" charset="0"/>
                        <a:ea typeface="SimSun" panose="02010600030101010101" pitchFamily="2" charset="-122"/>
                        <a:cs typeface="Arial Bold" panose="020B07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54505"/>
                    </a:solidFill>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461839242"/>
                  </a:ext>
                </a:extLst>
              </a:tr>
              <a:tr h="2957606">
                <a:tc>
                  <a:txBody>
                    <a:bodyPr/>
                    <a:lstStyle/>
                    <a:p>
                      <a:pPr algn="l">
                        <a:lnSpc>
                          <a:spcPct val="10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testcases</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{test suite name}</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.feature files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resources</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a:t>
                      </a:r>
                      <a:r>
                        <a:rPr lang="en-US" sz="2200" dirty="0" err="1">
                          <a:ln>
                            <a:noFill/>
                          </a:ln>
                          <a:solidFill>
                            <a:schemeClr val="tx1"/>
                          </a:solidFill>
                          <a:effectLst/>
                          <a:latin typeface="Arial" panose="020B0604020202020204" pitchFamily="34" charset="0"/>
                          <a:cs typeface="Arial" panose="020B0604020202020204" pitchFamily="34" charset="0"/>
                        </a:rPr>
                        <a:t>common_configs</a:t>
                      </a:r>
                      <a:endParaRPr lang="en-US" sz="2200" dirty="0">
                        <a:ln>
                          <a:noFill/>
                        </a:ln>
                        <a:solidFill>
                          <a:schemeClr val="tx1"/>
                        </a:solidFill>
                        <a:effectLst/>
                        <a:latin typeface="Arial" panose="020B0604020202020204" pitchFamily="34" charset="0"/>
                        <a:cs typeface="Arial" panose="020B0604020202020204" pitchFamily="34" charset="0"/>
                      </a:endParaRP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a:t>
                      </a:r>
                      <a:r>
                        <a:rPr lang="en-US" sz="2200" dirty="0" err="1">
                          <a:ln>
                            <a:noFill/>
                          </a:ln>
                          <a:solidFill>
                            <a:schemeClr val="tx1"/>
                          </a:solidFill>
                          <a:effectLst/>
                          <a:latin typeface="Arial" panose="020B0604020202020204" pitchFamily="34" charset="0"/>
                          <a:cs typeface="Arial" panose="020B0604020202020204" pitchFamily="34" charset="0"/>
                        </a:rPr>
                        <a:t>json</a:t>
                      </a:r>
                      <a:r>
                        <a:rPr lang="en-US" sz="2200" dirty="0">
                          <a:ln>
                            <a:noFill/>
                          </a:ln>
                          <a:solidFill>
                            <a:schemeClr val="tx1"/>
                          </a:solidFill>
                          <a:effectLst/>
                          <a:latin typeface="Arial" panose="020B0604020202020204" pitchFamily="34" charset="0"/>
                          <a:cs typeface="Arial" panose="020B0604020202020204" pitchFamily="34" charset="0"/>
                        </a:rPr>
                        <a:t> files</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a:t>
                      </a:r>
                      <a:r>
                        <a:rPr lang="en-US" sz="2200" dirty="0" err="1">
                          <a:ln>
                            <a:noFill/>
                          </a:ln>
                          <a:solidFill>
                            <a:schemeClr val="tx1"/>
                          </a:solidFill>
                          <a:effectLst/>
                          <a:latin typeface="Arial" panose="020B0604020202020204" pitchFamily="34" charset="0"/>
                          <a:cs typeface="Arial" panose="020B0604020202020204" pitchFamily="34" charset="0"/>
                        </a:rPr>
                        <a:t>testdata</a:t>
                      </a:r>
                      <a:endParaRPr lang="en-US" sz="2200" dirty="0">
                        <a:ln>
                          <a:noFill/>
                        </a:ln>
                        <a:solidFill>
                          <a:schemeClr val="tx1"/>
                        </a:solidFill>
                        <a:effectLst/>
                        <a:latin typeface="Arial" panose="020B0604020202020204" pitchFamily="34" charset="0"/>
                        <a:cs typeface="Arial" panose="020B0604020202020204" pitchFamily="34" charset="0"/>
                      </a:endParaRP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{env}</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{test suite name}</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a:t>
                      </a:r>
                      <a:r>
                        <a:rPr lang="en-US" sz="2200" dirty="0" err="1">
                          <a:ln>
                            <a:noFill/>
                          </a:ln>
                          <a:solidFill>
                            <a:schemeClr val="tx1"/>
                          </a:solidFill>
                          <a:effectLst/>
                          <a:latin typeface="Arial" panose="020B0604020202020204" pitchFamily="34" charset="0"/>
                          <a:cs typeface="Arial" panose="020B0604020202020204" pitchFamily="34" charset="0"/>
                        </a:rPr>
                        <a:t>json</a:t>
                      </a:r>
                      <a:r>
                        <a:rPr lang="en-US" sz="2200" dirty="0">
                          <a:ln>
                            <a:noFill/>
                          </a:ln>
                          <a:solidFill>
                            <a:schemeClr val="tx1"/>
                          </a:solidFill>
                          <a:effectLst/>
                          <a:latin typeface="Arial" panose="020B0604020202020204" pitchFamily="34" charset="0"/>
                          <a:cs typeface="Arial" panose="020B0604020202020204" pitchFamily="34" charset="0"/>
                        </a:rPr>
                        <a:t> files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hooks</a:t>
                      </a:r>
                    </a:p>
                    <a:p>
                      <a:pPr algn="l">
                        <a:lnSpc>
                          <a:spcPct val="80000"/>
                        </a:lnSpc>
                        <a:spcBef>
                          <a:spcPts val="1000"/>
                        </a:spcBef>
                        <a:spcAft>
                          <a:spcPts val="0"/>
                        </a:spcAft>
                      </a:pPr>
                      <a:r>
                        <a:rPr lang="en-US" sz="2200" dirty="0">
                          <a:ln>
                            <a:noFill/>
                          </a:ln>
                          <a:solidFill>
                            <a:schemeClr val="tx1"/>
                          </a:solidFill>
                          <a:effectLst/>
                          <a:latin typeface="Arial" panose="020B0604020202020204" pitchFamily="34" charset="0"/>
                          <a:cs typeface="Arial" panose="020B0604020202020204" pitchFamily="34" charset="0"/>
                        </a:rPr>
                        <a:t>  - .feature files</a:t>
                      </a:r>
                      <a:endParaRPr lang="en-US" sz="220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8957676"/>
                  </a:ext>
                </a:extLst>
              </a:tr>
            </a:tbl>
          </a:graphicData>
        </a:graphic>
      </p:graphicFrame>
      <p:sp>
        <p:nvSpPr>
          <p:cNvPr id="7" name="Content Placeholder 2">
            <a:extLst>
              <a:ext uri="{FF2B5EF4-FFF2-40B4-BE49-F238E27FC236}">
                <a16:creationId xmlns:a16="http://schemas.microsoft.com/office/drawing/2014/main" id="{92418B44-FC5A-E386-DF66-C006DB91B0AD}"/>
              </a:ext>
            </a:extLst>
          </p:cNvPr>
          <p:cNvSpPr>
            <a:spLocks noGrp="1"/>
          </p:cNvSpPr>
          <p:nvPr>
            <p:ph idx="1"/>
          </p:nvPr>
        </p:nvSpPr>
        <p:spPr>
          <a:xfrm>
            <a:off x="1259072" y="5719313"/>
            <a:ext cx="9673856" cy="457650"/>
          </a:xfrm>
        </p:spPr>
        <p:txBody>
          <a:bodyPr>
            <a:normAutofit/>
          </a:bodyPr>
          <a:lstStyle/>
          <a:p>
            <a:pPr marL="0" indent="0" algn="ctr" defTabSz="534988">
              <a:lnSpc>
                <a:spcPct val="80000"/>
              </a:lnSpc>
              <a:buNone/>
            </a:pPr>
            <a:r>
              <a:rPr lang="en-US" sz="2200" dirty="0"/>
              <a:t>TABLE I. 	STRUCTURE FORMAT FILE OF KARATE FRAMEWORK</a:t>
            </a:r>
          </a:p>
        </p:txBody>
      </p:sp>
    </p:spTree>
    <p:extLst>
      <p:ext uri="{BB962C8B-B14F-4D97-AF65-F5344CB8AC3E}">
        <p14:creationId xmlns:p14="http://schemas.microsoft.com/office/powerpoint/2010/main" val="1556512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3757</Words>
  <Application>Microsoft Office PowerPoint</Application>
  <PresentationFormat>แบบจอกว้าง</PresentationFormat>
  <Paragraphs>242</Paragraphs>
  <Slides>38</Slides>
  <Notes>28</Notes>
  <HiddenSlides>0</HiddenSlides>
  <MMClips>0</MMClips>
  <ScaleCrop>false</ScaleCrop>
  <HeadingPairs>
    <vt:vector size="4" baseType="variant">
      <vt:variant>
        <vt:lpstr>ธีม</vt:lpstr>
      </vt:variant>
      <vt:variant>
        <vt:i4>1</vt:i4>
      </vt:variant>
      <vt:variant>
        <vt:lpstr>ชื่อเรื่องสไลด์</vt:lpstr>
      </vt:variant>
      <vt:variant>
        <vt:i4>38</vt:i4>
      </vt:variant>
    </vt:vector>
  </HeadingPairs>
  <TitlesOfParts>
    <vt:vector size="39" baseType="lpstr">
      <vt:lpstr>Office Theme</vt:lpstr>
      <vt:lpstr>งานนำเสนอ PowerPoint</vt:lpstr>
      <vt:lpstr>งานนำเสนอ PowerPoint</vt:lpstr>
      <vt:lpstr>งานนำเสนอ PowerPoint</vt:lpstr>
      <vt:lpstr>Introduction</vt:lpstr>
      <vt:lpstr>Karate Framework</vt:lpstr>
      <vt:lpstr>Robot Framework</vt:lpstr>
      <vt:lpstr>Online Assessment Web Application</vt:lpstr>
      <vt:lpstr>งานนำเสนอ PowerPoint</vt:lpstr>
      <vt:lpstr>Design the structure format of the file</vt:lpstr>
      <vt:lpstr>Prepare test data and design test cases for API testing</vt:lpstr>
      <vt:lpstr>Prepare test data and design test cases for API testing</vt:lpstr>
      <vt:lpstr>Write a program to perform automated testing</vt:lpstr>
      <vt:lpstr>Analyze the results of automated testing</vt:lpstr>
      <vt:lpstr>Revise and improve the automated testing program</vt:lpstr>
      <vt:lpstr>Present the test results</vt:lpstr>
      <vt:lpstr>งานนำเสนอ PowerPoint</vt:lpstr>
      <vt:lpstr>Run regression test</vt:lpstr>
      <vt:lpstr>Results and Discussion</vt:lpstr>
      <vt:lpstr>Test cases of API testing</vt:lpstr>
      <vt:lpstr>Test cases of API testing</vt:lpstr>
      <vt:lpstr>Automated testing program</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Test result report and quality assurance report</vt:lpstr>
      <vt:lpstr>งานนำเสนอ PowerPoint</vt:lpstr>
      <vt:lpstr>Test result report and quality assurance report</vt:lpstr>
      <vt:lpstr>Repeatability</vt:lpstr>
      <vt:lpstr>Comparison with other framework</vt:lpstr>
      <vt:lpstr>Comparison with other framework</vt:lpstr>
      <vt:lpstr>Conclusions</vt:lpstr>
      <vt:lpstr>CONCLUSIONS</vt:lpstr>
      <vt:lpstr>CONCLUSIONS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Supagid Gidvarowart</cp:lastModifiedBy>
  <cp:revision>100</cp:revision>
  <dcterms:created xsi:type="dcterms:W3CDTF">2023-05-16T14:53:12Z</dcterms:created>
  <dcterms:modified xsi:type="dcterms:W3CDTF">2023-06-25T03:49:32Z</dcterms:modified>
</cp:coreProperties>
</file>