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66" r:id="rId5"/>
    <p:sldId id="267" r:id="rId6"/>
    <p:sldId id="268" r:id="rId7"/>
    <p:sldId id="262" r:id="rId8"/>
    <p:sldId id="288" r:id="rId9"/>
    <p:sldId id="272" r:id="rId10"/>
    <p:sldId id="289" r:id="rId11"/>
    <p:sldId id="273" r:id="rId12"/>
    <p:sldId id="260" r:id="rId13"/>
    <p:sldId id="270" r:id="rId14"/>
    <p:sldId id="269" r:id="rId15"/>
    <p:sldId id="290" r:id="rId16"/>
    <p:sldId id="264" r:id="rId17"/>
    <p:sldId id="265" r:id="rId18"/>
    <p:sldId id="279" r:id="rId19"/>
    <p:sldId id="274" r:id="rId20"/>
    <p:sldId id="280" r:id="rId21"/>
    <p:sldId id="275" r:id="rId22"/>
    <p:sldId id="281" r:id="rId23"/>
    <p:sldId id="282" r:id="rId24"/>
    <p:sldId id="283" r:id="rId25"/>
    <p:sldId id="276" r:id="rId26"/>
    <p:sldId id="284" r:id="rId27"/>
    <p:sldId id="277" r:id="rId28"/>
    <p:sldId id="258" r:id="rId29"/>
    <p:sldId id="261" r:id="rId30"/>
    <p:sldId id="278" r:id="rId31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6058"/>
  </p:normalViewPr>
  <p:slideViewPr>
    <p:cSldViewPr snapToGrid="0">
      <p:cViewPr varScale="1">
        <p:scale>
          <a:sx n="79" d="100"/>
          <a:sy n="79" d="100"/>
        </p:scale>
        <p:origin x="197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35113-080C-41F4-855E-6805987DE375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A2279-F8FA-4F0D-A85C-AAE97A47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7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69" y="6105525"/>
            <a:ext cx="594457" cy="5798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3D354D-3945-1BF6-D7CB-7A5233BF1E67}"/>
              </a:ext>
            </a:extLst>
          </p:cNvPr>
          <p:cNvSpPr/>
          <p:nvPr/>
        </p:nvSpPr>
        <p:spPr>
          <a:xfrm>
            <a:off x="2422187" y="84532"/>
            <a:ext cx="1330391" cy="1312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22582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43423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22293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220080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0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-1" y="1742784"/>
            <a:ext cx="121919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2B4A9D"/>
                </a:solidFill>
                <a:latin typeface="Arial Bold"/>
              </a:rPr>
              <a:t>Enhanced Bluetooth with </a:t>
            </a:r>
            <a:br>
              <a:rPr lang="en-US" sz="4000" dirty="0">
                <a:solidFill>
                  <a:srgbClr val="2B4A9D"/>
                </a:solidFill>
                <a:latin typeface="Arial Bold"/>
              </a:rPr>
            </a:br>
            <a:r>
              <a:rPr lang="en-US" sz="4000" dirty="0">
                <a:solidFill>
                  <a:srgbClr val="2B4A9D"/>
                </a:solidFill>
                <a:latin typeface="Arial Bold"/>
              </a:rPr>
              <a:t>Low-Density Parity-Check Codes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-1" y="3032064"/>
            <a:ext cx="1219199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DB5300"/>
                </a:solidFill>
                <a:latin typeface="Arial Bold"/>
              </a:rPr>
              <a:t>Pawarit </a:t>
            </a:r>
            <a:r>
              <a:rPr lang="en-US" sz="2400" dirty="0" err="1">
                <a:solidFill>
                  <a:srgbClr val="DB5300"/>
                </a:solidFill>
                <a:latin typeface="Arial Bold"/>
              </a:rPr>
              <a:t>Manakul</a:t>
            </a:r>
            <a:endParaRPr lang="en-US" sz="2400" dirty="0">
              <a:solidFill>
                <a:srgbClr val="DB5300"/>
              </a:solidFill>
              <a:latin typeface="Arial Bold"/>
            </a:endParaRPr>
          </a:p>
          <a:p>
            <a:pPr algn="ctr"/>
            <a:r>
              <a:rPr lang="en-US" sz="2400" dirty="0" err="1">
                <a:solidFill>
                  <a:srgbClr val="DB5300"/>
                </a:solidFill>
                <a:latin typeface="Arial Bold"/>
              </a:rPr>
              <a:t>Usana</a:t>
            </a:r>
            <a:r>
              <a:rPr lang="en-US" sz="24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2400" dirty="0" err="1">
                <a:solidFill>
                  <a:srgbClr val="DB5300"/>
                </a:solidFill>
                <a:latin typeface="Arial Bold"/>
              </a:rPr>
              <a:t>Tuntoolavest</a:t>
            </a:r>
            <a:endParaRPr lang="en-US" sz="2400" dirty="0">
              <a:solidFill>
                <a:srgbClr val="DB5300"/>
              </a:solidFill>
              <a:latin typeface="Arial Bold"/>
            </a:endParaRPr>
          </a:p>
          <a:p>
            <a:pPr algn="ctr"/>
            <a:r>
              <a:rPr lang="en-US" sz="2400" dirty="0">
                <a:solidFill>
                  <a:srgbClr val="DB5300"/>
                </a:solidFill>
                <a:latin typeface="Arial Bold"/>
              </a:rPr>
              <a:t>La-or </a:t>
            </a:r>
            <a:r>
              <a:rPr lang="en-US" sz="2400" dirty="0" err="1">
                <a:solidFill>
                  <a:srgbClr val="DB5300"/>
                </a:solidFill>
                <a:latin typeface="Arial Bold"/>
              </a:rPr>
              <a:t>Kovavisaruch</a:t>
            </a:r>
            <a:endParaRPr lang="en-US" sz="2400" dirty="0">
              <a:solidFill>
                <a:srgbClr val="DB5300"/>
              </a:solidFill>
              <a:latin typeface="Arial Bold"/>
            </a:endParaRPr>
          </a:p>
          <a:p>
            <a:pPr algn="ctr"/>
            <a:r>
              <a:rPr lang="en-US" sz="2400" dirty="0">
                <a:solidFill>
                  <a:srgbClr val="DB5300"/>
                </a:solidFill>
                <a:latin typeface="Arial Bold"/>
              </a:rPr>
              <a:t>Kazuhiko </a:t>
            </a:r>
            <a:r>
              <a:rPr lang="en-US" sz="2400" dirty="0" err="1">
                <a:solidFill>
                  <a:srgbClr val="DB5300"/>
                </a:solidFill>
                <a:latin typeface="Arial Bold"/>
              </a:rPr>
              <a:t>Fukawa</a:t>
            </a:r>
            <a:endParaRPr lang="en-US" sz="2400" dirty="0">
              <a:solidFill>
                <a:srgbClr val="DB5300"/>
              </a:solidFill>
              <a:latin typeface="Arial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latin typeface="Arial Bold"/>
              </a:rPr>
              <a:t>28</a:t>
            </a:r>
            <a:r>
              <a:rPr lang="en-US" sz="2000" baseline="30000" dirty="0">
                <a:latin typeface="Arial Bold"/>
              </a:rPr>
              <a:t>th</a:t>
            </a:r>
            <a:r>
              <a:rPr lang="en-US" sz="2000" dirty="0">
                <a:latin typeface="Arial Bold"/>
              </a:rPr>
              <a:t> June-1</a:t>
            </a:r>
            <a:r>
              <a:rPr lang="en-US" sz="2000" baseline="30000" dirty="0">
                <a:latin typeface="Arial Bold"/>
              </a:rPr>
              <a:t>st</a:t>
            </a:r>
            <a:r>
              <a:rPr lang="en-US" sz="2000" dirty="0">
                <a:latin typeface="Arial Bold"/>
              </a:rPr>
              <a:t> July 2023</a:t>
            </a:r>
          </a:p>
          <a:p>
            <a:pPr algn="ctr"/>
            <a:r>
              <a:rPr lang="en-US" sz="2000" dirty="0" err="1">
                <a:latin typeface="Arial Bold"/>
              </a:rPr>
              <a:t>Naresuan</a:t>
            </a:r>
            <a:r>
              <a:rPr lang="en-US" sz="2000" dirty="0">
                <a:latin typeface="Arial Bold"/>
              </a:rPr>
              <a:t> University </a:t>
            </a:r>
            <a:r>
              <a:rPr lang="en-US" sz="2000" dirty="0" err="1">
                <a:latin typeface="Arial Bold"/>
              </a:rPr>
              <a:t>Phitsanulok</a:t>
            </a:r>
            <a:r>
              <a:rPr lang="en-US" sz="2000" dirty="0">
                <a:latin typeface="Arial Bold"/>
              </a:rPr>
              <a:t>, THAILAND</a:t>
            </a:r>
            <a:endParaRPr lang="en-US" sz="2300" dirty="0">
              <a:latin typeface="Arial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2908619" y="4642143"/>
            <a:ext cx="637475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Arial Italics"/>
              </a:rPr>
              <a:t>Department of Electrical Engineering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00" i="1" dirty="0" err="1">
                <a:solidFill>
                  <a:srgbClr val="000000"/>
                </a:solidFill>
                <a:latin typeface="Arial Italics"/>
              </a:rPr>
              <a:t>Kasetsart</a:t>
            </a:r>
            <a:r>
              <a:rPr lang="en-US" sz="2400" i="1" dirty="0">
                <a:solidFill>
                  <a:srgbClr val="000000"/>
                </a:solidFill>
                <a:latin typeface="Arial Italics"/>
              </a:rPr>
              <a:t>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69D0E-2C5B-EBEE-2E21-24EA1E836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741" y="285377"/>
            <a:ext cx="1931441" cy="819151"/>
          </a:xfrm>
          <a:prstGeom prst="rect">
            <a:avLst/>
          </a:prstGeom>
        </p:spPr>
      </p:pic>
      <p:pic>
        <p:nvPicPr>
          <p:cNvPr id="1026" name="Picture 2" descr="TokyoTech Thailand">
            <a:extLst>
              <a:ext uri="{FF2B5EF4-FFF2-40B4-BE49-F238E27FC236}">
                <a16:creationId xmlns:a16="http://schemas.microsoft.com/office/drawing/2014/main" id="{8C5B6A59-E6E7-0DD4-C854-32F85DEFF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7" y="84532"/>
            <a:ext cx="1330391" cy="133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มหาวิทยาลัยเกษตรศาสตร์ - วิกิพีเดีย">
            <a:extLst>
              <a:ext uri="{FF2B5EF4-FFF2-40B4-BE49-F238E27FC236}">
                <a16:creationId xmlns:a16="http://schemas.microsoft.com/office/drawing/2014/main" id="{123BC1D9-667F-E8A8-3EA7-06D72F6D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675" y="94260"/>
            <a:ext cx="1330391" cy="13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093B-C541-A42E-DDA1-2AEA5768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QC-LDPC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3654A7-9325-7DBA-89BF-6EFF681260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If block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endParaRPr lang="en-US" sz="2400" dirty="0">
                  <a:solidFill>
                    <a:srgbClr val="002060"/>
                  </a:solidFill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</a:rPr>
                  <a:t>Element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must be integers in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range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[−1,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th-TH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</a:rPr>
                  <a:t>to represent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</a:rPr>
                  <a:t>submatrices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3654A7-9325-7DBA-89BF-6EFF681260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7CFC19-04DC-3280-7BAB-4CE28C5FC7AD}"/>
                  </a:ext>
                </a:extLst>
              </p:cNvPr>
              <p:cNvSpPr txBox="1"/>
              <p:nvPr/>
            </p:nvSpPr>
            <p:spPr>
              <a:xfrm>
                <a:off x="2397868" y="3340531"/>
                <a:ext cx="327685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b="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represent</a:t>
                </a:r>
                <a:r>
                  <a:rPr lang="en-US" sz="2400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7CFC19-04DC-3280-7BAB-4CE28C5FC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868" y="3340531"/>
                <a:ext cx="3276859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8D600B-9474-1BAA-8585-B80B639571F3}"/>
                  </a:ext>
                </a:extLst>
              </p:cNvPr>
              <p:cNvSpPr txBox="1"/>
              <p:nvPr/>
            </p:nvSpPr>
            <p:spPr>
              <a:xfrm>
                <a:off x="6023042" y="3340531"/>
                <a:ext cx="3361818" cy="1008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0</m:t>
                    </m:r>
                  </m:oMath>
                </a14:m>
                <a:r>
                  <a:rPr lang="en-US" sz="2400" b="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represent</a:t>
                </a:r>
                <a:r>
                  <a:rPr lang="en-US" sz="2400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8D600B-9474-1BAA-8585-B80B63957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042" y="3340531"/>
                <a:ext cx="3361818" cy="10084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104A28-53E3-3ADA-A8AC-1DA38B353CBE}"/>
                  </a:ext>
                </a:extLst>
              </p:cNvPr>
              <p:cNvSpPr txBox="1"/>
              <p:nvPr/>
            </p:nvSpPr>
            <p:spPr>
              <a:xfrm>
                <a:off x="2397868" y="4872920"/>
                <a:ext cx="336181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1</m:t>
                    </m:r>
                  </m:oMath>
                </a14:m>
                <a:r>
                  <a:rPr lang="en-US" sz="2400" b="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represent</a:t>
                </a:r>
                <a:r>
                  <a:rPr lang="en-US" sz="2400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104A28-53E3-3ADA-A8AC-1DA38B353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868" y="4872920"/>
                <a:ext cx="3361818" cy="9766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04506B-A347-4C33-BDE1-1D9228CD2ACB}"/>
                  </a:ext>
                </a:extLst>
              </p:cNvPr>
              <p:cNvSpPr txBox="1"/>
              <p:nvPr/>
            </p:nvSpPr>
            <p:spPr>
              <a:xfrm>
                <a:off x="6023042" y="4877824"/>
                <a:ext cx="3361818" cy="1008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2</m:t>
                    </m:r>
                  </m:oMath>
                </a14:m>
                <a:r>
                  <a:rPr lang="en-US" sz="2400" b="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represent</a:t>
                </a:r>
                <a:r>
                  <a:rPr lang="en-US" sz="2400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04506B-A347-4C33-BDE1-1D9228CD2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042" y="4877824"/>
                <a:ext cx="3361818" cy="10084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6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5CC40-41A8-EC8A-DFAA-89915F50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throughput LDPC code</a:t>
            </a:r>
          </a:p>
        </p:txBody>
      </p:sp>
      <p:pic>
        <p:nvPicPr>
          <p:cNvPr id="4" name="Content Placeholder 3" descr="Text, letter&#10;&#10;Description automatically generated">
            <a:extLst>
              <a:ext uri="{FF2B5EF4-FFF2-40B4-BE49-F238E27FC236}">
                <a16:creationId xmlns:a16="http://schemas.microsoft.com/office/drawing/2014/main" id="{8714EBFB-138F-D7F3-487A-97B5C22E0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3820" y="2068639"/>
            <a:ext cx="7468120" cy="26435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74814C-22B7-BB57-E3BF-81C3EE571505}"/>
                  </a:ext>
                </a:extLst>
              </p:cNvPr>
              <p:cNvSpPr txBox="1"/>
              <p:nvPr/>
            </p:nvSpPr>
            <p:spPr>
              <a:xfrm>
                <a:off x="3837562" y="5109628"/>
                <a:ext cx="6094378" cy="43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400"/>
                  </a:spcBef>
                  <a:spcAft>
                    <a:spcPts val="1000"/>
                  </a:spcAft>
                  <a:buSzPts val="800"/>
                  <a:tabLst>
                    <a:tab pos="338455" algn="l"/>
                  </a:tabLst>
                </a:pPr>
                <a:r>
                  <a:rPr lang="en-US" sz="16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Prototype matrix </a:t>
                </a:r>
                <a:r>
                  <a:rPr lang="en-US" sz="1600" dirty="0">
                    <a:solidFill>
                      <a:srgbClr val="00206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of High throughput  </a:t>
                </a:r>
                <a:r>
                  <a:rPr lang="en-US" sz="16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LDPC code with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	</a:t>
                </a:r>
                <a:endParaRPr lang="en-US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74814C-22B7-BB57-E3BF-81C3EE571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562" y="5109628"/>
                <a:ext cx="6094378" cy="439992"/>
              </a:xfrm>
              <a:prstGeom prst="rect">
                <a:avLst/>
              </a:prstGeom>
              <a:blipFill>
                <a:blip r:embed="rId3"/>
                <a:stretch>
                  <a:fillRect l="-60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6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938A-E46A-C9E4-9A46-763B892A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GFSK signal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63236-9193-2515-1393-3420382D7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GFSK</a:t>
                </a:r>
                <a:r>
                  <a:rPr lang="en-US" sz="2400" dirty="0"/>
                  <a:t>  </a:t>
                </a:r>
                <a:r>
                  <a:rPr lang="en-US" sz="2400" dirty="0">
                    <a:solidFill>
                      <a:srgbClr val="002060"/>
                    </a:solidFill>
                  </a:rPr>
                  <a:t>is a </a:t>
                </a:r>
                <a:r>
                  <a:rPr lang="en-US" sz="2000" dirty="0">
                    <a:solidFill>
                      <a:srgbClr val="002060"/>
                    </a:solidFill>
                  </a:rPr>
                  <a:t>Continuous Phase Frequency Shift Keying (CPFSK) </a:t>
                </a:r>
              </a:p>
              <a:p>
                <a:pPr lvl="1"/>
                <a:r>
                  <a:rPr lang="en-US" sz="2000" dirty="0">
                    <a:solidFill>
                      <a:srgbClr val="002060"/>
                    </a:solidFill>
                  </a:rPr>
                  <a:t>belongs to the digital </a:t>
                </a:r>
                <a:r>
                  <a:rPr lang="en-US" sz="2000" dirty="0">
                    <a:solidFill>
                      <a:srgbClr val="0070C0"/>
                    </a:solidFill>
                  </a:rPr>
                  <a:t>Continuous Phase Modulation (CPM)</a:t>
                </a: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High power </a:t>
                </a:r>
                <a:r>
                  <a:rPr lang="en-US" sz="2000" dirty="0">
                    <a:solidFill>
                      <a:srgbClr val="002060"/>
                    </a:solidFill>
                  </a:rPr>
                  <a:t>and</a:t>
                </a:r>
                <a:r>
                  <a:rPr lang="en-US" sz="2000" dirty="0">
                    <a:solidFill>
                      <a:srgbClr val="0070C0"/>
                    </a:solidFill>
                  </a:rPr>
                  <a:t> spectral efficiency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Phase of the signal changes according to input symbol </a:t>
                </a:r>
              </a:p>
              <a:p>
                <a:r>
                  <a:rPr lang="en-US" sz="2400" dirty="0">
                    <a:solidFill>
                      <a:srgbClr val="002060"/>
                    </a:solidFill>
                  </a:rPr>
                  <a:t>Modulation order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(binary)</a:t>
                </a:r>
              </a:p>
              <a:p>
                <a:r>
                  <a:rPr lang="en-US" sz="2400" dirty="0">
                    <a:solidFill>
                      <a:srgbClr val="002060"/>
                    </a:solidFill>
                  </a:rPr>
                  <a:t>Modulation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rgbClr val="002060"/>
                    </a:solidFill>
                  </a:rPr>
                  <a:t>Yield maximum phase change of π/2 over a symbol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Pulse length </a:t>
                </a:r>
                <a:r>
                  <a:rPr lang="en-US" sz="2400" dirty="0">
                    <a:solidFill>
                      <a:srgbClr val="002060"/>
                    </a:solidFill>
                  </a:rPr>
                  <a:t>is set to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cover 3 symbols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Gaussian filter</a:t>
                </a:r>
                <a:r>
                  <a:rPr lang="en-US" sz="2400" dirty="0">
                    <a:solidFill>
                      <a:srgbClr val="002060"/>
                    </a:solidFill>
                  </a:rPr>
                  <a:t> is used as pre-filtering </a:t>
                </a: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Control</a:t>
                </a:r>
                <a:r>
                  <a:rPr lang="en-US" sz="2000" dirty="0">
                    <a:solidFill>
                      <a:srgbClr val="002060"/>
                    </a:solidFill>
                  </a:rPr>
                  <a:t> the </a:t>
                </a:r>
                <a:r>
                  <a:rPr lang="en-US" sz="2000" dirty="0">
                    <a:solidFill>
                      <a:srgbClr val="0070C0"/>
                    </a:solidFill>
                  </a:rPr>
                  <a:t>modulated signal bandwidth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63236-9193-2515-1393-3420382D7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8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9DF1-F6AA-B003-B766-2DB7898F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GFSK signal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1FEA7-4E8F-C499-86C7-CA89C30B64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Create</a:t>
                </a:r>
                <a:r>
                  <a:rPr lang="en-US" sz="2400" dirty="0">
                    <a:solidFill>
                      <a:srgbClr val="0070C0"/>
                    </a:solidFill>
                  </a:rPr>
                  <a:t> trellis diagram</a:t>
                </a:r>
                <a:endParaRPr lang="th-TH" sz="24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rgbClr val="002060"/>
                    </a:solidFill>
                  </a:rPr>
                  <a:t>Represent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the transition </a:t>
                </a:r>
                <a:r>
                  <a:rPr lang="en-US" sz="2000" dirty="0">
                    <a:solidFill>
                      <a:srgbClr val="002060"/>
                    </a:solidFill>
                  </a:rPr>
                  <a:t>over symbol interval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rgbClr val="002060"/>
                    </a:solidFill>
                  </a:rPr>
                  <a:t>Transmitted and received signal are represented as </a:t>
                </a:r>
                <a:r>
                  <a:rPr lang="en-US" sz="2000" dirty="0">
                    <a:solidFill>
                      <a:srgbClr val="0070C0"/>
                    </a:solidFill>
                  </a:rPr>
                  <a:t>states</a:t>
                </a:r>
                <a:r>
                  <a:rPr lang="en-US" sz="2000" dirty="0"/>
                  <a:t> </a:t>
                </a:r>
                <a:br>
                  <a:rPr lang="th-TH" sz="2000" dirty="0"/>
                </a:br>
                <a:endParaRPr lang="en-US" sz="2000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th-TH" sz="20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57200" lvl="1" indent="0" algn="ctr">
                  <a:buNone/>
                </a:pPr>
                <a:endParaRPr lang="th-TH" sz="20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</a:rPr>
                  <a:t>is the phase memory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is input symbol when </a:t>
                </a:r>
                <a:r>
                  <a:rPr lang="en-US" sz="1800" dirty="0">
                    <a:solidFill>
                      <a:srgbClr val="002060"/>
                    </a:solidFill>
                  </a:rPr>
                  <a:t>-1 represents ‘0’ and +1 represents ‘1’</a:t>
                </a:r>
              </a:p>
              <a:p>
                <a:pPr lvl="2"/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1FEA7-4E8F-C499-86C7-CA89C30B64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6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7FB2-9C4B-0D76-E3E7-DBDE29AB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2-GFSK trellis diagram</a:t>
            </a:r>
          </a:p>
        </p:txBody>
      </p:sp>
      <p:pic>
        <p:nvPicPr>
          <p:cNvPr id="7" name="Content Placeholder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683F6907-3F0A-25B4-0D5A-373E2E9BD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99" y="1366560"/>
            <a:ext cx="2757523" cy="5343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421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95E3-1827-1C80-E8E7-86ADDFC0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demodulator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16FF94-235A-A1BF-ADA6-935FA0E6FB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Use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Viterbi algorithm</a:t>
                </a:r>
                <a:r>
                  <a:rPr lang="en-US" sz="2400" dirty="0">
                    <a:solidFill>
                      <a:srgbClr val="002060"/>
                    </a:solidFill>
                  </a:rPr>
                  <a:t>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demodulation</a:t>
                </a: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Trellis diagram </a:t>
                </a:r>
                <a:r>
                  <a:rPr lang="en-US" sz="2000" dirty="0">
                    <a:solidFill>
                      <a:srgbClr val="002060"/>
                    </a:solidFill>
                  </a:rPr>
                  <a:t>of GFSK signal</a:t>
                </a: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Traditional</a:t>
                </a:r>
                <a:r>
                  <a:rPr lang="en-US" sz="2000" dirty="0">
                    <a:solidFill>
                      <a:srgbClr val="002060"/>
                    </a:solidFill>
                  </a:rPr>
                  <a:t> demodulators </a:t>
                </a:r>
                <a:r>
                  <a:rPr lang="en-US" sz="2000" dirty="0">
                    <a:solidFill>
                      <a:srgbClr val="0070C0"/>
                    </a:solidFill>
                  </a:rPr>
                  <a:t>do not provide LLR as output</a:t>
                </a: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Better than FM and Phase shift </a:t>
                </a:r>
                <a:r>
                  <a:rPr lang="en-US" sz="2000" dirty="0">
                    <a:solidFill>
                      <a:srgbClr val="002060"/>
                    </a:solidFill>
                  </a:rPr>
                  <a:t>discrimination</a:t>
                </a:r>
              </a:p>
              <a:p>
                <a:r>
                  <a:rPr lang="en-US" sz="2400" dirty="0">
                    <a:solidFill>
                      <a:srgbClr val="002060"/>
                    </a:solidFill>
                  </a:rPr>
                  <a:t>Maximum Likelihood Sequence Estimation (MLSE) </a:t>
                </a:r>
              </a:p>
              <a:p>
                <a:pPr lvl="1"/>
                <a:r>
                  <a:rPr lang="en-US" sz="2000" dirty="0">
                    <a:solidFill>
                      <a:srgbClr val="002060"/>
                    </a:solidFill>
                  </a:rPr>
                  <a:t>Maximizing the log likelihood function</a:t>
                </a:r>
              </a:p>
              <a:p>
                <a:pPr lvl="1"/>
                <a:r>
                  <a:rPr lang="en-US" sz="2000" dirty="0">
                    <a:solidFill>
                      <a:srgbClr val="002060"/>
                    </a:solidFill>
                  </a:rPr>
                  <a:t>Relate to </a:t>
                </a:r>
                <a:r>
                  <a:rPr lang="en-US" sz="2000" dirty="0">
                    <a:solidFill>
                      <a:srgbClr val="0070C0"/>
                    </a:solidFill>
                  </a:rPr>
                  <a:t>Euclidean distance </a:t>
                </a:r>
              </a:p>
              <a:p>
                <a:pPr lvl="2"/>
                <a:r>
                  <a:rPr lang="en-US" sz="1600" dirty="0">
                    <a:solidFill>
                      <a:srgbClr val="0070C0"/>
                    </a:solidFill>
                  </a:rPr>
                  <a:t>Received signal  </a:t>
                </a:r>
                <a14:m>
                  <m:oMath xmlns:m="http://schemas.openxmlformats.org/officeDocument/2006/math">
                    <m:r>
                      <a:rPr lang="en-US" sz="1600" i="1" kern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1600" i="1" kern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600" i="1" kern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600" i="1" kern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kern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1600" dirty="0">
                  <a:solidFill>
                    <a:srgbClr val="002060"/>
                  </a:solidFill>
                </a:endParaRPr>
              </a:p>
              <a:p>
                <a:pPr lvl="2"/>
                <a:r>
                  <a:rPr lang="en-US" sz="1600" dirty="0">
                    <a:solidFill>
                      <a:srgbClr val="0070C0"/>
                    </a:solidFill>
                  </a:rPr>
                  <a:t>Reference signal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1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 ker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800" i="1" ker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800" i="1" ker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 ker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cs typeface="Cordia New" panose="020B0304020202020204" pitchFamily="34" charset="-34"/>
                              </a:rPr>
                            </m:ctrlPr>
                          </m:sSubPr>
                          <m:e>
                            <m:r>
                              <a:rPr lang="en-US" sz="1800" i="1" ker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Cordia New" panose="020B0304020202020204" pitchFamily="34" charset="-34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 ker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Cordia New" panose="020B0304020202020204" pitchFamily="34" charset="-34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Maximizing the correlation </a:t>
                </a:r>
                <a:endParaRPr lang="en-US" sz="2000" dirty="0">
                  <a:solidFill>
                    <a:srgbClr val="00206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600" i="1" ker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ker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cs typeface="Cordia New" panose="020B0304020202020204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1600" i="1" ker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Cordia New" panose="020B0304020202020204" pitchFamily="34" charset="-34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 ker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Cordia New" panose="020B0304020202020204" pitchFamily="34" charset="-34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600" ker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 ker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ker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600" ker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600" i="1" ker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ker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 ker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ker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600" ker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kern="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i="1" kern="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ker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cs typeface="Cordia New" panose="020B0304020202020204" pitchFamily="34" charset="-34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kern="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Cordia New" panose="020B0304020202020204" pitchFamily="34" charset="-34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 kern="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Cordia New" panose="020B0304020202020204" pitchFamily="34" charset="-34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600" ker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 ker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𝑑𝑡</m:t>
                      </m:r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16FF94-235A-A1BF-ADA6-935FA0E6FB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2" t="-1821" b="-19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4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439B2F-7B9B-DA12-6030-C16FE57E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Soft-Viterbi demodulator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DD26F3-8779-4E80-D52A-72627A448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LLRs</a:t>
            </a:r>
            <a:r>
              <a:rPr lang="en-US" sz="2400" dirty="0">
                <a:solidFill>
                  <a:srgbClr val="002060"/>
                </a:solidFill>
              </a:rPr>
              <a:t> can be obtained during Viterbi demodulation using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Estimated input symbols </a:t>
            </a:r>
            <a:r>
              <a:rPr lang="en-US" sz="2000" dirty="0">
                <a:solidFill>
                  <a:srgbClr val="002060"/>
                </a:solidFill>
              </a:rPr>
              <a:t>from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transition input matrix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Correlations</a:t>
            </a:r>
            <a:r>
              <a:rPr lang="en-US" sz="2000" dirty="0">
                <a:solidFill>
                  <a:srgbClr val="002060"/>
                </a:solidFill>
              </a:rPr>
              <a:t> from survival and non-survival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AEC17A-8292-6B72-DBE7-9A5010BD906E}"/>
                  </a:ext>
                </a:extLst>
              </p:cNvPr>
              <p:cNvSpPr txBox="1"/>
              <p:nvPr/>
            </p:nvSpPr>
            <p:spPr>
              <a:xfrm>
                <a:off x="3048811" y="3111606"/>
                <a:ext cx="6094378" cy="63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 ker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ker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cs typeface="Cordia New" panose="020B0304020202020204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1800" i="1" ker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Cordia New" panose="020B0304020202020204" pitchFamily="34" charset="-34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 ker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Cordia New" panose="020B0304020202020204" pitchFamily="34" charset="-34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800" ker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ker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ker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i="1" ker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800" i="1" ker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800" ker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 kern="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ker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cs typeface="Cordia New" panose="020B0304020202020204" pitchFamily="34" charset="-34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Cordia New" panose="020B0304020202020204" pitchFamily="34" charset="-34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i="1" kern="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Cordia New" panose="020B0304020202020204" pitchFamily="34" charset="-34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ker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 ker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𝑑𝑡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AEC17A-8292-6B72-DBE7-9A5010BD9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811" y="3111606"/>
                <a:ext cx="6094378" cy="6347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2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C98206-4559-1EC2-878F-C181D907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84" y="374853"/>
            <a:ext cx="10515600" cy="1325563"/>
          </a:xfrm>
        </p:spPr>
        <p:txBody>
          <a:bodyPr/>
          <a:lstStyle/>
          <a:p>
            <a:r>
              <a:rPr lang="en-US" dirty="0"/>
              <a:t>Proposed method: Bluetooth LDPC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E942B7F-9C91-3BC7-8C3E-7B00E1FDA3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Use LDPC instead of concatenated code</a:t>
                </a: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Soft-Viterbi</a:t>
                </a:r>
                <a:r>
                  <a:rPr lang="en-US" sz="2000" dirty="0">
                    <a:solidFill>
                      <a:srgbClr val="002060"/>
                    </a:solidFill>
                  </a:rPr>
                  <a:t> demodulator</a:t>
                </a: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High throughput LDPC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code with code 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rgbClr val="002060"/>
                    </a:solidFill>
                  </a:rPr>
                  <a:t>Block size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173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  <a:p>
                <a:pPr lvl="1"/>
                <a:endParaRPr lang="en-US" sz="2000" dirty="0">
                  <a:solidFill>
                    <a:srgbClr val="002060"/>
                  </a:solidFill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</a:rPr>
                  <a:t>Expected results</a:t>
                </a: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Better performance</a:t>
                </a: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Lower redundancy bits</a:t>
                </a: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Shorter decoding time</a:t>
                </a:r>
              </a:p>
              <a:p>
                <a:pPr marL="457200" lvl="1" indent="0">
                  <a:buNone/>
                </a:pP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E942B7F-9C91-3BC7-8C3E-7B00E1FDA3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02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5AE2-0F3A-7BE7-8425-27770F58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LDPC Block diagram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75330B-19E9-B5BF-B0DB-C0C4E0F0C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56" y="3034994"/>
            <a:ext cx="9022862" cy="1932599"/>
          </a:xfrm>
          <a:prstGeom prst="rect">
            <a:avLst/>
          </a:prstGeom>
          <a:noFill/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B3A1B21-A702-7927-C1BC-0730361EF66F}"/>
              </a:ext>
            </a:extLst>
          </p:cNvPr>
          <p:cNvSpPr/>
          <p:nvPr/>
        </p:nvSpPr>
        <p:spPr>
          <a:xfrm>
            <a:off x="4542816" y="2480553"/>
            <a:ext cx="2518106" cy="28962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B9265D-23E9-7F5C-B62D-26AB52A353CB}"/>
              </a:ext>
            </a:extLst>
          </p:cNvPr>
          <p:cNvSpPr/>
          <p:nvPr/>
        </p:nvSpPr>
        <p:spPr>
          <a:xfrm>
            <a:off x="7060922" y="3803515"/>
            <a:ext cx="2616740" cy="15732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FF4945-911E-40AC-1F4A-53F36CE003B5}"/>
              </a:ext>
            </a:extLst>
          </p:cNvPr>
          <p:cNvSpPr txBox="1"/>
          <p:nvPr/>
        </p:nvSpPr>
        <p:spPr>
          <a:xfrm>
            <a:off x="4374214" y="1962731"/>
            <a:ext cx="3443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error correction part</a:t>
            </a:r>
          </a:p>
        </p:txBody>
      </p:sp>
    </p:spTree>
    <p:extLst>
      <p:ext uri="{BB962C8B-B14F-4D97-AF65-F5344CB8AC3E}">
        <p14:creationId xmlns:p14="http://schemas.microsoft.com/office/powerpoint/2010/main" val="414800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01FDB1-7DE0-4BA2-4D49-A9DD40F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2CCF3-44A0-BA85-60C4-EA02A0B33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Simulation is done using </a:t>
            </a:r>
            <a:r>
              <a:rPr lang="en-US" sz="2400" dirty="0">
                <a:solidFill>
                  <a:srgbClr val="0070C0"/>
                </a:solidFill>
              </a:rPr>
              <a:t>MATLAB R2022b</a:t>
            </a:r>
          </a:p>
          <a:p>
            <a:r>
              <a:rPr lang="en-US" sz="2400" dirty="0">
                <a:solidFill>
                  <a:srgbClr val="002060"/>
                </a:solidFill>
              </a:rPr>
              <a:t>Compare </a:t>
            </a:r>
            <a:r>
              <a:rPr lang="en-US" sz="2400" dirty="0">
                <a:solidFill>
                  <a:srgbClr val="0070C0"/>
                </a:solidFill>
              </a:rPr>
              <a:t>performance</a:t>
            </a:r>
            <a:r>
              <a:rPr lang="en-US" sz="2400" dirty="0">
                <a:solidFill>
                  <a:srgbClr val="002060"/>
                </a:solidFill>
              </a:rPr>
              <a:t> of various coding schemes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Packet error rate (PER)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Bit error rate (BER)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Average number of iterations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Average decoding time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AWGN</a:t>
            </a:r>
            <a:r>
              <a:rPr lang="en-US" sz="2400" dirty="0">
                <a:solidFill>
                  <a:srgbClr val="002060"/>
                </a:solidFill>
              </a:rPr>
              <a:t> channel</a:t>
            </a:r>
          </a:p>
          <a:p>
            <a:r>
              <a:rPr lang="en-US" sz="2400" dirty="0">
                <a:solidFill>
                  <a:srgbClr val="002060"/>
                </a:solidFill>
              </a:rPr>
              <a:t>Message sequence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Probability of each bit is </a:t>
            </a:r>
            <a:r>
              <a:rPr lang="en-US" sz="2000" dirty="0">
                <a:solidFill>
                  <a:srgbClr val="0070C0"/>
                </a:solidFill>
              </a:rPr>
              <a:t>equally likely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5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Background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Bluetooth low energy specification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Low-density parity-check</a:t>
            </a:r>
            <a:r>
              <a:rPr lang="th-TH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(LDPC) code</a:t>
            </a:r>
            <a:endParaRPr lang="th-TH" sz="2000" dirty="0">
              <a:solidFill>
                <a:srgbClr val="0070C0"/>
              </a:solidFill>
            </a:endParaRP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Gaussian frequency-shift keying (GFSK) signal model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Viterbi demodulator</a:t>
            </a:r>
          </a:p>
          <a:p>
            <a:r>
              <a:rPr lang="en-US" sz="2400" dirty="0">
                <a:solidFill>
                  <a:srgbClr val="002060"/>
                </a:solidFill>
              </a:rPr>
              <a:t>Proposed method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Modified Soft-Viterbi demodulator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Bluetooth LDPC</a:t>
            </a:r>
          </a:p>
          <a:p>
            <a:r>
              <a:rPr lang="en-US" sz="2400" dirty="0">
                <a:solidFill>
                  <a:srgbClr val="002060"/>
                </a:solidFill>
              </a:rPr>
              <a:t>Simulation setup</a:t>
            </a:r>
          </a:p>
          <a:p>
            <a:r>
              <a:rPr lang="en-US" sz="2400" dirty="0">
                <a:solidFill>
                  <a:srgbClr val="002060"/>
                </a:solidFill>
              </a:rPr>
              <a:t>Results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Discussions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Conclusions</a:t>
            </a:r>
            <a:endParaRPr lang="en-TH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31F9-002C-182E-1637-7E0348C3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parameters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BE1DB4-2F39-4076-B50A-B0854144D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936711"/>
              </p:ext>
            </p:extLst>
          </p:nvPr>
        </p:nvGraphicFramePr>
        <p:xfrm>
          <a:off x="2593975" y="2409285"/>
          <a:ext cx="7482428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3368">
                  <a:extLst>
                    <a:ext uri="{9D8B030D-6E8A-4147-A177-3AD203B41FA5}">
                      <a16:colId xmlns:a16="http://schemas.microsoft.com/office/drawing/2014/main" val="808250251"/>
                    </a:ext>
                  </a:extLst>
                </a:gridCol>
                <a:gridCol w="2359060">
                  <a:extLst>
                    <a:ext uri="{9D8B030D-6E8A-4147-A177-3AD203B41FA5}">
                      <a16:colId xmlns:a16="http://schemas.microsoft.com/office/drawing/2014/main" val="1207659866"/>
                    </a:ext>
                  </a:extLst>
                </a:gridCol>
              </a:tblGrid>
              <a:tr h="2999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Parameter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Values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extLst>
                  <a:ext uri="{0D108BD9-81ED-4DB2-BD59-A6C34878D82A}">
                    <a16:rowId xmlns:a16="http://schemas.microsoft.com/office/drawing/2014/main" val="4151513947"/>
                  </a:ext>
                </a:extLst>
              </a:tr>
              <a:tr h="299929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Modulation type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GFSK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extLst>
                  <a:ext uri="{0D108BD9-81ED-4DB2-BD59-A6C34878D82A}">
                    <a16:rowId xmlns:a16="http://schemas.microsoft.com/office/drawing/2014/main" val="1163025184"/>
                  </a:ext>
                </a:extLst>
              </a:tr>
              <a:tr h="299929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Modulation order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extLst>
                  <a:ext uri="{0D108BD9-81ED-4DB2-BD59-A6C34878D82A}">
                    <a16:rowId xmlns:a16="http://schemas.microsoft.com/office/drawing/2014/main" val="772368910"/>
                  </a:ext>
                </a:extLst>
              </a:tr>
              <a:tr h="299929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Modulation index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extLst>
                  <a:ext uri="{0D108BD9-81ED-4DB2-BD59-A6C34878D82A}">
                    <a16:rowId xmlns:a16="http://schemas.microsoft.com/office/drawing/2014/main" val="1285855350"/>
                  </a:ext>
                </a:extLst>
              </a:tr>
              <a:tr h="299929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SNR range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[1:12]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extLst>
                  <a:ext uri="{0D108BD9-81ED-4DB2-BD59-A6C34878D82A}">
                    <a16:rowId xmlns:a16="http://schemas.microsoft.com/office/drawing/2014/main" val="3383560855"/>
                  </a:ext>
                </a:extLst>
              </a:tr>
              <a:tr h="299929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Channel model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AWGN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extLst>
                  <a:ext uri="{0D108BD9-81ED-4DB2-BD59-A6C34878D82A}">
                    <a16:rowId xmlns:a16="http://schemas.microsoft.com/office/drawing/2014/main" val="1575085740"/>
                  </a:ext>
                </a:extLst>
              </a:tr>
              <a:tr h="299929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Message length (bits)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2052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extLst>
                  <a:ext uri="{0D108BD9-81ED-4DB2-BD59-A6C34878D82A}">
                    <a16:rowId xmlns:a16="http://schemas.microsoft.com/office/drawing/2014/main" val="2285084768"/>
                  </a:ext>
                </a:extLst>
              </a:tr>
              <a:tr h="299929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Pulse shaping length (symbols)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extLst>
                  <a:ext uri="{0D108BD9-81ED-4DB2-BD59-A6C34878D82A}">
                    <a16:rowId xmlns:a16="http://schemas.microsoft.com/office/drawing/2014/main" val="2860174752"/>
                  </a:ext>
                </a:extLst>
              </a:tr>
              <a:tr h="299929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Traceback depth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extLst>
                  <a:ext uri="{0D108BD9-81ED-4DB2-BD59-A6C34878D82A}">
                    <a16:rowId xmlns:a16="http://schemas.microsoft.com/office/drawing/2014/main" val="1181178778"/>
                  </a:ext>
                </a:extLst>
              </a:tr>
              <a:tr h="299929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Maximum number of iterations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66414" marR="166414" marT="0" marB="0"/>
                </a:tc>
                <a:extLst>
                  <a:ext uri="{0D108BD9-81ED-4DB2-BD59-A6C34878D82A}">
                    <a16:rowId xmlns:a16="http://schemas.microsoft.com/office/drawing/2014/main" val="3312639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546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EBF59-B761-75A4-02D1-F4C8341E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0128C7B0-03FD-9559-EC21-D73E2A8A6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9"/>
          <a:stretch/>
        </p:blipFill>
        <p:spPr>
          <a:xfrm>
            <a:off x="3615795" y="1819071"/>
            <a:ext cx="5801784" cy="408551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74029A-4EF1-EDA5-4ED5-CFC322F1E776}"/>
              </a:ext>
            </a:extLst>
          </p:cNvPr>
          <p:cNvCxnSpPr>
            <a:cxnSpLocks/>
          </p:cNvCxnSpPr>
          <p:nvPr/>
        </p:nvCxnSpPr>
        <p:spPr>
          <a:xfrm flipV="1">
            <a:off x="5000017" y="3048608"/>
            <a:ext cx="466927" cy="49935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A3E17AC-57CF-B275-8479-904C2817F6DC}"/>
              </a:ext>
            </a:extLst>
          </p:cNvPr>
          <p:cNvSpPr txBox="1"/>
          <p:nvPr/>
        </p:nvSpPr>
        <p:spPr>
          <a:xfrm>
            <a:off x="4542817" y="3544254"/>
            <a:ext cx="106721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Best case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C63694-2F3B-07AC-C01B-96D9407EF39B}"/>
              </a:ext>
            </a:extLst>
          </p:cNvPr>
          <p:cNvCxnSpPr>
            <a:cxnSpLocks/>
          </p:cNvCxnSpPr>
          <p:nvPr/>
        </p:nvCxnSpPr>
        <p:spPr>
          <a:xfrm flipV="1">
            <a:off x="6366732" y="2869503"/>
            <a:ext cx="466927" cy="49935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C0059C4-B3BB-F664-64AC-467498787F4E}"/>
              </a:ext>
            </a:extLst>
          </p:cNvPr>
          <p:cNvSpPr txBox="1"/>
          <p:nvPr/>
        </p:nvSpPr>
        <p:spPr>
          <a:xfrm>
            <a:off x="5970504" y="3365149"/>
            <a:ext cx="92910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2</a:t>
            </a:r>
            <a:r>
              <a:rPr lang="en-US" b="1" baseline="30000" dirty="0">
                <a:solidFill>
                  <a:srgbClr val="FFC000"/>
                </a:solidFill>
              </a:rPr>
              <a:t>nd</a:t>
            </a:r>
            <a:r>
              <a:rPr lang="en-US" b="1" dirty="0">
                <a:solidFill>
                  <a:srgbClr val="FFC000"/>
                </a:solidFill>
              </a:rPr>
              <a:t> best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DA9807-42FE-7A81-F5EF-850E51339C8D}"/>
              </a:ext>
            </a:extLst>
          </p:cNvPr>
          <p:cNvCxnSpPr>
            <a:cxnSpLocks/>
          </p:cNvCxnSpPr>
          <p:nvPr/>
        </p:nvCxnSpPr>
        <p:spPr>
          <a:xfrm flipV="1">
            <a:off x="8177719" y="4202957"/>
            <a:ext cx="466927" cy="49935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739BA4-1C6B-39C5-E64B-23B2FE022C28}"/>
              </a:ext>
            </a:extLst>
          </p:cNvPr>
          <p:cNvSpPr txBox="1"/>
          <p:nvPr/>
        </p:nvSpPr>
        <p:spPr>
          <a:xfrm>
            <a:off x="7720519" y="4698603"/>
            <a:ext cx="1225272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Worst case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9F404F-A7EA-707D-9BDB-412E2204CF13}"/>
              </a:ext>
            </a:extLst>
          </p:cNvPr>
          <p:cNvSpPr/>
          <p:nvPr/>
        </p:nvSpPr>
        <p:spPr>
          <a:xfrm>
            <a:off x="5305475" y="1755113"/>
            <a:ext cx="322938" cy="3229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435992-4283-6098-5537-5375BDFDA673}"/>
              </a:ext>
            </a:extLst>
          </p:cNvPr>
          <p:cNvSpPr txBox="1"/>
          <p:nvPr/>
        </p:nvSpPr>
        <p:spPr>
          <a:xfrm>
            <a:off x="3363345" y="6111036"/>
            <a:ext cx="5836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 Comparison of Bluetooth LDPC and BLE coded standard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6C074A-7D78-B5ED-294E-02B8AC7B2887}"/>
              </a:ext>
            </a:extLst>
          </p:cNvPr>
          <p:cNvSpPr txBox="1"/>
          <p:nvPr/>
        </p:nvSpPr>
        <p:spPr>
          <a:xfrm>
            <a:off x="2060795" y="1777917"/>
            <a:ext cx="317268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 of Bluetooth LDPC = 0.047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 of BLE coded S8 = 0.9995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73238D-782A-B8E2-E694-CD63345AA87F}"/>
              </a:ext>
            </a:extLst>
          </p:cNvPr>
          <p:cNvSpPr/>
          <p:nvPr/>
        </p:nvSpPr>
        <p:spPr>
          <a:xfrm>
            <a:off x="5719732" y="3752117"/>
            <a:ext cx="322938" cy="3229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ACDA974-D3E6-A9A8-33DD-0AD085E6444C}"/>
              </a:ext>
            </a:extLst>
          </p:cNvPr>
          <p:cNvSpPr/>
          <p:nvPr/>
        </p:nvSpPr>
        <p:spPr>
          <a:xfrm>
            <a:off x="5673921" y="1765551"/>
            <a:ext cx="322938" cy="3229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27CB393-A9AC-396A-A306-FC13BA2DC308}"/>
                  </a:ext>
                </a:extLst>
              </p:cNvPr>
              <p:cNvSpPr txBox="1"/>
              <p:nvPr/>
            </p:nvSpPr>
            <p:spPr>
              <a:xfrm>
                <a:off x="1823954" y="2651177"/>
                <a:ext cx="3355913" cy="527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PER of Bluetooth LDPC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3.25×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PER of BLE coded S8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 0.877</m:t>
                    </m:r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27CB393-A9AC-396A-A306-FC13BA2DC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954" y="2651177"/>
                <a:ext cx="3355913" cy="527452"/>
              </a:xfrm>
              <a:prstGeom prst="rect">
                <a:avLst/>
              </a:prstGeom>
              <a:blipFill>
                <a:blip r:embed="rId3"/>
                <a:stretch>
                  <a:fillRect l="-544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D626F1D2-E0AE-F6B9-9C5B-AD08246BFEAF}"/>
              </a:ext>
            </a:extLst>
          </p:cNvPr>
          <p:cNvSpPr/>
          <p:nvPr/>
        </p:nvSpPr>
        <p:spPr>
          <a:xfrm>
            <a:off x="5350983" y="2490300"/>
            <a:ext cx="322938" cy="3229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9" grpId="0" animBg="1"/>
      <p:bldP spid="19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01D8D-3A1D-DB91-7A3C-A18F06D4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A1CEB2-7473-394B-297A-D49C046D3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2"/>
          <a:stretch/>
        </p:blipFill>
        <p:spPr bwMode="auto">
          <a:xfrm>
            <a:off x="3446337" y="1690688"/>
            <a:ext cx="6012373" cy="42237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7326F0-BB27-E7CB-AD83-5B463A1CE9D4}"/>
              </a:ext>
            </a:extLst>
          </p:cNvPr>
          <p:cNvSpPr txBox="1"/>
          <p:nvPr/>
        </p:nvSpPr>
        <p:spPr>
          <a:xfrm>
            <a:off x="3363345" y="6111036"/>
            <a:ext cx="5836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BER Comparison of Bluetooth LDPC and BLE coded standard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290293-4F31-FA84-D82E-03427E63BAF5}"/>
              </a:ext>
            </a:extLst>
          </p:cNvPr>
          <p:cNvCxnSpPr>
            <a:cxnSpLocks/>
          </p:cNvCxnSpPr>
          <p:nvPr/>
        </p:nvCxnSpPr>
        <p:spPr>
          <a:xfrm flipV="1">
            <a:off x="4980562" y="3272345"/>
            <a:ext cx="466927" cy="49935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7B91FBB-77A6-FDF6-FC13-BDD8B3787952}"/>
              </a:ext>
            </a:extLst>
          </p:cNvPr>
          <p:cNvSpPr txBox="1"/>
          <p:nvPr/>
        </p:nvSpPr>
        <p:spPr>
          <a:xfrm>
            <a:off x="4523362" y="3767991"/>
            <a:ext cx="106721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Best case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045BD2-557B-71A8-E3E3-FB0D56CAEC1E}"/>
              </a:ext>
            </a:extLst>
          </p:cNvPr>
          <p:cNvCxnSpPr>
            <a:cxnSpLocks/>
          </p:cNvCxnSpPr>
          <p:nvPr/>
        </p:nvCxnSpPr>
        <p:spPr>
          <a:xfrm flipV="1">
            <a:off x="6726655" y="4302334"/>
            <a:ext cx="466927" cy="49935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D97250-2C11-7A97-F312-6F48D87E9786}"/>
              </a:ext>
            </a:extLst>
          </p:cNvPr>
          <p:cNvSpPr txBox="1"/>
          <p:nvPr/>
        </p:nvSpPr>
        <p:spPr>
          <a:xfrm>
            <a:off x="6330427" y="4797980"/>
            <a:ext cx="92910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2</a:t>
            </a:r>
            <a:r>
              <a:rPr lang="en-US" b="1" baseline="30000" dirty="0">
                <a:solidFill>
                  <a:srgbClr val="FFC000"/>
                </a:solidFill>
              </a:rPr>
              <a:t>nd</a:t>
            </a:r>
            <a:r>
              <a:rPr lang="en-US" b="1" dirty="0">
                <a:solidFill>
                  <a:srgbClr val="FFC000"/>
                </a:solidFill>
              </a:rPr>
              <a:t> best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67A155-07C0-B41F-B5C3-A37DFE744EDA}"/>
              </a:ext>
            </a:extLst>
          </p:cNvPr>
          <p:cNvCxnSpPr>
            <a:cxnSpLocks/>
          </p:cNvCxnSpPr>
          <p:nvPr/>
        </p:nvCxnSpPr>
        <p:spPr>
          <a:xfrm flipV="1">
            <a:off x="7885890" y="4018131"/>
            <a:ext cx="466927" cy="49935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65A079-BC19-2937-BD35-10637CC5404E}"/>
              </a:ext>
            </a:extLst>
          </p:cNvPr>
          <p:cNvSpPr txBox="1"/>
          <p:nvPr/>
        </p:nvSpPr>
        <p:spPr>
          <a:xfrm>
            <a:off x="7428690" y="4513777"/>
            <a:ext cx="1225272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Worst case</a:t>
            </a:r>
          </a:p>
        </p:txBody>
      </p:sp>
    </p:spTree>
    <p:extLst>
      <p:ext uri="{BB962C8B-B14F-4D97-AF65-F5344CB8AC3E}">
        <p14:creationId xmlns:p14="http://schemas.microsoft.com/office/powerpoint/2010/main" val="37382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EEF8-991C-337D-51DF-9CE75FE5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Content Placeholder 3" descr="Chart, bar chart&#10;&#10;Description automatically generated">
            <a:extLst>
              <a:ext uri="{FF2B5EF4-FFF2-40B4-BE49-F238E27FC236}">
                <a16:creationId xmlns:a16="http://schemas.microsoft.com/office/drawing/2014/main" id="{264EEA8F-7B3F-2A95-BC42-932A86709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7"/>
          <a:stretch/>
        </p:blipFill>
        <p:spPr>
          <a:xfrm>
            <a:off x="3615795" y="2117035"/>
            <a:ext cx="5801784" cy="40599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A54CB9-B1BD-5F09-D563-C3F2AD4E1102}"/>
              </a:ext>
            </a:extLst>
          </p:cNvPr>
          <p:cNvSpPr txBox="1"/>
          <p:nvPr/>
        </p:nvSpPr>
        <p:spPr>
          <a:xfrm>
            <a:off x="7221976" y="5191135"/>
            <a:ext cx="15343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0.006 seconds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B4BDDD-8BCC-C296-3D4D-83E62136AA66}"/>
              </a:ext>
            </a:extLst>
          </p:cNvPr>
          <p:cNvSpPr txBox="1"/>
          <p:nvPr/>
        </p:nvSpPr>
        <p:spPr>
          <a:xfrm>
            <a:off x="5960992" y="2310573"/>
            <a:ext cx="15343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0.102 seconds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E32120-D184-2582-3F42-9AC311031E29}"/>
              </a:ext>
            </a:extLst>
          </p:cNvPr>
          <p:cNvSpPr txBox="1"/>
          <p:nvPr/>
        </p:nvSpPr>
        <p:spPr>
          <a:xfrm>
            <a:off x="4263305" y="6118797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1000"/>
              </a:spcAft>
              <a:buSzPts val="800"/>
              <a:tabLst>
                <a:tab pos="338455" algn="l"/>
              </a:tabLst>
            </a:pPr>
            <a:r>
              <a:rPr lang="en-US" sz="1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Average decoding time of each coding scheme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92E3C-0ADC-DBAD-8131-1D59D0C64CF5}"/>
              </a:ext>
            </a:extLst>
          </p:cNvPr>
          <p:cNvSpPr txBox="1"/>
          <p:nvPr/>
        </p:nvSpPr>
        <p:spPr>
          <a:xfrm>
            <a:off x="4750445" y="5218723"/>
            <a:ext cx="15343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0.003 seconds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B59557-EB5F-20B6-302A-A65557AB7DD9}"/>
              </a:ext>
            </a:extLst>
          </p:cNvPr>
          <p:cNvCxnSpPr>
            <a:cxnSpLocks/>
            <a:stCxn id="17" idx="2"/>
            <a:endCxn id="8" idx="0"/>
          </p:cNvCxnSpPr>
          <p:nvPr/>
        </p:nvCxnSpPr>
        <p:spPr>
          <a:xfrm flipH="1">
            <a:off x="7989175" y="4755916"/>
            <a:ext cx="200045" cy="43521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365889A-2193-9BD6-BB84-4521317ED92D}"/>
              </a:ext>
            </a:extLst>
          </p:cNvPr>
          <p:cNvSpPr txBox="1"/>
          <p:nvPr/>
        </p:nvSpPr>
        <p:spPr>
          <a:xfrm>
            <a:off x="7339195" y="4386584"/>
            <a:ext cx="1700050" cy="3693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17 times faster</a:t>
            </a:r>
          </a:p>
        </p:txBody>
      </p:sp>
    </p:spTree>
    <p:extLst>
      <p:ext uri="{BB962C8B-B14F-4D97-AF65-F5344CB8AC3E}">
        <p14:creationId xmlns:p14="http://schemas.microsoft.com/office/powerpoint/2010/main" val="84171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B7DA-B3BF-694D-116C-F72D7940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Content Placeholder 3" descr="Chart, histogram&#10;&#10;Description automatically generated">
            <a:extLst>
              <a:ext uri="{FF2B5EF4-FFF2-40B4-BE49-F238E27FC236}">
                <a16:creationId xmlns:a16="http://schemas.microsoft.com/office/drawing/2014/main" id="{31E487FD-BE9E-A491-5470-2907BF901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"/>
          <a:stretch/>
        </p:blipFill>
        <p:spPr>
          <a:xfrm>
            <a:off x="3279698" y="1690689"/>
            <a:ext cx="6137881" cy="4301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3DD85D-66DE-F5B4-41D8-01BCEFA8B90A}"/>
              </a:ext>
            </a:extLst>
          </p:cNvPr>
          <p:cNvSpPr txBox="1"/>
          <p:nvPr/>
        </p:nvSpPr>
        <p:spPr>
          <a:xfrm>
            <a:off x="4253418" y="6072200"/>
            <a:ext cx="6094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spcBef>
                <a:spcPts val="400"/>
              </a:spcBef>
              <a:spcAft>
                <a:spcPts val="1000"/>
              </a:spcAft>
              <a:buSzPts val="800"/>
              <a:tabLst>
                <a:tab pos="338455" algn="l"/>
              </a:tabLst>
            </a:pPr>
            <a:r>
              <a:rPr lang="en-US" sz="1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Bluetooth LDPC average number of iterations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3E84347D-DF5A-2FBF-3B16-EC65504B0C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92036" y="2845342"/>
            <a:ext cx="3190676" cy="1663430"/>
          </a:xfrm>
          <a:prstGeom prst="curvedConnector3">
            <a:avLst>
              <a:gd name="adj1" fmla="val 10061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6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CC6A-6DD6-C3EE-7111-6649BFAA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691FC-3841-3FF2-B407-18E0ECC87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Performance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Bluetooth LDPC </a:t>
            </a:r>
            <a:r>
              <a:rPr lang="en-US" sz="2000" dirty="0"/>
              <a:t>is </a:t>
            </a:r>
            <a:r>
              <a:rPr lang="en-US" sz="2000" dirty="0">
                <a:solidFill>
                  <a:srgbClr val="0070C0"/>
                </a:solidFill>
              </a:rPr>
              <a:t>better than both BLE coded schemes </a:t>
            </a:r>
            <a:r>
              <a:rPr lang="en-US" sz="2000" dirty="0"/>
              <a:t>when </a:t>
            </a:r>
            <a:r>
              <a:rPr lang="en-US" sz="2000" dirty="0">
                <a:solidFill>
                  <a:srgbClr val="0070C0"/>
                </a:solidFill>
              </a:rPr>
              <a:t>SNR ≥ 3 dB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Good transmission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Bluetooth LDPC: at SNR ≥ 3 dB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BLE uncoded: at SNR ≥ 8 dB (channel coding is unnecessary)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>
                <a:solidFill>
                  <a:srgbClr val="002060"/>
                </a:solidFill>
              </a:rPr>
              <a:t>Average decoding time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Bluetooth LDPC is </a:t>
            </a:r>
            <a:r>
              <a:rPr lang="en-US" sz="2000" dirty="0">
                <a:solidFill>
                  <a:srgbClr val="0070C0"/>
                </a:solidFill>
              </a:rPr>
              <a:t>16.954 times faster</a:t>
            </a:r>
            <a:r>
              <a:rPr lang="en-US" sz="2000" dirty="0">
                <a:solidFill>
                  <a:srgbClr val="002060"/>
                </a:solidFill>
              </a:rPr>
              <a:t> than BLE coded S8</a:t>
            </a:r>
          </a:p>
        </p:txBody>
      </p:sp>
    </p:spTree>
    <p:extLst>
      <p:ext uri="{BB962C8B-B14F-4D97-AF65-F5344CB8AC3E}">
        <p14:creationId xmlns:p14="http://schemas.microsoft.com/office/powerpoint/2010/main" val="31706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E1913-5E43-760A-2779-F01ECCA0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A8D97-A85B-2370-4AE5-2B3104F36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Redundancy bits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Bluetooth LDPC is equal to 2,100 bits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6.9314 times lower </a:t>
            </a:r>
            <a:r>
              <a:rPr lang="en-US" sz="2000" dirty="0">
                <a:solidFill>
                  <a:srgbClr val="002060"/>
                </a:solidFill>
              </a:rPr>
              <a:t>than 14,556 bits that BLE coded S8 required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002060"/>
                </a:solidFill>
              </a:rPr>
              <a:t>Average number of iterations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SNR increases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The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complexity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2060"/>
                </a:solidFill>
              </a:rPr>
              <a:t>of Bluetooth LDPC decoding </a:t>
            </a:r>
            <a:r>
              <a:rPr lang="en-US" sz="2000" dirty="0">
                <a:solidFill>
                  <a:srgbClr val="0070C0"/>
                </a:solidFill>
              </a:rPr>
              <a:t>rapidly decreases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Maximum number of iterations </a:t>
            </a:r>
            <a:r>
              <a:rPr lang="en-US" sz="2400" dirty="0">
                <a:solidFill>
                  <a:srgbClr val="002060"/>
                </a:solidFill>
              </a:rPr>
              <a:t>can be set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Suit the </a:t>
            </a:r>
            <a:r>
              <a:rPr lang="en-US" sz="2000" dirty="0">
                <a:solidFill>
                  <a:srgbClr val="0070C0"/>
                </a:solidFill>
              </a:rPr>
              <a:t>channel’s SNR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Reduce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2060"/>
                </a:solidFill>
              </a:rPr>
              <a:t>the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time consumption </a:t>
            </a:r>
            <a:r>
              <a:rPr lang="en-US" sz="2000" dirty="0">
                <a:solidFill>
                  <a:srgbClr val="002060"/>
                </a:solidFill>
              </a:rPr>
              <a:t>and the number of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unnecessary iterations</a:t>
            </a:r>
          </a:p>
        </p:txBody>
      </p:sp>
    </p:spTree>
    <p:extLst>
      <p:ext uri="{BB962C8B-B14F-4D97-AF65-F5344CB8AC3E}">
        <p14:creationId xmlns:p14="http://schemas.microsoft.com/office/powerpoint/2010/main" val="39160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8DB88-C87F-7723-F1EB-E391D854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72675-2BDD-2ACD-5999-3D42C4BAD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The proposed Bluetooth LDPC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Better performance</a:t>
            </a:r>
            <a:r>
              <a:rPr lang="en-US" sz="2000" dirty="0">
                <a:solidFill>
                  <a:srgbClr val="002060"/>
                </a:solidFill>
              </a:rPr>
              <a:t> than other BLE coded schemes 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at SNR equal to 3 dB or higher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Lower complexity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Fewer redundancy bits </a:t>
            </a:r>
            <a:r>
              <a:rPr lang="en-US" sz="2000" dirty="0">
                <a:solidFill>
                  <a:srgbClr val="002060"/>
                </a:solidFill>
              </a:rPr>
              <a:t>compared to BLE coded S8</a:t>
            </a:r>
          </a:p>
          <a:p>
            <a:pPr lvl="1"/>
            <a:endParaRPr lang="en-US" sz="20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Bluetooth LDPC can be a </a:t>
            </a:r>
            <a:r>
              <a:rPr lang="en-US" sz="2400" dirty="0">
                <a:solidFill>
                  <a:srgbClr val="0070C0"/>
                </a:solidFill>
              </a:rPr>
              <a:t>good alternative for future Bluetooth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fast and reliable</a:t>
            </a:r>
            <a:r>
              <a:rPr lang="en-US" sz="2000" dirty="0">
                <a:solidFill>
                  <a:srgbClr val="002060"/>
                </a:solidFill>
              </a:rPr>
              <a:t> transmission of </a:t>
            </a:r>
            <a:r>
              <a:rPr lang="en-US" sz="2000" dirty="0">
                <a:solidFill>
                  <a:srgbClr val="0070C0"/>
                </a:solidFill>
              </a:rPr>
              <a:t>long packets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1BFF-3902-65E3-2E7F-8CCD9D09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DC7CD-08D7-F33A-A63E-1D154348C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2.4 GHz Industrial-Scientific-Medical (ISM) band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Bluetooth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Wi-Fi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Cordless telephones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Frequency hopping spread spectrum (FHSS)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Mitigate interferences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Transmission rate = 1 Mbps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Modulation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Binary Gaussian frequency-shift keying(mandatory mode)</a:t>
            </a:r>
          </a:p>
          <a:p>
            <a:pPr lvl="1"/>
            <a:r>
              <a:rPr lang="el-GR" sz="2000" dirty="0">
                <a:solidFill>
                  <a:srgbClr val="002060"/>
                </a:solidFill>
              </a:rPr>
              <a:t>π/4-</a:t>
            </a:r>
            <a:r>
              <a:rPr lang="en-US" sz="2000" dirty="0">
                <a:solidFill>
                  <a:srgbClr val="002060"/>
                </a:solidFill>
              </a:rPr>
              <a:t>Differential Quadrature phase-shift keying (enhanced data rate mode)</a:t>
            </a:r>
          </a:p>
        </p:txBody>
      </p:sp>
    </p:spTree>
    <p:extLst>
      <p:ext uri="{BB962C8B-B14F-4D97-AF65-F5344CB8AC3E}">
        <p14:creationId xmlns:p14="http://schemas.microsoft.com/office/powerpoint/2010/main" val="10427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5538-4FBB-FAD2-CC14-FFB1AA6A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BCE117-FC15-7C42-C301-CE4694975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Bluetooth low energy (BLE) coded PHY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Use forward error correction in BLE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Provide more reliable communication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Adding redundancy bits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LDPC code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Widely used in Wi-Fi, WiMAX and 3GPP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Near Shannon limit</a:t>
            </a:r>
          </a:p>
          <a:p>
            <a:r>
              <a:rPr lang="en-US" sz="2400" dirty="0">
                <a:solidFill>
                  <a:srgbClr val="002060"/>
                </a:solidFill>
              </a:rPr>
              <a:t>Proposed method: Bluetooth LDPC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Provide better performance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Lower redundancy bits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Shorter decoding time</a:t>
            </a:r>
          </a:p>
        </p:txBody>
      </p:sp>
    </p:spTree>
    <p:extLst>
      <p:ext uri="{BB962C8B-B14F-4D97-AF65-F5344CB8AC3E}">
        <p14:creationId xmlns:p14="http://schemas.microsoft.com/office/powerpoint/2010/main" val="26482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5">
            <a:extLst>
              <a:ext uri="{FF2B5EF4-FFF2-40B4-BE49-F238E27FC236}">
                <a16:creationId xmlns:a16="http://schemas.microsoft.com/office/drawing/2014/main" id="{DCFB4F17-B710-975D-CCA8-C6BC6693016D}"/>
              </a:ext>
            </a:extLst>
          </p:cNvPr>
          <p:cNvGraphicFramePr>
            <a:graphicFrameLocks noGrp="1"/>
          </p:cNvGraphicFramePr>
          <p:nvPr/>
        </p:nvGraphicFramePr>
        <p:xfrm>
          <a:off x="2266545" y="807215"/>
          <a:ext cx="992220" cy="593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220">
                  <a:extLst>
                    <a:ext uri="{9D8B030D-6E8A-4147-A177-3AD203B41FA5}">
                      <a16:colId xmlns:a16="http://schemas.microsoft.com/office/drawing/2014/main" val="1004309197"/>
                    </a:ext>
                  </a:extLst>
                </a:gridCol>
              </a:tblGrid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61853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301765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70122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3305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25117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16119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983897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021145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03853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5357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359010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490041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42577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32919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027152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739073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7A0E1024-7736-BE47-059E-11521941FA71}"/>
              </a:ext>
            </a:extLst>
          </p:cNvPr>
          <p:cNvGraphicFramePr>
            <a:graphicFrameLocks noGrp="1"/>
          </p:cNvGraphicFramePr>
          <p:nvPr/>
        </p:nvGraphicFramePr>
        <p:xfrm>
          <a:off x="4393660" y="807215"/>
          <a:ext cx="992220" cy="593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220">
                  <a:extLst>
                    <a:ext uri="{9D8B030D-6E8A-4147-A177-3AD203B41FA5}">
                      <a16:colId xmlns:a16="http://schemas.microsoft.com/office/drawing/2014/main" val="1004309197"/>
                    </a:ext>
                  </a:extLst>
                </a:gridCol>
              </a:tblGrid>
              <a:tr h="370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61853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301765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70122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3305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25117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16119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983897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021145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03853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5357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359010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490041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42577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32919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027152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73907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352D325-A6AB-476E-C75E-22DBEB8A54DF}"/>
              </a:ext>
            </a:extLst>
          </p:cNvPr>
          <p:cNvCxnSpPr/>
          <p:nvPr/>
        </p:nvCxnSpPr>
        <p:spPr>
          <a:xfrm>
            <a:off x="3258766" y="2052537"/>
            <a:ext cx="1134894" cy="787941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23D2561-A2C2-7697-A593-188794557627}"/>
              </a:ext>
            </a:extLst>
          </p:cNvPr>
          <p:cNvCxnSpPr>
            <a:cxnSpLocks/>
          </p:cNvCxnSpPr>
          <p:nvPr/>
        </p:nvCxnSpPr>
        <p:spPr>
          <a:xfrm>
            <a:off x="3258766" y="2052536"/>
            <a:ext cx="1134894" cy="1536971"/>
          </a:xfrm>
          <a:prstGeom prst="straightConnector1">
            <a:avLst/>
          </a:prstGeom>
          <a:ln w="12700">
            <a:solidFill>
              <a:srgbClr val="00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19A82B1-C2A3-86EE-F592-56D86409C581}"/>
              </a:ext>
            </a:extLst>
          </p:cNvPr>
          <p:cNvCxnSpPr/>
          <p:nvPr/>
        </p:nvCxnSpPr>
        <p:spPr>
          <a:xfrm>
            <a:off x="8129525" y="903884"/>
            <a:ext cx="121595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302AE86-3BE3-C4C8-ACD4-97EA1E4CFF09}"/>
              </a:ext>
            </a:extLst>
          </p:cNvPr>
          <p:cNvCxnSpPr/>
          <p:nvPr/>
        </p:nvCxnSpPr>
        <p:spPr>
          <a:xfrm>
            <a:off x="8129525" y="1260565"/>
            <a:ext cx="1215957" cy="0"/>
          </a:xfrm>
          <a:prstGeom prst="line">
            <a:avLst/>
          </a:prstGeom>
          <a:ln w="28575"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1A183FE-41B4-42DE-833C-83407BA12DAF}"/>
              </a:ext>
            </a:extLst>
          </p:cNvPr>
          <p:cNvSpPr txBox="1"/>
          <p:nvPr/>
        </p:nvSpPr>
        <p:spPr>
          <a:xfrm>
            <a:off x="9374661" y="719218"/>
            <a:ext cx="487634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b="1" dirty="0"/>
              <a:t>+1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B5E30E-DB33-F5F2-81F3-19AC09041628}"/>
              </a:ext>
            </a:extLst>
          </p:cNvPr>
          <p:cNvSpPr txBox="1"/>
          <p:nvPr/>
        </p:nvSpPr>
        <p:spPr>
          <a:xfrm>
            <a:off x="9452487" y="1095194"/>
            <a:ext cx="409086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b="1" dirty="0"/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AABFCA6-2BB4-0A62-6343-033CBC9D2010}"/>
                  </a:ext>
                </a:extLst>
              </p:cNvPr>
              <p:cNvSpPr txBox="1"/>
              <p:nvPr/>
            </p:nvSpPr>
            <p:spPr>
              <a:xfrm>
                <a:off x="5282368" y="87547"/>
                <a:ext cx="2580065" cy="369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1" dirty="0">
                    <a:latin typeface="Arial" panose="020B0604020202020204" pitchFamily="34" charset="0"/>
                    <a:cs typeface="Arial" panose="020B0604020202020204" pitchFamily="34" charset="0"/>
                  </a:rPr>
                  <a:t>Tempsum = </a:t>
                </a:r>
                <a14:m>
                  <m:oMath xmlns:m="http://schemas.openxmlformats.org/officeDocument/2006/math">
                    <m:r>
                      <a:rPr lang="en-US" sz="1801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1801" dirty="0">
                        <a:latin typeface="Cambria Math" panose="02040503050406030204" pitchFamily="18" charset="0"/>
                      </a:rPr>
                      <m:t>state</m:t>
                    </m:r>
                    <m:r>
                      <a:rPr lang="en-US" sz="180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1" dirty="0">
                        <a:latin typeface="Cambria Math" panose="02040503050406030204" pitchFamily="18" charset="0"/>
                      </a:rPr>
                      <m:t>ref</m:t>
                    </m:r>
                  </m:oMath>
                </a14:m>
                <a:endParaRPr lang="en-US" sz="180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AABFCA6-2BB4-0A62-6343-033CBC9D2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368" y="87547"/>
                <a:ext cx="2580065" cy="369460"/>
              </a:xfrm>
              <a:prstGeom prst="rect">
                <a:avLst/>
              </a:prstGeom>
              <a:blipFill>
                <a:blip r:embed="rId2"/>
                <a:stretch>
                  <a:fillRect l="-212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9CF9D3E9-6120-E2F8-7356-B665D187FE9E}"/>
              </a:ext>
            </a:extLst>
          </p:cNvPr>
          <p:cNvSpPr txBox="1"/>
          <p:nvPr/>
        </p:nvSpPr>
        <p:spPr>
          <a:xfrm>
            <a:off x="6407286" y="515247"/>
            <a:ext cx="700833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b="1" dirty="0"/>
              <a:t>0.01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E7AFB2D-50C4-79FE-3A4D-67F831E22499}"/>
              </a:ext>
            </a:extLst>
          </p:cNvPr>
          <p:cNvSpPr/>
          <p:nvPr/>
        </p:nvSpPr>
        <p:spPr>
          <a:xfrm>
            <a:off x="2266545" y="1877439"/>
            <a:ext cx="992220" cy="40856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205EC80-1432-C86A-3321-760895E65C82}"/>
              </a:ext>
            </a:extLst>
          </p:cNvPr>
          <p:cNvSpPr/>
          <p:nvPr/>
        </p:nvSpPr>
        <p:spPr>
          <a:xfrm>
            <a:off x="4393658" y="2636196"/>
            <a:ext cx="992220" cy="40856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BDB1FF2-A39D-8F57-5572-4F702B6B5717}"/>
              </a:ext>
            </a:extLst>
          </p:cNvPr>
          <p:cNvSpPr/>
          <p:nvPr/>
        </p:nvSpPr>
        <p:spPr>
          <a:xfrm>
            <a:off x="4393658" y="3370633"/>
            <a:ext cx="992220" cy="40856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C80AAF56-CC3D-DDFF-35AD-F0952F8058D5}"/>
              </a:ext>
            </a:extLst>
          </p:cNvPr>
          <p:cNvGraphicFramePr>
            <a:graphicFrameLocks noGrp="1"/>
          </p:cNvGraphicFramePr>
          <p:nvPr/>
        </p:nvGraphicFramePr>
        <p:xfrm>
          <a:off x="6520771" y="807215"/>
          <a:ext cx="992220" cy="593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220">
                  <a:extLst>
                    <a:ext uri="{9D8B030D-6E8A-4147-A177-3AD203B41FA5}">
                      <a16:colId xmlns:a16="http://schemas.microsoft.com/office/drawing/2014/main" val="1004309197"/>
                    </a:ext>
                  </a:extLst>
                </a:gridCol>
              </a:tblGrid>
              <a:tr h="370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61853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301765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70122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3305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25117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16119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983897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021145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03853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5357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359010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490041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42577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32919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027152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-1e7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739073"/>
                  </a:ext>
                </a:extLst>
              </a:tr>
            </a:tbl>
          </a:graphicData>
        </a:graphic>
      </p:graphicFrame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C6E007E-21F3-38AE-1B79-8D320E6E37B1}"/>
              </a:ext>
            </a:extLst>
          </p:cNvPr>
          <p:cNvCxnSpPr>
            <a:cxnSpLocks/>
          </p:cNvCxnSpPr>
          <p:nvPr/>
        </p:nvCxnSpPr>
        <p:spPr>
          <a:xfrm>
            <a:off x="5385873" y="2840478"/>
            <a:ext cx="1134894" cy="1089499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D562238-9A4C-8B86-614E-9D9429D25836}"/>
              </a:ext>
            </a:extLst>
          </p:cNvPr>
          <p:cNvCxnSpPr>
            <a:cxnSpLocks/>
          </p:cNvCxnSpPr>
          <p:nvPr/>
        </p:nvCxnSpPr>
        <p:spPr>
          <a:xfrm>
            <a:off x="5385873" y="2859934"/>
            <a:ext cx="1134894" cy="1867710"/>
          </a:xfrm>
          <a:prstGeom prst="straightConnector1">
            <a:avLst/>
          </a:prstGeom>
          <a:ln w="12700">
            <a:solidFill>
              <a:srgbClr val="00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8E18B26-4CFF-B541-D341-8AEDB2EE22E8}"/>
              </a:ext>
            </a:extLst>
          </p:cNvPr>
          <p:cNvSpPr txBox="1"/>
          <p:nvPr/>
        </p:nvSpPr>
        <p:spPr>
          <a:xfrm>
            <a:off x="6407286" y="514767"/>
            <a:ext cx="700833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b="1" dirty="0"/>
              <a:t>0.05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54E009D-2994-D97B-4A5F-4D9CB04CEF6A}"/>
              </a:ext>
            </a:extLst>
          </p:cNvPr>
          <p:cNvSpPr/>
          <p:nvPr/>
        </p:nvSpPr>
        <p:spPr>
          <a:xfrm>
            <a:off x="6520762" y="3745151"/>
            <a:ext cx="992220" cy="40856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1" dirty="0">
                <a:solidFill>
                  <a:schemeClr val="tx1"/>
                </a:solidFill>
                <a:latin typeface="Arial" panose="020B0604020202020204" pitchFamily="34" charset="0"/>
              </a:rPr>
              <a:t>0.05</a:t>
            </a:r>
            <a:endParaRPr lang="en-US" sz="1801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77005F4-B5BA-6E0F-41AF-1578A27C5F36}"/>
              </a:ext>
            </a:extLst>
          </p:cNvPr>
          <p:cNvSpPr/>
          <p:nvPr/>
        </p:nvSpPr>
        <p:spPr>
          <a:xfrm>
            <a:off x="6519137" y="4523362"/>
            <a:ext cx="992220" cy="40856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1" dirty="0">
                <a:solidFill>
                  <a:schemeClr val="tx1"/>
                </a:solidFill>
                <a:latin typeface="Arial" panose="020B0604020202020204" pitchFamily="34" charset="0"/>
              </a:rPr>
              <a:t>0.05</a:t>
            </a:r>
            <a:endParaRPr lang="en-US" sz="1801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28A034-3F98-72DD-D1C1-BE1E502D8A45}"/>
              </a:ext>
            </a:extLst>
          </p:cNvPr>
          <p:cNvSpPr txBox="1"/>
          <p:nvPr/>
        </p:nvSpPr>
        <p:spPr>
          <a:xfrm>
            <a:off x="6416331" y="514767"/>
            <a:ext cx="633507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1" b="1" dirty="0"/>
              <a:t>0.03</a:t>
            </a:r>
            <a:endParaRPr lang="en-US" sz="1801" b="1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E25DF54-B8D4-262D-C583-120588B359A7}"/>
              </a:ext>
            </a:extLst>
          </p:cNvPr>
          <p:cNvCxnSpPr>
            <a:cxnSpLocks/>
          </p:cNvCxnSpPr>
          <p:nvPr/>
        </p:nvCxnSpPr>
        <p:spPr>
          <a:xfrm>
            <a:off x="5393137" y="3589507"/>
            <a:ext cx="1124366" cy="710119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5ED6A53-BE05-0C22-CCA7-0F0833778B9C}"/>
              </a:ext>
            </a:extLst>
          </p:cNvPr>
          <p:cNvCxnSpPr>
            <a:cxnSpLocks/>
          </p:cNvCxnSpPr>
          <p:nvPr/>
        </p:nvCxnSpPr>
        <p:spPr>
          <a:xfrm>
            <a:off x="5382612" y="3574915"/>
            <a:ext cx="1134892" cy="1503106"/>
          </a:xfrm>
          <a:prstGeom prst="straightConnector1">
            <a:avLst/>
          </a:prstGeom>
          <a:ln w="12700">
            <a:solidFill>
              <a:srgbClr val="00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39EBFE6B-92DD-8DA0-BCA6-070AFE14E491}"/>
              </a:ext>
            </a:extLst>
          </p:cNvPr>
          <p:cNvSpPr/>
          <p:nvPr/>
        </p:nvSpPr>
        <p:spPr>
          <a:xfrm>
            <a:off x="6514236" y="4133551"/>
            <a:ext cx="992220" cy="40856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  <a:r>
              <a:rPr lang="en-US" sz="1801" b="1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endParaRPr lang="en-US" sz="1801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DEE5789-D266-E9E3-329D-DB9BF8108348}"/>
              </a:ext>
            </a:extLst>
          </p:cNvPr>
          <p:cNvSpPr/>
          <p:nvPr/>
        </p:nvSpPr>
        <p:spPr>
          <a:xfrm>
            <a:off x="6514234" y="4911762"/>
            <a:ext cx="992220" cy="40856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  <a:r>
              <a:rPr lang="en-US" sz="1801" b="1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endParaRPr lang="en-US" sz="1801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0693244-6BC5-ED64-D078-954073DED4BE}"/>
              </a:ext>
            </a:extLst>
          </p:cNvPr>
          <p:cNvSpPr txBox="1"/>
          <p:nvPr/>
        </p:nvSpPr>
        <p:spPr>
          <a:xfrm>
            <a:off x="8016027" y="1807032"/>
            <a:ext cx="3337773" cy="923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3" indent="-285753">
              <a:buFont typeface="Arial" panose="020B0604020202020204" pitchFamily="34" charset="0"/>
              <a:buChar char="•"/>
            </a:pPr>
            <a:r>
              <a:rPr lang="en-US" sz="1801" dirty="0">
                <a:latin typeface="Arial" panose="020B0604020202020204" pitchFamily="34" charset="0"/>
                <a:cs typeface="Arial" panose="020B0604020202020204" pitchFamily="34" charset="0"/>
              </a:rPr>
              <a:t>Survival matrix will record </a:t>
            </a:r>
          </a:p>
          <a:p>
            <a:pPr marL="742959" lvl="1" indent="-285753">
              <a:buFont typeface="Arial" panose="020B0604020202020204" pitchFamily="34" charset="0"/>
              <a:buChar char="•"/>
            </a:pPr>
            <a:r>
              <a:rPr lang="en-US" sz="1801" dirty="0">
                <a:latin typeface="Arial" panose="020B0604020202020204" pitchFamily="34" charset="0"/>
                <a:cs typeface="Arial" panose="020B0604020202020204" pitchFamily="34" charset="0"/>
              </a:rPr>
              <a:t>the current state that </a:t>
            </a:r>
            <a:br>
              <a:rPr lang="en-US" sz="180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1" dirty="0">
                <a:latin typeface="Arial" panose="020B0604020202020204" pitchFamily="34" charset="0"/>
                <a:cs typeface="Arial" panose="020B0604020202020204" pitchFamily="34" charset="0"/>
              </a:rPr>
              <a:t>gives the highest value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E20B78A-D7D9-78F3-3F33-ADA403EEA304}"/>
              </a:ext>
            </a:extLst>
          </p:cNvPr>
          <p:cNvSpPr txBox="1"/>
          <p:nvPr/>
        </p:nvSpPr>
        <p:spPr>
          <a:xfrm>
            <a:off x="8016026" y="3321043"/>
            <a:ext cx="3901453" cy="646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3" indent="-285753">
              <a:buFont typeface="Arial" panose="020B0604020202020204" pitchFamily="34" charset="0"/>
              <a:buChar char="•"/>
            </a:pPr>
            <a:r>
              <a:rPr lang="en-US" sz="1801" dirty="0">
                <a:latin typeface="Arial" panose="020B0604020202020204" pitchFamily="34" charset="0"/>
                <a:cs typeface="Arial" panose="020B0604020202020204" pitchFamily="34" charset="0"/>
              </a:rPr>
              <a:t>Transition input matrix will record </a:t>
            </a:r>
          </a:p>
          <a:p>
            <a:pPr marL="742959" lvl="1" indent="-285753">
              <a:buFont typeface="Arial" panose="020B0604020202020204" pitchFamily="34" charset="0"/>
              <a:buChar char="•"/>
            </a:pPr>
            <a:r>
              <a:rPr lang="en-US" sz="1801" dirty="0">
                <a:latin typeface="Arial" panose="020B0604020202020204" pitchFamily="34" charset="0"/>
                <a:cs typeface="Arial" panose="020B0604020202020204" pitchFamily="34" charset="0"/>
              </a:rPr>
              <a:t>The estimated input symbol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474FF1-8210-63A8-1BD2-619236FC9B38}"/>
              </a:ext>
            </a:extLst>
          </p:cNvPr>
          <p:cNvSpPr txBox="1"/>
          <p:nvPr/>
        </p:nvSpPr>
        <p:spPr>
          <a:xfrm>
            <a:off x="8016027" y="4624679"/>
            <a:ext cx="3036409" cy="1477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3" indent="-285753">
              <a:buFont typeface="Arial" panose="020B0604020202020204" pitchFamily="34" charset="0"/>
              <a:buChar char="•"/>
            </a:pPr>
            <a:r>
              <a:rPr lang="en-US" sz="1801" dirty="0">
                <a:latin typeface="Arial" panose="020B0604020202020204" pitchFamily="34" charset="0"/>
                <a:cs typeface="Arial" panose="020B0604020202020204" pitchFamily="34" charset="0"/>
              </a:rPr>
              <a:t>Normalize</a:t>
            </a:r>
          </a:p>
          <a:p>
            <a:pPr marL="742959" lvl="1" indent="-285753">
              <a:buFont typeface="Arial" panose="020B0604020202020204" pitchFamily="34" charset="0"/>
              <a:buChar char="•"/>
            </a:pPr>
            <a:r>
              <a:rPr lang="en-US" sz="1801" dirty="0">
                <a:latin typeface="Arial" panose="020B0604020202020204" pitchFamily="34" charset="0"/>
                <a:cs typeface="Arial" panose="020B0604020202020204" pitchFamily="34" charset="0"/>
              </a:rPr>
              <a:t>Minus all value with </a:t>
            </a:r>
            <a:br>
              <a:rPr lang="en-US" sz="180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1" dirty="0">
                <a:latin typeface="Arial" panose="020B0604020202020204" pitchFamily="34" charset="0"/>
                <a:cs typeface="Arial" panose="020B0604020202020204" pitchFamily="34" charset="0"/>
              </a:rPr>
              <a:t>max value</a:t>
            </a:r>
          </a:p>
          <a:p>
            <a:pPr marL="742959" lvl="1" indent="-285753">
              <a:buFont typeface="Arial" panose="020B0604020202020204" pitchFamily="34" charset="0"/>
              <a:buChar char="•"/>
            </a:pPr>
            <a:r>
              <a:rPr lang="en-US" sz="1801" dirty="0">
                <a:latin typeface="Arial" panose="020B0604020202020204" pitchFamily="34" charset="0"/>
                <a:cs typeface="Arial" panose="020B0604020202020204" pitchFamily="34" charset="0"/>
              </a:rPr>
              <a:t>If the result &lt; -1e7 </a:t>
            </a:r>
            <a:br>
              <a:rPr lang="en-US" sz="180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1" dirty="0">
                <a:latin typeface="Arial" panose="020B0604020202020204" pitchFamily="34" charset="0"/>
                <a:cs typeface="Arial" panose="020B0604020202020204" pitchFamily="34" charset="0"/>
              </a:rPr>
              <a:t>set it to -1e7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094AFB2-B3F1-7685-EE89-7893CAE1E3B1}"/>
              </a:ext>
            </a:extLst>
          </p:cNvPr>
          <p:cNvSpPr/>
          <p:nvPr/>
        </p:nvSpPr>
        <p:spPr>
          <a:xfrm>
            <a:off x="4386727" y="2636196"/>
            <a:ext cx="992220" cy="40856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6AF1A00-82A1-8888-DAFE-C0709BC21038}"/>
              </a:ext>
            </a:extLst>
          </p:cNvPr>
          <p:cNvSpPr/>
          <p:nvPr/>
        </p:nvSpPr>
        <p:spPr>
          <a:xfrm>
            <a:off x="4403365" y="3365768"/>
            <a:ext cx="992220" cy="40856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AB33FCD-ADAB-30A4-17F2-BB0108260D68}"/>
              </a:ext>
            </a:extLst>
          </p:cNvPr>
          <p:cNvSpPr/>
          <p:nvPr/>
        </p:nvSpPr>
        <p:spPr>
          <a:xfrm>
            <a:off x="6510243" y="3735071"/>
            <a:ext cx="992220" cy="40856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F61D1F9-00E6-3716-AA80-9954015E5425}"/>
              </a:ext>
            </a:extLst>
          </p:cNvPr>
          <p:cNvSpPr/>
          <p:nvPr/>
        </p:nvSpPr>
        <p:spPr>
          <a:xfrm>
            <a:off x="6508653" y="4122185"/>
            <a:ext cx="992220" cy="40856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-0.02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33CAE3-DF85-3F64-2605-8CF1F69EADC5}"/>
              </a:ext>
            </a:extLst>
          </p:cNvPr>
          <p:cNvSpPr/>
          <p:nvPr/>
        </p:nvSpPr>
        <p:spPr>
          <a:xfrm>
            <a:off x="6510243" y="4507983"/>
            <a:ext cx="992220" cy="40856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801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6DC715C-A945-E8B7-90C3-06943AAAE26F}"/>
              </a:ext>
            </a:extLst>
          </p:cNvPr>
          <p:cNvSpPr/>
          <p:nvPr/>
        </p:nvSpPr>
        <p:spPr>
          <a:xfrm>
            <a:off x="6510243" y="4915330"/>
            <a:ext cx="992220" cy="40856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-0.02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48847D8-F3E6-819C-981B-8B600F5A5B7E}"/>
              </a:ext>
            </a:extLst>
          </p:cNvPr>
          <p:cNvSpPr/>
          <p:nvPr/>
        </p:nvSpPr>
        <p:spPr>
          <a:xfrm>
            <a:off x="4392837" y="3375497"/>
            <a:ext cx="992220" cy="40856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  <a:r>
              <a:rPr lang="en-US" sz="1801" b="1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endParaRPr lang="en-US" sz="1801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1E4A8C7-27C7-7654-B51E-3AE9A8599F6E}"/>
              </a:ext>
            </a:extLst>
          </p:cNvPr>
          <p:cNvSpPr/>
          <p:nvPr/>
        </p:nvSpPr>
        <p:spPr>
          <a:xfrm>
            <a:off x="4393651" y="2636196"/>
            <a:ext cx="992220" cy="40856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1" dirty="0">
                <a:solidFill>
                  <a:schemeClr val="tx1"/>
                </a:solidFill>
                <a:latin typeface="Arial" panose="020B0604020202020204" pitchFamily="34" charset="0"/>
              </a:rPr>
              <a:t>0.05</a:t>
            </a:r>
            <a:endParaRPr lang="en-US" sz="1801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Multiplication Sign 65">
            <a:extLst>
              <a:ext uri="{FF2B5EF4-FFF2-40B4-BE49-F238E27FC236}">
                <a16:creationId xmlns:a16="http://schemas.microsoft.com/office/drawing/2014/main" id="{43EAA6B2-2B7D-FC45-C826-1242F14EE0A4}"/>
              </a:ext>
            </a:extLst>
          </p:cNvPr>
          <p:cNvSpPr/>
          <p:nvPr/>
        </p:nvSpPr>
        <p:spPr>
          <a:xfrm>
            <a:off x="4507145" y="3171217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56BA9-5341-25C2-BE7C-BDDE939E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58" y="2619487"/>
            <a:ext cx="10515600" cy="13255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Example of Viterbi demodulation in MATLAB</a:t>
            </a:r>
          </a:p>
        </p:txBody>
      </p:sp>
    </p:spTree>
    <p:extLst>
      <p:ext uri="{BB962C8B-B14F-4D97-AF65-F5344CB8AC3E}">
        <p14:creationId xmlns:p14="http://schemas.microsoft.com/office/powerpoint/2010/main" val="7249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 build="allAtOnce"/>
      <p:bldP spid="50" grpId="0" animBg="1"/>
      <p:bldP spid="51" grpId="0" animBg="1"/>
      <p:bldP spid="52" grpId="0" animBg="1"/>
      <p:bldP spid="56" grpId="0"/>
      <p:bldP spid="56" grpId="1"/>
      <p:bldP spid="58" grpId="0" animBg="1"/>
      <p:bldP spid="59" grpId="0" animBg="1"/>
      <p:bldP spid="60" grpId="0"/>
      <p:bldP spid="64" grpId="0" animBg="1"/>
      <p:bldP spid="64" grpId="1" animBg="1"/>
      <p:bldP spid="65" grpId="0" animBg="1"/>
      <p:bldP spid="65" grpId="1" animBg="1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61" grpId="0" animBg="1"/>
      <p:bldP spid="57" grpId="0" animBg="1"/>
      <p:bldP spid="66" grpId="0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34DB-9CB7-30C3-F14E-39C5DCF8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0" y="394309"/>
            <a:ext cx="10515600" cy="1325563"/>
          </a:xfrm>
        </p:spPr>
        <p:txBody>
          <a:bodyPr/>
          <a:lstStyle/>
          <a:p>
            <a:r>
              <a:rPr lang="en-US" dirty="0"/>
              <a:t>Bluetooth Low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E5FFD-BD74-6CB2-EBD6-F087E958A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BLE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Lower energy consumption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Error detection: </a:t>
            </a:r>
            <a:r>
              <a:rPr lang="en-US" sz="2000" dirty="0">
                <a:solidFill>
                  <a:srgbClr val="0070C0"/>
                </a:solidFill>
              </a:rPr>
              <a:t>Cyclic redundancy check (CRC)</a:t>
            </a:r>
          </a:p>
          <a:p>
            <a:pPr lvl="2"/>
            <a:r>
              <a:rPr lang="en-US" sz="1600" dirty="0">
                <a:solidFill>
                  <a:srgbClr val="0070C0"/>
                </a:solidFill>
              </a:rPr>
              <a:t>Access address </a:t>
            </a:r>
            <a:r>
              <a:rPr lang="en-US" sz="1600" dirty="0">
                <a:solidFill>
                  <a:srgbClr val="002060"/>
                </a:solidFill>
              </a:rPr>
              <a:t>is </a:t>
            </a:r>
            <a:r>
              <a:rPr lang="en-US" sz="1600" dirty="0">
                <a:solidFill>
                  <a:srgbClr val="0070C0"/>
                </a:solidFill>
              </a:rPr>
              <a:t>incorrect</a:t>
            </a:r>
          </a:p>
          <a:p>
            <a:pPr lvl="2"/>
            <a:r>
              <a:rPr lang="en-US" sz="1600" dirty="0">
                <a:solidFill>
                  <a:srgbClr val="002060"/>
                </a:solidFill>
              </a:rPr>
              <a:t>There are </a:t>
            </a:r>
            <a:r>
              <a:rPr lang="en-US" sz="1600" dirty="0">
                <a:solidFill>
                  <a:srgbClr val="0070C0"/>
                </a:solidFill>
              </a:rPr>
              <a:t>some errors in the payload</a:t>
            </a:r>
          </a:p>
          <a:p>
            <a:pPr lvl="2"/>
            <a:r>
              <a:rPr lang="en-US" sz="1600" dirty="0">
                <a:solidFill>
                  <a:srgbClr val="002060"/>
                </a:solidFill>
              </a:rPr>
              <a:t>Good transmission requirement: </a:t>
            </a:r>
            <a:r>
              <a:rPr lang="en-US" sz="1600" dirty="0">
                <a:solidFill>
                  <a:srgbClr val="0070C0"/>
                </a:solidFill>
              </a:rPr>
              <a:t>bit error rate is equal to 0.1% or lower</a:t>
            </a:r>
          </a:p>
          <a:p>
            <a:r>
              <a:rPr lang="en-US" sz="2400" dirty="0">
                <a:solidFill>
                  <a:srgbClr val="002060"/>
                </a:solidFill>
              </a:rPr>
              <a:t>PHY mode: physical layer configurations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BLE 2M PHY: 2 mega-symbols per second</a:t>
            </a:r>
          </a:p>
          <a:p>
            <a:pPr lvl="2"/>
            <a:r>
              <a:rPr lang="en-US" sz="1600" dirty="0">
                <a:solidFill>
                  <a:srgbClr val="002060"/>
                </a:solidFill>
              </a:rPr>
              <a:t>Increase data rate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BLE coded PHY</a:t>
            </a:r>
            <a:r>
              <a:rPr lang="en-US" sz="2000" dirty="0">
                <a:solidFill>
                  <a:srgbClr val="002060"/>
                </a:solidFill>
              </a:rPr>
              <a:t>: concatenated coding </a:t>
            </a:r>
          </a:p>
          <a:p>
            <a:pPr lvl="2"/>
            <a:r>
              <a:rPr lang="en-US" sz="1600" dirty="0">
                <a:solidFill>
                  <a:srgbClr val="0070C0"/>
                </a:solidFill>
              </a:rPr>
              <a:t>Extend the communication range (more reliable communication)</a:t>
            </a:r>
          </a:p>
          <a:p>
            <a:pPr lvl="2"/>
            <a:r>
              <a:rPr lang="en-US" sz="1600" dirty="0">
                <a:solidFill>
                  <a:srgbClr val="002060"/>
                </a:solidFill>
              </a:rPr>
              <a:t>Without increasing transmission power 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463C4A67-48E8-636C-DFFF-1FF36D5F67A6}"/>
              </a:ext>
            </a:extLst>
          </p:cNvPr>
          <p:cNvSpPr/>
          <p:nvPr/>
        </p:nvSpPr>
        <p:spPr>
          <a:xfrm>
            <a:off x="6332708" y="3039893"/>
            <a:ext cx="214009" cy="389107"/>
          </a:xfrm>
          <a:prstGeom prst="rightBrac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4C2DF-C6AA-BC41-1791-AA88D8AF9FC8}"/>
              </a:ext>
            </a:extLst>
          </p:cNvPr>
          <p:cNvSpPr txBox="1"/>
          <p:nvPr/>
        </p:nvSpPr>
        <p:spPr>
          <a:xfrm>
            <a:off x="5642043" y="3039893"/>
            <a:ext cx="2782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 is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dropped</a:t>
            </a:r>
          </a:p>
        </p:txBody>
      </p:sp>
    </p:spTree>
    <p:extLst>
      <p:ext uri="{BB962C8B-B14F-4D97-AF65-F5344CB8AC3E}">
        <p14:creationId xmlns:p14="http://schemas.microsoft.com/office/powerpoint/2010/main" val="309529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A9F95-A410-9AAD-D7B4-895A33C0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coded PHY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9B0B06-EE3B-879C-70CE-B38230527E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BLE coded PHY: concatenated coding</a:t>
                </a: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Convolutional coding and pattern mapping</a:t>
                </a:r>
                <a:endParaRPr lang="en-US" sz="2000" dirty="0">
                  <a:solidFill>
                    <a:srgbClr val="002060"/>
                  </a:solidFill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</a:rPr>
                  <a:t>There are 2 coding schemes: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S</a:t>
                </a:r>
                <a:r>
                  <a:rPr lang="en-US" sz="2000" dirty="0">
                    <a:solidFill>
                      <a:srgbClr val="002060"/>
                    </a:solidFill>
                  </a:rPr>
                  <a:t> represents the </a:t>
                </a:r>
                <a:r>
                  <a:rPr lang="en-US" sz="2000" dirty="0">
                    <a:solidFill>
                      <a:srgbClr val="0070C0"/>
                    </a:solidFill>
                  </a:rPr>
                  <a:t>number of output bits</a:t>
                </a:r>
              </a:p>
              <a:p>
                <a:r>
                  <a:rPr lang="en-US" sz="2400" dirty="0">
                    <a:solidFill>
                      <a:srgbClr val="002060"/>
                    </a:solidFill>
                  </a:rPr>
                  <a:t>(2,1,3) Convolutional code with a rate 1/2 and memory of 3</a:t>
                </a:r>
              </a:p>
              <a:p>
                <a:r>
                  <a:rPr lang="en-US" sz="2400" dirty="0">
                    <a:solidFill>
                      <a:srgbClr val="002060"/>
                    </a:solidFill>
                  </a:rPr>
                  <a:t>Pattern mapper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  <a:tabLst>
                    <a:tab pos="1600200" algn="ctr"/>
                    <a:tab pos="3200400" algn="r"/>
                  </a:tabLst>
                </a:pPr>
                <a:endParaRPr lang="en-US" sz="2000" dirty="0">
                  <a:solidFill>
                    <a:srgbClr val="002060"/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  <a:tabLst>
                    <a:tab pos="1600200" algn="ctr"/>
                    <a:tab pos="3200400" algn="r"/>
                  </a:tabLst>
                </a:pPr>
                <a:endParaRPr lang="en-US" sz="2000" dirty="0">
                  <a:solidFill>
                    <a:srgbClr val="002060"/>
                  </a:solidFill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  <a:tabLst>
                    <a:tab pos="1600200" algn="ctr"/>
                    <a:tab pos="3200400" algn="r"/>
                  </a:tabLst>
                </a:pPr>
                <a:endParaRPr lang="en-US" sz="2000" dirty="0">
                  <a:solidFill>
                    <a:srgbClr val="002060"/>
                  </a:solidFill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  <a:tabLst>
                    <a:tab pos="1600200" algn="ctr"/>
                    <a:tab pos="3200400" algn="r"/>
                  </a:tabLst>
                </a:pP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9B0B06-EE3B-879C-70CE-B38230527E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6FFAEC7-3773-7566-B3B9-33CA2B0A4C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4553938"/>
                  </p:ext>
                </p:extLst>
              </p:nvPr>
            </p:nvGraphicFramePr>
            <p:xfrm>
              <a:off x="3178835" y="4359175"/>
              <a:ext cx="5333649" cy="1491674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1777883">
                      <a:extLst>
                        <a:ext uri="{9D8B030D-6E8A-4147-A177-3AD203B41FA5}">
                          <a16:colId xmlns:a16="http://schemas.microsoft.com/office/drawing/2014/main" val="1666576485"/>
                        </a:ext>
                      </a:extLst>
                    </a:gridCol>
                    <a:gridCol w="1777883">
                      <a:extLst>
                        <a:ext uri="{9D8B030D-6E8A-4147-A177-3AD203B41FA5}">
                          <a16:colId xmlns:a16="http://schemas.microsoft.com/office/drawing/2014/main" val="1354662404"/>
                        </a:ext>
                      </a:extLst>
                    </a:gridCol>
                    <a:gridCol w="1777883">
                      <a:extLst>
                        <a:ext uri="{9D8B030D-6E8A-4147-A177-3AD203B41FA5}">
                          <a16:colId xmlns:a16="http://schemas.microsoft.com/office/drawing/2014/main" val="81781019"/>
                        </a:ext>
                      </a:extLst>
                    </a:gridCol>
                  </a:tblGrid>
                  <a:tr h="54361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effectLst/>
                            </a:rPr>
                            <a:t>Input bit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58132" marR="158132" marT="79066" marB="79066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effectLst/>
                            </a:rPr>
                            <a:t>Output bit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58132" marR="158132" marT="79066" marB="79066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2308993"/>
                      </a:ext>
                    </a:extLst>
                  </a:tr>
                  <a:tr h="2885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400" b="1" i="1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18599" marR="11859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en-US" sz="1400" b="1" i="1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18599" marR="118599" marT="0" marB="0"/>
                    </a:tc>
                    <a:extLst>
                      <a:ext uri="{0D108BD9-81ED-4DB2-BD59-A6C34878D82A}">
                        <a16:rowId xmlns:a16="http://schemas.microsoft.com/office/drawing/2014/main" val="1721593331"/>
                      </a:ext>
                    </a:extLst>
                  </a:tr>
                  <a:tr h="3297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18599" marR="11859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18599" marR="11859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effectLst/>
                            </a:rPr>
                            <a:t>0011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18599" marR="118599" marT="0" marB="0"/>
                    </a:tc>
                    <a:extLst>
                      <a:ext uri="{0D108BD9-81ED-4DB2-BD59-A6C34878D82A}">
                        <a16:rowId xmlns:a16="http://schemas.microsoft.com/office/drawing/2014/main" val="2919864965"/>
                      </a:ext>
                    </a:extLst>
                  </a:tr>
                  <a:tr h="3297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18599" marR="11859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18599" marR="11859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effectLst/>
                            </a:rPr>
                            <a:t>1100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18599" marR="118599" marT="0" marB="0"/>
                    </a:tc>
                    <a:extLst>
                      <a:ext uri="{0D108BD9-81ED-4DB2-BD59-A6C34878D82A}">
                        <a16:rowId xmlns:a16="http://schemas.microsoft.com/office/drawing/2014/main" val="267313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6FFAEC7-3773-7566-B3B9-33CA2B0A4C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4553938"/>
                  </p:ext>
                </p:extLst>
              </p:nvPr>
            </p:nvGraphicFramePr>
            <p:xfrm>
              <a:off x="3178835" y="4359175"/>
              <a:ext cx="5333649" cy="1491674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1777883">
                      <a:extLst>
                        <a:ext uri="{9D8B030D-6E8A-4147-A177-3AD203B41FA5}">
                          <a16:colId xmlns:a16="http://schemas.microsoft.com/office/drawing/2014/main" val="1666576485"/>
                        </a:ext>
                      </a:extLst>
                    </a:gridCol>
                    <a:gridCol w="1777883">
                      <a:extLst>
                        <a:ext uri="{9D8B030D-6E8A-4147-A177-3AD203B41FA5}">
                          <a16:colId xmlns:a16="http://schemas.microsoft.com/office/drawing/2014/main" val="1354662404"/>
                        </a:ext>
                      </a:extLst>
                    </a:gridCol>
                    <a:gridCol w="1777883">
                      <a:extLst>
                        <a:ext uri="{9D8B030D-6E8A-4147-A177-3AD203B41FA5}">
                          <a16:colId xmlns:a16="http://schemas.microsoft.com/office/drawing/2014/main" val="81781019"/>
                        </a:ext>
                      </a:extLst>
                    </a:gridCol>
                  </a:tblGrid>
                  <a:tr h="54361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effectLst/>
                            </a:rPr>
                            <a:t>Input bit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58132" marR="158132" marT="79066" marB="79066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effectLst/>
                            </a:rPr>
                            <a:t>Output bit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58132" marR="158132" marT="79066" marB="79066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2308993"/>
                      </a:ext>
                    </a:extLst>
                  </a:tr>
                  <a:tr h="2885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8599" marR="118599" marT="0" marB="0">
                        <a:blipFill>
                          <a:blip r:embed="rId3"/>
                          <a:stretch>
                            <a:fillRect l="-100342" t="-187500" r="-101370" b="-2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8599" marR="118599" marT="0" marB="0">
                        <a:blipFill>
                          <a:blip r:embed="rId3"/>
                          <a:stretch>
                            <a:fillRect l="-200342" t="-187500" r="-1370" b="-2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1593331"/>
                      </a:ext>
                    </a:extLst>
                  </a:tr>
                  <a:tr h="3297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18599" marR="11859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18599" marR="11859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effectLst/>
                            </a:rPr>
                            <a:t>0011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18599" marR="118599" marT="0" marB="0"/>
                    </a:tc>
                    <a:extLst>
                      <a:ext uri="{0D108BD9-81ED-4DB2-BD59-A6C34878D82A}">
                        <a16:rowId xmlns:a16="http://schemas.microsoft.com/office/drawing/2014/main" val="2919864965"/>
                      </a:ext>
                    </a:extLst>
                  </a:tr>
                  <a:tr h="3297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18599" marR="11859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18599" marR="11859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effectLst/>
                            </a:rPr>
                            <a:t>1100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18599" marR="118599" marT="0" marB="0"/>
                    </a:tc>
                    <a:extLst>
                      <a:ext uri="{0D108BD9-81ED-4DB2-BD59-A6C34878D82A}">
                        <a16:rowId xmlns:a16="http://schemas.microsoft.com/office/drawing/2014/main" val="267313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094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5AE2-0F3A-7BE7-8425-27770F58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coded PHY Block diagram</a:t>
            </a:r>
          </a:p>
        </p:txBody>
      </p:sp>
      <p:pic>
        <p:nvPicPr>
          <p:cNvPr id="6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7041A43E-0FDA-27B0-DAEB-F778D2191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56" y="2312948"/>
            <a:ext cx="9674225" cy="3376692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4BA2BD2-929D-1BE8-DA96-F8630D9F4E16}"/>
              </a:ext>
            </a:extLst>
          </p:cNvPr>
          <p:cNvSpPr/>
          <p:nvPr/>
        </p:nvSpPr>
        <p:spPr>
          <a:xfrm>
            <a:off x="1799617" y="2312948"/>
            <a:ext cx="1935804" cy="346528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D2503-6669-E32A-15DB-B112252F9D47}"/>
              </a:ext>
            </a:extLst>
          </p:cNvPr>
          <p:cNvSpPr txBox="1"/>
          <p:nvPr/>
        </p:nvSpPr>
        <p:spPr>
          <a:xfrm>
            <a:off x="1653702" y="1893937"/>
            <a:ext cx="237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detection part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6517AF-1F60-5652-6A89-63964FA8868B}"/>
              </a:ext>
            </a:extLst>
          </p:cNvPr>
          <p:cNvSpPr/>
          <p:nvPr/>
        </p:nvSpPr>
        <p:spPr>
          <a:xfrm>
            <a:off x="3735421" y="2312948"/>
            <a:ext cx="3949430" cy="346528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B146F-C1EE-34F0-7FD2-10A512A8513E}"/>
              </a:ext>
            </a:extLst>
          </p:cNvPr>
          <p:cNvSpPr txBox="1"/>
          <p:nvPr/>
        </p:nvSpPr>
        <p:spPr>
          <a:xfrm>
            <a:off x="4029673" y="1893937"/>
            <a:ext cx="3443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error correction part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CF581B-1BA6-ABD7-3C32-16F4E654922C}"/>
              </a:ext>
            </a:extLst>
          </p:cNvPr>
          <p:cNvSpPr/>
          <p:nvPr/>
        </p:nvSpPr>
        <p:spPr>
          <a:xfrm>
            <a:off x="7587575" y="2402732"/>
            <a:ext cx="2120630" cy="346528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E4E33-1BA6-88BC-599C-98FC1DC67292}"/>
              </a:ext>
            </a:extLst>
          </p:cNvPr>
          <p:cNvSpPr txBox="1"/>
          <p:nvPr/>
        </p:nvSpPr>
        <p:spPr>
          <a:xfrm>
            <a:off x="7672302" y="1888036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Modulation part</a:t>
            </a:r>
          </a:p>
        </p:txBody>
      </p:sp>
    </p:spTree>
    <p:extLst>
      <p:ext uri="{BB962C8B-B14F-4D97-AF65-F5344CB8AC3E}">
        <p14:creationId xmlns:p14="http://schemas.microsoft.com/office/powerpoint/2010/main" val="32045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1C81-E275-01E9-38C6-3D5EA38D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LDPC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71B44D-BB9D-1F96-DEC7-1C509BA30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Parity check matrix is a sparse matrix </a:t>
                </a:r>
              </a:p>
              <a:p>
                <a:pPr lvl="1"/>
                <a:r>
                  <a:rPr lang="en-US" sz="2000" dirty="0">
                    <a:solidFill>
                      <a:srgbClr val="002060"/>
                    </a:solidFill>
                  </a:rPr>
                  <a:t>Consist of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mostly “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”</a:t>
                </a:r>
                <a:endParaRPr lang="en-US" sz="200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rgbClr val="002060"/>
                    </a:solidFill>
                  </a:rPr>
                  <a:t>Can reach a</a:t>
                </a:r>
                <a:r>
                  <a:rPr lang="en-US" sz="2000" dirty="0">
                    <a:solidFill>
                      <a:srgbClr val="0070C0"/>
                    </a:solidFill>
                  </a:rPr>
                  <a:t> performance close to the Shannon limit</a:t>
                </a:r>
              </a:p>
              <a:p>
                <a:pPr lvl="1"/>
                <a:endParaRPr lang="en-US" sz="2400" dirty="0"/>
              </a:p>
              <a:p>
                <a:r>
                  <a:rPr lang="en-US" sz="2400" dirty="0">
                    <a:solidFill>
                      <a:srgbClr val="002060"/>
                    </a:solidFill>
                  </a:rPr>
                  <a:t>Represented by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Tanner graph</a:t>
                </a:r>
              </a:p>
              <a:p>
                <a:pPr lvl="1"/>
                <a:r>
                  <a:rPr lang="en-US" sz="2000" dirty="0">
                    <a:solidFill>
                      <a:srgbClr val="002060"/>
                    </a:solidFill>
                  </a:rPr>
                  <a:t>Variable nodes</a:t>
                </a:r>
              </a:p>
              <a:p>
                <a:pPr lvl="1"/>
                <a:r>
                  <a:rPr lang="en-US" sz="2000" dirty="0">
                    <a:solidFill>
                      <a:srgbClr val="002060"/>
                    </a:solidFill>
                  </a:rPr>
                  <a:t>Check nodes</a:t>
                </a:r>
              </a:p>
              <a:p>
                <a:pPr lvl="1"/>
                <a:endParaRPr lang="en-US" sz="2400" dirty="0">
                  <a:solidFill>
                    <a:srgbClr val="002060"/>
                  </a:solidFill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</a:rPr>
                  <a:t>Decoding: Belief Propagation (BP)</a:t>
                </a: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Message passing </a:t>
                </a:r>
                <a:r>
                  <a:rPr lang="en-US" sz="2000" dirty="0">
                    <a:solidFill>
                      <a:srgbClr val="002060"/>
                    </a:solidFill>
                  </a:rPr>
                  <a:t>to perform inference in graphical models</a:t>
                </a:r>
              </a:p>
              <a:p>
                <a:pPr lvl="1"/>
                <a:r>
                  <a:rPr lang="en-US" sz="2000" dirty="0">
                    <a:solidFill>
                      <a:srgbClr val="002060"/>
                    </a:solidFill>
                  </a:rPr>
                  <a:t>Require </a:t>
                </a:r>
                <a:r>
                  <a:rPr lang="en-US" sz="2000" dirty="0">
                    <a:solidFill>
                      <a:srgbClr val="0070C0"/>
                    </a:solidFill>
                  </a:rPr>
                  <a:t>log likelihood ratio (LLR) </a:t>
                </a:r>
                <a:r>
                  <a:rPr lang="en-US" sz="2000" dirty="0">
                    <a:solidFill>
                      <a:srgbClr val="002060"/>
                    </a:solidFill>
                  </a:rPr>
                  <a:t>as input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71B44D-BB9D-1F96-DEC7-1C509BA30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8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AEDB-D216-8899-477F-C06A055E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7E24CA-21E7-7049-4483-CB11948D3E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Codeword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{0,1}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</a:rPr>
                  <a:t>Modulated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b="0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b="0" i="0" dirty="0">
                    <a:solidFill>
                      <a:srgbClr val="002060"/>
                    </a:solidFill>
                  </a:rPr>
                  <a:t> represents bit 1</a:t>
                </a:r>
                <a:endParaRPr lang="en-US" sz="2000" b="0" i="0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represents bit 0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Additive white Gaussian noise (AWGN) </a:t>
                </a:r>
                <a:r>
                  <a:rPr lang="en-US" sz="2400" dirty="0">
                    <a:solidFill>
                      <a:srgbClr val="002060"/>
                    </a:solidFill>
                  </a:rPr>
                  <a:t>channel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LLR</a:t>
                </a:r>
                <a:endParaRPr lang="en-US" sz="240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rgbClr val="002060"/>
                    </a:solidFill>
                  </a:rPr>
                  <a:t>Two possible symbols, ‘+1' and ‘-1’</a:t>
                </a: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Logarithm of the ratio</a:t>
                </a:r>
                <a:r>
                  <a:rPr lang="en-US" sz="2000" dirty="0">
                    <a:solidFill>
                      <a:srgbClr val="002060"/>
                    </a:solidFill>
                  </a:rPr>
                  <a:t> between the probability that </a:t>
                </a:r>
                <a:r>
                  <a:rPr lang="en-US" sz="2000" dirty="0">
                    <a:solidFill>
                      <a:srgbClr val="0070C0"/>
                    </a:solidFill>
                  </a:rPr>
                  <a:t>‘+1' was sent </a:t>
                </a:r>
                <a:r>
                  <a:rPr lang="en-US" sz="2000" dirty="0">
                    <a:solidFill>
                      <a:srgbClr val="002060"/>
                    </a:solidFill>
                  </a:rPr>
                  <a:t>and the probability that </a:t>
                </a:r>
                <a:r>
                  <a:rPr lang="en-US" sz="2000" dirty="0">
                    <a:solidFill>
                      <a:srgbClr val="0070C0"/>
                    </a:solidFill>
                  </a:rPr>
                  <a:t>‘-1' was sent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206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7E24CA-21E7-7049-4483-CB11948D3E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0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590A0-575B-3B9A-632D-6BA1966F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Throughput LDPC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5B4A71-86A3-4597-B6C9-853B2EFEFC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IEEE 802.11</a:t>
                </a:r>
              </a:p>
              <a:p>
                <a:endParaRPr lang="en-US" sz="2400" dirty="0">
                  <a:solidFill>
                    <a:srgbClr val="002060"/>
                  </a:solidFill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</a:rPr>
                  <a:t>Constructed from the concept of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Quasi-Cyclic LDPC (QC-LDPC)</a:t>
                </a: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Parity matrix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</a:rPr>
                  <a:t>can be generated from the </a:t>
                </a:r>
                <a:r>
                  <a:rPr lang="en-US" sz="2000" dirty="0">
                    <a:solidFill>
                      <a:srgbClr val="0070C0"/>
                    </a:solidFill>
                  </a:rPr>
                  <a:t>prototype matrix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Each element </a:t>
                </a:r>
                <a:r>
                  <a:rPr lang="en-US" sz="2000" dirty="0">
                    <a:solidFill>
                      <a:srgbClr val="00206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must be integers in </a:t>
                </a:r>
                <a:r>
                  <a:rPr lang="en-US" sz="2000" dirty="0">
                    <a:solidFill>
                      <a:srgbClr val="0070C0"/>
                    </a:solidFill>
                  </a:rPr>
                  <a:t>range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[−1,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, when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is block size</a:t>
                </a:r>
              </a:p>
              <a:p>
                <a:pPr lvl="1"/>
                <a:r>
                  <a:rPr lang="pt-BR" sz="2000" dirty="0">
                    <a:solidFill>
                      <a:srgbClr val="0070C0"/>
                    </a:solidFill>
                  </a:rPr>
                  <a:t>‘-1’</a:t>
                </a:r>
                <a:r>
                  <a:rPr lang="pt-BR" sz="2000" dirty="0">
                    <a:solidFill>
                      <a:srgbClr val="002060"/>
                    </a:solidFill>
                  </a:rPr>
                  <a:t> indicates </a:t>
                </a:r>
                <a:r>
                  <a:rPr lang="pt-BR" sz="2000" dirty="0">
                    <a:solidFill>
                      <a:srgbClr val="0070C0"/>
                    </a:solidFill>
                  </a:rPr>
                  <a:t>zeros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pt-B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000" dirty="0">
                    <a:solidFill>
                      <a:srgbClr val="0070C0"/>
                    </a:solidFill>
                  </a:rPr>
                  <a:t>submatrix</a:t>
                </a:r>
                <a:endParaRPr lang="pt-BR" sz="200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rgbClr val="002060"/>
                    </a:solidFill>
                  </a:rPr>
                  <a:t>Other values indicate </a:t>
                </a:r>
                <a:r>
                  <a:rPr lang="en-US" sz="2000" dirty="0">
                    <a:solidFill>
                      <a:srgbClr val="0070C0"/>
                    </a:solidFill>
                  </a:rPr>
                  <a:t>right-cyclically shifted </a:t>
                </a:r>
                <a:r>
                  <a:rPr lang="en-US" sz="2000" dirty="0">
                    <a:solidFill>
                      <a:srgbClr val="002060"/>
                    </a:solidFill>
                  </a:rPr>
                  <a:t>version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i="1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diagonal matrix</a:t>
                </a:r>
              </a:p>
              <a:p>
                <a:pPr lvl="1"/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5B4A71-86A3-4597-B6C9-853B2EFEFC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38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10879</TotalTime>
  <Words>1369</Words>
  <Application>Microsoft Office PowerPoint</Application>
  <PresentationFormat>Widescreen</PresentationFormat>
  <Paragraphs>333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Bold</vt:lpstr>
      <vt:lpstr>Arial Italics</vt:lpstr>
      <vt:lpstr>Calibri</vt:lpstr>
      <vt:lpstr>Cambria Math</vt:lpstr>
      <vt:lpstr>Times New Roman</vt:lpstr>
      <vt:lpstr>Office Theme</vt:lpstr>
      <vt:lpstr>PowerPoint Presentation</vt:lpstr>
      <vt:lpstr>Outline</vt:lpstr>
      <vt:lpstr>Background</vt:lpstr>
      <vt:lpstr>Bluetooth Low Energy</vt:lpstr>
      <vt:lpstr>BLE coded PHY</vt:lpstr>
      <vt:lpstr>BLE coded PHY Block diagram</vt:lpstr>
      <vt:lpstr>LDPC code</vt:lpstr>
      <vt:lpstr>LLR</vt:lpstr>
      <vt:lpstr>High Throughput LDPC code</vt:lpstr>
      <vt:lpstr>Example: QC-LDPC code</vt:lpstr>
      <vt:lpstr>High throughput LDPC code</vt:lpstr>
      <vt:lpstr>GFSK signal model </vt:lpstr>
      <vt:lpstr>GFSK signal model</vt:lpstr>
      <vt:lpstr>2-GFSK trellis diagram</vt:lpstr>
      <vt:lpstr>Viterbi demodulator</vt:lpstr>
      <vt:lpstr>Modified Soft-Viterbi demodulator</vt:lpstr>
      <vt:lpstr>Proposed method: Bluetooth LDPC</vt:lpstr>
      <vt:lpstr>Bluetooth LDPC Block diagram</vt:lpstr>
      <vt:lpstr>Simulation setup</vt:lpstr>
      <vt:lpstr>Simulation parameters</vt:lpstr>
      <vt:lpstr>Results</vt:lpstr>
      <vt:lpstr>Results</vt:lpstr>
      <vt:lpstr>Results</vt:lpstr>
      <vt:lpstr>Results</vt:lpstr>
      <vt:lpstr>Discussions</vt:lpstr>
      <vt:lpstr>Discussions</vt:lpstr>
      <vt:lpstr>Conclusion</vt:lpstr>
      <vt:lpstr>THANK YOU</vt:lpstr>
      <vt:lpstr>Bluetooth specification</vt:lpstr>
      <vt:lpstr>Example of Viterbi demodulation in MATLAB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Pawarit MANAKUL</cp:lastModifiedBy>
  <cp:revision>19</cp:revision>
  <dcterms:created xsi:type="dcterms:W3CDTF">2023-05-16T14:53:12Z</dcterms:created>
  <dcterms:modified xsi:type="dcterms:W3CDTF">2023-06-24T16:55:18Z</dcterms:modified>
</cp:coreProperties>
</file>