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aleway"/>
      <p:regular r:id="rId30"/>
      <p:bold r:id="rId31"/>
      <p:italic r:id="rId32"/>
      <p:boldItalic r:id="rId33"/>
    </p:embeddedFont>
    <p:embeddedFont>
      <p:font typeface="Staatliches"/>
      <p:regular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
      <p:font typeface="Raleway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q9Ls/kFhnVza+T25mzphdLEpW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CDC605-B5F2-43A5-ACBC-C0B204F01BBD}">
  <a:tblStyle styleId="{1ACDC605-B5F2-43A5-ACBC-C0B204F01BB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92ACCE8-7741-4C7A-BE78-BD15C61F7FE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5.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7.xml"/><Relationship Id="rId44" Type="http://schemas.openxmlformats.org/officeDocument/2006/relationships/font" Target="fonts/RalewayMedium-bold.fntdata"/><Relationship Id="rId21" Type="http://schemas.openxmlformats.org/officeDocument/2006/relationships/slide" Target="slides/slide16.xml"/><Relationship Id="rId43" Type="http://schemas.openxmlformats.org/officeDocument/2006/relationships/font" Target="fonts/RalewayMedium-regular.fntdata"/><Relationship Id="rId24" Type="http://schemas.openxmlformats.org/officeDocument/2006/relationships/slide" Target="slides/slide19.xml"/><Relationship Id="rId46" Type="http://schemas.openxmlformats.org/officeDocument/2006/relationships/font" Target="fonts/RalewayMedium-boldItalic.fntdata"/><Relationship Id="rId23" Type="http://schemas.openxmlformats.org/officeDocument/2006/relationships/slide" Target="slides/slide18.xml"/><Relationship Id="rId45" Type="http://schemas.openxmlformats.org/officeDocument/2006/relationships/font" Target="fonts/Raleway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font" Target="fonts/Staatliches-regular.fntdata"/><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MontserratMedium-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4e7b0fa99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4e7b0fa9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4e7b0fa9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4e7b0fa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4e7b0fa99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4e7b0fa9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4e7b0fa99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4e7b0fa9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4e7b0fa99_1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4e7b0fa99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4e7b0fa99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4e7b0fa99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4e7b0fa99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4e7b0fa99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4e7b0fa99_1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54e7b0fa99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4e7b0fa99_1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4e7b0fa99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4e7b0fa99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54e7b0fa99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4e7b0fa99_1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4e7b0fa99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4e7b0fa99_1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4e7b0fa99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4e7b0fa99_1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4e7b0fa99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4e7b0fa99_1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54e7b0fa99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4e7b0fa9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4e7b0fa9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4e7b0fa9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4e7b0fa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4e7b0fa9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4e7b0fa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4e7b0fa99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4e7b0fa9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4e7b0fa99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4e7b0fa9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4e7b0fa99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4e7b0fa9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4e7b0fa99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4e7b0fa9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txBox="1"/>
          <p:nvPr>
            <p:ph idx="1" type="body"/>
          </p:nvPr>
        </p:nvSpPr>
        <p:spPr>
          <a:xfrm rot="5400000">
            <a:off x="4341203" y="-835634"/>
            <a:ext cx="4351338" cy="967385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body"/>
          </p:nvPr>
        </p:nvSpPr>
        <p:spPr>
          <a:xfrm>
            <a:off x="1679944" y="1825625"/>
            <a:ext cx="967385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6"/>
          <p:cNvPicPr preferRelativeResize="0"/>
          <p:nvPr/>
        </p:nvPicPr>
        <p:blipFill rotWithShape="1">
          <a:blip r:embed="rId2">
            <a:alphaModFix/>
          </a:blip>
          <a:srcRect b="0" l="0" r="0" t="0"/>
          <a:stretch/>
        </p:blipFill>
        <p:spPr>
          <a:xfrm>
            <a:off x="347707" y="5686470"/>
            <a:ext cx="980986" cy="980986"/>
          </a:xfrm>
          <a:prstGeom prst="rect">
            <a:avLst/>
          </a:prstGeom>
          <a:noFill/>
          <a:ln>
            <a:noFill/>
          </a:ln>
        </p:spPr>
      </p:pic>
      <p:sp>
        <p:nvSpPr>
          <p:cNvPr id="21" name="Google Shape;21;p6"/>
          <p:cNvSpPr/>
          <p:nvPr/>
        </p:nvSpPr>
        <p:spPr>
          <a:xfrm>
            <a:off x="11481070" y="6206941"/>
            <a:ext cx="490492" cy="478465"/>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3EA7"/>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3EA7"/>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3E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3EA7"/>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3EA7"/>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3"/>
          <p:cNvSpPr/>
          <p:nvPr>
            <p:ph idx="2" type="pic"/>
          </p:nvPr>
        </p:nvSpPr>
        <p:spPr>
          <a:xfrm>
            <a:off x="5183188" y="987425"/>
            <a:ext cx="6172200" cy="4873625"/>
          </a:xfrm>
          <a:prstGeom prst="rect">
            <a:avLst/>
          </a:prstGeom>
          <a:noFill/>
          <a:ln>
            <a:noFill/>
          </a:ln>
        </p:spPr>
      </p:sp>
      <p:sp>
        <p:nvSpPr>
          <p:cNvPr id="65" name="Google Shape;65;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103EA7"/>
              </a:buClr>
              <a:buSzPts val="4400"/>
              <a:buFont typeface="Arial"/>
              <a:buNone/>
              <a:defRPr b="0" i="0" sz="4400" u="none" cap="none" strike="noStrike">
                <a:solidFill>
                  <a:srgbClr val="103EA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1679944" y="1825625"/>
            <a:ext cx="9673856"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b="0" l="0" r="0" t="0"/>
          <a:stretch/>
        </p:blipFill>
        <p:spPr>
          <a:xfrm>
            <a:off x="7254489" y="-124870"/>
            <a:ext cx="1749196" cy="1749196"/>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5375330" y="24186"/>
            <a:ext cx="1749196" cy="1749196"/>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3854200" y="102086"/>
            <a:ext cx="1295284" cy="1295284"/>
          </a:xfrm>
          <a:prstGeom prst="rect">
            <a:avLst/>
          </a:prstGeom>
          <a:noFill/>
          <a:ln>
            <a:noFill/>
          </a:ln>
        </p:spPr>
      </p:pic>
      <p:sp>
        <p:nvSpPr>
          <p:cNvPr id="88" name="Google Shape;88;p1"/>
          <p:cNvSpPr txBox="1"/>
          <p:nvPr/>
        </p:nvSpPr>
        <p:spPr>
          <a:xfrm>
            <a:off x="-220080" y="5454416"/>
            <a:ext cx="122700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The 20th International Joint Conference on Computer Science and Software Engineering</a:t>
            </a:r>
            <a:endParaRPr sz="2000"/>
          </a:p>
        </p:txBody>
      </p:sp>
      <p:sp>
        <p:nvSpPr>
          <p:cNvPr id="89" name="Google Shape;89;p1"/>
          <p:cNvSpPr txBox="1"/>
          <p:nvPr/>
        </p:nvSpPr>
        <p:spPr>
          <a:xfrm>
            <a:off x="-1" y="1733056"/>
            <a:ext cx="12192000" cy="1435500"/>
          </a:xfrm>
          <a:prstGeom prst="rect">
            <a:avLst/>
          </a:prstGeom>
          <a:noFill/>
          <a:ln>
            <a:noFill/>
          </a:ln>
        </p:spPr>
        <p:txBody>
          <a:bodyPr anchorCtr="0" anchor="t" bIns="0" lIns="0" spcFirstLastPara="1" rIns="0" wrap="square" tIns="0">
            <a:spAutoFit/>
          </a:bodyPr>
          <a:lstStyle/>
          <a:p>
            <a:pPr indent="0" lvl="0" marL="0" marR="0" rtl="0" algn="ctr">
              <a:lnSpc>
                <a:spcPct val="159075"/>
              </a:lnSpc>
              <a:spcBef>
                <a:spcPts val="0"/>
              </a:spcBef>
              <a:spcAft>
                <a:spcPts val="0"/>
              </a:spcAft>
              <a:buNone/>
            </a:pPr>
            <a:r>
              <a:rPr b="1" lang="en-US" sz="3600">
                <a:solidFill>
                  <a:srgbClr val="2B4A9D"/>
                </a:solidFill>
              </a:rPr>
              <a:t>CannabisO: The Ontology-Based Knowledge Model </a:t>
            </a:r>
            <a:endParaRPr b="1" sz="3600">
              <a:solidFill>
                <a:srgbClr val="2B4A9D"/>
              </a:solidFill>
            </a:endParaRPr>
          </a:p>
          <a:p>
            <a:pPr indent="0" lvl="0" marL="0" marR="0" rtl="0" algn="ctr">
              <a:lnSpc>
                <a:spcPct val="159075"/>
              </a:lnSpc>
              <a:spcBef>
                <a:spcPts val="0"/>
              </a:spcBef>
              <a:spcAft>
                <a:spcPts val="0"/>
              </a:spcAft>
              <a:buNone/>
            </a:pPr>
            <a:r>
              <a:rPr b="1" lang="en-US" sz="3600">
                <a:solidFill>
                  <a:srgbClr val="2B4A9D"/>
                </a:solidFill>
              </a:rPr>
              <a:t>for Safe Cannabis Consumption in Thailand</a:t>
            </a:r>
            <a:endParaRPr b="1" sz="3600"/>
          </a:p>
        </p:txBody>
      </p:sp>
      <p:sp>
        <p:nvSpPr>
          <p:cNvPr id="90" name="Google Shape;90;p1"/>
          <p:cNvSpPr txBox="1"/>
          <p:nvPr/>
        </p:nvSpPr>
        <p:spPr>
          <a:xfrm>
            <a:off x="-1" y="3631702"/>
            <a:ext cx="12192000" cy="461700"/>
          </a:xfrm>
          <a:prstGeom prst="rect">
            <a:avLst/>
          </a:prstGeom>
          <a:noFill/>
          <a:ln>
            <a:noFill/>
          </a:ln>
        </p:spPr>
        <p:txBody>
          <a:bodyPr anchorCtr="0" anchor="t" bIns="0" lIns="0" spcFirstLastPara="1" rIns="0" wrap="square" tIns="0">
            <a:spAutoFit/>
          </a:bodyPr>
          <a:lstStyle/>
          <a:p>
            <a:pPr indent="0" lvl="0" marL="0" marR="0" rtl="0" algn="ctr">
              <a:lnSpc>
                <a:spcPct val="170650"/>
              </a:lnSpc>
              <a:spcBef>
                <a:spcPts val="0"/>
              </a:spcBef>
              <a:spcAft>
                <a:spcPts val="0"/>
              </a:spcAft>
              <a:buNone/>
            </a:pPr>
            <a:r>
              <a:rPr lang="en-US" sz="3000">
                <a:solidFill>
                  <a:srgbClr val="DB5300"/>
                </a:solidFill>
              </a:rPr>
              <a:t>Pranpreya Samasutthi</a:t>
            </a:r>
            <a:endParaRPr sz="3000"/>
          </a:p>
        </p:txBody>
      </p:sp>
      <p:sp>
        <p:nvSpPr>
          <p:cNvPr id="91" name="Google Shape;91;p1"/>
          <p:cNvSpPr txBox="1"/>
          <p:nvPr/>
        </p:nvSpPr>
        <p:spPr>
          <a:xfrm>
            <a:off x="1616876" y="5753472"/>
            <a:ext cx="8958300" cy="615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28</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June-1</a:t>
            </a:r>
            <a:r>
              <a:rPr b="0" baseline="30000" i="0" lang="en-US" sz="2000" u="none" cap="none" strike="noStrike">
                <a:solidFill>
                  <a:schemeClr val="dk1"/>
                </a:solidFill>
                <a:latin typeface="Arial"/>
                <a:ea typeface="Arial"/>
                <a:cs typeface="Arial"/>
                <a:sym typeface="Arial"/>
              </a:rPr>
              <a:t>st</a:t>
            </a:r>
            <a:r>
              <a:rPr b="0" i="0" lang="en-US" sz="2000" u="none" cap="none" strike="noStrike">
                <a:solidFill>
                  <a:schemeClr val="dk1"/>
                </a:solidFill>
                <a:latin typeface="Arial"/>
                <a:ea typeface="Arial"/>
                <a:cs typeface="Arial"/>
                <a:sym typeface="Arial"/>
              </a:rPr>
              <a:t> July 2023</a:t>
            </a:r>
            <a:endParaRPr sz="2000"/>
          </a:p>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Naresuan University Phitsanulok, THAILAND</a:t>
            </a:r>
            <a:endParaRPr sz="2000"/>
          </a:p>
        </p:txBody>
      </p:sp>
      <p:sp>
        <p:nvSpPr>
          <p:cNvPr id="92" name="Google Shape;92;p1"/>
          <p:cNvSpPr txBox="1"/>
          <p:nvPr/>
        </p:nvSpPr>
        <p:spPr>
          <a:xfrm>
            <a:off x="3149825" y="4612350"/>
            <a:ext cx="5530200" cy="323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US" sz="2099"/>
              <a:t>	Asian Institute of Technology, Thailand</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54e7b0fa99_0_42"/>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Developing</a:t>
            </a:r>
            <a:r>
              <a:rPr i="1" lang="en-US"/>
              <a:t> CannabisO</a:t>
            </a:r>
            <a:r>
              <a:rPr lang="en-US"/>
              <a:t> system</a:t>
            </a:r>
            <a:endParaRPr/>
          </a:p>
        </p:txBody>
      </p:sp>
      <p:sp>
        <p:nvSpPr>
          <p:cNvPr id="187" name="Google Shape;187;g254e7b0fa99_0_42"/>
          <p:cNvSpPr txBox="1"/>
          <p:nvPr>
            <p:ph idx="1" type="body"/>
          </p:nvPr>
        </p:nvSpPr>
        <p:spPr>
          <a:xfrm>
            <a:off x="1518000" y="2029950"/>
            <a:ext cx="9486600" cy="4351200"/>
          </a:xfrm>
          <a:prstGeom prst="rect">
            <a:avLst/>
          </a:prstGeom>
        </p:spPr>
        <p:txBody>
          <a:bodyPr anchorCtr="0" anchor="t" bIns="45700" lIns="91425" spcFirstLastPara="1" rIns="91425" wrap="square" tIns="45700">
            <a:noAutofit/>
          </a:bodyPr>
          <a:lstStyle/>
          <a:p>
            <a:pPr indent="-387350" lvl="0" marL="457200" rtl="0" algn="l">
              <a:lnSpc>
                <a:spcPct val="150000"/>
              </a:lnSpc>
              <a:spcBef>
                <a:spcPts val="1000"/>
              </a:spcBef>
              <a:spcAft>
                <a:spcPts val="0"/>
              </a:spcAft>
              <a:buSzPts val="2500"/>
              <a:buAutoNum type="arabicPeriod"/>
            </a:pPr>
            <a:r>
              <a:rPr lang="en-US" sz="2500"/>
              <a:t>Identifying the ontology’s domain, problem, </a:t>
            </a:r>
            <a:r>
              <a:rPr lang="en-US" sz="2500"/>
              <a:t>objective</a:t>
            </a:r>
            <a:r>
              <a:rPr lang="en-US" sz="2500"/>
              <a:t>,and CQs</a:t>
            </a:r>
            <a:endParaRPr sz="2500"/>
          </a:p>
          <a:p>
            <a:pPr indent="-387350" lvl="0" marL="457200" rtl="0" algn="l">
              <a:lnSpc>
                <a:spcPct val="150000"/>
              </a:lnSpc>
              <a:spcBef>
                <a:spcPts val="0"/>
              </a:spcBef>
              <a:spcAft>
                <a:spcPts val="0"/>
              </a:spcAft>
              <a:buSzPts val="2500"/>
              <a:buAutoNum type="arabicPeriod"/>
            </a:pPr>
            <a:r>
              <a:rPr lang="en-US" sz="2500"/>
              <a:t>Knowledge gathering</a:t>
            </a:r>
            <a:endParaRPr sz="2500"/>
          </a:p>
          <a:p>
            <a:pPr indent="-387350" lvl="0" marL="457200" rtl="0" algn="l">
              <a:lnSpc>
                <a:spcPct val="150000"/>
              </a:lnSpc>
              <a:spcBef>
                <a:spcPts val="0"/>
              </a:spcBef>
              <a:spcAft>
                <a:spcPts val="0"/>
              </a:spcAft>
              <a:buSzPts val="2500"/>
              <a:buAutoNum type="arabicPeriod"/>
            </a:pPr>
            <a:r>
              <a:rPr lang="en-US" sz="2500"/>
              <a:t>Defining classes, properties, and individuals</a:t>
            </a:r>
            <a:endParaRPr sz="2500"/>
          </a:p>
          <a:p>
            <a:pPr indent="-387350" lvl="0" marL="457200" rtl="0" algn="l">
              <a:lnSpc>
                <a:spcPct val="150000"/>
              </a:lnSpc>
              <a:spcBef>
                <a:spcPts val="0"/>
              </a:spcBef>
              <a:spcAft>
                <a:spcPts val="0"/>
              </a:spcAft>
              <a:buSzPts val="2500"/>
              <a:buAutoNum type="arabicPeriod"/>
            </a:pPr>
            <a:r>
              <a:rPr lang="en-US" sz="2500"/>
              <a:t>Validating the query result with CQs</a:t>
            </a:r>
            <a:endParaRPr sz="2500"/>
          </a:p>
          <a:p>
            <a:pPr indent="0" lvl="0" marL="0" rtl="0" algn="l">
              <a:lnSpc>
                <a:spcPct val="150000"/>
              </a:lnSpc>
              <a:spcBef>
                <a:spcPts val="1000"/>
              </a:spcBef>
              <a:spcAft>
                <a:spcPts val="0"/>
              </a:spcAft>
              <a:buNone/>
            </a:pPr>
            <a:r>
              <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54e7b0fa99_1_0"/>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Class hierarchy</a:t>
            </a:r>
            <a:endParaRPr/>
          </a:p>
        </p:txBody>
      </p:sp>
      <p:pic>
        <p:nvPicPr>
          <p:cNvPr id="193" name="Google Shape;193;g254e7b0fa99_1_0"/>
          <p:cNvPicPr preferRelativeResize="0"/>
          <p:nvPr/>
        </p:nvPicPr>
        <p:blipFill rotWithShape="1">
          <a:blip r:embed="rId3">
            <a:alphaModFix/>
          </a:blip>
          <a:srcRect b="0" l="0" r="30371" t="0"/>
          <a:stretch/>
        </p:blipFill>
        <p:spPr>
          <a:xfrm>
            <a:off x="1485425" y="1879228"/>
            <a:ext cx="2837125" cy="3803925"/>
          </a:xfrm>
          <a:prstGeom prst="rect">
            <a:avLst/>
          </a:prstGeom>
          <a:noFill/>
          <a:ln>
            <a:noFill/>
          </a:ln>
        </p:spPr>
      </p:pic>
      <p:pic>
        <p:nvPicPr>
          <p:cNvPr id="194" name="Google Shape;194;g254e7b0fa99_1_0"/>
          <p:cNvPicPr preferRelativeResize="0"/>
          <p:nvPr/>
        </p:nvPicPr>
        <p:blipFill rotWithShape="1">
          <a:blip r:embed="rId4">
            <a:alphaModFix/>
          </a:blip>
          <a:srcRect b="0" l="0" r="0" t="0"/>
          <a:stretch/>
        </p:blipFill>
        <p:spPr>
          <a:xfrm>
            <a:off x="4574125" y="1815838"/>
            <a:ext cx="6946699" cy="3930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54e7b0fa99_1_7"/>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Class hierarchy - Equivalent class</a:t>
            </a:r>
            <a:endParaRPr/>
          </a:p>
        </p:txBody>
      </p:sp>
      <p:pic>
        <p:nvPicPr>
          <p:cNvPr id="200" name="Google Shape;200;g254e7b0fa99_1_7"/>
          <p:cNvPicPr preferRelativeResize="0"/>
          <p:nvPr/>
        </p:nvPicPr>
        <p:blipFill>
          <a:blip r:embed="rId3">
            <a:alphaModFix/>
          </a:blip>
          <a:stretch>
            <a:fillRect/>
          </a:stretch>
        </p:blipFill>
        <p:spPr>
          <a:xfrm>
            <a:off x="3194814" y="1956250"/>
            <a:ext cx="5802375" cy="402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54e7b0fa99_1_14"/>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Class hierarchy - Annotations</a:t>
            </a:r>
            <a:endParaRPr/>
          </a:p>
        </p:txBody>
      </p:sp>
      <p:pic>
        <p:nvPicPr>
          <p:cNvPr id="206" name="Google Shape;206;g254e7b0fa99_1_14"/>
          <p:cNvPicPr preferRelativeResize="0"/>
          <p:nvPr/>
        </p:nvPicPr>
        <p:blipFill rotWithShape="1">
          <a:blip r:embed="rId3">
            <a:alphaModFix/>
          </a:blip>
          <a:srcRect b="0" l="0" r="30371" t="0"/>
          <a:stretch/>
        </p:blipFill>
        <p:spPr>
          <a:xfrm>
            <a:off x="1896200" y="2013645"/>
            <a:ext cx="2601229" cy="3695135"/>
          </a:xfrm>
          <a:prstGeom prst="rect">
            <a:avLst/>
          </a:prstGeom>
          <a:noFill/>
          <a:ln>
            <a:noFill/>
          </a:ln>
        </p:spPr>
      </p:pic>
      <p:pic>
        <p:nvPicPr>
          <p:cNvPr id="207" name="Google Shape;207;g254e7b0fa99_1_14"/>
          <p:cNvPicPr preferRelativeResize="0"/>
          <p:nvPr/>
        </p:nvPicPr>
        <p:blipFill rotWithShape="1">
          <a:blip r:embed="rId4">
            <a:alphaModFix/>
          </a:blip>
          <a:srcRect b="0" l="0" r="0" t="0"/>
          <a:stretch/>
        </p:blipFill>
        <p:spPr>
          <a:xfrm>
            <a:off x="6560999" y="1609325"/>
            <a:ext cx="3280291" cy="1477949"/>
          </a:xfrm>
          <a:prstGeom prst="rect">
            <a:avLst/>
          </a:prstGeom>
          <a:noFill/>
          <a:ln>
            <a:noFill/>
          </a:ln>
        </p:spPr>
      </p:pic>
      <p:pic>
        <p:nvPicPr>
          <p:cNvPr id="208" name="Google Shape;208;g254e7b0fa99_1_14"/>
          <p:cNvPicPr preferRelativeResize="0"/>
          <p:nvPr/>
        </p:nvPicPr>
        <p:blipFill rotWithShape="1">
          <a:blip r:embed="rId5">
            <a:alphaModFix/>
          </a:blip>
          <a:srcRect b="47903" l="0" r="0" t="0"/>
          <a:stretch/>
        </p:blipFill>
        <p:spPr>
          <a:xfrm>
            <a:off x="6560999" y="3254470"/>
            <a:ext cx="3734801" cy="1355092"/>
          </a:xfrm>
          <a:prstGeom prst="rect">
            <a:avLst/>
          </a:prstGeom>
          <a:noFill/>
          <a:ln>
            <a:noFill/>
          </a:ln>
        </p:spPr>
      </p:pic>
      <p:pic>
        <p:nvPicPr>
          <p:cNvPr id="209" name="Google Shape;209;g254e7b0fa99_1_14"/>
          <p:cNvPicPr preferRelativeResize="0"/>
          <p:nvPr/>
        </p:nvPicPr>
        <p:blipFill rotWithShape="1">
          <a:blip r:embed="rId6">
            <a:alphaModFix/>
          </a:blip>
          <a:srcRect b="0" l="0" r="0" t="0"/>
          <a:stretch/>
        </p:blipFill>
        <p:spPr>
          <a:xfrm>
            <a:off x="6560999" y="4831001"/>
            <a:ext cx="3500794" cy="1477949"/>
          </a:xfrm>
          <a:prstGeom prst="rect">
            <a:avLst/>
          </a:prstGeom>
          <a:noFill/>
          <a:ln>
            <a:noFill/>
          </a:ln>
        </p:spPr>
      </p:pic>
      <p:cxnSp>
        <p:nvCxnSpPr>
          <p:cNvPr id="210" name="Google Shape;210;g254e7b0fa99_1_14"/>
          <p:cNvCxnSpPr>
            <a:endCxn id="207" idx="1"/>
          </p:cNvCxnSpPr>
          <p:nvPr/>
        </p:nvCxnSpPr>
        <p:spPr>
          <a:xfrm flipH="1" rot="10800000">
            <a:off x="3155399" y="2348299"/>
            <a:ext cx="3405600" cy="525300"/>
          </a:xfrm>
          <a:prstGeom prst="straightConnector1">
            <a:avLst/>
          </a:prstGeom>
          <a:noFill/>
          <a:ln cap="flat" cmpd="sng" w="9525">
            <a:solidFill>
              <a:srgbClr val="4E4E4D"/>
            </a:solidFill>
            <a:prstDash val="solid"/>
            <a:round/>
            <a:headEnd len="sm" w="sm" type="none"/>
            <a:tailEnd len="med" w="med" type="triangle"/>
          </a:ln>
        </p:spPr>
      </p:cxnSp>
      <p:cxnSp>
        <p:nvCxnSpPr>
          <p:cNvPr id="211" name="Google Shape;211;g254e7b0fa99_1_14"/>
          <p:cNvCxnSpPr>
            <a:endCxn id="208" idx="1"/>
          </p:cNvCxnSpPr>
          <p:nvPr/>
        </p:nvCxnSpPr>
        <p:spPr>
          <a:xfrm flipH="1" rot="10800000">
            <a:off x="3247799" y="3932016"/>
            <a:ext cx="3313200" cy="861900"/>
          </a:xfrm>
          <a:prstGeom prst="straightConnector1">
            <a:avLst/>
          </a:prstGeom>
          <a:noFill/>
          <a:ln cap="flat" cmpd="sng" w="9525">
            <a:solidFill>
              <a:srgbClr val="4E4E4D"/>
            </a:solidFill>
            <a:prstDash val="solid"/>
            <a:round/>
            <a:headEnd len="sm" w="sm" type="none"/>
            <a:tailEnd len="med" w="med" type="triangle"/>
          </a:ln>
        </p:spPr>
      </p:cxnSp>
      <p:cxnSp>
        <p:nvCxnSpPr>
          <p:cNvPr id="212" name="Google Shape;212;g254e7b0fa99_1_14"/>
          <p:cNvCxnSpPr>
            <a:stCxn id="213" idx="3"/>
            <a:endCxn id="209" idx="1"/>
          </p:cNvCxnSpPr>
          <p:nvPr/>
        </p:nvCxnSpPr>
        <p:spPr>
          <a:xfrm>
            <a:off x="3247744" y="5507346"/>
            <a:ext cx="3313200" cy="62700"/>
          </a:xfrm>
          <a:prstGeom prst="straightConnector1">
            <a:avLst/>
          </a:prstGeom>
          <a:noFill/>
          <a:ln cap="flat" cmpd="sng" w="9525">
            <a:solidFill>
              <a:srgbClr val="4E4E4D"/>
            </a:solidFill>
            <a:prstDash val="solid"/>
            <a:round/>
            <a:headEnd len="sm" w="sm" type="none"/>
            <a:tailEnd len="med" w="med" type="triangle"/>
          </a:ln>
        </p:spPr>
      </p:cxnSp>
      <p:sp>
        <p:nvSpPr>
          <p:cNvPr id="214" name="Google Shape;214;g254e7b0fa99_1_14"/>
          <p:cNvSpPr/>
          <p:nvPr/>
        </p:nvSpPr>
        <p:spPr>
          <a:xfrm>
            <a:off x="2305744" y="2754664"/>
            <a:ext cx="849900" cy="184500"/>
          </a:xfrm>
          <a:prstGeom prst="roundRect">
            <a:avLst>
              <a:gd fmla="val 16667" name="adj"/>
            </a:avLst>
          </a:prstGeom>
          <a:noFill/>
          <a:ln cap="flat" cmpd="sng" w="9525">
            <a:solidFill>
              <a:srgbClr val="4E4E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54e7b0fa99_1_14"/>
          <p:cNvSpPr/>
          <p:nvPr/>
        </p:nvSpPr>
        <p:spPr>
          <a:xfrm>
            <a:off x="2305744" y="4700872"/>
            <a:ext cx="942000" cy="184500"/>
          </a:xfrm>
          <a:prstGeom prst="roundRect">
            <a:avLst>
              <a:gd fmla="val 16667" name="adj"/>
            </a:avLst>
          </a:prstGeom>
          <a:noFill/>
          <a:ln cap="flat" cmpd="sng" w="9525">
            <a:solidFill>
              <a:srgbClr val="4E4E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254e7b0fa99_1_14"/>
          <p:cNvSpPr/>
          <p:nvPr/>
        </p:nvSpPr>
        <p:spPr>
          <a:xfrm>
            <a:off x="2305744" y="5385546"/>
            <a:ext cx="942000" cy="243600"/>
          </a:xfrm>
          <a:prstGeom prst="roundRect">
            <a:avLst>
              <a:gd fmla="val 16667" name="adj"/>
            </a:avLst>
          </a:prstGeom>
          <a:noFill/>
          <a:ln cap="flat" cmpd="sng" w="9525">
            <a:solidFill>
              <a:srgbClr val="4E4E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54e7b0fa99_1_29"/>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  Property</a:t>
            </a:r>
            <a:endParaRPr/>
          </a:p>
        </p:txBody>
      </p:sp>
      <p:pic>
        <p:nvPicPr>
          <p:cNvPr id="221" name="Google Shape;221;g254e7b0fa99_1_29"/>
          <p:cNvPicPr preferRelativeResize="0"/>
          <p:nvPr/>
        </p:nvPicPr>
        <p:blipFill rotWithShape="1">
          <a:blip r:embed="rId3">
            <a:alphaModFix/>
          </a:blip>
          <a:srcRect b="0" l="0" r="44364" t="0"/>
          <a:stretch/>
        </p:blipFill>
        <p:spPr>
          <a:xfrm>
            <a:off x="1609475" y="1728500"/>
            <a:ext cx="2848775" cy="4105675"/>
          </a:xfrm>
          <a:prstGeom prst="rect">
            <a:avLst/>
          </a:prstGeom>
          <a:noFill/>
          <a:ln>
            <a:noFill/>
          </a:ln>
        </p:spPr>
      </p:pic>
      <p:graphicFrame>
        <p:nvGraphicFramePr>
          <p:cNvPr id="222" name="Google Shape;222;g254e7b0fa99_1_29"/>
          <p:cNvGraphicFramePr/>
          <p:nvPr/>
        </p:nvGraphicFramePr>
        <p:xfrm>
          <a:off x="4596400" y="1811975"/>
          <a:ext cx="3000000" cy="3000000"/>
        </p:xfrm>
        <a:graphic>
          <a:graphicData uri="http://schemas.openxmlformats.org/drawingml/2006/table">
            <a:tbl>
              <a:tblPr>
                <a:noFill/>
                <a:tableStyleId>{C92ACCE8-7741-4C7A-BE78-BD15C61F7FE0}</a:tableStyleId>
              </a:tblPr>
              <a:tblGrid>
                <a:gridCol w="1367225"/>
                <a:gridCol w="1024850"/>
                <a:gridCol w="1060625"/>
                <a:gridCol w="3087175"/>
              </a:tblGrid>
              <a:tr h="397850">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Object Property</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Domain</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Range</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Example</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canRelieve</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Compound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Alleviated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DriedLeaves </a:t>
                      </a:r>
                      <a:r>
                        <a:rPr b="1" lang="en-US" sz="1000" u="none" cap="none" strike="noStrike">
                          <a:latin typeface="Montserrat"/>
                          <a:ea typeface="Montserrat"/>
                          <a:cs typeface="Montserrat"/>
                          <a:sym typeface="Montserrat"/>
                        </a:rPr>
                        <a:t>canRelieve</a:t>
                      </a:r>
                      <a:r>
                        <a:rPr lang="en-US" sz="1000" u="none" cap="none" strike="noStrike">
                          <a:latin typeface="Montserrat Medium"/>
                          <a:ea typeface="Montserrat Medium"/>
                          <a:cs typeface="Montserrat Medium"/>
                          <a:sym typeface="Montserrat Medium"/>
                        </a:rPr>
                        <a:t> Cough</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5592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collect</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Collected Organ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Compound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Blood </a:t>
                      </a:r>
                      <a:r>
                        <a:rPr b="1" lang="en-US" sz="1000" u="none" cap="none" strike="noStrike">
                          <a:latin typeface="Montserrat"/>
                          <a:ea typeface="Montserrat"/>
                          <a:cs typeface="Montserrat"/>
                          <a:sym typeface="Montserrat"/>
                        </a:rPr>
                        <a:t>collect </a:t>
                      </a:r>
                      <a:r>
                        <a:rPr lang="en-US" sz="1000" u="none" cap="none" strike="noStrike">
                          <a:latin typeface="Montserrat Medium"/>
                          <a:ea typeface="Montserrat Medium"/>
                          <a:cs typeface="Montserrat Medium"/>
                          <a:sym typeface="Montserrat Medium"/>
                        </a:rPr>
                        <a:t>THC</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hasCompound</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Part</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Compound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DriedLeaves </a:t>
                      </a:r>
                      <a:r>
                        <a:rPr b="1" lang="en-US" sz="1000" u="none" cap="none" strike="noStrike">
                          <a:latin typeface="Montserrat"/>
                          <a:ea typeface="Montserrat"/>
                          <a:cs typeface="Montserrat"/>
                          <a:sym typeface="Montserrat"/>
                        </a:rPr>
                        <a:t>hasCompound </a:t>
                      </a:r>
                      <a:r>
                        <a:rPr lang="en-US" sz="1000" u="none" cap="none" strike="noStrike">
                          <a:latin typeface="Montserrat Medium"/>
                          <a:ea typeface="Montserrat Medium"/>
                          <a:cs typeface="Montserrat Medium"/>
                          <a:sym typeface="Montserrat Medium"/>
                        </a:rPr>
                        <a:t>THC</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hasMenuType</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Menu</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Menu</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CannabisJuice </a:t>
                      </a:r>
                      <a:r>
                        <a:rPr b="1" lang="en-US" sz="1000" u="none" cap="none" strike="noStrike">
                          <a:latin typeface="Montserrat"/>
                          <a:ea typeface="Montserrat"/>
                          <a:cs typeface="Montserrat"/>
                          <a:sym typeface="Montserrat"/>
                        </a:rPr>
                        <a:t>hasMenuType</a:t>
                      </a:r>
                      <a:r>
                        <a:rPr lang="en-US" sz="1000" u="none" cap="none" strike="noStrike">
                          <a:latin typeface="Montserrat Medium"/>
                          <a:ea typeface="Montserrat Medium"/>
                          <a:cs typeface="Montserrat Medium"/>
                          <a:sym typeface="Montserrat Medium"/>
                        </a:rPr>
                        <a:t> Beverage</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hasPart</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Menu</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Part</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PhatKaprao </a:t>
                      </a:r>
                      <a:r>
                        <a:rPr b="1" lang="en-US" sz="1000" u="none" cap="none" strike="noStrike">
                          <a:latin typeface="Montserrat"/>
                          <a:ea typeface="Montserrat"/>
                          <a:cs typeface="Montserrat"/>
                          <a:sym typeface="Montserrat"/>
                        </a:rPr>
                        <a:t>hasPart </a:t>
                      </a:r>
                      <a:r>
                        <a:rPr lang="en-US" sz="1000" u="none" cap="none" strike="noStrike">
                          <a:latin typeface="Montserrat Medium"/>
                          <a:ea typeface="Montserrat Medium"/>
                          <a:cs typeface="Montserrat Medium"/>
                          <a:sym typeface="Montserrat Medium"/>
                        </a:rPr>
                        <a:t>FreshLeaves</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5592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hasPrecaution</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Precaution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Precaution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Student </a:t>
                      </a:r>
                      <a:r>
                        <a:rPr b="1" lang="en-US" sz="1000" u="none" cap="none" strike="noStrike">
                          <a:solidFill>
                            <a:srgbClr val="080808"/>
                          </a:solidFill>
                          <a:latin typeface="Montserrat"/>
                          <a:ea typeface="Montserrat"/>
                          <a:cs typeface="Montserrat"/>
                          <a:sym typeface="Montserrat"/>
                        </a:rPr>
                        <a:t>hasPrecaution  </a:t>
                      </a:r>
                      <a:r>
                        <a:rPr lang="en-US" sz="1000" u="none" cap="none" strike="noStrike">
                          <a:latin typeface="Montserrat Medium"/>
                          <a:ea typeface="Montserrat Medium"/>
                          <a:cs typeface="Montserrat Medium"/>
                          <a:sym typeface="Montserrat Medium"/>
                        </a:rPr>
                        <a:t>ProhibitedPerson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hasSideEffect</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Compound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Side Effect</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CBD </a:t>
                      </a:r>
                      <a:r>
                        <a:rPr b="1" lang="en-US" sz="1000" u="none" cap="none" strike="noStrike">
                          <a:latin typeface="Montserrat"/>
                          <a:ea typeface="Montserrat"/>
                          <a:cs typeface="Montserrat"/>
                          <a:sym typeface="Montserrat"/>
                        </a:rPr>
                        <a:t>hasSideEffect</a:t>
                      </a:r>
                      <a:r>
                        <a:rPr lang="en-US" sz="1000" u="none" cap="none" strike="noStrike">
                          <a:latin typeface="Montserrat Medium"/>
                          <a:ea typeface="Montserrat Medium"/>
                          <a:cs typeface="Montserrat Medium"/>
                          <a:sym typeface="Montserrat Medium"/>
                        </a:rPr>
                        <a:t> SkinIrritation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397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reduce</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Compound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Alleviated</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THC </a:t>
                      </a:r>
                      <a:r>
                        <a:rPr b="1" lang="en-US" sz="1000" u="none" cap="none" strike="noStrike">
                          <a:latin typeface="Montserrat"/>
                          <a:ea typeface="Montserrat"/>
                          <a:cs typeface="Montserrat"/>
                          <a:sym typeface="Montserrat"/>
                        </a:rPr>
                        <a:t>reduce</a:t>
                      </a:r>
                      <a:r>
                        <a:rPr lang="en-US" sz="1000" u="none" cap="none" strike="noStrike">
                          <a:latin typeface="Montserrat Medium"/>
                          <a:ea typeface="Montserrat Medium"/>
                          <a:cs typeface="Montserrat Medium"/>
                          <a:sym typeface="Montserrat Medium"/>
                        </a:rPr>
                        <a:t> MusclePain</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54e7b0fa99_1_45"/>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Data Property</a:t>
            </a:r>
            <a:endParaRPr/>
          </a:p>
        </p:txBody>
      </p:sp>
      <p:pic>
        <p:nvPicPr>
          <p:cNvPr id="228" name="Google Shape;228;g254e7b0fa99_1_45"/>
          <p:cNvPicPr preferRelativeResize="0"/>
          <p:nvPr/>
        </p:nvPicPr>
        <p:blipFill rotWithShape="1">
          <a:blip r:embed="rId3">
            <a:alphaModFix/>
          </a:blip>
          <a:srcRect b="0" l="0" r="0" t="0"/>
          <a:stretch/>
        </p:blipFill>
        <p:spPr>
          <a:xfrm>
            <a:off x="1029450" y="2688975"/>
            <a:ext cx="3077750" cy="2150400"/>
          </a:xfrm>
          <a:prstGeom prst="rect">
            <a:avLst/>
          </a:prstGeom>
          <a:noFill/>
          <a:ln>
            <a:noFill/>
          </a:ln>
        </p:spPr>
      </p:pic>
      <p:graphicFrame>
        <p:nvGraphicFramePr>
          <p:cNvPr id="229" name="Google Shape;229;g254e7b0fa99_1_45"/>
          <p:cNvGraphicFramePr/>
          <p:nvPr/>
        </p:nvGraphicFramePr>
        <p:xfrm>
          <a:off x="4200750" y="2218825"/>
          <a:ext cx="3000000" cy="3000000"/>
        </p:xfrm>
        <a:graphic>
          <a:graphicData uri="http://schemas.openxmlformats.org/drawingml/2006/table">
            <a:tbl>
              <a:tblPr>
                <a:noFill/>
                <a:tableStyleId>{C92ACCE8-7741-4C7A-BE78-BD15C61F7FE0}</a:tableStyleId>
              </a:tblPr>
              <a:tblGrid>
                <a:gridCol w="2010600"/>
                <a:gridCol w="5369725"/>
              </a:tblGrid>
              <a:tr h="416850">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Data Property</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Description</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r>
              <a:tr h="6063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hasAmount</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Defines the relationship between each menu and the recommended amount of cannabis part for cooking.</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6063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hasCollected</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Defines the relationship between each organ and the period in which the cannabis compound will be collected in the body.</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63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hasDescription</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Used to provide additional description for each individual in the ontology.</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6063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hasMaximumAmount_mg</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Defines the maximum amount of compound that can be consumed per day.</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6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Montserrat"/>
                          <a:ea typeface="Montserrat"/>
                          <a:cs typeface="Montserrat"/>
                          <a:sym typeface="Montserrat"/>
                        </a:rPr>
                        <a:t>hasTHC_mg</a:t>
                      </a:r>
                      <a:endParaRPr b="1" sz="10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Medium"/>
                          <a:ea typeface="Montserrat Medium"/>
                          <a:cs typeface="Montserrat Medium"/>
                          <a:sym typeface="Montserrat Medium"/>
                        </a:rPr>
                        <a:t>Defines the amount of THC in the menu that contains THC.</a:t>
                      </a:r>
                      <a:endParaRPr sz="1000" u="none" cap="none" strike="noStrike">
                        <a:latin typeface="Montserrat Medium"/>
                        <a:ea typeface="Montserrat Medium"/>
                        <a:cs typeface="Montserrat Medium"/>
                        <a:sym typeface="Montserrat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54e7b0fa99_1_53"/>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Data Property - Transformation Rule</a:t>
            </a:r>
            <a:endParaRPr/>
          </a:p>
        </p:txBody>
      </p:sp>
      <p:pic>
        <p:nvPicPr>
          <p:cNvPr id="235" name="Google Shape;235;g254e7b0fa99_1_53"/>
          <p:cNvPicPr preferRelativeResize="0"/>
          <p:nvPr/>
        </p:nvPicPr>
        <p:blipFill>
          <a:blip r:embed="rId3">
            <a:alphaModFix/>
          </a:blip>
          <a:stretch>
            <a:fillRect/>
          </a:stretch>
        </p:blipFill>
        <p:spPr>
          <a:xfrm>
            <a:off x="1666875" y="1491525"/>
            <a:ext cx="8858250" cy="4714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54e7b0fa99_1_61"/>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Data Property</a:t>
            </a:r>
            <a:endParaRPr/>
          </a:p>
        </p:txBody>
      </p:sp>
      <p:pic>
        <p:nvPicPr>
          <p:cNvPr id="241" name="Google Shape;241;g254e7b0fa99_1_61"/>
          <p:cNvPicPr preferRelativeResize="0"/>
          <p:nvPr/>
        </p:nvPicPr>
        <p:blipFill rotWithShape="1">
          <a:blip r:embed="rId3">
            <a:alphaModFix/>
          </a:blip>
          <a:srcRect b="0" l="0" r="13171" t="0"/>
          <a:stretch/>
        </p:blipFill>
        <p:spPr>
          <a:xfrm>
            <a:off x="2307963" y="1728500"/>
            <a:ext cx="7576074" cy="4178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54e7b0fa99_1_67"/>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Evaluation</a:t>
            </a:r>
            <a:endParaRPr/>
          </a:p>
        </p:txBody>
      </p:sp>
      <p:pic>
        <p:nvPicPr>
          <p:cNvPr id="247" name="Google Shape;247;g254e7b0fa99_1_67"/>
          <p:cNvPicPr preferRelativeResize="0"/>
          <p:nvPr/>
        </p:nvPicPr>
        <p:blipFill>
          <a:blip r:embed="rId3">
            <a:alphaModFix/>
          </a:blip>
          <a:stretch>
            <a:fillRect/>
          </a:stretch>
        </p:blipFill>
        <p:spPr>
          <a:xfrm>
            <a:off x="7083800" y="1490175"/>
            <a:ext cx="3676650" cy="4686300"/>
          </a:xfrm>
          <a:prstGeom prst="rect">
            <a:avLst/>
          </a:prstGeom>
          <a:noFill/>
          <a:ln>
            <a:noFill/>
          </a:ln>
        </p:spPr>
      </p:pic>
      <p:pic>
        <p:nvPicPr>
          <p:cNvPr id="248" name="Google Shape;248;g254e7b0fa99_1_67"/>
          <p:cNvPicPr preferRelativeResize="0"/>
          <p:nvPr/>
        </p:nvPicPr>
        <p:blipFill rotWithShape="1">
          <a:blip r:embed="rId4">
            <a:alphaModFix/>
          </a:blip>
          <a:srcRect b="0" l="0" r="0" t="0"/>
          <a:stretch/>
        </p:blipFill>
        <p:spPr>
          <a:xfrm>
            <a:off x="1261325" y="1929275"/>
            <a:ext cx="4080850" cy="3808100"/>
          </a:xfrm>
          <a:prstGeom prst="rect">
            <a:avLst/>
          </a:prstGeom>
          <a:noFill/>
          <a:ln>
            <a:noFill/>
          </a:ln>
        </p:spPr>
      </p:pic>
      <p:sp>
        <p:nvSpPr>
          <p:cNvPr id="249" name="Google Shape;249;g254e7b0fa99_1_67"/>
          <p:cNvSpPr txBox="1"/>
          <p:nvPr/>
        </p:nvSpPr>
        <p:spPr>
          <a:xfrm>
            <a:off x="5636087" y="3508650"/>
            <a:ext cx="1153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US" sz="1500" u="none" cap="none" strike="noStrike">
                <a:solidFill>
                  <a:srgbClr val="000000"/>
                </a:solidFill>
                <a:latin typeface="Montserrat"/>
                <a:ea typeface="Montserrat"/>
                <a:cs typeface="Montserrat"/>
                <a:sym typeface="Montserrat"/>
              </a:rPr>
              <a:t>Reasoner</a:t>
            </a:r>
            <a:endParaRPr b="1" i="0" sz="1500" u="none" cap="none" strike="noStrike">
              <a:solidFill>
                <a:srgbClr val="000000"/>
              </a:solidFill>
              <a:latin typeface="Montserrat"/>
              <a:ea typeface="Montserrat"/>
              <a:cs typeface="Montserrat"/>
              <a:sym typeface="Montserrat"/>
            </a:endParaRPr>
          </a:p>
        </p:txBody>
      </p:sp>
      <p:cxnSp>
        <p:nvCxnSpPr>
          <p:cNvPr id="250" name="Google Shape;250;g254e7b0fa99_1_67"/>
          <p:cNvCxnSpPr>
            <a:stCxn id="248" idx="3"/>
            <a:endCxn id="247" idx="1"/>
          </p:cNvCxnSpPr>
          <p:nvPr/>
        </p:nvCxnSpPr>
        <p:spPr>
          <a:xfrm>
            <a:off x="5342175" y="3833325"/>
            <a:ext cx="1741500" cy="0"/>
          </a:xfrm>
          <a:prstGeom prst="straightConnector1">
            <a:avLst/>
          </a:prstGeom>
          <a:noFill/>
          <a:ln cap="flat" cmpd="sng" w="19050">
            <a:solidFill>
              <a:schemeClr val="dk2"/>
            </a:solidFill>
            <a:prstDash val="solid"/>
            <a:round/>
            <a:headEnd len="med" w="med" type="none"/>
            <a:tailEnd len="med" w="med" type="stealth"/>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54e7b0fa99_1_72"/>
          <p:cNvSpPr txBox="1"/>
          <p:nvPr>
            <p:ph type="title"/>
          </p:nvPr>
        </p:nvSpPr>
        <p:spPr>
          <a:xfrm>
            <a:off x="838200" y="2144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Validation</a:t>
            </a:r>
            <a:endParaRPr/>
          </a:p>
        </p:txBody>
      </p:sp>
      <p:pic>
        <p:nvPicPr>
          <p:cNvPr id="256" name="Google Shape;256;g254e7b0fa99_1_72"/>
          <p:cNvPicPr preferRelativeResize="0"/>
          <p:nvPr/>
        </p:nvPicPr>
        <p:blipFill>
          <a:blip r:embed="rId3">
            <a:alphaModFix/>
          </a:blip>
          <a:stretch>
            <a:fillRect/>
          </a:stretch>
        </p:blipFill>
        <p:spPr>
          <a:xfrm>
            <a:off x="2361825" y="2113775"/>
            <a:ext cx="7773549" cy="4609701"/>
          </a:xfrm>
          <a:prstGeom prst="rect">
            <a:avLst/>
          </a:prstGeom>
          <a:noFill/>
          <a:ln>
            <a:noFill/>
          </a:ln>
        </p:spPr>
      </p:pic>
      <p:sp>
        <p:nvSpPr>
          <p:cNvPr id="257" name="Google Shape;257;g254e7b0fa99_1_72"/>
          <p:cNvSpPr txBox="1"/>
          <p:nvPr>
            <p:ph idx="1" type="body"/>
          </p:nvPr>
        </p:nvSpPr>
        <p:spPr>
          <a:xfrm>
            <a:off x="1006500" y="1213525"/>
            <a:ext cx="10347300" cy="1151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US" sz="2200"/>
              <a:t>CQ2</a:t>
            </a:r>
            <a:r>
              <a:rPr lang="en-US" sz="2200"/>
              <a:t>: If I cannot sleepwell, which cannabis menu can I take to alleviate this and is it exceeding the safe amount per day?</a:t>
            </a:r>
            <a:endParaRPr sz="2200"/>
          </a:p>
          <a:p>
            <a:pPr indent="0" lvl="0" marL="0" rtl="0" algn="l">
              <a:lnSpc>
                <a:spcPct val="150000"/>
              </a:lnSpc>
              <a:spcBef>
                <a:spcPts val="1000"/>
              </a:spcBef>
              <a:spcAft>
                <a:spcPts val="0"/>
              </a:spcAft>
              <a:buNone/>
            </a:pPr>
            <a:r>
              <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03EA7"/>
              </a:buClr>
              <a:buSzPts val="4400"/>
              <a:buFont typeface="Arial"/>
              <a:buNone/>
            </a:pPr>
            <a:r>
              <a:rPr lang="en-US"/>
              <a:t>TABLE OF CONTENTS</a:t>
            </a:r>
            <a:endParaRPr/>
          </a:p>
        </p:txBody>
      </p:sp>
      <p:sp>
        <p:nvSpPr>
          <p:cNvPr id="98" name="Google Shape;98;p2"/>
          <p:cNvSpPr txBox="1"/>
          <p:nvPr>
            <p:ph idx="1" type="body"/>
          </p:nvPr>
        </p:nvSpPr>
        <p:spPr>
          <a:xfrm>
            <a:off x="1679944" y="1825625"/>
            <a:ext cx="9673856" cy="4351338"/>
          </a:xfrm>
          <a:prstGeom prst="rect">
            <a:avLst/>
          </a:prstGeom>
          <a:noFill/>
          <a:ln>
            <a:noFill/>
          </a:ln>
        </p:spPr>
        <p:txBody>
          <a:bodyPr anchorCtr="0" anchor="t" bIns="45700" lIns="91425" spcFirstLastPara="1" rIns="91425" wrap="square" tIns="45700">
            <a:normAutofit/>
          </a:bodyPr>
          <a:lstStyle/>
          <a:p>
            <a:pPr indent="-387350" lvl="0" marL="457200" rtl="0" algn="l">
              <a:lnSpc>
                <a:spcPct val="150000"/>
              </a:lnSpc>
              <a:spcBef>
                <a:spcPts val="0"/>
              </a:spcBef>
              <a:spcAft>
                <a:spcPts val="0"/>
              </a:spcAft>
              <a:buSzPts val="2500"/>
              <a:buAutoNum type="arabicPeriod"/>
            </a:pPr>
            <a:r>
              <a:rPr lang="en-US" sz="2500"/>
              <a:t>Introduction, Statement of problems, and Objectives</a:t>
            </a:r>
            <a:endParaRPr sz="2500"/>
          </a:p>
          <a:p>
            <a:pPr indent="-387350" lvl="0" marL="457200" rtl="0" algn="l">
              <a:lnSpc>
                <a:spcPct val="150000"/>
              </a:lnSpc>
              <a:spcBef>
                <a:spcPts val="0"/>
              </a:spcBef>
              <a:spcAft>
                <a:spcPts val="0"/>
              </a:spcAft>
              <a:buSzPts val="2500"/>
              <a:buAutoNum type="arabicPeriod"/>
            </a:pPr>
            <a:r>
              <a:rPr lang="en-US" sz="2500"/>
              <a:t>Related works</a:t>
            </a:r>
            <a:endParaRPr sz="2500"/>
          </a:p>
          <a:p>
            <a:pPr indent="-387350" lvl="0" marL="457200" rtl="0" algn="l">
              <a:lnSpc>
                <a:spcPct val="150000"/>
              </a:lnSpc>
              <a:spcBef>
                <a:spcPts val="0"/>
              </a:spcBef>
              <a:spcAft>
                <a:spcPts val="0"/>
              </a:spcAft>
              <a:buSzPts val="2500"/>
              <a:buAutoNum type="arabicPeriod"/>
            </a:pPr>
            <a:r>
              <a:rPr lang="en-US" sz="2500"/>
              <a:t>Methodology</a:t>
            </a:r>
            <a:endParaRPr sz="2500"/>
          </a:p>
          <a:p>
            <a:pPr indent="-387350" lvl="0" marL="457200" rtl="0" algn="l">
              <a:lnSpc>
                <a:spcPct val="150000"/>
              </a:lnSpc>
              <a:spcBef>
                <a:spcPts val="0"/>
              </a:spcBef>
              <a:spcAft>
                <a:spcPts val="0"/>
              </a:spcAft>
              <a:buSzPts val="2500"/>
              <a:buAutoNum type="arabicPeriod"/>
            </a:pPr>
            <a:r>
              <a:rPr lang="en-US" sz="2500"/>
              <a:t>Development (Class hierarchy, Properties, Individual)</a:t>
            </a:r>
            <a:endParaRPr sz="2500"/>
          </a:p>
          <a:p>
            <a:pPr indent="-387350" lvl="0" marL="457200" rtl="0" algn="l">
              <a:lnSpc>
                <a:spcPct val="150000"/>
              </a:lnSpc>
              <a:spcBef>
                <a:spcPts val="0"/>
              </a:spcBef>
              <a:spcAft>
                <a:spcPts val="0"/>
              </a:spcAft>
              <a:buSzPts val="2500"/>
              <a:buAutoNum type="arabicPeriod"/>
            </a:pPr>
            <a:r>
              <a:rPr lang="en-US" sz="2500"/>
              <a:t>Validation</a:t>
            </a:r>
            <a:endParaRPr sz="2500"/>
          </a:p>
          <a:p>
            <a:pPr indent="-387350" lvl="0" marL="457200" rtl="0" algn="l">
              <a:lnSpc>
                <a:spcPct val="150000"/>
              </a:lnSpc>
              <a:spcBef>
                <a:spcPts val="0"/>
              </a:spcBef>
              <a:spcAft>
                <a:spcPts val="0"/>
              </a:spcAft>
              <a:buSzPts val="2500"/>
              <a:buAutoNum type="arabicPeriod"/>
            </a:pPr>
            <a:r>
              <a:rPr lang="en-US" sz="2500"/>
              <a:t>Limitation &amp; Future work</a:t>
            </a:r>
            <a:endParaRPr sz="2500"/>
          </a:p>
          <a:p>
            <a:pPr indent="-387350" lvl="0" marL="457200" rtl="0" algn="l">
              <a:lnSpc>
                <a:spcPct val="150000"/>
              </a:lnSpc>
              <a:spcBef>
                <a:spcPts val="0"/>
              </a:spcBef>
              <a:spcAft>
                <a:spcPts val="0"/>
              </a:spcAft>
              <a:buSzPts val="2500"/>
              <a:buAutoNum type="arabicPeriod"/>
            </a:pPr>
            <a:r>
              <a:rPr lang="en-US" sz="2500"/>
              <a:t>Conclusion</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54e7b0fa99_1_84"/>
          <p:cNvSpPr txBox="1"/>
          <p:nvPr>
            <p:ph type="title"/>
          </p:nvPr>
        </p:nvSpPr>
        <p:spPr>
          <a:xfrm>
            <a:off x="838200" y="2144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Validation</a:t>
            </a:r>
            <a:endParaRPr/>
          </a:p>
        </p:txBody>
      </p:sp>
      <p:sp>
        <p:nvSpPr>
          <p:cNvPr id="263" name="Google Shape;263;g254e7b0fa99_1_84"/>
          <p:cNvSpPr txBox="1"/>
          <p:nvPr>
            <p:ph idx="1" type="body"/>
          </p:nvPr>
        </p:nvSpPr>
        <p:spPr>
          <a:xfrm>
            <a:off x="742800" y="1213525"/>
            <a:ext cx="10940100" cy="1151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US" sz="2200"/>
              <a:t>CQ4: </a:t>
            </a:r>
            <a:r>
              <a:rPr lang="en-US" sz="2200"/>
              <a:t>If I eat stir-fried sweet basil with cannabis as an ingredient, what are the possible symptoms that it can relieve, and what kind of side effects can occur after consuming?</a:t>
            </a:r>
            <a:endParaRPr sz="2200"/>
          </a:p>
          <a:p>
            <a:pPr indent="0" lvl="0" marL="0" rtl="0" algn="l">
              <a:lnSpc>
                <a:spcPct val="150000"/>
              </a:lnSpc>
              <a:spcBef>
                <a:spcPts val="1000"/>
              </a:spcBef>
              <a:spcAft>
                <a:spcPts val="0"/>
              </a:spcAft>
              <a:buNone/>
            </a:pPr>
            <a:r>
              <a:t/>
            </a:r>
            <a:endParaRPr sz="2500"/>
          </a:p>
        </p:txBody>
      </p:sp>
      <p:pic>
        <p:nvPicPr>
          <p:cNvPr id="264" name="Google Shape;264;g254e7b0fa99_1_84"/>
          <p:cNvPicPr preferRelativeResize="0"/>
          <p:nvPr/>
        </p:nvPicPr>
        <p:blipFill>
          <a:blip r:embed="rId3">
            <a:alphaModFix/>
          </a:blip>
          <a:stretch>
            <a:fillRect/>
          </a:stretch>
        </p:blipFill>
        <p:spPr>
          <a:xfrm>
            <a:off x="4410138" y="2002350"/>
            <a:ext cx="3371721" cy="4667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54e7b0fa99_1_91"/>
          <p:cNvSpPr txBox="1"/>
          <p:nvPr>
            <p:ph type="title"/>
          </p:nvPr>
        </p:nvSpPr>
        <p:spPr>
          <a:xfrm>
            <a:off x="838200" y="2144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Validation</a:t>
            </a:r>
            <a:endParaRPr/>
          </a:p>
        </p:txBody>
      </p:sp>
      <p:sp>
        <p:nvSpPr>
          <p:cNvPr id="270" name="Google Shape;270;g254e7b0fa99_1_91"/>
          <p:cNvSpPr txBox="1"/>
          <p:nvPr>
            <p:ph idx="1" type="body"/>
          </p:nvPr>
        </p:nvSpPr>
        <p:spPr>
          <a:xfrm>
            <a:off x="742800" y="1213525"/>
            <a:ext cx="10940100" cy="1151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US" sz="2200"/>
              <a:t>CQ6: </a:t>
            </a:r>
            <a:r>
              <a:rPr lang="en-US" sz="2200"/>
              <a:t>Who should avoid taking any food having cannabis as an ingredient? If necessary, what are the precautions about which I should be concerned?</a:t>
            </a:r>
            <a:endParaRPr sz="2200"/>
          </a:p>
          <a:p>
            <a:pPr indent="0" lvl="0" marL="0" rtl="0" algn="l">
              <a:lnSpc>
                <a:spcPct val="150000"/>
              </a:lnSpc>
              <a:spcBef>
                <a:spcPts val="1000"/>
              </a:spcBef>
              <a:spcAft>
                <a:spcPts val="0"/>
              </a:spcAft>
              <a:buNone/>
            </a:pPr>
            <a:r>
              <a:t/>
            </a:r>
            <a:endParaRPr sz="2500"/>
          </a:p>
        </p:txBody>
      </p:sp>
      <p:pic>
        <p:nvPicPr>
          <p:cNvPr id="271" name="Google Shape;271;g254e7b0fa99_1_91"/>
          <p:cNvPicPr preferRelativeResize="0"/>
          <p:nvPr/>
        </p:nvPicPr>
        <p:blipFill>
          <a:blip r:embed="rId3">
            <a:alphaModFix/>
          </a:blip>
          <a:stretch>
            <a:fillRect/>
          </a:stretch>
        </p:blipFill>
        <p:spPr>
          <a:xfrm>
            <a:off x="1878975" y="2529875"/>
            <a:ext cx="8667750" cy="2952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54e7b0fa99_1_98"/>
          <p:cNvSpPr txBox="1"/>
          <p:nvPr>
            <p:ph type="title"/>
          </p:nvPr>
        </p:nvSpPr>
        <p:spPr>
          <a:xfrm>
            <a:off x="838200" y="2144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Limitation &amp; Future work</a:t>
            </a:r>
            <a:endParaRPr/>
          </a:p>
        </p:txBody>
      </p:sp>
      <p:graphicFrame>
        <p:nvGraphicFramePr>
          <p:cNvPr id="277" name="Google Shape;277;g254e7b0fa99_1_98"/>
          <p:cNvGraphicFramePr/>
          <p:nvPr/>
        </p:nvGraphicFramePr>
        <p:xfrm>
          <a:off x="965225" y="1845125"/>
          <a:ext cx="3000000" cy="3000000"/>
        </p:xfrm>
        <a:graphic>
          <a:graphicData uri="http://schemas.openxmlformats.org/drawingml/2006/table">
            <a:tbl>
              <a:tblPr>
                <a:noFill/>
                <a:tableStyleId>{C92ACCE8-7741-4C7A-BE78-BD15C61F7FE0}</a:tableStyleId>
              </a:tblPr>
              <a:tblGrid>
                <a:gridCol w="4742325"/>
                <a:gridCol w="5535075"/>
              </a:tblGrid>
              <a:tr h="446200">
                <a:tc>
                  <a:txBody>
                    <a:bodyPr/>
                    <a:lstStyle/>
                    <a:p>
                      <a:pPr indent="0" lvl="0" marL="0" marR="0" rtl="0" algn="ctr">
                        <a:lnSpc>
                          <a:spcPct val="100000"/>
                        </a:lnSpc>
                        <a:spcBef>
                          <a:spcPts val="0"/>
                        </a:spcBef>
                        <a:spcAft>
                          <a:spcPts val="0"/>
                        </a:spcAft>
                        <a:buClr>
                          <a:srgbClr val="000000"/>
                        </a:buClr>
                        <a:buSzPts val="1050"/>
                        <a:buFont typeface="Arial"/>
                        <a:buNone/>
                      </a:pPr>
                      <a:r>
                        <a:rPr b="1" lang="en-US" sz="1300" u="none" cap="none" strike="noStrike">
                          <a:latin typeface="Montserrat"/>
                          <a:ea typeface="Montserrat"/>
                          <a:cs typeface="Montserrat"/>
                          <a:sym typeface="Montserrat"/>
                        </a:rPr>
                        <a:t>Limitation</a:t>
                      </a:r>
                      <a:endParaRPr b="1" sz="13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en-US" sz="1300" u="none" cap="none" strike="noStrike">
                          <a:latin typeface="Montserrat"/>
                          <a:ea typeface="Montserrat"/>
                          <a:cs typeface="Montserrat"/>
                          <a:sym typeface="Montserrat"/>
                        </a:rPr>
                        <a:t>Future Work</a:t>
                      </a:r>
                      <a:endParaRPr b="1" sz="13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9D08E"/>
                    </a:solidFill>
                  </a:tcPr>
                </a:tc>
              </a:tr>
              <a:tr h="1328825">
                <a:tc>
                  <a:txBody>
                    <a:bodyPr/>
                    <a:lstStyle/>
                    <a:p>
                      <a:pPr indent="0" lvl="0" marL="0" marR="0" rtl="0" algn="l">
                        <a:lnSpc>
                          <a:spcPct val="150000"/>
                        </a:lnSpc>
                        <a:spcBef>
                          <a:spcPts val="0"/>
                        </a:spcBef>
                        <a:spcAft>
                          <a:spcPts val="0"/>
                        </a:spcAft>
                        <a:buClr>
                          <a:srgbClr val="000000"/>
                        </a:buClr>
                        <a:buSzPts val="1000"/>
                        <a:buFont typeface="Arial"/>
                        <a:buNone/>
                      </a:pPr>
                      <a:r>
                        <a:rPr i="1" lang="en-US" sz="1300" u="none" cap="none" strike="noStrike">
                          <a:latin typeface="Raleway Medium"/>
                          <a:ea typeface="Raleway Medium"/>
                          <a:cs typeface="Raleway Medium"/>
                          <a:sym typeface="Raleway Medium"/>
                        </a:rPr>
                        <a:t>CannabisO is focused on providing information for safe cannabis consumption for general people, it may not address the special needs of medical cannabis users.</a:t>
                      </a:r>
                      <a:endParaRPr i="1"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50000"/>
                        </a:lnSpc>
                        <a:spcBef>
                          <a:spcPts val="0"/>
                        </a:spcBef>
                        <a:spcAft>
                          <a:spcPts val="0"/>
                        </a:spcAft>
                        <a:buClr>
                          <a:srgbClr val="000000"/>
                        </a:buClr>
                        <a:buSzPts val="1000"/>
                        <a:buFont typeface="Arial"/>
                        <a:buNone/>
                      </a:pPr>
                      <a:r>
                        <a:rPr i="1" lang="en-US" sz="1300" u="none" cap="none" strike="noStrike">
                          <a:latin typeface="Raleway Medium"/>
                          <a:ea typeface="Raleway Medium"/>
                          <a:cs typeface="Raleway Medium"/>
                          <a:sym typeface="Raleway Medium"/>
                        </a:rPr>
                        <a:t>CannabisO system could be expanded to include more specific data for medical cannabis users and professionals. This may involve the creation of more specialized ontology that accommodate the specific requirements of these user groups.</a:t>
                      </a:r>
                      <a:endParaRPr i="1"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r h="842950">
                <a:tc>
                  <a:txBody>
                    <a:bodyPr/>
                    <a:lstStyle/>
                    <a:p>
                      <a:pPr indent="0" lvl="0" marL="0" marR="0" rtl="0" algn="l">
                        <a:lnSpc>
                          <a:spcPct val="150000"/>
                        </a:lnSpc>
                        <a:spcBef>
                          <a:spcPts val="0"/>
                        </a:spcBef>
                        <a:spcAft>
                          <a:spcPts val="0"/>
                        </a:spcAft>
                        <a:buClr>
                          <a:srgbClr val="000000"/>
                        </a:buClr>
                        <a:buSzPts val="1000"/>
                        <a:buFont typeface="Arial"/>
                        <a:buNone/>
                      </a:pPr>
                      <a:r>
                        <a:rPr i="1" lang="en-US" sz="1300" u="none" cap="none" strike="noStrike">
                          <a:latin typeface="Raleway Medium"/>
                          <a:ea typeface="Raleway Medium"/>
                          <a:cs typeface="Raleway Medium"/>
                          <a:sym typeface="Raleway Medium"/>
                        </a:rPr>
                        <a:t>CannabisO </a:t>
                      </a:r>
                      <a:r>
                        <a:rPr lang="en-US" sz="1300" u="none" cap="none" strike="noStrike">
                          <a:latin typeface="Raleway Medium"/>
                          <a:ea typeface="Raleway Medium"/>
                          <a:cs typeface="Raleway Medium"/>
                          <a:sym typeface="Raleway Medium"/>
                        </a:rPr>
                        <a:t>is new designed and developed ontology without expand the existing systems.</a:t>
                      </a:r>
                      <a:endParaRPr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rgbClr val="000000"/>
                        </a:buClr>
                        <a:buSzPts val="1000"/>
                        <a:buFont typeface="Arial"/>
                        <a:buNone/>
                      </a:pPr>
                      <a:r>
                        <a:rPr lang="en-US" sz="1300" u="none" cap="none" strike="noStrike">
                          <a:latin typeface="Raleway Medium"/>
                          <a:ea typeface="Raleway Medium"/>
                          <a:cs typeface="Raleway Medium"/>
                          <a:sym typeface="Raleway Medium"/>
                        </a:rPr>
                        <a:t>Try to import and reuse the existing system with </a:t>
                      </a:r>
                      <a:r>
                        <a:rPr i="1" lang="en-US" sz="1300" u="none" cap="none" strike="noStrike">
                          <a:latin typeface="Raleway Medium"/>
                          <a:ea typeface="Raleway Medium"/>
                          <a:cs typeface="Raleway Medium"/>
                          <a:sym typeface="Raleway Medium"/>
                        </a:rPr>
                        <a:t>CannabisO</a:t>
                      </a:r>
                      <a:r>
                        <a:rPr lang="en-US" sz="1300" u="none" cap="none" strike="noStrike">
                          <a:latin typeface="Raleway Medium"/>
                          <a:ea typeface="Raleway Medium"/>
                          <a:cs typeface="Raleway Medium"/>
                          <a:sym typeface="Raleway Medium"/>
                        </a:rPr>
                        <a:t>  to expand the knowledge-based.</a:t>
                      </a:r>
                      <a:endParaRPr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28825">
                <a:tc>
                  <a:txBody>
                    <a:bodyPr/>
                    <a:lstStyle/>
                    <a:p>
                      <a:pPr indent="0" lvl="0" marL="0" marR="0" rtl="0" algn="l">
                        <a:lnSpc>
                          <a:spcPct val="150000"/>
                        </a:lnSpc>
                        <a:spcBef>
                          <a:spcPts val="0"/>
                        </a:spcBef>
                        <a:spcAft>
                          <a:spcPts val="0"/>
                        </a:spcAft>
                        <a:buClr>
                          <a:srgbClr val="000000"/>
                        </a:buClr>
                        <a:buSzPts val="1000"/>
                        <a:buFont typeface="Arial"/>
                        <a:buNone/>
                      </a:pPr>
                      <a:r>
                        <a:rPr lang="en-US" sz="1300" u="none" cap="none" strike="noStrike">
                          <a:latin typeface="Raleway Medium"/>
                          <a:ea typeface="Raleway Medium"/>
                          <a:cs typeface="Raleway Medium"/>
                          <a:sym typeface="Raleway Medium"/>
                        </a:rPr>
                        <a:t>Due to the </a:t>
                      </a:r>
                      <a:r>
                        <a:rPr lang="en-US" sz="1300">
                          <a:latin typeface="Raleway Medium"/>
                          <a:ea typeface="Raleway Medium"/>
                          <a:cs typeface="Raleway Medium"/>
                          <a:sym typeface="Raleway Medium"/>
                        </a:rPr>
                        <a:t>limited time</a:t>
                      </a:r>
                      <a:r>
                        <a:rPr lang="en-US" sz="1300" u="none" cap="none" strike="noStrike">
                          <a:latin typeface="Raleway Medium"/>
                          <a:ea typeface="Raleway Medium"/>
                          <a:cs typeface="Raleway Medium"/>
                          <a:sym typeface="Raleway Medium"/>
                        </a:rPr>
                        <a:t>, the system is validated by using SPARQL only and is not reviewed by cannabis experts. Therefore, some imported data may be inaccurate.</a:t>
                      </a:r>
                      <a:endParaRPr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l">
                        <a:lnSpc>
                          <a:spcPct val="150000"/>
                        </a:lnSpc>
                        <a:spcBef>
                          <a:spcPts val="0"/>
                        </a:spcBef>
                        <a:spcAft>
                          <a:spcPts val="0"/>
                        </a:spcAft>
                        <a:buClr>
                          <a:srgbClr val="000000"/>
                        </a:buClr>
                        <a:buSzPts val="1000"/>
                        <a:buFont typeface="Arial"/>
                        <a:buNone/>
                      </a:pPr>
                      <a:r>
                        <a:rPr lang="en-US" sz="1300" u="none" cap="none" strike="noStrike">
                          <a:latin typeface="Raleway Medium"/>
                          <a:ea typeface="Raleway Medium"/>
                          <a:cs typeface="Raleway Medium"/>
                          <a:sym typeface="Raleway Medium"/>
                        </a:rPr>
                        <a:t>Review the ontology by experts in the field such as doctor, pharmacist, expert in the use of cannabis.</a:t>
                      </a:r>
                      <a:endParaRPr sz="1300" u="none" cap="none" strike="noStrike">
                        <a:latin typeface="Raleway Medium"/>
                        <a:ea typeface="Raleway Medium"/>
                        <a:cs typeface="Raleway Medium"/>
                        <a:sym typeface="Raleway Medium"/>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54e7b0fa99_1_104"/>
          <p:cNvSpPr txBox="1"/>
          <p:nvPr>
            <p:ph type="title"/>
          </p:nvPr>
        </p:nvSpPr>
        <p:spPr>
          <a:xfrm>
            <a:off x="838200" y="2144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CONCLUSION</a:t>
            </a:r>
            <a:endParaRPr/>
          </a:p>
        </p:txBody>
      </p:sp>
      <p:sp>
        <p:nvSpPr>
          <p:cNvPr id="283" name="Google Shape;283;g254e7b0fa99_1_104"/>
          <p:cNvSpPr txBox="1"/>
          <p:nvPr>
            <p:ph idx="1" type="body"/>
          </p:nvPr>
        </p:nvSpPr>
        <p:spPr>
          <a:xfrm>
            <a:off x="931200" y="1540100"/>
            <a:ext cx="10804500" cy="4351200"/>
          </a:xfrm>
          <a:prstGeom prst="rect">
            <a:avLst/>
          </a:prstGeom>
        </p:spPr>
        <p:txBody>
          <a:bodyPr anchorCtr="0" anchor="t" bIns="45700" lIns="91425" spcFirstLastPara="1" rIns="91425" wrap="square" tIns="45700">
            <a:normAutofit fontScale="77500" lnSpcReduction="10000"/>
          </a:bodyPr>
          <a:lstStyle/>
          <a:p>
            <a:pPr indent="-351631" lvl="0" marL="457200" rtl="0" algn="l">
              <a:lnSpc>
                <a:spcPct val="150000"/>
              </a:lnSpc>
              <a:spcBef>
                <a:spcPts val="1000"/>
              </a:spcBef>
              <a:spcAft>
                <a:spcPts val="0"/>
              </a:spcAft>
              <a:buSzPct val="100000"/>
              <a:buChar char="•"/>
            </a:pPr>
            <a:r>
              <a:rPr i="1" lang="en-US" sz="2500"/>
              <a:t>CannabisO</a:t>
            </a:r>
            <a:r>
              <a:rPr lang="en-US" sz="2500"/>
              <a:t> system has been developed as an ontology-based knowledge model that provides support general users to ask questions about safe cannabis consumption.</a:t>
            </a:r>
            <a:endParaRPr sz="2500"/>
          </a:p>
          <a:p>
            <a:pPr indent="-351631" lvl="0" marL="457200" rtl="0" algn="l">
              <a:lnSpc>
                <a:spcPct val="150000"/>
              </a:lnSpc>
              <a:spcBef>
                <a:spcPts val="0"/>
              </a:spcBef>
              <a:spcAft>
                <a:spcPts val="0"/>
              </a:spcAft>
              <a:buSzPct val="100000"/>
              <a:buChar char="•"/>
            </a:pPr>
            <a:r>
              <a:rPr i="1" lang="en-US" sz="2500"/>
              <a:t>CannabisO </a:t>
            </a:r>
            <a:r>
              <a:rPr lang="en-US" sz="2500"/>
              <a:t>system supports the vulnerability of the existing ontology system such as menus that use cannabis as an ingredient, the amount of cannabis used in each menu, and precautions about using cannabis</a:t>
            </a:r>
            <a:endParaRPr sz="2500"/>
          </a:p>
          <a:p>
            <a:pPr indent="-351631" lvl="0" marL="457200" rtl="0" algn="l">
              <a:lnSpc>
                <a:spcPct val="150000"/>
              </a:lnSpc>
              <a:spcBef>
                <a:spcPts val="0"/>
              </a:spcBef>
              <a:spcAft>
                <a:spcPts val="0"/>
              </a:spcAft>
              <a:buSzPct val="100000"/>
              <a:buChar char="•"/>
            </a:pPr>
            <a:r>
              <a:rPr lang="en-US" sz="2500"/>
              <a:t>Data gathered from 5 main sources including website of government, websites or sources of hospital, book, published studies, and existing cannabis database.</a:t>
            </a:r>
            <a:endParaRPr sz="2500"/>
          </a:p>
          <a:p>
            <a:pPr indent="-351631" lvl="0" marL="457200" rtl="0" algn="l">
              <a:lnSpc>
                <a:spcPct val="150000"/>
              </a:lnSpc>
              <a:spcBef>
                <a:spcPts val="0"/>
              </a:spcBef>
              <a:spcAft>
                <a:spcPts val="0"/>
              </a:spcAft>
              <a:buSzPct val="100000"/>
              <a:buChar char="•"/>
            </a:pPr>
            <a:r>
              <a:rPr lang="en-US" sz="2500"/>
              <a:t>Class hierarchy, object property, data property, and individuals were developed respectively.</a:t>
            </a:r>
            <a:endParaRPr sz="2500"/>
          </a:p>
          <a:p>
            <a:pPr indent="-351631" lvl="0" marL="457200" rtl="0" algn="l">
              <a:lnSpc>
                <a:spcPct val="150000"/>
              </a:lnSpc>
              <a:spcBef>
                <a:spcPts val="0"/>
              </a:spcBef>
              <a:spcAft>
                <a:spcPts val="0"/>
              </a:spcAft>
              <a:buSzPct val="100000"/>
              <a:buChar char="•"/>
            </a:pPr>
            <a:r>
              <a:rPr lang="en-US" sz="2500"/>
              <a:t>Reasoning is conducted for inference knowledge of ontology for checking consistency</a:t>
            </a:r>
            <a:endParaRPr sz="2500"/>
          </a:p>
          <a:p>
            <a:pPr indent="-351631" lvl="0" marL="457200" rtl="0" algn="l">
              <a:lnSpc>
                <a:spcPct val="150000"/>
              </a:lnSpc>
              <a:spcBef>
                <a:spcPts val="0"/>
              </a:spcBef>
              <a:spcAft>
                <a:spcPts val="0"/>
              </a:spcAft>
              <a:buSzPct val="100000"/>
              <a:buChar char="•"/>
            </a:pPr>
            <a:r>
              <a:rPr lang="en-US" sz="2500"/>
              <a:t>Validate each CQ by using SPARQL to query data </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03EA7"/>
              </a:buClr>
              <a:buSzPts val="5400"/>
              <a:buFont typeface="Arial"/>
              <a:buNone/>
            </a:pPr>
            <a:r>
              <a:rPr lang="en-US"/>
              <a:t>THANK YOU</a:t>
            </a:r>
            <a:endParaRPr/>
          </a:p>
        </p:txBody>
      </p:sp>
      <p:sp>
        <p:nvSpPr>
          <p:cNvPr id="289" name="Google Shape;28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QUESTION &amp; ANSWER</a:t>
            </a:r>
            <a:endParaRPr/>
          </a:p>
        </p:txBody>
      </p:sp>
      <p:pic>
        <p:nvPicPr>
          <p:cNvPr id="290" name="Google Shape;290;p3"/>
          <p:cNvPicPr preferRelativeResize="0"/>
          <p:nvPr/>
        </p:nvPicPr>
        <p:blipFill rotWithShape="1">
          <a:blip r:embed="rId3">
            <a:alphaModFix/>
          </a:blip>
          <a:srcRect b="0" l="0" r="0" t="0"/>
          <a:stretch/>
        </p:blipFill>
        <p:spPr>
          <a:xfrm>
            <a:off x="7254489" y="-124870"/>
            <a:ext cx="1749196" cy="1749196"/>
          </a:xfrm>
          <a:prstGeom prst="rect">
            <a:avLst/>
          </a:prstGeom>
          <a:noFill/>
          <a:ln>
            <a:noFill/>
          </a:ln>
        </p:spPr>
      </p:pic>
      <p:pic>
        <p:nvPicPr>
          <p:cNvPr id="291" name="Google Shape;291;p3"/>
          <p:cNvPicPr preferRelativeResize="0"/>
          <p:nvPr/>
        </p:nvPicPr>
        <p:blipFill rotWithShape="1">
          <a:blip r:embed="rId4">
            <a:alphaModFix/>
          </a:blip>
          <a:srcRect b="0" l="0" r="0" t="0"/>
          <a:stretch/>
        </p:blipFill>
        <p:spPr>
          <a:xfrm>
            <a:off x="5375330" y="24186"/>
            <a:ext cx="1749196" cy="1749196"/>
          </a:xfrm>
          <a:prstGeom prst="rect">
            <a:avLst/>
          </a:prstGeom>
          <a:noFill/>
          <a:ln>
            <a:noFill/>
          </a:ln>
        </p:spPr>
      </p:pic>
      <p:pic>
        <p:nvPicPr>
          <p:cNvPr id="292" name="Google Shape;292;p3"/>
          <p:cNvPicPr preferRelativeResize="0"/>
          <p:nvPr/>
        </p:nvPicPr>
        <p:blipFill rotWithShape="1">
          <a:blip r:embed="rId5">
            <a:alphaModFix/>
          </a:blip>
          <a:srcRect b="0" l="0" r="0" t="0"/>
          <a:stretch/>
        </p:blipFill>
        <p:spPr>
          <a:xfrm>
            <a:off x="3854200" y="102086"/>
            <a:ext cx="1295284" cy="12952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54e7b0fa99_0_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Introduction</a:t>
            </a:r>
            <a:endParaRPr/>
          </a:p>
        </p:txBody>
      </p:sp>
      <p:sp>
        <p:nvSpPr>
          <p:cNvPr id="104" name="Google Shape;104;g254e7b0fa99_0_4"/>
          <p:cNvSpPr txBox="1"/>
          <p:nvPr>
            <p:ph idx="1" type="body"/>
          </p:nvPr>
        </p:nvSpPr>
        <p:spPr>
          <a:xfrm>
            <a:off x="1220100" y="1825625"/>
            <a:ext cx="10261800" cy="4351200"/>
          </a:xfrm>
          <a:prstGeom prst="rect">
            <a:avLst/>
          </a:prstGeom>
        </p:spPr>
        <p:txBody>
          <a:bodyPr anchorCtr="0" anchor="t" bIns="45700" lIns="91425" spcFirstLastPara="1" rIns="91425" wrap="square" tIns="45700">
            <a:normAutofit/>
          </a:bodyPr>
          <a:lstStyle/>
          <a:p>
            <a:pPr indent="-387350" lvl="0" marL="457200" rtl="0" algn="l">
              <a:lnSpc>
                <a:spcPct val="150000"/>
              </a:lnSpc>
              <a:spcBef>
                <a:spcPts val="1000"/>
              </a:spcBef>
              <a:spcAft>
                <a:spcPts val="0"/>
              </a:spcAft>
              <a:buSzPts val="2500"/>
              <a:buChar char="•"/>
            </a:pPr>
            <a:r>
              <a:rPr lang="en-US" sz="2500"/>
              <a:t>In 2022,</a:t>
            </a:r>
            <a:r>
              <a:rPr lang="en-US" sz="2500"/>
              <a:t> the Ministry of Public Health of Thailand has announced that, cannabis is no longer considered a narcotic.</a:t>
            </a:r>
            <a:endParaRPr sz="2500"/>
          </a:p>
          <a:p>
            <a:pPr indent="-387350" lvl="0" marL="457200" rtl="0" algn="l">
              <a:lnSpc>
                <a:spcPct val="150000"/>
              </a:lnSpc>
              <a:spcBef>
                <a:spcPts val="0"/>
              </a:spcBef>
              <a:spcAft>
                <a:spcPts val="0"/>
              </a:spcAft>
              <a:buSzPts val="2500"/>
              <a:buChar char="•"/>
            </a:pPr>
            <a:r>
              <a:rPr lang="en-US" sz="2500"/>
              <a:t>This announcement permits Thai citizen to use cannabis in healthcare, medical, research and commercial.</a:t>
            </a:r>
            <a:endParaRPr sz="2500"/>
          </a:p>
          <a:p>
            <a:pPr indent="-387350" lvl="0" marL="457200" rtl="0" algn="l">
              <a:lnSpc>
                <a:spcPct val="150000"/>
              </a:lnSpc>
              <a:spcBef>
                <a:spcPts val="0"/>
              </a:spcBef>
              <a:spcAft>
                <a:spcPts val="0"/>
              </a:spcAft>
              <a:buSzPts val="2500"/>
              <a:buChar char="•"/>
            </a:pPr>
            <a:r>
              <a:rPr lang="en-US" sz="2500"/>
              <a:t>However, entertainment usage is still and importing and exporting cannabis are also still controlled.</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54e7b0fa99_0_1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Statement of problems</a:t>
            </a:r>
            <a:endParaRPr/>
          </a:p>
        </p:txBody>
      </p:sp>
      <p:sp>
        <p:nvSpPr>
          <p:cNvPr id="110" name="Google Shape;110;g254e7b0fa99_0_10"/>
          <p:cNvSpPr txBox="1"/>
          <p:nvPr>
            <p:ph idx="1" type="body"/>
          </p:nvPr>
        </p:nvSpPr>
        <p:spPr>
          <a:xfrm>
            <a:off x="1220100" y="1825625"/>
            <a:ext cx="10261800" cy="4351200"/>
          </a:xfrm>
          <a:prstGeom prst="rect">
            <a:avLst/>
          </a:prstGeom>
        </p:spPr>
        <p:txBody>
          <a:bodyPr anchorCtr="0" anchor="t" bIns="45700" lIns="91425" spcFirstLastPara="1" rIns="91425" wrap="square" tIns="45700">
            <a:noAutofit/>
          </a:bodyPr>
          <a:lstStyle/>
          <a:p>
            <a:pPr indent="-387350" lvl="0" marL="457200" rtl="0" algn="l">
              <a:lnSpc>
                <a:spcPct val="150000"/>
              </a:lnSpc>
              <a:spcBef>
                <a:spcPts val="1000"/>
              </a:spcBef>
              <a:spcAft>
                <a:spcPts val="0"/>
              </a:spcAft>
              <a:buSzPts val="2500"/>
              <a:buAutoNum type="arabicPeriod"/>
            </a:pPr>
            <a:r>
              <a:rPr lang="en-US" sz="2500"/>
              <a:t>Citizens</a:t>
            </a:r>
            <a:r>
              <a:rPr lang="en-US" sz="2500"/>
              <a:t> do not know how to consume it safely without overdoses usage, side effects, </a:t>
            </a:r>
            <a:r>
              <a:rPr lang="en-US" sz="2500"/>
              <a:t>the symptoms that cannabis can relive, and precautions.</a:t>
            </a:r>
            <a:endParaRPr sz="2500"/>
          </a:p>
          <a:p>
            <a:pPr indent="-387350" lvl="0" marL="457200" rtl="0" algn="l">
              <a:lnSpc>
                <a:spcPct val="150000"/>
              </a:lnSpc>
              <a:spcBef>
                <a:spcPts val="0"/>
              </a:spcBef>
              <a:spcAft>
                <a:spcPts val="0"/>
              </a:spcAft>
              <a:buSzPts val="2500"/>
              <a:buAutoNum type="arabicPeriod"/>
            </a:pPr>
            <a:r>
              <a:rPr lang="en-US" sz="2500"/>
              <a:t>Knowledge of cannabis are being widely presented on the Internet, the redundancy, inconsistency, and unreliability of the knowledge sources are major concerns.</a:t>
            </a:r>
            <a:endParaRPr sz="2500"/>
          </a:p>
          <a:p>
            <a:pPr indent="-387350" lvl="0" marL="457200" rtl="0" algn="l">
              <a:lnSpc>
                <a:spcPct val="150000"/>
              </a:lnSpc>
              <a:spcBef>
                <a:spcPts val="0"/>
              </a:spcBef>
              <a:spcAft>
                <a:spcPts val="0"/>
              </a:spcAft>
              <a:buSzPts val="2500"/>
              <a:buAutoNum type="arabicPeriod"/>
            </a:pPr>
            <a:r>
              <a:rPr lang="en-US" sz="2500"/>
              <a:t>T</a:t>
            </a:r>
            <a:r>
              <a:rPr lang="en-US" sz="2500"/>
              <a:t>he content is usually provided in text form on the websites or in PDF format, it is difficult to searching for specific information.</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54e7b0fa99_0_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Objectives</a:t>
            </a:r>
            <a:endParaRPr/>
          </a:p>
        </p:txBody>
      </p:sp>
      <p:sp>
        <p:nvSpPr>
          <p:cNvPr id="116" name="Google Shape;116;g254e7b0fa99_0_15"/>
          <p:cNvSpPr txBox="1"/>
          <p:nvPr>
            <p:ph idx="1" type="body"/>
          </p:nvPr>
        </p:nvSpPr>
        <p:spPr>
          <a:xfrm>
            <a:off x="1220100" y="1825625"/>
            <a:ext cx="10261800" cy="4351200"/>
          </a:xfrm>
          <a:prstGeom prst="rect">
            <a:avLst/>
          </a:prstGeom>
        </p:spPr>
        <p:txBody>
          <a:bodyPr anchorCtr="0" anchor="t" bIns="45700" lIns="91425" spcFirstLastPara="1" rIns="91425" wrap="square" tIns="45700">
            <a:noAutofit/>
          </a:bodyPr>
          <a:lstStyle/>
          <a:p>
            <a:pPr indent="-387350" lvl="0" marL="457200" rtl="0" algn="l">
              <a:lnSpc>
                <a:spcPct val="150000"/>
              </a:lnSpc>
              <a:spcBef>
                <a:spcPts val="1000"/>
              </a:spcBef>
              <a:spcAft>
                <a:spcPts val="0"/>
              </a:spcAft>
              <a:buSzPts val="2500"/>
              <a:buAutoNum type="arabicPeriod"/>
            </a:pPr>
            <a:r>
              <a:rPr lang="en-US" sz="2500"/>
              <a:t>Gathering knowledge about cannabis from various official and reliable sources</a:t>
            </a:r>
            <a:endParaRPr sz="2500"/>
          </a:p>
          <a:p>
            <a:pPr indent="-387350" lvl="0" marL="457200" rtl="0" algn="l">
              <a:lnSpc>
                <a:spcPct val="150000"/>
              </a:lnSpc>
              <a:spcBef>
                <a:spcPts val="0"/>
              </a:spcBef>
              <a:spcAft>
                <a:spcPts val="0"/>
              </a:spcAft>
              <a:buSzPts val="2500"/>
              <a:buAutoNum type="arabicPeriod"/>
            </a:pPr>
            <a:r>
              <a:rPr i="1" lang="en-US" sz="2500"/>
              <a:t>CannabisO</a:t>
            </a:r>
            <a:r>
              <a:rPr lang="en-US" sz="2500"/>
              <a:t> ontology was designed and developed for questioning and answering</a:t>
            </a:r>
            <a:endParaRPr sz="2500"/>
          </a:p>
          <a:p>
            <a:pPr indent="-387350" lvl="1" marL="914400" rtl="0" algn="l">
              <a:lnSpc>
                <a:spcPct val="150000"/>
              </a:lnSpc>
              <a:spcBef>
                <a:spcPts val="0"/>
              </a:spcBef>
              <a:spcAft>
                <a:spcPts val="0"/>
              </a:spcAft>
              <a:buSzPts val="2500"/>
              <a:buAutoNum type="alphaLcPeriod"/>
            </a:pPr>
            <a:r>
              <a:rPr lang="en-US" sz="2500"/>
              <a:t>Action of cannabis to human body </a:t>
            </a:r>
            <a:endParaRPr sz="2500"/>
          </a:p>
          <a:p>
            <a:pPr indent="-387350" lvl="1" marL="914400" rtl="0" algn="l">
              <a:lnSpc>
                <a:spcPct val="150000"/>
              </a:lnSpc>
              <a:spcBef>
                <a:spcPts val="0"/>
              </a:spcBef>
              <a:spcAft>
                <a:spcPts val="0"/>
              </a:spcAft>
              <a:buSzPts val="2500"/>
              <a:buAutoNum type="alphaLcPeriod"/>
            </a:pPr>
            <a:r>
              <a:rPr lang="en-US" sz="2500"/>
              <a:t>Alleviation of symptoms</a:t>
            </a:r>
            <a:endParaRPr sz="2500"/>
          </a:p>
          <a:p>
            <a:pPr indent="-387350" lvl="1" marL="914400" rtl="0" algn="l">
              <a:lnSpc>
                <a:spcPct val="150000"/>
              </a:lnSpc>
              <a:spcBef>
                <a:spcPts val="0"/>
              </a:spcBef>
              <a:spcAft>
                <a:spcPts val="0"/>
              </a:spcAft>
              <a:buSzPts val="2500"/>
              <a:buAutoNum type="alphaLcPeriod"/>
            </a:pPr>
            <a:r>
              <a:rPr lang="en-US" sz="2500"/>
              <a:t>Proper cannabis consumption</a:t>
            </a:r>
            <a:endParaRPr sz="2500"/>
          </a:p>
          <a:p>
            <a:pPr indent="-387350" lvl="1" marL="914400" rtl="0" algn="l">
              <a:lnSpc>
                <a:spcPct val="150000"/>
              </a:lnSpc>
              <a:spcBef>
                <a:spcPts val="0"/>
              </a:spcBef>
              <a:spcAft>
                <a:spcPts val="0"/>
              </a:spcAft>
              <a:buSzPts val="2500"/>
              <a:buAutoNum type="alphaLcPeriod"/>
            </a:pPr>
            <a:r>
              <a:rPr lang="en-US" sz="2500"/>
              <a:t>Precautions and side effects of cannabis consumption.</a:t>
            </a:r>
            <a:endParaRPr sz="2500"/>
          </a:p>
          <a:p>
            <a:pPr indent="0" lvl="0" marL="0" rtl="0" algn="l">
              <a:lnSpc>
                <a:spcPct val="150000"/>
              </a:lnSpc>
              <a:spcBef>
                <a:spcPts val="1000"/>
              </a:spcBef>
              <a:spcAft>
                <a:spcPts val="0"/>
              </a:spcAft>
              <a:buNone/>
            </a:pPr>
            <a:r>
              <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54e7b0fa99_0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Related work</a:t>
            </a:r>
            <a:endParaRPr/>
          </a:p>
        </p:txBody>
      </p:sp>
      <p:graphicFrame>
        <p:nvGraphicFramePr>
          <p:cNvPr id="122" name="Google Shape;122;g254e7b0fa99_0_20"/>
          <p:cNvGraphicFramePr/>
          <p:nvPr/>
        </p:nvGraphicFramePr>
        <p:xfrm>
          <a:off x="1403125" y="1539475"/>
          <a:ext cx="3000000" cy="3000000"/>
        </p:xfrm>
        <a:graphic>
          <a:graphicData uri="http://schemas.openxmlformats.org/drawingml/2006/table">
            <a:tbl>
              <a:tblPr>
                <a:noFill/>
                <a:tableStyleId>{1ACDC605-B5F2-43A5-ACBC-C0B204F01BBD}</a:tableStyleId>
              </a:tblPr>
              <a:tblGrid>
                <a:gridCol w="2704125"/>
                <a:gridCol w="7246550"/>
              </a:tblGrid>
              <a:tr h="472575">
                <a:tc>
                  <a:txBody>
                    <a:bodyPr/>
                    <a:lstStyle/>
                    <a:p>
                      <a:pPr indent="0" lvl="0" marL="0" marR="0" rtl="0" algn="ctr">
                        <a:lnSpc>
                          <a:spcPct val="100000"/>
                        </a:lnSpc>
                        <a:spcBef>
                          <a:spcPts val="0"/>
                        </a:spcBef>
                        <a:spcAft>
                          <a:spcPts val="0"/>
                        </a:spcAft>
                        <a:buClr>
                          <a:srgbClr val="000000"/>
                        </a:buClr>
                        <a:buSzPts val="1200"/>
                        <a:buFont typeface="Arial"/>
                        <a:buNone/>
                      </a:pPr>
                      <a:r>
                        <a:rPr b="1" lang="en-US" sz="1500" u="none" cap="none" strike="noStrike">
                          <a:latin typeface="Montserrat"/>
                          <a:ea typeface="Montserrat"/>
                          <a:cs typeface="Montserrat"/>
                          <a:sym typeface="Montserrat"/>
                        </a:rPr>
                        <a:t>Related Work</a:t>
                      </a:r>
                      <a:endParaRPr b="1" sz="1500" u="none" cap="none" strike="noStrike">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b="1" lang="en-US" sz="1500" u="none" cap="none" strike="noStrike">
                          <a:latin typeface="Montserrat"/>
                          <a:ea typeface="Montserrat"/>
                          <a:cs typeface="Montserrat"/>
                          <a:sym typeface="Montserrat"/>
                        </a:rPr>
                        <a:t>Summary</a:t>
                      </a:r>
                      <a:endParaRPr b="1" sz="1500" u="none" cap="none" strike="noStrike">
                        <a:latin typeface="Montserrat"/>
                        <a:ea typeface="Montserrat"/>
                        <a:cs typeface="Montserrat"/>
                        <a:sym typeface="Montserrat"/>
                      </a:endParaRPr>
                    </a:p>
                  </a:txBody>
                  <a:tcPr marT="91425" marB="91425" marR="91425" marL="91425"/>
                </a:tc>
              </a:tr>
              <a:tr h="1189350">
                <a:tc>
                  <a:txBody>
                    <a:bodyPr/>
                    <a:lstStyle/>
                    <a:p>
                      <a:pPr indent="0" lvl="0" marL="0" marR="0" rtl="0" algn="l">
                        <a:lnSpc>
                          <a:spcPct val="100000"/>
                        </a:lnSpc>
                        <a:spcBef>
                          <a:spcPts val="0"/>
                        </a:spcBef>
                        <a:spcAft>
                          <a:spcPts val="0"/>
                        </a:spcAft>
                        <a:buClr>
                          <a:srgbClr val="000000"/>
                        </a:buClr>
                        <a:buSzPts val="1200"/>
                        <a:buFont typeface="Arial"/>
                        <a:buNone/>
                      </a:pPr>
                      <a:r>
                        <a:rPr b="1" lang="en-US" sz="1500" u="none" cap="none" strike="noStrike">
                          <a:latin typeface="Montserrat"/>
                          <a:ea typeface="Montserrat"/>
                          <a:cs typeface="Montserrat"/>
                          <a:sym typeface="Montserrat"/>
                        </a:rPr>
                        <a:t>Drug Abuse Ontology (DAO)</a:t>
                      </a:r>
                      <a:endParaRPr b="1" sz="1500" u="none" cap="none" strike="noStrike">
                        <a:latin typeface="Montserrat"/>
                        <a:ea typeface="Montserrat"/>
                        <a:cs typeface="Montserrat"/>
                        <a:sym typeface="Montserrat"/>
                      </a:endParaRPr>
                    </a:p>
                  </a:txBody>
                  <a:tcPr marT="91425" marB="91425" marR="91425" marL="91425"/>
                </a:tc>
                <a:tc>
                  <a:txBody>
                    <a:bodyPr/>
                    <a:lstStyle/>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DAO was developed because no existing ontology addressed these particular aspects of drug used</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DAO analyzed web-based and social media data in order to improve public health and drug use</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b="1" lang="en-US" sz="1500" u="none" cap="none" strike="noStrike">
                          <a:latin typeface="Montserrat"/>
                          <a:ea typeface="Montserrat"/>
                          <a:cs typeface="Montserrat"/>
                          <a:sym typeface="Montserrat"/>
                        </a:rPr>
                        <a:t>Focused on drug usage, slang words, drug prevention, and withdrawal symptoms.</a:t>
                      </a:r>
                      <a:endParaRPr b="1" sz="1500" u="none" cap="none" strike="noStrike">
                        <a:latin typeface="Montserrat"/>
                        <a:ea typeface="Montserrat"/>
                        <a:cs typeface="Montserrat"/>
                        <a:sym typeface="Montserrat"/>
                      </a:endParaRPr>
                    </a:p>
                  </a:txBody>
                  <a:tcPr marT="91425" marB="91425" marR="91425" marL="91425"/>
                </a:tc>
              </a:tr>
              <a:tr h="817200">
                <a:tc>
                  <a:txBody>
                    <a:bodyPr/>
                    <a:lstStyle/>
                    <a:p>
                      <a:pPr indent="0" lvl="0" marL="0" marR="0" rtl="0" algn="l">
                        <a:lnSpc>
                          <a:spcPct val="100000"/>
                        </a:lnSpc>
                        <a:spcBef>
                          <a:spcPts val="0"/>
                        </a:spcBef>
                        <a:spcAft>
                          <a:spcPts val="0"/>
                        </a:spcAft>
                        <a:buClr>
                          <a:srgbClr val="000000"/>
                        </a:buClr>
                        <a:buSzPts val="1200"/>
                        <a:buFont typeface="Arial"/>
                        <a:buNone/>
                      </a:pPr>
                      <a:r>
                        <a:rPr b="1" lang="en-US" sz="1500" u="none" cap="none" strike="noStrike">
                          <a:latin typeface="Montserrat"/>
                          <a:ea typeface="Montserrat"/>
                          <a:cs typeface="Montserrat"/>
                          <a:sym typeface="Montserrat"/>
                        </a:rPr>
                        <a:t>e-cigarette ontology (E-CigO)</a:t>
                      </a:r>
                      <a:endParaRPr b="1" sz="1500" u="none" cap="none" strike="noStrike">
                        <a:latin typeface="Montserrat"/>
                        <a:ea typeface="Montserrat"/>
                        <a:cs typeface="Montserrat"/>
                        <a:sym typeface="Montserrat"/>
                      </a:endParaRPr>
                    </a:p>
                  </a:txBody>
                  <a:tcPr marT="91425" marB="91425" marR="91425" marL="91425"/>
                </a:tc>
                <a:tc>
                  <a:txBody>
                    <a:bodyPr/>
                    <a:lstStyle/>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The number of lung problems among young people was rising </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Lack of a standardized to describe e-cigarettes and their components and compounds</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b="1" lang="en-US" sz="1500" u="none" cap="none" strike="noStrike">
                          <a:latin typeface="Montserrat"/>
                          <a:ea typeface="Montserrat"/>
                          <a:cs typeface="Montserrat"/>
                          <a:sym typeface="Montserrat"/>
                        </a:rPr>
                        <a:t>Focused on devices, components, substances, and side effect</a:t>
                      </a:r>
                      <a:endParaRPr b="1" sz="1500" u="none" cap="none" strike="noStrike">
                        <a:latin typeface="Montserrat"/>
                        <a:ea typeface="Montserrat"/>
                        <a:cs typeface="Montserrat"/>
                        <a:sym typeface="Montserrat"/>
                      </a:endParaRPr>
                    </a:p>
                  </a:txBody>
                  <a:tcPr marT="91425" marB="91425" marR="91425" marL="91425"/>
                </a:tc>
              </a:tr>
              <a:tr h="1249825">
                <a:tc>
                  <a:txBody>
                    <a:bodyPr/>
                    <a:lstStyle/>
                    <a:p>
                      <a:pPr indent="0" lvl="0" marL="0" marR="0" rtl="0" algn="l">
                        <a:lnSpc>
                          <a:spcPct val="100000"/>
                        </a:lnSpc>
                        <a:spcBef>
                          <a:spcPts val="0"/>
                        </a:spcBef>
                        <a:spcAft>
                          <a:spcPts val="0"/>
                        </a:spcAft>
                        <a:buClr>
                          <a:srgbClr val="000000"/>
                        </a:buClr>
                        <a:buSzPts val="1200"/>
                        <a:buFont typeface="Arial"/>
                        <a:buNone/>
                      </a:pPr>
                      <a:r>
                        <a:rPr b="1" lang="en-US" sz="1500" u="none" cap="none" strike="noStrike">
                          <a:latin typeface="Montserrat"/>
                          <a:ea typeface="Montserrat"/>
                          <a:cs typeface="Montserrat"/>
                          <a:sym typeface="Montserrat"/>
                        </a:rPr>
                        <a:t>CANNUSE</a:t>
                      </a:r>
                      <a:endParaRPr b="1" sz="1500" u="none" cap="none" strike="noStrike">
                        <a:latin typeface="Montserrat"/>
                        <a:ea typeface="Montserrat"/>
                        <a:cs typeface="Montserrat"/>
                        <a:sym typeface="Montserrat"/>
                      </a:endParaRPr>
                    </a:p>
                  </a:txBody>
                  <a:tcPr marT="91425" marB="91425" marR="91425" marL="91425"/>
                </a:tc>
                <a:tc>
                  <a:txBody>
                    <a:bodyPr/>
                    <a:lstStyle/>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Existing database of Cannabis about medical uses, alimentary uses, fibre uses, psychoactive uses, etc.</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The data that provide are about taxonomy, species origin, morphological, genetic and chemical variability, and also ethnobotany, i.e. its traditional names and uses.</a:t>
                      </a:r>
                      <a:endParaRPr sz="1500" u="none" cap="none" strike="noStrike">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US" sz="1500" u="none" cap="none" strike="noStrike">
                          <a:latin typeface="Montserrat"/>
                          <a:ea typeface="Montserrat"/>
                          <a:cs typeface="Montserrat"/>
                          <a:sym typeface="Montserrat"/>
                        </a:rPr>
                        <a:t>Target groups are scientists and general public interested in different aspects of Cannabis uses</a:t>
                      </a:r>
                      <a:endParaRPr sz="1500" u="none" cap="none" strike="noStrike">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54e7b0fa99_0_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Methodology</a:t>
            </a:r>
            <a:endParaRPr/>
          </a:p>
        </p:txBody>
      </p:sp>
      <p:sp>
        <p:nvSpPr>
          <p:cNvPr id="128" name="Google Shape;128;g254e7b0fa99_0_31"/>
          <p:cNvSpPr txBox="1"/>
          <p:nvPr>
            <p:ph idx="1" type="body"/>
          </p:nvPr>
        </p:nvSpPr>
        <p:spPr>
          <a:xfrm>
            <a:off x="1220100" y="1825625"/>
            <a:ext cx="10261800" cy="4351200"/>
          </a:xfrm>
          <a:prstGeom prst="rect">
            <a:avLst/>
          </a:prstGeom>
        </p:spPr>
        <p:txBody>
          <a:bodyPr anchorCtr="0" anchor="t" bIns="45700" lIns="91425" spcFirstLastPara="1" rIns="91425" wrap="square" tIns="45700">
            <a:noAutofit/>
          </a:bodyPr>
          <a:lstStyle/>
          <a:p>
            <a:pPr indent="-387350" lvl="0" marL="457200" rtl="0" algn="l">
              <a:lnSpc>
                <a:spcPct val="150000"/>
              </a:lnSpc>
              <a:spcBef>
                <a:spcPts val="1000"/>
              </a:spcBef>
              <a:spcAft>
                <a:spcPts val="0"/>
              </a:spcAft>
              <a:buSzPts val="2500"/>
              <a:buAutoNum type="arabicPeriod"/>
            </a:pPr>
            <a:r>
              <a:rPr lang="en-US" sz="2500"/>
              <a:t>Defining competency questions (CQs)</a:t>
            </a:r>
            <a:endParaRPr sz="2500"/>
          </a:p>
          <a:p>
            <a:pPr indent="-387350" lvl="0" marL="457200" rtl="0" algn="l">
              <a:lnSpc>
                <a:spcPct val="150000"/>
              </a:lnSpc>
              <a:spcBef>
                <a:spcPts val="0"/>
              </a:spcBef>
              <a:spcAft>
                <a:spcPts val="0"/>
              </a:spcAft>
              <a:buSzPts val="2500"/>
              <a:buAutoNum type="arabicPeriod"/>
            </a:pPr>
            <a:r>
              <a:rPr lang="en-US" sz="2500"/>
              <a:t>Gathering knowledge about cannabis</a:t>
            </a:r>
            <a:endParaRPr sz="2500"/>
          </a:p>
          <a:p>
            <a:pPr indent="-387350" lvl="0" marL="457200" rtl="0" algn="l">
              <a:lnSpc>
                <a:spcPct val="150000"/>
              </a:lnSpc>
              <a:spcBef>
                <a:spcPts val="0"/>
              </a:spcBef>
              <a:spcAft>
                <a:spcPts val="0"/>
              </a:spcAft>
              <a:buSzPts val="2500"/>
              <a:buAutoNum type="arabicPeriod"/>
            </a:pPr>
            <a:r>
              <a:rPr lang="en-US" sz="2500"/>
              <a:t>Developing </a:t>
            </a:r>
            <a:r>
              <a:rPr i="1" lang="en-US" sz="2500"/>
              <a:t>CannabisO </a:t>
            </a:r>
            <a:r>
              <a:rPr lang="en-US" sz="2500"/>
              <a:t>system</a:t>
            </a:r>
            <a:endParaRPr sz="2500"/>
          </a:p>
          <a:p>
            <a:pPr indent="0" lvl="0" marL="0" rtl="0" algn="l">
              <a:lnSpc>
                <a:spcPct val="150000"/>
              </a:lnSpc>
              <a:spcBef>
                <a:spcPts val="1000"/>
              </a:spcBef>
              <a:spcAft>
                <a:spcPts val="0"/>
              </a:spcAft>
              <a:buNone/>
            </a:pPr>
            <a:r>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54e7b0fa99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a:t>
            </a:r>
            <a:r>
              <a:rPr lang="en-US"/>
              <a:t>ompetency Questions (CQs)</a:t>
            </a:r>
            <a:endParaRPr/>
          </a:p>
        </p:txBody>
      </p:sp>
      <p:sp>
        <p:nvSpPr>
          <p:cNvPr id="134" name="Google Shape;134;g254e7b0fa99_0_36"/>
          <p:cNvSpPr txBox="1"/>
          <p:nvPr>
            <p:ph idx="1" type="body"/>
          </p:nvPr>
        </p:nvSpPr>
        <p:spPr>
          <a:xfrm>
            <a:off x="1220100" y="1825625"/>
            <a:ext cx="10261800" cy="4351200"/>
          </a:xfrm>
          <a:prstGeom prst="rect">
            <a:avLst/>
          </a:prstGeom>
        </p:spPr>
        <p:txBody>
          <a:bodyPr anchorCtr="0" anchor="t" bIns="45700" lIns="91425" spcFirstLastPara="1" rIns="91425" wrap="square" tIns="45700">
            <a:noAutofit/>
          </a:bodyPr>
          <a:lstStyle/>
          <a:p>
            <a:pPr indent="0" lvl="0" marL="0" rtl="0" algn="l">
              <a:lnSpc>
                <a:spcPct val="150000"/>
              </a:lnSpc>
              <a:spcBef>
                <a:spcPts val="1000"/>
              </a:spcBef>
              <a:spcAft>
                <a:spcPts val="0"/>
              </a:spcAft>
              <a:buNone/>
            </a:pPr>
            <a:r>
              <a:t/>
            </a:r>
            <a:endParaRPr sz="2500"/>
          </a:p>
          <a:p>
            <a:pPr indent="0" lvl="0" marL="0" rtl="0" algn="l">
              <a:lnSpc>
                <a:spcPct val="150000"/>
              </a:lnSpc>
              <a:spcBef>
                <a:spcPts val="1000"/>
              </a:spcBef>
              <a:spcAft>
                <a:spcPts val="0"/>
              </a:spcAft>
              <a:buNone/>
            </a:pPr>
            <a:r>
              <a:t/>
            </a:r>
            <a:endParaRPr sz="2500"/>
          </a:p>
        </p:txBody>
      </p:sp>
      <p:graphicFrame>
        <p:nvGraphicFramePr>
          <p:cNvPr id="135" name="Google Shape;135;g254e7b0fa99_0_36"/>
          <p:cNvGraphicFramePr/>
          <p:nvPr/>
        </p:nvGraphicFramePr>
        <p:xfrm>
          <a:off x="950475" y="1690825"/>
          <a:ext cx="3000000" cy="3000000"/>
        </p:xfrm>
        <a:graphic>
          <a:graphicData uri="http://schemas.openxmlformats.org/drawingml/2006/table">
            <a:tbl>
              <a:tblPr>
                <a:noFill/>
                <a:tableStyleId>{1ACDC605-B5F2-43A5-ACBC-C0B204F01BBD}</a:tableStyleId>
              </a:tblPr>
              <a:tblGrid>
                <a:gridCol w="1769375"/>
                <a:gridCol w="9047700"/>
              </a:tblGrid>
              <a:tr h="384725">
                <a:tc>
                  <a:txBody>
                    <a:bodyPr/>
                    <a:lstStyle/>
                    <a:p>
                      <a:pPr indent="0" lvl="0" marL="0" marR="0" rtl="0" algn="ctr">
                        <a:lnSpc>
                          <a:spcPct val="115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Purpose of CQs</a:t>
                      </a:r>
                      <a:endParaRPr b="1" sz="1500" u="none" cap="none" strike="noStrike">
                        <a:latin typeface="Raleway"/>
                        <a:ea typeface="Raleway"/>
                        <a:cs typeface="Raleway"/>
                        <a:sym typeface="Raleway"/>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List of CQs</a:t>
                      </a:r>
                      <a:endParaRPr b="1" sz="1500" u="none" cap="none" strike="noStrike">
                        <a:latin typeface="Raleway"/>
                        <a:ea typeface="Raleway"/>
                        <a:cs typeface="Raleway"/>
                        <a:sym typeface="Raleway"/>
                      </a:endParaRPr>
                    </a:p>
                  </a:txBody>
                  <a:tcPr marT="91425" marB="91425" marR="91425" marL="91425"/>
                </a:tc>
              </a:tr>
              <a:tr h="1213050">
                <a:tc>
                  <a:txBody>
                    <a:bodyPr/>
                    <a:lstStyle/>
                    <a:p>
                      <a:pPr indent="0" lvl="0" marL="0" marR="0" rtl="0" algn="ctr">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Action &amp; Alleviated symptoms</a:t>
                      </a:r>
                      <a:endParaRPr b="1" sz="15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CQ1: </a:t>
                      </a:r>
                      <a:r>
                        <a:rPr lang="en-US" sz="1500">
                          <a:latin typeface="Raleway"/>
                          <a:ea typeface="Raleway"/>
                          <a:cs typeface="Raleway"/>
                          <a:sym typeface="Raleway"/>
                        </a:rPr>
                        <a:t>What are important compounds of cannabis, which parts can be found and what do they help?</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CQ2:</a:t>
                      </a:r>
                      <a:r>
                        <a:rPr b="1" lang="en-US" sz="1500">
                          <a:latin typeface="Raleway"/>
                          <a:ea typeface="Raleway"/>
                          <a:cs typeface="Raleway"/>
                          <a:sym typeface="Raleway"/>
                        </a:rPr>
                        <a:t> </a:t>
                      </a:r>
                      <a:r>
                        <a:rPr lang="en-US" sz="1500">
                          <a:latin typeface="Raleway"/>
                          <a:ea typeface="Raleway"/>
                          <a:cs typeface="Raleway"/>
                          <a:sym typeface="Raleway"/>
                        </a:rPr>
                        <a:t>If I cannot sleep well, which cannabis menu can I take to alleviate this and is it exceeding the safe amount per day?</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CQ3: </a:t>
                      </a:r>
                      <a:r>
                        <a:rPr lang="en-US" sz="1500">
                          <a:latin typeface="Raleway"/>
                          <a:ea typeface="Raleway"/>
                          <a:cs typeface="Raleway"/>
                          <a:sym typeface="Raleway"/>
                        </a:rPr>
                        <a:t>If I experience a loss of appetite, which cannabis menu can I have and what are the side</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lang="en-US" sz="1500">
                          <a:latin typeface="Raleway"/>
                          <a:ea typeface="Raleway"/>
                          <a:cs typeface="Raleway"/>
                          <a:sym typeface="Raleway"/>
                        </a:rPr>
                        <a:t>effects that I should concern?</a:t>
                      </a:r>
                      <a:endParaRPr sz="1500">
                        <a:latin typeface="Raleway"/>
                        <a:ea typeface="Raleway"/>
                        <a:cs typeface="Raleway"/>
                        <a:sym typeface="Raleway"/>
                      </a:endParaRPr>
                    </a:p>
                  </a:txBody>
                  <a:tcPr marT="91425" marB="91425" marR="91425" marL="91425"/>
                </a:tc>
              </a:tr>
              <a:tr h="786350">
                <a:tc>
                  <a:txBody>
                    <a:bodyPr/>
                    <a:lstStyle/>
                    <a:p>
                      <a:pPr indent="0" lvl="0" marL="0" marR="0" rtl="0" algn="ctr">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Consumption</a:t>
                      </a:r>
                      <a:endParaRPr b="1" sz="15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CQ4: </a:t>
                      </a:r>
                      <a:r>
                        <a:rPr lang="en-US" sz="1500">
                          <a:latin typeface="Raleway"/>
                          <a:ea typeface="Raleway"/>
                          <a:cs typeface="Raleway"/>
                          <a:sym typeface="Raleway"/>
                        </a:rPr>
                        <a:t>If I eat stir-fried sweet basil with cannabis as an ingredient, what are possible symptoms it can</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lang="en-US" sz="1500">
                          <a:latin typeface="Raleway"/>
                          <a:ea typeface="Raleway"/>
                          <a:cs typeface="Raleway"/>
                          <a:sym typeface="Raleway"/>
                        </a:rPr>
                        <a:t>relieve, and what kind of side effects that can occur after consuming?</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CQ5: </a:t>
                      </a:r>
                      <a:r>
                        <a:rPr lang="en-US" sz="1500">
                          <a:latin typeface="Raleway"/>
                          <a:ea typeface="Raleway"/>
                          <a:cs typeface="Raleway"/>
                          <a:sym typeface="Raleway"/>
                        </a:rPr>
                        <a:t>What is the maximum amount of cannabis that I can have per day?</a:t>
                      </a:r>
                      <a:endParaRPr sz="1500">
                        <a:latin typeface="Raleway"/>
                        <a:ea typeface="Raleway"/>
                        <a:cs typeface="Raleway"/>
                        <a:sym typeface="Raleway"/>
                      </a:endParaRPr>
                    </a:p>
                  </a:txBody>
                  <a:tcPr marT="91425" marB="91425" marR="91425" marL="91425"/>
                </a:tc>
              </a:tr>
              <a:tr h="996675">
                <a:tc>
                  <a:txBody>
                    <a:bodyPr/>
                    <a:lstStyle/>
                    <a:p>
                      <a:pPr indent="0" lvl="0" marL="0" marR="0" rtl="0" algn="ctr">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Precautions </a:t>
                      </a:r>
                      <a:endParaRPr b="1" sz="1500" u="none" cap="none" strike="noStrike">
                        <a:latin typeface="Raleway"/>
                        <a:ea typeface="Raleway"/>
                        <a:cs typeface="Raleway"/>
                        <a:sym typeface="Raleway"/>
                      </a:endParaRPr>
                    </a:p>
                    <a:p>
                      <a:pPr indent="0" lvl="0" marL="0" marR="0" rtl="0" algn="ctr">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&amp; Side effects</a:t>
                      </a:r>
                      <a:endParaRPr b="1" sz="15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CQ6: </a:t>
                      </a:r>
                      <a:r>
                        <a:rPr lang="en-US" sz="1500">
                          <a:latin typeface="Raleway"/>
                          <a:ea typeface="Raleway"/>
                          <a:cs typeface="Raleway"/>
                          <a:sym typeface="Raleway"/>
                        </a:rPr>
                        <a:t>Who should avoid taking any food having cannabis as an ingredient? If necessary, what are</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lang="en-US" sz="1500">
                          <a:latin typeface="Raleway"/>
                          <a:ea typeface="Raleway"/>
                          <a:cs typeface="Raleway"/>
                          <a:sym typeface="Raleway"/>
                        </a:rPr>
                        <a:t>the precautions I should concern?</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CQ7: </a:t>
                      </a:r>
                      <a:r>
                        <a:rPr lang="en-US" sz="1500">
                          <a:latin typeface="Raleway"/>
                          <a:ea typeface="Raleway"/>
                          <a:cs typeface="Raleway"/>
                          <a:sym typeface="Raleway"/>
                        </a:rPr>
                        <a:t>What medical conditions prohibit the use of cannabis?</a:t>
                      </a:r>
                      <a:endParaRPr sz="1500">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200"/>
                        <a:buFont typeface="Arial"/>
                        <a:buNone/>
                      </a:pPr>
                      <a:r>
                        <a:rPr b="1" lang="en-US" sz="1500" u="none" cap="none" strike="noStrike">
                          <a:latin typeface="Raleway"/>
                          <a:ea typeface="Raleway"/>
                          <a:cs typeface="Raleway"/>
                          <a:sym typeface="Raleway"/>
                        </a:rPr>
                        <a:t>CQ8: </a:t>
                      </a:r>
                      <a:r>
                        <a:rPr lang="en-US" sz="1500">
                          <a:latin typeface="Raleway"/>
                          <a:ea typeface="Raleway"/>
                          <a:cs typeface="Raleway"/>
                          <a:sym typeface="Raleway"/>
                        </a:rPr>
                        <a:t>What are possible side effects that can happen when consuming cannabis?</a:t>
                      </a:r>
                      <a:endParaRPr sz="15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54e7b0fa99_0_47"/>
          <p:cNvSpPr txBox="1"/>
          <p:nvPr>
            <p:ph type="title"/>
          </p:nvPr>
        </p:nvSpPr>
        <p:spPr>
          <a:xfrm>
            <a:off x="838200" y="4028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Gathering knowledge about cannabis</a:t>
            </a:r>
            <a:endParaRPr/>
          </a:p>
        </p:txBody>
      </p:sp>
      <p:sp>
        <p:nvSpPr>
          <p:cNvPr id="141" name="Google Shape;141;g254e7b0fa99_0_47"/>
          <p:cNvSpPr txBox="1"/>
          <p:nvPr>
            <p:ph idx="1" type="body"/>
          </p:nvPr>
        </p:nvSpPr>
        <p:spPr>
          <a:xfrm>
            <a:off x="1220100" y="1825625"/>
            <a:ext cx="10261800" cy="4351200"/>
          </a:xfrm>
          <a:prstGeom prst="rect">
            <a:avLst/>
          </a:prstGeom>
        </p:spPr>
        <p:txBody>
          <a:bodyPr anchorCtr="0" anchor="t" bIns="45700" lIns="91425" spcFirstLastPara="1" rIns="91425" wrap="square" tIns="45700">
            <a:noAutofit/>
          </a:bodyPr>
          <a:lstStyle/>
          <a:p>
            <a:pPr indent="0" lvl="0" marL="0" rtl="0" algn="l">
              <a:lnSpc>
                <a:spcPct val="150000"/>
              </a:lnSpc>
              <a:spcBef>
                <a:spcPts val="1000"/>
              </a:spcBef>
              <a:spcAft>
                <a:spcPts val="0"/>
              </a:spcAft>
              <a:buNone/>
            </a:pPr>
            <a:r>
              <a:t/>
            </a:r>
            <a:endParaRPr sz="2500"/>
          </a:p>
          <a:p>
            <a:pPr indent="0" lvl="0" marL="0" rtl="0" algn="l">
              <a:lnSpc>
                <a:spcPct val="150000"/>
              </a:lnSpc>
              <a:spcBef>
                <a:spcPts val="1000"/>
              </a:spcBef>
              <a:spcAft>
                <a:spcPts val="0"/>
              </a:spcAft>
              <a:buNone/>
            </a:pPr>
            <a:r>
              <a:t/>
            </a:r>
            <a:endParaRPr sz="2500"/>
          </a:p>
        </p:txBody>
      </p:sp>
      <p:grpSp>
        <p:nvGrpSpPr>
          <p:cNvPr id="142" name="Google Shape;142;g254e7b0fa99_0_47"/>
          <p:cNvGrpSpPr/>
          <p:nvPr/>
        </p:nvGrpSpPr>
        <p:grpSpPr>
          <a:xfrm>
            <a:off x="2000623" y="3509945"/>
            <a:ext cx="8191024" cy="802766"/>
            <a:chOff x="1657175" y="2571687"/>
            <a:chExt cx="5957975" cy="643500"/>
          </a:xfrm>
        </p:grpSpPr>
        <p:sp>
          <p:nvSpPr>
            <p:cNvPr id="143" name="Google Shape;143;g254e7b0fa99_0_47"/>
            <p:cNvSpPr/>
            <p:nvPr/>
          </p:nvSpPr>
          <p:spPr>
            <a:xfrm>
              <a:off x="3792550" y="2571687"/>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54e7b0fa99_0_47"/>
            <p:cNvSpPr/>
            <p:nvPr/>
          </p:nvSpPr>
          <p:spPr>
            <a:xfrm flipH="1">
              <a:off x="2347200" y="2571695"/>
              <a:ext cx="1844400" cy="6426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54e7b0fa99_0_47"/>
            <p:cNvSpPr/>
            <p:nvPr/>
          </p:nvSpPr>
          <p:spPr>
            <a:xfrm rot="-5400000">
              <a:off x="3565749" y="2183791"/>
              <a:ext cx="643356" cy="1419149"/>
            </a:xfrm>
            <a:prstGeom prst="flowChartOffpageConnector">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54e7b0fa99_0_47"/>
            <p:cNvSpPr/>
            <p:nvPr/>
          </p:nvSpPr>
          <p:spPr>
            <a:xfrm>
              <a:off x="2406800" y="2649071"/>
              <a:ext cx="1940700" cy="4959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US" u="none" cap="none" strike="noStrike">
                  <a:solidFill>
                    <a:srgbClr val="FFFFFF"/>
                  </a:solidFill>
                  <a:latin typeface="Raleway Medium"/>
                  <a:ea typeface="Raleway Medium"/>
                  <a:cs typeface="Raleway Medium"/>
                  <a:sym typeface="Raleway Medium"/>
                </a:rPr>
                <a:t>Book</a:t>
              </a:r>
              <a:endParaRPr b="0" i="0" sz="1100" u="none" cap="none" strike="noStrike">
                <a:solidFill>
                  <a:srgbClr val="FFFFFF"/>
                </a:solidFill>
                <a:latin typeface="Raleway Medium"/>
                <a:ea typeface="Raleway Medium"/>
                <a:cs typeface="Raleway Medium"/>
                <a:sym typeface="Raleway Medium"/>
              </a:endParaRPr>
            </a:p>
          </p:txBody>
        </p:sp>
        <p:sp>
          <p:nvSpPr>
            <p:cNvPr id="147" name="Google Shape;147;g254e7b0fa99_0_47"/>
            <p:cNvSpPr/>
            <p:nvPr/>
          </p:nvSpPr>
          <p:spPr>
            <a:xfrm>
              <a:off x="1657175" y="2571687"/>
              <a:ext cx="690000" cy="642300"/>
            </a:xfrm>
            <a:prstGeom prst="rect">
              <a:avLst/>
            </a:prstGeom>
            <a:solidFill>
              <a:srgbClr val="B02C20"/>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54e7b0fa99_0_47"/>
            <p:cNvSpPr/>
            <p:nvPr/>
          </p:nvSpPr>
          <p:spPr>
            <a:xfrm>
              <a:off x="1657175" y="2571695"/>
              <a:ext cx="690000" cy="642600"/>
            </a:xfrm>
            <a:prstGeom prst="rect">
              <a:avLst/>
            </a:prstGeom>
            <a:solidFill>
              <a:srgbClr val="D6A4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Staatliches"/>
                  <a:ea typeface="Staatliches"/>
                  <a:cs typeface="Staatliches"/>
                  <a:sym typeface="Staatliches"/>
                </a:rPr>
                <a:t>03</a:t>
              </a:r>
              <a:endParaRPr b="0" i="0" sz="2600" u="none" cap="none" strike="noStrike">
                <a:solidFill>
                  <a:srgbClr val="FFFFFF"/>
                </a:solidFill>
                <a:latin typeface="Staatliches"/>
                <a:ea typeface="Staatliches"/>
                <a:cs typeface="Staatliches"/>
                <a:sym typeface="Staatliches"/>
              </a:endParaRPr>
            </a:p>
          </p:txBody>
        </p:sp>
        <p:sp>
          <p:nvSpPr>
            <p:cNvPr id="149" name="Google Shape;149;g254e7b0fa99_0_47"/>
            <p:cNvSpPr/>
            <p:nvPr/>
          </p:nvSpPr>
          <p:spPr>
            <a:xfrm>
              <a:off x="4452025" y="257287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Cannabis compounds</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Activation in the human body</a:t>
              </a:r>
              <a:endParaRPr sz="1000">
                <a:solidFill>
                  <a:srgbClr val="A72A1E"/>
                </a:solidFill>
                <a:latin typeface="Raleway Medium"/>
                <a:ea typeface="Raleway Medium"/>
                <a:cs typeface="Raleway Medium"/>
                <a:sym typeface="Raleway Medium"/>
              </a:endParaRPr>
            </a:p>
          </p:txBody>
        </p:sp>
      </p:grpSp>
      <p:grpSp>
        <p:nvGrpSpPr>
          <p:cNvPr id="150" name="Google Shape;150;g254e7b0fa99_0_47"/>
          <p:cNvGrpSpPr/>
          <p:nvPr/>
        </p:nvGrpSpPr>
        <p:grpSpPr>
          <a:xfrm>
            <a:off x="2000623" y="4312791"/>
            <a:ext cx="8191024" cy="802945"/>
            <a:chOff x="1657175" y="3214336"/>
            <a:chExt cx="5957975" cy="643643"/>
          </a:xfrm>
        </p:grpSpPr>
        <p:sp>
          <p:nvSpPr>
            <p:cNvPr id="151" name="Google Shape;151;g254e7b0fa99_0_47"/>
            <p:cNvSpPr/>
            <p:nvPr/>
          </p:nvSpPr>
          <p:spPr>
            <a:xfrm>
              <a:off x="3792550" y="3214479"/>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54e7b0fa99_0_47"/>
            <p:cNvSpPr/>
            <p:nvPr/>
          </p:nvSpPr>
          <p:spPr>
            <a:xfrm flipH="1">
              <a:off x="2347200" y="3214486"/>
              <a:ext cx="1844400" cy="6426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54e7b0fa99_0_47"/>
            <p:cNvSpPr/>
            <p:nvPr/>
          </p:nvSpPr>
          <p:spPr>
            <a:xfrm rot="-5400000">
              <a:off x="3543297" y="2849039"/>
              <a:ext cx="643347" cy="1374236"/>
            </a:xfrm>
            <a:prstGeom prst="flowChartOffpageConnector">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54e7b0fa99_0_47"/>
            <p:cNvSpPr/>
            <p:nvPr/>
          </p:nvSpPr>
          <p:spPr>
            <a:xfrm>
              <a:off x="2406794" y="3291858"/>
              <a:ext cx="1889400" cy="4959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US">
                  <a:solidFill>
                    <a:srgbClr val="FFFFFF"/>
                  </a:solidFill>
                  <a:latin typeface="Raleway Medium"/>
                  <a:ea typeface="Raleway Medium"/>
                  <a:cs typeface="Raleway Medium"/>
                  <a:sym typeface="Raleway Medium"/>
                </a:rPr>
                <a:t>Published studies &amp; research</a:t>
              </a:r>
              <a:endParaRPr>
                <a:solidFill>
                  <a:srgbClr val="FFFFFF"/>
                </a:solidFill>
                <a:latin typeface="Raleway Medium"/>
                <a:ea typeface="Raleway Medium"/>
                <a:cs typeface="Raleway Medium"/>
                <a:sym typeface="Raleway Medium"/>
              </a:endParaRPr>
            </a:p>
          </p:txBody>
        </p:sp>
        <p:sp>
          <p:nvSpPr>
            <p:cNvPr id="155" name="Google Shape;155;g254e7b0fa99_0_47"/>
            <p:cNvSpPr/>
            <p:nvPr/>
          </p:nvSpPr>
          <p:spPr>
            <a:xfrm>
              <a:off x="1657175" y="3214479"/>
              <a:ext cx="690000" cy="642300"/>
            </a:xfrm>
            <a:prstGeom prst="rect">
              <a:avLst/>
            </a:prstGeom>
            <a:solidFill>
              <a:srgbClr val="B02C20"/>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54e7b0fa99_0_47"/>
            <p:cNvSpPr/>
            <p:nvPr/>
          </p:nvSpPr>
          <p:spPr>
            <a:xfrm>
              <a:off x="1657175" y="3214336"/>
              <a:ext cx="690000" cy="642600"/>
            </a:xfrm>
            <a:prstGeom prst="rect">
              <a:avLst/>
            </a:prstGeom>
            <a:solidFill>
              <a:srgbClr val="D6A4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Staatliches"/>
                  <a:ea typeface="Staatliches"/>
                  <a:cs typeface="Staatliches"/>
                  <a:sym typeface="Staatliches"/>
                </a:rPr>
                <a:t>04</a:t>
              </a:r>
              <a:endParaRPr b="0" i="0" sz="2600" u="none" cap="none" strike="noStrike">
                <a:solidFill>
                  <a:srgbClr val="FFFFFF"/>
                </a:solidFill>
                <a:latin typeface="Staatliches"/>
                <a:ea typeface="Staatliches"/>
                <a:cs typeface="Staatliches"/>
                <a:sym typeface="Staatliches"/>
              </a:endParaRPr>
            </a:p>
          </p:txBody>
        </p:sp>
        <p:sp>
          <p:nvSpPr>
            <p:cNvPr id="157" name="Google Shape;157;g254e7b0fa99_0_47"/>
            <p:cNvSpPr/>
            <p:nvPr/>
          </p:nvSpPr>
          <p:spPr>
            <a:xfrm>
              <a:off x="4452022" y="3215097"/>
              <a:ext cx="31629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rgbClr val="A72A1E"/>
                </a:buClr>
                <a:buSzPts val="1000"/>
                <a:buFont typeface="Raleway Medium"/>
                <a:buChar char="●"/>
              </a:pPr>
              <a:r>
                <a:rPr b="0" i="0" lang="en-US" sz="1000" u="none" cap="none" strike="noStrike">
                  <a:solidFill>
                    <a:srgbClr val="A72A1E"/>
                  </a:solidFill>
                  <a:latin typeface="Raleway Medium"/>
                  <a:ea typeface="Raleway Medium"/>
                  <a:cs typeface="Raleway Medium"/>
                  <a:sym typeface="Raleway Medium"/>
                </a:rPr>
                <a:t>Criteria to making decision for develop ontology</a:t>
              </a:r>
              <a:endParaRPr b="0" i="0" sz="1000" u="none" cap="none" strike="noStrike">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b="0" i="0" lang="en-US" sz="1000" u="none" cap="none" strike="noStrike">
                  <a:solidFill>
                    <a:srgbClr val="A72A1E"/>
                  </a:solidFill>
                  <a:latin typeface="Raleway Medium"/>
                  <a:ea typeface="Raleway Medium"/>
                  <a:cs typeface="Raleway Medium"/>
                  <a:sym typeface="Raleway Medium"/>
                </a:rPr>
                <a:t>Existing ontology is concluded to study about ontology design and developing process</a:t>
              </a:r>
              <a:endParaRPr b="0" i="0" sz="1000" u="none" cap="none" strike="noStrike">
                <a:solidFill>
                  <a:srgbClr val="A72A1E"/>
                </a:solidFill>
                <a:latin typeface="Raleway Medium"/>
                <a:ea typeface="Raleway Medium"/>
                <a:cs typeface="Raleway Medium"/>
                <a:sym typeface="Raleway Medium"/>
              </a:endParaRPr>
            </a:p>
          </p:txBody>
        </p:sp>
      </p:grpSp>
      <p:grpSp>
        <p:nvGrpSpPr>
          <p:cNvPr id="158" name="Google Shape;158;g254e7b0fa99_0_47"/>
          <p:cNvGrpSpPr/>
          <p:nvPr/>
        </p:nvGrpSpPr>
        <p:grpSpPr>
          <a:xfrm>
            <a:off x="2000343" y="2707182"/>
            <a:ext cx="8191024" cy="802767"/>
            <a:chOff x="1593000" y="2322568"/>
            <a:chExt cx="5957975" cy="643500"/>
          </a:xfrm>
        </p:grpSpPr>
        <p:sp>
          <p:nvSpPr>
            <p:cNvPr id="159" name="Google Shape;159;g254e7b0fa99_0_4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54e7b0fa99_0_47"/>
            <p:cNvSpPr/>
            <p:nvPr/>
          </p:nvSpPr>
          <p:spPr>
            <a:xfrm flipH="1">
              <a:off x="2283025" y="2322575"/>
              <a:ext cx="1844400" cy="6426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54e7b0fa99_0_47"/>
            <p:cNvSpPr/>
            <p:nvPr/>
          </p:nvSpPr>
          <p:spPr>
            <a:xfrm rot="-5400000">
              <a:off x="3501574" y="1934671"/>
              <a:ext cx="643356" cy="1419149"/>
            </a:xfrm>
            <a:prstGeom prst="flowChartOffpageConnector">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54e7b0fa99_0_47"/>
            <p:cNvSpPr/>
            <p:nvPr/>
          </p:nvSpPr>
          <p:spPr>
            <a:xfrm>
              <a:off x="2342625" y="2399951"/>
              <a:ext cx="1940700" cy="4959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US">
                  <a:solidFill>
                    <a:srgbClr val="FFFFFF"/>
                  </a:solidFill>
                  <a:latin typeface="Raleway Medium"/>
                  <a:ea typeface="Raleway Medium"/>
                  <a:cs typeface="Raleway Medium"/>
                  <a:sym typeface="Raleway Medium"/>
                </a:rPr>
                <a:t>News websites, hospital websites, or blogs</a:t>
              </a:r>
              <a:endParaRPr b="0" i="0" u="none" cap="none" strike="noStrike">
                <a:solidFill>
                  <a:srgbClr val="FFFFFF"/>
                </a:solidFill>
                <a:latin typeface="Raleway Medium"/>
                <a:ea typeface="Raleway Medium"/>
                <a:cs typeface="Raleway Medium"/>
                <a:sym typeface="Raleway Medium"/>
              </a:endParaRPr>
            </a:p>
          </p:txBody>
        </p:sp>
        <p:sp>
          <p:nvSpPr>
            <p:cNvPr id="163" name="Google Shape;163;g254e7b0fa99_0_47"/>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54e7b0fa99_0_47"/>
            <p:cNvSpPr/>
            <p:nvPr/>
          </p:nvSpPr>
          <p:spPr>
            <a:xfrm>
              <a:off x="1593000" y="2322575"/>
              <a:ext cx="690000" cy="642600"/>
            </a:xfrm>
            <a:prstGeom prst="rect">
              <a:avLst/>
            </a:prstGeom>
            <a:solidFill>
              <a:srgbClr val="D6A4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Staatliches"/>
                  <a:ea typeface="Staatliches"/>
                  <a:cs typeface="Staatliches"/>
                  <a:sym typeface="Staatliches"/>
                </a:rPr>
                <a:t>02</a:t>
              </a:r>
              <a:endParaRPr b="0" i="0" sz="2600" u="none" cap="none" strike="noStrike">
                <a:solidFill>
                  <a:srgbClr val="FFFFFF"/>
                </a:solidFill>
                <a:latin typeface="Staatliches"/>
                <a:ea typeface="Staatliches"/>
                <a:cs typeface="Staatliches"/>
                <a:sym typeface="Staatliches"/>
              </a:endParaRPr>
            </a:p>
          </p:txBody>
        </p:sp>
        <p:sp>
          <p:nvSpPr>
            <p:cNvPr id="165" name="Google Shape;165;g254e7b0fa99_0_4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Safe cannabis consumption</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Food menus that contain cannabis as an ingredient</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Information about appropriate amounts of cannabis</a:t>
              </a:r>
              <a:endParaRPr sz="1000">
                <a:solidFill>
                  <a:srgbClr val="A72A1E"/>
                </a:solidFill>
                <a:latin typeface="Raleway Medium"/>
                <a:ea typeface="Raleway Medium"/>
                <a:cs typeface="Raleway Medium"/>
                <a:sym typeface="Raleway Medium"/>
              </a:endParaRPr>
            </a:p>
          </p:txBody>
        </p:sp>
      </p:grpSp>
      <p:grpSp>
        <p:nvGrpSpPr>
          <p:cNvPr id="166" name="Google Shape;166;g254e7b0fa99_0_47"/>
          <p:cNvGrpSpPr/>
          <p:nvPr/>
        </p:nvGrpSpPr>
        <p:grpSpPr>
          <a:xfrm>
            <a:off x="2000572" y="1904422"/>
            <a:ext cx="8191024" cy="802767"/>
            <a:chOff x="1593000" y="2322568"/>
            <a:chExt cx="5957975" cy="643500"/>
          </a:xfrm>
        </p:grpSpPr>
        <p:sp>
          <p:nvSpPr>
            <p:cNvPr id="167" name="Google Shape;167;g254e7b0fa99_0_4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254e7b0fa99_0_47"/>
            <p:cNvSpPr/>
            <p:nvPr/>
          </p:nvSpPr>
          <p:spPr>
            <a:xfrm flipH="1">
              <a:off x="2283025" y="2322575"/>
              <a:ext cx="1844400" cy="6426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54e7b0fa99_0_47"/>
            <p:cNvSpPr/>
            <p:nvPr/>
          </p:nvSpPr>
          <p:spPr>
            <a:xfrm rot="-5400000">
              <a:off x="3501574" y="1934671"/>
              <a:ext cx="643356" cy="1419149"/>
            </a:xfrm>
            <a:prstGeom prst="flowChartOffpageConnector">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54e7b0fa99_0_47"/>
            <p:cNvSpPr/>
            <p:nvPr/>
          </p:nvSpPr>
          <p:spPr>
            <a:xfrm>
              <a:off x="2342625" y="2399951"/>
              <a:ext cx="1940700" cy="4959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US" u="none" cap="none" strike="noStrike">
                  <a:solidFill>
                    <a:srgbClr val="FFFFFF"/>
                  </a:solidFill>
                  <a:latin typeface="Raleway Medium"/>
                  <a:ea typeface="Raleway Medium"/>
                  <a:cs typeface="Raleway Medium"/>
                  <a:sym typeface="Raleway Medium"/>
                </a:rPr>
                <a:t>Website of Thai government</a:t>
              </a:r>
              <a:endParaRPr b="0" i="0" u="none" cap="none" strike="noStrike">
                <a:solidFill>
                  <a:srgbClr val="FFFFFF"/>
                </a:solidFill>
                <a:latin typeface="Raleway Medium"/>
                <a:ea typeface="Raleway Medium"/>
                <a:cs typeface="Raleway Medium"/>
                <a:sym typeface="Raleway Medium"/>
              </a:endParaRPr>
            </a:p>
          </p:txBody>
        </p:sp>
        <p:sp>
          <p:nvSpPr>
            <p:cNvPr id="171" name="Google Shape;171;g254e7b0fa99_0_47"/>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54e7b0fa99_0_47"/>
            <p:cNvSpPr/>
            <p:nvPr/>
          </p:nvSpPr>
          <p:spPr>
            <a:xfrm>
              <a:off x="1593000" y="2322575"/>
              <a:ext cx="690000" cy="642600"/>
            </a:xfrm>
            <a:prstGeom prst="rect">
              <a:avLst/>
            </a:prstGeom>
            <a:solidFill>
              <a:srgbClr val="D6A4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Staatliches"/>
                  <a:ea typeface="Staatliches"/>
                  <a:cs typeface="Staatliches"/>
                  <a:sym typeface="Staatliches"/>
                </a:rPr>
                <a:t>01</a:t>
              </a:r>
              <a:endParaRPr b="0" i="0" sz="2600" u="none" cap="none" strike="noStrike">
                <a:solidFill>
                  <a:srgbClr val="FFFFFF"/>
                </a:solidFill>
                <a:latin typeface="Staatliches"/>
                <a:ea typeface="Staatliches"/>
                <a:cs typeface="Staatliches"/>
                <a:sym typeface="Staatliches"/>
              </a:endParaRPr>
            </a:p>
          </p:txBody>
        </p:sp>
        <p:sp>
          <p:nvSpPr>
            <p:cNvPr id="173" name="Google Shape;173;g254e7b0fa99_0_47"/>
            <p:cNvSpPr/>
            <p:nvPr/>
          </p:nvSpPr>
          <p:spPr>
            <a:xfrm>
              <a:off x="4387841" y="2323743"/>
              <a:ext cx="31629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rgbClr val="A72A1E"/>
                </a:buClr>
                <a:buSzPts val="1000"/>
                <a:buFont typeface="Raleway Medium"/>
                <a:buChar char="●"/>
              </a:pPr>
              <a:r>
                <a:rPr b="0" i="0" lang="en-US" sz="1000" u="none" cap="none" strike="noStrike">
                  <a:solidFill>
                    <a:srgbClr val="A72A1E"/>
                  </a:solidFill>
                  <a:latin typeface="Raleway Medium"/>
                  <a:ea typeface="Raleway Medium"/>
                  <a:cs typeface="Raleway Medium"/>
                  <a:sym typeface="Raleway Medium"/>
                </a:rPr>
                <a:t>Legal announcement</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b="0" i="0" lang="en-US" sz="1000" u="none" cap="none" strike="noStrike">
                  <a:solidFill>
                    <a:srgbClr val="A72A1E"/>
                  </a:solidFill>
                  <a:latin typeface="Raleway Medium"/>
                  <a:ea typeface="Raleway Medium"/>
                  <a:cs typeface="Raleway Medium"/>
                  <a:sym typeface="Raleway Medium"/>
                </a:rPr>
                <a:t>Regulated rules</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Precautionary information</a:t>
              </a:r>
              <a:endParaRPr b="0" i="0" sz="1000" u="none" cap="none" strike="noStrike">
                <a:solidFill>
                  <a:srgbClr val="A72A1E"/>
                </a:solidFill>
                <a:latin typeface="Raleway Medium"/>
                <a:ea typeface="Raleway Medium"/>
                <a:cs typeface="Raleway Medium"/>
                <a:sym typeface="Raleway Medium"/>
              </a:endParaRPr>
            </a:p>
          </p:txBody>
        </p:sp>
      </p:grpSp>
      <p:grpSp>
        <p:nvGrpSpPr>
          <p:cNvPr id="174" name="Google Shape;174;g254e7b0fa99_0_47"/>
          <p:cNvGrpSpPr/>
          <p:nvPr/>
        </p:nvGrpSpPr>
        <p:grpSpPr>
          <a:xfrm>
            <a:off x="2000348" y="5115441"/>
            <a:ext cx="8191024" cy="802945"/>
            <a:chOff x="1657175" y="3214336"/>
            <a:chExt cx="5957975" cy="643643"/>
          </a:xfrm>
        </p:grpSpPr>
        <p:sp>
          <p:nvSpPr>
            <p:cNvPr id="175" name="Google Shape;175;g254e7b0fa99_0_47"/>
            <p:cNvSpPr/>
            <p:nvPr/>
          </p:nvSpPr>
          <p:spPr>
            <a:xfrm>
              <a:off x="3792550" y="3214479"/>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54e7b0fa99_0_47"/>
            <p:cNvSpPr/>
            <p:nvPr/>
          </p:nvSpPr>
          <p:spPr>
            <a:xfrm flipH="1">
              <a:off x="2347200" y="3214486"/>
              <a:ext cx="1844400" cy="6426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54e7b0fa99_0_47"/>
            <p:cNvSpPr/>
            <p:nvPr/>
          </p:nvSpPr>
          <p:spPr>
            <a:xfrm rot="-5400000">
              <a:off x="3565749" y="2826583"/>
              <a:ext cx="643356" cy="1419149"/>
            </a:xfrm>
            <a:prstGeom prst="flowChartOffpageConnector">
              <a:avLst/>
            </a:prstGeom>
            <a:solidFill>
              <a:srgbClr val="CC9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54e7b0fa99_0_47"/>
            <p:cNvSpPr/>
            <p:nvPr/>
          </p:nvSpPr>
          <p:spPr>
            <a:xfrm>
              <a:off x="2406800" y="3291862"/>
              <a:ext cx="1940700" cy="495900"/>
            </a:xfrm>
            <a:prstGeom prst="rect">
              <a:avLst/>
            </a:prstGeom>
            <a:solidFill>
              <a:srgbClr val="CC966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US">
                  <a:solidFill>
                    <a:srgbClr val="FFFFFF"/>
                  </a:solidFill>
                  <a:latin typeface="Raleway Medium"/>
                  <a:ea typeface="Raleway Medium"/>
                  <a:cs typeface="Raleway Medium"/>
                  <a:sym typeface="Raleway Medium"/>
                </a:rPr>
                <a:t>Existing published database</a:t>
              </a:r>
              <a:endParaRPr b="0" i="0" u="none" cap="none" strike="noStrike">
                <a:solidFill>
                  <a:srgbClr val="FFFFFF"/>
                </a:solidFill>
                <a:latin typeface="Raleway Medium"/>
                <a:ea typeface="Raleway Medium"/>
                <a:cs typeface="Raleway Medium"/>
                <a:sym typeface="Raleway Medium"/>
              </a:endParaRPr>
            </a:p>
          </p:txBody>
        </p:sp>
        <p:sp>
          <p:nvSpPr>
            <p:cNvPr id="179" name="Google Shape;179;g254e7b0fa99_0_47"/>
            <p:cNvSpPr/>
            <p:nvPr/>
          </p:nvSpPr>
          <p:spPr>
            <a:xfrm>
              <a:off x="1657175" y="3214479"/>
              <a:ext cx="690000" cy="642300"/>
            </a:xfrm>
            <a:prstGeom prst="rect">
              <a:avLst/>
            </a:prstGeom>
            <a:solidFill>
              <a:srgbClr val="B02C20"/>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254e7b0fa99_0_47"/>
            <p:cNvSpPr/>
            <p:nvPr/>
          </p:nvSpPr>
          <p:spPr>
            <a:xfrm>
              <a:off x="1657175" y="3214336"/>
              <a:ext cx="690000" cy="642600"/>
            </a:xfrm>
            <a:prstGeom prst="rect">
              <a:avLst/>
            </a:prstGeom>
            <a:solidFill>
              <a:srgbClr val="D6A4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Staatliches"/>
                  <a:ea typeface="Staatliches"/>
                  <a:cs typeface="Staatliches"/>
                  <a:sym typeface="Staatliches"/>
                </a:rPr>
                <a:t>0</a:t>
              </a:r>
              <a:r>
                <a:rPr lang="en-US" sz="2600">
                  <a:solidFill>
                    <a:srgbClr val="FFFFFF"/>
                  </a:solidFill>
                  <a:latin typeface="Staatliches"/>
                  <a:ea typeface="Staatliches"/>
                  <a:cs typeface="Staatliches"/>
                  <a:sym typeface="Staatliches"/>
                </a:rPr>
                <a:t>5</a:t>
              </a:r>
              <a:endParaRPr b="0" i="0" sz="2600" u="none" cap="none" strike="noStrike">
                <a:solidFill>
                  <a:srgbClr val="FFFFFF"/>
                </a:solidFill>
                <a:latin typeface="Staatliches"/>
                <a:ea typeface="Staatliches"/>
                <a:cs typeface="Staatliches"/>
                <a:sym typeface="Staatliches"/>
              </a:endParaRPr>
            </a:p>
          </p:txBody>
        </p:sp>
        <p:sp>
          <p:nvSpPr>
            <p:cNvPr id="181" name="Google Shape;181;g254e7b0fa99_0_47"/>
            <p:cNvSpPr/>
            <p:nvPr/>
          </p:nvSpPr>
          <p:spPr>
            <a:xfrm>
              <a:off x="4452022" y="3215097"/>
              <a:ext cx="31629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Parts of cannabis </a:t>
              </a:r>
              <a:endParaRPr sz="1000">
                <a:solidFill>
                  <a:srgbClr val="A72A1E"/>
                </a:solidFill>
                <a:latin typeface="Raleway Medium"/>
                <a:ea typeface="Raleway Medium"/>
                <a:cs typeface="Raleway Medium"/>
                <a:sym typeface="Raleway Medium"/>
              </a:endParaRPr>
            </a:p>
            <a:p>
              <a:pPr indent="-292100" lvl="0" marL="457200" marR="0" rtl="0" algn="l">
                <a:lnSpc>
                  <a:spcPct val="115000"/>
                </a:lnSpc>
                <a:spcBef>
                  <a:spcPts val="0"/>
                </a:spcBef>
                <a:spcAft>
                  <a:spcPts val="0"/>
                </a:spcAft>
                <a:buClr>
                  <a:srgbClr val="A72A1E"/>
                </a:buClr>
                <a:buSzPts val="1000"/>
                <a:buFont typeface="Raleway Medium"/>
                <a:buChar char="●"/>
              </a:pPr>
              <a:r>
                <a:rPr lang="en-US" sz="1000">
                  <a:solidFill>
                    <a:srgbClr val="A72A1E"/>
                  </a:solidFill>
                  <a:latin typeface="Raleway Medium"/>
                  <a:ea typeface="Raleway Medium"/>
                  <a:cs typeface="Raleway Medium"/>
                  <a:sym typeface="Raleway Medium"/>
                </a:rPr>
                <a:t>Alleviation symptoms</a:t>
              </a:r>
              <a:endParaRPr sz="1000">
                <a:solidFill>
                  <a:srgbClr val="A72A1E"/>
                </a:solidFill>
                <a:latin typeface="Raleway Medium"/>
                <a:ea typeface="Raleway Medium"/>
                <a:cs typeface="Raleway Medium"/>
                <a:sym typeface="Raleway Medium"/>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2023-05-16T14:53:12Z</dcterms:created>
  <dc:creator>Sutasinee Jitanan</dc:creator>
</cp:coreProperties>
</file>