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5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5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4.xml" ContentType="application/vnd.openxmlformats-officedocument.drawingml.chartshapes+xml"/>
  <Override PartName="/ppt/notesSlides/notesSlide5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1"/>
  </p:notesMasterIdLst>
  <p:sldIdLst>
    <p:sldId id="256" r:id="rId2"/>
    <p:sldId id="257" r:id="rId3"/>
    <p:sldId id="258" r:id="rId4"/>
    <p:sldId id="259" r:id="rId5"/>
    <p:sldId id="314"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316" r:id="rId22"/>
    <p:sldId id="277" r:id="rId23"/>
    <p:sldId id="278" r:id="rId24"/>
    <p:sldId id="279" r:id="rId25"/>
    <p:sldId id="280" r:id="rId26"/>
    <p:sldId id="281" r:id="rId27"/>
    <p:sldId id="282" r:id="rId28"/>
    <p:sldId id="283" r:id="rId29"/>
    <p:sldId id="284" r:id="rId30"/>
    <p:sldId id="285" r:id="rId31"/>
    <p:sldId id="286" r:id="rId32"/>
    <p:sldId id="288" r:id="rId33"/>
    <p:sldId id="289" r:id="rId34"/>
    <p:sldId id="317"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6" r:id="rId51"/>
    <p:sldId id="315" r:id="rId52"/>
    <p:sldId id="305" r:id="rId53"/>
    <p:sldId id="307" r:id="rId54"/>
    <p:sldId id="308" r:id="rId55"/>
    <p:sldId id="309" r:id="rId56"/>
    <p:sldId id="310" r:id="rId57"/>
    <p:sldId id="311" r:id="rId58"/>
    <p:sldId id="312" r:id="rId59"/>
    <p:sldId id="313" r:id="rId60"/>
  </p:sldIdLst>
  <p:sldSz cx="12192000" cy="6858000"/>
  <p:notesSz cx="6858000" cy="9144000"/>
  <p:embeddedFontLst>
    <p:embeddedFont>
      <p:font typeface="Calibri" panose="020F050202020403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itC6BmuOSZt05EIPWP8h5N4sbH6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5300"/>
    <a:srgbClr val="1642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982B505-9ECB-4193-B4D8-D5CC968FE635}">
  <a:tblStyle styleId="{9982B505-9ECB-4193-B4D8-D5CC968FE63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75" autoAdjust="0"/>
    <p:restoredTop sz="56387" autoAdjust="0"/>
  </p:normalViewPr>
  <p:slideViewPr>
    <p:cSldViewPr snapToGrid="0">
      <p:cViewPr varScale="1">
        <p:scale>
          <a:sx n="47" d="100"/>
          <a:sy n="47" d="100"/>
        </p:scale>
        <p:origin x="2299"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7" Type="http://schemas.openxmlformats.org/officeDocument/2006/relationships/slide" Target="slides/slide6.xml"/><Relationship Id="rId71"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CC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69B-4CC1-B576-5AFED1D37F4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E69B-4CC1-B576-5AFED1D37F40}"/>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69B-4CC1-B576-5AFED1D37F40}"/>
              </c:ext>
            </c:extLst>
          </c:dPt>
          <c:dPt>
            <c:idx val="3"/>
            <c:bubble3D val="0"/>
            <c:spPr>
              <a:solidFill>
                <a:schemeClr val="accent5">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E69B-4CC1-B576-5AFED1D37F4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0-EB46-4DAB-BFE6-FFB2E20F46BC}"/>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1-E69B-4CC1-B576-5AFED1D37F40}"/>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th-TH"/>
                </a:p>
              </c:txPr>
              <c:dLblPos val="outEnd"/>
              <c:showLegendKey val="0"/>
              <c:showVal val="0"/>
              <c:showCatName val="1"/>
              <c:showSerName val="0"/>
              <c:showPercent val="0"/>
              <c:showBubbleSize val="0"/>
              <c:extLst>
                <c:ext xmlns:c15="http://schemas.microsoft.com/office/drawing/2012/chart" uri="{CE6537A1-D6FC-4f65-9D91-7224C49458BB}">
                  <c15:layout>
                    <c:manualLayout>
                      <c:w val="0.27278678367867404"/>
                      <c:h val="0.10683408387099877"/>
                    </c:manualLayout>
                  </c15:layout>
                </c:ext>
                <c:ext xmlns:c16="http://schemas.microsoft.com/office/drawing/2014/chart" uri="{C3380CC4-5D6E-409C-BE32-E72D297353CC}">
                  <c16:uniqueId val="{00000002-E69B-4CC1-B576-5AFED1D37F40}"/>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3-E69B-4CC1-B576-5AFED1D37F40}"/>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4-E69B-4CC1-B576-5AFED1D37F40}"/>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0-EB46-4DAB-BFE6-FFB2E20F46BC}"/>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4"/>
                <c:pt idx="0">
                  <c:v>Disagree</c:v>
                </c:pt>
                <c:pt idx="1">
                  <c:v>Undecided</c:v>
                </c:pt>
                <c:pt idx="2">
                  <c:v>Agreed</c:v>
                </c:pt>
                <c:pt idx="3">
                  <c:v>Strongly agreed</c:v>
                </c:pt>
              </c:strCache>
            </c:strRef>
          </c:cat>
          <c:val>
            <c:numRef>
              <c:f>Sheet1!$B$2:$B$6</c:f>
              <c:numCache>
                <c:formatCode>General</c:formatCode>
                <c:ptCount val="5"/>
                <c:pt idx="0">
                  <c:v>2.6</c:v>
                </c:pt>
                <c:pt idx="1">
                  <c:v>20.5</c:v>
                </c:pt>
                <c:pt idx="2">
                  <c:v>46.1</c:v>
                </c:pt>
                <c:pt idx="3">
                  <c:v>30.8</c:v>
                </c:pt>
              </c:numCache>
            </c:numRef>
          </c:val>
          <c:extLst>
            <c:ext xmlns:c16="http://schemas.microsoft.com/office/drawing/2014/chart" uri="{C3380CC4-5D6E-409C-BE32-E72D297353CC}">
              <c16:uniqueId val="{00000000-E69B-4CC1-B576-5AFED1D37F40}"/>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h-TH"/>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F0C2-4755-8C20-95C1DC284B8B}"/>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F0C2-4755-8C20-95C1DC284B8B}"/>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F0C2-4755-8C20-95C1DC284B8B}"/>
              </c:ext>
            </c:extLst>
          </c:dPt>
          <c:dPt>
            <c:idx val="3"/>
            <c:bubble3D val="0"/>
            <c:spPr>
              <a:solidFill>
                <a:schemeClr val="accent5">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F0C2-4755-8C20-95C1DC284B8B}"/>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F0C2-4755-8C20-95C1DC284B8B}"/>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1-F0C2-4755-8C20-95C1DC284B8B}"/>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3-F0C2-4755-8C20-95C1DC284B8B}"/>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5-F0C2-4755-8C20-95C1DC284B8B}"/>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7-F0C2-4755-8C20-95C1DC284B8B}"/>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9-F0C2-4755-8C20-95C1DC284B8B}"/>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4"/>
                <c:pt idx="1">
                  <c:v>Undecided</c:v>
                </c:pt>
                <c:pt idx="2">
                  <c:v>Agreed</c:v>
                </c:pt>
                <c:pt idx="3">
                  <c:v>Strongly agreed</c:v>
                </c:pt>
              </c:strCache>
            </c:strRef>
          </c:cat>
          <c:val>
            <c:numRef>
              <c:f>Sheet1!$B$2:$B$6</c:f>
              <c:numCache>
                <c:formatCode>General</c:formatCode>
                <c:ptCount val="5"/>
                <c:pt idx="1">
                  <c:v>8</c:v>
                </c:pt>
                <c:pt idx="2">
                  <c:v>49</c:v>
                </c:pt>
                <c:pt idx="3">
                  <c:v>44</c:v>
                </c:pt>
              </c:numCache>
            </c:numRef>
          </c:val>
          <c:extLst>
            <c:ext xmlns:c16="http://schemas.microsoft.com/office/drawing/2014/chart" uri="{C3380CC4-5D6E-409C-BE32-E72D297353CC}">
              <c16:uniqueId val="{0000000A-F0C2-4755-8C20-95C1DC284B8B}"/>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h-T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7B0-4027-8E65-CC2F790C68D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7B0-4027-8E65-CC2F790C68D8}"/>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7B0-4027-8E65-CC2F790C68D8}"/>
              </c:ext>
            </c:extLst>
          </c:dPt>
          <c:dPt>
            <c:idx val="3"/>
            <c:bubble3D val="0"/>
            <c:spPr>
              <a:solidFill>
                <a:schemeClr val="accent5">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7B0-4027-8E65-CC2F790C68D8}"/>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D7B0-4027-8E65-CC2F790C68D8}"/>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1-D7B0-4027-8E65-CC2F790C68D8}"/>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3F8023D2-8A2B-408E-860A-F4A7C04D6CBE}" type="CATEGORYNAME">
                      <a:rPr lang="en-US" smtClean="0"/>
                      <a:pPr>
                        <a:defRPr>
                          <a:solidFill>
                            <a:schemeClr val="accent1"/>
                          </a:solidFill>
                        </a:defRPr>
                      </a:pPr>
                      <a:t>[CATEGORY NAME]</a:t>
                    </a:fld>
                    <a:endParaRPr lang="th-TH"/>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th-TH"/>
                </a:p>
              </c:txPr>
              <c:dLblPos val="outEnd"/>
              <c:showLegendKey val="0"/>
              <c:showVal val="0"/>
              <c:showCatName val="1"/>
              <c:showSerName val="0"/>
              <c:showPercent val="0"/>
              <c:showBubbleSize val="0"/>
              <c:extLst>
                <c:ext xmlns:c15="http://schemas.microsoft.com/office/drawing/2012/chart" uri="{CE6537A1-D6FC-4f65-9D91-7224C49458BB}">
                  <c15:layout>
                    <c:manualLayout>
                      <c:w val="0.24838860345632882"/>
                      <c:h val="0.11205574599627252"/>
                    </c:manualLayout>
                  </c15:layout>
                  <c15:dlblFieldTable/>
                  <c15:showDataLabelsRange val="0"/>
                </c:ext>
                <c:ext xmlns:c16="http://schemas.microsoft.com/office/drawing/2014/chart" uri="{C3380CC4-5D6E-409C-BE32-E72D297353CC}">
                  <c16:uniqueId val="{00000003-D7B0-4027-8E65-CC2F790C68D8}"/>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5-D7B0-4027-8E65-CC2F790C68D8}"/>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7-D7B0-4027-8E65-CC2F790C68D8}"/>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9-D7B0-4027-8E65-CC2F790C68D8}"/>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4"/>
                <c:pt idx="1">
                  <c:v>Undecided</c:v>
                </c:pt>
                <c:pt idx="2">
                  <c:v>Agreed</c:v>
                </c:pt>
                <c:pt idx="3">
                  <c:v>Strongly agreed</c:v>
                </c:pt>
              </c:strCache>
            </c:strRef>
          </c:cat>
          <c:val>
            <c:numRef>
              <c:f>Sheet1!$B$2:$B$6</c:f>
              <c:numCache>
                <c:formatCode>General</c:formatCode>
                <c:ptCount val="5"/>
                <c:pt idx="1">
                  <c:v>15</c:v>
                </c:pt>
                <c:pt idx="2">
                  <c:v>51</c:v>
                </c:pt>
                <c:pt idx="3">
                  <c:v>33</c:v>
                </c:pt>
              </c:numCache>
            </c:numRef>
          </c:val>
          <c:extLst>
            <c:ext xmlns:c16="http://schemas.microsoft.com/office/drawing/2014/chart" uri="{C3380CC4-5D6E-409C-BE32-E72D297353CC}">
              <c16:uniqueId val="{0000000A-D7B0-4027-8E65-CC2F790C68D8}"/>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h-TH"/>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437-44F4-91E7-7D3EE0635977}"/>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437-44F4-91E7-7D3EE0635977}"/>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437-44F4-91E7-7D3EE0635977}"/>
              </c:ext>
            </c:extLst>
          </c:dPt>
          <c:dPt>
            <c:idx val="3"/>
            <c:bubble3D val="0"/>
            <c:spPr>
              <a:solidFill>
                <a:schemeClr val="accent5">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B437-44F4-91E7-7D3EE0635977}"/>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B437-44F4-91E7-7D3EE0635977}"/>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1-B437-44F4-91E7-7D3EE0635977}"/>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3-B437-44F4-91E7-7D3EE0635977}"/>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5-B437-44F4-91E7-7D3EE0635977}"/>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7-B437-44F4-91E7-7D3EE0635977}"/>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9-B437-44F4-91E7-7D3EE0635977}"/>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4"/>
                <c:pt idx="1">
                  <c:v>Undecided</c:v>
                </c:pt>
                <c:pt idx="2">
                  <c:v>Agreed</c:v>
                </c:pt>
                <c:pt idx="3">
                  <c:v>Strongly agreed</c:v>
                </c:pt>
              </c:strCache>
            </c:strRef>
          </c:cat>
          <c:val>
            <c:numRef>
              <c:f>Sheet1!$B$2:$B$6</c:f>
              <c:numCache>
                <c:formatCode>General</c:formatCode>
                <c:ptCount val="5"/>
                <c:pt idx="1">
                  <c:v>15</c:v>
                </c:pt>
                <c:pt idx="2">
                  <c:v>56</c:v>
                </c:pt>
                <c:pt idx="3">
                  <c:v>28</c:v>
                </c:pt>
              </c:numCache>
            </c:numRef>
          </c:val>
          <c:extLst>
            <c:ext xmlns:c16="http://schemas.microsoft.com/office/drawing/2014/chart" uri="{C3380CC4-5D6E-409C-BE32-E72D297353CC}">
              <c16:uniqueId val="{00000008-B437-44F4-91E7-7D3EE0635977}"/>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h-TH"/>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50C-4627-9CE3-7CEDDB3C7531}"/>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50C-4627-9CE3-7CEDDB3C7531}"/>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50C-4627-9CE3-7CEDDB3C7531}"/>
              </c:ext>
            </c:extLst>
          </c:dPt>
          <c:dPt>
            <c:idx val="3"/>
            <c:bubble3D val="0"/>
            <c:spPr>
              <a:solidFill>
                <a:schemeClr val="accent5">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50C-4627-9CE3-7CEDDB3C7531}"/>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50C-4627-9CE3-7CEDDB3C7531}"/>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1-750C-4627-9CE3-7CEDDB3C7531}"/>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3-750C-4627-9CE3-7CEDDB3C7531}"/>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5-750C-4627-9CE3-7CEDDB3C7531}"/>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7-750C-4627-9CE3-7CEDDB3C7531}"/>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9-750C-4627-9CE3-7CEDDB3C7531}"/>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4"/>
                <c:pt idx="1">
                  <c:v>Undecided</c:v>
                </c:pt>
                <c:pt idx="2">
                  <c:v>Agreed</c:v>
                </c:pt>
                <c:pt idx="3">
                  <c:v>Strongly agreed</c:v>
                </c:pt>
              </c:strCache>
            </c:strRef>
          </c:cat>
          <c:val>
            <c:numRef>
              <c:f>Sheet1!$B$2:$B$6</c:f>
              <c:numCache>
                <c:formatCode>General</c:formatCode>
                <c:ptCount val="5"/>
                <c:pt idx="1">
                  <c:v>13</c:v>
                </c:pt>
                <c:pt idx="2">
                  <c:v>51</c:v>
                </c:pt>
                <c:pt idx="3">
                  <c:v>36</c:v>
                </c:pt>
              </c:numCache>
            </c:numRef>
          </c:val>
          <c:extLst>
            <c:ext xmlns:c16="http://schemas.microsoft.com/office/drawing/2014/chart" uri="{C3380CC4-5D6E-409C-BE32-E72D297353CC}">
              <c16:uniqueId val="{0000000A-750C-4627-9CE3-7CEDDB3C7531}"/>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h-TH"/>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69B-4CC1-B576-5AFED1D37F40}"/>
              </c:ext>
            </c:extLst>
          </c:dPt>
          <c:dPt>
            <c:idx val="1"/>
            <c:bubble3D val="0"/>
            <c:spPr>
              <a:solidFill>
                <a:srgbClr val="FFC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E69B-4CC1-B576-5AFED1D37F40}"/>
              </c:ext>
            </c:extLst>
          </c:dPt>
          <c:dPt>
            <c:idx val="2"/>
            <c:bubble3D val="0"/>
            <c:spPr>
              <a:solidFill>
                <a:schemeClr val="accent5">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69B-4CC1-B576-5AFED1D37F4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E69B-4CC1-B576-5AFED1D37F40}"/>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1-E69B-4CC1-B576-5AFED1D37F40}"/>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2-E69B-4CC1-B576-5AFED1D37F40}"/>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3-E69B-4CC1-B576-5AFED1D37F40}"/>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4-E69B-4CC1-B576-5AFED1D37F40}"/>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Undecided</c:v>
                </c:pt>
                <c:pt idx="1">
                  <c:v>Agreed</c:v>
                </c:pt>
                <c:pt idx="2">
                  <c:v>strongly agreed</c:v>
                </c:pt>
              </c:strCache>
            </c:strRef>
          </c:cat>
          <c:val>
            <c:numRef>
              <c:f>Sheet1!$B$2:$B$5</c:f>
              <c:numCache>
                <c:formatCode>General</c:formatCode>
                <c:ptCount val="4"/>
                <c:pt idx="0">
                  <c:v>5</c:v>
                </c:pt>
                <c:pt idx="1">
                  <c:v>62</c:v>
                </c:pt>
                <c:pt idx="2">
                  <c:v>33</c:v>
                </c:pt>
              </c:numCache>
            </c:numRef>
          </c:val>
          <c:extLst>
            <c:ext xmlns:c16="http://schemas.microsoft.com/office/drawing/2014/chart" uri="{C3380CC4-5D6E-409C-BE32-E72D297353CC}">
              <c16:uniqueId val="{00000000-E69B-4CC1-B576-5AFED1D37F40}"/>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h-TH"/>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CC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437-44F4-91E7-7D3EE0635977}"/>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437-44F4-91E7-7D3EE0635977}"/>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437-44F4-91E7-7D3EE0635977}"/>
              </c:ext>
            </c:extLst>
          </c:dPt>
          <c:dPt>
            <c:idx val="3"/>
            <c:bubble3D val="0"/>
            <c:spPr>
              <a:solidFill>
                <a:schemeClr val="accent5">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B437-44F4-91E7-7D3EE0635977}"/>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B437-44F4-91E7-7D3EE0635977}"/>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1-B437-44F4-91E7-7D3EE0635977}"/>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3-B437-44F4-91E7-7D3EE0635977}"/>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5-B437-44F4-91E7-7D3EE0635977}"/>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7-B437-44F4-91E7-7D3EE0635977}"/>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9-B437-44F4-91E7-7D3EE0635977}"/>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4"/>
                <c:pt idx="0">
                  <c:v>Disagree</c:v>
                </c:pt>
                <c:pt idx="1">
                  <c:v>Undecided</c:v>
                </c:pt>
                <c:pt idx="2">
                  <c:v>Agreed</c:v>
                </c:pt>
                <c:pt idx="3">
                  <c:v>Strongly agreed</c:v>
                </c:pt>
              </c:strCache>
            </c:strRef>
          </c:cat>
          <c:val>
            <c:numRef>
              <c:f>Sheet1!$B$2:$B$6</c:f>
              <c:numCache>
                <c:formatCode>General</c:formatCode>
                <c:ptCount val="5"/>
                <c:pt idx="0">
                  <c:v>2.6</c:v>
                </c:pt>
                <c:pt idx="1">
                  <c:v>5.0999999999999996</c:v>
                </c:pt>
                <c:pt idx="2">
                  <c:v>61.5</c:v>
                </c:pt>
                <c:pt idx="3">
                  <c:v>30.8</c:v>
                </c:pt>
              </c:numCache>
            </c:numRef>
          </c:val>
          <c:extLst>
            <c:ext xmlns:c16="http://schemas.microsoft.com/office/drawing/2014/chart" uri="{C3380CC4-5D6E-409C-BE32-E72D297353CC}">
              <c16:uniqueId val="{00000008-B437-44F4-91E7-7D3EE0635977}"/>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h-TH"/>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D99-45ED-881C-60EADCC5EB96}"/>
              </c:ext>
            </c:extLst>
          </c:dPt>
          <c:dPt>
            <c:idx val="1"/>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D99-45ED-881C-60EADCC5EB96}"/>
              </c:ext>
            </c:extLst>
          </c:dPt>
          <c:dPt>
            <c:idx val="2"/>
            <c:bubble3D val="0"/>
            <c:spPr>
              <a:solidFill>
                <a:schemeClr val="accent5">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D99-45ED-881C-60EADCC5EB96}"/>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D99-45ED-881C-60EADCC5EB9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1-ED99-45ED-881C-60EADCC5EB9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3-ED99-45ED-881C-60EADCC5EB9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5-ED99-45ED-881C-60EADCC5EB9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7-ED99-45ED-881C-60EADCC5EB96}"/>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Undecided</c:v>
                </c:pt>
                <c:pt idx="1">
                  <c:v>Agreed</c:v>
                </c:pt>
                <c:pt idx="2">
                  <c:v>Strongly agreed</c:v>
                </c:pt>
              </c:strCache>
            </c:strRef>
          </c:cat>
          <c:val>
            <c:numRef>
              <c:f>Sheet1!$B$2:$B$5</c:f>
              <c:numCache>
                <c:formatCode>General</c:formatCode>
                <c:ptCount val="4"/>
                <c:pt idx="0">
                  <c:v>10</c:v>
                </c:pt>
                <c:pt idx="1">
                  <c:v>54</c:v>
                </c:pt>
                <c:pt idx="2">
                  <c:v>36</c:v>
                </c:pt>
              </c:numCache>
            </c:numRef>
          </c:val>
          <c:extLst>
            <c:ext xmlns:c16="http://schemas.microsoft.com/office/drawing/2014/chart" uri="{C3380CC4-5D6E-409C-BE32-E72D297353CC}">
              <c16:uniqueId val="{00000008-ED99-45ED-881C-60EADCC5EB96}"/>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h-TH"/>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C75-4AF0-89E8-ACC4E9D9E1BD}"/>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C75-4AF0-89E8-ACC4E9D9E1BD}"/>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6C75-4AF0-89E8-ACC4E9D9E1BD}"/>
              </c:ext>
            </c:extLst>
          </c:dPt>
          <c:dPt>
            <c:idx val="3"/>
            <c:bubble3D val="0"/>
            <c:spPr>
              <a:solidFill>
                <a:schemeClr val="accent5">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6C75-4AF0-89E8-ACC4E9D9E1BD}"/>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6C75-4AF0-89E8-ACC4E9D9E1BD}"/>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1-6C75-4AF0-89E8-ACC4E9D9E1BD}"/>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3-6C75-4AF0-89E8-ACC4E9D9E1BD}"/>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5-6C75-4AF0-89E8-ACC4E9D9E1BD}"/>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7-6C75-4AF0-89E8-ACC4E9D9E1BD}"/>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9-6C75-4AF0-89E8-ACC4E9D9E1BD}"/>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4"/>
                <c:pt idx="1">
                  <c:v>Undecided</c:v>
                </c:pt>
                <c:pt idx="2">
                  <c:v>Agreed</c:v>
                </c:pt>
                <c:pt idx="3">
                  <c:v>Strongly agreed</c:v>
                </c:pt>
              </c:strCache>
            </c:strRef>
          </c:cat>
          <c:val>
            <c:numRef>
              <c:f>Sheet1!$B$2:$B$6</c:f>
              <c:numCache>
                <c:formatCode>General</c:formatCode>
                <c:ptCount val="5"/>
                <c:pt idx="1">
                  <c:v>18</c:v>
                </c:pt>
                <c:pt idx="2">
                  <c:v>59</c:v>
                </c:pt>
                <c:pt idx="3">
                  <c:v>23</c:v>
                </c:pt>
              </c:numCache>
            </c:numRef>
          </c:val>
          <c:extLst>
            <c:ext xmlns:c16="http://schemas.microsoft.com/office/drawing/2014/chart" uri="{C3380CC4-5D6E-409C-BE32-E72D297353CC}">
              <c16:uniqueId val="{0000000A-6C75-4AF0-89E8-ACC4E9D9E1BD}"/>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h-TH"/>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2ED-4AF4-9F89-90CFB8D1B17C}"/>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2ED-4AF4-9F89-90CFB8D1B17C}"/>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2ED-4AF4-9F89-90CFB8D1B17C}"/>
              </c:ext>
            </c:extLst>
          </c:dPt>
          <c:dPt>
            <c:idx val="3"/>
            <c:bubble3D val="0"/>
            <c:spPr>
              <a:solidFill>
                <a:schemeClr val="accent5">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2ED-4AF4-9F89-90CFB8D1B17C}"/>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82ED-4AF4-9F89-90CFB8D1B17C}"/>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1-82ED-4AF4-9F89-90CFB8D1B17C}"/>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3-82ED-4AF4-9F89-90CFB8D1B17C}"/>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5-82ED-4AF4-9F89-90CFB8D1B17C}"/>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7-82ED-4AF4-9F89-90CFB8D1B17C}"/>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th-TH"/>
                </a:p>
              </c:txPr>
              <c:dLblPos val="outEnd"/>
              <c:showLegendKey val="0"/>
              <c:showVal val="0"/>
              <c:showCatName val="1"/>
              <c:showSerName val="0"/>
              <c:showPercent val="0"/>
              <c:showBubbleSize val="0"/>
              <c:extLst>
                <c:ext xmlns:c16="http://schemas.microsoft.com/office/drawing/2014/chart" uri="{C3380CC4-5D6E-409C-BE32-E72D297353CC}">
                  <c16:uniqueId val="{00000009-82ED-4AF4-9F89-90CFB8D1B17C}"/>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4"/>
                <c:pt idx="1">
                  <c:v>Undecided</c:v>
                </c:pt>
                <c:pt idx="2">
                  <c:v>Agreed</c:v>
                </c:pt>
                <c:pt idx="3">
                  <c:v>Strongly agreed</c:v>
                </c:pt>
              </c:strCache>
            </c:strRef>
          </c:cat>
          <c:val>
            <c:numRef>
              <c:f>Sheet1!$B$2:$B$6</c:f>
              <c:numCache>
                <c:formatCode>General</c:formatCode>
                <c:ptCount val="5"/>
                <c:pt idx="1">
                  <c:v>23.1</c:v>
                </c:pt>
                <c:pt idx="2">
                  <c:v>51.3</c:v>
                </c:pt>
                <c:pt idx="3">
                  <c:v>25.6</c:v>
                </c:pt>
              </c:numCache>
            </c:numRef>
          </c:val>
          <c:extLst>
            <c:ext xmlns:c16="http://schemas.microsoft.com/office/drawing/2014/chart" uri="{C3380CC4-5D6E-409C-BE32-E72D297353CC}">
              <c16:uniqueId val="{0000000A-82ED-4AF4-9F89-90CFB8D1B17C}"/>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h-TH"/>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8912DD-99FF-440A-A65C-128071B98DBE}"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th-TH"/>
        </a:p>
      </dgm:t>
    </dgm:pt>
    <dgm:pt modelId="{DA25F205-E316-4CEE-A9E0-6206F8C65180}">
      <dgm:prSet phldrT="[Text]"/>
      <dgm:spPr/>
      <dgm:t>
        <a:bodyPr/>
        <a:lstStyle/>
        <a:p>
          <a:r>
            <a:rPr lang="en-US" dirty="0"/>
            <a:t>ECG</a:t>
          </a:r>
          <a:endParaRPr lang="th-TH" dirty="0"/>
        </a:p>
      </dgm:t>
    </dgm:pt>
    <dgm:pt modelId="{7A400AB6-D259-4485-8A27-6FC12ACB99B9}" type="parTrans" cxnId="{41DA645C-4009-48F7-B4E3-CDACF52E2441}">
      <dgm:prSet/>
      <dgm:spPr/>
      <dgm:t>
        <a:bodyPr/>
        <a:lstStyle/>
        <a:p>
          <a:endParaRPr lang="th-TH"/>
        </a:p>
      </dgm:t>
    </dgm:pt>
    <dgm:pt modelId="{ECE2B259-47BC-4697-9663-0F1BB2F45235}" type="sibTrans" cxnId="{41DA645C-4009-48F7-B4E3-CDACF52E2441}">
      <dgm:prSet/>
      <dgm:spPr/>
      <dgm:t>
        <a:bodyPr/>
        <a:lstStyle/>
        <a:p>
          <a:endParaRPr lang="th-TH"/>
        </a:p>
      </dgm:t>
    </dgm:pt>
    <dgm:pt modelId="{E289A587-6C71-4D26-ACB5-758ADBF55F27}">
      <dgm:prSet phldrT="[Text]"/>
      <dgm:spPr/>
      <dgm:t>
        <a:bodyPr/>
        <a:lstStyle/>
        <a:p>
          <a:r>
            <a:rPr lang="en-US" dirty="0"/>
            <a:t>EP study</a:t>
          </a:r>
          <a:endParaRPr lang="th-TH" dirty="0"/>
        </a:p>
      </dgm:t>
    </dgm:pt>
    <dgm:pt modelId="{B3BA91FA-CB73-4198-B736-57C7DD895D1A}" type="parTrans" cxnId="{041BD28D-3370-43BF-AEB1-7594A0390050}">
      <dgm:prSet/>
      <dgm:spPr/>
      <dgm:t>
        <a:bodyPr/>
        <a:lstStyle/>
        <a:p>
          <a:endParaRPr lang="th-TH"/>
        </a:p>
      </dgm:t>
    </dgm:pt>
    <dgm:pt modelId="{7725FDAC-53B7-4E1E-B0C1-2B88933D49CB}" type="sibTrans" cxnId="{041BD28D-3370-43BF-AEB1-7594A0390050}">
      <dgm:prSet/>
      <dgm:spPr/>
      <dgm:t>
        <a:bodyPr/>
        <a:lstStyle/>
        <a:p>
          <a:endParaRPr lang="th-TH"/>
        </a:p>
      </dgm:t>
    </dgm:pt>
    <dgm:pt modelId="{E42CFADC-F5D3-40AA-AD47-75F0F0E59A2F}">
      <dgm:prSet phldrT="[Text]"/>
      <dgm:spPr/>
      <dgm:t>
        <a:bodyPr/>
        <a:lstStyle/>
        <a:p>
          <a:r>
            <a:rPr lang="en-US" dirty="0"/>
            <a:t>simulator</a:t>
          </a:r>
          <a:endParaRPr lang="th-TH" dirty="0"/>
        </a:p>
      </dgm:t>
    </dgm:pt>
    <dgm:pt modelId="{4F6092BA-14F6-4D69-97D6-FE590CAF473D}" type="parTrans" cxnId="{D92ACCAB-A845-4181-B5FA-30CA494F7B99}">
      <dgm:prSet/>
      <dgm:spPr/>
      <dgm:t>
        <a:bodyPr/>
        <a:lstStyle/>
        <a:p>
          <a:endParaRPr lang="th-TH"/>
        </a:p>
      </dgm:t>
    </dgm:pt>
    <dgm:pt modelId="{C4AECAA8-A068-4D2A-A008-39C4CF86E00A}" type="sibTrans" cxnId="{D92ACCAB-A845-4181-B5FA-30CA494F7B99}">
      <dgm:prSet/>
      <dgm:spPr/>
      <dgm:t>
        <a:bodyPr/>
        <a:lstStyle/>
        <a:p>
          <a:endParaRPr lang="th-TH"/>
        </a:p>
      </dgm:t>
    </dgm:pt>
    <dgm:pt modelId="{D769F6AE-3E97-4C14-870D-753A86C26541}">
      <dgm:prSet phldrT="[Text]" custT="1"/>
      <dgm:spPr/>
      <dgm:t>
        <a:bodyPr/>
        <a:lstStyle/>
        <a:p>
          <a:r>
            <a:rPr lang="en-US" sz="2400" dirty="0"/>
            <a:t>EPSSIM</a:t>
          </a:r>
          <a:endParaRPr lang="th-TH" sz="2400" dirty="0"/>
        </a:p>
      </dgm:t>
    </dgm:pt>
    <dgm:pt modelId="{62DB9821-CD51-4C39-A017-2707DC0F4685}" type="parTrans" cxnId="{146C741A-C3AC-4F7B-8E6F-19D74D393E66}">
      <dgm:prSet/>
      <dgm:spPr/>
      <dgm:t>
        <a:bodyPr/>
        <a:lstStyle/>
        <a:p>
          <a:endParaRPr lang="th-TH"/>
        </a:p>
      </dgm:t>
    </dgm:pt>
    <dgm:pt modelId="{0C9BCC93-CE66-441F-9B95-DD6F4F350177}" type="sibTrans" cxnId="{146C741A-C3AC-4F7B-8E6F-19D74D393E66}">
      <dgm:prSet/>
      <dgm:spPr/>
      <dgm:t>
        <a:bodyPr/>
        <a:lstStyle/>
        <a:p>
          <a:endParaRPr lang="th-TH"/>
        </a:p>
      </dgm:t>
    </dgm:pt>
    <dgm:pt modelId="{06EACA95-022F-493A-8E29-194B6CB9492D}" type="pres">
      <dgm:prSet presAssocID="{9F8912DD-99FF-440A-A65C-128071B98DBE}" presName="Name0" presStyleCnt="0">
        <dgm:presLayoutVars>
          <dgm:chMax val="4"/>
          <dgm:resizeHandles val="exact"/>
        </dgm:presLayoutVars>
      </dgm:prSet>
      <dgm:spPr/>
    </dgm:pt>
    <dgm:pt modelId="{B816F5E9-AE76-4B93-9166-F7097385253A}" type="pres">
      <dgm:prSet presAssocID="{9F8912DD-99FF-440A-A65C-128071B98DBE}" presName="ellipse" presStyleLbl="trBgShp" presStyleIdx="0" presStyleCnt="1"/>
      <dgm:spPr/>
    </dgm:pt>
    <dgm:pt modelId="{AAE36BBC-C1A9-4AD6-BA10-DC1514A24D05}" type="pres">
      <dgm:prSet presAssocID="{9F8912DD-99FF-440A-A65C-128071B98DBE}" presName="arrow1" presStyleLbl="fgShp" presStyleIdx="0" presStyleCnt="1"/>
      <dgm:spPr/>
    </dgm:pt>
    <dgm:pt modelId="{D9AD317E-C8D4-426D-855A-6202A3324DF9}" type="pres">
      <dgm:prSet presAssocID="{9F8912DD-99FF-440A-A65C-128071B98DBE}" presName="rectangle" presStyleLbl="revTx" presStyleIdx="0" presStyleCnt="1">
        <dgm:presLayoutVars>
          <dgm:bulletEnabled val="1"/>
        </dgm:presLayoutVars>
      </dgm:prSet>
      <dgm:spPr/>
    </dgm:pt>
    <dgm:pt modelId="{1EB5FBBE-2F29-49B5-BAAE-CAE9519D1712}" type="pres">
      <dgm:prSet presAssocID="{E289A587-6C71-4D26-ACB5-758ADBF55F27}" presName="item1" presStyleLbl="node1" presStyleIdx="0" presStyleCnt="3">
        <dgm:presLayoutVars>
          <dgm:bulletEnabled val="1"/>
        </dgm:presLayoutVars>
      </dgm:prSet>
      <dgm:spPr/>
    </dgm:pt>
    <dgm:pt modelId="{4D2405B5-642F-4270-B45D-A93AE52DB456}" type="pres">
      <dgm:prSet presAssocID="{E42CFADC-F5D3-40AA-AD47-75F0F0E59A2F}" presName="item2" presStyleLbl="node1" presStyleIdx="1" presStyleCnt="3">
        <dgm:presLayoutVars>
          <dgm:bulletEnabled val="1"/>
        </dgm:presLayoutVars>
      </dgm:prSet>
      <dgm:spPr/>
    </dgm:pt>
    <dgm:pt modelId="{BE78B45F-9D00-455E-A2CB-8C21B0CA4632}" type="pres">
      <dgm:prSet presAssocID="{D769F6AE-3E97-4C14-870D-753A86C26541}" presName="item3" presStyleLbl="node1" presStyleIdx="2" presStyleCnt="3">
        <dgm:presLayoutVars>
          <dgm:bulletEnabled val="1"/>
        </dgm:presLayoutVars>
      </dgm:prSet>
      <dgm:spPr/>
    </dgm:pt>
    <dgm:pt modelId="{92B36F19-0091-4BD5-82CA-196702568FC3}" type="pres">
      <dgm:prSet presAssocID="{9F8912DD-99FF-440A-A65C-128071B98DBE}" presName="funnel" presStyleLbl="trAlignAcc1" presStyleIdx="0" presStyleCnt="1" custLinFactNeighborX="317" custLinFactNeighborY="954"/>
      <dgm:spPr/>
    </dgm:pt>
  </dgm:ptLst>
  <dgm:cxnLst>
    <dgm:cxn modelId="{146C741A-C3AC-4F7B-8E6F-19D74D393E66}" srcId="{9F8912DD-99FF-440A-A65C-128071B98DBE}" destId="{D769F6AE-3E97-4C14-870D-753A86C26541}" srcOrd="3" destOrd="0" parTransId="{62DB9821-CD51-4C39-A017-2707DC0F4685}" sibTransId="{0C9BCC93-CE66-441F-9B95-DD6F4F350177}"/>
    <dgm:cxn modelId="{41DA645C-4009-48F7-B4E3-CDACF52E2441}" srcId="{9F8912DD-99FF-440A-A65C-128071B98DBE}" destId="{DA25F205-E316-4CEE-A9E0-6206F8C65180}" srcOrd="0" destOrd="0" parTransId="{7A400AB6-D259-4485-8A27-6FC12ACB99B9}" sibTransId="{ECE2B259-47BC-4697-9663-0F1BB2F45235}"/>
    <dgm:cxn modelId="{041BD28D-3370-43BF-AEB1-7594A0390050}" srcId="{9F8912DD-99FF-440A-A65C-128071B98DBE}" destId="{E289A587-6C71-4D26-ACB5-758ADBF55F27}" srcOrd="1" destOrd="0" parTransId="{B3BA91FA-CB73-4198-B736-57C7DD895D1A}" sibTransId="{7725FDAC-53B7-4E1E-B0C1-2B88933D49CB}"/>
    <dgm:cxn modelId="{2314609F-910D-47AE-91C7-026AA699E261}" type="presOf" srcId="{9F8912DD-99FF-440A-A65C-128071B98DBE}" destId="{06EACA95-022F-493A-8E29-194B6CB9492D}" srcOrd="0" destOrd="0" presId="urn:microsoft.com/office/officeart/2005/8/layout/funnel1"/>
    <dgm:cxn modelId="{D92ACCAB-A845-4181-B5FA-30CA494F7B99}" srcId="{9F8912DD-99FF-440A-A65C-128071B98DBE}" destId="{E42CFADC-F5D3-40AA-AD47-75F0F0E59A2F}" srcOrd="2" destOrd="0" parTransId="{4F6092BA-14F6-4D69-97D6-FE590CAF473D}" sibTransId="{C4AECAA8-A068-4D2A-A008-39C4CF86E00A}"/>
    <dgm:cxn modelId="{A4DC44C2-88F2-4B4F-ABD2-BA9511A3C7A4}" type="presOf" srcId="{E289A587-6C71-4D26-ACB5-758ADBF55F27}" destId="{4D2405B5-642F-4270-B45D-A93AE52DB456}" srcOrd="0" destOrd="0" presId="urn:microsoft.com/office/officeart/2005/8/layout/funnel1"/>
    <dgm:cxn modelId="{BE5909C4-203F-41CA-8A96-4BC93E1F7B38}" type="presOf" srcId="{DA25F205-E316-4CEE-A9E0-6206F8C65180}" destId="{BE78B45F-9D00-455E-A2CB-8C21B0CA4632}" srcOrd="0" destOrd="0" presId="urn:microsoft.com/office/officeart/2005/8/layout/funnel1"/>
    <dgm:cxn modelId="{0DC37CD1-F56E-45A5-A4E3-C04D74AD38E2}" type="presOf" srcId="{D769F6AE-3E97-4C14-870D-753A86C26541}" destId="{D9AD317E-C8D4-426D-855A-6202A3324DF9}" srcOrd="0" destOrd="0" presId="urn:microsoft.com/office/officeart/2005/8/layout/funnel1"/>
    <dgm:cxn modelId="{872C6DF9-0345-489D-AC8A-DEDDE42D0E2A}" type="presOf" srcId="{E42CFADC-F5D3-40AA-AD47-75F0F0E59A2F}" destId="{1EB5FBBE-2F29-49B5-BAAE-CAE9519D1712}" srcOrd="0" destOrd="0" presId="urn:microsoft.com/office/officeart/2005/8/layout/funnel1"/>
    <dgm:cxn modelId="{E3DF9FE6-4075-485F-8458-F1A7B9F78ADC}" type="presParOf" srcId="{06EACA95-022F-493A-8E29-194B6CB9492D}" destId="{B816F5E9-AE76-4B93-9166-F7097385253A}" srcOrd="0" destOrd="0" presId="urn:microsoft.com/office/officeart/2005/8/layout/funnel1"/>
    <dgm:cxn modelId="{81848CCF-AC7A-465E-BC57-CEE68A58E8C4}" type="presParOf" srcId="{06EACA95-022F-493A-8E29-194B6CB9492D}" destId="{AAE36BBC-C1A9-4AD6-BA10-DC1514A24D05}" srcOrd="1" destOrd="0" presId="urn:microsoft.com/office/officeart/2005/8/layout/funnel1"/>
    <dgm:cxn modelId="{F3F2B24C-48BD-44D9-BDA7-970D6682AE0C}" type="presParOf" srcId="{06EACA95-022F-493A-8E29-194B6CB9492D}" destId="{D9AD317E-C8D4-426D-855A-6202A3324DF9}" srcOrd="2" destOrd="0" presId="urn:microsoft.com/office/officeart/2005/8/layout/funnel1"/>
    <dgm:cxn modelId="{18A8AF41-F4F7-4159-B58D-B5DC9E0506FE}" type="presParOf" srcId="{06EACA95-022F-493A-8E29-194B6CB9492D}" destId="{1EB5FBBE-2F29-49B5-BAAE-CAE9519D1712}" srcOrd="3" destOrd="0" presId="urn:microsoft.com/office/officeart/2005/8/layout/funnel1"/>
    <dgm:cxn modelId="{7CD5F336-2D2F-40A9-BF18-6D9942C3C1D0}" type="presParOf" srcId="{06EACA95-022F-493A-8E29-194B6CB9492D}" destId="{4D2405B5-642F-4270-B45D-A93AE52DB456}" srcOrd="4" destOrd="0" presId="urn:microsoft.com/office/officeart/2005/8/layout/funnel1"/>
    <dgm:cxn modelId="{E796095B-4467-40DA-BE40-92995FC67BE5}" type="presParOf" srcId="{06EACA95-022F-493A-8E29-194B6CB9492D}" destId="{BE78B45F-9D00-455E-A2CB-8C21B0CA4632}" srcOrd="5" destOrd="0" presId="urn:microsoft.com/office/officeart/2005/8/layout/funnel1"/>
    <dgm:cxn modelId="{42118EFD-D7F9-4336-8530-22793C220254}" type="presParOf" srcId="{06EACA95-022F-493A-8E29-194B6CB9492D}" destId="{92B36F19-0091-4BD5-82CA-196702568FC3}"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6F5E9-AE76-4B93-9166-F7097385253A}">
      <dsp:nvSpPr>
        <dsp:cNvPr id="0" name=""/>
        <dsp:cNvSpPr/>
      </dsp:nvSpPr>
      <dsp:spPr>
        <a:xfrm>
          <a:off x="1678056" y="190961"/>
          <a:ext cx="3789855" cy="1316166"/>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E36BBC-C1A9-4AD6-BA10-DC1514A24D05}">
      <dsp:nvSpPr>
        <dsp:cNvPr id="0" name=""/>
        <dsp:cNvSpPr/>
      </dsp:nvSpPr>
      <dsp:spPr>
        <a:xfrm>
          <a:off x="3211625" y="3413807"/>
          <a:ext cx="734468" cy="470059"/>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AD317E-C8D4-426D-855A-6202A3324DF9}">
      <dsp:nvSpPr>
        <dsp:cNvPr id="0" name=""/>
        <dsp:cNvSpPr/>
      </dsp:nvSpPr>
      <dsp:spPr>
        <a:xfrm>
          <a:off x="1816136" y="3789855"/>
          <a:ext cx="3525447" cy="881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EPSSIM</a:t>
          </a:r>
          <a:endParaRPr lang="th-TH" sz="2400" kern="1200" dirty="0"/>
        </a:p>
      </dsp:txBody>
      <dsp:txXfrm>
        <a:off x="1816136" y="3789855"/>
        <a:ext cx="3525447" cy="881361"/>
      </dsp:txXfrm>
    </dsp:sp>
    <dsp:sp modelId="{1EB5FBBE-2F29-49B5-BAAE-CAE9519D1712}">
      <dsp:nvSpPr>
        <dsp:cNvPr id="0" name=""/>
        <dsp:cNvSpPr/>
      </dsp:nvSpPr>
      <dsp:spPr>
        <a:xfrm>
          <a:off x="3055918" y="1608778"/>
          <a:ext cx="1322042" cy="13220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simulator</a:t>
          </a:r>
          <a:endParaRPr lang="th-TH" sz="1700" kern="1200" dirty="0"/>
        </a:p>
      </dsp:txBody>
      <dsp:txXfrm>
        <a:off x="3249527" y="1802387"/>
        <a:ext cx="934824" cy="934824"/>
      </dsp:txXfrm>
    </dsp:sp>
    <dsp:sp modelId="{4D2405B5-642F-4270-B45D-A93AE52DB456}">
      <dsp:nvSpPr>
        <dsp:cNvPr id="0" name=""/>
        <dsp:cNvSpPr/>
      </dsp:nvSpPr>
      <dsp:spPr>
        <a:xfrm>
          <a:off x="2109923" y="616953"/>
          <a:ext cx="1322042" cy="13220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EP study</a:t>
          </a:r>
          <a:endParaRPr lang="th-TH" sz="1700" kern="1200" dirty="0"/>
        </a:p>
      </dsp:txBody>
      <dsp:txXfrm>
        <a:off x="2303532" y="810562"/>
        <a:ext cx="934824" cy="934824"/>
      </dsp:txXfrm>
    </dsp:sp>
    <dsp:sp modelId="{BE78B45F-9D00-455E-A2CB-8C21B0CA4632}">
      <dsp:nvSpPr>
        <dsp:cNvPr id="0" name=""/>
        <dsp:cNvSpPr/>
      </dsp:nvSpPr>
      <dsp:spPr>
        <a:xfrm>
          <a:off x="3461345" y="297312"/>
          <a:ext cx="1322042" cy="13220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ECG</a:t>
          </a:r>
          <a:endParaRPr lang="th-TH" sz="1700" kern="1200" dirty="0"/>
        </a:p>
      </dsp:txBody>
      <dsp:txXfrm>
        <a:off x="3654954" y="490921"/>
        <a:ext cx="934824" cy="934824"/>
      </dsp:txXfrm>
    </dsp:sp>
    <dsp:sp modelId="{92B36F19-0091-4BD5-82CA-196702568FC3}">
      <dsp:nvSpPr>
        <dsp:cNvPr id="0" name=""/>
        <dsp:cNvSpPr/>
      </dsp:nvSpPr>
      <dsp:spPr>
        <a:xfrm>
          <a:off x="1535387" y="60769"/>
          <a:ext cx="4113021" cy="3290417"/>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0.34207</cdr:x>
      <cdr:y>0.27846</cdr:y>
    </cdr:from>
    <cdr:to>
      <cdr:x>0.54948</cdr:x>
      <cdr:y>0.44569</cdr:y>
    </cdr:to>
    <cdr:sp macro="" textlink="">
      <cdr:nvSpPr>
        <cdr:cNvPr id="2" name="TextBox 8">
          <a:extLst xmlns:a="http://schemas.openxmlformats.org/drawingml/2006/main">
            <a:ext uri="{FF2B5EF4-FFF2-40B4-BE49-F238E27FC236}">
              <a16:creationId xmlns:a16="http://schemas.microsoft.com/office/drawing/2014/main" id="{32C56A36-A717-2707-81F8-290037FA0C1D}"/>
            </a:ext>
          </a:extLst>
        </cdr:cNvPr>
        <cdr:cNvSpPr txBox="1"/>
      </cdr:nvSpPr>
      <cdr:spPr>
        <a:xfrm xmlns:a="http://schemas.openxmlformats.org/drawingml/2006/main">
          <a:off x="1752572" y="973686"/>
          <a:ext cx="1062681"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3200" dirty="0">
              <a:solidFill>
                <a:schemeClr val="bg1"/>
              </a:solidFill>
            </a:rPr>
            <a:t>31</a:t>
          </a:r>
          <a:endParaRPr lang="th-TH" sz="3200"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cdr:x>
      <cdr:y>0.12586</cdr:y>
    </cdr:from>
    <cdr:to>
      <cdr:x>0.71045</cdr:x>
      <cdr:y>0.29309</cdr:y>
    </cdr:to>
    <cdr:sp macro="" textlink="">
      <cdr:nvSpPr>
        <cdr:cNvPr id="2" name="TextBox 3">
          <a:extLst xmlns:a="http://schemas.openxmlformats.org/drawingml/2006/main">
            <a:ext uri="{FF2B5EF4-FFF2-40B4-BE49-F238E27FC236}">
              <a16:creationId xmlns:a16="http://schemas.microsoft.com/office/drawing/2014/main" id="{66B116A2-E05B-B2C1-6D1A-2323B17170C4}"/>
            </a:ext>
          </a:extLst>
        </cdr:cNvPr>
        <cdr:cNvSpPr txBox="1"/>
      </cdr:nvSpPr>
      <cdr:spPr>
        <a:xfrm xmlns:a="http://schemas.openxmlformats.org/drawingml/2006/main">
          <a:off x="2524804" y="440097"/>
          <a:ext cx="1062681"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3200" dirty="0">
              <a:solidFill>
                <a:schemeClr val="bg1"/>
              </a:solidFill>
            </a:rPr>
            <a:t>10</a:t>
          </a:r>
          <a:endParaRPr lang="th-TH" sz="3200" dirty="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0.34823</cdr:x>
      <cdr:y>0.27346</cdr:y>
    </cdr:from>
    <cdr:to>
      <cdr:x>0.54055</cdr:x>
      <cdr:y>0.43215</cdr:y>
    </cdr:to>
    <cdr:sp macro="" textlink="">
      <cdr:nvSpPr>
        <cdr:cNvPr id="2" name="TextBox 4">
          <a:extLst xmlns:a="http://schemas.openxmlformats.org/drawingml/2006/main">
            <a:ext uri="{FF2B5EF4-FFF2-40B4-BE49-F238E27FC236}">
              <a16:creationId xmlns:a16="http://schemas.microsoft.com/office/drawing/2014/main" id="{2BC2FA98-9AE5-6EA6-DADE-2A1329E858D0}"/>
            </a:ext>
          </a:extLst>
        </cdr:cNvPr>
        <cdr:cNvSpPr txBox="1"/>
      </cdr:nvSpPr>
      <cdr:spPr>
        <a:xfrm xmlns:a="http://schemas.openxmlformats.org/drawingml/2006/main">
          <a:off x="1924215" y="1007697"/>
          <a:ext cx="1062681"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3200" dirty="0">
              <a:solidFill>
                <a:schemeClr val="bg1"/>
              </a:solidFill>
            </a:rPr>
            <a:t>23</a:t>
          </a:r>
          <a:endParaRPr lang="th-TH" sz="3200" dirty="0">
            <a:solidFill>
              <a:schemeClr val="bg1"/>
            </a:solidFill>
          </a:endParaRPr>
        </a:p>
      </cdr:txBody>
    </cdr:sp>
  </cdr:relSizeAnchor>
  <cdr:relSizeAnchor xmlns:cdr="http://schemas.openxmlformats.org/drawingml/2006/chartDrawing">
    <cdr:from>
      <cdr:x>0.54974</cdr:x>
      <cdr:y>0.23419</cdr:y>
    </cdr:from>
    <cdr:to>
      <cdr:x>0.74206</cdr:x>
      <cdr:y>0.39289</cdr:y>
    </cdr:to>
    <cdr:sp macro="" textlink="">
      <cdr:nvSpPr>
        <cdr:cNvPr id="3" name="TextBox 4">
          <a:extLst xmlns:a="http://schemas.openxmlformats.org/drawingml/2006/main">
            <a:ext uri="{FF2B5EF4-FFF2-40B4-BE49-F238E27FC236}">
              <a16:creationId xmlns:a16="http://schemas.microsoft.com/office/drawing/2014/main" id="{0EB3253B-6A11-ED7B-0FD3-6E76CF7EC2D2}"/>
            </a:ext>
          </a:extLst>
        </cdr:cNvPr>
        <cdr:cNvSpPr txBox="1"/>
      </cdr:nvSpPr>
      <cdr:spPr>
        <a:xfrm xmlns:a="http://schemas.openxmlformats.org/drawingml/2006/main">
          <a:off x="3037696" y="863004"/>
          <a:ext cx="1062681"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dirty="0">
              <a:solidFill>
                <a:schemeClr val="bg1"/>
              </a:solidFill>
            </a:rPr>
            <a:t>18</a:t>
          </a:r>
          <a:endParaRPr lang="th-TH" sz="3200" dirty="0">
            <a:solidFill>
              <a:schemeClr val="bg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0.32955</cdr:x>
      <cdr:y>0.27709</cdr:y>
    </cdr:from>
    <cdr:to>
      <cdr:x>0.53769</cdr:x>
      <cdr:y>0.43383</cdr:y>
    </cdr:to>
    <cdr:sp macro="" textlink="">
      <cdr:nvSpPr>
        <cdr:cNvPr id="2" name="TextBox 4">
          <a:extLst xmlns:a="http://schemas.openxmlformats.org/drawingml/2006/main">
            <a:ext uri="{FF2B5EF4-FFF2-40B4-BE49-F238E27FC236}">
              <a16:creationId xmlns:a16="http://schemas.microsoft.com/office/drawing/2014/main" id="{0EB3253B-6A11-ED7B-0FD3-6E76CF7EC2D2}"/>
            </a:ext>
          </a:extLst>
        </cdr:cNvPr>
        <cdr:cNvSpPr txBox="1"/>
      </cdr:nvSpPr>
      <cdr:spPr>
        <a:xfrm xmlns:a="http://schemas.openxmlformats.org/drawingml/2006/main">
          <a:off x="1682509" y="1033783"/>
          <a:ext cx="1062681"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dirty="0">
              <a:solidFill>
                <a:schemeClr val="bg1"/>
              </a:solidFill>
            </a:rPr>
            <a:t>26</a:t>
          </a:r>
          <a:endParaRPr lang="th-TH" sz="3200" dirty="0">
            <a:solidFill>
              <a:schemeClr val="bg1"/>
            </a:solidFill>
          </a:endParaRPr>
        </a:p>
      </cdr:txBody>
    </cdr:sp>
  </cdr:relSizeAnchor>
  <cdr:relSizeAnchor xmlns:cdr="http://schemas.openxmlformats.org/drawingml/2006/chartDrawing">
    <cdr:from>
      <cdr:x>0.5623</cdr:x>
      <cdr:y>0.2804</cdr:y>
    </cdr:from>
    <cdr:to>
      <cdr:x>0.77044</cdr:x>
      <cdr:y>0.43715</cdr:y>
    </cdr:to>
    <cdr:sp macro="" textlink="">
      <cdr:nvSpPr>
        <cdr:cNvPr id="3" name="TextBox 4">
          <a:extLst xmlns:a="http://schemas.openxmlformats.org/drawingml/2006/main">
            <a:ext uri="{FF2B5EF4-FFF2-40B4-BE49-F238E27FC236}">
              <a16:creationId xmlns:a16="http://schemas.microsoft.com/office/drawing/2014/main" id="{0EB3253B-6A11-ED7B-0FD3-6E76CF7EC2D2}"/>
            </a:ext>
          </a:extLst>
        </cdr:cNvPr>
        <cdr:cNvSpPr txBox="1"/>
      </cdr:nvSpPr>
      <cdr:spPr>
        <a:xfrm xmlns:a="http://schemas.openxmlformats.org/drawingml/2006/main">
          <a:off x="2870817" y="1046140"/>
          <a:ext cx="1062681"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dirty="0">
              <a:solidFill>
                <a:schemeClr val="bg1"/>
              </a:solidFill>
            </a:rPr>
            <a:t>23</a:t>
          </a:r>
          <a:endParaRPr lang="th-TH" sz="32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a:latin typeface="Arial"/>
                <a:ea typeface="Arial"/>
                <a:cs typeface="Arial"/>
                <a:sym typeface="Arial"/>
              </a:rPr>
              <a:t>Good afternoon, ladies and gentlemen. My name is Sujitra Katekarn, and I am a master's student of Cardio-thoracic Technology at Naresuan University. Today, I am excited to present our project titled "Studying Cardiac Electrophysiology via EPSSIM."</a:t>
            </a: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r>
              <a:rPr lang="en-US">
                <a:latin typeface="Arial"/>
                <a:ea typeface="Arial"/>
                <a:cs typeface="Arial"/>
                <a:sym typeface="Arial"/>
              </a:rPr>
              <a:t>Our study focuses on e-learning, specifically utilizing an electronic platform to enhance the understanding of cardiac electrophysiology.</a:t>
            </a:r>
            <a:endParaRPr>
              <a:latin typeface="Arial"/>
              <a:ea typeface="Arial"/>
              <a:cs typeface="Arial"/>
              <a:sym typeface="Arial"/>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6252abc9286b66db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6252abc9286b66db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Before delving into the methodologies, let me provide a brief overview of arrhythmias, ECG (Electrocardiogram), EP (Electrophysiology) study, and Fourier series.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Understanding these will provide a foundation for discussing the methodologies related to arrhythmias, ECG, EP study, and Fourier series for program creation.</a:t>
            </a:r>
            <a:endParaRPr dirty="0"/>
          </a:p>
          <a:p>
            <a:pPr marL="0" lvl="0" indent="0" algn="l" rtl="0">
              <a:spcBef>
                <a:spcPts val="0"/>
              </a:spcBef>
              <a:spcAft>
                <a:spcPts val="0"/>
              </a:spcAft>
              <a:buNone/>
            </a:pPr>
            <a:endParaRPr dirty="0"/>
          </a:p>
        </p:txBody>
      </p:sp>
      <p:sp>
        <p:nvSpPr>
          <p:cNvPr id="216" name="Google Shape;216;g6252abc9286b66db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5e7a1170dea067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5e7a1170dea067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is a Normal heart rhythm ECG.</a:t>
            </a:r>
          </a:p>
          <a:p>
            <a:pPr marL="0" lvl="0" indent="0" algn="l" rtl="0">
              <a:lnSpc>
                <a:spcPct val="100000"/>
              </a:lnSpc>
              <a:spcBef>
                <a:spcPts val="0"/>
              </a:spcBef>
              <a:spcAft>
                <a:spcPts val="0"/>
              </a:spcAft>
              <a:buSzPts val="1400"/>
              <a:buNone/>
            </a:pPr>
            <a:r>
              <a:rPr lang="en-US" dirty="0"/>
              <a:t>Arrhythmias refer to abnormal heart rhythms, where the heart beats too fast, too slow, or irregularly. They can have various causes and can impact the overall functioning of the heart</a:t>
            </a:r>
            <a:endParaRPr dirty="0"/>
          </a:p>
        </p:txBody>
      </p:sp>
      <p:sp>
        <p:nvSpPr>
          <p:cNvPr id="227" name="Google Shape;227;g5e7a1170dea067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ECG, or Electrocardiogram, is a diagnostic test that records the electrical activity of the heart. It involves placing electrodes on the chest, arms, and legs to measure the electrical signals generated by the heart's contractions. ECGs are commonly used to diagnose and monitor heart conditions.</a:t>
            </a: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235" name="Google Shape;23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latin typeface="Arial"/>
                <a:ea typeface="Arial"/>
                <a:cs typeface="Arial"/>
                <a:sym typeface="Arial"/>
              </a:rPr>
              <a:t>Arrhythmia can be detected by ECG interpretation.</a:t>
            </a:r>
            <a:endParaRPr dirty="0"/>
          </a:p>
        </p:txBody>
      </p:sp>
      <p:sp>
        <p:nvSpPr>
          <p:cNvPr id="247" name="Google Shape;247;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solidFill>
                  <a:srgbClr val="000000"/>
                </a:solidFill>
                <a:latin typeface="Times New Roman"/>
                <a:ea typeface="Times New Roman"/>
                <a:cs typeface="Times New Roman"/>
                <a:sym typeface="Times New Roman"/>
              </a:rPr>
              <a:t>EP, or Electrophysiology, study. This is EP study procedure that involves the insertion of catheters into the heart to evaluate its electrical activity or intracardiac electrogram. </a:t>
            </a:r>
            <a:endParaRPr dirty="0">
              <a:solidFill>
                <a:srgbClr val="000000"/>
              </a:solidFill>
              <a:latin typeface="Times New Roman"/>
              <a:ea typeface="Times New Roman"/>
              <a:cs typeface="Times New Roman"/>
              <a:sym typeface="Times New Roman"/>
            </a:endParaRPr>
          </a:p>
        </p:txBody>
      </p:sp>
      <p:sp>
        <p:nvSpPr>
          <p:cNvPr id="259" name="Google Shape;25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rgbClr val="000000"/>
                </a:solidFill>
                <a:latin typeface="Times New Roman"/>
                <a:ea typeface="Times New Roman"/>
                <a:cs typeface="Times New Roman"/>
                <a:sym typeface="Times New Roman"/>
              </a:rPr>
              <a:t>EP, or Electrophysiology, study. This is EP study procedure that involves the insertion of catheters into the heart to evaluate its electrical activity or intracardiac electrogram. </a:t>
            </a:r>
          </a:p>
          <a:p>
            <a:pPr marL="0" lvl="0" indent="0" algn="l" rtl="0">
              <a:lnSpc>
                <a:spcPct val="100000"/>
              </a:lnSpc>
              <a:spcBef>
                <a:spcPts val="0"/>
              </a:spcBef>
              <a:spcAft>
                <a:spcPts val="0"/>
              </a:spcAft>
              <a:buSzPts val="1400"/>
              <a:buNone/>
            </a:pPr>
            <a:endParaRPr lang="en-US" dirty="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dirty="0">
                <a:solidFill>
                  <a:srgbClr val="000000"/>
                </a:solidFill>
                <a:latin typeface="Times New Roman"/>
                <a:ea typeface="Times New Roman"/>
                <a:cs typeface="Times New Roman"/>
                <a:sym typeface="Times New Roman"/>
              </a:rPr>
              <a:t>It helps identify the source of arrhythmia and planning treatment strategies.</a:t>
            </a:r>
          </a:p>
        </p:txBody>
      </p:sp>
      <p:sp>
        <p:nvSpPr>
          <p:cNvPr id="269" name="Google Shape;269;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Fourier series is a mathematical tool used to analyze periodic functions or signals. It breaks down a complex waveform into a sum of simpler sine and cosine functions</a:t>
            </a:r>
            <a:endParaRPr dirty="0"/>
          </a:p>
        </p:txBody>
      </p:sp>
      <p:sp>
        <p:nvSpPr>
          <p:cNvPr id="281" name="Google Shape;28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b="0" i="0" dirty="0">
                <a:effectLst/>
                <a:latin typeface="+mn-lt"/>
              </a:rPr>
              <a:t>ECG and intracardiac electrograms share similarities in terms of periodic signals.</a:t>
            </a:r>
          </a:p>
          <a:p>
            <a:r>
              <a:rPr lang="en-US" sz="1800" dirty="0">
                <a:solidFill>
                  <a:srgbClr val="000000"/>
                </a:solidFill>
                <a:latin typeface="Times New Roman"/>
                <a:ea typeface="Times New Roman"/>
                <a:cs typeface="Times New Roman"/>
                <a:sym typeface="Times New Roman"/>
              </a:rPr>
              <a:t>These are formed by the combination of two waveforms, a half wave and a triangle wave.</a:t>
            </a:r>
            <a:endParaRPr dirty="0"/>
          </a:p>
        </p:txBody>
      </p:sp>
      <p:sp>
        <p:nvSpPr>
          <p:cNvPr id="291" name="Google Shape;291;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solidFill>
                  <a:srgbClr val="000000"/>
                </a:solidFill>
                <a:latin typeface="Times New Roman"/>
                <a:ea typeface="Times New Roman"/>
                <a:cs typeface="Times New Roman"/>
                <a:sym typeface="Times New Roman"/>
              </a:rPr>
              <a:t>In the process for signal generation, we utilized the same methods as our previous study to generate synthetic heart signals.</a:t>
            </a:r>
            <a:endParaRPr dirty="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800" dirty="0">
                <a:solidFill>
                  <a:srgbClr val="000000"/>
                </a:solidFill>
                <a:latin typeface="Times New Roman"/>
                <a:ea typeface="Times New Roman"/>
                <a:cs typeface="Times New Roman"/>
                <a:sym typeface="Times New Roman"/>
              </a:rPr>
              <a:t> These patterns are generated from the morphology by merging a half- wave and a triangle wave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solidFill>
                  <a:srgbClr val="000000"/>
                </a:solidFill>
                <a:latin typeface="Times New Roman"/>
                <a:ea typeface="Times New Roman"/>
                <a:cs typeface="Times New Roman"/>
                <a:sym typeface="Times New Roman"/>
              </a:rPr>
              <a:t>These  synthetic signal are important for EPSSIM program.</a:t>
            </a:r>
            <a:endParaRPr lang="en-US" dirty="0"/>
          </a:p>
          <a:p>
            <a:pPr marL="0" lvl="0" indent="0" algn="l" rtl="0">
              <a:lnSpc>
                <a:spcPct val="100000"/>
              </a:lnSpc>
              <a:spcBef>
                <a:spcPts val="0"/>
              </a:spcBef>
              <a:spcAft>
                <a:spcPts val="0"/>
              </a:spcAft>
              <a:buSzPts val="1400"/>
              <a:buNone/>
            </a:pPr>
            <a:endParaRPr lang="en-US" sz="1800" dirty="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sz="1800" dirty="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309" name="Google Shape;30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7535c8575642e21e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7535c8575642e21e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solidFill>
                  <a:srgbClr val="333333"/>
                </a:solidFill>
                <a:latin typeface="Arial"/>
                <a:ea typeface="Arial"/>
                <a:cs typeface="Arial"/>
                <a:sym typeface="Arial"/>
              </a:rPr>
              <a:t>Now, we are moving to the new topic.</a:t>
            </a:r>
            <a:endParaRPr/>
          </a:p>
        </p:txBody>
      </p:sp>
      <p:sp>
        <p:nvSpPr>
          <p:cNvPr id="323" name="Google Shape;323;g7535c8575642e21e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Arial"/>
                <a:ea typeface="Arial"/>
                <a:cs typeface="Arial"/>
                <a:sym typeface="Arial"/>
              </a:rPr>
              <a:t>The presentation was divided into four parts. The first part is the Introduction</a:t>
            </a: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Following that is the Overview section, we provide background information on arrhythmias, ECG, EP study, and Fourier series. </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The third part is Methodology of the study.</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Lastly, we have the Analysis and Discussion section</a:t>
            </a:r>
            <a:endParaRPr dirty="0">
              <a:latin typeface="Arial"/>
              <a:ea typeface="Arial"/>
              <a:cs typeface="Arial"/>
              <a:sym typeface="Arial"/>
            </a:endParaRPr>
          </a:p>
        </p:txBody>
      </p:sp>
      <p:sp>
        <p:nvSpPr>
          <p:cNvPr id="101" name="Google Shape;10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t>The methodology in this study was divided into 4 part. Design, Tool, Construction, and Evaluated by expert.</a:t>
            </a:r>
            <a:endParaRPr dirty="0"/>
          </a:p>
        </p:txBody>
      </p:sp>
      <p:sp>
        <p:nvSpPr>
          <p:cNvPr id="330" name="Google Shape;33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374151"/>
                </a:solidFill>
                <a:effectLst/>
                <a:latin typeface="+mn-lt"/>
              </a:rPr>
              <a:t>The design concept of the program was integrated of content on ECGs, EP studies and simulator for beginners.</a:t>
            </a:r>
            <a:endParaRPr dirty="0">
              <a:solidFill>
                <a:srgbClr val="000000"/>
              </a:solidFill>
              <a:latin typeface="+mn-lt"/>
              <a:ea typeface="Times New Roman"/>
              <a:cs typeface="Times New Roman"/>
              <a:sym typeface="Times New Roman"/>
            </a:endParaRPr>
          </a:p>
        </p:txBody>
      </p:sp>
      <p:sp>
        <p:nvSpPr>
          <p:cNvPr id="344" name="Google Shape;34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1556208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dirty="0">
                <a:solidFill>
                  <a:srgbClr val="000000"/>
                </a:solidFill>
                <a:latin typeface="Times New Roman"/>
                <a:ea typeface="Times New Roman"/>
                <a:cs typeface="Times New Roman"/>
                <a:sym typeface="Times New Roman"/>
              </a:rPr>
              <a:t>We </a:t>
            </a:r>
            <a:r>
              <a:rPr lang="en-US" dirty="0">
                <a:solidFill>
                  <a:srgbClr val="000000"/>
                </a:solidFill>
                <a:latin typeface="Times New Roman"/>
                <a:ea typeface="Times New Roman"/>
                <a:cs typeface="Times New Roman"/>
                <a:sym typeface="Times New Roman"/>
              </a:rPr>
              <a:t>summarized </a:t>
            </a:r>
            <a:r>
              <a:rPr lang="en-US" sz="1800" dirty="0">
                <a:solidFill>
                  <a:srgbClr val="000000"/>
                </a:solidFill>
                <a:latin typeface="Times New Roman"/>
                <a:ea typeface="Times New Roman"/>
                <a:cs typeface="Times New Roman"/>
                <a:sym typeface="Times New Roman"/>
              </a:rPr>
              <a:t>Information in published textbooks and journals for the content .</a:t>
            </a:r>
          </a:p>
          <a:p>
            <a:pPr marL="0" lvl="0" indent="0" algn="l" rtl="0">
              <a:lnSpc>
                <a:spcPct val="100000"/>
              </a:lnSpc>
              <a:spcBef>
                <a:spcPts val="0"/>
              </a:spcBef>
              <a:spcAft>
                <a:spcPts val="0"/>
              </a:spcAft>
              <a:buSzPts val="1400"/>
              <a:buNone/>
            </a:pPr>
            <a:r>
              <a:rPr lang="en-US" sz="1800" dirty="0">
                <a:solidFill>
                  <a:srgbClr val="000000"/>
                </a:solidFill>
                <a:latin typeface="Times New Roman"/>
                <a:ea typeface="Times New Roman"/>
                <a:cs typeface="Times New Roman"/>
                <a:sym typeface="Times New Roman"/>
              </a:rPr>
              <a:t>The program was designed with a black color screen to enhance the visibility of letters and heart signals.</a:t>
            </a:r>
            <a:endParaRPr dirty="0"/>
          </a:p>
        </p:txBody>
      </p:sp>
      <p:sp>
        <p:nvSpPr>
          <p:cNvPr id="344" name="Google Shape;34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dirty="0">
                <a:solidFill>
                  <a:srgbClr val="000000"/>
                </a:solidFill>
                <a:latin typeface="Times New Roman"/>
                <a:ea typeface="Times New Roman"/>
                <a:cs typeface="Times New Roman"/>
                <a:sym typeface="Times New Roman"/>
              </a:rPr>
              <a:t>This slide provides an overview of the tools used in each step.</a:t>
            </a:r>
            <a:endParaRPr dirty="0">
              <a:solidFill>
                <a:srgbClr val="000000"/>
              </a:solidFill>
              <a:latin typeface="Times New Roman"/>
              <a:ea typeface="Times New Roman"/>
              <a:cs typeface="Times New Roman"/>
              <a:sym typeface="Times New Roman"/>
            </a:endParaRP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lang="en-US" sz="1800" dirty="0">
                <a:solidFill>
                  <a:srgbClr val="000000"/>
                </a:solidFill>
                <a:latin typeface="Times New Roman"/>
                <a:ea typeface="Times New Roman"/>
                <a:cs typeface="Times New Roman"/>
                <a:sym typeface="Times New Roman"/>
              </a:rPr>
              <a:t>In the process of </a:t>
            </a:r>
            <a:r>
              <a:rPr lang="en-US" sz="1800" b="0" i="0" u="none" strike="noStrike" cap="none" dirty="0">
                <a:solidFill>
                  <a:schemeClr val="lt1"/>
                </a:solidFill>
                <a:latin typeface="Arial"/>
                <a:ea typeface="Arial"/>
                <a:cs typeface="Arial"/>
                <a:sym typeface="Arial"/>
              </a:rPr>
              <a:t>Signals Construction and generation. </a:t>
            </a:r>
            <a:r>
              <a:rPr lang="en-US" sz="1800" dirty="0">
                <a:solidFill>
                  <a:srgbClr val="000000"/>
                </a:solidFill>
                <a:latin typeface="Times New Roman"/>
                <a:ea typeface="Times New Roman"/>
                <a:cs typeface="Times New Roman"/>
                <a:sym typeface="Times New Roman"/>
              </a:rPr>
              <a:t> </a:t>
            </a:r>
            <a:endParaRPr dirty="0"/>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sz="1800" dirty="0">
                <a:solidFill>
                  <a:srgbClr val="000000"/>
                </a:solidFill>
                <a:latin typeface="Times New Roman"/>
                <a:ea typeface="Times New Roman"/>
                <a:cs typeface="Times New Roman"/>
                <a:sym typeface="Times New Roman"/>
              </a:rPr>
              <a:t>We used the data collection form for patients recording .</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b="0" i="0" dirty="0">
                <a:solidFill>
                  <a:srgbClr val="374151"/>
                </a:solidFill>
                <a:effectLst/>
                <a:latin typeface="+mn-lt"/>
              </a:rPr>
              <a:t>MATLAB for </a:t>
            </a:r>
            <a:r>
              <a:rPr lang="en-US" sz="1800" b="0" i="0" u="none" strike="noStrike" cap="none" dirty="0">
                <a:solidFill>
                  <a:schemeClr val="lt1"/>
                </a:solidFill>
                <a:latin typeface="Arial"/>
                <a:ea typeface="Arial"/>
                <a:cs typeface="Arial"/>
                <a:sym typeface="Arial"/>
              </a:rPr>
              <a:t>Construction </a:t>
            </a:r>
            <a:r>
              <a:rPr lang="en-US" b="0" i="0" dirty="0">
                <a:solidFill>
                  <a:srgbClr val="374151"/>
                </a:solidFill>
                <a:effectLst/>
                <a:latin typeface="+mn-lt"/>
              </a:rPr>
              <a:t>.</a:t>
            </a:r>
            <a:endParaRPr dirty="0">
              <a:latin typeface="+mn-lt"/>
            </a:endParaRP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b="0" i="0" dirty="0">
                <a:solidFill>
                  <a:srgbClr val="374151"/>
                </a:solidFill>
                <a:effectLst/>
                <a:latin typeface="+mn-lt"/>
              </a:rPr>
              <a:t>Next, we proceeded to create the content using a combination of software  such as Photoshop, </a:t>
            </a:r>
            <a:r>
              <a:rPr lang="en-US" b="0" i="0" dirty="0" err="1">
                <a:solidFill>
                  <a:srgbClr val="374151"/>
                </a:solidFill>
                <a:effectLst/>
                <a:latin typeface="+mn-lt"/>
              </a:rPr>
              <a:t>MediBang</a:t>
            </a:r>
            <a:r>
              <a:rPr lang="en-US" b="0" i="0" dirty="0">
                <a:solidFill>
                  <a:srgbClr val="374151"/>
                </a:solidFill>
                <a:effectLst/>
                <a:latin typeface="+mn-lt"/>
              </a:rPr>
              <a:t> Pro Paint, and PowerPoint. </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sz="1800" dirty="0">
                <a:solidFill>
                  <a:schemeClr val="dk1"/>
                </a:solidFill>
                <a:latin typeface="Arial"/>
                <a:ea typeface="Arial"/>
                <a:cs typeface="Arial"/>
                <a:sym typeface="Arial"/>
              </a:rPr>
              <a:t>Then, we created the program using </a:t>
            </a:r>
            <a:r>
              <a:rPr lang="en-US" sz="1800" dirty="0">
                <a:latin typeface="Arial"/>
                <a:ea typeface="Arial"/>
                <a:cs typeface="Arial"/>
                <a:sym typeface="Arial"/>
              </a:rPr>
              <a:t>Microsoft Visual studio.</a:t>
            </a:r>
            <a:endParaRPr sz="1800" dirty="0">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sz="1800" dirty="0">
                <a:solidFill>
                  <a:srgbClr val="000000"/>
                </a:solidFill>
                <a:latin typeface="Times New Roman"/>
                <a:ea typeface="Times New Roman"/>
                <a:cs typeface="Times New Roman"/>
                <a:sym typeface="Times New Roman"/>
              </a:rPr>
              <a:t>After completion of the program , the EPSSIM was tested and evaluated by expert  </a:t>
            </a:r>
            <a:endParaRPr dirty="0">
              <a:solidFill>
                <a:srgbClr val="000000"/>
              </a:solidFill>
              <a:latin typeface="Times New Roman"/>
              <a:ea typeface="Times New Roman"/>
              <a:cs typeface="Times New Roman"/>
              <a:sym typeface="Times New Roman"/>
            </a:endParaRPr>
          </a:p>
          <a:p>
            <a:pPr marL="285750" lvl="0" indent="-285750" algn="l" rtl="0">
              <a:spcBef>
                <a:spcPts val="0"/>
              </a:spcBef>
              <a:spcAft>
                <a:spcPts val="0"/>
              </a:spcAft>
              <a:buClr>
                <a:schemeClr val="dk1"/>
              </a:buClr>
              <a:buSzPts val="1400"/>
              <a:buFont typeface="Arial" panose="020B0604020202020204" pitchFamily="34" charset="0"/>
              <a:buChar char="•"/>
            </a:pPr>
            <a:r>
              <a:rPr lang="en-US" dirty="0">
                <a:latin typeface="Times New Roman"/>
                <a:ea typeface="Times New Roman"/>
                <a:cs typeface="Times New Roman"/>
                <a:sym typeface="Times New Roman"/>
              </a:rPr>
              <a:t>Pre-test and post-test:</a:t>
            </a:r>
          </a:p>
          <a:p>
            <a:pPr marL="285750" lvl="0" indent="-285750" algn="l" rtl="0">
              <a:spcBef>
                <a:spcPts val="0"/>
              </a:spcBef>
              <a:spcAft>
                <a:spcPts val="0"/>
              </a:spcAft>
              <a:buClr>
                <a:schemeClr val="dk1"/>
              </a:buClr>
              <a:buSzPts val="1400"/>
              <a:buFont typeface="Arial" panose="020B0604020202020204" pitchFamily="34" charset="0"/>
              <a:buChar char="•"/>
            </a:pPr>
            <a:r>
              <a:rPr lang="en-US" dirty="0"/>
              <a:t>Satisfaction form:</a:t>
            </a:r>
            <a:endParaRPr dirty="0"/>
          </a:p>
        </p:txBody>
      </p:sp>
      <p:sp>
        <p:nvSpPr>
          <p:cNvPr id="366" name="Google Shape;36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solidFill>
                  <a:srgbClr val="000000"/>
                </a:solidFill>
                <a:latin typeface="Times New Roman"/>
                <a:ea typeface="Times New Roman"/>
                <a:cs typeface="Times New Roman"/>
                <a:sym typeface="Times New Roman"/>
              </a:rPr>
              <a:t>We </a:t>
            </a:r>
            <a:r>
              <a:rPr lang="en-US" sz="1800" dirty="0">
                <a:solidFill>
                  <a:srgbClr val="000000"/>
                </a:solidFill>
                <a:latin typeface="Times New Roman"/>
                <a:ea typeface="Times New Roman"/>
                <a:cs typeface="Times New Roman"/>
                <a:sym typeface="Times New Roman"/>
              </a:rPr>
              <a:t>started with gathering information from the medical records of patients at </a:t>
            </a:r>
            <a:r>
              <a:rPr lang="en-US" sz="1800" dirty="0" err="1">
                <a:solidFill>
                  <a:srgbClr val="000000"/>
                </a:solidFill>
                <a:latin typeface="Times New Roman"/>
                <a:ea typeface="Times New Roman"/>
                <a:cs typeface="Times New Roman"/>
                <a:sym typeface="Times New Roman"/>
              </a:rPr>
              <a:t>Sakon</a:t>
            </a:r>
            <a:r>
              <a:rPr lang="en-US" sz="1800" dirty="0">
                <a:solidFill>
                  <a:srgbClr val="000000"/>
                </a:solidFill>
                <a:latin typeface="Times New Roman"/>
                <a:ea typeface="Times New Roman"/>
                <a:cs typeface="Times New Roman"/>
                <a:sym typeface="Times New Roman"/>
              </a:rPr>
              <a:t>-Nakhon Hospital.</a:t>
            </a: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solidFill>
                  <a:srgbClr val="000000"/>
                </a:solidFill>
                <a:latin typeface="Times New Roman"/>
                <a:ea typeface="Times New Roman"/>
                <a:cs typeface="Times New Roman"/>
                <a:sym typeface="Times New Roman"/>
              </a:rPr>
              <a:t>These medical records consisted of the </a:t>
            </a:r>
            <a:r>
              <a:rPr lang="en-US" sz="1800" b="0" i="0" u="none" strike="noStrike" cap="none" dirty="0">
                <a:solidFill>
                  <a:schemeClr val="dk1"/>
                </a:solidFill>
                <a:latin typeface="Arial"/>
                <a:ea typeface="Arial"/>
                <a:cs typeface="Arial"/>
                <a:sym typeface="Arial"/>
              </a:rPr>
              <a:t>Chief complaint</a:t>
            </a:r>
            <a:r>
              <a:rPr lang="en-US" sz="1800" dirty="0">
                <a:solidFill>
                  <a:srgbClr val="000000"/>
                </a:solidFill>
                <a:latin typeface="Times New Roman"/>
                <a:ea typeface="Times New Roman"/>
                <a:cs typeface="Times New Roman"/>
                <a:sym typeface="Times New Roman"/>
              </a:rPr>
              <a:t>, medical history, medication, procedures,  ECG and intracardiac electrogram recordings, which had been interpreted by a cardiologist. </a:t>
            </a:r>
            <a:endParaRPr dirty="0"/>
          </a:p>
        </p:txBody>
      </p:sp>
      <p:sp>
        <p:nvSpPr>
          <p:cNvPr id="399" name="Google Shape;39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dirty="0">
                <a:solidFill>
                  <a:srgbClr val="000000"/>
                </a:solidFill>
                <a:latin typeface="Times New Roman"/>
                <a:ea typeface="Times New Roman"/>
                <a:cs typeface="Times New Roman"/>
                <a:sym typeface="Times New Roman"/>
              </a:rPr>
              <a:t>The patterns, amplitude and duration from the patient were used to create synthetic heart signals. Particularly, the synthetic ECG and intracardiac electrogram were constructed by applying the Fourier series on MATLAB.</a:t>
            </a:r>
            <a:endParaRPr dirty="0"/>
          </a:p>
          <a:p>
            <a:pPr marL="0" lvl="0" indent="0" algn="l" rtl="0">
              <a:lnSpc>
                <a:spcPct val="100000"/>
              </a:lnSpc>
              <a:spcBef>
                <a:spcPts val="0"/>
              </a:spcBef>
              <a:spcAft>
                <a:spcPts val="0"/>
              </a:spcAft>
              <a:buSzPts val="1400"/>
              <a:buNone/>
            </a:pPr>
            <a:endParaRPr sz="1800" dirty="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414" name="Google Shape;41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74151"/>
              </a:buClr>
              <a:buSzPts val="1800"/>
              <a:buFont typeface="Arial"/>
              <a:buNone/>
            </a:pPr>
            <a:r>
              <a:rPr lang="en-US" b="0" i="0" dirty="0">
                <a:solidFill>
                  <a:srgbClr val="374151"/>
                </a:solidFill>
                <a:latin typeface="Arial"/>
                <a:ea typeface="Arial"/>
                <a:cs typeface="Arial"/>
                <a:sym typeface="Arial"/>
              </a:rPr>
              <a:t>In the construction process, we utilize Visual Studio to incorporate signals from MATLAB, content, and pictures.</a:t>
            </a:r>
            <a:endParaRPr dirty="0"/>
          </a:p>
        </p:txBody>
      </p:sp>
      <p:sp>
        <p:nvSpPr>
          <p:cNvPr id="432" name="Google Shape;43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374151"/>
                </a:solidFill>
                <a:effectLst/>
                <a:latin typeface="+mn-lt"/>
              </a:rPr>
              <a:t>The implementation of the EPSSIM program was carried out using the C# programming language within the Microsoft Visual Studio development environment. </a:t>
            </a:r>
          </a:p>
          <a:p>
            <a:pPr marL="0" lvl="0" indent="0" algn="l" rtl="0">
              <a:lnSpc>
                <a:spcPct val="100000"/>
              </a:lnSpc>
              <a:spcBef>
                <a:spcPts val="0"/>
              </a:spcBef>
              <a:spcAft>
                <a:spcPts val="0"/>
              </a:spcAft>
              <a:buSzPts val="1400"/>
              <a:buNone/>
            </a:pPr>
            <a:r>
              <a:rPr lang="en-US" b="0" i="0" dirty="0">
                <a:solidFill>
                  <a:srgbClr val="374151"/>
                </a:solidFill>
                <a:effectLst/>
                <a:latin typeface="+mn-lt"/>
              </a:rPr>
              <a:t>The EPSSIM program was developed as an executable file.</a:t>
            </a:r>
            <a:endParaRPr dirty="0">
              <a:latin typeface="+mn-lt"/>
            </a:endParaRPr>
          </a:p>
        </p:txBody>
      </p:sp>
      <p:sp>
        <p:nvSpPr>
          <p:cNvPr id="451" name="Google Shape;45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800" dirty="0">
              <a:solidFill>
                <a:srgbClr val="000000"/>
              </a:solidFill>
              <a:latin typeface="+mn-lt"/>
              <a:ea typeface="Times New Roman"/>
              <a:cs typeface="Times New Roman"/>
              <a:sym typeface="Times New Roman"/>
            </a:endParaRPr>
          </a:p>
          <a:p>
            <a:pPr marL="0" lvl="0" indent="0" algn="l" rtl="0">
              <a:lnSpc>
                <a:spcPct val="100000"/>
              </a:lnSpc>
              <a:spcBef>
                <a:spcPts val="0"/>
              </a:spcBef>
              <a:spcAft>
                <a:spcPts val="0"/>
              </a:spcAft>
              <a:buSzPts val="1400"/>
              <a:buNone/>
            </a:pPr>
            <a:r>
              <a:rPr lang="en-US" sz="1800" dirty="0">
                <a:solidFill>
                  <a:srgbClr val="000000"/>
                </a:solidFill>
                <a:latin typeface="+mn-lt"/>
                <a:ea typeface="Times New Roman"/>
                <a:cs typeface="Times New Roman"/>
                <a:sym typeface="Times New Roman"/>
              </a:rPr>
              <a:t>After the </a:t>
            </a:r>
            <a:r>
              <a:rPr lang="en-US" b="0" i="0" dirty="0">
                <a:solidFill>
                  <a:srgbClr val="374151"/>
                </a:solidFill>
                <a:effectLst/>
                <a:latin typeface="+mn-lt"/>
              </a:rPr>
              <a:t>completion of EPSSIM, the program underwent an evaluation of its learning efficiency and validity by experts in the field.</a:t>
            </a:r>
            <a:endParaRPr dirty="0">
              <a:latin typeface="+mn-lt"/>
            </a:endParaRPr>
          </a:p>
        </p:txBody>
      </p:sp>
      <p:sp>
        <p:nvSpPr>
          <p:cNvPr id="463" name="Google Shape;46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dirty="0">
                <a:latin typeface="Times New Roman"/>
                <a:ea typeface="Times New Roman"/>
                <a:cs typeface="Times New Roman"/>
                <a:sym typeface="Times New Roman"/>
              </a:rPr>
              <a:t>electrophysiologists and an EP specialist evaluated about heart signal, the accuracy of the instructional lessons, and the overall learning efficiency of the program.</a:t>
            </a:r>
            <a:endParaRPr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Times New Roman"/>
              <a:buNone/>
            </a:pPr>
            <a:endParaRPr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Times New Roman"/>
              <a:buNone/>
            </a:pPr>
            <a:r>
              <a:rPr lang="en-US" dirty="0">
                <a:latin typeface="Times New Roman"/>
                <a:ea typeface="Times New Roman"/>
                <a:cs typeface="Times New Roman"/>
                <a:sym typeface="Times New Roman"/>
              </a:rPr>
              <a:t>programmer evaluated the UX / UI and  checked for any errors in the program.</a:t>
            </a:r>
            <a:endParaRPr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Times New Roman"/>
                <a:ea typeface="Times New Roman"/>
                <a:cs typeface="Times New Roman"/>
                <a:sym typeface="Times New Roman"/>
              </a:rPr>
              <a:t>The program was continuously </a:t>
            </a:r>
            <a:r>
              <a:rPr lang="en-US" sz="1800" b="0" i="0" u="none" strike="noStrike" cap="none" dirty="0">
                <a:solidFill>
                  <a:schemeClr val="lt1"/>
                </a:solidFill>
                <a:latin typeface="Arial"/>
                <a:ea typeface="Arial"/>
                <a:cs typeface="Arial"/>
                <a:sym typeface="Arial"/>
              </a:rPr>
              <a:t>Fix, Modified </a:t>
            </a:r>
            <a:r>
              <a:rPr lang="en-US" sz="1800" dirty="0">
                <a:solidFill>
                  <a:srgbClr val="000000"/>
                </a:solidFill>
                <a:latin typeface="Times New Roman"/>
                <a:ea typeface="Times New Roman"/>
                <a:cs typeface="Times New Roman"/>
                <a:sym typeface="Times New Roman"/>
              </a:rPr>
              <a:t>redesigned based on the feedback provided by experts.</a:t>
            </a:r>
            <a:endParaRPr sz="1800"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478" name="Google Shape;47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6252abc9286b66db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6252abc9286b66db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g6252abc9286b66db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dirty="0">
                <a:solidFill>
                  <a:srgbClr val="000000"/>
                </a:solidFill>
                <a:latin typeface="Times New Roman"/>
                <a:ea typeface="Times New Roman"/>
                <a:cs typeface="Times New Roman"/>
                <a:sym typeface="Times New Roman"/>
              </a:rPr>
              <a:t> this is the first page of EPSSIM.</a:t>
            </a:r>
            <a:endParaRPr dirty="0"/>
          </a:p>
          <a:p>
            <a:pPr marL="0" lvl="0" indent="0" algn="l" rtl="0">
              <a:lnSpc>
                <a:spcPct val="100000"/>
              </a:lnSpc>
              <a:spcBef>
                <a:spcPts val="0"/>
              </a:spcBef>
              <a:spcAft>
                <a:spcPts val="0"/>
              </a:spcAft>
              <a:buSzPts val="1400"/>
              <a:buNone/>
            </a:pPr>
            <a:r>
              <a:rPr lang="en-US" sz="1800" dirty="0">
                <a:solidFill>
                  <a:srgbClr val="000000"/>
                </a:solidFill>
                <a:latin typeface="Times New Roman"/>
                <a:ea typeface="Times New Roman"/>
                <a:cs typeface="Times New Roman"/>
                <a:sym typeface="Times New Roman"/>
              </a:rPr>
              <a:t>The program contains two parts that ECG learning and EP learning. </a:t>
            </a:r>
            <a:endParaRPr dirty="0"/>
          </a:p>
        </p:txBody>
      </p:sp>
      <p:sp>
        <p:nvSpPr>
          <p:cNvPr id="498" name="Google Shape;49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dirty="0">
                <a:solidFill>
                  <a:srgbClr val="000000"/>
                </a:solidFill>
                <a:latin typeface="Times New Roman"/>
                <a:ea typeface="Times New Roman"/>
                <a:cs typeface="Times New Roman"/>
                <a:sym typeface="Times New Roman"/>
              </a:rPr>
              <a:t>The EPSSIM program was designed with two layouts on the screen to organize the information. The left layout represents the different topics, while the right layout represents the  content within each topic.</a:t>
            </a:r>
            <a:endParaRPr dirty="0"/>
          </a:p>
          <a:p>
            <a:pPr marL="0" lvl="0" indent="0" algn="l" rtl="0">
              <a:lnSpc>
                <a:spcPct val="100000"/>
              </a:lnSpc>
              <a:spcBef>
                <a:spcPts val="0"/>
              </a:spcBef>
              <a:spcAft>
                <a:spcPts val="0"/>
              </a:spcAft>
              <a:buSzPts val="1400"/>
              <a:buNone/>
            </a:pPr>
            <a:r>
              <a:rPr lang="en-US" sz="1800" dirty="0">
                <a:solidFill>
                  <a:srgbClr val="000000"/>
                </a:solidFill>
                <a:latin typeface="Times New Roman"/>
                <a:ea typeface="Times New Roman"/>
                <a:cs typeface="Times New Roman"/>
                <a:sym typeface="Times New Roman"/>
              </a:rPr>
              <a:t>In the  EPSSIM have a quiz about ECG interpretation.</a:t>
            </a:r>
            <a:endParaRPr dirty="0"/>
          </a:p>
        </p:txBody>
      </p:sp>
      <p:sp>
        <p:nvSpPr>
          <p:cNvPr id="504" name="Google Shape;50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Arial"/>
                <a:ea typeface="Arial"/>
                <a:cs typeface="Arial"/>
                <a:sym typeface="Arial"/>
              </a:rPr>
              <a:t>In the simulator mode,</a:t>
            </a:r>
          </a:p>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Arial"/>
                <a:ea typeface="Arial"/>
                <a:cs typeface="Arial"/>
                <a:sym typeface="Arial"/>
              </a:rPr>
              <a:t>EPSSIM allows three case studies to be selected. All the patient history and details of the case are shown, From this screen, the user can proceed to the Simulator.</a:t>
            </a:r>
          </a:p>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Arial"/>
                <a:ea typeface="Arial"/>
                <a:cs typeface="Arial"/>
                <a:sym typeface="Arial"/>
              </a:rPr>
              <a:t>When click the START button. </a:t>
            </a:r>
            <a:endParaRPr dirty="0">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Calibri"/>
              <a:buNone/>
            </a:pPr>
            <a:endParaRPr dirty="0"/>
          </a:p>
        </p:txBody>
      </p:sp>
      <p:sp>
        <p:nvSpPr>
          <p:cNvPr id="517" name="Google Shape;51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457200" algn="just" rtl="0">
              <a:lnSpc>
                <a:spcPct val="100000"/>
              </a:lnSpc>
              <a:spcBef>
                <a:spcPts val="0"/>
              </a:spcBef>
              <a:spcAft>
                <a:spcPts val="0"/>
              </a:spcAft>
              <a:buSzPts val="1400"/>
              <a:buNone/>
            </a:pPr>
            <a:r>
              <a:rPr lang="en-US" sz="1800" dirty="0">
                <a:solidFill>
                  <a:srgbClr val="000000"/>
                </a:solidFill>
                <a:latin typeface="Arial"/>
                <a:ea typeface="Arial"/>
                <a:cs typeface="Arial"/>
                <a:sym typeface="Arial"/>
              </a:rPr>
              <a:t>This slide shows the Simulator mode that allows the user to perform various diagnostic maneuvers by pacing the simulated heart in real time. </a:t>
            </a:r>
          </a:p>
          <a:p>
            <a:pPr marL="0" lvl="0" indent="457200" algn="just" rtl="0">
              <a:lnSpc>
                <a:spcPct val="100000"/>
              </a:lnSpc>
              <a:spcBef>
                <a:spcPts val="0"/>
              </a:spcBef>
              <a:spcAft>
                <a:spcPts val="0"/>
              </a:spcAft>
              <a:buSzPts val="1400"/>
              <a:buNone/>
            </a:pPr>
            <a:r>
              <a:rPr lang="en-US" sz="1800" dirty="0">
                <a:solidFill>
                  <a:srgbClr val="000000"/>
                </a:solidFill>
                <a:latin typeface="Arial"/>
                <a:ea typeface="Arial"/>
                <a:cs typeface="Arial"/>
                <a:sym typeface="Arial"/>
              </a:rPr>
              <a:t>The ECG and intracardiac electrogram</a:t>
            </a:r>
            <a:r>
              <a:rPr lang="en-US" dirty="0">
                <a:solidFill>
                  <a:srgbClr val="000000"/>
                </a:solidFill>
                <a:latin typeface="Arial"/>
                <a:ea typeface="Arial"/>
                <a:cs typeface="Arial"/>
                <a:sym typeface="Arial"/>
              </a:rPr>
              <a:t> </a:t>
            </a:r>
            <a:r>
              <a:rPr lang="en-US" sz="1800" dirty="0">
                <a:solidFill>
                  <a:srgbClr val="000000"/>
                </a:solidFill>
                <a:latin typeface="Arial"/>
                <a:ea typeface="Arial"/>
                <a:cs typeface="Arial"/>
                <a:sym typeface="Arial"/>
              </a:rPr>
              <a:t>are designed to mimic the same signals that from a real patient during an EP study procedure. </a:t>
            </a:r>
          </a:p>
          <a:p>
            <a:pPr marL="0" lvl="0" indent="457200" algn="just" rtl="0">
              <a:lnSpc>
                <a:spcPct val="100000"/>
              </a:lnSpc>
              <a:spcBef>
                <a:spcPts val="0"/>
              </a:spcBef>
              <a:spcAft>
                <a:spcPts val="0"/>
              </a:spcAft>
              <a:buSzPts val="1400"/>
              <a:buNone/>
            </a:pPr>
            <a:endParaRPr lang="en-US" sz="1800" dirty="0">
              <a:latin typeface="Arial"/>
              <a:ea typeface="Arial"/>
              <a:cs typeface="Arial"/>
              <a:sym typeface="Arial"/>
            </a:endParaRPr>
          </a:p>
          <a:p>
            <a:pPr marL="0" lvl="0" indent="457200" algn="just" rtl="0">
              <a:lnSpc>
                <a:spcPct val="100000"/>
              </a:lnSpc>
              <a:spcBef>
                <a:spcPts val="0"/>
              </a:spcBef>
              <a:spcAft>
                <a:spcPts val="0"/>
              </a:spcAft>
              <a:buSzPts val="1400"/>
              <a:buNone/>
            </a:pPr>
            <a:r>
              <a:rPr lang="en-US" sz="1800" dirty="0">
                <a:solidFill>
                  <a:srgbClr val="000000"/>
                </a:solidFill>
                <a:latin typeface="Arial"/>
                <a:ea typeface="Arial"/>
                <a:cs typeface="Arial"/>
                <a:sym typeface="Arial"/>
              </a:rPr>
              <a:t>The user can stop the signals by pressing the “Pause” button .</a:t>
            </a:r>
          </a:p>
          <a:p>
            <a:pPr marL="0" lvl="0" indent="0" algn="ctr" rtl="0">
              <a:lnSpc>
                <a:spcPct val="100000"/>
              </a:lnSpc>
              <a:spcBef>
                <a:spcPts val="0"/>
              </a:spcBef>
              <a:spcAft>
                <a:spcPts val="0"/>
              </a:spcAft>
              <a:buSzPts val="1400"/>
              <a:buNone/>
            </a:pPr>
            <a:r>
              <a:rPr lang="en-US" sz="1800" dirty="0">
                <a:solidFill>
                  <a:srgbClr val="000000"/>
                </a:solidFill>
                <a:latin typeface="Arial"/>
                <a:ea typeface="Arial"/>
                <a:cs typeface="Arial"/>
                <a:sym typeface="Arial"/>
              </a:rPr>
              <a:t>	</a:t>
            </a:r>
            <a:endParaRPr sz="1800" dirty="0">
              <a:latin typeface="Arial"/>
              <a:ea typeface="Arial"/>
              <a:cs typeface="Arial"/>
              <a:sym typeface="Arial"/>
            </a:endParaRPr>
          </a:p>
          <a:p>
            <a:pPr marL="0" lvl="0" indent="457200" algn="just" rtl="0">
              <a:lnSpc>
                <a:spcPct val="100000"/>
              </a:lnSpc>
              <a:spcBef>
                <a:spcPts val="0"/>
              </a:spcBef>
              <a:spcAft>
                <a:spcPts val="0"/>
              </a:spcAft>
              <a:buSzPts val="1400"/>
              <a:buNone/>
            </a:pPr>
            <a:endParaRPr sz="1800" dirty="0">
              <a:latin typeface="Times New Roman"/>
              <a:ea typeface="Times New Roman"/>
              <a:cs typeface="Times New Roman"/>
              <a:sym typeface="Times New Roman"/>
            </a:endParaRPr>
          </a:p>
        </p:txBody>
      </p:sp>
      <p:sp>
        <p:nvSpPr>
          <p:cNvPr id="523" name="Google Shape;52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45720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solidFill>
                  <a:srgbClr val="000000"/>
                </a:solidFill>
                <a:latin typeface="Arial"/>
                <a:ea typeface="Arial"/>
                <a:cs typeface="Arial"/>
                <a:sym typeface="Arial"/>
              </a:rPr>
              <a:t>The user can stop the signals by pressing the “Pause” button .</a:t>
            </a:r>
          </a:p>
          <a:p>
            <a:pPr marL="0" lvl="0" indent="457200" algn="just" rtl="0">
              <a:lnSpc>
                <a:spcPct val="100000"/>
              </a:lnSpc>
              <a:spcBef>
                <a:spcPts val="0"/>
              </a:spcBef>
              <a:spcAft>
                <a:spcPts val="0"/>
              </a:spcAft>
              <a:buSzPts val="1400"/>
              <a:buNone/>
            </a:pPr>
            <a:endParaRPr sz="1800" dirty="0">
              <a:latin typeface="Times New Roman"/>
              <a:ea typeface="Times New Roman"/>
              <a:cs typeface="Times New Roman"/>
              <a:sym typeface="Times New Roman"/>
            </a:endParaRPr>
          </a:p>
        </p:txBody>
      </p:sp>
      <p:sp>
        <p:nvSpPr>
          <p:cNvPr id="523" name="Google Shape;52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2183649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 </a:t>
            </a:r>
            <a:r>
              <a:rPr lang="en-US"/>
              <a:t>the  process</a:t>
            </a:r>
            <a:r>
              <a:rPr lang="en-US" dirty="0"/>
              <a:t>.</a:t>
            </a:r>
          </a:p>
          <a:p>
            <a:pPr marL="0" lvl="0" indent="0" algn="l" rtl="0">
              <a:lnSpc>
                <a:spcPct val="100000"/>
              </a:lnSpc>
              <a:spcBef>
                <a:spcPts val="0"/>
              </a:spcBef>
              <a:spcAft>
                <a:spcPts val="0"/>
              </a:spcAft>
              <a:buSzPts val="1400"/>
              <a:buNone/>
            </a:pPr>
            <a:r>
              <a:rPr lang="en-US" dirty="0"/>
              <a:t>This slide show the overview of the testing.</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0" i="0" dirty="0">
                <a:solidFill>
                  <a:srgbClr val="374151"/>
                </a:solidFill>
                <a:latin typeface="Arial"/>
                <a:ea typeface="Arial"/>
                <a:cs typeface="Arial"/>
                <a:sym typeface="Arial"/>
              </a:rPr>
              <a:t>The participants were</a:t>
            </a:r>
            <a:r>
              <a:rPr lang="en-US" dirty="0">
                <a:solidFill>
                  <a:srgbClr val="374151"/>
                </a:solidFill>
                <a:latin typeface="Arial"/>
                <a:ea typeface="Arial"/>
                <a:cs typeface="Arial"/>
                <a:sym typeface="Arial"/>
              </a:rPr>
              <a:t> </a:t>
            </a:r>
            <a:r>
              <a:rPr lang="en-US" b="0" i="0" dirty="0">
                <a:solidFill>
                  <a:srgbClr val="374151"/>
                </a:solidFill>
                <a:latin typeface="Arial"/>
                <a:ea typeface="Arial"/>
                <a:cs typeface="Arial"/>
                <a:sym typeface="Arial"/>
              </a:rPr>
              <a:t>completed the pre-test within a 30-minute. Subsequently, we shared the program through Google Drive. On Day 7, the participants were required to complete the post-test and provide feedback on their satisfaction.</a:t>
            </a:r>
            <a:endParaRPr dirty="0"/>
          </a:p>
        </p:txBody>
      </p:sp>
      <p:sp>
        <p:nvSpPr>
          <p:cNvPr id="529" name="Google Shape;52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Times New Roman"/>
              <a:buNone/>
            </a:pPr>
            <a:r>
              <a:rPr lang="en-US" sz="1800" dirty="0">
                <a:solidFill>
                  <a:srgbClr val="000000"/>
                </a:solidFill>
                <a:latin typeface="+mn-lt"/>
                <a:ea typeface="Times New Roman"/>
                <a:cs typeface="Times New Roman"/>
                <a:sym typeface="Times New Roman"/>
              </a:rPr>
              <a:t>The participant inclusion criteria that all participants were fourth-year students pursuing a bachelor's degree in cardio-thoracic technology during the academic year 2022 </a:t>
            </a:r>
            <a:r>
              <a:rPr lang="en-US" dirty="0">
                <a:solidFill>
                  <a:srgbClr val="000000"/>
                </a:solidFill>
                <a:latin typeface="+mn-lt"/>
                <a:ea typeface="Times New Roman"/>
                <a:cs typeface="Times New Roman"/>
                <a:sym typeface="Times New Roman"/>
              </a:rPr>
              <a:t>at NU</a:t>
            </a:r>
            <a:r>
              <a:rPr lang="en-US" sz="1800" dirty="0">
                <a:solidFill>
                  <a:srgbClr val="000000"/>
                </a:solidFill>
                <a:latin typeface="+mn-lt"/>
                <a:ea typeface="Times New Roman"/>
                <a:cs typeface="Times New Roman"/>
                <a:sym typeface="Times New Roman"/>
              </a:rPr>
              <a:t>.</a:t>
            </a:r>
            <a:endParaRPr dirty="0">
              <a:latin typeface="+mn-lt"/>
            </a:endParaRPr>
          </a:p>
          <a:p>
            <a:pPr marL="0" marR="0" lvl="0" indent="457200" algn="just" rtl="0">
              <a:lnSpc>
                <a:spcPct val="100000"/>
              </a:lnSpc>
              <a:spcBef>
                <a:spcPts val="0"/>
              </a:spcBef>
              <a:spcAft>
                <a:spcPts val="0"/>
              </a:spcAft>
              <a:buClr>
                <a:srgbClr val="000000"/>
              </a:buClr>
              <a:buSzPts val="1800"/>
              <a:buFont typeface="Times New Roman"/>
              <a:buNone/>
            </a:pPr>
            <a:r>
              <a:rPr lang="en-US" sz="1800" dirty="0">
                <a:solidFill>
                  <a:srgbClr val="000000"/>
                </a:solidFill>
                <a:latin typeface="+mn-lt"/>
                <a:ea typeface="Times New Roman"/>
                <a:cs typeface="Times New Roman"/>
                <a:sym typeface="Times New Roman"/>
              </a:rPr>
              <a:t>All 57 participants provided informed consent. As part of the study protocol, the participants were required to complete both a pre-test and a post-test. Any individual who did not complete both the pre-test and post-test was excluded from the study.</a:t>
            </a:r>
            <a:endParaRPr sz="1800" dirty="0">
              <a:solidFill>
                <a:srgbClr val="000000"/>
              </a:solidFill>
              <a:latin typeface="+mn-lt"/>
              <a:ea typeface="Sarabun"/>
              <a:cs typeface="Sarabun"/>
              <a:sym typeface="Sarabun"/>
            </a:endParaRPr>
          </a:p>
          <a:p>
            <a:pPr marL="0" lvl="0" indent="0" algn="l" rtl="0">
              <a:lnSpc>
                <a:spcPct val="100000"/>
              </a:lnSpc>
              <a:spcBef>
                <a:spcPts val="0"/>
              </a:spcBef>
              <a:spcAft>
                <a:spcPts val="0"/>
              </a:spcAft>
              <a:buSzPts val="1400"/>
              <a:buNone/>
            </a:pPr>
            <a:endParaRPr dirty="0"/>
          </a:p>
        </p:txBody>
      </p:sp>
      <p:sp>
        <p:nvSpPr>
          <p:cNvPr id="548" name="Google Shape;54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Times New Roman"/>
                <a:ea typeface="Times New Roman"/>
                <a:cs typeface="Times New Roman"/>
                <a:sym typeface="Times New Roman"/>
              </a:rPr>
              <a:t>The educational effectiveness of the EPSSIM program was evaluated by comparing the pre-test and post-test scores of the participants. These multiple-choice tests consisted of 20 questions 20 score covering </a:t>
            </a:r>
            <a:r>
              <a:rPr lang="en-US" b="0" i="0" dirty="0">
                <a:solidFill>
                  <a:srgbClr val="374151"/>
                </a:solidFill>
                <a:latin typeface="Arial"/>
                <a:ea typeface="Arial"/>
                <a:cs typeface="Arial"/>
                <a:sym typeface="Arial"/>
              </a:rPr>
              <a:t>the fundamental knowledge.</a:t>
            </a:r>
            <a:endParaRPr dirty="0"/>
          </a:p>
        </p:txBody>
      </p:sp>
      <p:sp>
        <p:nvSpPr>
          <p:cNvPr id="567" name="Google Shape;56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Times New Roman"/>
                <a:ea typeface="Times New Roman"/>
                <a:cs typeface="Times New Roman"/>
                <a:sym typeface="Times New Roman"/>
              </a:rPr>
              <a:t>The participants were asked to indicate their level of satisfaction with the program.</a:t>
            </a:r>
            <a:endParaRPr sz="180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dirty="0">
                <a:solidFill>
                  <a:srgbClr val="000000"/>
                </a:solidFill>
                <a:latin typeface="Arial"/>
                <a:ea typeface="Arial"/>
                <a:cs typeface="Arial"/>
                <a:sym typeface="Arial"/>
              </a:rPr>
              <a:t>A 10-question form, with each question rated as a Likert-type scale.  (1 = Strongly Disagree, 2 = Disagree, 3 = Undecided, 4 = Agree, 5 = Strongly Agree).</a:t>
            </a:r>
            <a:endParaRPr sz="18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575" name="Google Shape;57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Times New Roman"/>
                <a:ea typeface="Times New Roman"/>
                <a:cs typeface="Times New Roman"/>
                <a:sym typeface="Times New Roman"/>
              </a:rPr>
              <a:t>We used the S</a:t>
            </a:r>
            <a:r>
              <a:rPr lang="en-US" dirty="0">
                <a:solidFill>
                  <a:srgbClr val="000000"/>
                </a:solidFill>
                <a:latin typeface="Times New Roman"/>
                <a:ea typeface="Times New Roman"/>
                <a:cs typeface="Times New Roman"/>
                <a:sym typeface="Times New Roman"/>
              </a:rPr>
              <a:t>PSS </a:t>
            </a:r>
            <a:r>
              <a:rPr lang="en-US" sz="1800" dirty="0">
                <a:solidFill>
                  <a:srgbClr val="000000"/>
                </a:solidFill>
                <a:latin typeface="Times New Roman"/>
                <a:ea typeface="Times New Roman"/>
                <a:cs typeface="Times New Roman"/>
                <a:sym typeface="Times New Roman"/>
              </a:rPr>
              <a:t>for data analysis. The average pre-test and post test score w</a:t>
            </a:r>
            <a:r>
              <a:rPr lang="en-US" dirty="0">
                <a:solidFill>
                  <a:srgbClr val="000000"/>
                </a:solidFill>
                <a:latin typeface="Times New Roman"/>
                <a:ea typeface="Times New Roman"/>
                <a:cs typeface="Times New Roman"/>
                <a:sym typeface="Times New Roman"/>
              </a:rPr>
              <a:t>ere</a:t>
            </a:r>
            <a:r>
              <a:rPr lang="en-US" sz="1800" dirty="0">
                <a:solidFill>
                  <a:srgbClr val="000000"/>
                </a:solidFill>
                <a:latin typeface="Times New Roman"/>
                <a:ea typeface="Times New Roman"/>
                <a:cs typeface="Times New Roman"/>
                <a:sym typeface="Times New Roman"/>
              </a:rPr>
              <a:t> </a:t>
            </a:r>
            <a:r>
              <a:rPr lang="en-US" sz="1800" dirty="0" err="1">
                <a:solidFill>
                  <a:srgbClr val="000000"/>
                </a:solidFill>
                <a:latin typeface="Times New Roman"/>
                <a:ea typeface="Times New Roman"/>
                <a:cs typeface="Times New Roman"/>
                <a:sym typeface="Times New Roman"/>
              </a:rPr>
              <a:t>mean±SD</a:t>
            </a:r>
            <a:r>
              <a:rPr lang="en-US" sz="1800" dirty="0">
                <a:solidFill>
                  <a:srgbClr val="000000"/>
                </a:solidFill>
                <a:latin typeface="Times New Roman"/>
                <a:ea typeface="Times New Roman"/>
                <a:cs typeface="Times New Roman"/>
                <a:sym typeface="Times New Roman"/>
              </a:rPr>
              <a:t>. The paired samples t-test analyzes the difference in scores between the pre-test and post-test. The statistical significance was set at </a:t>
            </a:r>
            <a:r>
              <a:rPr lang="en-US" sz="1800" i="1" dirty="0">
                <a:solidFill>
                  <a:srgbClr val="000000"/>
                </a:solidFill>
                <a:latin typeface="Times New Roman"/>
                <a:ea typeface="Times New Roman"/>
                <a:cs typeface="Times New Roman"/>
                <a:sym typeface="Times New Roman"/>
              </a:rPr>
              <a:t>p</a:t>
            </a:r>
            <a:r>
              <a:rPr lang="en-US" sz="1800" dirty="0">
                <a:solidFill>
                  <a:srgbClr val="000000"/>
                </a:solidFill>
                <a:latin typeface="Times New Roman"/>
                <a:ea typeface="Times New Roman"/>
                <a:cs typeface="Times New Roman"/>
                <a:sym typeface="Times New Roman"/>
              </a:rPr>
              <a:t> &lt; 0.05 with a </a:t>
            </a:r>
            <a:r>
              <a:rPr lang="en-US" dirty="0">
                <a:solidFill>
                  <a:srgbClr val="000000"/>
                </a:solidFill>
                <a:latin typeface="Times New Roman"/>
                <a:ea typeface="Times New Roman"/>
                <a:cs typeface="Times New Roman"/>
                <a:sym typeface="Times New Roman"/>
              </a:rPr>
              <a:t>confidence interval of 95 percentage.</a:t>
            </a:r>
            <a:endParaRPr sz="1800"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593" name="Google Shape;59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dirty="0">
                <a:solidFill>
                  <a:srgbClr val="000000"/>
                </a:solidFill>
                <a:latin typeface="+mn-lt"/>
                <a:ea typeface="Times New Roman"/>
                <a:cs typeface="Times New Roman"/>
                <a:sym typeface="Times New Roman"/>
              </a:rPr>
              <a:t>Cardio-thoracic technology is a specialized course that focuses on the study of  heart diseases, diagnosis, and treatment techniques.</a:t>
            </a:r>
            <a:endParaRPr sz="1800" dirty="0">
              <a:solidFill>
                <a:srgbClr val="000000"/>
              </a:solidFill>
              <a:latin typeface="+mn-lt"/>
              <a:ea typeface="Times New Roman"/>
              <a:cs typeface="Times New Roman"/>
              <a:sym typeface="Times New Roman"/>
            </a:endParaRPr>
          </a:p>
          <a:p>
            <a:pPr marL="0" lvl="0" indent="0" algn="l" rtl="0">
              <a:lnSpc>
                <a:spcPct val="100000"/>
              </a:lnSpc>
              <a:spcBef>
                <a:spcPts val="0"/>
              </a:spcBef>
              <a:spcAft>
                <a:spcPts val="0"/>
              </a:spcAft>
              <a:buSzPts val="1400"/>
              <a:buNone/>
            </a:pPr>
            <a:r>
              <a:rPr lang="en-US" sz="1800" dirty="0">
                <a:solidFill>
                  <a:srgbClr val="000000"/>
                </a:solidFill>
                <a:latin typeface="+mn-lt"/>
                <a:ea typeface="Times New Roman"/>
                <a:cs typeface="Times New Roman"/>
                <a:sym typeface="Times New Roman"/>
              </a:rPr>
              <a:t> </a:t>
            </a:r>
            <a:r>
              <a:rPr lang="en-US" b="0" i="0" dirty="0">
                <a:solidFill>
                  <a:srgbClr val="374151"/>
                </a:solidFill>
                <a:effectLst/>
                <a:latin typeface="+mn-lt"/>
              </a:rPr>
              <a:t>The curriculum covers areas such as ECG (Electrocardiogram), EP (Electrophysiology) study, echocardiography, and the operation of heart-lung machines.</a:t>
            </a:r>
            <a:endParaRPr lang="en-US" sz="1800" dirty="0">
              <a:solidFill>
                <a:srgbClr val="000000"/>
              </a:solidFill>
              <a:latin typeface="+mn-lt"/>
              <a:ea typeface="Times New Roman"/>
              <a:cs typeface="Times New Roman"/>
              <a:sym typeface="Times New Roman"/>
            </a:endParaRPr>
          </a:p>
          <a:p>
            <a:pPr marL="0" lvl="0" indent="0" algn="l" rtl="0">
              <a:lnSpc>
                <a:spcPct val="100000"/>
              </a:lnSpc>
              <a:spcBef>
                <a:spcPts val="0"/>
              </a:spcBef>
              <a:spcAft>
                <a:spcPts val="0"/>
              </a:spcAft>
              <a:buSzPts val="1400"/>
              <a:buNone/>
            </a:pPr>
            <a:endParaRPr lang="en-US" sz="1800" dirty="0">
              <a:solidFill>
                <a:srgbClr val="000000"/>
              </a:solidFill>
              <a:latin typeface="+mn-lt"/>
              <a:ea typeface="Times New Roman"/>
              <a:cs typeface="Times New Roman"/>
              <a:sym typeface="Times New Roman"/>
            </a:endParaRPr>
          </a:p>
          <a:p>
            <a:pPr marL="0" lvl="0" indent="0" algn="l" rtl="0">
              <a:lnSpc>
                <a:spcPct val="100000"/>
              </a:lnSpc>
              <a:spcBef>
                <a:spcPts val="0"/>
              </a:spcBef>
              <a:spcAft>
                <a:spcPts val="0"/>
              </a:spcAft>
              <a:buSzPts val="1400"/>
              <a:buNone/>
            </a:pPr>
            <a:r>
              <a:rPr lang="en-US" sz="1800" dirty="0">
                <a:solidFill>
                  <a:srgbClr val="000000"/>
                </a:solidFill>
                <a:latin typeface="+mn-lt"/>
                <a:ea typeface="Times New Roman"/>
                <a:cs typeface="Times New Roman"/>
                <a:sym typeface="Times New Roman"/>
              </a:rPr>
              <a:t> Basically, </a:t>
            </a:r>
            <a:r>
              <a:rPr lang="en-US" b="0" i="0" dirty="0">
                <a:solidFill>
                  <a:srgbClr val="374151"/>
                </a:solidFill>
                <a:effectLst/>
                <a:latin typeface="+mn-lt"/>
              </a:rPr>
              <a:t>Students in this course gain in-depth knowledge and skills related to heart health and cardiac care.</a:t>
            </a:r>
          </a:p>
          <a:p>
            <a:pPr marL="0" lvl="0" indent="0" algn="l" rtl="0">
              <a:lnSpc>
                <a:spcPct val="100000"/>
              </a:lnSpc>
              <a:spcBef>
                <a:spcPts val="0"/>
              </a:spcBef>
              <a:spcAft>
                <a:spcPts val="0"/>
              </a:spcAft>
              <a:buSzPts val="1400"/>
              <a:buNone/>
            </a:pPr>
            <a:endParaRPr dirty="0">
              <a:solidFill>
                <a:srgbClr val="000000"/>
              </a:solidFill>
              <a:latin typeface="+mn-lt"/>
              <a:ea typeface="Times New Roman"/>
              <a:cs typeface="Times New Roman"/>
              <a:sym typeface="Times New Roman"/>
            </a:endParaRPr>
          </a:p>
          <a:p>
            <a:pPr marL="0" lvl="0" indent="0" algn="l" rtl="0">
              <a:lnSpc>
                <a:spcPct val="100000"/>
              </a:lnSpc>
              <a:spcBef>
                <a:spcPts val="0"/>
              </a:spcBef>
              <a:spcAft>
                <a:spcPts val="0"/>
              </a:spcAft>
              <a:buSzPts val="1400"/>
              <a:buNone/>
            </a:pPr>
            <a:endParaRPr dirty="0">
              <a:solidFill>
                <a:srgbClr val="000000"/>
              </a:solidFill>
              <a:latin typeface="+mn-lt"/>
              <a:ea typeface="Times New Roman"/>
              <a:cs typeface="Times New Roman"/>
              <a:sym typeface="Times New Roman"/>
            </a:endParaRPr>
          </a:p>
          <a:p>
            <a:pPr marL="0" lvl="0" indent="0" algn="l" rtl="0">
              <a:lnSpc>
                <a:spcPct val="100000"/>
              </a:lnSpc>
              <a:spcBef>
                <a:spcPts val="0"/>
              </a:spcBef>
              <a:spcAft>
                <a:spcPts val="0"/>
              </a:spcAft>
              <a:buSzPts val="1400"/>
              <a:buNone/>
            </a:pPr>
            <a:endParaRPr dirty="0">
              <a:solidFill>
                <a:srgbClr val="000000"/>
              </a:solidFill>
              <a:latin typeface="Times New Roman"/>
              <a:ea typeface="Times New Roman"/>
              <a:cs typeface="Times New Roman"/>
              <a:sym typeface="Times New Roman"/>
            </a:endParaRPr>
          </a:p>
        </p:txBody>
      </p:sp>
      <p:sp>
        <p:nvSpPr>
          <p:cNvPr id="124" name="Google Shape;12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d6cc02046667d3b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2d6cc02046667d3b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g2d6cc02046667d3b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Arial"/>
                <a:ea typeface="Arial"/>
                <a:cs typeface="Arial"/>
                <a:sym typeface="Arial"/>
              </a:rPr>
              <a:t>This section was divided 2 part. The effectiveness and the satisfaction of the program.</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607" name="Google Shape;60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mn-lt"/>
                <a:ea typeface="Times New Roman"/>
                <a:cs typeface="Times New Roman"/>
                <a:sym typeface="Times New Roman"/>
              </a:rPr>
              <a:t>The effectiveness of the EPSSIM program was evaluated by analyzing the changes in the pre-post-test scores of the 47 participants. The test consisted of 20 questions.</a:t>
            </a:r>
            <a:endParaRPr sz="1800" dirty="0">
              <a:solidFill>
                <a:srgbClr val="000000"/>
              </a:solidFill>
              <a:latin typeface="+mn-lt"/>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Times New Roman"/>
              <a:buNone/>
            </a:pPr>
            <a:r>
              <a:rPr lang="en-US" dirty="0">
                <a:solidFill>
                  <a:srgbClr val="000000"/>
                </a:solidFill>
                <a:latin typeface="+mn-lt"/>
                <a:ea typeface="Times New Roman"/>
                <a:cs typeface="Times New Roman"/>
                <a:sym typeface="Times New Roman"/>
              </a:rPr>
              <a:t>The pre-test scores, a minimum was3 and a maximum was 14.</a:t>
            </a:r>
            <a:endParaRPr dirty="0">
              <a:solidFill>
                <a:srgbClr val="000000"/>
              </a:solidFill>
              <a:latin typeface="+mn-lt"/>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mn-lt"/>
                <a:ea typeface="Times New Roman"/>
                <a:cs typeface="Times New Roman"/>
                <a:sym typeface="Times New Roman"/>
              </a:rPr>
              <a:t>The average pre-test score was mean  </a:t>
            </a:r>
            <a:r>
              <a:rPr lang="en-US" b="0" i="0" dirty="0">
                <a:solidFill>
                  <a:srgbClr val="050E17"/>
                </a:solidFill>
                <a:effectLst/>
                <a:latin typeface="+mn-lt"/>
              </a:rPr>
              <a:t>plus or minus  </a:t>
            </a:r>
            <a:r>
              <a:rPr lang="en-US" sz="1800" dirty="0">
                <a:solidFill>
                  <a:srgbClr val="000000"/>
                </a:solidFill>
                <a:latin typeface="+mn-lt"/>
                <a:ea typeface="Times New Roman"/>
                <a:cs typeface="Times New Roman"/>
                <a:sym typeface="Times New Roman"/>
              </a:rPr>
              <a:t>SD, 8.38±2.73 </a:t>
            </a:r>
          </a:p>
          <a:p>
            <a:pPr marL="0" marR="0" lvl="0" indent="0" algn="l" rtl="0">
              <a:lnSpc>
                <a:spcPct val="100000"/>
              </a:lnSpc>
              <a:spcBef>
                <a:spcPts val="0"/>
              </a:spcBef>
              <a:spcAft>
                <a:spcPts val="0"/>
              </a:spcAft>
              <a:buClr>
                <a:srgbClr val="000000"/>
              </a:buClr>
              <a:buSzPts val="1800"/>
              <a:buFont typeface="Times New Roman"/>
              <a:buNone/>
            </a:pPr>
            <a:endParaRPr lang="en-US" sz="1800" dirty="0">
              <a:solidFill>
                <a:srgbClr val="000000"/>
              </a:solidFill>
              <a:latin typeface="+mn-lt"/>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mn-lt"/>
                <a:ea typeface="Times New Roman"/>
                <a:cs typeface="Times New Roman"/>
                <a:sym typeface="Times New Roman"/>
              </a:rPr>
              <a:t>and the average post-test score was </a:t>
            </a:r>
            <a:r>
              <a:rPr lang="en-US" sz="1800" dirty="0" err="1">
                <a:solidFill>
                  <a:srgbClr val="000000"/>
                </a:solidFill>
                <a:latin typeface="+mn-lt"/>
                <a:ea typeface="Times New Roman"/>
                <a:cs typeface="Times New Roman"/>
                <a:sym typeface="Times New Roman"/>
              </a:rPr>
              <a:t>mean±SD</a:t>
            </a:r>
            <a:r>
              <a:rPr lang="en-US" sz="1800" dirty="0">
                <a:solidFill>
                  <a:srgbClr val="000000"/>
                </a:solidFill>
                <a:latin typeface="+mn-lt"/>
                <a:ea typeface="Times New Roman"/>
                <a:cs typeface="Times New Roman"/>
                <a:sym typeface="Times New Roman"/>
              </a:rPr>
              <a:t> 10.77±1.93. </a:t>
            </a:r>
          </a:p>
          <a:p>
            <a:pPr marL="0" marR="0" lvl="0" indent="0" algn="l" rtl="0">
              <a:lnSpc>
                <a:spcPct val="100000"/>
              </a:lnSpc>
              <a:spcBef>
                <a:spcPts val="0"/>
              </a:spcBef>
              <a:spcAft>
                <a:spcPts val="0"/>
              </a:spcAft>
              <a:buClr>
                <a:srgbClr val="000000"/>
              </a:buClr>
              <a:buSzPts val="1800"/>
              <a:buFont typeface="Times New Roman"/>
              <a:buNone/>
            </a:pPr>
            <a:endParaRPr lang="en-US" sz="1800" dirty="0">
              <a:solidFill>
                <a:srgbClr val="000000"/>
              </a:solidFill>
              <a:latin typeface="+mn-lt"/>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mn-lt"/>
                <a:ea typeface="Times New Roman"/>
                <a:cs typeface="Times New Roman"/>
                <a:sym typeface="Times New Roman"/>
              </a:rPr>
              <a:t>This result showed a statistically significant increased score resulting from using the program.</a:t>
            </a:r>
            <a:r>
              <a:rPr lang="en-US" sz="1800" dirty="0">
                <a:latin typeface="+mn-lt"/>
                <a:ea typeface="Times New Roman"/>
                <a:cs typeface="Times New Roman"/>
                <a:sym typeface="Times New Roman"/>
              </a:rPr>
              <a:t> </a:t>
            </a:r>
            <a:endParaRPr sz="1800" b="1" u="none" strike="noStrike" cap="small" dirty="0">
              <a:latin typeface="+mn-lt"/>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615" name="Google Shape;61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Times New Roman"/>
                <a:ea typeface="Times New Roman"/>
                <a:cs typeface="Times New Roman"/>
                <a:sym typeface="Times New Roman"/>
              </a:rPr>
              <a:t>While the minimum scores on the post-test were still low. However, it is worth that there was a significant improvement for individual. Such as </a:t>
            </a:r>
          </a:p>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Times New Roman"/>
                <a:ea typeface="Times New Roman"/>
                <a:cs typeface="Times New Roman"/>
                <a:sym typeface="Times New Roman"/>
              </a:rPr>
              <a:t>one participant who had a minimum score of 3 out of 20 on the pre-test but was able to increase post-test score to 9 , which suggests individual improvement after using EPSSIM for 7 days.</a:t>
            </a:r>
            <a:endParaRPr sz="1800"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626" name="Google Shape;62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Times New Roman"/>
                <a:ea typeface="Times New Roman"/>
                <a:cs typeface="Times New Roman"/>
                <a:sym typeface="Times New Roman"/>
              </a:rPr>
              <a:t>Based on an assessment of the </a:t>
            </a:r>
            <a:r>
              <a:rPr lang="en-US" sz="1800" dirty="0" err="1">
                <a:solidFill>
                  <a:srgbClr val="000000"/>
                </a:solidFill>
                <a:latin typeface="Times New Roman"/>
                <a:ea typeface="Times New Roman"/>
                <a:cs typeface="Times New Roman"/>
                <a:sym typeface="Times New Roman"/>
              </a:rPr>
              <a:t>participants’s</a:t>
            </a:r>
            <a:r>
              <a:rPr lang="en-US" sz="1800" dirty="0">
                <a:solidFill>
                  <a:srgbClr val="000000"/>
                </a:solidFill>
                <a:latin typeface="Times New Roman"/>
                <a:ea typeface="Times New Roman"/>
                <a:cs typeface="Times New Roman"/>
                <a:sym typeface="Times New Roman"/>
              </a:rPr>
              <a:t> test responses, we identified the issues and limitations of this study. </a:t>
            </a:r>
            <a:endParaRPr dirty="0"/>
          </a:p>
          <a:p>
            <a:pPr marL="0" marR="0" lvl="0" indent="0" algn="l" rtl="0">
              <a:lnSpc>
                <a:spcPct val="100000"/>
              </a:lnSpc>
              <a:spcBef>
                <a:spcPts val="0"/>
              </a:spcBef>
              <a:spcAft>
                <a:spcPts val="0"/>
              </a:spcAft>
              <a:buClr>
                <a:schemeClr val="dk1"/>
              </a:buClr>
              <a:buSzPts val="1800"/>
              <a:buFont typeface="Calibri"/>
              <a:buNone/>
            </a:pPr>
            <a:endParaRPr sz="1800"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Times New Roman"/>
                <a:ea typeface="Times New Roman"/>
                <a:cs typeface="Times New Roman"/>
                <a:sym typeface="Times New Roman"/>
              </a:rPr>
              <a:t> Several factors could impact the post-test scores.</a:t>
            </a:r>
            <a:endParaRPr dirty="0"/>
          </a:p>
        </p:txBody>
      </p:sp>
      <p:sp>
        <p:nvSpPr>
          <p:cNvPr id="636" name="Google Shape;63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Times New Roman"/>
                <a:ea typeface="Times New Roman"/>
                <a:cs typeface="Times New Roman"/>
                <a:sym typeface="Times New Roman"/>
              </a:rPr>
              <a:t>Firstly, the short training period may affect their post-test scores and 14 days training period may allow participants to acquire more knowledge and skills, leading to higher post-test scores. </a:t>
            </a:r>
            <a:endParaRPr dirty="0"/>
          </a:p>
        </p:txBody>
      </p:sp>
      <p:sp>
        <p:nvSpPr>
          <p:cNvPr id="648" name="Google Shape;64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Calibri"/>
              <a:buNone/>
              <a:tabLst/>
              <a:defRPr/>
            </a:pPr>
            <a:r>
              <a:rPr lang="en-US" sz="1800" dirty="0">
                <a:solidFill>
                  <a:srgbClr val="000000"/>
                </a:solidFill>
                <a:latin typeface="Times New Roman"/>
                <a:ea typeface="Times New Roman"/>
                <a:cs typeface="Times New Roman"/>
                <a:sym typeface="Times New Roman"/>
              </a:rPr>
              <a:t>Secondly, </a:t>
            </a:r>
            <a:r>
              <a:rPr lang="en-US" b="0" i="0" dirty="0">
                <a:solidFill>
                  <a:srgbClr val="374151"/>
                </a:solidFill>
                <a:latin typeface="Arial"/>
                <a:ea typeface="Arial"/>
                <a:cs typeface="Arial"/>
                <a:sym typeface="Arial"/>
              </a:rPr>
              <a:t>We developed the test to evaluate the fundamental knowledge required for career. However, we acknowledge that it may challenge or difficult for beginners who have </a:t>
            </a:r>
            <a:r>
              <a:rPr lang="en-US" sz="1800" dirty="0">
                <a:solidFill>
                  <a:srgbClr val="000000"/>
                </a:solidFill>
                <a:latin typeface="Times New Roman"/>
                <a:ea typeface="Times New Roman"/>
                <a:cs typeface="Times New Roman"/>
                <a:sym typeface="Times New Roman"/>
              </a:rPr>
              <a:t>no experience in this field.</a:t>
            </a:r>
          </a:p>
          <a:p>
            <a:pPr marL="0" marR="0" lvl="0" indent="0" algn="l" rtl="0">
              <a:lnSpc>
                <a:spcPct val="100000"/>
              </a:lnSpc>
              <a:spcBef>
                <a:spcPts val="0"/>
              </a:spcBef>
              <a:spcAft>
                <a:spcPts val="0"/>
              </a:spcAft>
              <a:buClr>
                <a:schemeClr val="dk1"/>
              </a:buClr>
              <a:buSzPts val="1800"/>
              <a:buFont typeface="Calibri"/>
              <a:buNone/>
            </a:pPr>
            <a:endParaRPr sz="1800"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Times New Roman"/>
                <a:ea typeface="Times New Roman"/>
                <a:cs typeface="Times New Roman"/>
                <a:sym typeface="Times New Roman"/>
              </a:rPr>
              <a:t>Secondly, the complexity of some of the questions may have posed a challenge to participants with little to no experience in ECG interpretation and EP study procedures. </a:t>
            </a:r>
            <a:endParaRPr dirty="0"/>
          </a:p>
          <a:p>
            <a:pPr marL="0" marR="0" lvl="0" indent="0" algn="l" rtl="0">
              <a:lnSpc>
                <a:spcPct val="100000"/>
              </a:lnSpc>
              <a:spcBef>
                <a:spcPts val="0"/>
              </a:spcBef>
              <a:spcAft>
                <a:spcPts val="0"/>
              </a:spcAft>
              <a:buClr>
                <a:schemeClr val="dk1"/>
              </a:buClr>
              <a:buSzPts val="1800"/>
              <a:buFont typeface="Calibri"/>
              <a:buNone/>
            </a:pPr>
            <a:br>
              <a:rPr lang="en-US" dirty="0"/>
            </a:br>
            <a:r>
              <a:rPr lang="en-US" dirty="0"/>
              <a:t> </a:t>
            </a:r>
            <a:endParaRPr dirty="0"/>
          </a:p>
        </p:txBody>
      </p:sp>
      <p:sp>
        <p:nvSpPr>
          <p:cNvPr id="667" name="Google Shape;66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Finally, individual factors such as motivation, attention span, and learning style could impact learning achievement.</a:t>
            </a:r>
            <a:endParaRPr sz="18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t> </a:t>
            </a:r>
            <a:endParaRPr/>
          </a:p>
        </p:txBody>
      </p:sp>
      <p:sp>
        <p:nvSpPr>
          <p:cNvPr id="684" name="Google Shape;684;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457200" algn="just" rtl="0">
              <a:lnSpc>
                <a:spcPct val="100000"/>
              </a:lnSpc>
              <a:spcBef>
                <a:spcPts val="0"/>
              </a:spcBef>
              <a:spcAft>
                <a:spcPts val="0"/>
              </a:spcAft>
              <a:buSzPts val="1400"/>
              <a:buNone/>
            </a:pPr>
            <a:r>
              <a:rPr lang="en-US" b="0" i="0" dirty="0">
                <a:solidFill>
                  <a:srgbClr val="374151"/>
                </a:solidFill>
                <a:effectLst/>
                <a:latin typeface="+mn-lt"/>
              </a:rPr>
              <a:t>The satisfaction of the program was represented in a pie chart.</a:t>
            </a:r>
            <a:endParaRPr lang="th-TH" b="0" i="0" dirty="0">
              <a:solidFill>
                <a:srgbClr val="374151"/>
              </a:solidFill>
              <a:effectLst/>
              <a:latin typeface="+mn-lt"/>
            </a:endParaRPr>
          </a:p>
          <a:p>
            <a:pPr marL="0" lvl="0" indent="457200" algn="just" rtl="0">
              <a:lnSpc>
                <a:spcPct val="100000"/>
              </a:lnSpc>
              <a:spcBef>
                <a:spcPts val="0"/>
              </a:spcBef>
              <a:spcAft>
                <a:spcPts val="0"/>
              </a:spcAft>
              <a:buSzPts val="1400"/>
              <a:buNone/>
            </a:pPr>
            <a:r>
              <a:rPr lang="en-US" sz="1800" dirty="0">
                <a:solidFill>
                  <a:srgbClr val="000000"/>
                </a:solidFill>
                <a:latin typeface="+mn-lt"/>
                <a:ea typeface="Arial"/>
                <a:cs typeface="Arial"/>
                <a:sym typeface="Arial"/>
              </a:rPr>
              <a:t>over 80% of the participants expressed a high level of agreement that the program had clear and easy-to-understand instructions, </a:t>
            </a:r>
          </a:p>
          <a:p>
            <a:pPr marL="0" lvl="0" indent="457200" algn="just" rtl="0">
              <a:lnSpc>
                <a:spcPct val="100000"/>
              </a:lnSpc>
              <a:spcBef>
                <a:spcPts val="0"/>
              </a:spcBef>
              <a:spcAft>
                <a:spcPts val="0"/>
              </a:spcAft>
              <a:buSzPts val="1400"/>
              <a:buNone/>
            </a:pPr>
            <a:endParaRPr sz="1800" dirty="0">
              <a:solidFill>
                <a:srgbClr val="000000"/>
              </a:solidFill>
              <a:latin typeface="+mn-lt"/>
              <a:ea typeface="Arial"/>
              <a:cs typeface="Arial"/>
              <a:sym typeface="Arial"/>
            </a:endParaRPr>
          </a:p>
          <a:p>
            <a:pPr marL="0" lvl="0" indent="457200" algn="just" rtl="0">
              <a:lnSpc>
                <a:spcPct val="100000"/>
              </a:lnSpc>
              <a:spcBef>
                <a:spcPts val="0"/>
              </a:spcBef>
              <a:spcAft>
                <a:spcPts val="0"/>
              </a:spcAft>
              <a:buSzPts val="1400"/>
              <a:buNone/>
            </a:pPr>
            <a:r>
              <a:rPr lang="en-US" sz="1800" dirty="0">
                <a:solidFill>
                  <a:srgbClr val="000000"/>
                </a:solidFill>
                <a:latin typeface="+mn-lt"/>
                <a:ea typeface="Arial"/>
                <a:cs typeface="Arial"/>
                <a:sym typeface="Arial"/>
              </a:rPr>
              <a:t>And also, most of the participants agreed that the EPSSIM has an attractive design with high visibility of letters and clear heart signals.</a:t>
            </a:r>
            <a:endParaRPr dirty="0"/>
          </a:p>
        </p:txBody>
      </p:sp>
      <p:sp>
        <p:nvSpPr>
          <p:cNvPr id="702" name="Google Shape;702;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Times New Roman"/>
                <a:ea typeface="Times New Roman"/>
                <a:cs typeface="Times New Roman"/>
                <a:sym typeface="Times New Roman"/>
              </a:rPr>
              <a:t>over 80% of the participants expressed a high level of agreement that the program  provides adequate and beneficial guidance such as usage methods, suggestions and control of commands and buttons.</a:t>
            </a:r>
            <a:endParaRPr dirty="0"/>
          </a:p>
        </p:txBody>
      </p:sp>
      <p:sp>
        <p:nvSpPr>
          <p:cNvPr id="714" name="Google Shape;714;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latin typeface="+mn-lt"/>
                <a:ea typeface="Times New Roman"/>
                <a:cs typeface="Times New Roman"/>
                <a:sym typeface="Times New Roman"/>
              </a:rPr>
              <a:t>Having completed the course, student have many job opportunities open for them to get  in such as </a:t>
            </a:r>
            <a:r>
              <a:rPr lang="en-US" sz="1800" b="0" i="0" u="none" strike="noStrike" cap="none" dirty="0">
                <a:solidFill>
                  <a:schemeClr val="lt1"/>
                </a:solidFill>
                <a:latin typeface="Arial"/>
                <a:ea typeface="Arial"/>
                <a:cs typeface="Arial"/>
                <a:sym typeface="Arial"/>
              </a:rPr>
              <a:t>Cardio-thoracic technician or specialist</a:t>
            </a:r>
            <a:r>
              <a:rPr lang="en-US" dirty="0">
                <a:latin typeface="+mn-lt"/>
                <a:ea typeface="Times New Roman"/>
                <a:cs typeface="Times New Roman"/>
                <a:sym typeface="Times New Roman"/>
              </a:rPr>
              <a:t>.</a:t>
            </a:r>
            <a:endParaRPr lang="en-US" dirty="0">
              <a:latin typeface="+mn-lt"/>
            </a:endParaRPr>
          </a:p>
          <a:p>
            <a:pPr marL="0" lvl="0" indent="0" algn="l" rtl="0">
              <a:lnSpc>
                <a:spcPct val="100000"/>
              </a:lnSpc>
              <a:spcBef>
                <a:spcPts val="0"/>
              </a:spcBef>
              <a:spcAft>
                <a:spcPts val="0"/>
              </a:spcAft>
              <a:buSzPts val="1400"/>
              <a:buNone/>
            </a:pPr>
            <a:endParaRPr dirty="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solidFill>
                <a:srgbClr val="000000"/>
              </a:solidFill>
              <a:latin typeface="Times New Roman"/>
              <a:ea typeface="Times New Roman"/>
              <a:cs typeface="Times New Roman"/>
              <a:sym typeface="Times New Roman"/>
            </a:endParaRPr>
          </a:p>
        </p:txBody>
      </p:sp>
      <p:sp>
        <p:nvSpPr>
          <p:cNvPr id="124" name="Google Shape;12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25962399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mn-lt"/>
                <a:ea typeface="Times New Roman"/>
                <a:cs typeface="Times New Roman"/>
                <a:sym typeface="Times New Roman"/>
              </a:rPr>
              <a:t>Most of participants agreed that EPSSIM helped solve problems previously encountered in learning ECG and EP study</a:t>
            </a:r>
            <a:endParaRPr dirty="0"/>
          </a:p>
        </p:txBody>
      </p:sp>
      <p:sp>
        <p:nvSpPr>
          <p:cNvPr id="734" name="Google Shape;73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b="0" i="0" dirty="0">
                <a:solidFill>
                  <a:srgbClr val="374151"/>
                </a:solidFill>
                <a:effectLst/>
                <a:latin typeface="+mn-lt"/>
              </a:rPr>
              <a:t>Participants gained increased confidence in their knowledge.</a:t>
            </a:r>
            <a:endParaRPr dirty="0">
              <a:latin typeface="+mn-lt"/>
            </a:endParaRPr>
          </a:p>
        </p:txBody>
      </p:sp>
      <p:sp>
        <p:nvSpPr>
          <p:cNvPr id="734" name="Google Shape;73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21831657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374151"/>
                </a:solidFill>
                <a:effectLst/>
                <a:latin typeface="+mn-lt"/>
              </a:rPr>
              <a:t>Most of the participants expressed agreement with the statement that the EPSSIM was stable and free from errors.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374151"/>
                </a:solidFill>
                <a:effectLst/>
                <a:latin typeface="+mn-lt"/>
              </a:rPr>
              <a:t>Furthermore, participants also agreed that the EPSSIM program was accessible, </a:t>
            </a:r>
            <a:r>
              <a:rPr lang="en-US" sz="1800" b="0" i="0" u="none" strike="noStrike" cap="none" dirty="0">
                <a:solidFill>
                  <a:schemeClr val="dk1"/>
                </a:solidFill>
                <a:latin typeface="+mn-lt"/>
                <a:ea typeface="Arial"/>
                <a:cs typeface="Arial"/>
                <a:sym typeface="Arial"/>
              </a:rPr>
              <a:t>allowing students access the material from any location and at any time.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u="none" strike="noStrike" cap="none" dirty="0">
              <a:solidFill>
                <a:schemeClr val="dk1"/>
              </a:solidFill>
              <a:latin typeface="Arial"/>
              <a:ea typeface="Arial"/>
              <a:cs typeface="Arial"/>
              <a:sym typeface="Arial"/>
            </a:endParaRPr>
          </a:p>
        </p:txBody>
      </p:sp>
      <p:sp>
        <p:nvSpPr>
          <p:cNvPr id="724" name="Google Shape;72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mn-lt"/>
              </a:rPr>
              <a:t>Over 90% of participants </a:t>
            </a:r>
            <a:r>
              <a:rPr lang="en-US" sz="1800" b="0" i="0" u="none" strike="noStrike" cap="none" dirty="0">
                <a:solidFill>
                  <a:schemeClr val="dk1"/>
                </a:solidFill>
                <a:latin typeface="+mn-lt"/>
                <a:ea typeface="Arial"/>
                <a:cs typeface="Arial"/>
                <a:sym typeface="Arial"/>
              </a:rPr>
              <a:t>will recommend the EPSSIM program to others.</a:t>
            </a:r>
            <a:endParaRPr dirty="0">
              <a:latin typeface="+mn-lt"/>
            </a:endParaRPr>
          </a:p>
        </p:txBody>
      </p:sp>
      <p:sp>
        <p:nvSpPr>
          <p:cNvPr id="744" name="Google Shape;744;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mn-lt"/>
                <a:ea typeface="Times New Roman"/>
                <a:cs typeface="Times New Roman"/>
                <a:sym typeface="Times New Roman"/>
              </a:rPr>
              <a:t>Let’s talk about The limitation of the EPSSIM program. As the program is a stand-alone application, users must download and install it on their personal computers, which may be inconvenient for some individuals. And also The program's language is English, which is a challenge to non-native speakers, necessitating a bilingual </a:t>
            </a:r>
            <a:r>
              <a:rPr lang="en-US" sz="1800" b="0" i="0" u="none" strike="noStrike" cap="none" dirty="0">
                <a:solidFill>
                  <a:srgbClr val="FF6600"/>
                </a:solidFill>
                <a:latin typeface="+mn-lt"/>
                <a:ea typeface="Arial"/>
                <a:cs typeface="Arial"/>
                <a:sym typeface="Arial"/>
              </a:rPr>
              <a:t>interface. </a:t>
            </a:r>
          </a:p>
          <a:p>
            <a:pPr marL="0" marR="0" lvl="0" indent="0" algn="l" rtl="0">
              <a:lnSpc>
                <a:spcPct val="100000"/>
              </a:lnSpc>
              <a:spcBef>
                <a:spcPts val="0"/>
              </a:spcBef>
              <a:spcAft>
                <a:spcPts val="0"/>
              </a:spcAft>
              <a:buClr>
                <a:srgbClr val="000000"/>
              </a:buClr>
              <a:buSzPts val="1800"/>
              <a:buFont typeface="Times New Roman"/>
              <a:buNone/>
            </a:pPr>
            <a:endParaRPr lang="en-US" sz="1800" b="0" i="0" u="none" strike="noStrike" cap="none" dirty="0">
              <a:solidFill>
                <a:srgbClr val="FF6600"/>
              </a:solidFill>
              <a:latin typeface="+mn-lt"/>
              <a:ea typeface="Arial"/>
              <a:cs typeface="Arial"/>
              <a:sym typeface="Arial"/>
            </a:endParaRPr>
          </a:p>
          <a:p>
            <a:pPr marL="0" marR="0" lvl="0" indent="0" algn="l" rtl="0">
              <a:lnSpc>
                <a:spcPct val="100000"/>
              </a:lnSpc>
              <a:spcBef>
                <a:spcPts val="0"/>
              </a:spcBef>
              <a:spcAft>
                <a:spcPts val="0"/>
              </a:spcAft>
              <a:buClr>
                <a:srgbClr val="000000"/>
              </a:buClr>
              <a:buSzPts val="1800"/>
              <a:buFont typeface="Times New Roman"/>
              <a:buNone/>
            </a:pPr>
            <a:r>
              <a:rPr lang="en-US" b="0" i="0" dirty="0">
                <a:solidFill>
                  <a:srgbClr val="374151"/>
                </a:solidFill>
                <a:effectLst/>
                <a:latin typeface="+mn-lt"/>
              </a:rPr>
              <a:t>It make the program more learner-friendly for user who require the Thai language and easy word, leading to enhanced comprehension and a more effective learning experience.</a:t>
            </a:r>
            <a:endParaRPr dirty="0">
              <a:latin typeface="+mn-lt"/>
            </a:endParaRPr>
          </a:p>
        </p:txBody>
      </p:sp>
      <p:sp>
        <p:nvSpPr>
          <p:cNvPr id="754" name="Google Shape;754;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dirty="0">
                <a:solidFill>
                  <a:srgbClr val="000000"/>
                </a:solidFill>
                <a:latin typeface="+mn-lt"/>
                <a:ea typeface="Times New Roman"/>
                <a:cs typeface="Times New Roman"/>
                <a:sym typeface="Times New Roman"/>
              </a:rPr>
              <a:t>Furthermore, if the program added game-like features, knowledge creation and interactive elements, it would make it  more interesting and educational.</a:t>
            </a:r>
          </a:p>
          <a:p>
            <a:pPr marL="0" lvl="0" indent="0" algn="l" rtl="0">
              <a:lnSpc>
                <a:spcPct val="100000"/>
              </a:lnSpc>
              <a:spcBef>
                <a:spcPts val="0"/>
              </a:spcBef>
              <a:spcAft>
                <a:spcPts val="0"/>
              </a:spcAft>
              <a:buSzPts val="1400"/>
              <a:buNone/>
            </a:pPr>
            <a:r>
              <a:rPr lang="en-US" b="0" i="0" dirty="0">
                <a:solidFill>
                  <a:srgbClr val="374151"/>
                </a:solidFill>
                <a:effectLst/>
                <a:latin typeface="+mn-lt"/>
              </a:rPr>
              <a:t>We decide to develop the EPSSIM as a website or a mobile application.</a:t>
            </a:r>
            <a:endParaRPr lang="en-US" dirty="0">
              <a:latin typeface="+mn-lt"/>
            </a:endParaRPr>
          </a:p>
        </p:txBody>
      </p:sp>
      <p:sp>
        <p:nvSpPr>
          <p:cNvPr id="766" name="Google Shape;766;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457200" algn="just" rtl="0">
              <a:lnSpc>
                <a:spcPct val="100000"/>
              </a:lnSpc>
              <a:spcBef>
                <a:spcPts val="0"/>
              </a:spcBef>
              <a:spcAft>
                <a:spcPts val="0"/>
              </a:spcAft>
              <a:buSzPts val="1400"/>
              <a:buNone/>
            </a:pPr>
            <a:r>
              <a:rPr lang="en-US" sz="1800" dirty="0">
                <a:solidFill>
                  <a:srgbClr val="000000"/>
                </a:solidFill>
                <a:latin typeface="Times New Roman"/>
                <a:ea typeface="Times New Roman"/>
                <a:cs typeface="Times New Roman"/>
                <a:sym typeface="Times New Roman"/>
              </a:rPr>
              <a:t>The study should test two groups where first group uses pre-test and post-test with EPSSIM while the second group uses pre- test and without EPSSIM.</a:t>
            </a:r>
            <a:endParaRPr sz="1800" dirty="0">
              <a:solidFill>
                <a:srgbClr val="000000"/>
              </a:solidFill>
              <a:latin typeface="Times New Roman"/>
              <a:ea typeface="Times New Roman"/>
              <a:cs typeface="Times New Roman"/>
              <a:sym typeface="Times New Roman"/>
            </a:endParaRPr>
          </a:p>
          <a:p>
            <a:pPr marL="0" lvl="0" indent="457200" algn="just" rtl="0">
              <a:lnSpc>
                <a:spcPct val="100000"/>
              </a:lnSpc>
              <a:spcBef>
                <a:spcPts val="0"/>
              </a:spcBef>
              <a:spcAft>
                <a:spcPts val="0"/>
              </a:spcAft>
              <a:buSzPts val="1400"/>
              <a:buNone/>
            </a:pPr>
            <a:endParaRPr dirty="0">
              <a:solidFill>
                <a:srgbClr val="000000"/>
              </a:solidFill>
              <a:latin typeface="Times New Roman"/>
              <a:ea typeface="Times New Roman"/>
              <a:cs typeface="Times New Roman"/>
              <a:sym typeface="Times New Roman"/>
            </a:endParaRPr>
          </a:p>
          <a:p>
            <a:pPr marL="0" lvl="0" indent="457200" algn="just" rtl="0">
              <a:lnSpc>
                <a:spcPct val="100000"/>
              </a:lnSpc>
              <a:spcBef>
                <a:spcPts val="0"/>
              </a:spcBef>
              <a:spcAft>
                <a:spcPts val="0"/>
              </a:spcAft>
              <a:buSzPts val="1400"/>
              <a:buNone/>
            </a:pPr>
            <a:r>
              <a:rPr lang="en-US" sz="1800" dirty="0">
                <a:solidFill>
                  <a:srgbClr val="000000"/>
                </a:solidFill>
                <a:latin typeface="Times New Roman"/>
                <a:ea typeface="Times New Roman"/>
                <a:cs typeface="Times New Roman"/>
                <a:sym typeface="Times New Roman"/>
              </a:rPr>
              <a:t> Such limitations need to be considered in the context of program implementation and future development.</a:t>
            </a:r>
            <a:endParaRPr sz="1800"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773" name="Google Shape;77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374151"/>
                </a:solidFill>
                <a:effectLst/>
                <a:latin typeface="+mn-lt"/>
              </a:rPr>
              <a:t>Our recommendation is to integrate the EPSSIM program with lecture-based instruction to maximize the learning experience. </a:t>
            </a:r>
            <a:endParaRPr dirty="0">
              <a:latin typeface="+mn-lt"/>
            </a:endParaRPr>
          </a:p>
        </p:txBody>
      </p:sp>
      <p:sp>
        <p:nvSpPr>
          <p:cNvPr id="783" name="Google Shape;78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Times New Roman"/>
                <a:ea typeface="Times New Roman"/>
                <a:cs typeface="Times New Roman"/>
                <a:sym typeface="Times New Roman"/>
              </a:rPr>
              <a:t>We hope that the EPSSIM program will effectively learning and review of ECG and electrophysiology lessons, which are considered foundational knowledge for individuals pursuing careers as good cardio-thoracic technicians and EP specialists. </a:t>
            </a:r>
            <a:endParaRPr sz="1800"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790" name="Google Shape;790;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8" name="Google Shape;79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dirty="0">
                <a:latin typeface="+mn-lt"/>
                <a:ea typeface="Arial"/>
                <a:cs typeface="Arial"/>
                <a:sym typeface="Arial"/>
              </a:rPr>
              <a:t>In this </a:t>
            </a:r>
            <a:r>
              <a:rPr lang="en-US" dirty="0" err="1">
                <a:latin typeface="+mn-lt"/>
                <a:ea typeface="Arial"/>
                <a:cs typeface="Arial"/>
                <a:sym typeface="Arial"/>
              </a:rPr>
              <a:t>study,We</a:t>
            </a:r>
            <a:r>
              <a:rPr lang="en-US" dirty="0">
                <a:latin typeface="+mn-lt"/>
                <a:ea typeface="Arial"/>
                <a:cs typeface="Arial"/>
                <a:sym typeface="Arial"/>
              </a:rPr>
              <a:t> focus on the problem statement </a:t>
            </a:r>
            <a:r>
              <a:rPr lang="en-US" b="0" i="0" dirty="0">
                <a:solidFill>
                  <a:srgbClr val="374151"/>
                </a:solidFill>
                <a:effectLst/>
                <a:latin typeface="+mn-lt"/>
              </a:rPr>
              <a:t>related to learning ECG and EP study</a:t>
            </a:r>
            <a:endParaRPr lang="en-US" sz="1800" dirty="0">
              <a:solidFill>
                <a:srgbClr val="000000"/>
              </a:solidFill>
              <a:latin typeface="+mn-lt"/>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Times New Roman"/>
              <a:buNone/>
            </a:pPr>
            <a:r>
              <a:rPr lang="en-US" sz="1800" dirty="0">
                <a:solidFill>
                  <a:srgbClr val="000000"/>
                </a:solidFill>
                <a:latin typeface="+mn-lt"/>
                <a:ea typeface="Times New Roman"/>
                <a:cs typeface="Times New Roman"/>
                <a:sym typeface="Times New Roman"/>
              </a:rPr>
              <a:t>This courses currently rely on a combination of lectures and case studies to teach students.</a:t>
            </a:r>
            <a:endParaRPr dirty="0">
              <a:latin typeface="+mn-lt"/>
            </a:endParaRPr>
          </a:p>
          <a:p>
            <a:pPr marL="0" lvl="0" indent="0" algn="l" rtl="0">
              <a:lnSpc>
                <a:spcPct val="100000"/>
              </a:lnSpc>
              <a:spcBef>
                <a:spcPts val="0"/>
              </a:spcBef>
              <a:spcAft>
                <a:spcPts val="0"/>
              </a:spcAft>
              <a:buSzPts val="1400"/>
              <a:buNone/>
            </a:pPr>
            <a:endParaRPr b="1" dirty="0"/>
          </a:p>
        </p:txBody>
      </p:sp>
      <p:sp>
        <p:nvSpPr>
          <p:cNvPr id="165" name="Google Shape;16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dirty="0">
                <a:solidFill>
                  <a:srgbClr val="000000"/>
                </a:solidFill>
                <a:latin typeface="Times New Roman"/>
                <a:ea typeface="Times New Roman"/>
                <a:cs typeface="Times New Roman"/>
                <a:sym typeface="Times New Roman"/>
              </a:rPr>
              <a:t>The learning resources usually available  to expand their knowledge base and review lessons include textbooks, journals, online databases, and e-learning platforms. </a:t>
            </a:r>
            <a:endParaRPr dirty="0"/>
          </a:p>
        </p:txBody>
      </p:sp>
      <p:sp>
        <p:nvSpPr>
          <p:cNvPr id="175" name="Google Shape;17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dirty="0">
                <a:solidFill>
                  <a:srgbClr val="000000"/>
                </a:solidFill>
                <a:latin typeface="+mn-lt"/>
                <a:ea typeface="Times New Roman"/>
                <a:cs typeface="Times New Roman"/>
                <a:sym typeface="Times New Roman"/>
              </a:rPr>
              <a:t>However, we fou</a:t>
            </a:r>
            <a:r>
              <a:rPr lang="en-US" dirty="0">
                <a:solidFill>
                  <a:srgbClr val="000000"/>
                </a:solidFill>
                <a:latin typeface="+mn-lt"/>
                <a:ea typeface="Times New Roman"/>
                <a:cs typeface="Times New Roman"/>
                <a:sym typeface="Times New Roman"/>
              </a:rPr>
              <a:t>nd problems and challenges.</a:t>
            </a:r>
            <a:endParaRPr sz="1800" dirty="0">
              <a:solidFill>
                <a:srgbClr val="000000"/>
              </a:solidFill>
              <a:latin typeface="+mn-lt"/>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rgbClr val="000000"/>
                </a:solidFill>
                <a:latin typeface="+mn-lt"/>
                <a:ea typeface="Times New Roman"/>
                <a:cs typeface="Times New Roman"/>
                <a:sym typeface="Times New Roman"/>
              </a:rPr>
              <a:t>First, </a:t>
            </a:r>
            <a:r>
              <a:rPr lang="en-US" sz="1800" b="0" i="0" u="none" strike="noStrike" cap="none" dirty="0">
                <a:solidFill>
                  <a:schemeClr val="accent4"/>
                </a:solidFill>
                <a:latin typeface="+mn-lt"/>
                <a:ea typeface="Arial"/>
                <a:cs typeface="Arial"/>
                <a:sym typeface="Arial"/>
              </a:rPr>
              <a:t>The knowledge ECG interpretation and EP study is complexity,</a:t>
            </a:r>
            <a:r>
              <a:rPr lang="en-US" sz="1800" b="0" i="0" u="none" strike="noStrike" cap="none" dirty="0">
                <a:solidFill>
                  <a:schemeClr val="lt1"/>
                </a:solidFill>
                <a:latin typeface="+mn-lt"/>
                <a:ea typeface="Arial"/>
                <a:cs typeface="Arial"/>
                <a:sym typeface="Arial"/>
              </a:rPr>
              <a:t> which may be difficult to understand and visualize.</a:t>
            </a:r>
          </a:p>
          <a:p>
            <a:pPr marL="0" lvl="0" indent="0" algn="l" rtl="0">
              <a:lnSpc>
                <a:spcPct val="100000"/>
              </a:lnSpc>
              <a:spcBef>
                <a:spcPts val="0"/>
              </a:spcBef>
              <a:spcAft>
                <a:spcPts val="0"/>
              </a:spcAft>
              <a:buSzPts val="1400"/>
              <a:buNone/>
            </a:pPr>
            <a:endParaRPr lang="th-TH" dirty="0"/>
          </a:p>
        </p:txBody>
      </p:sp>
      <p:sp>
        <p:nvSpPr>
          <p:cNvPr id="192" name="Google Shape;19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dirty="0">
                <a:solidFill>
                  <a:srgbClr val="000000"/>
                </a:solidFill>
                <a:latin typeface="Times New Roman"/>
                <a:ea typeface="Times New Roman"/>
                <a:cs typeface="Times New Roman"/>
                <a:sym typeface="Times New Roman"/>
              </a:rPr>
              <a:t>Therefore, the purpose of this study was to create the electrophysiology study simulator program (EPSSIM), which serves as an e-learning platform for EP studies and ECG. </a:t>
            </a:r>
            <a:endParaRPr dirty="0"/>
          </a:p>
        </p:txBody>
      </p:sp>
      <p:sp>
        <p:nvSpPr>
          <p:cNvPr id="207" name="Google Shape;20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103EA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61"/>
          <p:cNvSpPr txBox="1">
            <a:spLocks noGrp="1"/>
          </p:cNvSpPr>
          <p:nvPr>
            <p:ph type="body" idx="1"/>
          </p:nvPr>
        </p:nvSpPr>
        <p:spPr>
          <a:xfrm rot="5400000">
            <a:off x="4341203" y="-835634"/>
            <a:ext cx="4351338" cy="967385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6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103EA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103EA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3"/>
          <p:cNvSpPr txBox="1">
            <a:spLocks noGrp="1"/>
          </p:cNvSpPr>
          <p:nvPr>
            <p:ph type="body" idx="1"/>
          </p:nvPr>
        </p:nvSpPr>
        <p:spPr>
          <a:xfrm>
            <a:off x="1679944" y="1825625"/>
            <a:ext cx="9673856"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4" name="Google Shape;24;p53"/>
          <p:cNvPicPr preferRelativeResize="0"/>
          <p:nvPr/>
        </p:nvPicPr>
        <p:blipFill rotWithShape="1">
          <a:blip r:embed="rId2">
            <a:alphaModFix/>
          </a:blip>
          <a:srcRect/>
          <a:stretch/>
        </p:blipFill>
        <p:spPr>
          <a:xfrm>
            <a:off x="347707" y="5686470"/>
            <a:ext cx="980986" cy="980986"/>
          </a:xfrm>
          <a:prstGeom prst="rect">
            <a:avLst/>
          </a:prstGeom>
          <a:noFill/>
          <a:ln>
            <a:noFill/>
          </a:ln>
        </p:spPr>
      </p:pic>
      <p:sp>
        <p:nvSpPr>
          <p:cNvPr id="25" name="Google Shape;25;p53"/>
          <p:cNvSpPr/>
          <p:nvPr/>
        </p:nvSpPr>
        <p:spPr>
          <a:xfrm>
            <a:off x="11481070" y="6206941"/>
            <a:ext cx="490492" cy="478465"/>
          </a:xfrm>
          <a:prstGeom prst="ellipse">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a:t>
            </a:fld>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103EA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
        <p:cNvGrpSpPr/>
        <p:nvPr/>
      </p:nvGrpSpPr>
      <p:grpSpPr>
        <a:xfrm>
          <a:off x="0" y="0"/>
          <a:ext cx="0" cy="0"/>
          <a:chOff x="0" y="0"/>
          <a:chExt cx="0" cy="0"/>
        </a:xfrm>
      </p:grpSpPr>
      <p:sp>
        <p:nvSpPr>
          <p:cNvPr id="32" name="Google Shape;32;p5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3EA7"/>
              </a:buClr>
              <a:buSzPts val="5400"/>
              <a:buFont typeface="Aria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 name="Google Shape;34;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5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3EA7"/>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0" name="Google Shape;40;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103EA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5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103EA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5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5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3EA7"/>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5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3EA7"/>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60"/>
          <p:cNvSpPr>
            <a:spLocks noGrp="1"/>
          </p:cNvSpPr>
          <p:nvPr>
            <p:ph type="pic" idx="2"/>
          </p:nvPr>
        </p:nvSpPr>
        <p:spPr>
          <a:xfrm>
            <a:off x="5183188" y="987425"/>
            <a:ext cx="6172200" cy="4873625"/>
          </a:xfrm>
          <a:prstGeom prst="rect">
            <a:avLst/>
          </a:prstGeom>
          <a:noFill/>
          <a:ln>
            <a:noFill/>
          </a:ln>
        </p:spPr>
      </p:sp>
      <p:sp>
        <p:nvSpPr>
          <p:cNvPr id="69" name="Google Shape;69;p6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103EA7"/>
              </a:buClr>
              <a:buSzPts val="4400"/>
              <a:buFont typeface="Arial"/>
              <a:buNone/>
              <a:defRPr sz="4400" b="0" i="0" u="none" strike="noStrike" cap="none">
                <a:solidFill>
                  <a:srgbClr val="103EA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1"/>
          <p:cNvSpPr txBox="1">
            <a:spLocks noGrp="1"/>
          </p:cNvSpPr>
          <p:nvPr>
            <p:ph type="body" idx="1"/>
          </p:nvPr>
        </p:nvSpPr>
        <p:spPr>
          <a:xfrm>
            <a:off x="1679944" y="1825625"/>
            <a:ext cx="9673856"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8.png"/><Relationship Id="rId7" Type="http://schemas.openxmlformats.org/officeDocument/2006/relationships/diagramColors" Target="../diagrams/colors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2.jpeg"/></Relationships>
</file>

<file path=ppt/slides/_rels/slide2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38.png"/><Relationship Id="rId7"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1.gif"/></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71.png"/><Relationship Id="rId4" Type="http://schemas.openxmlformats.org/officeDocument/2006/relationships/chart" Target="../charts/chart2.xml"/></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5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5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jp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p:cNvPicPr preferRelativeResize="0"/>
          <p:nvPr/>
        </p:nvPicPr>
        <p:blipFill rotWithShape="1">
          <a:blip r:embed="rId3">
            <a:alphaModFix/>
          </a:blip>
          <a:srcRect/>
          <a:stretch/>
        </p:blipFill>
        <p:spPr>
          <a:xfrm>
            <a:off x="7254489" y="-124870"/>
            <a:ext cx="1749196" cy="1749196"/>
          </a:xfrm>
          <a:prstGeom prst="rect">
            <a:avLst/>
          </a:prstGeom>
          <a:noFill/>
          <a:ln>
            <a:noFill/>
          </a:ln>
        </p:spPr>
      </p:pic>
      <p:pic>
        <p:nvPicPr>
          <p:cNvPr id="91" name="Google Shape;91;p1"/>
          <p:cNvPicPr preferRelativeResize="0"/>
          <p:nvPr/>
        </p:nvPicPr>
        <p:blipFill rotWithShape="1">
          <a:blip r:embed="rId4">
            <a:alphaModFix/>
          </a:blip>
          <a:srcRect/>
          <a:stretch/>
        </p:blipFill>
        <p:spPr>
          <a:xfrm>
            <a:off x="5375330" y="24186"/>
            <a:ext cx="1749196" cy="1749196"/>
          </a:xfrm>
          <a:prstGeom prst="rect">
            <a:avLst/>
          </a:prstGeom>
          <a:noFill/>
          <a:ln>
            <a:noFill/>
          </a:ln>
        </p:spPr>
      </p:pic>
      <p:pic>
        <p:nvPicPr>
          <p:cNvPr id="92" name="Google Shape;92;p1"/>
          <p:cNvPicPr preferRelativeResize="0"/>
          <p:nvPr/>
        </p:nvPicPr>
        <p:blipFill rotWithShape="1">
          <a:blip r:embed="rId5">
            <a:alphaModFix/>
          </a:blip>
          <a:srcRect/>
          <a:stretch/>
        </p:blipFill>
        <p:spPr>
          <a:xfrm>
            <a:off x="3854200" y="102086"/>
            <a:ext cx="1295284" cy="1295284"/>
          </a:xfrm>
          <a:prstGeom prst="rect">
            <a:avLst/>
          </a:prstGeom>
          <a:noFill/>
          <a:ln>
            <a:noFill/>
          </a:ln>
        </p:spPr>
      </p:pic>
      <p:sp>
        <p:nvSpPr>
          <p:cNvPr id="93" name="Google Shape;93;p1"/>
          <p:cNvSpPr txBox="1"/>
          <p:nvPr/>
        </p:nvSpPr>
        <p:spPr>
          <a:xfrm>
            <a:off x="-77867" y="5454416"/>
            <a:ext cx="12269867" cy="299056"/>
          </a:xfrm>
          <a:prstGeom prst="rect">
            <a:avLst/>
          </a:prstGeom>
          <a:noFill/>
          <a:ln>
            <a:noFill/>
          </a:ln>
        </p:spPr>
        <p:txBody>
          <a:bodyPr spcFirstLastPara="1" wrap="square" lIns="0" tIns="0" rIns="0" bIns="0" anchor="t" anchorCtr="0">
            <a:spAutoFit/>
          </a:bodyPr>
          <a:lstStyle/>
          <a:p>
            <a:pPr marL="0" marR="0" lvl="0" indent="0" algn="ctr" rtl="0">
              <a:lnSpc>
                <a:spcPct val="104545"/>
              </a:lnSpc>
              <a:spcBef>
                <a:spcPts val="0"/>
              </a:spcBef>
              <a:spcAft>
                <a:spcPts val="0"/>
              </a:spcAft>
              <a:buClr>
                <a:srgbClr val="000000"/>
              </a:buClr>
              <a:buSzPts val="2200"/>
              <a:buFont typeface="Arial"/>
              <a:buNone/>
            </a:pPr>
            <a:r>
              <a:rPr lang="en-US" sz="2200" b="0" i="0" u="none" strike="noStrike" cap="none">
                <a:solidFill>
                  <a:schemeClr val="dk1"/>
                </a:solidFill>
                <a:latin typeface="Arial"/>
                <a:ea typeface="Arial"/>
                <a:cs typeface="Arial"/>
                <a:sym typeface="Arial"/>
              </a:rPr>
              <a:t>The 20th International Joint Conference on Computer Science and Software Engineering</a:t>
            </a: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 y="1733056"/>
            <a:ext cx="12191999" cy="67710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03EA7"/>
              </a:buClr>
              <a:buSzPts val="4400"/>
              <a:buFont typeface="Arial"/>
              <a:buNone/>
            </a:pPr>
            <a:r>
              <a:rPr lang="en-US" sz="4400" b="0" i="0" u="none" strike="noStrike" cap="none" dirty="0">
                <a:solidFill>
                  <a:srgbClr val="103EA7"/>
                </a:solidFill>
                <a:latin typeface="Arial"/>
                <a:ea typeface="Arial"/>
                <a:cs typeface="Arial"/>
                <a:sym typeface="Arial"/>
              </a:rPr>
              <a:t>Studying Cardiac Electrophysiology via EPSSIM</a:t>
            </a:r>
            <a:endParaRPr sz="4400" b="0" i="0" u="none" strike="noStrike" cap="none" dirty="0">
              <a:solidFill>
                <a:srgbClr val="103EA7"/>
              </a:solidFill>
              <a:latin typeface="Arial"/>
              <a:ea typeface="Arial"/>
              <a:cs typeface="Arial"/>
              <a:sym typeface="Arial"/>
            </a:endParaRPr>
          </a:p>
        </p:txBody>
      </p:sp>
      <p:sp>
        <p:nvSpPr>
          <p:cNvPr id="95" name="Google Shape;95;p1"/>
          <p:cNvSpPr txBox="1"/>
          <p:nvPr/>
        </p:nvSpPr>
        <p:spPr>
          <a:xfrm>
            <a:off x="-1" y="2914918"/>
            <a:ext cx="12191999" cy="1052596"/>
          </a:xfrm>
          <a:prstGeom prst="rect">
            <a:avLst/>
          </a:prstGeom>
          <a:noFill/>
          <a:ln>
            <a:noFill/>
          </a:ln>
        </p:spPr>
        <p:txBody>
          <a:bodyPr spcFirstLastPara="1" wrap="square" lIns="0" tIns="0" rIns="0" bIns="0" anchor="t" anchorCtr="0">
            <a:spAutoFit/>
          </a:bodyPr>
          <a:lstStyle/>
          <a:p>
            <a:pPr marL="0" marR="0" lvl="0" indent="0" algn="ctr" rtl="0">
              <a:lnSpc>
                <a:spcPct val="170650"/>
              </a:lnSpc>
              <a:spcBef>
                <a:spcPts val="0"/>
              </a:spcBef>
              <a:spcAft>
                <a:spcPts val="0"/>
              </a:spcAft>
              <a:buClr>
                <a:srgbClr val="000000"/>
              </a:buClr>
              <a:buSzPts val="4000"/>
              <a:buFont typeface="Arial"/>
              <a:buNone/>
            </a:pPr>
            <a:r>
              <a:rPr lang="en-US" sz="4000" b="0" i="0" u="none" strike="noStrike" cap="none" dirty="0">
                <a:solidFill>
                  <a:srgbClr val="DB5300"/>
                </a:solidFill>
                <a:latin typeface="Arial"/>
                <a:ea typeface="Arial"/>
                <a:cs typeface="Arial"/>
                <a:sym typeface="Arial"/>
              </a:rPr>
              <a:t>Sujitra Katekarn</a:t>
            </a:r>
            <a:r>
              <a:rPr lang="en-US" sz="4000" b="0" i="0" u="none" strike="noStrike" cap="none" baseline="30000" dirty="0">
                <a:solidFill>
                  <a:srgbClr val="DB5300"/>
                </a:solidFill>
                <a:latin typeface="Arial"/>
                <a:ea typeface="Arial"/>
                <a:cs typeface="Arial"/>
                <a:sym typeface="Arial"/>
              </a:rPr>
              <a:t>1</a:t>
            </a:r>
            <a:endParaRPr sz="1400" b="0" i="0" u="none" strike="noStrike" cap="none" baseline="30000" dirty="0">
              <a:solidFill>
                <a:srgbClr val="000000"/>
              </a:solidFill>
              <a:latin typeface="Arial"/>
              <a:ea typeface="Arial"/>
              <a:cs typeface="Arial"/>
              <a:sym typeface="Arial"/>
            </a:endParaRPr>
          </a:p>
        </p:txBody>
      </p:sp>
      <p:sp>
        <p:nvSpPr>
          <p:cNvPr id="96" name="Google Shape;96;p1"/>
          <p:cNvSpPr txBox="1"/>
          <p:nvPr/>
        </p:nvSpPr>
        <p:spPr>
          <a:xfrm>
            <a:off x="1616876" y="5753472"/>
            <a:ext cx="8958248" cy="70788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dirty="0">
                <a:solidFill>
                  <a:schemeClr val="dk1"/>
                </a:solidFill>
                <a:latin typeface="Arial"/>
                <a:ea typeface="Arial"/>
                <a:cs typeface="Arial"/>
                <a:sym typeface="Arial"/>
              </a:rPr>
              <a:t>28</a:t>
            </a:r>
            <a:r>
              <a:rPr lang="en-US" sz="2300" b="0" i="0" u="none" strike="noStrike" cap="none" baseline="30000" dirty="0">
                <a:solidFill>
                  <a:schemeClr val="dk1"/>
                </a:solidFill>
                <a:latin typeface="Arial"/>
                <a:ea typeface="Arial"/>
                <a:cs typeface="Arial"/>
                <a:sym typeface="Arial"/>
              </a:rPr>
              <a:t>th</a:t>
            </a:r>
            <a:r>
              <a:rPr lang="en-US" sz="2300" b="0" i="0" u="none" strike="noStrike" cap="none" dirty="0">
                <a:solidFill>
                  <a:schemeClr val="dk1"/>
                </a:solidFill>
                <a:latin typeface="Arial"/>
                <a:ea typeface="Arial"/>
                <a:cs typeface="Arial"/>
                <a:sym typeface="Arial"/>
              </a:rPr>
              <a:t> June-1</a:t>
            </a:r>
            <a:r>
              <a:rPr lang="en-US" sz="2300" b="0" i="0" u="none" strike="noStrike" cap="none" baseline="30000" dirty="0">
                <a:solidFill>
                  <a:schemeClr val="dk1"/>
                </a:solidFill>
                <a:latin typeface="Arial"/>
                <a:ea typeface="Arial"/>
                <a:cs typeface="Arial"/>
                <a:sym typeface="Arial"/>
              </a:rPr>
              <a:t>st</a:t>
            </a:r>
            <a:r>
              <a:rPr lang="en-US" sz="2300" b="0" i="0" u="none" strike="noStrike" cap="none" dirty="0">
                <a:solidFill>
                  <a:schemeClr val="dk1"/>
                </a:solidFill>
                <a:latin typeface="Arial"/>
                <a:ea typeface="Arial"/>
                <a:cs typeface="Arial"/>
                <a:sym typeface="Arial"/>
              </a:rPr>
              <a:t> July 2023</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dirty="0">
                <a:solidFill>
                  <a:schemeClr val="dk1"/>
                </a:solidFill>
                <a:latin typeface="Arial"/>
                <a:ea typeface="Arial"/>
                <a:cs typeface="Arial"/>
                <a:sym typeface="Arial"/>
              </a:rPr>
              <a:t>Naresuan University </a:t>
            </a:r>
            <a:r>
              <a:rPr lang="en-US" sz="2300" b="0" i="0" u="none" strike="noStrike" cap="none" dirty="0" err="1">
                <a:solidFill>
                  <a:schemeClr val="dk1"/>
                </a:solidFill>
                <a:latin typeface="Arial"/>
                <a:ea typeface="Arial"/>
                <a:cs typeface="Arial"/>
                <a:sym typeface="Arial"/>
              </a:rPr>
              <a:t>Phitsanulok</a:t>
            </a:r>
            <a:r>
              <a:rPr lang="en-US" sz="2300" b="0" i="0" u="none" strike="noStrike" cap="none" dirty="0">
                <a:solidFill>
                  <a:schemeClr val="dk1"/>
                </a:solidFill>
                <a:latin typeface="Arial"/>
                <a:ea typeface="Arial"/>
                <a:cs typeface="Arial"/>
                <a:sym typeface="Arial"/>
              </a:rPr>
              <a:t>, THAILAND</a:t>
            </a:r>
            <a:endParaRPr sz="1400" b="0" i="0" u="none" strike="noStrike" cap="none" dirty="0">
              <a:solidFill>
                <a:srgbClr val="000000"/>
              </a:solidFill>
              <a:latin typeface="Arial"/>
              <a:ea typeface="Arial"/>
              <a:cs typeface="Arial"/>
              <a:sym typeface="Arial"/>
            </a:endParaRPr>
          </a:p>
        </p:txBody>
      </p:sp>
      <p:sp>
        <p:nvSpPr>
          <p:cNvPr id="97" name="Google Shape;97;p1"/>
          <p:cNvSpPr txBox="1"/>
          <p:nvPr/>
        </p:nvSpPr>
        <p:spPr>
          <a:xfrm>
            <a:off x="1" y="4336108"/>
            <a:ext cx="12191999" cy="67710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100" u="none" strike="noStrike" cap="none" dirty="0">
                <a:solidFill>
                  <a:srgbClr val="000000"/>
                </a:solidFill>
                <a:latin typeface="+mn-lt"/>
                <a:ea typeface="Arial"/>
                <a:cs typeface="Arial"/>
                <a:sym typeface="Arial"/>
              </a:rPr>
              <a:t>Department of Cardio-thoracic Technology, Faculty of Allied Health </a:t>
            </a:r>
            <a:r>
              <a:rPr lang="en-US" sz="1100" u="none" strike="noStrike" cap="none" dirty="0">
                <a:solidFill>
                  <a:schemeClr val="dk1"/>
                </a:solidFill>
                <a:latin typeface="+mn-lt"/>
                <a:ea typeface="Arial"/>
                <a:cs typeface="Arial"/>
                <a:sym typeface="Arial"/>
              </a:rPr>
              <a:t>Sciences, </a:t>
            </a:r>
            <a:r>
              <a:rPr lang="en-US" sz="1100" u="none" strike="noStrike" cap="none" dirty="0">
                <a:solidFill>
                  <a:srgbClr val="000000"/>
                </a:solidFill>
                <a:latin typeface="+mn-lt"/>
                <a:ea typeface="Arial"/>
                <a:cs typeface="Arial"/>
                <a:sym typeface="Arial"/>
              </a:rPr>
              <a:t>Naresuan University</a:t>
            </a:r>
          </a:p>
          <a:p>
            <a:pPr marL="0" marR="0" lvl="0" indent="0" algn="ctr" rtl="0">
              <a:lnSpc>
                <a:spcPct val="100000"/>
              </a:lnSpc>
              <a:spcBef>
                <a:spcPts val="0"/>
              </a:spcBef>
              <a:spcAft>
                <a:spcPts val="0"/>
              </a:spcAft>
              <a:buClr>
                <a:srgbClr val="000000"/>
              </a:buClr>
              <a:buSzPts val="2000"/>
              <a:buFont typeface="Arial"/>
              <a:buNone/>
            </a:pPr>
            <a:r>
              <a:rPr lang="en-US" sz="1100" dirty="0">
                <a:solidFill>
                  <a:srgbClr val="000000"/>
                </a:solidFill>
                <a:effectLst/>
                <a:latin typeface="+mn-lt"/>
                <a:ea typeface="SimSun" panose="02010600030101010101" pitchFamily="2" charset="-122"/>
                <a:cs typeface="Times New Roman" panose="02020603050405020304" pitchFamily="18" charset="0"/>
              </a:rPr>
              <a:t> Program in Computer Engineering, Faculty of Industrial Technology, </a:t>
            </a:r>
            <a:r>
              <a:rPr lang="en-US" sz="1100" dirty="0" err="1">
                <a:solidFill>
                  <a:srgbClr val="000000"/>
                </a:solidFill>
                <a:effectLst/>
                <a:latin typeface="+mn-lt"/>
                <a:ea typeface="SimSun" panose="02010600030101010101" pitchFamily="2" charset="-122"/>
                <a:cs typeface="Times New Roman" panose="02020603050405020304" pitchFamily="18" charset="0"/>
              </a:rPr>
              <a:t>Phibunsongkhram</a:t>
            </a:r>
            <a:r>
              <a:rPr lang="en-US" sz="1100" dirty="0">
                <a:solidFill>
                  <a:srgbClr val="000000"/>
                </a:solidFill>
                <a:effectLst/>
                <a:latin typeface="+mn-lt"/>
                <a:ea typeface="SimSun" panose="02010600030101010101" pitchFamily="2" charset="-122"/>
                <a:cs typeface="Times New Roman" panose="02020603050405020304" pitchFamily="18" charset="0"/>
              </a:rPr>
              <a:t> Rajabhat University</a:t>
            </a:r>
          </a:p>
          <a:p>
            <a:pPr marL="0" marR="0" lvl="0" indent="0" algn="ctr" rtl="0">
              <a:lnSpc>
                <a:spcPct val="100000"/>
              </a:lnSpc>
              <a:spcBef>
                <a:spcPts val="0"/>
              </a:spcBef>
              <a:spcAft>
                <a:spcPts val="0"/>
              </a:spcAft>
              <a:buClr>
                <a:srgbClr val="000000"/>
              </a:buClr>
              <a:buSzPts val="2000"/>
              <a:buFont typeface="Arial"/>
              <a:buNone/>
            </a:pPr>
            <a:r>
              <a:rPr lang="en-US" sz="1100" dirty="0">
                <a:solidFill>
                  <a:srgbClr val="000000"/>
                </a:solidFill>
                <a:effectLst/>
                <a:latin typeface="+mn-lt"/>
                <a:ea typeface="SimSun" panose="02010600030101010101" pitchFamily="2" charset="-122"/>
                <a:cs typeface="Times New Roman" panose="02020603050405020304" pitchFamily="18" charset="0"/>
              </a:rPr>
              <a:t>Department of</a:t>
            </a:r>
            <a:r>
              <a:rPr lang="en-US" sz="1100" dirty="0">
                <a:solidFill>
                  <a:srgbClr val="000000"/>
                </a:solidFill>
                <a:effectLst/>
                <a:latin typeface="+mn-lt"/>
                <a:ea typeface="SimSun" panose="02010600030101010101" pitchFamily="2" charset="-122"/>
              </a:rPr>
              <a:t> Computer Science and Information Technology</a:t>
            </a:r>
            <a:r>
              <a:rPr lang="en-US" sz="1100" dirty="0">
                <a:solidFill>
                  <a:srgbClr val="000000"/>
                </a:solidFill>
                <a:effectLst/>
                <a:latin typeface="+mn-lt"/>
                <a:ea typeface="SimSun" panose="02010600030101010101" pitchFamily="2" charset="-122"/>
                <a:cs typeface="Times New Roman" panose="02020603050405020304" pitchFamily="18" charset="0"/>
              </a:rPr>
              <a:t>, Faculty of Sciences</a:t>
            </a:r>
            <a:r>
              <a:rPr lang="en-US" sz="1100" dirty="0">
                <a:solidFill>
                  <a:srgbClr val="000000"/>
                </a:solidFill>
                <a:latin typeface="+mn-lt"/>
                <a:ea typeface="SimSun" panose="02010600030101010101" pitchFamily="2" charset="-122"/>
                <a:cs typeface="Times New Roman" panose="02020603050405020304" pitchFamily="18" charset="0"/>
              </a:rPr>
              <a:t>, </a:t>
            </a:r>
            <a:r>
              <a:rPr lang="en-US" sz="1100" dirty="0">
                <a:solidFill>
                  <a:srgbClr val="000000"/>
                </a:solidFill>
                <a:effectLst/>
                <a:latin typeface="+mn-lt"/>
                <a:ea typeface="SimSun" panose="02010600030101010101" pitchFamily="2" charset="-122"/>
                <a:cs typeface="Times New Roman" panose="02020603050405020304" pitchFamily="18" charset="0"/>
              </a:rPr>
              <a:t>Naresuan University</a:t>
            </a:r>
            <a:endParaRPr lang="en-US" sz="1100" dirty="0">
              <a:effectLst/>
              <a:latin typeface="+mn-lt"/>
              <a:ea typeface="SimSun" panose="02010600030101010101" pitchFamily="2" charset="-122"/>
            </a:endParaRPr>
          </a:p>
          <a:p>
            <a:pPr marL="0" marR="0" lvl="0" indent="0" algn="ctr" rtl="0">
              <a:lnSpc>
                <a:spcPct val="100000"/>
              </a:lnSpc>
              <a:spcBef>
                <a:spcPts val="0"/>
              </a:spcBef>
              <a:spcAft>
                <a:spcPts val="0"/>
              </a:spcAft>
              <a:buClr>
                <a:srgbClr val="000000"/>
              </a:buClr>
              <a:buSzPts val="2000"/>
              <a:buFont typeface="Arial"/>
              <a:buNone/>
            </a:pPr>
            <a:endParaRPr sz="1100" i="0" u="none" strike="noStrike" cap="none" dirty="0">
              <a:solidFill>
                <a:srgbClr val="000000"/>
              </a:solidFill>
              <a:latin typeface="+mn-lt"/>
              <a:ea typeface="Arial"/>
              <a:cs typeface="Arial"/>
              <a:sym typeface="Arial"/>
            </a:endParaRPr>
          </a:p>
        </p:txBody>
      </p:sp>
      <p:sp>
        <p:nvSpPr>
          <p:cNvPr id="3" name="TextBox 2">
            <a:extLst>
              <a:ext uri="{FF2B5EF4-FFF2-40B4-BE49-F238E27FC236}">
                <a16:creationId xmlns:a16="http://schemas.microsoft.com/office/drawing/2014/main" id="{B9082550-453A-9538-BAD3-038C0EBC85E4}"/>
              </a:ext>
            </a:extLst>
          </p:cNvPr>
          <p:cNvSpPr txBox="1"/>
          <p:nvPr/>
        </p:nvSpPr>
        <p:spPr>
          <a:xfrm>
            <a:off x="429488" y="3899994"/>
            <a:ext cx="11951695" cy="369332"/>
          </a:xfrm>
          <a:prstGeom prst="rect">
            <a:avLst/>
          </a:prstGeom>
          <a:noFill/>
        </p:spPr>
        <p:txBody>
          <a:bodyPr wrap="square">
            <a:spAutoFit/>
          </a:bodyPr>
          <a:lstStyle/>
          <a:p>
            <a:pPr algn="ctr"/>
            <a:r>
              <a:rPr lang="en-US" sz="1800" dirty="0" err="1">
                <a:solidFill>
                  <a:srgbClr val="DB5300"/>
                </a:solidFill>
                <a:effectLst/>
                <a:latin typeface="+mn-lt"/>
                <a:ea typeface="SimSun" panose="02010600030101010101" pitchFamily="2" charset="-122"/>
              </a:rPr>
              <a:t>Noppadon</a:t>
            </a:r>
            <a:r>
              <a:rPr lang="en-US" sz="1800" dirty="0">
                <a:solidFill>
                  <a:srgbClr val="DB5300"/>
                </a:solidFill>
                <a:effectLst/>
                <a:latin typeface="+mn-lt"/>
                <a:ea typeface="SimSun" panose="02010600030101010101" pitchFamily="2" charset="-122"/>
              </a:rPr>
              <a:t> Sisuk</a:t>
            </a:r>
            <a:r>
              <a:rPr lang="en-US" sz="1800" baseline="30000" dirty="0">
                <a:solidFill>
                  <a:srgbClr val="DB5300"/>
                </a:solidFill>
                <a:effectLst/>
                <a:latin typeface="+mn-lt"/>
                <a:ea typeface="SimSun" panose="02010600030101010101" pitchFamily="2" charset="-122"/>
              </a:rPr>
              <a:t>2</a:t>
            </a:r>
            <a:r>
              <a:rPr lang="en-US" sz="1800" dirty="0">
                <a:solidFill>
                  <a:srgbClr val="DB5300"/>
                </a:solidFill>
                <a:effectLst/>
                <a:latin typeface="+mn-lt"/>
                <a:ea typeface="SimSun" panose="02010600030101010101" pitchFamily="2" charset="-122"/>
              </a:rPr>
              <a:t>, </a:t>
            </a:r>
            <a:r>
              <a:rPr lang="en-US" sz="1800" dirty="0" err="1">
                <a:solidFill>
                  <a:srgbClr val="DB5300"/>
                </a:solidFill>
                <a:effectLst/>
                <a:latin typeface="+mn-lt"/>
                <a:ea typeface="SimSun" panose="02010600030101010101" pitchFamily="2" charset="-122"/>
              </a:rPr>
              <a:t>Teonchit</a:t>
            </a:r>
            <a:r>
              <a:rPr lang="en-US" sz="1800" dirty="0">
                <a:solidFill>
                  <a:srgbClr val="DB5300"/>
                </a:solidFill>
                <a:effectLst/>
                <a:latin typeface="+mn-lt"/>
                <a:ea typeface="SimSun" panose="02010600030101010101" pitchFamily="2" charset="-122"/>
              </a:rPr>
              <a:t> Nuamchit</a:t>
            </a:r>
            <a:r>
              <a:rPr lang="en-US" sz="1800" baseline="30000" dirty="0">
                <a:solidFill>
                  <a:srgbClr val="DB5300"/>
                </a:solidFill>
                <a:effectLst/>
                <a:latin typeface="+mn-lt"/>
                <a:ea typeface="SimSun" panose="02010600030101010101" pitchFamily="2" charset="-122"/>
              </a:rPr>
              <a:t>1</a:t>
            </a:r>
            <a:r>
              <a:rPr lang="en-US" sz="1800" dirty="0">
                <a:solidFill>
                  <a:srgbClr val="DB5300"/>
                </a:solidFill>
                <a:latin typeface="+mn-lt"/>
                <a:ea typeface="SimSun" panose="02010600030101010101" pitchFamily="2" charset="-122"/>
                <a:cs typeface="Times New Roman" panose="02020603050405020304" pitchFamily="18" charset="0"/>
              </a:rPr>
              <a:t>, </a:t>
            </a:r>
            <a:r>
              <a:rPr lang="en-US" sz="1800" dirty="0" err="1">
                <a:solidFill>
                  <a:srgbClr val="DB5300"/>
                </a:solidFill>
                <a:effectLst/>
                <a:latin typeface="+mn-lt"/>
                <a:ea typeface="SimSun" panose="02010600030101010101" pitchFamily="2" charset="-122"/>
                <a:cs typeface="Times New Roman" panose="02020603050405020304" pitchFamily="18" charset="0"/>
              </a:rPr>
              <a:t>Kanjana</a:t>
            </a:r>
            <a:r>
              <a:rPr lang="en-US" sz="1800" dirty="0">
                <a:solidFill>
                  <a:srgbClr val="DB5300"/>
                </a:solidFill>
                <a:effectLst/>
                <a:latin typeface="+mn-lt"/>
                <a:ea typeface="SimSun" panose="02010600030101010101" pitchFamily="2" charset="-122"/>
                <a:cs typeface="Times New Roman" panose="02020603050405020304" pitchFamily="18" charset="0"/>
              </a:rPr>
              <a:t> Jittiporn</a:t>
            </a:r>
            <a:r>
              <a:rPr lang="en-US" sz="1800" baseline="30000" dirty="0">
                <a:solidFill>
                  <a:srgbClr val="DB5300"/>
                </a:solidFill>
                <a:effectLst/>
                <a:latin typeface="+mn-lt"/>
                <a:ea typeface="SimSun" panose="02010600030101010101" pitchFamily="2" charset="-122"/>
              </a:rPr>
              <a:t>1</a:t>
            </a:r>
            <a:r>
              <a:rPr lang="en-US" sz="1800" dirty="0">
                <a:solidFill>
                  <a:srgbClr val="DB5300"/>
                </a:solidFill>
                <a:latin typeface="+mn-lt"/>
                <a:ea typeface="SimSun" panose="02010600030101010101" pitchFamily="2" charset="-122"/>
                <a:cs typeface="Times New Roman" panose="02020603050405020304" pitchFamily="18" charset="0"/>
              </a:rPr>
              <a:t>, </a:t>
            </a:r>
            <a:r>
              <a:rPr lang="en-US" sz="1800" dirty="0" err="1">
                <a:solidFill>
                  <a:srgbClr val="DB5300"/>
                </a:solidFill>
                <a:effectLst/>
                <a:latin typeface="+mn-lt"/>
                <a:ea typeface="SimSun" panose="02010600030101010101" pitchFamily="2" charset="-122"/>
                <a:cs typeface="Times New Roman" panose="02020603050405020304" pitchFamily="18" charset="0"/>
              </a:rPr>
              <a:t>Janjira</a:t>
            </a:r>
            <a:r>
              <a:rPr lang="en-US" sz="1800" dirty="0">
                <a:solidFill>
                  <a:srgbClr val="DB5300"/>
                </a:solidFill>
                <a:effectLst/>
                <a:latin typeface="+mn-lt"/>
                <a:ea typeface="SimSun" panose="02010600030101010101" pitchFamily="2" charset="-122"/>
                <a:cs typeface="Times New Roman" panose="02020603050405020304" pitchFamily="18" charset="0"/>
              </a:rPr>
              <a:t> Payakpate</a:t>
            </a:r>
            <a:r>
              <a:rPr lang="en-US" sz="1800" baseline="30000" dirty="0">
                <a:solidFill>
                  <a:srgbClr val="DB5300"/>
                </a:solidFill>
                <a:effectLst/>
                <a:latin typeface="+mn-lt"/>
                <a:ea typeface="SimSun" panose="02010600030101010101" pitchFamily="2" charset="-122"/>
              </a:rPr>
              <a:t>3</a:t>
            </a:r>
            <a:r>
              <a:rPr lang="en-US" sz="1800" dirty="0">
                <a:solidFill>
                  <a:srgbClr val="DB5300"/>
                </a:solidFill>
                <a:effectLst/>
                <a:latin typeface="+mn-lt"/>
                <a:ea typeface="SimSun" panose="02010600030101010101" pitchFamily="2" charset="-122"/>
                <a:cs typeface="Times New Roman" panose="02020603050405020304" pitchFamily="18" charset="0"/>
              </a:rPr>
              <a:t> </a:t>
            </a:r>
            <a:endParaRPr lang="th-TH" sz="1800" dirty="0">
              <a:solidFill>
                <a:srgbClr val="DB5300"/>
              </a:solidFill>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6252abc9286b66db_0"/>
          <p:cNvSpPr/>
          <p:nvPr/>
        </p:nvSpPr>
        <p:spPr>
          <a:xfrm>
            <a:off x="186375" y="2511874"/>
            <a:ext cx="2547300" cy="1533653"/>
          </a:xfrm>
          <a:prstGeom prst="roundRect">
            <a:avLst>
              <a:gd name="adj" fmla="val 50000"/>
            </a:avLst>
          </a:prstGeom>
          <a:solidFill>
            <a:srgbClr val="FFD966"/>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800">
                <a:solidFill>
                  <a:schemeClr val="dk1"/>
                </a:solidFill>
              </a:rPr>
              <a:t>Arrhythmias</a:t>
            </a:r>
            <a:endParaRPr sz="2800"/>
          </a:p>
        </p:txBody>
      </p:sp>
      <p:sp>
        <p:nvSpPr>
          <p:cNvPr id="219" name="Google Shape;219;g6252abc9286b66db_0"/>
          <p:cNvSpPr txBox="1"/>
          <p:nvPr/>
        </p:nvSpPr>
        <p:spPr>
          <a:xfrm>
            <a:off x="7" y="803252"/>
            <a:ext cx="12192000" cy="8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500">
                <a:solidFill>
                  <a:schemeClr val="accent1"/>
                </a:solidFill>
              </a:rPr>
              <a:t>Overview</a:t>
            </a:r>
            <a:endParaRPr sz="4500">
              <a:solidFill>
                <a:schemeClr val="accent1"/>
              </a:solidFill>
            </a:endParaRPr>
          </a:p>
        </p:txBody>
      </p:sp>
      <p:sp>
        <p:nvSpPr>
          <p:cNvPr id="220" name="Google Shape;220;g6252abc9286b66db_0"/>
          <p:cNvSpPr/>
          <p:nvPr/>
        </p:nvSpPr>
        <p:spPr>
          <a:xfrm>
            <a:off x="2733680" y="2511873"/>
            <a:ext cx="3561900" cy="1533653"/>
          </a:xfrm>
          <a:prstGeom prst="roundRect">
            <a:avLst>
              <a:gd name="adj" fmla="val 50000"/>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rgbClr val="FFFFFF"/>
                </a:solidFill>
              </a:rPr>
              <a:t>Electrocardiogram</a:t>
            </a:r>
          </a:p>
          <a:p>
            <a:pPr marL="0" lvl="0" indent="0" algn="ctr" rtl="0">
              <a:spcBef>
                <a:spcPts val="0"/>
              </a:spcBef>
              <a:spcAft>
                <a:spcPts val="0"/>
              </a:spcAft>
              <a:buNone/>
            </a:pPr>
            <a:r>
              <a:rPr lang="en-US" sz="2800" dirty="0">
                <a:solidFill>
                  <a:srgbClr val="FFFFFF"/>
                </a:solidFill>
              </a:rPr>
              <a:t>(ECG)</a:t>
            </a:r>
            <a:endParaRPr sz="2800" dirty="0">
              <a:solidFill>
                <a:srgbClr val="FFFFFF"/>
              </a:solidFill>
            </a:endParaRPr>
          </a:p>
        </p:txBody>
      </p:sp>
      <p:sp>
        <p:nvSpPr>
          <p:cNvPr id="221" name="Google Shape;221;g6252abc9286b66db_0"/>
          <p:cNvSpPr/>
          <p:nvPr/>
        </p:nvSpPr>
        <p:spPr>
          <a:xfrm>
            <a:off x="6384900" y="2511874"/>
            <a:ext cx="3561900" cy="1533653"/>
          </a:xfrm>
          <a:prstGeom prst="roundRect">
            <a:avLst>
              <a:gd name="adj" fmla="val 50000"/>
            </a:avLst>
          </a:prstGeom>
          <a:solidFill>
            <a:srgbClr val="B45F0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rgbClr val="FFFFFF"/>
                </a:solidFill>
              </a:rPr>
              <a:t>Electrophysiology study</a:t>
            </a:r>
          </a:p>
          <a:p>
            <a:pPr marL="0" lvl="0" indent="0" algn="ctr" rtl="0">
              <a:spcBef>
                <a:spcPts val="0"/>
              </a:spcBef>
              <a:spcAft>
                <a:spcPts val="0"/>
              </a:spcAft>
              <a:buNone/>
            </a:pPr>
            <a:r>
              <a:rPr lang="en-US" sz="2800" dirty="0">
                <a:solidFill>
                  <a:srgbClr val="FFFFFF"/>
                </a:solidFill>
              </a:rPr>
              <a:t>(EP study)</a:t>
            </a:r>
            <a:endParaRPr sz="2800" dirty="0">
              <a:solidFill>
                <a:srgbClr val="FFFFFF"/>
              </a:solidFill>
            </a:endParaRPr>
          </a:p>
        </p:txBody>
      </p:sp>
      <p:sp>
        <p:nvSpPr>
          <p:cNvPr id="222" name="Google Shape;222;g6252abc9286b66db_0"/>
          <p:cNvSpPr/>
          <p:nvPr/>
        </p:nvSpPr>
        <p:spPr>
          <a:xfrm>
            <a:off x="9946800" y="2511874"/>
            <a:ext cx="2245200" cy="1533653"/>
          </a:xfrm>
          <a:prstGeom prst="roundRect">
            <a:avLst>
              <a:gd name="adj" fmla="val 50000"/>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solidFill>
                  <a:srgbClr val="FFFFFF"/>
                </a:solidFill>
              </a:rPr>
              <a:t>Fourier series</a:t>
            </a:r>
            <a:endParaRPr sz="2800">
              <a:solidFill>
                <a:srgbClr val="FFFFFF"/>
              </a:solidFill>
            </a:endParaRPr>
          </a:p>
        </p:txBody>
      </p:sp>
      <p:pic>
        <p:nvPicPr>
          <p:cNvPr id="223" name="Google Shape;223;g6252abc9286b66db_0" descr="Running - Free people icons"/>
          <p:cNvPicPr preferRelativeResize="0"/>
          <p:nvPr/>
        </p:nvPicPr>
        <p:blipFill rotWithShape="1">
          <a:blip r:embed="rId3">
            <a:alphaModFix/>
          </a:blip>
          <a:srcRect/>
          <a:stretch/>
        </p:blipFill>
        <p:spPr>
          <a:xfrm>
            <a:off x="7442099" y="340687"/>
            <a:ext cx="1447500" cy="1447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5e7a1170dea0672_0"/>
          <p:cNvSpPr txBox="1"/>
          <p:nvPr/>
        </p:nvSpPr>
        <p:spPr>
          <a:xfrm>
            <a:off x="3900605" y="962786"/>
            <a:ext cx="4390800" cy="765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1642AA"/>
                </a:solidFill>
                <a:latin typeface="Arial"/>
                <a:ea typeface="Arial"/>
                <a:cs typeface="Arial"/>
                <a:sym typeface="Arial"/>
              </a:rPr>
              <a:t>Arrhythmia </a:t>
            </a:r>
            <a:endParaRPr sz="4400" b="0" i="0" u="none" strike="noStrike" cap="none">
              <a:solidFill>
                <a:srgbClr val="1642AA"/>
              </a:solidFill>
              <a:latin typeface="Arial"/>
              <a:ea typeface="Arial"/>
              <a:cs typeface="Arial"/>
              <a:sym typeface="Arial"/>
            </a:endParaRPr>
          </a:p>
        </p:txBody>
      </p:sp>
      <p:pic>
        <p:nvPicPr>
          <p:cNvPr id="230" name="Google Shape;230;g5e7a1170dea0672_0"/>
          <p:cNvPicPr preferRelativeResize="0"/>
          <p:nvPr/>
        </p:nvPicPr>
        <p:blipFill rotWithShape="1">
          <a:blip r:embed="rId3">
            <a:alphaModFix/>
          </a:blip>
          <a:srcRect/>
          <a:stretch/>
        </p:blipFill>
        <p:spPr>
          <a:xfrm>
            <a:off x="758786" y="1812347"/>
            <a:ext cx="4884750" cy="4509000"/>
          </a:xfrm>
          <a:prstGeom prst="rect">
            <a:avLst/>
          </a:prstGeom>
          <a:noFill/>
          <a:ln>
            <a:noFill/>
          </a:ln>
        </p:spPr>
      </p:pic>
      <p:pic>
        <p:nvPicPr>
          <p:cNvPr id="231" name="Google Shape;231;g5e7a1170dea0672_0" descr="A picture containing text, font, line, handwriting&#10;&#10;Description automatically generated"/>
          <p:cNvPicPr preferRelativeResize="0"/>
          <p:nvPr/>
        </p:nvPicPr>
        <p:blipFill rotWithShape="1">
          <a:blip r:embed="rId4">
            <a:alphaModFix/>
          </a:blip>
          <a:srcRect l="2005" t="2124" r="972"/>
          <a:stretch/>
        </p:blipFill>
        <p:spPr>
          <a:xfrm>
            <a:off x="5889522" y="2328864"/>
            <a:ext cx="5881257" cy="3566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642AA"/>
              </a:buClr>
              <a:buSzPts val="4400"/>
              <a:buFont typeface="Arial"/>
              <a:buNone/>
            </a:pPr>
            <a:r>
              <a:rPr lang="en-US">
                <a:solidFill>
                  <a:srgbClr val="1642AA"/>
                </a:solidFill>
              </a:rPr>
              <a:t>E</a:t>
            </a:r>
            <a:r>
              <a:rPr lang="en-US" sz="4400">
                <a:solidFill>
                  <a:srgbClr val="1642AA"/>
                </a:solidFill>
              </a:rPr>
              <a:t>lectrocardiogram (ECG) </a:t>
            </a:r>
            <a:endParaRPr>
              <a:solidFill>
                <a:srgbClr val="1642AA"/>
              </a:solidFill>
            </a:endParaRPr>
          </a:p>
        </p:txBody>
      </p:sp>
      <p:pic>
        <p:nvPicPr>
          <p:cNvPr id="239" name="Google Shape;239;p10"/>
          <p:cNvPicPr preferRelativeResize="0"/>
          <p:nvPr/>
        </p:nvPicPr>
        <p:blipFill rotWithShape="1">
          <a:blip r:embed="rId3">
            <a:alphaModFix/>
          </a:blip>
          <a:srcRect/>
          <a:stretch/>
        </p:blipFill>
        <p:spPr>
          <a:xfrm>
            <a:off x="4207787" y="2625702"/>
            <a:ext cx="4518660" cy="2359043"/>
          </a:xfrm>
          <a:prstGeom prst="rect">
            <a:avLst/>
          </a:prstGeom>
          <a:noFill/>
          <a:ln>
            <a:noFill/>
          </a:ln>
        </p:spPr>
      </p:pic>
      <p:sp>
        <p:nvSpPr>
          <p:cNvPr id="240" name="Google Shape;240;p10"/>
          <p:cNvSpPr txBox="1"/>
          <p:nvPr/>
        </p:nvSpPr>
        <p:spPr>
          <a:xfrm>
            <a:off x="94298" y="6121269"/>
            <a:ext cx="9026842"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https://elentra.healthsci.queensu.ca/assets/modules/ECG/normal_ecg.html</a:t>
            </a:r>
            <a:endParaRPr sz="1600" b="0" i="0" u="none" strike="noStrike" cap="none">
              <a:solidFill>
                <a:schemeClr val="dk1"/>
              </a:solidFill>
              <a:latin typeface="Arial"/>
              <a:ea typeface="Arial"/>
              <a:cs typeface="Arial"/>
              <a:sym typeface="Arial"/>
            </a:endParaRPr>
          </a:p>
        </p:txBody>
      </p:sp>
      <p:sp>
        <p:nvSpPr>
          <p:cNvPr id="241" name="Google Shape;241;p10"/>
          <p:cNvSpPr txBox="1"/>
          <p:nvPr/>
        </p:nvSpPr>
        <p:spPr>
          <a:xfrm>
            <a:off x="5966122" y="2052232"/>
            <a:ext cx="80506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ECG</a:t>
            </a:r>
            <a:endParaRPr sz="2000" b="0" i="0" u="none" strike="noStrike" cap="none">
              <a:solidFill>
                <a:schemeClr val="dk1"/>
              </a:solidFill>
              <a:latin typeface="Arial"/>
              <a:ea typeface="Arial"/>
              <a:cs typeface="Arial"/>
              <a:sym typeface="Arial"/>
            </a:endParaRPr>
          </a:p>
        </p:txBody>
      </p:sp>
      <p:sp>
        <p:nvSpPr>
          <p:cNvPr id="242" name="Google Shape;242;p10"/>
          <p:cNvSpPr/>
          <p:nvPr/>
        </p:nvSpPr>
        <p:spPr>
          <a:xfrm>
            <a:off x="8860728" y="1829055"/>
            <a:ext cx="3070860" cy="671606"/>
          </a:xfrm>
          <a:prstGeom prst="roundRect">
            <a:avLst>
              <a:gd name="adj" fmla="val 50000"/>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An ECG can help detect:</a:t>
            </a:r>
            <a:endParaRPr sz="1800" b="0" i="0" u="none" strike="noStrike" cap="none">
              <a:solidFill>
                <a:schemeClr val="lt1"/>
              </a:solidFill>
              <a:latin typeface="Arial"/>
              <a:ea typeface="Arial"/>
              <a:cs typeface="Arial"/>
              <a:sym typeface="Arial"/>
            </a:endParaRPr>
          </a:p>
        </p:txBody>
      </p:sp>
      <p:sp>
        <p:nvSpPr>
          <p:cNvPr id="243" name="Google Shape;243;p10"/>
          <p:cNvSpPr/>
          <p:nvPr/>
        </p:nvSpPr>
        <p:spPr>
          <a:xfrm>
            <a:off x="8860728" y="2639028"/>
            <a:ext cx="3141291" cy="2359043"/>
          </a:xfrm>
          <a:prstGeom prst="rect">
            <a:avLst/>
          </a:prstGeom>
          <a:solidFill>
            <a:srgbClr val="FEE599"/>
          </a:solidFill>
          <a:ln>
            <a:noFill/>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Enlargement of the heart muscle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Abnormal heart electrical signals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Heart vessel thrombosis</a:t>
            </a:r>
            <a:endParaRPr sz="1400" b="0" i="0" u="none" strike="noStrike" cap="none">
              <a:solidFill>
                <a:srgbClr val="000000"/>
              </a:solidFill>
              <a:latin typeface="Arial"/>
              <a:ea typeface="Arial"/>
              <a:cs typeface="Arial"/>
              <a:sym typeface="Arial"/>
            </a:endParaRPr>
          </a:p>
          <a:p>
            <a:pPr marL="285750" marR="0" lvl="0" indent="-184150" algn="l" rtl="0">
              <a:lnSpc>
                <a:spcPct val="100000"/>
              </a:lnSpc>
              <a:spcBef>
                <a:spcPts val="0"/>
              </a:spcBef>
              <a:spcAft>
                <a:spcPts val="0"/>
              </a:spcAft>
              <a:buClr>
                <a:schemeClr val="dk1"/>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2050" name="Picture 2" descr="Electrocardiogram and electrode placement Video &amp; Image">
            <a:extLst>
              <a:ext uri="{FF2B5EF4-FFF2-40B4-BE49-F238E27FC236}">
                <a16:creationId xmlns:a16="http://schemas.microsoft.com/office/drawing/2014/main" id="{4D2860E8-7C58-2A5E-4A03-CB34435C7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09365"/>
            <a:ext cx="4140647" cy="27004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642AA"/>
              </a:buClr>
              <a:buSzPts val="4400"/>
              <a:buFont typeface="Arial"/>
              <a:buNone/>
            </a:pPr>
            <a:r>
              <a:rPr lang="en-US">
                <a:solidFill>
                  <a:srgbClr val="1642AA"/>
                </a:solidFill>
              </a:rPr>
              <a:t>E</a:t>
            </a:r>
            <a:r>
              <a:rPr lang="en-US" sz="4400">
                <a:solidFill>
                  <a:srgbClr val="1642AA"/>
                </a:solidFill>
              </a:rPr>
              <a:t>lectrocardiogram (ECG) </a:t>
            </a:r>
            <a:endParaRPr>
              <a:solidFill>
                <a:srgbClr val="1642AA"/>
              </a:solidFill>
            </a:endParaRPr>
          </a:p>
        </p:txBody>
      </p:sp>
      <p:sp>
        <p:nvSpPr>
          <p:cNvPr id="251" name="Google Shape;251;p63"/>
          <p:cNvSpPr txBox="1"/>
          <p:nvPr/>
        </p:nvSpPr>
        <p:spPr>
          <a:xfrm>
            <a:off x="94298" y="6121269"/>
            <a:ext cx="9026842"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https://elentra.healthsci.queensu.ca/assets/modules/ECG/normal_ecg.html</a:t>
            </a:r>
            <a:endParaRPr sz="1600" b="0" i="0" u="none" strike="noStrike" cap="none">
              <a:solidFill>
                <a:schemeClr val="dk1"/>
              </a:solidFill>
              <a:latin typeface="Arial"/>
              <a:ea typeface="Arial"/>
              <a:cs typeface="Arial"/>
              <a:sym typeface="Arial"/>
            </a:endParaRPr>
          </a:p>
        </p:txBody>
      </p:sp>
      <p:pic>
        <p:nvPicPr>
          <p:cNvPr id="255" name="Google Shape;255;p63" descr="Best analog ecg animation hd GIF on GIFER - by Burilar"/>
          <p:cNvPicPr preferRelativeResize="0"/>
          <p:nvPr/>
        </p:nvPicPr>
        <p:blipFill rotWithShape="1">
          <a:blip r:embed="rId3">
            <a:alphaModFix/>
          </a:blip>
          <a:srcRect/>
          <a:stretch/>
        </p:blipFill>
        <p:spPr>
          <a:xfrm>
            <a:off x="1177446" y="2274366"/>
            <a:ext cx="5206653" cy="3191064"/>
          </a:xfrm>
          <a:prstGeom prst="rect">
            <a:avLst/>
          </a:prstGeom>
          <a:noFill/>
          <a:ln>
            <a:noFill/>
          </a:ln>
        </p:spPr>
      </p:pic>
      <p:pic>
        <p:nvPicPr>
          <p:cNvPr id="1026" name="Picture 2" descr="Supraventricular Tachycardia GIF | Gfycat">
            <a:extLst>
              <a:ext uri="{FF2B5EF4-FFF2-40B4-BE49-F238E27FC236}">
                <a16:creationId xmlns:a16="http://schemas.microsoft.com/office/drawing/2014/main" id="{9EF84267-E0B5-D55A-E201-6CD56C51C4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093" y="2274366"/>
            <a:ext cx="4313129" cy="3191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1"/>
          <p:cNvSpPr/>
          <p:nvPr/>
        </p:nvSpPr>
        <p:spPr>
          <a:xfrm>
            <a:off x="2346979" y="411930"/>
            <a:ext cx="8914406" cy="889162"/>
          </a:xfrm>
          <a:prstGeom prst="roundRect">
            <a:avLst>
              <a:gd name="adj" fmla="val 50000"/>
            </a:avLst>
          </a:prstGeom>
          <a:solidFill>
            <a:schemeClr val="lt1">
              <a:alpha val="60392"/>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1642AA"/>
                </a:solidFill>
                <a:latin typeface="Arial"/>
                <a:ea typeface="Arial"/>
                <a:cs typeface="Arial"/>
                <a:sym typeface="Arial"/>
              </a:rPr>
              <a:t>Electrophysiology study (EP study)</a:t>
            </a:r>
            <a:endParaRPr sz="3600" b="0" i="0" u="none" strike="noStrike" cap="none">
              <a:solidFill>
                <a:srgbClr val="1642AA"/>
              </a:solidFill>
              <a:latin typeface="Arial"/>
              <a:ea typeface="Arial"/>
              <a:cs typeface="Arial"/>
              <a:sym typeface="Arial"/>
            </a:endParaRPr>
          </a:p>
        </p:txBody>
      </p:sp>
      <p:sp>
        <p:nvSpPr>
          <p:cNvPr id="262" name="Google Shape;262;p11"/>
          <p:cNvSpPr/>
          <p:nvPr/>
        </p:nvSpPr>
        <p:spPr>
          <a:xfrm>
            <a:off x="87775" y="5865600"/>
            <a:ext cx="6868800" cy="992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D85C6"/>
                </a:solidFill>
                <a:latin typeface="Calibri"/>
                <a:ea typeface="Calibri"/>
                <a:cs typeface="Calibri"/>
                <a:sym typeface="Calibri"/>
              </a:rPr>
              <a:t>https://www.choc.org/heart/cardiac-catheterization-program/electrophysiology-program/</a:t>
            </a:r>
            <a:endParaRPr sz="1400" b="0" i="0" u="none" strike="noStrike" cap="none">
              <a:solidFill>
                <a:srgbClr val="3D85C6"/>
              </a:solidFill>
              <a:latin typeface="Calibri"/>
              <a:ea typeface="Calibri"/>
              <a:cs typeface="Calibri"/>
              <a:sym typeface="Calibri"/>
            </a:endParaRPr>
          </a:p>
        </p:txBody>
      </p:sp>
      <p:pic>
        <p:nvPicPr>
          <p:cNvPr id="263" name="Google Shape;263;p11" descr="Electrophysiology and Arrhythmia Service | The Johns Hopkins Heart and  Vascular Institute"/>
          <p:cNvPicPr preferRelativeResize="0"/>
          <p:nvPr/>
        </p:nvPicPr>
        <p:blipFill rotWithShape="1">
          <a:blip r:embed="rId3">
            <a:alphaModFix/>
          </a:blip>
          <a:srcRect l="4755" r="3420" b="5190"/>
          <a:stretch/>
        </p:blipFill>
        <p:spPr>
          <a:xfrm>
            <a:off x="1544088" y="1561592"/>
            <a:ext cx="4757195" cy="3652556"/>
          </a:xfrm>
          <a:prstGeom prst="rect">
            <a:avLst/>
          </a:prstGeom>
          <a:noFill/>
          <a:ln>
            <a:noFill/>
          </a:ln>
        </p:spPr>
      </p:pic>
      <p:pic>
        <p:nvPicPr>
          <p:cNvPr id="264" name="Google Shape;264;p11" descr="A picture containing text, diagram, line, parallel&#10;&#10;Description automatically generated"/>
          <p:cNvPicPr preferRelativeResize="0"/>
          <p:nvPr/>
        </p:nvPicPr>
        <p:blipFill rotWithShape="1">
          <a:blip r:embed="rId4">
            <a:alphaModFix/>
          </a:blip>
          <a:srcRect r="14187"/>
          <a:stretch/>
        </p:blipFill>
        <p:spPr>
          <a:xfrm>
            <a:off x="6301283" y="1756538"/>
            <a:ext cx="4550583" cy="2982851"/>
          </a:xfrm>
          <a:prstGeom prst="rect">
            <a:avLst/>
          </a:prstGeom>
          <a:noFill/>
          <a:ln>
            <a:noFill/>
          </a:ln>
        </p:spPr>
      </p:pic>
      <p:sp>
        <p:nvSpPr>
          <p:cNvPr id="265" name="Google Shape;265;p11"/>
          <p:cNvSpPr/>
          <p:nvPr/>
        </p:nvSpPr>
        <p:spPr>
          <a:xfrm>
            <a:off x="7271352" y="4713346"/>
            <a:ext cx="3059430" cy="582930"/>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Intracardiac electrogram </a:t>
            </a: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64"/>
          <p:cNvSpPr/>
          <p:nvPr/>
        </p:nvSpPr>
        <p:spPr>
          <a:xfrm>
            <a:off x="2346979" y="411930"/>
            <a:ext cx="8914406" cy="889162"/>
          </a:xfrm>
          <a:prstGeom prst="roundRect">
            <a:avLst>
              <a:gd name="adj" fmla="val 50000"/>
            </a:avLst>
          </a:prstGeom>
          <a:solidFill>
            <a:schemeClr val="lt1">
              <a:alpha val="60392"/>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1642AA"/>
                </a:solidFill>
                <a:latin typeface="Arial"/>
                <a:ea typeface="Arial"/>
                <a:cs typeface="Arial"/>
                <a:sym typeface="Arial"/>
              </a:rPr>
              <a:t>Electrophysiology study (EP study)</a:t>
            </a:r>
            <a:endParaRPr sz="3600" b="0" i="0" u="none" strike="noStrike" cap="none">
              <a:solidFill>
                <a:srgbClr val="1642AA"/>
              </a:solidFill>
              <a:latin typeface="Arial"/>
              <a:ea typeface="Arial"/>
              <a:cs typeface="Arial"/>
              <a:sym typeface="Arial"/>
            </a:endParaRPr>
          </a:p>
        </p:txBody>
      </p:sp>
      <p:pic>
        <p:nvPicPr>
          <p:cNvPr id="273" name="Google Shape;273;p64" descr="A picture containing text, diagram, line, parallel&#10;&#10;Description automatically generated"/>
          <p:cNvPicPr preferRelativeResize="0"/>
          <p:nvPr/>
        </p:nvPicPr>
        <p:blipFill rotWithShape="1">
          <a:blip r:embed="rId3">
            <a:alphaModFix/>
          </a:blip>
          <a:srcRect r="14187"/>
          <a:stretch/>
        </p:blipFill>
        <p:spPr>
          <a:xfrm>
            <a:off x="4028747" y="1823770"/>
            <a:ext cx="4550583" cy="2982851"/>
          </a:xfrm>
          <a:prstGeom prst="rect">
            <a:avLst/>
          </a:prstGeom>
          <a:noFill/>
          <a:ln>
            <a:noFill/>
          </a:ln>
        </p:spPr>
      </p:pic>
      <p:sp>
        <p:nvSpPr>
          <p:cNvPr id="274" name="Google Shape;274;p64"/>
          <p:cNvSpPr/>
          <p:nvPr/>
        </p:nvSpPr>
        <p:spPr>
          <a:xfrm>
            <a:off x="9303700" y="1610754"/>
            <a:ext cx="2525930" cy="36525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5" name="Google Shape;275;p64"/>
          <p:cNvPicPr preferRelativeResize="0"/>
          <p:nvPr/>
        </p:nvPicPr>
        <p:blipFill rotWithShape="1">
          <a:blip r:embed="rId4">
            <a:alphaModFix/>
          </a:blip>
          <a:srcRect/>
          <a:stretch/>
        </p:blipFill>
        <p:spPr>
          <a:xfrm>
            <a:off x="362370" y="959979"/>
            <a:ext cx="3969218" cy="4954106"/>
          </a:xfrm>
          <a:prstGeom prst="rect">
            <a:avLst/>
          </a:prstGeom>
          <a:noFill/>
          <a:ln>
            <a:noFill/>
          </a:ln>
        </p:spPr>
      </p:pic>
      <p:sp>
        <p:nvSpPr>
          <p:cNvPr id="276" name="Google Shape;276;p64"/>
          <p:cNvSpPr/>
          <p:nvPr/>
        </p:nvSpPr>
        <p:spPr>
          <a:xfrm>
            <a:off x="4998816" y="4780578"/>
            <a:ext cx="3059430" cy="582930"/>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Intracardiac electrogram </a:t>
            </a:r>
            <a:endParaRPr sz="1800" b="0" i="0" u="none" strike="noStrike" cap="none">
              <a:solidFill>
                <a:schemeClr val="lt1"/>
              </a:solidFill>
              <a:latin typeface="Arial"/>
              <a:ea typeface="Arial"/>
              <a:cs typeface="Arial"/>
              <a:sym typeface="Arial"/>
            </a:endParaRPr>
          </a:p>
        </p:txBody>
      </p:sp>
      <p:sp>
        <p:nvSpPr>
          <p:cNvPr id="277" name="Google Shape;277;p64"/>
          <p:cNvSpPr txBox="1"/>
          <p:nvPr/>
        </p:nvSpPr>
        <p:spPr>
          <a:xfrm>
            <a:off x="9399114" y="2154140"/>
            <a:ext cx="2335101"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00"/>
                </a:solidFill>
                <a:latin typeface="Arial"/>
                <a:ea typeface="Arial"/>
                <a:cs typeface="Arial"/>
                <a:sym typeface="Arial"/>
              </a:rPr>
              <a:t>Diagnose</a:t>
            </a:r>
            <a:r>
              <a:rPr lang="en-US" sz="1800" b="0" i="0" u="none" strike="noStrike" cap="none">
                <a:solidFill>
                  <a:schemeClr val="lt1"/>
                </a:solidFill>
                <a:latin typeface="Arial"/>
                <a:ea typeface="Arial"/>
                <a:cs typeface="Arial"/>
                <a:sym typeface="Arial"/>
              </a:rPr>
              <a:t> the </a:t>
            </a:r>
            <a:r>
              <a:rPr lang="en-US" sz="1800" b="0" i="0" u="none" strike="noStrike" cap="none">
                <a:solidFill>
                  <a:srgbClr val="FFFF00"/>
                </a:solidFill>
                <a:latin typeface="Arial"/>
                <a:ea typeface="Arial"/>
                <a:cs typeface="Arial"/>
                <a:sym typeface="Arial"/>
              </a:rPr>
              <a:t>mechanism</a:t>
            </a:r>
            <a:r>
              <a:rPr lang="en-US" sz="1800" b="0" i="0" u="none" strike="noStrike" cap="none">
                <a:solidFill>
                  <a:schemeClr val="lt1"/>
                </a:solidFill>
                <a:latin typeface="Arial"/>
                <a:ea typeface="Arial"/>
                <a:cs typeface="Arial"/>
                <a:sym typeface="Arial"/>
              </a:rPr>
              <a:t> responsible for a documented or suspected </a:t>
            </a:r>
            <a:r>
              <a:rPr lang="en-US" sz="1800" b="0" i="0" u="none" strike="noStrike" cap="none">
                <a:solidFill>
                  <a:srgbClr val="FFFF00"/>
                </a:solidFill>
                <a:latin typeface="Arial"/>
                <a:ea typeface="Arial"/>
                <a:cs typeface="Arial"/>
                <a:sym typeface="Arial"/>
              </a:rPr>
              <a:t>arrhythmia</a:t>
            </a:r>
            <a:r>
              <a:rPr lang="en-US" sz="1800" b="0" i="0" u="none" strike="noStrike" cap="none">
                <a:solidFill>
                  <a:schemeClr val="lt1"/>
                </a:solidFill>
                <a:latin typeface="Arial"/>
                <a:ea typeface="Arial"/>
                <a:cs typeface="Arial"/>
                <a:sym typeface="Arial"/>
              </a:rPr>
              <a:t> to enable </a:t>
            </a:r>
            <a:r>
              <a:rPr lang="en-US" sz="1800" b="0" i="0" u="none" strike="noStrike" cap="none">
                <a:solidFill>
                  <a:srgbClr val="FFFF00"/>
                </a:solidFill>
                <a:latin typeface="Arial"/>
                <a:ea typeface="Arial"/>
                <a:cs typeface="Arial"/>
                <a:sym typeface="Arial"/>
              </a:rPr>
              <a:t>treatment </a:t>
            </a:r>
            <a:endParaRPr sz="1800" b="0" i="0" u="none" strike="noStrike" cap="none">
              <a:solidFill>
                <a:srgbClr val="FFFF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2"/>
          <p:cNvSpPr/>
          <p:nvPr/>
        </p:nvSpPr>
        <p:spPr>
          <a:xfrm>
            <a:off x="324091" y="340827"/>
            <a:ext cx="11667281" cy="1005336"/>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rgbClr val="1642AA"/>
                </a:solidFill>
                <a:latin typeface="Arial"/>
                <a:ea typeface="Arial"/>
                <a:cs typeface="Arial"/>
                <a:sym typeface="Arial"/>
              </a:rPr>
              <a:t>Fourier series</a:t>
            </a:r>
            <a:endParaRPr sz="4000" b="0" i="0" u="none" strike="noStrike" cap="none" dirty="0">
              <a:solidFill>
                <a:srgbClr val="1642AA"/>
              </a:solidFill>
              <a:latin typeface="Arial"/>
              <a:ea typeface="Arial"/>
              <a:cs typeface="Arial"/>
              <a:sym typeface="Arial"/>
            </a:endParaRPr>
          </a:p>
        </p:txBody>
      </p:sp>
      <p:pic>
        <p:nvPicPr>
          <p:cNvPr id="284" name="Google Shape;284;p12"/>
          <p:cNvPicPr preferRelativeResize="0"/>
          <p:nvPr/>
        </p:nvPicPr>
        <p:blipFill rotWithShape="1">
          <a:blip r:embed="rId3">
            <a:alphaModFix/>
          </a:blip>
          <a:srcRect/>
          <a:stretch/>
        </p:blipFill>
        <p:spPr>
          <a:xfrm>
            <a:off x="1845023" y="5253415"/>
            <a:ext cx="3474070" cy="1005336"/>
          </a:xfrm>
          <a:prstGeom prst="rect">
            <a:avLst/>
          </a:prstGeom>
          <a:noFill/>
          <a:ln>
            <a:noFill/>
          </a:ln>
        </p:spPr>
      </p:pic>
      <p:pic>
        <p:nvPicPr>
          <p:cNvPr id="285" name="Google Shape;285;p12"/>
          <p:cNvPicPr preferRelativeResize="0"/>
          <p:nvPr/>
        </p:nvPicPr>
        <p:blipFill rotWithShape="1">
          <a:blip r:embed="rId4">
            <a:alphaModFix/>
          </a:blip>
          <a:srcRect/>
          <a:stretch/>
        </p:blipFill>
        <p:spPr>
          <a:xfrm>
            <a:off x="1845022" y="4075657"/>
            <a:ext cx="3559570" cy="1005336"/>
          </a:xfrm>
          <a:prstGeom prst="rect">
            <a:avLst/>
          </a:prstGeom>
          <a:noFill/>
          <a:ln>
            <a:noFill/>
          </a:ln>
        </p:spPr>
      </p:pic>
      <p:sp>
        <p:nvSpPr>
          <p:cNvPr id="286" name="Google Shape;286;p12"/>
          <p:cNvSpPr txBox="1"/>
          <p:nvPr/>
        </p:nvSpPr>
        <p:spPr>
          <a:xfrm>
            <a:off x="6366797" y="1795774"/>
            <a:ext cx="5314229"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The Fourier series is a mathematical representation of a periodic function that is expressed as an infinite sum of sines and cosines.</a:t>
            </a:r>
            <a:endParaRPr sz="2000" b="0" i="0" u="none" strike="noStrike" cap="none">
              <a:solidFill>
                <a:schemeClr val="dk1"/>
              </a:solidFill>
              <a:latin typeface="Arial"/>
              <a:ea typeface="Arial"/>
              <a:cs typeface="Arial"/>
              <a:sym typeface="Arial"/>
            </a:endParaRPr>
          </a:p>
        </p:txBody>
      </p:sp>
      <p:sp>
        <p:nvSpPr>
          <p:cNvPr id="287" name="Google Shape;287;p12"/>
          <p:cNvSpPr txBox="1"/>
          <p:nvPr/>
        </p:nvSpPr>
        <p:spPr>
          <a:xfrm>
            <a:off x="6366797" y="3568824"/>
            <a:ext cx="52311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Time is represented on the horizontal axis in milliseconds (ms), while amplitude or voltage is represented on the vertical axis in millivolts (mV). </a:t>
            </a:r>
            <a:endParaRPr sz="2000" b="0" i="0" u="none" strike="noStrike" cap="none">
              <a:solidFill>
                <a:schemeClr val="dk1"/>
              </a:solidFill>
              <a:latin typeface="Arial"/>
              <a:ea typeface="Arial"/>
              <a:cs typeface="Arial"/>
              <a:sym typeface="Arial"/>
            </a:endParaRPr>
          </a:p>
        </p:txBody>
      </p:sp>
      <p:pic>
        <p:nvPicPr>
          <p:cNvPr id="1026" name="Picture 2" descr="Fourier series &amp; synthesis – TikZ.net">
            <a:extLst>
              <a:ext uri="{FF2B5EF4-FFF2-40B4-BE49-F238E27FC236}">
                <a16:creationId xmlns:a16="http://schemas.microsoft.com/office/drawing/2014/main" id="{14A5C24F-CF95-C0DB-4537-D0AF505386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692" y="1174974"/>
            <a:ext cx="5314229" cy="29006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DFECABE-80E2-C0E4-2BAC-3BAF9AF0E0CC}"/>
              </a:ext>
            </a:extLst>
          </p:cNvPr>
          <p:cNvSpPr txBox="1"/>
          <p:nvPr/>
        </p:nvSpPr>
        <p:spPr>
          <a:xfrm>
            <a:off x="6366797" y="6298541"/>
            <a:ext cx="6098720" cy="307777"/>
          </a:xfrm>
          <a:prstGeom prst="rect">
            <a:avLst/>
          </a:prstGeom>
          <a:noFill/>
        </p:spPr>
        <p:txBody>
          <a:bodyPr wrap="square">
            <a:spAutoFit/>
          </a:bodyPr>
          <a:lstStyle/>
          <a:p>
            <a:r>
              <a:rPr lang="th-TH" dirty="0"/>
              <a:t>https://tikz.net/fourier_series/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65"/>
          <p:cNvSpPr/>
          <p:nvPr/>
        </p:nvSpPr>
        <p:spPr>
          <a:xfrm>
            <a:off x="324091" y="340827"/>
            <a:ext cx="11667281" cy="1005336"/>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1642AA"/>
                </a:solidFill>
                <a:latin typeface="Arial"/>
                <a:ea typeface="Arial"/>
                <a:cs typeface="Arial"/>
                <a:sym typeface="Arial"/>
              </a:rPr>
              <a:t>Fourier series</a:t>
            </a:r>
            <a:endParaRPr sz="4000" b="0" i="0" u="none" strike="noStrike" cap="none">
              <a:solidFill>
                <a:srgbClr val="1642AA"/>
              </a:solidFill>
              <a:latin typeface="Arial"/>
              <a:ea typeface="Arial"/>
              <a:cs typeface="Arial"/>
              <a:sym typeface="Arial"/>
            </a:endParaRPr>
          </a:p>
        </p:txBody>
      </p:sp>
      <p:sp>
        <p:nvSpPr>
          <p:cNvPr id="294" name="Google Shape;294;p65"/>
          <p:cNvSpPr txBox="1"/>
          <p:nvPr/>
        </p:nvSpPr>
        <p:spPr>
          <a:xfrm>
            <a:off x="6366797" y="1795774"/>
            <a:ext cx="5314229"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Arial"/>
                <a:ea typeface="Arial"/>
                <a:cs typeface="Arial"/>
                <a:sym typeface="Arial"/>
              </a:rPr>
              <a:t>The Fourier series is a mathematical representation of a periodic function that is expressed as an infinite sum of sines and cosines.</a:t>
            </a:r>
            <a:endParaRPr sz="2000" b="0" i="0" u="none" strike="noStrike" cap="none" dirty="0">
              <a:solidFill>
                <a:schemeClr val="dk1"/>
              </a:solidFill>
              <a:latin typeface="Arial"/>
              <a:ea typeface="Arial"/>
              <a:cs typeface="Arial"/>
              <a:sym typeface="Arial"/>
            </a:endParaRPr>
          </a:p>
        </p:txBody>
      </p:sp>
      <p:sp>
        <p:nvSpPr>
          <p:cNvPr id="295" name="Google Shape;295;p65"/>
          <p:cNvSpPr txBox="1"/>
          <p:nvPr/>
        </p:nvSpPr>
        <p:spPr>
          <a:xfrm>
            <a:off x="6366797" y="3568824"/>
            <a:ext cx="5231036"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Arial"/>
                <a:ea typeface="Arial"/>
                <a:cs typeface="Arial"/>
                <a:sym typeface="Arial"/>
              </a:rPr>
              <a:t>Time is typically represented on the horizontal axis in milliseconds (</a:t>
            </a:r>
            <a:r>
              <a:rPr lang="en-US" sz="2000" b="0" i="0" u="none" strike="noStrike" cap="none" dirty="0" err="1">
                <a:solidFill>
                  <a:srgbClr val="000000"/>
                </a:solidFill>
                <a:latin typeface="Arial"/>
                <a:ea typeface="Arial"/>
                <a:cs typeface="Arial"/>
                <a:sym typeface="Arial"/>
              </a:rPr>
              <a:t>ms</a:t>
            </a:r>
            <a:r>
              <a:rPr lang="en-US" sz="2000" b="0" i="0" u="none" strike="noStrike" cap="none" dirty="0">
                <a:solidFill>
                  <a:srgbClr val="000000"/>
                </a:solidFill>
                <a:latin typeface="Arial"/>
                <a:ea typeface="Arial"/>
                <a:cs typeface="Arial"/>
                <a:sym typeface="Arial"/>
              </a:rPr>
              <a:t>), while amplitude or voltage is represented on the vertical axis in millivolts (mV). </a:t>
            </a:r>
            <a:endParaRPr sz="2000" b="0" i="0" u="none" strike="noStrike" cap="none" dirty="0">
              <a:solidFill>
                <a:schemeClr val="dk1"/>
              </a:solidFill>
              <a:latin typeface="Arial"/>
              <a:ea typeface="Arial"/>
              <a:cs typeface="Arial"/>
              <a:sym typeface="Arial"/>
            </a:endParaRPr>
          </a:p>
        </p:txBody>
      </p:sp>
      <p:cxnSp>
        <p:nvCxnSpPr>
          <p:cNvPr id="296" name="Google Shape;296;p65"/>
          <p:cNvCxnSpPr/>
          <p:nvPr/>
        </p:nvCxnSpPr>
        <p:spPr>
          <a:xfrm>
            <a:off x="1189523" y="5921477"/>
            <a:ext cx="4967111" cy="0"/>
          </a:xfrm>
          <a:prstGeom prst="straightConnector1">
            <a:avLst/>
          </a:prstGeom>
          <a:noFill/>
          <a:ln w="19050" cap="flat" cmpd="sng">
            <a:solidFill>
              <a:srgbClr val="2F5496"/>
            </a:solidFill>
            <a:prstDash val="solid"/>
            <a:round/>
            <a:headEnd type="none" w="sm" len="sm"/>
            <a:tailEnd type="none" w="sm" len="sm"/>
          </a:ln>
        </p:spPr>
      </p:cxnSp>
      <p:sp>
        <p:nvSpPr>
          <p:cNvPr id="297" name="Google Shape;297;p65"/>
          <p:cNvSpPr/>
          <p:nvPr/>
        </p:nvSpPr>
        <p:spPr>
          <a:xfrm rot="10800000">
            <a:off x="3521420" y="5928345"/>
            <a:ext cx="270936" cy="262327"/>
          </a:xfrm>
          <a:prstGeom prst="triangle">
            <a:avLst>
              <a:gd name="adj" fmla="val 50000"/>
            </a:avLst>
          </a:prstGeom>
          <a:solidFill>
            <a:schemeClr val="l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8" name="Google Shape;298;p65"/>
          <p:cNvSpPr/>
          <p:nvPr/>
        </p:nvSpPr>
        <p:spPr>
          <a:xfrm>
            <a:off x="3150894" y="4547384"/>
            <a:ext cx="417689" cy="1377244"/>
          </a:xfrm>
          <a:prstGeom prst="triangle">
            <a:avLst>
              <a:gd name="adj" fmla="val 50000"/>
            </a:avLst>
          </a:prstGeom>
          <a:solidFill>
            <a:schemeClr val="l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99" name="Google Shape;299;p65"/>
          <p:cNvGrpSpPr/>
          <p:nvPr/>
        </p:nvGrpSpPr>
        <p:grpSpPr>
          <a:xfrm>
            <a:off x="1883789" y="5397005"/>
            <a:ext cx="1411110" cy="1335672"/>
            <a:chOff x="1721557" y="2917088"/>
            <a:chExt cx="1411110" cy="1335672"/>
          </a:xfrm>
        </p:grpSpPr>
        <p:sp>
          <p:nvSpPr>
            <p:cNvPr id="300" name="Google Shape;300;p65"/>
            <p:cNvSpPr/>
            <p:nvPr/>
          </p:nvSpPr>
          <p:spPr>
            <a:xfrm>
              <a:off x="1759661" y="2917088"/>
              <a:ext cx="667451" cy="1023822"/>
            </a:xfrm>
            <a:prstGeom prst="ellipse">
              <a:avLst/>
            </a:prstGeom>
            <a:solidFill>
              <a:schemeClr val="l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1" name="Google Shape;301;p65"/>
            <p:cNvSpPr/>
            <p:nvPr/>
          </p:nvSpPr>
          <p:spPr>
            <a:xfrm>
              <a:off x="1721557" y="3448428"/>
              <a:ext cx="1411110" cy="8043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302" name="Google Shape;302;p65"/>
          <p:cNvGrpSpPr/>
          <p:nvPr/>
        </p:nvGrpSpPr>
        <p:grpSpPr>
          <a:xfrm>
            <a:off x="4254458" y="5398631"/>
            <a:ext cx="1411110" cy="1335672"/>
            <a:chOff x="1721557" y="2917088"/>
            <a:chExt cx="1411110" cy="1335672"/>
          </a:xfrm>
        </p:grpSpPr>
        <p:sp>
          <p:nvSpPr>
            <p:cNvPr id="303" name="Google Shape;303;p65"/>
            <p:cNvSpPr/>
            <p:nvPr/>
          </p:nvSpPr>
          <p:spPr>
            <a:xfrm>
              <a:off x="1759661" y="2917088"/>
              <a:ext cx="667451" cy="1023822"/>
            </a:xfrm>
            <a:prstGeom prst="ellipse">
              <a:avLst/>
            </a:prstGeom>
            <a:solidFill>
              <a:schemeClr val="l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4" name="Google Shape;304;p65"/>
            <p:cNvSpPr/>
            <p:nvPr/>
          </p:nvSpPr>
          <p:spPr>
            <a:xfrm>
              <a:off x="1721557" y="3448428"/>
              <a:ext cx="1411110" cy="8043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305" name="Google Shape;305;p65"/>
          <p:cNvSpPr/>
          <p:nvPr/>
        </p:nvSpPr>
        <p:spPr>
          <a:xfrm rot="10800000">
            <a:off x="2922369" y="5925195"/>
            <a:ext cx="270936" cy="256488"/>
          </a:xfrm>
          <a:prstGeom prst="triangle">
            <a:avLst>
              <a:gd name="adj" fmla="val 50000"/>
            </a:avLst>
          </a:prstGeom>
          <a:solidFill>
            <a:schemeClr val="l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 name="Google Shape;255;p63" descr="Best analog ecg animation hd GIF on GIFER - by Burilar">
            <a:extLst>
              <a:ext uri="{FF2B5EF4-FFF2-40B4-BE49-F238E27FC236}">
                <a16:creationId xmlns:a16="http://schemas.microsoft.com/office/drawing/2014/main" id="{AED3914C-E106-7D94-494A-15F1638A05AF}"/>
              </a:ext>
            </a:extLst>
          </p:cNvPr>
          <p:cNvPicPr preferRelativeResize="0"/>
          <p:nvPr/>
        </p:nvPicPr>
        <p:blipFill rotWithShape="1">
          <a:blip r:embed="rId3">
            <a:alphaModFix/>
          </a:blip>
          <a:srcRect/>
          <a:stretch/>
        </p:blipFill>
        <p:spPr>
          <a:xfrm>
            <a:off x="1280248" y="1760504"/>
            <a:ext cx="4576669" cy="26839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pic>
        <p:nvPicPr>
          <p:cNvPr id="312" name="Google Shape;312;p13" descr="ไม่มีคำอธิบาย"/>
          <p:cNvPicPr preferRelativeResize="0"/>
          <p:nvPr/>
        </p:nvPicPr>
        <p:blipFill rotWithShape="1">
          <a:blip r:embed="rId3">
            <a:alphaModFix/>
          </a:blip>
          <a:srcRect/>
          <a:stretch/>
        </p:blipFill>
        <p:spPr>
          <a:xfrm>
            <a:off x="4707466" y="242263"/>
            <a:ext cx="7589520" cy="3875500"/>
          </a:xfrm>
          <a:prstGeom prst="rect">
            <a:avLst/>
          </a:prstGeom>
          <a:noFill/>
          <a:ln>
            <a:noFill/>
          </a:ln>
        </p:spPr>
      </p:pic>
      <p:pic>
        <p:nvPicPr>
          <p:cNvPr id="313" name="Google Shape;313;p13"/>
          <p:cNvPicPr preferRelativeResize="0"/>
          <p:nvPr/>
        </p:nvPicPr>
        <p:blipFill rotWithShape="1">
          <a:blip r:embed="rId4">
            <a:alphaModFix/>
          </a:blip>
          <a:srcRect/>
          <a:stretch/>
        </p:blipFill>
        <p:spPr>
          <a:xfrm>
            <a:off x="359528" y="4008540"/>
            <a:ext cx="4080701" cy="1267528"/>
          </a:xfrm>
          <a:prstGeom prst="rect">
            <a:avLst/>
          </a:prstGeom>
          <a:noFill/>
          <a:ln>
            <a:noFill/>
          </a:ln>
        </p:spPr>
      </p:pic>
      <p:sp>
        <p:nvSpPr>
          <p:cNvPr id="314" name="Google Shape;314;p13"/>
          <p:cNvSpPr/>
          <p:nvPr/>
        </p:nvSpPr>
        <p:spPr>
          <a:xfrm>
            <a:off x="359528" y="3245669"/>
            <a:ext cx="2970883" cy="664186"/>
          </a:xfrm>
          <a:prstGeom prst="roundRect">
            <a:avLst>
              <a:gd name="adj" fmla="val 50000"/>
            </a:avLst>
          </a:prstGeom>
          <a:solidFill>
            <a:srgbClr val="EFEF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1B4784"/>
                </a:solidFill>
                <a:latin typeface="Arial"/>
                <a:ea typeface="Arial"/>
                <a:cs typeface="Arial"/>
                <a:sym typeface="Arial"/>
              </a:rPr>
              <a:t>Triangular waveforms</a:t>
            </a:r>
            <a:endParaRPr sz="1800" b="1" i="0" u="none" strike="noStrike" cap="none">
              <a:solidFill>
                <a:srgbClr val="1B4784"/>
              </a:solidFill>
              <a:latin typeface="Arial"/>
              <a:ea typeface="Arial"/>
              <a:cs typeface="Arial"/>
              <a:sym typeface="Arial"/>
            </a:endParaRPr>
          </a:p>
        </p:txBody>
      </p:sp>
      <p:pic>
        <p:nvPicPr>
          <p:cNvPr id="315" name="Google Shape;315;p13"/>
          <p:cNvPicPr preferRelativeResize="0"/>
          <p:nvPr/>
        </p:nvPicPr>
        <p:blipFill rotWithShape="1">
          <a:blip r:embed="rId5">
            <a:alphaModFix/>
          </a:blip>
          <a:srcRect/>
          <a:stretch/>
        </p:blipFill>
        <p:spPr>
          <a:xfrm>
            <a:off x="75596" y="5708429"/>
            <a:ext cx="4364633" cy="561618"/>
          </a:xfrm>
          <a:prstGeom prst="rect">
            <a:avLst/>
          </a:prstGeom>
          <a:noFill/>
          <a:ln>
            <a:noFill/>
          </a:ln>
        </p:spPr>
      </p:pic>
      <p:pic>
        <p:nvPicPr>
          <p:cNvPr id="316" name="Google Shape;316;p13"/>
          <p:cNvPicPr preferRelativeResize="0"/>
          <p:nvPr/>
        </p:nvPicPr>
        <p:blipFill rotWithShape="1">
          <a:blip r:embed="rId6">
            <a:alphaModFix/>
          </a:blip>
          <a:srcRect/>
          <a:stretch/>
        </p:blipFill>
        <p:spPr>
          <a:xfrm>
            <a:off x="0" y="741636"/>
            <a:ext cx="4631870" cy="1438377"/>
          </a:xfrm>
          <a:prstGeom prst="rect">
            <a:avLst/>
          </a:prstGeom>
          <a:noFill/>
          <a:ln>
            <a:noFill/>
          </a:ln>
        </p:spPr>
      </p:pic>
      <p:sp>
        <p:nvSpPr>
          <p:cNvPr id="317" name="Google Shape;317;p13"/>
          <p:cNvSpPr/>
          <p:nvPr/>
        </p:nvSpPr>
        <p:spPr>
          <a:xfrm>
            <a:off x="495715" y="68526"/>
            <a:ext cx="2834696" cy="521052"/>
          </a:xfrm>
          <a:prstGeom prst="roundRect">
            <a:avLst>
              <a:gd name="adj" fmla="val 50000"/>
            </a:avLst>
          </a:prstGeom>
          <a:solidFill>
            <a:srgbClr val="EFEF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1B4784"/>
                </a:solidFill>
                <a:latin typeface="Arial"/>
                <a:ea typeface="Arial"/>
                <a:cs typeface="Arial"/>
                <a:sym typeface="Arial"/>
              </a:rPr>
              <a:t>Parabola</a:t>
            </a:r>
            <a:endParaRPr sz="1800" b="1" i="0" u="none" strike="noStrike" cap="none">
              <a:solidFill>
                <a:srgbClr val="1B4784"/>
              </a:solidFill>
              <a:latin typeface="Arial"/>
              <a:ea typeface="Arial"/>
              <a:cs typeface="Arial"/>
              <a:sym typeface="Arial"/>
            </a:endParaRPr>
          </a:p>
        </p:txBody>
      </p:sp>
      <p:pic>
        <p:nvPicPr>
          <p:cNvPr id="318" name="Google Shape;318;p13"/>
          <p:cNvPicPr preferRelativeResize="0"/>
          <p:nvPr/>
        </p:nvPicPr>
        <p:blipFill rotWithShape="1">
          <a:blip r:embed="rId7">
            <a:alphaModFix/>
          </a:blip>
          <a:srcRect/>
          <a:stretch/>
        </p:blipFill>
        <p:spPr>
          <a:xfrm>
            <a:off x="75596" y="2415782"/>
            <a:ext cx="4448010" cy="594118"/>
          </a:xfrm>
          <a:prstGeom prst="rect">
            <a:avLst/>
          </a:prstGeom>
          <a:noFill/>
          <a:ln>
            <a:noFill/>
          </a:ln>
        </p:spPr>
      </p:pic>
      <p:pic>
        <p:nvPicPr>
          <p:cNvPr id="319" name="Google Shape;319;p13"/>
          <p:cNvPicPr preferRelativeResize="0"/>
          <p:nvPr/>
        </p:nvPicPr>
        <p:blipFill rotWithShape="1">
          <a:blip r:embed="rId8">
            <a:alphaModFix/>
          </a:blip>
          <a:srcRect l="565" t="12805" r="45120" b="23403"/>
          <a:stretch/>
        </p:blipFill>
        <p:spPr>
          <a:xfrm>
            <a:off x="4707507" y="4142941"/>
            <a:ext cx="3903093" cy="25785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7535c8575642e21e_0"/>
          <p:cNvSpPr/>
          <p:nvPr/>
        </p:nvSpPr>
        <p:spPr>
          <a:xfrm>
            <a:off x="4098818" y="2666989"/>
            <a:ext cx="4400100" cy="1370400"/>
          </a:xfrm>
          <a:prstGeom prst="roundRect">
            <a:avLst>
              <a:gd name="adj" fmla="val 50000"/>
            </a:avLst>
          </a:prstGeom>
          <a:solidFill>
            <a:srgbClr val="0D3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500" b="0" i="0" u="none" strike="noStrike" cap="none">
                <a:solidFill>
                  <a:schemeClr val="lt1"/>
                </a:solidFill>
                <a:latin typeface="Arial"/>
                <a:ea typeface="Arial"/>
                <a:cs typeface="Arial"/>
                <a:sym typeface="Arial"/>
              </a:rPr>
              <a:t>Methodology</a:t>
            </a:r>
            <a:endParaRPr sz="3500" b="0" i="0" u="none" strike="noStrike" cap="none">
              <a:solidFill>
                <a:schemeClr val="lt1"/>
              </a:solidFill>
              <a:latin typeface="Arial"/>
              <a:ea typeface="Arial"/>
              <a:cs typeface="Arial"/>
              <a:sym typeface="Arial"/>
            </a:endParaRPr>
          </a:p>
        </p:txBody>
      </p:sp>
      <p:pic>
        <p:nvPicPr>
          <p:cNvPr id="326" name="Google Shape;326;g7535c8575642e21e_0" descr="Running - Free people icons"/>
          <p:cNvPicPr preferRelativeResize="0"/>
          <p:nvPr/>
        </p:nvPicPr>
        <p:blipFill rotWithShape="1">
          <a:blip r:embed="rId3">
            <a:alphaModFix/>
          </a:blip>
          <a:srcRect/>
          <a:stretch/>
        </p:blipFill>
        <p:spPr>
          <a:xfrm>
            <a:off x="5521105" y="1111421"/>
            <a:ext cx="1555549" cy="1555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p:nvPr/>
        </p:nvSpPr>
        <p:spPr>
          <a:xfrm>
            <a:off x="0" y="2880723"/>
            <a:ext cx="2838444" cy="1000125"/>
          </a:xfrm>
          <a:prstGeom prst="roundRect">
            <a:avLst>
              <a:gd name="adj" fmla="val 50000"/>
            </a:avLst>
          </a:prstGeom>
          <a:solidFill>
            <a:srgbClr val="323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Introduction</a:t>
            </a:r>
            <a:endParaRPr sz="2800" b="0" i="0" u="none" strike="noStrike" cap="none">
              <a:solidFill>
                <a:schemeClr val="lt1"/>
              </a:solidFill>
              <a:latin typeface="Arial"/>
              <a:ea typeface="Arial"/>
              <a:cs typeface="Arial"/>
              <a:sym typeface="Arial"/>
            </a:endParaRPr>
          </a:p>
        </p:txBody>
      </p:sp>
      <p:sp>
        <p:nvSpPr>
          <p:cNvPr id="104" name="Google Shape;104;p2"/>
          <p:cNvSpPr txBox="1"/>
          <p:nvPr/>
        </p:nvSpPr>
        <p:spPr>
          <a:xfrm>
            <a:off x="5057776" y="142875"/>
            <a:ext cx="2971799"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103EA7"/>
                </a:solidFill>
                <a:latin typeface="Arial"/>
                <a:ea typeface="Arial"/>
                <a:cs typeface="Arial"/>
                <a:sym typeface="Arial"/>
              </a:rPr>
              <a:t>Outline</a:t>
            </a:r>
            <a:endParaRPr sz="5400" b="0" i="0" u="none" strike="noStrike" cap="none">
              <a:solidFill>
                <a:srgbClr val="103EA7"/>
              </a:solidFill>
              <a:latin typeface="Arial"/>
              <a:ea typeface="Arial"/>
              <a:cs typeface="Arial"/>
              <a:sym typeface="Arial"/>
            </a:endParaRPr>
          </a:p>
        </p:txBody>
      </p:sp>
      <p:sp>
        <p:nvSpPr>
          <p:cNvPr id="105" name="Google Shape;105;p2"/>
          <p:cNvSpPr/>
          <p:nvPr/>
        </p:nvSpPr>
        <p:spPr>
          <a:xfrm>
            <a:off x="2924174" y="2916083"/>
            <a:ext cx="2686200" cy="1000200"/>
          </a:xfrm>
          <a:prstGeom prst="roundRect">
            <a:avLst>
              <a:gd name="adj" fmla="val 50000"/>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rPr>
              <a:t>Over</a:t>
            </a:r>
            <a:r>
              <a:rPr lang="en-US" sz="2800" b="0" i="0" u="none" strike="noStrike" cap="none">
                <a:solidFill>
                  <a:schemeClr val="lt1"/>
                </a:solidFill>
                <a:latin typeface="Arial"/>
                <a:ea typeface="Arial"/>
                <a:cs typeface="Arial"/>
                <a:sym typeface="Arial"/>
              </a:rPr>
              <a:t>view</a:t>
            </a:r>
            <a:endParaRPr sz="2800" b="0" i="0" u="none" strike="noStrike" cap="none">
              <a:solidFill>
                <a:schemeClr val="lt1"/>
              </a:solidFill>
              <a:latin typeface="Arial"/>
              <a:ea typeface="Arial"/>
              <a:cs typeface="Arial"/>
              <a:sym typeface="Arial"/>
            </a:endParaRPr>
          </a:p>
        </p:txBody>
      </p:sp>
      <p:sp>
        <p:nvSpPr>
          <p:cNvPr id="106" name="Google Shape;106;p2"/>
          <p:cNvSpPr/>
          <p:nvPr/>
        </p:nvSpPr>
        <p:spPr>
          <a:xfrm>
            <a:off x="5737026" y="2916083"/>
            <a:ext cx="2847975" cy="1000125"/>
          </a:xfrm>
          <a:prstGeom prst="roundRect">
            <a:avLst>
              <a:gd name="adj" fmla="val 50000"/>
            </a:avLst>
          </a:prstGeom>
          <a:solidFill>
            <a:srgbClr val="0D3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Methodology</a:t>
            </a:r>
            <a:endParaRPr sz="2800" b="0" i="0" u="none" strike="noStrike" cap="none">
              <a:solidFill>
                <a:schemeClr val="lt1"/>
              </a:solidFill>
              <a:latin typeface="Arial"/>
              <a:ea typeface="Arial"/>
              <a:cs typeface="Arial"/>
              <a:sym typeface="Arial"/>
            </a:endParaRPr>
          </a:p>
        </p:txBody>
      </p:sp>
      <p:sp>
        <p:nvSpPr>
          <p:cNvPr id="107" name="Google Shape;107;p2"/>
          <p:cNvSpPr/>
          <p:nvPr/>
        </p:nvSpPr>
        <p:spPr>
          <a:xfrm>
            <a:off x="8739189" y="2916083"/>
            <a:ext cx="3333749" cy="1000125"/>
          </a:xfrm>
          <a:prstGeom prst="roundRect">
            <a:avLst>
              <a:gd name="adj" fmla="val 50000"/>
            </a:avLst>
          </a:prstGeom>
          <a:solidFill>
            <a:srgbClr val="103EA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Analyses and discussion</a:t>
            </a:r>
            <a:endParaRPr sz="2800" b="0" i="0" u="none" strike="noStrike" cap="none">
              <a:solidFill>
                <a:schemeClr val="lt1"/>
              </a:solidFill>
              <a:latin typeface="Arial"/>
              <a:ea typeface="Arial"/>
              <a:cs typeface="Arial"/>
              <a:sym typeface="Arial"/>
            </a:endParaRPr>
          </a:p>
        </p:txBody>
      </p:sp>
      <p:sp>
        <p:nvSpPr>
          <p:cNvPr id="108" name="Google Shape;108;p2"/>
          <p:cNvSpPr txBox="1"/>
          <p:nvPr/>
        </p:nvSpPr>
        <p:spPr>
          <a:xfrm>
            <a:off x="2838444" y="4171955"/>
            <a:ext cx="2971799" cy="120028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Arrhythmias</a:t>
            </a:r>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Electrocardiogram</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Electrophysiology study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Fourier series</a:t>
            </a:r>
            <a:endParaRPr sz="1800" b="0" i="0" u="none" strike="noStrike" cap="none">
              <a:solidFill>
                <a:schemeClr val="dk1"/>
              </a:solidFill>
              <a:latin typeface="Arial"/>
              <a:ea typeface="Arial"/>
              <a:cs typeface="Arial"/>
              <a:sym typeface="Arial"/>
            </a:endParaRPr>
          </a:p>
        </p:txBody>
      </p:sp>
      <p:sp>
        <p:nvSpPr>
          <p:cNvPr id="109" name="Google Shape;109;p2"/>
          <p:cNvSpPr txBox="1"/>
          <p:nvPr/>
        </p:nvSpPr>
        <p:spPr>
          <a:xfrm>
            <a:off x="6096000" y="4171955"/>
            <a:ext cx="2971800" cy="175432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Design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Tool</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Program construction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Evaluated by Experts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Testing</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10" name="Google Shape;110;p2" descr="Start Icons &amp; Symbols"/>
          <p:cNvPicPr preferRelativeResize="0"/>
          <p:nvPr/>
        </p:nvPicPr>
        <p:blipFill rotWithShape="1">
          <a:blip r:embed="rId3">
            <a:alphaModFix/>
          </a:blip>
          <a:srcRect/>
          <a:stretch/>
        </p:blipFill>
        <p:spPr>
          <a:xfrm>
            <a:off x="585787" y="1809160"/>
            <a:ext cx="1219200" cy="1219200"/>
          </a:xfrm>
          <a:prstGeom prst="rect">
            <a:avLst/>
          </a:prstGeom>
          <a:noFill/>
          <a:ln>
            <a:noFill/>
          </a:ln>
        </p:spPr>
      </p:pic>
      <p:pic>
        <p:nvPicPr>
          <p:cNvPr id="111" name="Google Shape;111;p2" descr="Running - Free people icons"/>
          <p:cNvPicPr preferRelativeResize="0"/>
          <p:nvPr/>
        </p:nvPicPr>
        <p:blipFill rotWithShape="1">
          <a:blip r:embed="rId4">
            <a:alphaModFix/>
          </a:blip>
          <a:srcRect/>
          <a:stretch/>
        </p:blipFill>
        <p:spPr>
          <a:xfrm>
            <a:off x="3731417" y="1809160"/>
            <a:ext cx="1071563" cy="1071563"/>
          </a:xfrm>
          <a:prstGeom prst="rect">
            <a:avLst/>
          </a:prstGeom>
          <a:noFill/>
          <a:ln>
            <a:noFill/>
          </a:ln>
        </p:spPr>
      </p:pic>
      <p:pic>
        <p:nvPicPr>
          <p:cNvPr id="112" name="Google Shape;112;p2" descr="Running - Free people icons"/>
          <p:cNvPicPr preferRelativeResize="0"/>
          <p:nvPr/>
        </p:nvPicPr>
        <p:blipFill rotWithShape="1">
          <a:blip r:embed="rId4">
            <a:alphaModFix/>
          </a:blip>
          <a:srcRect/>
          <a:stretch/>
        </p:blipFill>
        <p:spPr>
          <a:xfrm>
            <a:off x="6807991" y="1844520"/>
            <a:ext cx="1071563" cy="1071563"/>
          </a:xfrm>
          <a:prstGeom prst="rect">
            <a:avLst/>
          </a:prstGeom>
          <a:noFill/>
          <a:ln>
            <a:noFill/>
          </a:ln>
        </p:spPr>
      </p:pic>
      <p:pic>
        <p:nvPicPr>
          <p:cNvPr id="113" name="Google Shape;113;p2" descr="Finish - Free sports icons"/>
          <p:cNvPicPr preferRelativeResize="0"/>
          <p:nvPr/>
        </p:nvPicPr>
        <p:blipFill rotWithShape="1">
          <a:blip r:embed="rId5">
            <a:alphaModFix/>
          </a:blip>
          <a:srcRect/>
          <a:stretch/>
        </p:blipFill>
        <p:spPr>
          <a:xfrm>
            <a:off x="9944397" y="1809160"/>
            <a:ext cx="1071563" cy="10715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4"/>
          <p:cNvSpPr txBox="1">
            <a:spLocks noGrp="1"/>
          </p:cNvSpPr>
          <p:nvPr>
            <p:ph type="title"/>
          </p:nvPr>
        </p:nvSpPr>
        <p:spPr>
          <a:xfrm>
            <a:off x="838200" y="68720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642AA"/>
              </a:buClr>
              <a:buSzPts val="3200"/>
              <a:buFont typeface="Arial"/>
              <a:buNone/>
            </a:pPr>
            <a:r>
              <a:rPr lang="en-US" sz="3200">
                <a:solidFill>
                  <a:srgbClr val="1642AA"/>
                </a:solidFill>
              </a:rPr>
              <a:t>Electrophysiology study simulator program (EPSSIM)</a:t>
            </a:r>
            <a:endParaRPr sz="3200">
              <a:solidFill>
                <a:srgbClr val="1642AA"/>
              </a:solidFill>
            </a:endParaRPr>
          </a:p>
        </p:txBody>
      </p:sp>
      <p:sp>
        <p:nvSpPr>
          <p:cNvPr id="333" name="Google Shape;333;p14"/>
          <p:cNvSpPr/>
          <p:nvPr/>
        </p:nvSpPr>
        <p:spPr>
          <a:xfrm>
            <a:off x="4491032" y="3054410"/>
            <a:ext cx="3403041" cy="979486"/>
          </a:xfrm>
          <a:prstGeom prst="roundRect">
            <a:avLst>
              <a:gd name="adj" fmla="val 50000"/>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Tools</a:t>
            </a:r>
            <a:endParaRPr sz="1400" b="0" i="0" u="none" strike="noStrike" cap="none">
              <a:solidFill>
                <a:srgbClr val="000000"/>
              </a:solidFill>
              <a:latin typeface="Arial"/>
              <a:ea typeface="Arial"/>
              <a:cs typeface="Arial"/>
              <a:sym typeface="Arial"/>
            </a:endParaRPr>
          </a:p>
        </p:txBody>
      </p:sp>
      <p:sp>
        <p:nvSpPr>
          <p:cNvPr id="334" name="Google Shape;334;p14"/>
          <p:cNvSpPr/>
          <p:nvPr/>
        </p:nvSpPr>
        <p:spPr>
          <a:xfrm>
            <a:off x="4504372" y="2000297"/>
            <a:ext cx="3403041" cy="979486"/>
          </a:xfrm>
          <a:prstGeom prst="roundRect">
            <a:avLst>
              <a:gd name="adj" fmla="val 50000"/>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Design</a:t>
            </a:r>
            <a:endParaRPr sz="1400" b="0" i="0" u="none" strike="noStrike" cap="none">
              <a:solidFill>
                <a:srgbClr val="000000"/>
              </a:solidFill>
              <a:latin typeface="Arial"/>
              <a:ea typeface="Arial"/>
              <a:cs typeface="Arial"/>
              <a:sym typeface="Arial"/>
            </a:endParaRPr>
          </a:p>
        </p:txBody>
      </p:sp>
      <p:sp>
        <p:nvSpPr>
          <p:cNvPr id="335" name="Google Shape;335;p14"/>
          <p:cNvSpPr/>
          <p:nvPr/>
        </p:nvSpPr>
        <p:spPr>
          <a:xfrm>
            <a:off x="4504371" y="4217286"/>
            <a:ext cx="3403041" cy="979486"/>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Construction</a:t>
            </a:r>
            <a:endParaRPr sz="1400" b="0" i="0" u="none" strike="noStrike" cap="none">
              <a:solidFill>
                <a:srgbClr val="000000"/>
              </a:solidFill>
              <a:latin typeface="Arial"/>
              <a:ea typeface="Arial"/>
              <a:cs typeface="Arial"/>
              <a:sym typeface="Arial"/>
            </a:endParaRPr>
          </a:p>
        </p:txBody>
      </p:sp>
      <p:pic>
        <p:nvPicPr>
          <p:cNvPr id="336" name="Google Shape;336;p14" descr="Web design - Free computer icons"/>
          <p:cNvPicPr preferRelativeResize="0"/>
          <p:nvPr/>
        </p:nvPicPr>
        <p:blipFill rotWithShape="1">
          <a:blip r:embed="rId3">
            <a:alphaModFix/>
          </a:blip>
          <a:srcRect/>
          <a:stretch/>
        </p:blipFill>
        <p:spPr>
          <a:xfrm>
            <a:off x="2882097" y="2012772"/>
            <a:ext cx="891250" cy="891250"/>
          </a:xfrm>
          <a:prstGeom prst="rect">
            <a:avLst/>
          </a:prstGeom>
          <a:noFill/>
          <a:ln>
            <a:noFill/>
          </a:ln>
        </p:spPr>
      </p:pic>
      <p:pic>
        <p:nvPicPr>
          <p:cNvPr id="337" name="Google Shape;337;p14" descr="Setting Icon Tools Icon Gear Setting: เวกเตอร์สต็อก (ปลอดค่าลิขสิทธิ์)  1146323936 | Shutterstock"/>
          <p:cNvPicPr preferRelativeResize="0"/>
          <p:nvPr/>
        </p:nvPicPr>
        <p:blipFill rotWithShape="1">
          <a:blip r:embed="rId4">
            <a:alphaModFix/>
          </a:blip>
          <a:srcRect l="18601" t="13585" r="14094" b="20946"/>
          <a:stretch/>
        </p:blipFill>
        <p:spPr>
          <a:xfrm>
            <a:off x="2916820" y="2964034"/>
            <a:ext cx="891250" cy="933648"/>
          </a:xfrm>
          <a:prstGeom prst="rect">
            <a:avLst/>
          </a:prstGeom>
          <a:noFill/>
          <a:ln>
            <a:noFill/>
          </a:ln>
        </p:spPr>
      </p:pic>
      <p:pic>
        <p:nvPicPr>
          <p:cNvPr id="338" name="Google Shape;338;p14" descr="Programming course - Free miscellaneous icons"/>
          <p:cNvPicPr preferRelativeResize="0"/>
          <p:nvPr/>
        </p:nvPicPr>
        <p:blipFill rotWithShape="1">
          <a:blip r:embed="rId5">
            <a:alphaModFix/>
          </a:blip>
          <a:srcRect/>
          <a:stretch/>
        </p:blipFill>
        <p:spPr>
          <a:xfrm>
            <a:off x="2882097" y="4090512"/>
            <a:ext cx="933648" cy="933648"/>
          </a:xfrm>
          <a:prstGeom prst="rect">
            <a:avLst/>
          </a:prstGeom>
          <a:noFill/>
          <a:ln>
            <a:noFill/>
          </a:ln>
        </p:spPr>
      </p:pic>
      <p:sp>
        <p:nvSpPr>
          <p:cNvPr id="339" name="Google Shape;339;p14"/>
          <p:cNvSpPr/>
          <p:nvPr/>
        </p:nvSpPr>
        <p:spPr>
          <a:xfrm>
            <a:off x="4504371" y="5400002"/>
            <a:ext cx="3539492" cy="979634"/>
          </a:xfrm>
          <a:prstGeom prst="roundRect">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Evaluated by Experts </a:t>
            </a:r>
            <a:endParaRPr sz="2400" b="0" i="0" u="none" strike="noStrike" cap="none">
              <a:solidFill>
                <a:schemeClr val="lt1"/>
              </a:solidFill>
              <a:latin typeface="Arial"/>
              <a:ea typeface="Arial"/>
              <a:cs typeface="Arial"/>
              <a:sym typeface="Arial"/>
            </a:endParaRPr>
          </a:p>
        </p:txBody>
      </p:sp>
      <p:pic>
        <p:nvPicPr>
          <p:cNvPr id="340" name="Google Shape;340;p14" descr="Expert Icon Images – Browse 61,405 Stock Photos, Vectors, and Video | Adobe  Stock"/>
          <p:cNvPicPr preferRelativeResize="0"/>
          <p:nvPr/>
        </p:nvPicPr>
        <p:blipFill rotWithShape="1">
          <a:blip r:embed="rId6">
            <a:alphaModFix/>
          </a:blip>
          <a:srcRect/>
          <a:stretch/>
        </p:blipFill>
        <p:spPr>
          <a:xfrm>
            <a:off x="2686050" y="5084172"/>
            <a:ext cx="1344081" cy="134408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7" name="Google Shape;347;p15"/>
          <p:cNvSpPr/>
          <p:nvPr/>
        </p:nvSpPr>
        <p:spPr>
          <a:xfrm>
            <a:off x="501569" y="179408"/>
            <a:ext cx="3183255" cy="979486"/>
          </a:xfrm>
          <a:prstGeom prst="roundRect">
            <a:avLst>
              <a:gd name="adj" fmla="val 50000"/>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Design</a:t>
            </a:r>
            <a:endParaRPr sz="1400" b="0" i="0" u="none" strike="noStrike" cap="none">
              <a:solidFill>
                <a:srgbClr val="000000"/>
              </a:solidFill>
              <a:latin typeface="Arial"/>
              <a:ea typeface="Arial"/>
              <a:cs typeface="Arial"/>
              <a:sym typeface="Arial"/>
            </a:endParaRPr>
          </a:p>
        </p:txBody>
      </p:sp>
      <p:pic>
        <p:nvPicPr>
          <p:cNvPr id="348" name="Google Shape;348;p15" descr="Web design - Free computer icons"/>
          <p:cNvPicPr preferRelativeResize="0"/>
          <p:nvPr/>
        </p:nvPicPr>
        <p:blipFill rotWithShape="1">
          <a:blip r:embed="rId3">
            <a:alphaModFix/>
          </a:blip>
          <a:srcRect/>
          <a:stretch/>
        </p:blipFill>
        <p:spPr>
          <a:xfrm>
            <a:off x="3684824" y="267644"/>
            <a:ext cx="891250" cy="891250"/>
          </a:xfrm>
          <a:prstGeom prst="rect">
            <a:avLst/>
          </a:prstGeom>
          <a:noFill/>
          <a:ln>
            <a:noFill/>
          </a:ln>
        </p:spPr>
      </p:pic>
      <p:graphicFrame>
        <p:nvGraphicFramePr>
          <p:cNvPr id="5" name="Diagram 4">
            <a:extLst>
              <a:ext uri="{FF2B5EF4-FFF2-40B4-BE49-F238E27FC236}">
                <a16:creationId xmlns:a16="http://schemas.microsoft.com/office/drawing/2014/main" id="{50040268-54DF-5930-B400-B760DB583B35}"/>
              </a:ext>
            </a:extLst>
          </p:cNvPr>
          <p:cNvGraphicFramePr/>
          <p:nvPr>
            <p:extLst>
              <p:ext uri="{D42A27DB-BD31-4B8C-83A1-F6EECF244321}">
                <p14:modId xmlns:p14="http://schemas.microsoft.com/office/powerpoint/2010/main" val="3558136391"/>
              </p:ext>
            </p:extLst>
          </p:nvPr>
        </p:nvGraphicFramePr>
        <p:xfrm>
          <a:off x="551589" y="1600198"/>
          <a:ext cx="7157720" cy="47005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descr="2,254 Web Beginner Images, Stock Photos &amp; Vectors | Shutterstock">
            <a:extLst>
              <a:ext uri="{FF2B5EF4-FFF2-40B4-BE49-F238E27FC236}">
                <a16:creationId xmlns:a16="http://schemas.microsoft.com/office/drawing/2014/main" id="{674DC53A-DB8C-0B70-9580-C9D424C65FE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606" t="24175" r="20297" b="12591"/>
          <a:stretch/>
        </p:blipFill>
        <p:spPr bwMode="auto">
          <a:xfrm>
            <a:off x="6448096" y="1857624"/>
            <a:ext cx="3878317" cy="4185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277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5"/>
          <p:cNvSpPr/>
          <p:nvPr/>
        </p:nvSpPr>
        <p:spPr>
          <a:xfrm>
            <a:off x="5928938" y="1158894"/>
            <a:ext cx="5830507" cy="4847458"/>
          </a:xfrm>
          <a:prstGeom prst="roundRect">
            <a:avLst>
              <a:gd name="adj" fmla="val 16667"/>
            </a:avLst>
          </a:prstGeom>
          <a:solidFill>
            <a:srgbClr val="222A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p15"/>
          <p:cNvSpPr/>
          <p:nvPr/>
        </p:nvSpPr>
        <p:spPr>
          <a:xfrm>
            <a:off x="501569" y="179408"/>
            <a:ext cx="3183255" cy="979486"/>
          </a:xfrm>
          <a:prstGeom prst="roundRect">
            <a:avLst>
              <a:gd name="adj" fmla="val 50000"/>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Design</a:t>
            </a:r>
            <a:endParaRPr sz="1400" b="0" i="0" u="none" strike="noStrike" cap="none">
              <a:solidFill>
                <a:srgbClr val="000000"/>
              </a:solidFill>
              <a:latin typeface="Arial"/>
              <a:ea typeface="Arial"/>
              <a:cs typeface="Arial"/>
              <a:sym typeface="Arial"/>
            </a:endParaRPr>
          </a:p>
        </p:txBody>
      </p:sp>
      <p:pic>
        <p:nvPicPr>
          <p:cNvPr id="348" name="Google Shape;348;p15" descr="Web design - Free computer icons"/>
          <p:cNvPicPr preferRelativeResize="0"/>
          <p:nvPr/>
        </p:nvPicPr>
        <p:blipFill rotWithShape="1">
          <a:blip r:embed="rId3">
            <a:alphaModFix/>
          </a:blip>
          <a:srcRect/>
          <a:stretch/>
        </p:blipFill>
        <p:spPr>
          <a:xfrm>
            <a:off x="3684824" y="267644"/>
            <a:ext cx="891250" cy="891250"/>
          </a:xfrm>
          <a:prstGeom prst="rect">
            <a:avLst/>
          </a:prstGeom>
          <a:noFill/>
          <a:ln>
            <a:noFill/>
          </a:ln>
        </p:spPr>
      </p:pic>
      <p:sp>
        <p:nvSpPr>
          <p:cNvPr id="349" name="Google Shape;349;p15"/>
          <p:cNvSpPr/>
          <p:nvPr/>
        </p:nvSpPr>
        <p:spPr>
          <a:xfrm>
            <a:off x="432555" y="1562582"/>
            <a:ext cx="3881926" cy="4051140"/>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0" name="Google Shape;350;p15" descr="Chou's Electrocardiography in Clinical Practice: Adult and Pediatric:  Surawicz MD MACC, Borys, Knilans MD, Timothy: 9781416037743: Amazon.com:  Books"/>
          <p:cNvPicPr preferRelativeResize="0"/>
          <p:nvPr/>
        </p:nvPicPr>
        <p:blipFill rotWithShape="1">
          <a:blip r:embed="rId4">
            <a:alphaModFix/>
          </a:blip>
          <a:srcRect l="16844" r="16711"/>
          <a:stretch/>
        </p:blipFill>
        <p:spPr>
          <a:xfrm>
            <a:off x="787134" y="1952876"/>
            <a:ext cx="986051" cy="1476124"/>
          </a:xfrm>
          <a:prstGeom prst="rect">
            <a:avLst/>
          </a:prstGeom>
          <a:noFill/>
          <a:ln>
            <a:noFill/>
          </a:ln>
        </p:spPr>
      </p:pic>
      <p:pic>
        <p:nvPicPr>
          <p:cNvPr id="351" name="Google Shape;351;p15" descr="Clinical Handbook of Cardiac Electrophysiology | SpringerLink"/>
          <p:cNvPicPr preferRelativeResize="0"/>
          <p:nvPr/>
        </p:nvPicPr>
        <p:blipFill rotWithShape="1">
          <a:blip r:embed="rId5">
            <a:alphaModFix/>
          </a:blip>
          <a:srcRect/>
          <a:stretch/>
        </p:blipFill>
        <p:spPr>
          <a:xfrm>
            <a:off x="1785420" y="1914906"/>
            <a:ext cx="1092813" cy="1559099"/>
          </a:xfrm>
          <a:prstGeom prst="rect">
            <a:avLst/>
          </a:prstGeom>
          <a:noFill/>
          <a:ln>
            <a:noFill/>
          </a:ln>
        </p:spPr>
      </p:pic>
      <p:pic>
        <p:nvPicPr>
          <p:cNvPr id="352" name="Google Shape;352;p15" descr="Decoding Cardiac Electrophysiology: Understanding the Techniques and  Defining the Jargon | SpringerLink"/>
          <p:cNvPicPr preferRelativeResize="0"/>
          <p:nvPr/>
        </p:nvPicPr>
        <p:blipFill rotWithShape="1">
          <a:blip r:embed="rId6">
            <a:alphaModFix/>
          </a:blip>
          <a:srcRect/>
          <a:stretch/>
        </p:blipFill>
        <p:spPr>
          <a:xfrm>
            <a:off x="787134" y="3429000"/>
            <a:ext cx="998286" cy="1326545"/>
          </a:xfrm>
          <a:prstGeom prst="rect">
            <a:avLst/>
          </a:prstGeom>
          <a:noFill/>
          <a:ln>
            <a:noFill/>
          </a:ln>
        </p:spPr>
      </p:pic>
      <p:pic>
        <p:nvPicPr>
          <p:cNvPr id="353" name="Google Shape;353;p15" descr="European Heart Journal"/>
          <p:cNvPicPr preferRelativeResize="0"/>
          <p:nvPr/>
        </p:nvPicPr>
        <p:blipFill rotWithShape="1">
          <a:blip r:embed="rId7">
            <a:alphaModFix/>
          </a:blip>
          <a:srcRect/>
          <a:stretch/>
        </p:blipFill>
        <p:spPr>
          <a:xfrm>
            <a:off x="1797655" y="3365160"/>
            <a:ext cx="1092813" cy="1499231"/>
          </a:xfrm>
          <a:prstGeom prst="rect">
            <a:avLst/>
          </a:prstGeom>
          <a:noFill/>
          <a:ln>
            <a:noFill/>
          </a:ln>
        </p:spPr>
      </p:pic>
      <p:pic>
        <p:nvPicPr>
          <p:cNvPr id="354" name="Google Shape;354;p15" descr="Home Page: Heart Rhythm"/>
          <p:cNvPicPr preferRelativeResize="0"/>
          <p:nvPr/>
        </p:nvPicPr>
        <p:blipFill rotWithShape="1">
          <a:blip r:embed="rId8">
            <a:alphaModFix/>
          </a:blip>
          <a:srcRect/>
          <a:stretch/>
        </p:blipFill>
        <p:spPr>
          <a:xfrm>
            <a:off x="2897088" y="1914906"/>
            <a:ext cx="998287" cy="1340148"/>
          </a:xfrm>
          <a:prstGeom prst="rect">
            <a:avLst/>
          </a:prstGeom>
          <a:noFill/>
          <a:ln>
            <a:noFill/>
          </a:ln>
        </p:spPr>
      </p:pic>
      <p:sp>
        <p:nvSpPr>
          <p:cNvPr id="355" name="Google Shape;355;p15"/>
          <p:cNvSpPr/>
          <p:nvPr/>
        </p:nvSpPr>
        <p:spPr>
          <a:xfrm>
            <a:off x="863469" y="5276583"/>
            <a:ext cx="3295915" cy="63660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published textbooks and journals </a:t>
            </a:r>
            <a:endParaRPr sz="1800" b="0" i="0" u="none" strike="noStrike" cap="none">
              <a:solidFill>
                <a:schemeClr val="lt1"/>
              </a:solidFill>
              <a:latin typeface="Arial"/>
              <a:ea typeface="Arial"/>
              <a:cs typeface="Arial"/>
              <a:sym typeface="Arial"/>
            </a:endParaRPr>
          </a:p>
        </p:txBody>
      </p:sp>
      <p:sp>
        <p:nvSpPr>
          <p:cNvPr id="356" name="Google Shape;356;p15"/>
          <p:cNvSpPr/>
          <p:nvPr/>
        </p:nvSpPr>
        <p:spPr>
          <a:xfrm>
            <a:off x="4576073" y="3223547"/>
            <a:ext cx="1091273" cy="729205"/>
          </a:xfrm>
          <a:prstGeom prst="right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 name="Google Shape;357;p15"/>
          <p:cNvSpPr txBox="1"/>
          <p:nvPr/>
        </p:nvSpPr>
        <p:spPr>
          <a:xfrm>
            <a:off x="4333336" y="2275439"/>
            <a:ext cx="1992828"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Focus on load reduction instruction</a:t>
            </a:r>
            <a:endParaRPr sz="1600" b="0" i="0" u="none" strike="noStrike" cap="none">
              <a:solidFill>
                <a:schemeClr val="dk1"/>
              </a:solidFill>
              <a:latin typeface="Arial"/>
              <a:ea typeface="Arial"/>
              <a:cs typeface="Arial"/>
              <a:sym typeface="Arial"/>
            </a:endParaRPr>
          </a:p>
        </p:txBody>
      </p:sp>
      <p:sp>
        <p:nvSpPr>
          <p:cNvPr id="358" name="Google Shape;358;p15"/>
          <p:cNvSpPr txBox="1"/>
          <p:nvPr/>
        </p:nvSpPr>
        <p:spPr>
          <a:xfrm>
            <a:off x="4506622" y="3699276"/>
            <a:ext cx="164625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br>
              <a:rPr lang="en-US" sz="1600" b="0" i="0" u="none" strike="noStrike" cap="none">
                <a:solidFill>
                  <a:schemeClr val="dk1"/>
                </a:solidFill>
                <a:latin typeface="Arial"/>
                <a:ea typeface="Arial"/>
                <a:cs typeface="Arial"/>
                <a:sym typeface="Arial"/>
              </a:rPr>
            </a:br>
            <a:r>
              <a:rPr lang="en-US" sz="1600" b="0" i="0" u="none" strike="noStrike" cap="none">
                <a:solidFill>
                  <a:srgbClr val="202124"/>
                </a:solidFill>
                <a:latin typeface="Arial"/>
                <a:ea typeface="Arial"/>
                <a:cs typeface="Arial"/>
                <a:sym typeface="Arial"/>
              </a:rPr>
              <a:t>Content Summary</a:t>
            </a:r>
            <a:endParaRPr sz="1600" b="0" i="0" u="none" strike="noStrike" cap="none">
              <a:solidFill>
                <a:schemeClr val="dk1"/>
              </a:solidFill>
              <a:latin typeface="Arial"/>
              <a:ea typeface="Arial"/>
              <a:cs typeface="Arial"/>
              <a:sym typeface="Arial"/>
            </a:endParaRPr>
          </a:p>
        </p:txBody>
      </p:sp>
      <p:pic>
        <p:nvPicPr>
          <p:cNvPr id="359" name="Google Shape;359;p15"/>
          <p:cNvPicPr preferRelativeResize="0"/>
          <p:nvPr/>
        </p:nvPicPr>
        <p:blipFill rotWithShape="1">
          <a:blip r:embed="rId9">
            <a:alphaModFix/>
          </a:blip>
          <a:srcRect b="5073"/>
          <a:stretch/>
        </p:blipFill>
        <p:spPr>
          <a:xfrm>
            <a:off x="6587756" y="1333873"/>
            <a:ext cx="4544782" cy="2855279"/>
          </a:xfrm>
          <a:prstGeom prst="rect">
            <a:avLst/>
          </a:prstGeom>
          <a:noFill/>
          <a:ln>
            <a:noFill/>
          </a:ln>
        </p:spPr>
      </p:pic>
      <p:sp>
        <p:nvSpPr>
          <p:cNvPr id="360" name="Google Shape;360;p15"/>
          <p:cNvSpPr/>
          <p:nvPr/>
        </p:nvSpPr>
        <p:spPr>
          <a:xfrm>
            <a:off x="6761043" y="1902210"/>
            <a:ext cx="1153172" cy="2190062"/>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Topic</a:t>
            </a:r>
            <a:endParaRPr sz="1800" b="0" i="0" u="none" strike="noStrike" cap="none">
              <a:solidFill>
                <a:schemeClr val="lt1"/>
              </a:solidFill>
              <a:latin typeface="Calibri"/>
              <a:ea typeface="Calibri"/>
              <a:cs typeface="Calibri"/>
              <a:sym typeface="Calibri"/>
            </a:endParaRPr>
          </a:p>
        </p:txBody>
      </p:sp>
      <p:sp>
        <p:nvSpPr>
          <p:cNvPr id="361" name="Google Shape;361;p15"/>
          <p:cNvSpPr/>
          <p:nvPr/>
        </p:nvSpPr>
        <p:spPr>
          <a:xfrm>
            <a:off x="7958601" y="1902210"/>
            <a:ext cx="3087329" cy="2190062"/>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content</a:t>
            </a:r>
            <a:endParaRPr sz="1800" b="0" i="0" u="none" strike="noStrike" cap="none">
              <a:solidFill>
                <a:schemeClr val="lt1"/>
              </a:solidFill>
              <a:latin typeface="Calibri"/>
              <a:ea typeface="Calibri"/>
              <a:cs typeface="Calibri"/>
              <a:sym typeface="Calibri"/>
            </a:endParaRPr>
          </a:p>
        </p:txBody>
      </p:sp>
      <p:sp>
        <p:nvSpPr>
          <p:cNvPr id="362" name="Google Shape;362;p15"/>
          <p:cNvSpPr/>
          <p:nvPr/>
        </p:nvSpPr>
        <p:spPr>
          <a:xfrm>
            <a:off x="7166296" y="4424894"/>
            <a:ext cx="3095304" cy="934250"/>
          </a:xfrm>
          <a:prstGeom prst="rect">
            <a:avLst/>
          </a:prstGeom>
          <a:noFill/>
          <a:ln>
            <a:noFill/>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black color screen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Space theme </a:t>
            </a: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6"/>
          <p:cNvSpPr txBox="1"/>
          <p:nvPr/>
        </p:nvSpPr>
        <p:spPr>
          <a:xfrm>
            <a:off x="582805" y="294546"/>
            <a:ext cx="448156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369" name="Google Shape;369;p16"/>
          <p:cNvSpPr txBox="1"/>
          <p:nvPr/>
        </p:nvSpPr>
        <p:spPr>
          <a:xfrm>
            <a:off x="9949068" y="4900948"/>
            <a:ext cx="22429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Pre- and Post-tests</a:t>
            </a:r>
            <a:endParaRPr sz="1800" b="0" i="0" u="none" strike="noStrike" cap="none" dirty="0">
              <a:solidFill>
                <a:schemeClr val="dk1"/>
              </a:solidFill>
              <a:latin typeface="Arial"/>
              <a:ea typeface="Arial"/>
              <a:cs typeface="Arial"/>
              <a:sym typeface="Arial"/>
            </a:endParaRPr>
          </a:p>
        </p:txBody>
      </p:sp>
      <p:sp>
        <p:nvSpPr>
          <p:cNvPr id="370" name="Google Shape;370;p16"/>
          <p:cNvSpPr/>
          <p:nvPr/>
        </p:nvSpPr>
        <p:spPr>
          <a:xfrm>
            <a:off x="9340161" y="2081914"/>
            <a:ext cx="2641041" cy="1488771"/>
          </a:xfrm>
          <a:prstGeom prst="roundRect">
            <a:avLst>
              <a:gd name="adj" fmla="val 16667"/>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dirty="0">
                <a:solidFill>
                  <a:schemeClr val="lt1"/>
                </a:solidFill>
                <a:latin typeface="Arial"/>
                <a:ea typeface="Arial"/>
                <a:cs typeface="Arial"/>
                <a:sym typeface="Arial"/>
              </a:rPr>
              <a:t>Testing</a:t>
            </a:r>
            <a:endParaRPr sz="2200" b="0" i="0" u="none" strike="noStrike" cap="none" dirty="0">
              <a:solidFill>
                <a:schemeClr val="lt1"/>
              </a:solidFill>
              <a:latin typeface="Arial"/>
              <a:ea typeface="Arial"/>
              <a:cs typeface="Arial"/>
              <a:sym typeface="Arial"/>
            </a:endParaRPr>
          </a:p>
        </p:txBody>
      </p:sp>
      <p:sp>
        <p:nvSpPr>
          <p:cNvPr id="371" name="Google Shape;371;p16"/>
          <p:cNvSpPr/>
          <p:nvPr/>
        </p:nvSpPr>
        <p:spPr>
          <a:xfrm>
            <a:off x="375978" y="2057243"/>
            <a:ext cx="2641041" cy="1488720"/>
          </a:xfrm>
          <a:prstGeom prst="roundRect">
            <a:avLst>
              <a:gd name="adj" fmla="val 16667"/>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dirty="0">
                <a:solidFill>
                  <a:schemeClr val="lt1"/>
                </a:solidFill>
                <a:latin typeface="Arial"/>
                <a:ea typeface="Arial"/>
                <a:cs typeface="Arial"/>
                <a:sym typeface="Arial"/>
              </a:rPr>
              <a:t>Signals Construction and generation</a:t>
            </a:r>
            <a:endParaRPr sz="2200" b="0" i="0" u="none" strike="noStrike" cap="none" dirty="0">
              <a:solidFill>
                <a:schemeClr val="lt1"/>
              </a:solidFill>
              <a:latin typeface="Arial"/>
              <a:ea typeface="Arial"/>
              <a:cs typeface="Arial"/>
              <a:sym typeface="Arial"/>
            </a:endParaRPr>
          </a:p>
        </p:txBody>
      </p:sp>
      <p:sp>
        <p:nvSpPr>
          <p:cNvPr id="372" name="Google Shape;372;p16"/>
          <p:cNvSpPr/>
          <p:nvPr/>
        </p:nvSpPr>
        <p:spPr>
          <a:xfrm>
            <a:off x="6354337" y="2081966"/>
            <a:ext cx="2641041" cy="1488720"/>
          </a:xfrm>
          <a:prstGeom prst="roundRect">
            <a:avLst>
              <a:gd name="adj" fmla="val 16667"/>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Arial"/>
                <a:ea typeface="Arial"/>
                <a:cs typeface="Arial"/>
                <a:sym typeface="Arial"/>
              </a:rPr>
              <a:t>Program construction</a:t>
            </a:r>
            <a:endParaRPr sz="2200" b="0" i="0" u="none" strike="noStrike" cap="none">
              <a:solidFill>
                <a:schemeClr val="lt1"/>
              </a:solidFill>
              <a:latin typeface="Arial"/>
              <a:ea typeface="Arial"/>
              <a:cs typeface="Arial"/>
              <a:sym typeface="Arial"/>
            </a:endParaRPr>
          </a:p>
        </p:txBody>
      </p:sp>
      <p:sp>
        <p:nvSpPr>
          <p:cNvPr id="373" name="Google Shape;373;p16"/>
          <p:cNvSpPr/>
          <p:nvPr/>
        </p:nvSpPr>
        <p:spPr>
          <a:xfrm>
            <a:off x="3372910" y="2057243"/>
            <a:ext cx="2641041" cy="1488720"/>
          </a:xfrm>
          <a:prstGeom prst="roundRect">
            <a:avLst>
              <a:gd name="adj" fmla="val 16667"/>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dirty="0">
                <a:solidFill>
                  <a:schemeClr val="lt1"/>
                </a:solidFill>
                <a:latin typeface="Arial"/>
                <a:ea typeface="Arial"/>
                <a:cs typeface="Arial"/>
                <a:sym typeface="Arial"/>
              </a:rPr>
              <a:t>Content</a:t>
            </a:r>
            <a:endParaRPr sz="2200" b="0" i="0" u="none" strike="noStrike" cap="none" dirty="0">
              <a:solidFill>
                <a:schemeClr val="lt1"/>
              </a:solidFill>
              <a:latin typeface="Arial"/>
              <a:ea typeface="Arial"/>
              <a:cs typeface="Arial"/>
              <a:sym typeface="Arial"/>
            </a:endParaRPr>
          </a:p>
        </p:txBody>
      </p:sp>
      <p:pic>
        <p:nvPicPr>
          <p:cNvPr id="374" name="Google Shape;374;p16" descr="MATLAB - Wikipedia"/>
          <p:cNvPicPr preferRelativeResize="0"/>
          <p:nvPr/>
        </p:nvPicPr>
        <p:blipFill rotWithShape="1">
          <a:blip r:embed="rId3">
            <a:alphaModFix/>
          </a:blip>
          <a:srcRect/>
          <a:stretch/>
        </p:blipFill>
        <p:spPr>
          <a:xfrm>
            <a:off x="372998" y="4812333"/>
            <a:ext cx="729585" cy="655534"/>
          </a:xfrm>
          <a:prstGeom prst="rect">
            <a:avLst/>
          </a:prstGeom>
          <a:noFill/>
          <a:ln>
            <a:noFill/>
          </a:ln>
        </p:spPr>
      </p:pic>
      <p:pic>
        <p:nvPicPr>
          <p:cNvPr id="375" name="Google Shape;375;p16" descr="Microsoft Visual Studio — Wikipédia"/>
          <p:cNvPicPr preferRelativeResize="0"/>
          <p:nvPr/>
        </p:nvPicPr>
        <p:blipFill rotWithShape="1">
          <a:blip r:embed="rId4">
            <a:alphaModFix/>
          </a:blip>
          <a:srcRect/>
          <a:stretch/>
        </p:blipFill>
        <p:spPr>
          <a:xfrm>
            <a:off x="6390054" y="3979256"/>
            <a:ext cx="645943" cy="645943"/>
          </a:xfrm>
          <a:prstGeom prst="rect">
            <a:avLst/>
          </a:prstGeom>
          <a:noFill/>
          <a:ln>
            <a:noFill/>
          </a:ln>
        </p:spPr>
      </p:pic>
      <p:pic>
        <p:nvPicPr>
          <p:cNvPr id="376" name="Google Shape;376;p16" descr="Microsoft Apps"/>
          <p:cNvPicPr preferRelativeResize="0"/>
          <p:nvPr/>
        </p:nvPicPr>
        <p:blipFill rotWithShape="1">
          <a:blip r:embed="rId5">
            <a:alphaModFix/>
          </a:blip>
          <a:srcRect/>
          <a:stretch/>
        </p:blipFill>
        <p:spPr>
          <a:xfrm>
            <a:off x="2969497" y="3645138"/>
            <a:ext cx="1349103" cy="1349103"/>
          </a:xfrm>
          <a:prstGeom prst="rect">
            <a:avLst/>
          </a:prstGeom>
          <a:noFill/>
          <a:ln>
            <a:noFill/>
          </a:ln>
        </p:spPr>
      </p:pic>
      <p:pic>
        <p:nvPicPr>
          <p:cNvPr id="377" name="Google Shape;377;p16" descr="MediBang Paint Pro (Windows/Mac) - the free digital painting and manga  creation software"/>
          <p:cNvPicPr preferRelativeResize="0"/>
          <p:nvPr/>
        </p:nvPicPr>
        <p:blipFill rotWithShape="1">
          <a:blip r:embed="rId6">
            <a:alphaModFix/>
          </a:blip>
          <a:srcRect l="33326" t="9770" r="26760" b="6672"/>
          <a:stretch/>
        </p:blipFill>
        <p:spPr>
          <a:xfrm>
            <a:off x="3259198" y="4707580"/>
            <a:ext cx="769700" cy="845992"/>
          </a:xfrm>
          <a:prstGeom prst="rect">
            <a:avLst/>
          </a:prstGeom>
          <a:noFill/>
          <a:ln>
            <a:noFill/>
          </a:ln>
        </p:spPr>
      </p:pic>
      <p:pic>
        <p:nvPicPr>
          <p:cNvPr id="378" name="Google Shape;378;p16" descr="ไมโครซอฟต์ พาวเวอร์พอยต์ - วิกิพีเดีย"/>
          <p:cNvPicPr preferRelativeResize="0"/>
          <p:nvPr/>
        </p:nvPicPr>
        <p:blipFill rotWithShape="1">
          <a:blip r:embed="rId7">
            <a:alphaModFix/>
          </a:blip>
          <a:srcRect/>
          <a:stretch/>
        </p:blipFill>
        <p:spPr>
          <a:xfrm>
            <a:off x="3332933" y="5693346"/>
            <a:ext cx="557063" cy="518087"/>
          </a:xfrm>
          <a:prstGeom prst="rect">
            <a:avLst/>
          </a:prstGeom>
          <a:noFill/>
          <a:ln>
            <a:noFill/>
          </a:ln>
        </p:spPr>
      </p:pic>
      <p:sp>
        <p:nvSpPr>
          <p:cNvPr id="379" name="Google Shape;379;p16"/>
          <p:cNvSpPr txBox="1"/>
          <p:nvPr/>
        </p:nvSpPr>
        <p:spPr>
          <a:xfrm>
            <a:off x="1096951" y="5034335"/>
            <a:ext cx="157252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 MATLAB </a:t>
            </a:r>
            <a:endParaRPr sz="1400" b="0" i="0" u="none" strike="noStrike" cap="none" dirty="0">
              <a:solidFill>
                <a:srgbClr val="000000"/>
              </a:solidFill>
              <a:latin typeface="Arial"/>
              <a:ea typeface="Arial"/>
              <a:cs typeface="Arial"/>
              <a:sym typeface="Arial"/>
            </a:endParaRPr>
          </a:p>
        </p:txBody>
      </p:sp>
      <p:pic>
        <p:nvPicPr>
          <p:cNvPr id="380" name="Google Shape;380;p16" descr="Form png images | PNGWing"/>
          <p:cNvPicPr preferRelativeResize="0"/>
          <p:nvPr/>
        </p:nvPicPr>
        <p:blipFill rotWithShape="1">
          <a:blip r:embed="rId8">
            <a:alphaModFix/>
          </a:blip>
          <a:srcRect/>
          <a:stretch/>
        </p:blipFill>
        <p:spPr>
          <a:xfrm>
            <a:off x="341817" y="3953266"/>
            <a:ext cx="791755" cy="791755"/>
          </a:xfrm>
          <a:prstGeom prst="rect">
            <a:avLst/>
          </a:prstGeom>
          <a:noFill/>
          <a:ln>
            <a:noFill/>
          </a:ln>
        </p:spPr>
      </p:pic>
      <p:pic>
        <p:nvPicPr>
          <p:cNvPr id="381" name="Google Shape;381;p16" descr="Form png images | PNGWing"/>
          <p:cNvPicPr preferRelativeResize="0"/>
          <p:nvPr/>
        </p:nvPicPr>
        <p:blipFill rotWithShape="1">
          <a:blip r:embed="rId8">
            <a:alphaModFix/>
          </a:blip>
          <a:srcRect/>
          <a:stretch/>
        </p:blipFill>
        <p:spPr>
          <a:xfrm>
            <a:off x="9301968" y="4618299"/>
            <a:ext cx="791755" cy="791755"/>
          </a:xfrm>
          <a:prstGeom prst="rect">
            <a:avLst/>
          </a:prstGeom>
          <a:noFill/>
          <a:ln>
            <a:noFill/>
          </a:ln>
        </p:spPr>
      </p:pic>
      <p:sp>
        <p:nvSpPr>
          <p:cNvPr id="382" name="Google Shape;382;p16"/>
          <p:cNvSpPr txBox="1"/>
          <p:nvPr/>
        </p:nvSpPr>
        <p:spPr>
          <a:xfrm>
            <a:off x="3930857" y="4098433"/>
            <a:ext cx="269190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Adobe photoshop</a:t>
            </a:r>
            <a:endParaRPr sz="1800" b="0" i="0" u="none" strike="noStrike" cap="none">
              <a:solidFill>
                <a:schemeClr val="dk1"/>
              </a:solidFill>
              <a:latin typeface="Arial"/>
              <a:ea typeface="Arial"/>
              <a:cs typeface="Arial"/>
              <a:sym typeface="Arial"/>
            </a:endParaRPr>
          </a:p>
        </p:txBody>
      </p:sp>
      <p:sp>
        <p:nvSpPr>
          <p:cNvPr id="383" name="Google Shape;383;p16"/>
          <p:cNvSpPr txBox="1"/>
          <p:nvPr/>
        </p:nvSpPr>
        <p:spPr>
          <a:xfrm>
            <a:off x="3855157" y="4980107"/>
            <a:ext cx="253489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Medi Bang pro paint</a:t>
            </a:r>
            <a:endParaRPr sz="1800" b="0" i="0" u="none" strike="noStrike" cap="none" dirty="0">
              <a:solidFill>
                <a:schemeClr val="dk1"/>
              </a:solidFill>
              <a:latin typeface="Arial"/>
              <a:ea typeface="Arial"/>
              <a:cs typeface="Arial"/>
              <a:sym typeface="Arial"/>
            </a:endParaRPr>
          </a:p>
        </p:txBody>
      </p:sp>
      <p:sp>
        <p:nvSpPr>
          <p:cNvPr id="384" name="Google Shape;384;p16"/>
          <p:cNvSpPr txBox="1"/>
          <p:nvPr/>
        </p:nvSpPr>
        <p:spPr>
          <a:xfrm>
            <a:off x="3855157" y="5815035"/>
            <a:ext cx="2631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Microsoft PowerPoint</a:t>
            </a:r>
            <a:endParaRPr sz="1800" b="0" i="0" u="none" strike="noStrike" cap="none">
              <a:solidFill>
                <a:schemeClr val="dk1"/>
              </a:solidFill>
              <a:latin typeface="Arial"/>
              <a:ea typeface="Arial"/>
              <a:cs typeface="Arial"/>
              <a:sym typeface="Arial"/>
            </a:endParaRPr>
          </a:p>
        </p:txBody>
      </p:sp>
      <p:sp>
        <p:nvSpPr>
          <p:cNvPr id="385" name="Google Shape;385;p16"/>
          <p:cNvSpPr txBox="1"/>
          <p:nvPr/>
        </p:nvSpPr>
        <p:spPr>
          <a:xfrm>
            <a:off x="7035997" y="4011787"/>
            <a:ext cx="207145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Microsoft Visual studio </a:t>
            </a:r>
            <a:endParaRPr sz="1800" b="0" i="0" u="none" strike="noStrike" cap="none" dirty="0">
              <a:solidFill>
                <a:schemeClr val="dk1"/>
              </a:solidFill>
              <a:latin typeface="Arial"/>
              <a:ea typeface="Arial"/>
              <a:cs typeface="Arial"/>
              <a:sym typeface="Arial"/>
            </a:endParaRPr>
          </a:p>
        </p:txBody>
      </p:sp>
      <p:sp>
        <p:nvSpPr>
          <p:cNvPr id="386" name="Google Shape;386;p16"/>
          <p:cNvSpPr txBox="1"/>
          <p:nvPr/>
        </p:nvSpPr>
        <p:spPr>
          <a:xfrm>
            <a:off x="898042" y="4025977"/>
            <a:ext cx="197053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Data collection form</a:t>
            </a:r>
            <a:endParaRPr sz="1400" b="0" i="0" u="none" strike="noStrike" cap="none">
              <a:solidFill>
                <a:srgbClr val="000000"/>
              </a:solidFill>
              <a:latin typeface="Arial"/>
              <a:ea typeface="Arial"/>
              <a:cs typeface="Arial"/>
              <a:sym typeface="Arial"/>
            </a:endParaRPr>
          </a:p>
        </p:txBody>
      </p:sp>
      <p:sp>
        <p:nvSpPr>
          <p:cNvPr id="387" name="Google Shape;387;p16"/>
          <p:cNvSpPr/>
          <p:nvPr/>
        </p:nvSpPr>
        <p:spPr>
          <a:xfrm>
            <a:off x="2913373" y="2558737"/>
            <a:ext cx="534867" cy="450366"/>
          </a:xfrm>
          <a:prstGeom prst="rightArrow">
            <a:avLst>
              <a:gd name="adj1" fmla="val 50000"/>
              <a:gd name="adj2"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16"/>
          <p:cNvSpPr/>
          <p:nvPr/>
        </p:nvSpPr>
        <p:spPr>
          <a:xfrm>
            <a:off x="5823867" y="2534049"/>
            <a:ext cx="534867" cy="450366"/>
          </a:xfrm>
          <a:prstGeom prst="rightArrow">
            <a:avLst>
              <a:gd name="adj1" fmla="val 50000"/>
              <a:gd name="adj2"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 name="Google Shape;389;p16"/>
          <p:cNvSpPr/>
          <p:nvPr/>
        </p:nvSpPr>
        <p:spPr>
          <a:xfrm>
            <a:off x="8900336" y="2498501"/>
            <a:ext cx="534867" cy="450366"/>
          </a:xfrm>
          <a:prstGeom prst="rightArrow">
            <a:avLst>
              <a:gd name="adj1" fmla="val 50000"/>
              <a:gd name="adj2"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0" name="Google Shape;390;p16" descr="Form png images | PNGWing"/>
          <p:cNvPicPr preferRelativeResize="0"/>
          <p:nvPr/>
        </p:nvPicPr>
        <p:blipFill rotWithShape="1">
          <a:blip r:embed="rId8">
            <a:alphaModFix/>
          </a:blip>
          <a:srcRect/>
          <a:stretch/>
        </p:blipFill>
        <p:spPr>
          <a:xfrm>
            <a:off x="9308461" y="5370608"/>
            <a:ext cx="791755" cy="791755"/>
          </a:xfrm>
          <a:prstGeom prst="rect">
            <a:avLst/>
          </a:prstGeom>
          <a:noFill/>
          <a:ln>
            <a:noFill/>
          </a:ln>
        </p:spPr>
      </p:pic>
      <p:sp>
        <p:nvSpPr>
          <p:cNvPr id="391" name="Google Shape;391;p16"/>
          <p:cNvSpPr txBox="1"/>
          <p:nvPr/>
        </p:nvSpPr>
        <p:spPr>
          <a:xfrm>
            <a:off x="9902532" y="5510382"/>
            <a:ext cx="203862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Satisfaction form </a:t>
            </a:r>
            <a:endParaRPr sz="1800" b="0" i="0" u="none" strike="noStrike" cap="none" dirty="0">
              <a:solidFill>
                <a:schemeClr val="dk1"/>
              </a:solidFill>
              <a:latin typeface="Arial"/>
              <a:ea typeface="Arial"/>
              <a:cs typeface="Arial"/>
              <a:sym typeface="Arial"/>
            </a:endParaRPr>
          </a:p>
        </p:txBody>
      </p:sp>
      <p:pic>
        <p:nvPicPr>
          <p:cNvPr id="392" name="Google Shape;392;p16" descr="Form png images | PNGWing"/>
          <p:cNvPicPr preferRelativeResize="0"/>
          <p:nvPr/>
        </p:nvPicPr>
        <p:blipFill rotWithShape="1">
          <a:blip r:embed="rId8">
            <a:alphaModFix/>
          </a:blip>
          <a:srcRect/>
          <a:stretch/>
        </p:blipFill>
        <p:spPr>
          <a:xfrm>
            <a:off x="9308461" y="3921110"/>
            <a:ext cx="791755" cy="791755"/>
          </a:xfrm>
          <a:prstGeom prst="rect">
            <a:avLst/>
          </a:prstGeom>
          <a:noFill/>
          <a:ln>
            <a:noFill/>
          </a:ln>
        </p:spPr>
      </p:pic>
      <p:sp>
        <p:nvSpPr>
          <p:cNvPr id="393" name="Google Shape;393;p16"/>
          <p:cNvSpPr txBox="1"/>
          <p:nvPr/>
        </p:nvSpPr>
        <p:spPr>
          <a:xfrm>
            <a:off x="9994036" y="4058305"/>
            <a:ext cx="1840500" cy="650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Expert evaluation form</a:t>
            </a:r>
            <a:endParaRPr sz="1800" b="0" i="0" u="none" strike="noStrike" cap="none" dirty="0">
              <a:solidFill>
                <a:schemeClr val="dk1"/>
              </a:solidFill>
              <a:latin typeface="Arial"/>
              <a:ea typeface="Arial"/>
              <a:cs typeface="Arial"/>
              <a:sym typeface="Arial"/>
            </a:endParaRPr>
          </a:p>
        </p:txBody>
      </p:sp>
      <p:sp>
        <p:nvSpPr>
          <p:cNvPr id="394" name="Google Shape;394;p16"/>
          <p:cNvSpPr/>
          <p:nvPr/>
        </p:nvSpPr>
        <p:spPr>
          <a:xfrm>
            <a:off x="1135345" y="429243"/>
            <a:ext cx="3183255" cy="979486"/>
          </a:xfrm>
          <a:prstGeom prst="roundRect">
            <a:avLst>
              <a:gd name="adj" fmla="val 50000"/>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Arial"/>
                <a:ea typeface="Arial"/>
                <a:cs typeface="Arial"/>
                <a:sym typeface="Arial"/>
              </a:rPr>
              <a:t>Tools</a:t>
            </a:r>
            <a:endParaRPr sz="1400" b="0" i="0" u="none" strike="noStrike" cap="none" dirty="0">
              <a:solidFill>
                <a:srgbClr val="000000"/>
              </a:solidFill>
              <a:latin typeface="Arial"/>
              <a:ea typeface="Arial"/>
              <a:cs typeface="Arial"/>
              <a:sym typeface="Arial"/>
            </a:endParaRPr>
          </a:p>
        </p:txBody>
      </p:sp>
      <p:pic>
        <p:nvPicPr>
          <p:cNvPr id="395" name="Google Shape;395;p16" descr="Setting Icon Tools Icon Gear Setting: เวกเตอร์สต็อก (ปลอดค่าลิขสิทธิ์)  1146323936 | Shutterstock"/>
          <p:cNvPicPr preferRelativeResize="0"/>
          <p:nvPr/>
        </p:nvPicPr>
        <p:blipFill rotWithShape="1">
          <a:blip r:embed="rId9">
            <a:alphaModFix/>
          </a:blip>
          <a:srcRect l="18601" t="13585" r="14094" b="20946"/>
          <a:stretch/>
        </p:blipFill>
        <p:spPr>
          <a:xfrm>
            <a:off x="4425515" y="436588"/>
            <a:ext cx="891250" cy="93364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17"/>
          <p:cNvSpPr/>
          <p:nvPr/>
        </p:nvSpPr>
        <p:spPr>
          <a:xfrm>
            <a:off x="333715" y="1620409"/>
            <a:ext cx="3902203" cy="995426"/>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Typical atrioventricular nodal reentry tachycardia (AVNRT)</a:t>
            </a:r>
            <a:endParaRPr sz="1400" b="0" i="0" u="none" strike="noStrike" cap="none">
              <a:solidFill>
                <a:srgbClr val="000000"/>
              </a:solidFill>
              <a:latin typeface="Arial"/>
              <a:ea typeface="Arial"/>
              <a:cs typeface="Arial"/>
              <a:sym typeface="Arial"/>
            </a:endParaRPr>
          </a:p>
        </p:txBody>
      </p:sp>
      <p:sp>
        <p:nvSpPr>
          <p:cNvPr id="402" name="Google Shape;402;p17"/>
          <p:cNvSpPr/>
          <p:nvPr/>
        </p:nvSpPr>
        <p:spPr>
          <a:xfrm>
            <a:off x="333715" y="2791283"/>
            <a:ext cx="3902203" cy="1442576"/>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Wolff-Parkinson-white (WPW) pattern (right side bypass tract) caused Antidromic AVRT</a:t>
            </a:r>
            <a:endParaRPr sz="1400" b="0" i="0" u="none" strike="noStrike" cap="none">
              <a:solidFill>
                <a:srgbClr val="000000"/>
              </a:solidFill>
              <a:latin typeface="Arial"/>
              <a:ea typeface="Arial"/>
              <a:cs typeface="Arial"/>
              <a:sym typeface="Arial"/>
            </a:endParaRPr>
          </a:p>
        </p:txBody>
      </p:sp>
      <p:sp>
        <p:nvSpPr>
          <p:cNvPr id="403" name="Google Shape;403;p17"/>
          <p:cNvSpPr/>
          <p:nvPr/>
        </p:nvSpPr>
        <p:spPr>
          <a:xfrm>
            <a:off x="333715" y="4409307"/>
            <a:ext cx="3902203" cy="1270996"/>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WPW pattern (left side bypass tract) caused Orthodromic AVRT</a:t>
            </a:r>
            <a:endParaRPr sz="1400" b="0" i="0" u="none" strike="noStrike" cap="none">
              <a:solidFill>
                <a:srgbClr val="000000"/>
              </a:solidFill>
              <a:latin typeface="Arial"/>
              <a:ea typeface="Arial"/>
              <a:cs typeface="Arial"/>
              <a:sym typeface="Arial"/>
            </a:endParaRPr>
          </a:p>
        </p:txBody>
      </p:sp>
      <p:pic>
        <p:nvPicPr>
          <p:cNvPr id="404" name="Google Shape;404;p17" descr="Form png images | PNGWing"/>
          <p:cNvPicPr preferRelativeResize="0"/>
          <p:nvPr/>
        </p:nvPicPr>
        <p:blipFill rotWithShape="1">
          <a:blip r:embed="rId3">
            <a:alphaModFix/>
          </a:blip>
          <a:srcRect/>
          <a:stretch/>
        </p:blipFill>
        <p:spPr>
          <a:xfrm>
            <a:off x="109001" y="-99512"/>
            <a:ext cx="1571817" cy="1571817"/>
          </a:xfrm>
          <a:prstGeom prst="rect">
            <a:avLst/>
          </a:prstGeom>
          <a:noFill/>
          <a:ln>
            <a:noFill/>
          </a:ln>
        </p:spPr>
      </p:pic>
      <p:sp>
        <p:nvSpPr>
          <p:cNvPr id="405" name="Google Shape;405;p17"/>
          <p:cNvSpPr/>
          <p:nvPr/>
        </p:nvSpPr>
        <p:spPr>
          <a:xfrm>
            <a:off x="1614436" y="244399"/>
            <a:ext cx="4014762" cy="877087"/>
          </a:xfrm>
          <a:prstGeom prst="roundRect">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Data collection</a:t>
            </a:r>
            <a:endParaRPr sz="1400" b="0" i="0" u="none" strike="noStrike" cap="none">
              <a:solidFill>
                <a:srgbClr val="000000"/>
              </a:solidFill>
              <a:latin typeface="Arial"/>
              <a:ea typeface="Arial"/>
              <a:cs typeface="Arial"/>
              <a:sym typeface="Arial"/>
            </a:endParaRPr>
          </a:p>
        </p:txBody>
      </p:sp>
      <p:sp>
        <p:nvSpPr>
          <p:cNvPr id="406" name="Google Shape;406;p17"/>
          <p:cNvSpPr/>
          <p:nvPr/>
        </p:nvSpPr>
        <p:spPr>
          <a:xfrm>
            <a:off x="8297282" y="1806683"/>
            <a:ext cx="682399" cy="3411776"/>
          </a:xfrm>
          <a:prstGeom prst="rightBrace">
            <a:avLst>
              <a:gd name="adj1" fmla="val 6576"/>
              <a:gd name="adj2" fmla="val 48233"/>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7" name="Google Shape;407;p17"/>
          <p:cNvSpPr txBox="1"/>
          <p:nvPr/>
        </p:nvSpPr>
        <p:spPr>
          <a:xfrm>
            <a:off x="8979681" y="2384182"/>
            <a:ext cx="3398714" cy="184665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Chief complaint</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Sign and symptom</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Medication / EP procedure</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ECG and intracardiac electrogram data</a:t>
            </a:r>
            <a:endParaRPr sz="1400" b="0" i="0" u="none" strike="noStrike" cap="none" dirty="0">
              <a:solidFill>
                <a:srgbClr val="000000"/>
              </a:solidFill>
              <a:latin typeface="Arial"/>
              <a:ea typeface="Arial"/>
              <a:cs typeface="Arial"/>
              <a:sym typeface="Arial"/>
            </a:endParaRPr>
          </a:p>
          <a:p>
            <a:pPr marL="342900" marR="0" lvl="0" indent="-190500" algn="l" rtl="0">
              <a:lnSpc>
                <a:spcPct val="100000"/>
              </a:lnSpc>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408" name="Google Shape;408;p17"/>
          <p:cNvSpPr txBox="1"/>
          <p:nvPr/>
        </p:nvSpPr>
        <p:spPr>
          <a:xfrm>
            <a:off x="6659210" y="5663920"/>
            <a:ext cx="537798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This study was reviewed and approved by the Institutional Review Board of the Ethics Committee of Sakon-Nakhon Hospital (002/2564).</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 </a:t>
            </a:r>
            <a:endParaRPr sz="1500" b="0" i="0" u="none" strike="noStrike" cap="none">
              <a:solidFill>
                <a:schemeClr val="dk1"/>
              </a:solidFill>
              <a:latin typeface="Arial"/>
              <a:ea typeface="Arial"/>
              <a:cs typeface="Arial"/>
              <a:sym typeface="Arial"/>
            </a:endParaRPr>
          </a:p>
        </p:txBody>
      </p:sp>
      <p:pic>
        <p:nvPicPr>
          <p:cNvPr id="409" name="Google Shape;409;p17" descr="A picture containing text&#10;&#10;Description automatically generated"/>
          <p:cNvPicPr preferRelativeResize="0"/>
          <p:nvPr/>
        </p:nvPicPr>
        <p:blipFill rotWithShape="1">
          <a:blip r:embed="rId4">
            <a:alphaModFix/>
          </a:blip>
          <a:srcRect/>
          <a:stretch/>
        </p:blipFill>
        <p:spPr>
          <a:xfrm>
            <a:off x="4918317" y="1634494"/>
            <a:ext cx="2722308" cy="1786463"/>
          </a:xfrm>
          <a:prstGeom prst="rect">
            <a:avLst/>
          </a:prstGeom>
          <a:noFill/>
          <a:ln>
            <a:noFill/>
          </a:ln>
        </p:spPr>
      </p:pic>
      <p:pic>
        <p:nvPicPr>
          <p:cNvPr id="410" name="Google Shape;410;p17" descr="Diagram&#10;&#10;Description automatically generated"/>
          <p:cNvPicPr preferRelativeResize="0"/>
          <p:nvPr/>
        </p:nvPicPr>
        <p:blipFill rotWithShape="1">
          <a:blip r:embed="rId5">
            <a:alphaModFix/>
          </a:blip>
          <a:srcRect/>
          <a:stretch/>
        </p:blipFill>
        <p:spPr>
          <a:xfrm>
            <a:off x="4918317" y="3596983"/>
            <a:ext cx="2722309" cy="150560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18"/>
          <p:cNvSpPr/>
          <p:nvPr/>
        </p:nvSpPr>
        <p:spPr>
          <a:xfrm>
            <a:off x="109835" y="463402"/>
            <a:ext cx="5747658" cy="749199"/>
          </a:xfrm>
          <a:prstGeom prst="roundRect">
            <a:avLst>
              <a:gd name="adj" fmla="val 50000"/>
            </a:avLst>
          </a:prstGeom>
          <a:solidFill>
            <a:srgbClr val="3A3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Signals Construction and generation</a:t>
            </a:r>
            <a:endParaRPr sz="2400" b="0" i="0" u="none" strike="noStrike" cap="none">
              <a:solidFill>
                <a:schemeClr val="lt1"/>
              </a:solidFill>
              <a:latin typeface="Arial"/>
              <a:ea typeface="Arial"/>
              <a:cs typeface="Arial"/>
              <a:sym typeface="Arial"/>
            </a:endParaRPr>
          </a:p>
        </p:txBody>
      </p:sp>
      <p:pic>
        <p:nvPicPr>
          <p:cNvPr id="417" name="Google Shape;417;p18"/>
          <p:cNvPicPr preferRelativeResize="0"/>
          <p:nvPr/>
        </p:nvPicPr>
        <p:blipFill rotWithShape="1">
          <a:blip r:embed="rId3">
            <a:alphaModFix/>
          </a:blip>
          <a:srcRect l="3133" r="5761" b="10459"/>
          <a:stretch/>
        </p:blipFill>
        <p:spPr>
          <a:xfrm>
            <a:off x="7973273" y="658875"/>
            <a:ext cx="3764515" cy="2081014"/>
          </a:xfrm>
          <a:prstGeom prst="rect">
            <a:avLst/>
          </a:prstGeom>
          <a:noFill/>
          <a:ln>
            <a:noFill/>
          </a:ln>
        </p:spPr>
      </p:pic>
      <p:sp>
        <p:nvSpPr>
          <p:cNvPr id="418" name="Google Shape;418;p18"/>
          <p:cNvSpPr/>
          <p:nvPr/>
        </p:nvSpPr>
        <p:spPr>
          <a:xfrm>
            <a:off x="116265" y="4137331"/>
            <a:ext cx="2993441" cy="2019978"/>
          </a:xfrm>
          <a:prstGeom prst="roundRect">
            <a:avLst>
              <a:gd name="adj" fmla="val 16667"/>
            </a:avLst>
          </a:prstGeom>
          <a:solidFill>
            <a:srgbClr val="1F386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rial"/>
                <a:ea typeface="Arial"/>
                <a:cs typeface="Arial"/>
                <a:sym typeface="Arial"/>
              </a:rPr>
              <a:t>ECG and intracardiac electrogram data</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Arial"/>
                <a:ea typeface="Arial"/>
                <a:cs typeface="Arial"/>
                <a:sym typeface="Arial"/>
              </a:rPr>
              <a:t>Amplitude (mV)</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Arial"/>
                <a:ea typeface="Arial"/>
                <a:cs typeface="Arial"/>
                <a:sym typeface="Arial"/>
              </a:rPr>
              <a:t>Interval (sec)</a:t>
            </a:r>
            <a:endParaRPr sz="1400" b="0" i="0" u="none" strike="noStrike" cap="none" dirty="0">
              <a:solidFill>
                <a:srgbClr val="000000"/>
              </a:solidFill>
              <a:latin typeface="Arial"/>
              <a:ea typeface="Arial"/>
              <a:cs typeface="Arial"/>
              <a:sym typeface="Arial"/>
            </a:endParaRPr>
          </a:p>
        </p:txBody>
      </p:sp>
      <p:sp>
        <p:nvSpPr>
          <p:cNvPr id="419" name="Google Shape;419;p18"/>
          <p:cNvSpPr/>
          <p:nvPr/>
        </p:nvSpPr>
        <p:spPr>
          <a:xfrm>
            <a:off x="3949566" y="3473284"/>
            <a:ext cx="2645962" cy="881178"/>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Fourier series</a:t>
            </a:r>
            <a:endParaRPr sz="2000" b="0" i="0" u="none" strike="noStrike" cap="none">
              <a:solidFill>
                <a:schemeClr val="lt1"/>
              </a:solidFill>
              <a:latin typeface="Arial"/>
              <a:ea typeface="Arial"/>
              <a:cs typeface="Arial"/>
              <a:sym typeface="Arial"/>
            </a:endParaRPr>
          </a:p>
        </p:txBody>
      </p:sp>
      <p:sp>
        <p:nvSpPr>
          <p:cNvPr id="420" name="Google Shape;420;p18"/>
          <p:cNvSpPr/>
          <p:nvPr/>
        </p:nvSpPr>
        <p:spPr>
          <a:xfrm>
            <a:off x="3949566" y="4586614"/>
            <a:ext cx="2645962" cy="812846"/>
          </a:xfrm>
          <a:prstGeom prst="roundRect">
            <a:avLst>
              <a:gd name="adj" fmla="val 50000"/>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MATLAB</a:t>
            </a:r>
            <a:endParaRPr sz="2000" b="0" i="0" u="none" strike="noStrike" cap="none">
              <a:solidFill>
                <a:schemeClr val="lt1"/>
              </a:solidFill>
              <a:latin typeface="Arial"/>
              <a:ea typeface="Arial"/>
              <a:cs typeface="Arial"/>
              <a:sym typeface="Arial"/>
            </a:endParaRPr>
          </a:p>
        </p:txBody>
      </p:sp>
      <p:sp>
        <p:nvSpPr>
          <p:cNvPr id="421" name="Google Shape;421;p18"/>
          <p:cNvSpPr/>
          <p:nvPr/>
        </p:nvSpPr>
        <p:spPr>
          <a:xfrm>
            <a:off x="8463290" y="4946290"/>
            <a:ext cx="2773346" cy="541236"/>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Synthetic signal </a:t>
            </a:r>
            <a:endParaRPr sz="1800" b="0" i="0" u="none" strike="noStrike" cap="none">
              <a:solidFill>
                <a:schemeClr val="lt1"/>
              </a:solidFill>
              <a:latin typeface="Arial"/>
              <a:ea typeface="Arial"/>
              <a:cs typeface="Arial"/>
              <a:sym typeface="Arial"/>
            </a:endParaRPr>
          </a:p>
        </p:txBody>
      </p:sp>
      <p:sp>
        <p:nvSpPr>
          <p:cNvPr id="422" name="Google Shape;422;p18"/>
          <p:cNvSpPr/>
          <p:nvPr/>
        </p:nvSpPr>
        <p:spPr>
          <a:xfrm>
            <a:off x="3207835" y="3621138"/>
            <a:ext cx="637172" cy="516193"/>
          </a:xfrm>
          <a:prstGeom prst="rightArrow">
            <a:avLst>
              <a:gd name="adj1" fmla="val 50000"/>
              <a:gd name="adj2" fmla="val 50000"/>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3" name="Google Shape;423;p18"/>
          <p:cNvSpPr/>
          <p:nvPr/>
        </p:nvSpPr>
        <p:spPr>
          <a:xfrm>
            <a:off x="6763212" y="3516395"/>
            <a:ext cx="637172" cy="516193"/>
          </a:xfrm>
          <a:prstGeom prst="rightArrow">
            <a:avLst>
              <a:gd name="adj1" fmla="val 50000"/>
              <a:gd name="adj2" fmla="val 50000"/>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24" name="Google Shape;424;p18"/>
          <p:cNvCxnSpPr>
            <a:stCxn id="419" idx="2"/>
            <a:endCxn id="420" idx="0"/>
          </p:cNvCxnSpPr>
          <p:nvPr/>
        </p:nvCxnSpPr>
        <p:spPr>
          <a:xfrm>
            <a:off x="5272547" y="4354462"/>
            <a:ext cx="0" cy="232200"/>
          </a:xfrm>
          <a:prstGeom prst="straightConnector1">
            <a:avLst/>
          </a:prstGeom>
          <a:noFill/>
          <a:ln w="9525" cap="flat" cmpd="sng">
            <a:solidFill>
              <a:schemeClr val="accent1"/>
            </a:solidFill>
            <a:prstDash val="solid"/>
            <a:miter lim="800000"/>
            <a:headEnd type="none" w="sm" len="sm"/>
            <a:tailEnd type="none" w="sm" len="sm"/>
          </a:ln>
        </p:spPr>
      </p:cxnSp>
      <p:pic>
        <p:nvPicPr>
          <p:cNvPr id="425" name="Google Shape;425;p18"/>
          <p:cNvPicPr preferRelativeResize="0"/>
          <p:nvPr/>
        </p:nvPicPr>
        <p:blipFill rotWithShape="1">
          <a:blip r:embed="rId4">
            <a:alphaModFix/>
          </a:blip>
          <a:srcRect/>
          <a:stretch/>
        </p:blipFill>
        <p:spPr>
          <a:xfrm>
            <a:off x="3023710" y="2545161"/>
            <a:ext cx="4364633" cy="561618"/>
          </a:xfrm>
          <a:prstGeom prst="rect">
            <a:avLst/>
          </a:prstGeom>
          <a:noFill/>
          <a:ln>
            <a:noFill/>
          </a:ln>
        </p:spPr>
      </p:pic>
      <p:pic>
        <p:nvPicPr>
          <p:cNvPr id="426" name="Google Shape;426;p18"/>
          <p:cNvPicPr preferRelativeResize="0"/>
          <p:nvPr/>
        </p:nvPicPr>
        <p:blipFill rotWithShape="1">
          <a:blip r:embed="rId5">
            <a:alphaModFix/>
          </a:blip>
          <a:srcRect/>
          <a:stretch/>
        </p:blipFill>
        <p:spPr>
          <a:xfrm>
            <a:off x="3023710" y="1844380"/>
            <a:ext cx="4448010" cy="594118"/>
          </a:xfrm>
          <a:prstGeom prst="rect">
            <a:avLst/>
          </a:prstGeom>
          <a:noFill/>
          <a:ln>
            <a:noFill/>
          </a:ln>
        </p:spPr>
      </p:pic>
      <p:pic>
        <p:nvPicPr>
          <p:cNvPr id="427" name="Google Shape;427;p18" descr="MATLAB - Wikipedia"/>
          <p:cNvPicPr preferRelativeResize="0"/>
          <p:nvPr/>
        </p:nvPicPr>
        <p:blipFill rotWithShape="1">
          <a:blip r:embed="rId6">
            <a:alphaModFix/>
          </a:blip>
          <a:srcRect/>
          <a:stretch/>
        </p:blipFill>
        <p:spPr>
          <a:xfrm>
            <a:off x="4205960" y="4731100"/>
            <a:ext cx="505950" cy="454597"/>
          </a:xfrm>
          <a:prstGeom prst="rect">
            <a:avLst/>
          </a:prstGeom>
          <a:noFill/>
          <a:ln>
            <a:noFill/>
          </a:ln>
        </p:spPr>
      </p:pic>
      <p:pic>
        <p:nvPicPr>
          <p:cNvPr id="428" name="Google Shape;428;p18" descr="A screenshot of a video game&#10;&#10;Description automatically generated"/>
          <p:cNvPicPr preferRelativeResize="0"/>
          <p:nvPr/>
        </p:nvPicPr>
        <p:blipFill rotWithShape="1">
          <a:blip r:embed="rId7">
            <a:alphaModFix/>
          </a:blip>
          <a:srcRect b="4324"/>
          <a:stretch/>
        </p:blipFill>
        <p:spPr>
          <a:xfrm>
            <a:off x="7973273" y="2816999"/>
            <a:ext cx="3753381" cy="2019978"/>
          </a:xfrm>
          <a:prstGeom prst="rect">
            <a:avLst/>
          </a:prstGeom>
          <a:noFill/>
          <a:ln>
            <a:noFill/>
          </a:ln>
        </p:spPr>
      </p:pic>
      <p:pic>
        <p:nvPicPr>
          <p:cNvPr id="2" name="Google Shape;409;p17" descr="A picture containing text&#10;&#10;Description automatically generated">
            <a:extLst>
              <a:ext uri="{FF2B5EF4-FFF2-40B4-BE49-F238E27FC236}">
                <a16:creationId xmlns:a16="http://schemas.microsoft.com/office/drawing/2014/main" id="{2787C0EA-1DEB-8937-62E6-BD9C493A7064}"/>
              </a:ext>
            </a:extLst>
          </p:cNvPr>
          <p:cNvPicPr preferRelativeResize="0"/>
          <p:nvPr/>
        </p:nvPicPr>
        <p:blipFill rotWithShape="1">
          <a:blip r:embed="rId8">
            <a:alphaModFix/>
          </a:blip>
          <a:srcRect/>
          <a:stretch/>
        </p:blipFill>
        <p:spPr>
          <a:xfrm>
            <a:off x="447140" y="1439690"/>
            <a:ext cx="2397649" cy="1573412"/>
          </a:xfrm>
          <a:prstGeom prst="rect">
            <a:avLst/>
          </a:prstGeom>
          <a:noFill/>
          <a:ln>
            <a:noFill/>
          </a:ln>
        </p:spPr>
      </p:pic>
      <p:pic>
        <p:nvPicPr>
          <p:cNvPr id="3" name="Google Shape;410;p17" descr="Diagram&#10;&#10;Description automatically generated">
            <a:extLst>
              <a:ext uri="{FF2B5EF4-FFF2-40B4-BE49-F238E27FC236}">
                <a16:creationId xmlns:a16="http://schemas.microsoft.com/office/drawing/2014/main" id="{3FA48B6F-F240-8D39-A4AA-F82D5234F3B8}"/>
              </a:ext>
            </a:extLst>
          </p:cNvPr>
          <p:cNvPicPr preferRelativeResize="0"/>
          <p:nvPr/>
        </p:nvPicPr>
        <p:blipFill rotWithShape="1">
          <a:blip r:embed="rId9">
            <a:alphaModFix/>
          </a:blip>
          <a:srcRect/>
          <a:stretch/>
        </p:blipFill>
        <p:spPr>
          <a:xfrm>
            <a:off x="430110" y="2823854"/>
            <a:ext cx="2397650" cy="1326048"/>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9"/>
          <p:cNvSpPr/>
          <p:nvPr/>
        </p:nvSpPr>
        <p:spPr>
          <a:xfrm>
            <a:off x="1134637" y="540967"/>
            <a:ext cx="3538963" cy="979486"/>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Arial"/>
                <a:ea typeface="Arial"/>
                <a:cs typeface="Arial"/>
                <a:sym typeface="Arial"/>
              </a:rPr>
              <a:t>Construction</a:t>
            </a:r>
            <a:endParaRPr sz="1400" b="0" i="0" u="none" strike="noStrike" cap="none">
              <a:solidFill>
                <a:srgbClr val="000000"/>
              </a:solidFill>
              <a:latin typeface="Arial"/>
              <a:ea typeface="Arial"/>
              <a:cs typeface="Arial"/>
              <a:sym typeface="Arial"/>
            </a:endParaRPr>
          </a:p>
        </p:txBody>
      </p:sp>
      <p:pic>
        <p:nvPicPr>
          <p:cNvPr id="435" name="Google Shape;435;p19" descr="Programming course - Free miscellaneous icons"/>
          <p:cNvPicPr preferRelativeResize="0"/>
          <p:nvPr/>
        </p:nvPicPr>
        <p:blipFill rotWithShape="1">
          <a:blip r:embed="rId3">
            <a:alphaModFix/>
          </a:blip>
          <a:srcRect/>
          <a:stretch/>
        </p:blipFill>
        <p:spPr>
          <a:xfrm>
            <a:off x="4920527" y="540967"/>
            <a:ext cx="1030146" cy="1030146"/>
          </a:xfrm>
          <a:prstGeom prst="rect">
            <a:avLst/>
          </a:prstGeom>
          <a:noFill/>
          <a:ln>
            <a:noFill/>
          </a:ln>
        </p:spPr>
      </p:pic>
      <p:sp>
        <p:nvSpPr>
          <p:cNvPr id="436" name="Google Shape;436;p19"/>
          <p:cNvSpPr/>
          <p:nvPr/>
        </p:nvSpPr>
        <p:spPr>
          <a:xfrm>
            <a:off x="274101" y="2646445"/>
            <a:ext cx="3538963" cy="2393308"/>
          </a:xfrm>
          <a:prstGeom prst="roundRect">
            <a:avLst>
              <a:gd name="adj" fmla="val 16667"/>
            </a:avLst>
          </a:prstGeom>
          <a:solidFill>
            <a:srgbClr val="3A3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7" name="Google Shape;437;p19"/>
          <p:cNvSpPr/>
          <p:nvPr/>
        </p:nvSpPr>
        <p:spPr>
          <a:xfrm>
            <a:off x="3954094" y="2599958"/>
            <a:ext cx="3538963" cy="2393308"/>
          </a:xfrm>
          <a:prstGeom prst="roundRect">
            <a:avLst>
              <a:gd name="adj" fmla="val 16667"/>
            </a:avLst>
          </a:prstGeom>
          <a:solidFill>
            <a:srgbClr val="3A3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8" name="Google Shape;438;p19"/>
          <p:cNvSpPr/>
          <p:nvPr/>
        </p:nvSpPr>
        <p:spPr>
          <a:xfrm>
            <a:off x="8587987" y="2646445"/>
            <a:ext cx="3538963" cy="2393308"/>
          </a:xfrm>
          <a:prstGeom prst="roundRect">
            <a:avLst>
              <a:gd name="adj" fmla="val 16667"/>
            </a:avLst>
          </a:prstGeom>
          <a:solidFill>
            <a:srgbClr val="3A383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9" name="Google Shape;439;p19"/>
          <p:cNvSpPr txBox="1"/>
          <p:nvPr/>
        </p:nvSpPr>
        <p:spPr>
          <a:xfrm>
            <a:off x="489027" y="3107746"/>
            <a:ext cx="3155223"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lt1"/>
                </a:solidFill>
                <a:latin typeface="Arial"/>
                <a:ea typeface="Arial"/>
                <a:cs typeface="Arial"/>
                <a:sym typeface="Arial"/>
              </a:rPr>
              <a:t>Signals</a:t>
            </a:r>
            <a:endParaRPr sz="24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lt1"/>
              </a:solidFill>
              <a:latin typeface="Arial"/>
              <a:ea typeface="Arial"/>
              <a:cs typeface="Arial"/>
              <a:sym typeface="Arial"/>
            </a:endParaRPr>
          </a:p>
        </p:txBody>
      </p:sp>
      <p:sp>
        <p:nvSpPr>
          <p:cNvPr id="440" name="Google Shape;440;p19"/>
          <p:cNvSpPr txBox="1"/>
          <p:nvPr/>
        </p:nvSpPr>
        <p:spPr>
          <a:xfrm>
            <a:off x="5049024" y="3091344"/>
            <a:ext cx="159173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lt1"/>
                </a:solidFill>
                <a:latin typeface="Arial"/>
                <a:ea typeface="Arial"/>
                <a:cs typeface="Arial"/>
                <a:sym typeface="Arial"/>
              </a:rPr>
              <a:t>Content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lt1"/>
                </a:solidFill>
                <a:latin typeface="Arial"/>
                <a:ea typeface="Arial"/>
                <a:cs typeface="Arial"/>
                <a:sym typeface="Arial"/>
              </a:rPr>
              <a:t>Pictures</a:t>
            </a:r>
            <a:endParaRPr sz="1400" b="0" i="0" u="none" strike="noStrike" cap="none" dirty="0">
              <a:solidFill>
                <a:srgbClr val="000000"/>
              </a:solidFill>
              <a:latin typeface="Arial"/>
              <a:ea typeface="Arial"/>
              <a:cs typeface="Arial"/>
              <a:sym typeface="Arial"/>
            </a:endParaRPr>
          </a:p>
        </p:txBody>
      </p:sp>
      <p:sp>
        <p:nvSpPr>
          <p:cNvPr id="441" name="Google Shape;441;p19"/>
          <p:cNvSpPr txBox="1"/>
          <p:nvPr/>
        </p:nvSpPr>
        <p:spPr>
          <a:xfrm>
            <a:off x="8865082" y="3381434"/>
            <a:ext cx="308874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Program construction </a:t>
            </a:r>
            <a:endParaRPr sz="2400" b="0" i="0" u="none" strike="noStrike" cap="none">
              <a:solidFill>
                <a:schemeClr val="lt1"/>
              </a:solidFill>
              <a:latin typeface="Arial"/>
              <a:ea typeface="Arial"/>
              <a:cs typeface="Arial"/>
              <a:sym typeface="Arial"/>
            </a:endParaRPr>
          </a:p>
        </p:txBody>
      </p:sp>
      <p:sp>
        <p:nvSpPr>
          <p:cNvPr id="442" name="Google Shape;442;p19"/>
          <p:cNvSpPr/>
          <p:nvPr/>
        </p:nvSpPr>
        <p:spPr>
          <a:xfrm>
            <a:off x="7643472" y="3528274"/>
            <a:ext cx="660501" cy="536676"/>
          </a:xfrm>
          <a:prstGeom prst="rightArrow">
            <a:avLst>
              <a:gd name="adj1" fmla="val 50000"/>
              <a:gd name="adj2" fmla="val 50000"/>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3" name="Google Shape;443;p19" descr="MATLAB - Wikipedia"/>
          <p:cNvPicPr preferRelativeResize="0"/>
          <p:nvPr/>
        </p:nvPicPr>
        <p:blipFill rotWithShape="1">
          <a:blip r:embed="rId4">
            <a:alphaModFix/>
          </a:blip>
          <a:srcRect/>
          <a:stretch/>
        </p:blipFill>
        <p:spPr>
          <a:xfrm>
            <a:off x="1474069" y="4098558"/>
            <a:ext cx="729585" cy="655534"/>
          </a:xfrm>
          <a:prstGeom prst="rect">
            <a:avLst/>
          </a:prstGeom>
          <a:noFill/>
          <a:ln>
            <a:noFill/>
          </a:ln>
        </p:spPr>
      </p:pic>
      <p:pic>
        <p:nvPicPr>
          <p:cNvPr id="444" name="Google Shape;444;p19" descr="Microsoft Apps"/>
          <p:cNvPicPr preferRelativeResize="0"/>
          <p:nvPr/>
        </p:nvPicPr>
        <p:blipFill rotWithShape="1">
          <a:blip r:embed="rId5">
            <a:alphaModFix/>
          </a:blip>
          <a:srcRect/>
          <a:stretch/>
        </p:blipFill>
        <p:spPr>
          <a:xfrm>
            <a:off x="4196724" y="3777410"/>
            <a:ext cx="1349103" cy="1349103"/>
          </a:xfrm>
          <a:prstGeom prst="rect">
            <a:avLst/>
          </a:prstGeom>
          <a:noFill/>
          <a:ln>
            <a:noFill/>
          </a:ln>
        </p:spPr>
      </p:pic>
      <p:pic>
        <p:nvPicPr>
          <p:cNvPr id="445" name="Google Shape;445;p19" descr="MediBang Paint Pro (Windows/Mac) - the free digital painting and manga  creation software"/>
          <p:cNvPicPr preferRelativeResize="0"/>
          <p:nvPr/>
        </p:nvPicPr>
        <p:blipFill rotWithShape="1">
          <a:blip r:embed="rId6">
            <a:alphaModFix/>
          </a:blip>
          <a:srcRect l="33326" t="9770" r="26760" b="6672"/>
          <a:stretch/>
        </p:blipFill>
        <p:spPr>
          <a:xfrm>
            <a:off x="5435644" y="4003328"/>
            <a:ext cx="769700" cy="845992"/>
          </a:xfrm>
          <a:prstGeom prst="rect">
            <a:avLst/>
          </a:prstGeom>
          <a:noFill/>
          <a:ln>
            <a:noFill/>
          </a:ln>
        </p:spPr>
      </p:pic>
      <p:pic>
        <p:nvPicPr>
          <p:cNvPr id="446" name="Google Shape;446;p19" descr="ไมโครซอฟต์ พาวเวอร์พอยต์ - วิกิพีเดีย"/>
          <p:cNvPicPr preferRelativeResize="0"/>
          <p:nvPr/>
        </p:nvPicPr>
        <p:blipFill rotWithShape="1">
          <a:blip r:embed="rId7">
            <a:alphaModFix/>
          </a:blip>
          <a:srcRect/>
          <a:stretch/>
        </p:blipFill>
        <p:spPr>
          <a:xfrm>
            <a:off x="6264551" y="4135794"/>
            <a:ext cx="630956" cy="586810"/>
          </a:xfrm>
          <a:prstGeom prst="rect">
            <a:avLst/>
          </a:prstGeom>
          <a:noFill/>
          <a:ln>
            <a:noFill/>
          </a:ln>
        </p:spPr>
      </p:pic>
      <p:pic>
        <p:nvPicPr>
          <p:cNvPr id="447" name="Google Shape;447;p19" descr="Microsoft Visual Studio — Wikipédia"/>
          <p:cNvPicPr preferRelativeResize="0"/>
          <p:nvPr/>
        </p:nvPicPr>
        <p:blipFill rotWithShape="1">
          <a:blip r:embed="rId8">
            <a:alphaModFix/>
          </a:blip>
          <a:srcRect/>
          <a:stretch/>
        </p:blipFill>
        <p:spPr>
          <a:xfrm>
            <a:off x="10086483" y="3938233"/>
            <a:ext cx="645943" cy="64594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0"/>
          <p:cNvSpPr/>
          <p:nvPr/>
        </p:nvSpPr>
        <p:spPr>
          <a:xfrm>
            <a:off x="1120846" y="433595"/>
            <a:ext cx="4162355" cy="943650"/>
          </a:xfrm>
          <a:prstGeom prst="roundRect">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Program construction</a:t>
            </a:r>
            <a:endParaRPr sz="2400" b="0" i="0" u="none" strike="noStrike" cap="none">
              <a:solidFill>
                <a:schemeClr val="lt1"/>
              </a:solidFill>
              <a:latin typeface="Arial"/>
              <a:ea typeface="Arial"/>
              <a:cs typeface="Arial"/>
              <a:sym typeface="Arial"/>
            </a:endParaRPr>
          </a:p>
        </p:txBody>
      </p:sp>
      <p:pic>
        <p:nvPicPr>
          <p:cNvPr id="454" name="Google Shape;454;p20" descr="Microsoft Visual Studio — Wikipédia"/>
          <p:cNvPicPr preferRelativeResize="0"/>
          <p:nvPr/>
        </p:nvPicPr>
        <p:blipFill rotWithShape="1">
          <a:blip r:embed="rId3">
            <a:alphaModFix/>
          </a:blip>
          <a:srcRect/>
          <a:stretch/>
        </p:blipFill>
        <p:spPr>
          <a:xfrm>
            <a:off x="1057410" y="1550922"/>
            <a:ext cx="645943" cy="645943"/>
          </a:xfrm>
          <a:prstGeom prst="rect">
            <a:avLst/>
          </a:prstGeom>
          <a:noFill/>
          <a:ln>
            <a:noFill/>
          </a:ln>
        </p:spPr>
      </p:pic>
      <p:pic>
        <p:nvPicPr>
          <p:cNvPr id="455" name="Google Shape;455;p20"/>
          <p:cNvPicPr preferRelativeResize="0"/>
          <p:nvPr/>
        </p:nvPicPr>
        <p:blipFill rotWithShape="1">
          <a:blip r:embed="rId4">
            <a:alphaModFix/>
          </a:blip>
          <a:srcRect b="4198"/>
          <a:stretch/>
        </p:blipFill>
        <p:spPr>
          <a:xfrm>
            <a:off x="962032" y="2370542"/>
            <a:ext cx="5034484" cy="2713027"/>
          </a:xfrm>
          <a:prstGeom prst="rect">
            <a:avLst/>
          </a:prstGeom>
          <a:noFill/>
          <a:ln>
            <a:noFill/>
          </a:ln>
        </p:spPr>
      </p:pic>
      <p:pic>
        <p:nvPicPr>
          <p:cNvPr id="456" name="Google Shape;456;p20" descr="A screenshot of a computer&#10;&#10;Description automatically generated with medium confidence"/>
          <p:cNvPicPr preferRelativeResize="0"/>
          <p:nvPr/>
        </p:nvPicPr>
        <p:blipFill rotWithShape="1">
          <a:blip r:embed="rId5">
            <a:alphaModFix/>
          </a:blip>
          <a:srcRect l="7961" t="12123" r="31139" b="27941"/>
          <a:stretch/>
        </p:blipFill>
        <p:spPr>
          <a:xfrm>
            <a:off x="6907408" y="2370542"/>
            <a:ext cx="4900769" cy="2713027"/>
          </a:xfrm>
          <a:prstGeom prst="rect">
            <a:avLst/>
          </a:prstGeom>
          <a:noFill/>
          <a:ln>
            <a:noFill/>
          </a:ln>
        </p:spPr>
      </p:pic>
      <p:sp>
        <p:nvSpPr>
          <p:cNvPr id="457" name="Google Shape;457;p20"/>
          <p:cNvSpPr/>
          <p:nvPr/>
        </p:nvSpPr>
        <p:spPr>
          <a:xfrm>
            <a:off x="6046258" y="3140033"/>
            <a:ext cx="811408" cy="587022"/>
          </a:xfrm>
          <a:prstGeom prst="rightArrow">
            <a:avLst>
              <a:gd name="adj1" fmla="val 50000"/>
              <a:gd name="adj2" fmla="val 50000"/>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8" name="Google Shape;458;p20"/>
          <p:cNvSpPr txBox="1"/>
          <p:nvPr/>
        </p:nvSpPr>
        <p:spPr>
          <a:xfrm>
            <a:off x="962033" y="5257246"/>
            <a:ext cx="503448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C# languages in Visual studio</a:t>
            </a:r>
            <a:endParaRPr sz="2400" b="0" i="0" u="none" strike="noStrike" cap="none">
              <a:solidFill>
                <a:schemeClr val="dk1"/>
              </a:solidFill>
              <a:latin typeface="Arial"/>
              <a:ea typeface="Arial"/>
              <a:cs typeface="Arial"/>
              <a:sym typeface="Arial"/>
            </a:endParaRPr>
          </a:p>
        </p:txBody>
      </p:sp>
      <p:sp>
        <p:nvSpPr>
          <p:cNvPr id="459" name="Google Shape;459;p20"/>
          <p:cNvSpPr txBox="1"/>
          <p:nvPr/>
        </p:nvSpPr>
        <p:spPr>
          <a:xfrm>
            <a:off x="6907408" y="5257246"/>
            <a:ext cx="490076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Program.exe</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21" descr="A screenshot of a computer&#10;&#10;Description automatically generated with medium confidence"/>
          <p:cNvPicPr preferRelativeResize="0"/>
          <p:nvPr/>
        </p:nvPicPr>
        <p:blipFill rotWithShape="1">
          <a:blip r:embed="rId3">
            <a:alphaModFix/>
          </a:blip>
          <a:srcRect l="7961" t="12123" r="31139" b="27941"/>
          <a:stretch/>
        </p:blipFill>
        <p:spPr>
          <a:xfrm>
            <a:off x="15874" y="2506905"/>
            <a:ext cx="4922786" cy="2725216"/>
          </a:xfrm>
          <a:prstGeom prst="rect">
            <a:avLst/>
          </a:prstGeom>
          <a:noFill/>
          <a:ln>
            <a:noFill/>
          </a:ln>
        </p:spPr>
      </p:pic>
      <p:pic>
        <p:nvPicPr>
          <p:cNvPr id="466" name="Google Shape;466;p21" descr="Doctor free icons designed by Icon Pond | Free icons, Baby logo design,  Vector icon design"/>
          <p:cNvPicPr preferRelativeResize="0"/>
          <p:nvPr/>
        </p:nvPicPr>
        <p:blipFill rotWithShape="1">
          <a:blip r:embed="rId4">
            <a:alphaModFix/>
          </a:blip>
          <a:srcRect l="20133" r="19733"/>
          <a:stretch/>
        </p:blipFill>
        <p:spPr>
          <a:xfrm>
            <a:off x="5605216" y="1983868"/>
            <a:ext cx="2159812" cy="1885645"/>
          </a:xfrm>
          <a:prstGeom prst="rect">
            <a:avLst/>
          </a:prstGeom>
          <a:noFill/>
          <a:ln>
            <a:noFill/>
          </a:ln>
        </p:spPr>
      </p:pic>
      <p:pic>
        <p:nvPicPr>
          <p:cNvPr id="467" name="Google Shape;467;p21" descr="Programmer - Free computer icons"/>
          <p:cNvPicPr preferRelativeResize="0"/>
          <p:nvPr/>
        </p:nvPicPr>
        <p:blipFill rotWithShape="1">
          <a:blip r:embed="rId5">
            <a:alphaModFix/>
          </a:blip>
          <a:srcRect/>
          <a:stretch/>
        </p:blipFill>
        <p:spPr>
          <a:xfrm>
            <a:off x="5305690" y="4310130"/>
            <a:ext cx="2211883" cy="2211883"/>
          </a:xfrm>
          <a:prstGeom prst="rect">
            <a:avLst/>
          </a:prstGeom>
          <a:noFill/>
          <a:ln>
            <a:noFill/>
          </a:ln>
        </p:spPr>
      </p:pic>
      <p:sp>
        <p:nvSpPr>
          <p:cNvPr id="469" name="Google Shape;469;p21"/>
          <p:cNvSpPr/>
          <p:nvPr/>
        </p:nvSpPr>
        <p:spPr>
          <a:xfrm>
            <a:off x="7938435" y="2570896"/>
            <a:ext cx="3162954" cy="636132"/>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Electrophysiologist</a:t>
            </a:r>
            <a:endParaRPr sz="1800" b="0" i="0" u="none" strike="noStrike" cap="none">
              <a:solidFill>
                <a:schemeClr val="lt1"/>
              </a:solidFill>
              <a:latin typeface="Arial"/>
              <a:ea typeface="Arial"/>
              <a:cs typeface="Arial"/>
              <a:sym typeface="Arial"/>
            </a:endParaRPr>
          </a:p>
        </p:txBody>
      </p:sp>
      <p:sp>
        <p:nvSpPr>
          <p:cNvPr id="470" name="Google Shape;470;p21"/>
          <p:cNvSpPr/>
          <p:nvPr/>
        </p:nvSpPr>
        <p:spPr>
          <a:xfrm>
            <a:off x="7938434" y="3271019"/>
            <a:ext cx="3162954" cy="636132"/>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EP technician</a:t>
            </a:r>
            <a:endParaRPr sz="1800" b="0" i="0" u="none" strike="noStrike" cap="none">
              <a:solidFill>
                <a:schemeClr val="lt1"/>
              </a:solidFill>
              <a:latin typeface="Arial"/>
              <a:ea typeface="Arial"/>
              <a:cs typeface="Arial"/>
              <a:sym typeface="Arial"/>
            </a:endParaRPr>
          </a:p>
        </p:txBody>
      </p:sp>
      <p:sp>
        <p:nvSpPr>
          <p:cNvPr id="471" name="Google Shape;471;p21"/>
          <p:cNvSpPr/>
          <p:nvPr/>
        </p:nvSpPr>
        <p:spPr>
          <a:xfrm>
            <a:off x="7938434" y="4986338"/>
            <a:ext cx="3162954" cy="6361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Programmer</a:t>
            </a:r>
            <a:endParaRPr sz="1800" b="0" i="0" u="none" strike="noStrike" cap="none">
              <a:solidFill>
                <a:schemeClr val="lt1"/>
              </a:solidFill>
              <a:latin typeface="Arial"/>
              <a:ea typeface="Arial"/>
              <a:cs typeface="Arial"/>
              <a:sym typeface="Arial"/>
            </a:endParaRPr>
          </a:p>
        </p:txBody>
      </p:sp>
      <p:sp>
        <p:nvSpPr>
          <p:cNvPr id="472" name="Google Shape;472;p21"/>
          <p:cNvSpPr/>
          <p:nvPr/>
        </p:nvSpPr>
        <p:spPr>
          <a:xfrm>
            <a:off x="5132439" y="2926690"/>
            <a:ext cx="472777" cy="475950"/>
          </a:xfrm>
          <a:prstGeom prst="rightArrow">
            <a:avLst>
              <a:gd name="adj1" fmla="val 50000"/>
              <a:gd name="adj2" fmla="val 50000"/>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3" name="Google Shape;473;p21"/>
          <p:cNvSpPr/>
          <p:nvPr/>
        </p:nvSpPr>
        <p:spPr>
          <a:xfrm>
            <a:off x="5132439" y="4863921"/>
            <a:ext cx="472777" cy="475950"/>
          </a:xfrm>
          <a:prstGeom prst="rightArrow">
            <a:avLst>
              <a:gd name="adj1" fmla="val 50000"/>
              <a:gd name="adj2" fmla="val 50000"/>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4" name="Google Shape;474;p21"/>
          <p:cNvSpPr/>
          <p:nvPr/>
        </p:nvSpPr>
        <p:spPr>
          <a:xfrm>
            <a:off x="382535" y="646245"/>
            <a:ext cx="4556125" cy="979634"/>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Evaluated by Experts </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22" descr="Doctor free icons designed by Icon Pond | Free icons, Baby logo design,  Vector icon design"/>
          <p:cNvPicPr preferRelativeResize="0"/>
          <p:nvPr/>
        </p:nvPicPr>
        <p:blipFill rotWithShape="1">
          <a:blip r:embed="rId3">
            <a:alphaModFix/>
          </a:blip>
          <a:srcRect l="20133" r="19733"/>
          <a:stretch/>
        </p:blipFill>
        <p:spPr>
          <a:xfrm>
            <a:off x="-249260" y="885011"/>
            <a:ext cx="2159812" cy="1885645"/>
          </a:xfrm>
          <a:prstGeom prst="rect">
            <a:avLst/>
          </a:prstGeom>
          <a:noFill/>
          <a:ln>
            <a:noFill/>
          </a:ln>
        </p:spPr>
      </p:pic>
      <p:sp>
        <p:nvSpPr>
          <p:cNvPr id="481" name="Google Shape;481;p22"/>
          <p:cNvSpPr/>
          <p:nvPr/>
        </p:nvSpPr>
        <p:spPr>
          <a:xfrm>
            <a:off x="2083958" y="1325523"/>
            <a:ext cx="3162954" cy="636132"/>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Electrophysiologist</a:t>
            </a:r>
            <a:endParaRPr sz="1800" b="0" i="0" u="none" strike="noStrike" cap="none">
              <a:solidFill>
                <a:schemeClr val="lt1"/>
              </a:solidFill>
              <a:latin typeface="Arial"/>
              <a:ea typeface="Arial"/>
              <a:cs typeface="Arial"/>
              <a:sym typeface="Arial"/>
            </a:endParaRPr>
          </a:p>
        </p:txBody>
      </p:sp>
      <p:sp>
        <p:nvSpPr>
          <p:cNvPr id="483" name="Google Shape;483;p22"/>
          <p:cNvSpPr/>
          <p:nvPr/>
        </p:nvSpPr>
        <p:spPr>
          <a:xfrm>
            <a:off x="2083958" y="2172162"/>
            <a:ext cx="3162954" cy="636132"/>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EP specialist</a:t>
            </a:r>
            <a:endParaRPr sz="1800" b="0" i="0" u="none" strike="noStrike" cap="none" dirty="0">
              <a:solidFill>
                <a:schemeClr val="lt1"/>
              </a:solidFill>
              <a:latin typeface="Arial"/>
              <a:ea typeface="Arial"/>
              <a:cs typeface="Arial"/>
              <a:sym typeface="Arial"/>
            </a:endParaRPr>
          </a:p>
        </p:txBody>
      </p:sp>
      <p:sp>
        <p:nvSpPr>
          <p:cNvPr id="484" name="Google Shape;484;p22"/>
          <p:cNvSpPr/>
          <p:nvPr/>
        </p:nvSpPr>
        <p:spPr>
          <a:xfrm>
            <a:off x="1910552" y="2983799"/>
            <a:ext cx="3618412" cy="1885645"/>
          </a:xfrm>
          <a:prstGeom prst="roundRect">
            <a:avLst>
              <a:gd name="adj" fmla="val 16667"/>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85" name="Google Shape;485;p22" descr="Programmer - Free computer icons"/>
          <p:cNvPicPr preferRelativeResize="0"/>
          <p:nvPr/>
        </p:nvPicPr>
        <p:blipFill rotWithShape="1">
          <a:blip r:embed="rId4">
            <a:alphaModFix/>
          </a:blip>
          <a:srcRect/>
          <a:stretch/>
        </p:blipFill>
        <p:spPr>
          <a:xfrm>
            <a:off x="6274295" y="876982"/>
            <a:ext cx="1901701" cy="1901701"/>
          </a:xfrm>
          <a:prstGeom prst="rect">
            <a:avLst/>
          </a:prstGeom>
          <a:noFill/>
          <a:ln>
            <a:noFill/>
          </a:ln>
        </p:spPr>
      </p:pic>
      <p:sp>
        <p:nvSpPr>
          <p:cNvPr id="486" name="Google Shape;486;p22"/>
          <p:cNvSpPr/>
          <p:nvPr/>
        </p:nvSpPr>
        <p:spPr>
          <a:xfrm>
            <a:off x="8643261" y="1089982"/>
            <a:ext cx="3162954" cy="6361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Programmer</a:t>
            </a:r>
            <a:endParaRPr sz="1800" b="0" i="0" u="none" strike="noStrike" cap="none">
              <a:solidFill>
                <a:schemeClr val="lt1"/>
              </a:solidFill>
              <a:latin typeface="Arial"/>
              <a:ea typeface="Arial"/>
              <a:cs typeface="Arial"/>
              <a:sym typeface="Arial"/>
            </a:endParaRPr>
          </a:p>
        </p:txBody>
      </p:sp>
      <p:sp>
        <p:nvSpPr>
          <p:cNvPr id="487" name="Google Shape;487;p22"/>
          <p:cNvSpPr/>
          <p:nvPr/>
        </p:nvSpPr>
        <p:spPr>
          <a:xfrm>
            <a:off x="8415532" y="2983798"/>
            <a:ext cx="3618412" cy="1885645"/>
          </a:xfrm>
          <a:prstGeom prst="roundRect">
            <a:avLst>
              <a:gd name="adj" fmla="val 16667"/>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8" name="Google Shape;488;p22"/>
          <p:cNvSpPr txBox="1"/>
          <p:nvPr/>
        </p:nvSpPr>
        <p:spPr>
          <a:xfrm>
            <a:off x="2181546" y="3266849"/>
            <a:ext cx="3657600" cy="132343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Heart signal patterns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Signal characteristics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Accuracy of lessons and learning efficiency</a:t>
            </a:r>
            <a:endParaRPr sz="2000" b="0" i="0" u="none" strike="noStrike" cap="none">
              <a:solidFill>
                <a:schemeClr val="dk1"/>
              </a:solidFill>
              <a:latin typeface="Arial"/>
              <a:ea typeface="Arial"/>
              <a:cs typeface="Arial"/>
              <a:sym typeface="Arial"/>
            </a:endParaRPr>
          </a:p>
        </p:txBody>
      </p:sp>
      <p:sp>
        <p:nvSpPr>
          <p:cNvPr id="489" name="Google Shape;489;p22"/>
          <p:cNvSpPr/>
          <p:nvPr/>
        </p:nvSpPr>
        <p:spPr>
          <a:xfrm>
            <a:off x="4860471" y="5903288"/>
            <a:ext cx="3864429" cy="761856"/>
          </a:xfrm>
          <a:prstGeom prst="roundRect">
            <a:avLst>
              <a:gd name="adj" fmla="val 50000"/>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rial"/>
                <a:ea typeface="Arial"/>
                <a:cs typeface="Arial"/>
                <a:sym typeface="Arial"/>
              </a:rPr>
              <a:t>Fix, Modified and redesigned</a:t>
            </a:r>
            <a:endParaRPr sz="2000" b="0" i="0" u="none" strike="noStrike" cap="none" dirty="0">
              <a:solidFill>
                <a:schemeClr val="lt1"/>
              </a:solidFill>
              <a:latin typeface="Arial"/>
              <a:ea typeface="Arial"/>
              <a:cs typeface="Arial"/>
              <a:sym typeface="Arial"/>
            </a:endParaRPr>
          </a:p>
        </p:txBody>
      </p:sp>
      <p:sp>
        <p:nvSpPr>
          <p:cNvPr id="490" name="Google Shape;490;p22"/>
          <p:cNvSpPr txBox="1"/>
          <p:nvPr/>
        </p:nvSpPr>
        <p:spPr>
          <a:xfrm>
            <a:off x="9413968" y="3429000"/>
            <a:ext cx="2619976" cy="7078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UX/UI</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Bugs</a:t>
            </a:r>
            <a:endParaRPr sz="2000" b="0" i="0" u="none" strike="noStrike" cap="none">
              <a:solidFill>
                <a:schemeClr val="dk1"/>
              </a:solidFill>
              <a:latin typeface="Arial"/>
              <a:ea typeface="Arial"/>
              <a:cs typeface="Arial"/>
              <a:sym typeface="Arial"/>
            </a:endParaRPr>
          </a:p>
        </p:txBody>
      </p:sp>
      <p:cxnSp>
        <p:nvCxnSpPr>
          <p:cNvPr id="491" name="Google Shape;491;p22"/>
          <p:cNvCxnSpPr>
            <a:stCxn id="484" idx="2"/>
          </p:cNvCxnSpPr>
          <p:nvPr/>
        </p:nvCxnSpPr>
        <p:spPr>
          <a:xfrm>
            <a:off x="3719758" y="4869444"/>
            <a:ext cx="0" cy="420900"/>
          </a:xfrm>
          <a:prstGeom prst="straightConnector1">
            <a:avLst/>
          </a:prstGeom>
          <a:noFill/>
          <a:ln w="9525" cap="flat" cmpd="sng">
            <a:solidFill>
              <a:schemeClr val="accent1"/>
            </a:solidFill>
            <a:prstDash val="solid"/>
            <a:miter lim="800000"/>
            <a:headEnd type="none" w="sm" len="sm"/>
            <a:tailEnd type="none" w="sm" len="sm"/>
          </a:ln>
        </p:spPr>
      </p:cxnSp>
      <p:cxnSp>
        <p:nvCxnSpPr>
          <p:cNvPr id="492" name="Google Shape;492;p22"/>
          <p:cNvCxnSpPr/>
          <p:nvPr/>
        </p:nvCxnSpPr>
        <p:spPr>
          <a:xfrm>
            <a:off x="3719758" y="5290457"/>
            <a:ext cx="6504980" cy="0"/>
          </a:xfrm>
          <a:prstGeom prst="straightConnector1">
            <a:avLst/>
          </a:prstGeom>
          <a:noFill/>
          <a:ln w="9525" cap="flat" cmpd="sng">
            <a:solidFill>
              <a:schemeClr val="accent1"/>
            </a:solidFill>
            <a:prstDash val="solid"/>
            <a:miter lim="800000"/>
            <a:headEnd type="none" w="sm" len="sm"/>
            <a:tailEnd type="none" w="sm" len="sm"/>
          </a:ln>
        </p:spPr>
      </p:cxnSp>
      <p:cxnSp>
        <p:nvCxnSpPr>
          <p:cNvPr id="493" name="Google Shape;493;p22"/>
          <p:cNvCxnSpPr>
            <a:endCxn id="487" idx="2"/>
          </p:cNvCxnSpPr>
          <p:nvPr/>
        </p:nvCxnSpPr>
        <p:spPr>
          <a:xfrm rot="10800000">
            <a:off x="10224738" y="4869443"/>
            <a:ext cx="0" cy="420900"/>
          </a:xfrm>
          <a:prstGeom prst="straightConnector1">
            <a:avLst/>
          </a:prstGeom>
          <a:noFill/>
          <a:ln w="9525" cap="flat" cmpd="sng">
            <a:solidFill>
              <a:schemeClr val="accent1"/>
            </a:solidFill>
            <a:prstDash val="solid"/>
            <a:miter lim="800000"/>
            <a:headEnd type="none" w="sm" len="sm"/>
            <a:tailEnd type="none" w="sm" len="sm"/>
          </a:ln>
        </p:spPr>
      </p:cxnSp>
      <p:cxnSp>
        <p:nvCxnSpPr>
          <p:cNvPr id="494" name="Google Shape;494;p22"/>
          <p:cNvCxnSpPr/>
          <p:nvPr/>
        </p:nvCxnSpPr>
        <p:spPr>
          <a:xfrm>
            <a:off x="6792686" y="5290457"/>
            <a:ext cx="0" cy="477561"/>
          </a:xfrm>
          <a:prstGeom prst="straightConnector1">
            <a:avLst/>
          </a:prstGeom>
          <a:noFill/>
          <a:ln w="9525" cap="flat" cmpd="sng">
            <a:solidFill>
              <a:schemeClr val="accent1"/>
            </a:solidFill>
            <a:prstDash val="solid"/>
            <a:miter lim="800000"/>
            <a:headEnd type="none" w="sm" len="sm"/>
            <a:tailEnd type="triangl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g6252abc9286b66db_10" descr="Start Icons &amp; Symbols"/>
          <p:cNvPicPr preferRelativeResize="0"/>
          <p:nvPr/>
        </p:nvPicPr>
        <p:blipFill rotWithShape="1">
          <a:blip r:embed="rId3">
            <a:alphaModFix/>
          </a:blip>
          <a:srcRect/>
          <a:stretch/>
        </p:blipFill>
        <p:spPr>
          <a:xfrm>
            <a:off x="4075984" y="390538"/>
            <a:ext cx="3134425" cy="3134425"/>
          </a:xfrm>
          <a:prstGeom prst="rect">
            <a:avLst/>
          </a:prstGeom>
          <a:noFill/>
          <a:ln>
            <a:noFill/>
          </a:ln>
        </p:spPr>
      </p:pic>
      <p:sp>
        <p:nvSpPr>
          <p:cNvPr id="120" name="Google Shape;120;g6252abc9286b66db_10"/>
          <p:cNvSpPr/>
          <p:nvPr/>
        </p:nvSpPr>
        <p:spPr>
          <a:xfrm>
            <a:off x="3123636" y="2662352"/>
            <a:ext cx="5039100" cy="1533300"/>
          </a:xfrm>
          <a:prstGeom prst="roundRect">
            <a:avLst>
              <a:gd name="adj" fmla="val 50000"/>
            </a:avLst>
          </a:prstGeom>
          <a:solidFill>
            <a:srgbClr val="323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4000" b="0" i="0" u="none" strike="noStrike" cap="none">
                <a:solidFill>
                  <a:schemeClr val="lt1"/>
                </a:solidFill>
                <a:latin typeface="Arial"/>
                <a:ea typeface="Arial"/>
                <a:cs typeface="Arial"/>
                <a:sym typeface="Arial"/>
              </a:rPr>
              <a:t>Introduction</a:t>
            </a:r>
            <a:endParaRPr sz="4000" b="0" i="0" u="none" strike="noStrike" cap="none">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23" descr="A screenshot of a computer&#10;&#10;Description automatically generated with medium confidence"/>
          <p:cNvPicPr preferRelativeResize="0"/>
          <p:nvPr/>
        </p:nvPicPr>
        <p:blipFill rotWithShape="1">
          <a:blip r:embed="rId3">
            <a:alphaModFix/>
          </a:blip>
          <a:srcRect l="7961" t="12123" r="31139" b="27941"/>
          <a:stretch/>
        </p:blipFill>
        <p:spPr>
          <a:xfrm>
            <a:off x="316706" y="229628"/>
            <a:ext cx="11558588" cy="639874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24"/>
          <p:cNvPicPr preferRelativeResize="0"/>
          <p:nvPr/>
        </p:nvPicPr>
        <p:blipFill rotWithShape="1">
          <a:blip r:embed="rId3">
            <a:alphaModFix/>
          </a:blip>
          <a:srcRect b="5073"/>
          <a:stretch/>
        </p:blipFill>
        <p:spPr>
          <a:xfrm>
            <a:off x="0" y="1169125"/>
            <a:ext cx="7940040" cy="4239487"/>
          </a:xfrm>
          <a:prstGeom prst="rect">
            <a:avLst/>
          </a:prstGeom>
          <a:noFill/>
          <a:ln>
            <a:noFill/>
          </a:ln>
        </p:spPr>
      </p:pic>
      <p:pic>
        <p:nvPicPr>
          <p:cNvPr id="507" name="Google Shape;507;p24" descr="A screenshot of a computer&#10;&#10;Description automatically generated with medium confidence"/>
          <p:cNvPicPr preferRelativeResize="0"/>
          <p:nvPr/>
        </p:nvPicPr>
        <p:blipFill rotWithShape="1">
          <a:blip r:embed="rId4">
            <a:alphaModFix/>
          </a:blip>
          <a:srcRect l="22335" t="7403" r="22491" b="13489"/>
          <a:stretch/>
        </p:blipFill>
        <p:spPr>
          <a:xfrm>
            <a:off x="8114913" y="1298257"/>
            <a:ext cx="3952240" cy="318706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26" descr="A screenshot of a computer&#10;&#10;Description automatically generated with medium confidence"/>
          <p:cNvPicPr preferRelativeResize="0"/>
          <p:nvPr/>
        </p:nvPicPr>
        <p:blipFill rotWithShape="1">
          <a:blip r:embed="rId3">
            <a:alphaModFix/>
          </a:blip>
          <a:srcRect b="7244"/>
          <a:stretch/>
        </p:blipFill>
        <p:spPr>
          <a:xfrm>
            <a:off x="677562" y="413693"/>
            <a:ext cx="10836876" cy="5653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27" descr="A screenshot of a video game&#10;&#10;Description automatically generated"/>
          <p:cNvPicPr preferRelativeResize="0"/>
          <p:nvPr/>
        </p:nvPicPr>
        <p:blipFill rotWithShape="1">
          <a:blip r:embed="rId3">
            <a:alphaModFix/>
          </a:blip>
          <a:srcRect b="5185"/>
          <a:stretch/>
        </p:blipFill>
        <p:spPr>
          <a:xfrm>
            <a:off x="0" y="0"/>
            <a:ext cx="12192000" cy="6680200"/>
          </a:xfrm>
          <a:prstGeom prst="rect">
            <a:avLst/>
          </a:prstGeom>
          <a:noFill/>
          <a:ln>
            <a:noFill/>
          </a:ln>
        </p:spPr>
      </p:pic>
      <p:pic>
        <p:nvPicPr>
          <p:cNvPr id="3" name="Picture 2" descr="A picture containing screenshot, text, line&#10;&#10;Description automatically generated">
            <a:extLst>
              <a:ext uri="{FF2B5EF4-FFF2-40B4-BE49-F238E27FC236}">
                <a16:creationId xmlns:a16="http://schemas.microsoft.com/office/drawing/2014/main" id="{A7C5113D-6BC9-B54D-D212-C7172534A67C}"/>
              </a:ext>
            </a:extLst>
          </p:cNvPr>
          <p:cNvPicPr>
            <a:picLocks noChangeAspect="1"/>
          </p:cNvPicPr>
          <p:nvPr/>
        </p:nvPicPr>
        <p:blipFill>
          <a:blip r:embed="rId4"/>
          <a:stretch>
            <a:fillRect/>
          </a:stretch>
        </p:blipFill>
        <p:spPr>
          <a:xfrm>
            <a:off x="2743200" y="1153392"/>
            <a:ext cx="9448800" cy="395893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27" descr="A screenshot of a video game&#10;&#10;Description automatically generated"/>
          <p:cNvPicPr preferRelativeResize="0"/>
          <p:nvPr/>
        </p:nvPicPr>
        <p:blipFill rotWithShape="1">
          <a:blip r:embed="rId3">
            <a:alphaModFix/>
          </a:blip>
          <a:srcRect b="5185"/>
          <a:stretch/>
        </p:blipFill>
        <p:spPr>
          <a:xfrm>
            <a:off x="0" y="0"/>
            <a:ext cx="12192000" cy="6680200"/>
          </a:xfrm>
          <a:prstGeom prst="rect">
            <a:avLst/>
          </a:prstGeom>
          <a:noFill/>
          <a:ln>
            <a:noFill/>
          </a:ln>
        </p:spPr>
      </p:pic>
    </p:spTree>
    <p:extLst>
      <p:ext uri="{BB962C8B-B14F-4D97-AF65-F5344CB8AC3E}">
        <p14:creationId xmlns:p14="http://schemas.microsoft.com/office/powerpoint/2010/main" val="3101487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28" descr="True Taste Of Thai - Thai People Cartoon Png, Transparent Png , Transparent  Png Image - PNGitem"/>
          <p:cNvPicPr preferRelativeResize="0"/>
          <p:nvPr/>
        </p:nvPicPr>
        <p:blipFill rotWithShape="1">
          <a:blip r:embed="rId3">
            <a:alphaModFix/>
          </a:blip>
          <a:srcRect/>
          <a:stretch/>
        </p:blipFill>
        <p:spPr>
          <a:xfrm>
            <a:off x="-306253" y="1593746"/>
            <a:ext cx="3994540" cy="2522134"/>
          </a:xfrm>
          <a:prstGeom prst="rect">
            <a:avLst/>
          </a:prstGeom>
          <a:noFill/>
          <a:ln>
            <a:noFill/>
          </a:ln>
        </p:spPr>
      </p:pic>
      <p:sp>
        <p:nvSpPr>
          <p:cNvPr id="532" name="Google Shape;532;p28"/>
          <p:cNvSpPr/>
          <p:nvPr/>
        </p:nvSpPr>
        <p:spPr>
          <a:xfrm>
            <a:off x="2947051" y="2470981"/>
            <a:ext cx="741235" cy="641744"/>
          </a:xfrm>
          <a:prstGeom prst="rightArrow">
            <a:avLst>
              <a:gd name="adj1" fmla="val 50000"/>
              <a:gd name="adj2" fmla="val 50000"/>
            </a:avLst>
          </a:prstGeom>
          <a:solidFill>
            <a:srgbClr val="1642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33" name="Google Shape;533;p28" descr="A screenshot of a computer&#10;&#10;Description automatically generated with medium confidence"/>
          <p:cNvPicPr preferRelativeResize="0"/>
          <p:nvPr/>
        </p:nvPicPr>
        <p:blipFill rotWithShape="1">
          <a:blip r:embed="rId4">
            <a:alphaModFix/>
          </a:blip>
          <a:srcRect l="6563" t="12123" r="31139" b="27941"/>
          <a:stretch/>
        </p:blipFill>
        <p:spPr>
          <a:xfrm>
            <a:off x="5718109" y="1902676"/>
            <a:ext cx="3447809" cy="1865860"/>
          </a:xfrm>
          <a:prstGeom prst="rect">
            <a:avLst/>
          </a:prstGeom>
          <a:noFill/>
          <a:ln>
            <a:noFill/>
          </a:ln>
        </p:spPr>
      </p:pic>
      <p:sp>
        <p:nvSpPr>
          <p:cNvPr id="534" name="Google Shape;534;p28"/>
          <p:cNvSpPr/>
          <p:nvPr/>
        </p:nvSpPr>
        <p:spPr>
          <a:xfrm>
            <a:off x="5013456" y="2439899"/>
            <a:ext cx="601684" cy="641744"/>
          </a:xfrm>
          <a:prstGeom prst="rightArrow">
            <a:avLst>
              <a:gd name="adj1" fmla="val 50000"/>
              <a:gd name="adj2" fmla="val 50000"/>
            </a:avLst>
          </a:prstGeom>
          <a:solidFill>
            <a:srgbClr val="1642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5" name="Google Shape;535;p28"/>
          <p:cNvSpPr/>
          <p:nvPr/>
        </p:nvSpPr>
        <p:spPr>
          <a:xfrm>
            <a:off x="9291685" y="2421248"/>
            <a:ext cx="685703" cy="641744"/>
          </a:xfrm>
          <a:prstGeom prst="rightArrow">
            <a:avLst>
              <a:gd name="adj1" fmla="val 50000"/>
              <a:gd name="adj2" fmla="val 50000"/>
            </a:avLst>
          </a:prstGeom>
          <a:solidFill>
            <a:srgbClr val="1642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6" name="Google Shape;536;p28"/>
          <p:cNvSpPr/>
          <p:nvPr/>
        </p:nvSpPr>
        <p:spPr>
          <a:xfrm>
            <a:off x="3826185" y="2255935"/>
            <a:ext cx="1080454" cy="1167759"/>
          </a:xfrm>
          <a:prstGeom prst="rect">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Pre- test</a:t>
            </a:r>
            <a:endParaRPr sz="2000" b="0" i="0" u="none" strike="noStrike" cap="none">
              <a:solidFill>
                <a:schemeClr val="lt1"/>
              </a:solidFill>
              <a:latin typeface="Arial"/>
              <a:ea typeface="Arial"/>
              <a:cs typeface="Arial"/>
              <a:sym typeface="Arial"/>
            </a:endParaRPr>
          </a:p>
        </p:txBody>
      </p:sp>
      <p:sp>
        <p:nvSpPr>
          <p:cNvPr id="537" name="Google Shape;537;p28"/>
          <p:cNvSpPr/>
          <p:nvPr/>
        </p:nvSpPr>
        <p:spPr>
          <a:xfrm>
            <a:off x="180217" y="4097229"/>
            <a:ext cx="2593348" cy="192051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8" name="Google Shape;538;p28"/>
          <p:cNvSpPr/>
          <p:nvPr/>
        </p:nvSpPr>
        <p:spPr>
          <a:xfrm>
            <a:off x="3004265" y="4097229"/>
            <a:ext cx="2593348" cy="19205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9" name="Google Shape;539;p28"/>
          <p:cNvSpPr/>
          <p:nvPr/>
        </p:nvSpPr>
        <p:spPr>
          <a:xfrm>
            <a:off x="10028631" y="2108872"/>
            <a:ext cx="1941156" cy="1136822"/>
          </a:xfrm>
          <a:prstGeom prst="rect">
            <a:avLst/>
          </a:prstGeom>
          <a:solidFill>
            <a:srgbClr val="F6855C"/>
          </a:solidFill>
          <a:ln>
            <a:noFill/>
          </a:ln>
        </p:spPr>
        <p:txBody>
          <a:bodyPr spcFirstLastPara="1" wrap="square" lIns="91425" tIns="45700" rIns="91425" bIns="45700" anchor="ctr" anchorCtr="0">
            <a:noAutofit/>
          </a:bodyPr>
          <a:lstStyle/>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Arial"/>
                <a:ea typeface="Arial"/>
                <a:cs typeface="Arial"/>
                <a:sym typeface="Arial"/>
              </a:rPr>
              <a:t>Post- test</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Arial"/>
                <a:ea typeface="Arial"/>
                <a:cs typeface="Arial"/>
                <a:sym typeface="Arial"/>
              </a:rPr>
              <a:t>Satisfaction</a:t>
            </a:r>
            <a:endParaRPr sz="2000" b="0" i="0" u="none" strike="noStrike" cap="none" dirty="0">
              <a:solidFill>
                <a:schemeClr val="lt1"/>
              </a:solidFill>
              <a:latin typeface="Arial"/>
              <a:ea typeface="Arial"/>
              <a:cs typeface="Arial"/>
              <a:sym typeface="Arial"/>
            </a:endParaRPr>
          </a:p>
        </p:txBody>
      </p:sp>
      <p:sp>
        <p:nvSpPr>
          <p:cNvPr id="540" name="Google Shape;540;p28"/>
          <p:cNvSpPr txBox="1"/>
          <p:nvPr/>
        </p:nvSpPr>
        <p:spPr>
          <a:xfrm>
            <a:off x="838052" y="4186393"/>
            <a:ext cx="186870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Participants </a:t>
            </a:r>
            <a:endParaRPr sz="2000" b="0" i="0" u="none" strike="noStrike" cap="none">
              <a:solidFill>
                <a:schemeClr val="dk1"/>
              </a:solidFill>
              <a:latin typeface="Arial"/>
              <a:ea typeface="Arial"/>
              <a:cs typeface="Arial"/>
              <a:sym typeface="Arial"/>
            </a:endParaRPr>
          </a:p>
        </p:txBody>
      </p:sp>
      <p:sp>
        <p:nvSpPr>
          <p:cNvPr id="541" name="Google Shape;541;p28"/>
          <p:cNvSpPr txBox="1"/>
          <p:nvPr/>
        </p:nvSpPr>
        <p:spPr>
          <a:xfrm>
            <a:off x="3260035" y="4097323"/>
            <a:ext cx="243815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47 participants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30-minute pre-test</a:t>
            </a:r>
            <a:endParaRPr sz="2000" b="0" i="0" u="none" strike="noStrike" cap="none">
              <a:solidFill>
                <a:schemeClr val="dk1"/>
              </a:solidFill>
              <a:latin typeface="Arial"/>
              <a:ea typeface="Arial"/>
              <a:cs typeface="Arial"/>
              <a:sym typeface="Arial"/>
            </a:endParaRPr>
          </a:p>
        </p:txBody>
      </p:sp>
      <p:sp>
        <p:nvSpPr>
          <p:cNvPr id="542" name="Google Shape;542;p28"/>
          <p:cNvSpPr txBox="1"/>
          <p:nvPr/>
        </p:nvSpPr>
        <p:spPr>
          <a:xfrm>
            <a:off x="6751010" y="4186393"/>
            <a:ext cx="168680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For 7days</a:t>
            </a:r>
            <a:endParaRPr sz="2000" b="0" i="0" u="none" strike="noStrike" cap="none">
              <a:solidFill>
                <a:schemeClr val="dk1"/>
              </a:solidFill>
              <a:latin typeface="Arial"/>
              <a:ea typeface="Arial"/>
              <a:cs typeface="Arial"/>
              <a:sym typeface="Arial"/>
            </a:endParaRPr>
          </a:p>
        </p:txBody>
      </p:sp>
      <p:sp>
        <p:nvSpPr>
          <p:cNvPr id="543" name="Google Shape;543;p28"/>
          <p:cNvSpPr txBox="1"/>
          <p:nvPr/>
        </p:nvSpPr>
        <p:spPr>
          <a:xfrm>
            <a:off x="180217" y="6177513"/>
            <a:ext cx="1178957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This study was reviewed and approved by the Institutional Review Board of the Ethics Committee of Naresuan University, Thailand (P10155/63) </a:t>
            </a:r>
            <a:endParaRPr sz="1500" b="0" i="0" u="none" strike="noStrike" cap="none">
              <a:solidFill>
                <a:schemeClr val="dk1"/>
              </a:solidFill>
              <a:latin typeface="Arial"/>
              <a:ea typeface="Arial"/>
              <a:cs typeface="Arial"/>
              <a:sym typeface="Arial"/>
            </a:endParaRPr>
          </a:p>
        </p:txBody>
      </p:sp>
      <p:sp>
        <p:nvSpPr>
          <p:cNvPr id="544" name="Google Shape;54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03EA7"/>
              </a:buClr>
              <a:buSzPts val="4400"/>
              <a:buFont typeface="Arial"/>
              <a:buNone/>
            </a:pPr>
            <a:r>
              <a:rPr lang="en-US"/>
              <a:t>Testing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9"/>
          <p:cNvSpPr/>
          <p:nvPr/>
        </p:nvSpPr>
        <p:spPr>
          <a:xfrm>
            <a:off x="3871599" y="787111"/>
            <a:ext cx="4500982" cy="4500982"/>
          </a:xfrm>
          <a:prstGeom prst="ellipse">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1" name="Google Shape;551;p29"/>
          <p:cNvSpPr/>
          <p:nvPr/>
        </p:nvSpPr>
        <p:spPr>
          <a:xfrm>
            <a:off x="1054418" y="537210"/>
            <a:ext cx="3257550" cy="720090"/>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lt1"/>
                </a:solidFill>
                <a:latin typeface="Arial"/>
                <a:ea typeface="Arial"/>
                <a:cs typeface="Arial"/>
                <a:sym typeface="Arial"/>
              </a:rPr>
              <a:t>Participants</a:t>
            </a:r>
            <a:endParaRPr sz="1400" b="0" i="0" u="none" strike="noStrike" cap="none" dirty="0">
              <a:solidFill>
                <a:srgbClr val="000000"/>
              </a:solidFill>
              <a:latin typeface="Arial"/>
              <a:ea typeface="Arial"/>
              <a:cs typeface="Arial"/>
              <a:sym typeface="Arial"/>
            </a:endParaRPr>
          </a:p>
        </p:txBody>
      </p:sp>
      <p:pic>
        <p:nvPicPr>
          <p:cNvPr id="552" name="Google Shape;552;p29" descr="True Taste Of Thai - Thai People Cartoon Png, Transparent Png , Transparent  Png Image - PNGitem"/>
          <p:cNvPicPr preferRelativeResize="0"/>
          <p:nvPr/>
        </p:nvPicPr>
        <p:blipFill rotWithShape="1">
          <a:blip r:embed="rId3">
            <a:alphaModFix/>
          </a:blip>
          <a:srcRect/>
          <a:stretch/>
        </p:blipFill>
        <p:spPr>
          <a:xfrm>
            <a:off x="4506465" y="2543339"/>
            <a:ext cx="3107602" cy="1962125"/>
          </a:xfrm>
          <a:prstGeom prst="rect">
            <a:avLst/>
          </a:prstGeom>
          <a:noFill/>
          <a:ln>
            <a:noFill/>
          </a:ln>
        </p:spPr>
      </p:pic>
      <p:sp>
        <p:nvSpPr>
          <p:cNvPr id="553" name="Google Shape;553;p29"/>
          <p:cNvSpPr txBox="1"/>
          <p:nvPr/>
        </p:nvSpPr>
        <p:spPr>
          <a:xfrm>
            <a:off x="5417029" y="4488317"/>
            <a:ext cx="154876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N=57</a:t>
            </a:r>
            <a:endParaRPr sz="2000" b="1" i="0" u="none" strike="noStrike" cap="none">
              <a:solidFill>
                <a:schemeClr val="lt1"/>
              </a:solidFill>
              <a:latin typeface="Arial"/>
              <a:ea typeface="Arial"/>
              <a:cs typeface="Arial"/>
              <a:sym typeface="Arial"/>
            </a:endParaRPr>
          </a:p>
        </p:txBody>
      </p:sp>
      <p:sp>
        <p:nvSpPr>
          <p:cNvPr id="554" name="Google Shape;554;p29"/>
          <p:cNvSpPr txBox="1"/>
          <p:nvPr/>
        </p:nvSpPr>
        <p:spPr>
          <a:xfrm>
            <a:off x="225742" y="6053947"/>
            <a:ext cx="1210722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This study was reviewed and approved by the Institutional Review Board of the Ethics Committee of Naresuan University (P10155/63). </a:t>
            </a:r>
            <a:endParaRPr sz="1600" b="0" i="0" u="none" strike="noStrike" cap="none">
              <a:solidFill>
                <a:schemeClr val="dk1"/>
              </a:solidFill>
              <a:latin typeface="Arial"/>
              <a:ea typeface="Arial"/>
              <a:cs typeface="Arial"/>
              <a:sym typeface="Arial"/>
            </a:endParaRPr>
          </a:p>
        </p:txBody>
      </p:sp>
      <p:sp>
        <p:nvSpPr>
          <p:cNvPr id="555" name="Google Shape;555;p29"/>
          <p:cNvSpPr txBox="1"/>
          <p:nvPr/>
        </p:nvSpPr>
        <p:spPr>
          <a:xfrm>
            <a:off x="4574924" y="1478193"/>
            <a:ext cx="309433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Fourth-year students (bachelor's degree in cardio-thoracic technology during the academic year 2022)</a:t>
            </a:r>
            <a:endParaRPr sz="1800" b="0" i="0" u="none" strike="noStrike" cap="none">
              <a:solidFill>
                <a:schemeClr val="lt1"/>
              </a:solidFill>
              <a:latin typeface="Arial"/>
              <a:ea typeface="Arial"/>
              <a:cs typeface="Arial"/>
              <a:sym typeface="Arial"/>
            </a:endParaRPr>
          </a:p>
        </p:txBody>
      </p:sp>
      <p:sp>
        <p:nvSpPr>
          <p:cNvPr id="556" name="Google Shape;556;p29"/>
          <p:cNvSpPr/>
          <p:nvPr/>
        </p:nvSpPr>
        <p:spPr>
          <a:xfrm>
            <a:off x="986040" y="3214670"/>
            <a:ext cx="2563985" cy="201583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7" name="Google Shape;557;p29"/>
          <p:cNvSpPr/>
          <p:nvPr/>
        </p:nvSpPr>
        <p:spPr>
          <a:xfrm>
            <a:off x="986040" y="2526195"/>
            <a:ext cx="2560462" cy="720090"/>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Inclusion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N=47</a:t>
            </a:r>
            <a:endParaRPr sz="2000" b="0" i="0" u="none" strike="noStrike" cap="none">
              <a:solidFill>
                <a:schemeClr val="lt1"/>
              </a:solidFill>
              <a:latin typeface="Arial"/>
              <a:ea typeface="Arial"/>
              <a:cs typeface="Arial"/>
              <a:sym typeface="Arial"/>
            </a:endParaRPr>
          </a:p>
        </p:txBody>
      </p:sp>
      <p:sp>
        <p:nvSpPr>
          <p:cNvPr id="558" name="Google Shape;558;p29"/>
          <p:cNvSpPr/>
          <p:nvPr/>
        </p:nvSpPr>
        <p:spPr>
          <a:xfrm>
            <a:off x="8783398" y="3214670"/>
            <a:ext cx="2563985" cy="2015836"/>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9" name="Google Shape;559;p29"/>
          <p:cNvSpPr/>
          <p:nvPr/>
        </p:nvSpPr>
        <p:spPr>
          <a:xfrm>
            <a:off x="8780342" y="2497248"/>
            <a:ext cx="2567041" cy="72009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Exclusion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N=10</a:t>
            </a:r>
            <a:endParaRPr sz="2000" b="0" i="0" u="none" strike="noStrike" cap="none">
              <a:solidFill>
                <a:schemeClr val="lt1"/>
              </a:solidFill>
              <a:latin typeface="Arial"/>
              <a:ea typeface="Arial"/>
              <a:cs typeface="Arial"/>
              <a:sym typeface="Arial"/>
            </a:endParaRPr>
          </a:p>
        </p:txBody>
      </p:sp>
      <p:sp>
        <p:nvSpPr>
          <p:cNvPr id="560" name="Google Shape;560;p29"/>
          <p:cNvSpPr txBox="1"/>
          <p:nvPr/>
        </p:nvSpPr>
        <p:spPr>
          <a:xfrm>
            <a:off x="1257028" y="3629058"/>
            <a:ext cx="225819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Complete both a pre-test and a post-test</a:t>
            </a:r>
            <a:endParaRPr sz="1800" b="0" i="0" u="none" strike="noStrike" cap="none" dirty="0">
              <a:solidFill>
                <a:schemeClr val="lt1"/>
              </a:solidFill>
              <a:latin typeface="Arial"/>
              <a:ea typeface="Arial"/>
              <a:cs typeface="Arial"/>
              <a:sym typeface="Arial"/>
            </a:endParaRPr>
          </a:p>
        </p:txBody>
      </p:sp>
      <p:sp>
        <p:nvSpPr>
          <p:cNvPr id="561" name="Google Shape;561;p29"/>
          <p:cNvSpPr txBox="1"/>
          <p:nvPr/>
        </p:nvSpPr>
        <p:spPr>
          <a:xfrm>
            <a:off x="8849591" y="3629058"/>
            <a:ext cx="250084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Did not complete both the pre-test and post-test </a:t>
            </a:r>
            <a:endParaRPr sz="1800" b="0" i="0" u="none" strike="noStrike" cap="none">
              <a:solidFill>
                <a:schemeClr val="dk1"/>
              </a:solidFill>
              <a:latin typeface="Arial"/>
              <a:ea typeface="Arial"/>
              <a:cs typeface="Arial"/>
              <a:sym typeface="Arial"/>
            </a:endParaRPr>
          </a:p>
        </p:txBody>
      </p:sp>
      <p:sp>
        <p:nvSpPr>
          <p:cNvPr id="562" name="Google Shape;562;p29"/>
          <p:cNvSpPr/>
          <p:nvPr/>
        </p:nvSpPr>
        <p:spPr>
          <a:xfrm>
            <a:off x="8152975" y="2857293"/>
            <a:ext cx="624312" cy="584775"/>
          </a:xfrm>
          <a:prstGeom prst="right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3" name="Google Shape;563;p29"/>
          <p:cNvSpPr/>
          <p:nvPr/>
        </p:nvSpPr>
        <p:spPr>
          <a:xfrm rot="10800000">
            <a:off x="3531088" y="2844225"/>
            <a:ext cx="624312" cy="584775"/>
          </a:xfrm>
          <a:prstGeom prst="right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30"/>
          <p:cNvSpPr txBox="1"/>
          <p:nvPr/>
        </p:nvSpPr>
        <p:spPr>
          <a:xfrm>
            <a:off x="3305478" y="2256427"/>
            <a:ext cx="8734121"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1642AA"/>
                </a:solidFill>
                <a:latin typeface="Arial"/>
                <a:ea typeface="Arial"/>
                <a:cs typeface="Arial"/>
                <a:sym typeface="Arial"/>
              </a:rPr>
              <a:t>Pre- and Post- tests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1642AA"/>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00000"/>
                </a:solidFill>
                <a:latin typeface="Arial"/>
                <a:ea typeface="Arial"/>
                <a:cs typeface="Arial"/>
                <a:sym typeface="Arial"/>
              </a:rPr>
              <a:t>Multiple-choice tests consisted of 20 questions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1642AA"/>
                </a:solidFill>
                <a:latin typeface="Arial"/>
                <a:ea typeface="Arial"/>
                <a:cs typeface="Arial"/>
                <a:sym typeface="Arial"/>
              </a:rPr>
              <a:t>ECG interpretation, the indications for an EP study, diagnosis, standard EP studies for tachycardia, and cardiac ablation</a:t>
            </a:r>
            <a:r>
              <a:rPr lang="en-US" sz="2800" b="0" i="0" u="none" strike="noStrike" cap="none" dirty="0">
                <a:solidFill>
                  <a:srgbClr val="000000"/>
                </a:solidFill>
                <a:latin typeface="Arial"/>
                <a:ea typeface="Arial"/>
                <a:cs typeface="Arial"/>
                <a:sym typeface="Arial"/>
              </a:rPr>
              <a:t>.</a:t>
            </a:r>
            <a:endParaRPr sz="4000" b="0" i="0" u="none" strike="noStrike" cap="none" dirty="0">
              <a:solidFill>
                <a:srgbClr val="1642AA"/>
              </a:solidFill>
              <a:latin typeface="Arial"/>
              <a:ea typeface="Arial"/>
              <a:cs typeface="Arial"/>
              <a:sym typeface="Arial"/>
            </a:endParaRPr>
          </a:p>
        </p:txBody>
      </p:sp>
      <p:sp>
        <p:nvSpPr>
          <p:cNvPr id="570" name="Google Shape;570;p30"/>
          <p:cNvSpPr/>
          <p:nvPr/>
        </p:nvSpPr>
        <p:spPr>
          <a:xfrm>
            <a:off x="1205346" y="803564"/>
            <a:ext cx="8922328" cy="872836"/>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The educational effectiveness of the EPSSIM program</a:t>
            </a:r>
            <a:endParaRPr sz="2400" b="0" i="0" u="none" strike="noStrike" cap="none">
              <a:solidFill>
                <a:schemeClr val="lt1"/>
              </a:solidFill>
              <a:latin typeface="Arial"/>
              <a:ea typeface="Arial"/>
              <a:cs typeface="Arial"/>
              <a:sym typeface="Arial"/>
            </a:endParaRPr>
          </a:p>
        </p:txBody>
      </p:sp>
      <p:pic>
        <p:nvPicPr>
          <p:cNvPr id="571" name="Google Shape;571;p30" descr="google-forms-logo - Faculty of Engineering"/>
          <p:cNvPicPr preferRelativeResize="0"/>
          <p:nvPr/>
        </p:nvPicPr>
        <p:blipFill rotWithShape="1">
          <a:blip r:embed="rId3">
            <a:alphaModFix/>
          </a:blip>
          <a:srcRect/>
          <a:stretch/>
        </p:blipFill>
        <p:spPr>
          <a:xfrm>
            <a:off x="1100873" y="2674060"/>
            <a:ext cx="2093768" cy="209376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31"/>
          <p:cNvSpPr txBox="1"/>
          <p:nvPr/>
        </p:nvSpPr>
        <p:spPr>
          <a:xfrm>
            <a:off x="3275648" y="451261"/>
            <a:ext cx="60979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8" name="Google Shape;578;p31"/>
          <p:cNvSpPr/>
          <p:nvPr/>
        </p:nvSpPr>
        <p:spPr>
          <a:xfrm>
            <a:off x="0" y="2272145"/>
            <a:ext cx="12192000" cy="458585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9" name="Google Shape;579;p31"/>
          <p:cNvSpPr txBox="1"/>
          <p:nvPr/>
        </p:nvSpPr>
        <p:spPr>
          <a:xfrm>
            <a:off x="-484910" y="2831521"/>
            <a:ext cx="12676909" cy="3493264"/>
          </a:xfrm>
          <a:prstGeom prst="rect">
            <a:avLst/>
          </a:prstGeom>
          <a:noFill/>
          <a:ln>
            <a:noFill/>
          </a:ln>
        </p:spPr>
        <p:txBody>
          <a:bodyPr spcFirstLastPara="1" wrap="square" lIns="91425" tIns="45700" rIns="91425" bIns="45700" anchor="t" anchorCtr="0">
            <a:spAutoFit/>
          </a:bodyPr>
          <a:lstStyle/>
          <a:p>
            <a:pPr marL="1143000" marR="0" lvl="2" indent="-228600" algn="just" rtl="0">
              <a:lnSpc>
                <a:spcPct val="100000"/>
              </a:lnSpc>
              <a:spcBef>
                <a:spcPts val="0"/>
              </a:spcBef>
              <a:spcAft>
                <a:spcPts val="0"/>
              </a:spcAft>
              <a:buClr>
                <a:srgbClr val="000000"/>
              </a:buClr>
              <a:buSzPts val="1000"/>
              <a:buFont typeface="Times New Roman"/>
              <a:buAutoNum type="arabicParenR"/>
            </a:pPr>
            <a:r>
              <a:rPr lang="en-US" sz="1600" b="0" i="0" u="none" strike="noStrike" cap="none" dirty="0">
                <a:solidFill>
                  <a:srgbClr val="000000"/>
                </a:solidFill>
                <a:latin typeface="Arial"/>
                <a:ea typeface="Arial"/>
                <a:cs typeface="Arial"/>
                <a:sym typeface="Arial"/>
              </a:rPr>
              <a:t>The EPSSIM Program helped you to improve your knowledge and understanding of ECG.</a:t>
            </a:r>
            <a:endParaRPr sz="1600" b="0" i="1" u="none" strike="noStrike" cap="none" dirty="0">
              <a:solidFill>
                <a:schemeClr val="dk1"/>
              </a:solidFill>
              <a:latin typeface="Arial"/>
              <a:ea typeface="Arial"/>
              <a:cs typeface="Arial"/>
              <a:sym typeface="Arial"/>
            </a:endParaRPr>
          </a:p>
          <a:p>
            <a:pPr marL="1143000" marR="0" lvl="2" indent="-228600" algn="just" rtl="0">
              <a:lnSpc>
                <a:spcPct val="100000"/>
              </a:lnSpc>
              <a:spcBef>
                <a:spcPts val="600"/>
              </a:spcBef>
              <a:spcAft>
                <a:spcPts val="0"/>
              </a:spcAft>
              <a:buClr>
                <a:srgbClr val="000000"/>
              </a:buClr>
              <a:buSzPts val="1000"/>
              <a:buFont typeface="Times New Roman"/>
              <a:buAutoNum type="arabicParenR"/>
            </a:pPr>
            <a:r>
              <a:rPr lang="en-US" sz="1600" b="0" i="0" u="none" strike="noStrike" cap="none" dirty="0">
                <a:solidFill>
                  <a:srgbClr val="000000"/>
                </a:solidFill>
                <a:latin typeface="Arial"/>
                <a:ea typeface="Arial"/>
                <a:cs typeface="Arial"/>
                <a:sym typeface="Arial"/>
              </a:rPr>
              <a:t>The EPSSIM Program helped you to improve your knowledge and understanding of EP study.</a:t>
            </a:r>
            <a:endParaRPr sz="1600" b="0" i="1" u="none" strike="noStrike" cap="none" dirty="0">
              <a:solidFill>
                <a:schemeClr val="dk1"/>
              </a:solidFill>
              <a:latin typeface="Arial"/>
              <a:ea typeface="Arial"/>
              <a:cs typeface="Arial"/>
              <a:sym typeface="Arial"/>
            </a:endParaRPr>
          </a:p>
          <a:p>
            <a:pPr marL="1143000" marR="0" lvl="2" indent="-228600" algn="just" rtl="0">
              <a:lnSpc>
                <a:spcPct val="100000"/>
              </a:lnSpc>
              <a:spcBef>
                <a:spcPts val="600"/>
              </a:spcBef>
              <a:spcAft>
                <a:spcPts val="0"/>
              </a:spcAft>
              <a:buClr>
                <a:srgbClr val="000000"/>
              </a:buClr>
              <a:buSzPts val="1000"/>
              <a:buFont typeface="Times New Roman"/>
              <a:buAutoNum type="arabicParenR"/>
            </a:pPr>
            <a:r>
              <a:rPr lang="en-US" sz="1600" b="0" i="0" u="none" strike="noStrike" cap="none" dirty="0">
                <a:solidFill>
                  <a:srgbClr val="000000"/>
                </a:solidFill>
                <a:latin typeface="Arial"/>
                <a:ea typeface="Arial"/>
                <a:cs typeface="Arial"/>
                <a:sym typeface="Arial"/>
              </a:rPr>
              <a:t>The EPSSIM program has demonstrated the potential to enhance practitioners' confidence and knowledge in the field of EP study. </a:t>
            </a:r>
            <a:endParaRPr sz="1600" b="0" i="1" u="none" strike="noStrike" cap="none" dirty="0">
              <a:solidFill>
                <a:schemeClr val="dk1"/>
              </a:solidFill>
              <a:latin typeface="Arial"/>
              <a:ea typeface="Arial"/>
              <a:cs typeface="Arial"/>
              <a:sym typeface="Arial"/>
            </a:endParaRPr>
          </a:p>
          <a:p>
            <a:pPr marL="1143000" marR="0" lvl="2" indent="-228600" algn="just" rtl="0">
              <a:lnSpc>
                <a:spcPct val="100000"/>
              </a:lnSpc>
              <a:spcBef>
                <a:spcPts val="600"/>
              </a:spcBef>
              <a:spcAft>
                <a:spcPts val="0"/>
              </a:spcAft>
              <a:buClr>
                <a:srgbClr val="000000"/>
              </a:buClr>
              <a:buSzPts val="1000"/>
              <a:buFont typeface="Times New Roman"/>
              <a:buAutoNum type="arabicParenR"/>
            </a:pPr>
            <a:r>
              <a:rPr lang="en-US" sz="1600" b="0" i="0" u="none" strike="noStrike" cap="none" dirty="0">
                <a:solidFill>
                  <a:srgbClr val="000000"/>
                </a:solidFill>
                <a:latin typeface="Arial"/>
                <a:ea typeface="Arial"/>
                <a:cs typeface="Arial"/>
                <a:sym typeface="Arial"/>
              </a:rPr>
              <a:t>The ECG part of the EPSSIM program has been designed with ease of use in mind.</a:t>
            </a:r>
            <a:endParaRPr sz="1600" b="0" i="1" u="none" strike="noStrike" cap="none" dirty="0">
              <a:solidFill>
                <a:schemeClr val="dk1"/>
              </a:solidFill>
              <a:latin typeface="Arial"/>
              <a:ea typeface="Arial"/>
              <a:cs typeface="Arial"/>
              <a:sym typeface="Arial"/>
            </a:endParaRPr>
          </a:p>
          <a:p>
            <a:pPr marL="1143000" marR="0" lvl="2" indent="-228600" algn="just" rtl="0">
              <a:lnSpc>
                <a:spcPct val="100000"/>
              </a:lnSpc>
              <a:spcBef>
                <a:spcPts val="600"/>
              </a:spcBef>
              <a:spcAft>
                <a:spcPts val="0"/>
              </a:spcAft>
              <a:buClr>
                <a:srgbClr val="000000"/>
              </a:buClr>
              <a:buSzPts val="1000"/>
              <a:buFont typeface="Times New Roman"/>
              <a:buAutoNum type="arabicParenR"/>
            </a:pPr>
            <a:r>
              <a:rPr lang="en-US" sz="1600" b="0" i="0" u="none" strike="noStrike" cap="none" dirty="0">
                <a:solidFill>
                  <a:srgbClr val="000000"/>
                </a:solidFill>
                <a:latin typeface="Arial"/>
                <a:ea typeface="Arial"/>
                <a:cs typeface="Arial"/>
                <a:sym typeface="Arial"/>
              </a:rPr>
              <a:t>The EP study part/EP simulator of the EPSSIM program has been designed with ease of use in mind.</a:t>
            </a:r>
            <a:endParaRPr sz="1600" b="0" i="1" u="none" strike="noStrike" cap="none" dirty="0">
              <a:solidFill>
                <a:schemeClr val="dk1"/>
              </a:solidFill>
              <a:latin typeface="Arial"/>
              <a:ea typeface="Arial"/>
              <a:cs typeface="Arial"/>
              <a:sym typeface="Arial"/>
            </a:endParaRPr>
          </a:p>
          <a:p>
            <a:pPr marL="1143000" marR="0" lvl="2" indent="-228600" algn="just" rtl="0">
              <a:lnSpc>
                <a:spcPct val="100000"/>
              </a:lnSpc>
              <a:spcBef>
                <a:spcPts val="600"/>
              </a:spcBef>
              <a:spcAft>
                <a:spcPts val="0"/>
              </a:spcAft>
              <a:buClr>
                <a:srgbClr val="000000"/>
              </a:buClr>
              <a:buSzPts val="1000"/>
              <a:buFont typeface="Times New Roman"/>
              <a:buAutoNum type="arabicParenR"/>
            </a:pPr>
            <a:r>
              <a:rPr lang="en-US" sz="1600" b="0" i="0" u="none" strike="noStrike" cap="none" dirty="0">
                <a:solidFill>
                  <a:srgbClr val="000000"/>
                </a:solidFill>
                <a:latin typeface="Arial"/>
                <a:ea typeface="Arial"/>
                <a:cs typeface="Arial"/>
                <a:sym typeface="Arial"/>
              </a:rPr>
              <a:t>The EPSSIM program was stable and free from errors. </a:t>
            </a:r>
            <a:endParaRPr sz="1600" b="0" i="1" u="none" strike="noStrike" cap="none" dirty="0">
              <a:solidFill>
                <a:schemeClr val="dk1"/>
              </a:solidFill>
              <a:latin typeface="Arial"/>
              <a:ea typeface="Arial"/>
              <a:cs typeface="Arial"/>
              <a:sym typeface="Arial"/>
            </a:endParaRPr>
          </a:p>
          <a:p>
            <a:pPr marL="1143000" marR="0" lvl="2" indent="-228600" algn="just" rtl="0">
              <a:lnSpc>
                <a:spcPct val="100000"/>
              </a:lnSpc>
              <a:spcBef>
                <a:spcPts val="600"/>
              </a:spcBef>
              <a:spcAft>
                <a:spcPts val="0"/>
              </a:spcAft>
              <a:buClr>
                <a:srgbClr val="000000"/>
              </a:buClr>
              <a:buSzPts val="1000"/>
              <a:buFont typeface="Times New Roman"/>
              <a:buAutoNum type="arabicParenR"/>
            </a:pPr>
            <a:r>
              <a:rPr lang="en-US" sz="1600" b="0" i="0" u="none" strike="noStrike" cap="none" dirty="0">
                <a:solidFill>
                  <a:srgbClr val="000000"/>
                </a:solidFill>
                <a:latin typeface="Arial"/>
                <a:ea typeface="Arial"/>
                <a:cs typeface="Arial"/>
                <a:sym typeface="Arial"/>
              </a:rPr>
              <a:t>The EPSSIM program was accessible, allowing students to access the material from any location and at any time.</a:t>
            </a:r>
            <a:endParaRPr sz="1600" b="0" i="1" u="none" strike="noStrike" cap="none" dirty="0">
              <a:solidFill>
                <a:schemeClr val="dk1"/>
              </a:solidFill>
              <a:latin typeface="Arial"/>
              <a:ea typeface="Arial"/>
              <a:cs typeface="Arial"/>
              <a:sym typeface="Arial"/>
            </a:endParaRPr>
          </a:p>
          <a:p>
            <a:pPr marL="1143000" marR="0" lvl="2" indent="-228600" algn="just" rtl="0">
              <a:lnSpc>
                <a:spcPct val="100000"/>
              </a:lnSpc>
              <a:spcBef>
                <a:spcPts val="600"/>
              </a:spcBef>
              <a:spcAft>
                <a:spcPts val="0"/>
              </a:spcAft>
              <a:buClr>
                <a:srgbClr val="000000"/>
              </a:buClr>
              <a:buSzPts val="1000"/>
              <a:buFont typeface="Times New Roman"/>
              <a:buAutoNum type="arabicParenR"/>
            </a:pPr>
            <a:r>
              <a:rPr lang="en-US" sz="1600" b="0" i="0" u="none" strike="noStrike" cap="none" dirty="0">
                <a:solidFill>
                  <a:srgbClr val="000000"/>
                </a:solidFill>
                <a:latin typeface="Arial"/>
                <a:ea typeface="Arial"/>
                <a:cs typeface="Arial"/>
                <a:sym typeface="Arial"/>
              </a:rPr>
              <a:t>The EPSSM program provides adequate and beneficial guidance such as usage methods and suggestions.</a:t>
            </a:r>
            <a:endParaRPr sz="1600" b="0" i="1" u="none" strike="noStrike" cap="none" dirty="0">
              <a:solidFill>
                <a:schemeClr val="dk1"/>
              </a:solidFill>
              <a:latin typeface="Arial"/>
              <a:ea typeface="Arial"/>
              <a:cs typeface="Arial"/>
              <a:sym typeface="Arial"/>
            </a:endParaRPr>
          </a:p>
          <a:p>
            <a:pPr marL="1143000" marR="0" lvl="2" indent="-228600" algn="just" rtl="0">
              <a:lnSpc>
                <a:spcPct val="100000"/>
              </a:lnSpc>
              <a:spcBef>
                <a:spcPts val="600"/>
              </a:spcBef>
              <a:spcAft>
                <a:spcPts val="0"/>
              </a:spcAft>
              <a:buClr>
                <a:srgbClr val="000000"/>
              </a:buClr>
              <a:buSzPts val="1000"/>
              <a:buFont typeface="Times New Roman"/>
              <a:buAutoNum type="arabicParenR"/>
            </a:pPr>
            <a:r>
              <a:rPr lang="en-US" sz="1600" b="0" i="0" u="none" strike="noStrike" cap="none" dirty="0">
                <a:solidFill>
                  <a:srgbClr val="000000"/>
                </a:solidFill>
                <a:latin typeface="Arial"/>
                <a:ea typeface="Arial"/>
                <a:cs typeface="Arial"/>
                <a:sym typeface="Arial"/>
              </a:rPr>
              <a:t>The EPSSIM program provides satisfactory control of commands and buttons.</a:t>
            </a:r>
            <a:endParaRPr sz="1600" b="0" i="1" u="none" strike="noStrike" cap="none" dirty="0">
              <a:solidFill>
                <a:schemeClr val="dk1"/>
              </a:solidFill>
              <a:latin typeface="Arial"/>
              <a:ea typeface="Arial"/>
              <a:cs typeface="Arial"/>
              <a:sym typeface="Arial"/>
            </a:endParaRPr>
          </a:p>
          <a:p>
            <a:pPr marL="1143000" marR="0" lvl="2" indent="-228600" algn="just" rtl="0">
              <a:lnSpc>
                <a:spcPct val="100000"/>
              </a:lnSpc>
              <a:spcBef>
                <a:spcPts val="600"/>
              </a:spcBef>
              <a:spcAft>
                <a:spcPts val="0"/>
              </a:spcAft>
              <a:buClr>
                <a:srgbClr val="000000"/>
              </a:buClr>
              <a:buSzPts val="1000"/>
              <a:buFont typeface="Times New Roman"/>
              <a:buAutoNum type="arabicParenR"/>
            </a:pPr>
            <a:r>
              <a:rPr lang="en-US" sz="1600" b="0" i="0" u="none" strike="noStrike" cap="none" dirty="0">
                <a:solidFill>
                  <a:srgbClr val="000000"/>
                </a:solidFill>
                <a:latin typeface="Arial"/>
                <a:ea typeface="Arial"/>
                <a:cs typeface="Arial"/>
                <a:sym typeface="Arial"/>
              </a:rPr>
              <a:t>You will recommend the EPSSIM program to others</a:t>
            </a:r>
            <a:endParaRPr sz="3600" b="0" i="0" u="none" strike="noStrike" cap="none" dirty="0">
              <a:solidFill>
                <a:schemeClr val="dk1"/>
              </a:solidFill>
              <a:latin typeface="Arial"/>
              <a:ea typeface="Arial"/>
              <a:cs typeface="Arial"/>
              <a:sym typeface="Arial"/>
            </a:endParaRPr>
          </a:p>
        </p:txBody>
      </p:sp>
      <p:sp>
        <p:nvSpPr>
          <p:cNvPr id="580" name="Google Shape;580;p31"/>
          <p:cNvSpPr/>
          <p:nvPr/>
        </p:nvSpPr>
        <p:spPr>
          <a:xfrm>
            <a:off x="2678949" y="282918"/>
            <a:ext cx="7291301" cy="866669"/>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rial"/>
                <a:ea typeface="Arial"/>
                <a:cs typeface="Arial"/>
                <a:sym typeface="Arial"/>
              </a:rPr>
              <a:t>The satisfaction of the EPSSIM program</a:t>
            </a:r>
            <a:endParaRPr sz="2000" b="0" i="0" u="none" strike="noStrike" cap="none" dirty="0">
              <a:solidFill>
                <a:schemeClr val="lt1"/>
              </a:solidFill>
              <a:latin typeface="Arial"/>
              <a:ea typeface="Arial"/>
              <a:cs typeface="Arial"/>
              <a:sym typeface="Arial"/>
            </a:endParaRPr>
          </a:p>
        </p:txBody>
      </p:sp>
      <p:sp>
        <p:nvSpPr>
          <p:cNvPr id="581" name="Google Shape;581;p31"/>
          <p:cNvSpPr/>
          <p:nvPr/>
        </p:nvSpPr>
        <p:spPr>
          <a:xfrm>
            <a:off x="1981199" y="1708963"/>
            <a:ext cx="8300978" cy="596828"/>
          </a:xfrm>
          <a:prstGeom prst="roundRect">
            <a:avLst>
              <a:gd name="adj" fmla="val 50000"/>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2" name="Google Shape;582;p31"/>
          <p:cNvSpPr/>
          <p:nvPr/>
        </p:nvSpPr>
        <p:spPr>
          <a:xfrm>
            <a:off x="1981199" y="1686892"/>
            <a:ext cx="1641676" cy="596828"/>
          </a:xfrm>
          <a:prstGeom prst="roundRect">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1</a:t>
            </a:r>
            <a:endParaRPr sz="3200" b="1" i="0" u="none" strike="noStrike" cap="none">
              <a:solidFill>
                <a:schemeClr val="lt1"/>
              </a:solidFill>
              <a:latin typeface="Arial"/>
              <a:ea typeface="Arial"/>
              <a:cs typeface="Arial"/>
              <a:sym typeface="Arial"/>
            </a:endParaRPr>
          </a:p>
        </p:txBody>
      </p:sp>
      <p:sp>
        <p:nvSpPr>
          <p:cNvPr id="583" name="Google Shape;583;p31"/>
          <p:cNvSpPr/>
          <p:nvPr/>
        </p:nvSpPr>
        <p:spPr>
          <a:xfrm>
            <a:off x="8640501" y="1701478"/>
            <a:ext cx="1641676" cy="596828"/>
          </a:xfrm>
          <a:prstGeom prst="roundRect">
            <a:avLst>
              <a:gd name="adj" fmla="val 50000"/>
            </a:avLst>
          </a:prstGeom>
          <a:solidFill>
            <a:srgbClr val="3856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5</a:t>
            </a:r>
            <a:endParaRPr sz="3200" b="1" i="0" u="none" strike="noStrike" cap="none">
              <a:solidFill>
                <a:schemeClr val="lt1"/>
              </a:solidFill>
              <a:latin typeface="Arial"/>
              <a:ea typeface="Arial"/>
              <a:cs typeface="Arial"/>
              <a:sym typeface="Arial"/>
            </a:endParaRPr>
          </a:p>
        </p:txBody>
      </p:sp>
      <p:sp>
        <p:nvSpPr>
          <p:cNvPr id="584" name="Google Shape;584;p31"/>
          <p:cNvSpPr/>
          <p:nvPr/>
        </p:nvSpPr>
        <p:spPr>
          <a:xfrm>
            <a:off x="3634450" y="1702591"/>
            <a:ext cx="1641676" cy="596828"/>
          </a:xfrm>
          <a:prstGeom prst="roundRect">
            <a:avLst>
              <a:gd name="adj" fmla="val 50000"/>
            </a:avLst>
          </a:prstGeom>
          <a:solidFill>
            <a:srgbClr val="FF81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2</a:t>
            </a:r>
            <a:endParaRPr sz="3200" b="1" i="0" u="none" strike="noStrike" cap="none">
              <a:solidFill>
                <a:schemeClr val="lt1"/>
              </a:solidFill>
              <a:latin typeface="Arial"/>
              <a:ea typeface="Arial"/>
              <a:cs typeface="Arial"/>
              <a:sym typeface="Arial"/>
            </a:endParaRPr>
          </a:p>
        </p:txBody>
      </p:sp>
      <p:sp>
        <p:nvSpPr>
          <p:cNvPr id="585" name="Google Shape;585;p31"/>
          <p:cNvSpPr/>
          <p:nvPr/>
        </p:nvSpPr>
        <p:spPr>
          <a:xfrm>
            <a:off x="5309408" y="1692140"/>
            <a:ext cx="1641676" cy="596828"/>
          </a:xfrm>
          <a:prstGeom prst="roundRect">
            <a:avLst>
              <a:gd name="adj" fmla="val 50000"/>
            </a:avLst>
          </a:prstGeom>
          <a:solidFill>
            <a:srgbClr val="D5DB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3</a:t>
            </a:r>
            <a:endParaRPr sz="3200" b="1" i="0" u="none" strike="noStrike" cap="none">
              <a:solidFill>
                <a:schemeClr val="lt1"/>
              </a:solidFill>
              <a:latin typeface="Arial"/>
              <a:ea typeface="Arial"/>
              <a:cs typeface="Arial"/>
              <a:sym typeface="Arial"/>
            </a:endParaRPr>
          </a:p>
        </p:txBody>
      </p:sp>
      <p:sp>
        <p:nvSpPr>
          <p:cNvPr id="586" name="Google Shape;586;p31"/>
          <p:cNvSpPr/>
          <p:nvPr/>
        </p:nvSpPr>
        <p:spPr>
          <a:xfrm>
            <a:off x="6997862" y="1680274"/>
            <a:ext cx="1641676" cy="596828"/>
          </a:xfrm>
          <a:prstGeom prst="roundRect">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4</a:t>
            </a:r>
            <a:endParaRPr sz="3200" b="1" i="0" u="none" strike="noStrike" cap="none">
              <a:solidFill>
                <a:schemeClr val="lt1"/>
              </a:solidFill>
              <a:latin typeface="Arial"/>
              <a:ea typeface="Arial"/>
              <a:cs typeface="Arial"/>
              <a:sym typeface="Arial"/>
            </a:endParaRPr>
          </a:p>
        </p:txBody>
      </p:sp>
      <p:sp>
        <p:nvSpPr>
          <p:cNvPr id="587" name="Google Shape;587;p31"/>
          <p:cNvSpPr txBox="1"/>
          <p:nvPr/>
        </p:nvSpPr>
        <p:spPr>
          <a:xfrm>
            <a:off x="1883780" y="1317930"/>
            <a:ext cx="198216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Strongly Disagree</a:t>
            </a:r>
            <a:endParaRPr sz="1600" b="0" i="0" u="none" strike="noStrike" cap="none">
              <a:solidFill>
                <a:schemeClr val="dk1"/>
              </a:solidFill>
              <a:latin typeface="Calibri"/>
              <a:ea typeface="Calibri"/>
              <a:cs typeface="Calibri"/>
              <a:sym typeface="Calibri"/>
            </a:endParaRPr>
          </a:p>
        </p:txBody>
      </p:sp>
      <p:sp>
        <p:nvSpPr>
          <p:cNvPr id="588" name="Google Shape;588;p31"/>
          <p:cNvSpPr txBox="1"/>
          <p:nvPr/>
        </p:nvSpPr>
        <p:spPr>
          <a:xfrm>
            <a:off x="8793866" y="1329751"/>
            <a:ext cx="173909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Strongly Agree</a:t>
            </a:r>
            <a:endParaRPr sz="1600" b="0" i="0" u="none" strike="noStrike" cap="none">
              <a:solidFill>
                <a:schemeClr val="dk1"/>
              </a:solidFill>
              <a:latin typeface="Calibri"/>
              <a:ea typeface="Calibri"/>
              <a:cs typeface="Calibri"/>
              <a:sym typeface="Calibri"/>
            </a:endParaRPr>
          </a:p>
        </p:txBody>
      </p:sp>
      <p:sp>
        <p:nvSpPr>
          <p:cNvPr id="589" name="Google Shape;589;p31"/>
          <p:cNvSpPr txBox="1"/>
          <p:nvPr/>
        </p:nvSpPr>
        <p:spPr>
          <a:xfrm>
            <a:off x="5394046" y="1370409"/>
            <a:ext cx="140390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Undecided</a:t>
            </a:r>
            <a:endParaRPr sz="1600" b="0" i="0" u="none" strike="noStrike" cap="non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32"/>
          <p:cNvSpPr/>
          <p:nvPr/>
        </p:nvSpPr>
        <p:spPr>
          <a:xfrm>
            <a:off x="914400" y="554181"/>
            <a:ext cx="4378037" cy="942109"/>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Arial"/>
                <a:ea typeface="Arial"/>
                <a:cs typeface="Arial"/>
                <a:sym typeface="Arial"/>
              </a:rPr>
              <a:t>Data analysis</a:t>
            </a:r>
            <a:endParaRPr sz="1400" b="0" i="0" u="none" strike="noStrike" cap="none" dirty="0">
              <a:solidFill>
                <a:srgbClr val="000000"/>
              </a:solidFill>
              <a:latin typeface="Arial"/>
              <a:ea typeface="Arial"/>
              <a:cs typeface="Arial"/>
              <a:sym typeface="Arial"/>
            </a:endParaRPr>
          </a:p>
        </p:txBody>
      </p:sp>
      <p:sp>
        <p:nvSpPr>
          <p:cNvPr id="596" name="Google Shape;596;p32"/>
          <p:cNvSpPr txBox="1"/>
          <p:nvPr/>
        </p:nvSpPr>
        <p:spPr>
          <a:xfrm>
            <a:off x="1634836" y="2052843"/>
            <a:ext cx="9268500" cy="26898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The average pre-test</a:t>
            </a:r>
            <a:r>
              <a:rPr lang="en-US" sz="2400"/>
              <a:t> and post-test</a:t>
            </a:r>
            <a:r>
              <a:rPr lang="en-US" sz="2400" b="0" i="0" u="none" strike="noStrike" cap="none">
                <a:solidFill>
                  <a:srgbClr val="000000"/>
                </a:solidFill>
                <a:latin typeface="Arial"/>
                <a:ea typeface="Arial"/>
                <a:cs typeface="Arial"/>
                <a:sym typeface="Arial"/>
              </a:rPr>
              <a:t> score w</a:t>
            </a:r>
            <a:r>
              <a:rPr lang="en-US" sz="2400"/>
              <a:t>ere</a:t>
            </a:r>
            <a:r>
              <a:rPr lang="en-US" sz="2400" b="0" i="0" u="none" strike="noStrike" cap="none">
                <a:solidFill>
                  <a:srgbClr val="000000"/>
                </a:solidFill>
                <a:latin typeface="Arial"/>
                <a:ea typeface="Arial"/>
                <a:cs typeface="Arial"/>
                <a:sym typeface="Arial"/>
              </a:rPr>
              <a:t> mean±SD</a:t>
            </a:r>
            <a:endParaRPr sz="2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The paired samples t-test analyzes the difference in scores between the pre-test and post-test.</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The statistical significance was set at </a:t>
            </a:r>
            <a:r>
              <a:rPr lang="en-US" sz="2400" b="0" i="1" u="none" strike="noStrike" cap="none">
                <a:solidFill>
                  <a:srgbClr val="000000"/>
                </a:solidFill>
                <a:latin typeface="Arial"/>
                <a:ea typeface="Arial"/>
                <a:cs typeface="Arial"/>
                <a:sym typeface="Arial"/>
              </a:rPr>
              <a:t>p</a:t>
            </a:r>
            <a:r>
              <a:rPr lang="en-US" sz="2400" b="0" i="0" u="none" strike="noStrike" cap="none">
                <a:solidFill>
                  <a:srgbClr val="000000"/>
                </a:solidFill>
                <a:latin typeface="Arial"/>
                <a:ea typeface="Arial"/>
                <a:cs typeface="Arial"/>
                <a:sym typeface="Arial"/>
              </a:rPr>
              <a:t> &lt; 0.05 with a CI of 95 %.</a:t>
            </a:r>
            <a:endParaRPr sz="1400" b="0" i="0" u="none" strike="noStrike" cap="none">
              <a:solidFill>
                <a:srgbClr val="000000"/>
              </a:solidFill>
              <a:latin typeface="Arial"/>
              <a:ea typeface="Arial"/>
              <a:cs typeface="Arial"/>
              <a:sym typeface="Arial"/>
            </a:endParaRPr>
          </a:p>
          <a:p>
            <a:pPr marL="342900" marR="0" lvl="0" indent="-19050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03EA7"/>
              </a:buClr>
              <a:buSzPts val="4400"/>
              <a:buFont typeface="Arial"/>
              <a:buNone/>
            </a:pPr>
            <a:r>
              <a:rPr lang="en-US" sz="4400">
                <a:latin typeface="Arial"/>
                <a:ea typeface="Arial"/>
                <a:cs typeface="Arial"/>
                <a:sym typeface="Arial"/>
              </a:rPr>
              <a:t>Cardio-thoracic technology </a:t>
            </a:r>
            <a:endParaRPr>
              <a:latin typeface="Arial"/>
              <a:ea typeface="Arial"/>
              <a:cs typeface="Arial"/>
              <a:sym typeface="Arial"/>
            </a:endParaRPr>
          </a:p>
        </p:txBody>
      </p:sp>
      <p:sp>
        <p:nvSpPr>
          <p:cNvPr id="127" name="Google Shape;127;p3"/>
          <p:cNvSpPr/>
          <p:nvPr/>
        </p:nvSpPr>
        <p:spPr>
          <a:xfrm>
            <a:off x="3841975" y="2306599"/>
            <a:ext cx="3916218" cy="3436897"/>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8" name="Google Shape;128;p3" descr="Beating heart"/>
          <p:cNvPicPr preferRelativeResize="0"/>
          <p:nvPr/>
        </p:nvPicPr>
        <p:blipFill rotWithShape="1">
          <a:blip r:embed="rId3">
            <a:alphaModFix/>
          </a:blip>
          <a:srcRect/>
          <a:stretch/>
        </p:blipFill>
        <p:spPr>
          <a:xfrm>
            <a:off x="4924978" y="2741287"/>
            <a:ext cx="1663491" cy="2385921"/>
          </a:xfrm>
          <a:prstGeom prst="rect">
            <a:avLst/>
          </a:prstGeom>
          <a:noFill/>
          <a:ln>
            <a:noFill/>
          </a:ln>
        </p:spPr>
      </p:pic>
      <p:sp>
        <p:nvSpPr>
          <p:cNvPr id="129" name="Google Shape;129;p3"/>
          <p:cNvSpPr/>
          <p:nvPr/>
        </p:nvSpPr>
        <p:spPr>
          <a:xfrm>
            <a:off x="2402902" y="3891881"/>
            <a:ext cx="2006365" cy="758830"/>
          </a:xfrm>
          <a:prstGeom prst="roundRect">
            <a:avLst>
              <a:gd name="adj" fmla="val 50000"/>
            </a:avLst>
          </a:prstGeom>
          <a:solidFill>
            <a:srgbClr val="1642A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Heart-related problems</a:t>
            </a:r>
            <a:endParaRPr sz="2000" b="0" i="0" u="none" strike="noStrike" cap="none">
              <a:solidFill>
                <a:schemeClr val="lt1"/>
              </a:solidFill>
              <a:latin typeface="Arial"/>
              <a:ea typeface="Arial"/>
              <a:cs typeface="Arial"/>
              <a:sym typeface="Arial"/>
            </a:endParaRPr>
          </a:p>
        </p:txBody>
      </p:sp>
      <p:sp>
        <p:nvSpPr>
          <p:cNvPr id="130" name="Google Shape;130;p3"/>
          <p:cNvSpPr/>
          <p:nvPr/>
        </p:nvSpPr>
        <p:spPr>
          <a:xfrm>
            <a:off x="2747768" y="1900902"/>
            <a:ext cx="2533565" cy="758830"/>
          </a:xfrm>
          <a:prstGeom prst="roundRect">
            <a:avLst>
              <a:gd name="adj" fmla="val 50000"/>
            </a:avLst>
          </a:prstGeom>
          <a:solidFill>
            <a:srgbClr val="1642A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Heart diseases</a:t>
            </a:r>
            <a:endParaRPr sz="2000" b="0" i="0" u="none" strike="noStrike" cap="none">
              <a:solidFill>
                <a:schemeClr val="lt1"/>
              </a:solidFill>
              <a:latin typeface="Arial"/>
              <a:ea typeface="Arial"/>
              <a:cs typeface="Arial"/>
              <a:sym typeface="Arial"/>
            </a:endParaRPr>
          </a:p>
        </p:txBody>
      </p:sp>
      <p:sp>
        <p:nvSpPr>
          <p:cNvPr id="131" name="Google Shape;131;p3"/>
          <p:cNvSpPr/>
          <p:nvPr/>
        </p:nvSpPr>
        <p:spPr>
          <a:xfrm>
            <a:off x="2205817" y="2930203"/>
            <a:ext cx="2172058" cy="758830"/>
          </a:xfrm>
          <a:prstGeom prst="roundRect">
            <a:avLst>
              <a:gd name="adj" fmla="val 50000"/>
            </a:avLst>
          </a:prstGeom>
          <a:solidFill>
            <a:srgbClr val="1642A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rial"/>
                <a:ea typeface="Arial"/>
                <a:cs typeface="Arial"/>
                <a:sym typeface="Arial"/>
              </a:rPr>
              <a:t>Treatment techniques</a:t>
            </a:r>
            <a:endParaRPr sz="2000" b="0" i="0" u="none" strike="noStrike" cap="none" dirty="0">
              <a:solidFill>
                <a:schemeClr val="lt1"/>
              </a:solidFill>
              <a:latin typeface="Arial"/>
              <a:ea typeface="Arial"/>
              <a:cs typeface="Arial"/>
              <a:sym typeface="Arial"/>
            </a:endParaRPr>
          </a:p>
        </p:txBody>
      </p:sp>
      <p:sp>
        <p:nvSpPr>
          <p:cNvPr id="132" name="Google Shape;132;p3"/>
          <p:cNvSpPr/>
          <p:nvPr/>
        </p:nvSpPr>
        <p:spPr>
          <a:xfrm>
            <a:off x="6375540" y="1896870"/>
            <a:ext cx="3293616" cy="758830"/>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Electrocardiogram (ECG)</a:t>
            </a:r>
            <a:endParaRPr sz="1800" b="0" i="0" u="none" strike="noStrike" cap="none">
              <a:solidFill>
                <a:schemeClr val="lt1"/>
              </a:solidFill>
              <a:latin typeface="Arial"/>
              <a:ea typeface="Arial"/>
              <a:cs typeface="Arial"/>
              <a:sym typeface="Arial"/>
            </a:endParaRPr>
          </a:p>
        </p:txBody>
      </p:sp>
      <p:sp>
        <p:nvSpPr>
          <p:cNvPr id="133" name="Google Shape;133;p3"/>
          <p:cNvSpPr/>
          <p:nvPr/>
        </p:nvSpPr>
        <p:spPr>
          <a:xfrm>
            <a:off x="7024838" y="2914094"/>
            <a:ext cx="3293616" cy="758830"/>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Cardiac electrophysiology study (EP study)</a:t>
            </a:r>
            <a:endParaRPr sz="1800" b="0" i="0" u="none" strike="noStrike" cap="none" dirty="0">
              <a:solidFill>
                <a:schemeClr val="lt1"/>
              </a:solidFill>
              <a:latin typeface="Arial"/>
              <a:ea typeface="Arial"/>
              <a:cs typeface="Arial"/>
              <a:sym typeface="Arial"/>
            </a:endParaRPr>
          </a:p>
        </p:txBody>
      </p:sp>
      <p:sp>
        <p:nvSpPr>
          <p:cNvPr id="134" name="Google Shape;134;p3"/>
          <p:cNvSpPr/>
          <p:nvPr/>
        </p:nvSpPr>
        <p:spPr>
          <a:xfrm>
            <a:off x="7278923" y="3993660"/>
            <a:ext cx="3293616" cy="758830"/>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Echocardiography </a:t>
            </a:r>
            <a:endParaRPr sz="1800" b="0" i="0" u="none" strike="noStrike" cap="none" dirty="0">
              <a:solidFill>
                <a:schemeClr val="lt1"/>
              </a:solidFill>
              <a:latin typeface="Arial"/>
              <a:ea typeface="Arial"/>
              <a:cs typeface="Arial"/>
              <a:sym typeface="Arial"/>
            </a:endParaRPr>
          </a:p>
        </p:txBody>
      </p:sp>
      <p:sp>
        <p:nvSpPr>
          <p:cNvPr id="135" name="Google Shape;135;p3"/>
          <p:cNvSpPr/>
          <p:nvPr/>
        </p:nvSpPr>
        <p:spPr>
          <a:xfrm>
            <a:off x="6753596" y="4984666"/>
            <a:ext cx="3293616" cy="758830"/>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Heart- lung machine control </a:t>
            </a:r>
            <a:endParaRPr sz="1800" b="0" i="0" u="none" strike="noStrike" cap="none" dirty="0">
              <a:solidFill>
                <a:schemeClr val="lt1"/>
              </a:solidFill>
              <a:latin typeface="Arial"/>
              <a:ea typeface="Arial"/>
              <a:cs typeface="Arial"/>
              <a:sym typeface="Arial"/>
            </a:endParaRPr>
          </a:p>
        </p:txBody>
      </p:sp>
      <p:sp>
        <p:nvSpPr>
          <p:cNvPr id="136" name="Google Shape;136;p3"/>
          <p:cNvSpPr/>
          <p:nvPr/>
        </p:nvSpPr>
        <p:spPr>
          <a:xfrm>
            <a:off x="2928522" y="4984666"/>
            <a:ext cx="2172058" cy="758830"/>
          </a:xfrm>
          <a:prstGeom prst="roundRect">
            <a:avLst>
              <a:gd name="adj" fmla="val 50000"/>
            </a:avLst>
          </a:prstGeom>
          <a:solidFill>
            <a:srgbClr val="1642A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Procedure</a:t>
            </a:r>
            <a:endParaRPr sz="2000" b="0" i="0" u="none" strike="noStrike" cap="none">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2d6cc02046667d3b_2"/>
          <p:cNvSpPr/>
          <p:nvPr/>
        </p:nvSpPr>
        <p:spPr>
          <a:xfrm>
            <a:off x="3300135" y="2746878"/>
            <a:ext cx="6009600" cy="1587300"/>
          </a:xfrm>
          <a:prstGeom prst="roundRect">
            <a:avLst>
              <a:gd name="adj" fmla="val 50000"/>
            </a:avLst>
          </a:prstGeom>
          <a:solidFill>
            <a:srgbClr val="103EA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500" b="0" i="0" u="none" strike="noStrike" cap="none">
                <a:solidFill>
                  <a:schemeClr val="lt1"/>
                </a:solidFill>
                <a:latin typeface="Arial"/>
                <a:ea typeface="Arial"/>
                <a:cs typeface="Arial"/>
                <a:sym typeface="Arial"/>
              </a:rPr>
              <a:t>Analyses and discussion</a:t>
            </a:r>
            <a:endParaRPr sz="3500" b="0" i="0" u="none" strike="noStrike" cap="none">
              <a:solidFill>
                <a:schemeClr val="lt1"/>
              </a:solidFill>
              <a:latin typeface="Arial"/>
              <a:ea typeface="Arial"/>
              <a:cs typeface="Arial"/>
              <a:sym typeface="Arial"/>
            </a:endParaRPr>
          </a:p>
        </p:txBody>
      </p:sp>
      <p:pic>
        <p:nvPicPr>
          <p:cNvPr id="603" name="Google Shape;603;g2d6cc02046667d3b_2" descr="Finish - Free sports icons"/>
          <p:cNvPicPr preferRelativeResize="0"/>
          <p:nvPr/>
        </p:nvPicPr>
        <p:blipFill rotWithShape="1">
          <a:blip r:embed="rId3">
            <a:alphaModFix/>
          </a:blip>
          <a:srcRect/>
          <a:stretch/>
        </p:blipFill>
        <p:spPr>
          <a:xfrm>
            <a:off x="5428664" y="994351"/>
            <a:ext cx="1752525" cy="17525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33"/>
          <p:cNvSpPr txBox="1">
            <a:spLocks noGrp="1"/>
          </p:cNvSpPr>
          <p:nvPr>
            <p:ph type="title"/>
          </p:nvPr>
        </p:nvSpPr>
        <p:spPr>
          <a:xfrm>
            <a:off x="0" y="681037"/>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03EA7"/>
              </a:buClr>
              <a:buSzPts val="4400"/>
              <a:buFont typeface="Arial"/>
              <a:buNone/>
            </a:pPr>
            <a:r>
              <a:rPr lang="en-US"/>
              <a:t>Analyze and discussion </a:t>
            </a:r>
            <a:endParaRPr/>
          </a:p>
        </p:txBody>
      </p:sp>
      <p:sp>
        <p:nvSpPr>
          <p:cNvPr id="610" name="Google Shape;610;p33"/>
          <p:cNvSpPr/>
          <p:nvPr/>
        </p:nvSpPr>
        <p:spPr>
          <a:xfrm>
            <a:off x="2189018" y="2382982"/>
            <a:ext cx="8562109" cy="935182"/>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Arial"/>
                <a:ea typeface="Arial"/>
                <a:cs typeface="Arial"/>
                <a:sym typeface="Arial"/>
              </a:rPr>
              <a:t>The effectiveness of the EPSSIM program</a:t>
            </a:r>
            <a:endParaRPr sz="2800" b="0" i="0" u="none" strike="noStrike" cap="none" dirty="0">
              <a:solidFill>
                <a:schemeClr val="lt1"/>
              </a:solidFill>
              <a:latin typeface="Arial"/>
              <a:ea typeface="Arial"/>
              <a:cs typeface="Arial"/>
              <a:sym typeface="Arial"/>
            </a:endParaRPr>
          </a:p>
        </p:txBody>
      </p:sp>
      <p:sp>
        <p:nvSpPr>
          <p:cNvPr id="611" name="Google Shape;611;p33"/>
          <p:cNvSpPr/>
          <p:nvPr/>
        </p:nvSpPr>
        <p:spPr>
          <a:xfrm>
            <a:off x="2189018" y="3646055"/>
            <a:ext cx="8562109" cy="935182"/>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The satisfaction of the EPSSIM program</a:t>
            </a:r>
            <a:endParaRPr sz="2800" b="0" i="0" u="none" strike="noStrike" cap="non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34"/>
          <p:cNvSpPr/>
          <p:nvPr/>
        </p:nvSpPr>
        <p:spPr>
          <a:xfrm>
            <a:off x="0" y="1787236"/>
            <a:ext cx="12192000" cy="40039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aphicFrame>
        <p:nvGraphicFramePr>
          <p:cNvPr id="618" name="Google Shape;618;p34"/>
          <p:cNvGraphicFramePr/>
          <p:nvPr/>
        </p:nvGraphicFramePr>
        <p:xfrm>
          <a:off x="922936" y="2712773"/>
          <a:ext cx="10698600" cy="2070325"/>
        </p:xfrm>
        <a:graphic>
          <a:graphicData uri="http://schemas.openxmlformats.org/drawingml/2006/table">
            <a:tbl>
              <a:tblPr firstRow="1" firstCol="1" bandRow="1">
                <a:noFill/>
                <a:tableStyleId>{9982B505-9ECB-4193-B4D8-D5CC968FE635}</a:tableStyleId>
              </a:tblPr>
              <a:tblGrid>
                <a:gridCol w="2110000">
                  <a:extLst>
                    <a:ext uri="{9D8B030D-6E8A-4147-A177-3AD203B41FA5}">
                      <a16:colId xmlns:a16="http://schemas.microsoft.com/office/drawing/2014/main" val="20000"/>
                    </a:ext>
                  </a:extLst>
                </a:gridCol>
                <a:gridCol w="895675">
                  <a:extLst>
                    <a:ext uri="{9D8B030D-6E8A-4147-A177-3AD203B41FA5}">
                      <a16:colId xmlns:a16="http://schemas.microsoft.com/office/drawing/2014/main" val="20001"/>
                    </a:ext>
                  </a:extLst>
                </a:gridCol>
                <a:gridCol w="1169125">
                  <a:extLst>
                    <a:ext uri="{9D8B030D-6E8A-4147-A177-3AD203B41FA5}">
                      <a16:colId xmlns:a16="http://schemas.microsoft.com/office/drawing/2014/main" val="20002"/>
                    </a:ext>
                  </a:extLst>
                </a:gridCol>
                <a:gridCol w="1231550">
                  <a:extLst>
                    <a:ext uri="{9D8B030D-6E8A-4147-A177-3AD203B41FA5}">
                      <a16:colId xmlns:a16="http://schemas.microsoft.com/office/drawing/2014/main" val="20003"/>
                    </a:ext>
                  </a:extLst>
                </a:gridCol>
                <a:gridCol w="2424350">
                  <a:extLst>
                    <a:ext uri="{9D8B030D-6E8A-4147-A177-3AD203B41FA5}">
                      <a16:colId xmlns:a16="http://schemas.microsoft.com/office/drawing/2014/main" val="20004"/>
                    </a:ext>
                  </a:extLst>
                </a:gridCol>
                <a:gridCol w="1433950">
                  <a:extLst>
                    <a:ext uri="{9D8B030D-6E8A-4147-A177-3AD203B41FA5}">
                      <a16:colId xmlns:a16="http://schemas.microsoft.com/office/drawing/2014/main" val="20005"/>
                    </a:ext>
                  </a:extLst>
                </a:gridCol>
                <a:gridCol w="1433950">
                  <a:extLst>
                    <a:ext uri="{9D8B030D-6E8A-4147-A177-3AD203B41FA5}">
                      <a16:colId xmlns:a16="http://schemas.microsoft.com/office/drawing/2014/main" val="20006"/>
                    </a:ext>
                  </a:extLst>
                </a:gridCol>
              </a:tblGrid>
              <a:tr h="6400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Arial"/>
                          <a:ea typeface="Arial"/>
                          <a:cs typeface="Arial"/>
                          <a:sym typeface="Arial"/>
                        </a:rPr>
                        <a:t> </a:t>
                      </a:r>
                      <a:endParaRPr sz="2400" u="none" strike="noStrike" cap="none">
                        <a:solidFill>
                          <a:srgbClr val="000000"/>
                        </a:solidFill>
                        <a:latin typeface="Arial"/>
                        <a:ea typeface="Arial"/>
                        <a:cs typeface="Arial"/>
                        <a:sym typeface="Arial"/>
                      </a:endParaRPr>
                    </a:p>
                  </a:txBody>
                  <a:tcPr marL="68575" marR="68575" marT="0" marB="0">
                    <a:solidFill>
                      <a:srgbClr val="103EA7"/>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Arial"/>
                          <a:ea typeface="Arial"/>
                          <a:cs typeface="Arial"/>
                          <a:sym typeface="Arial"/>
                        </a:rPr>
                        <a:t>n</a:t>
                      </a:r>
                      <a:endParaRPr sz="2400" u="none" strike="noStrike" cap="none">
                        <a:solidFill>
                          <a:srgbClr val="000000"/>
                        </a:solidFill>
                        <a:latin typeface="Arial"/>
                        <a:ea typeface="Arial"/>
                        <a:cs typeface="Arial"/>
                        <a:sym typeface="Arial"/>
                      </a:endParaRPr>
                    </a:p>
                  </a:txBody>
                  <a:tcPr marL="68575" marR="68575" marT="0" marB="0">
                    <a:solidFill>
                      <a:srgbClr val="103EA7"/>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Arial"/>
                          <a:ea typeface="Arial"/>
                          <a:cs typeface="Arial"/>
                          <a:sym typeface="Arial"/>
                        </a:rPr>
                        <a:t>min</a:t>
                      </a:r>
                      <a:endParaRPr sz="2400" u="none" strike="noStrike" cap="none">
                        <a:solidFill>
                          <a:srgbClr val="000000"/>
                        </a:solidFill>
                        <a:latin typeface="Arial"/>
                        <a:ea typeface="Arial"/>
                        <a:cs typeface="Arial"/>
                        <a:sym typeface="Arial"/>
                      </a:endParaRPr>
                    </a:p>
                  </a:txBody>
                  <a:tcPr marL="68575" marR="68575" marT="0" marB="0">
                    <a:solidFill>
                      <a:srgbClr val="103EA7"/>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Arial"/>
                          <a:ea typeface="Arial"/>
                          <a:cs typeface="Arial"/>
                          <a:sym typeface="Arial"/>
                        </a:rPr>
                        <a:t>max</a:t>
                      </a:r>
                      <a:endParaRPr sz="2400" u="none" strike="noStrike" cap="none">
                        <a:solidFill>
                          <a:srgbClr val="000000"/>
                        </a:solidFill>
                        <a:latin typeface="Arial"/>
                        <a:ea typeface="Arial"/>
                        <a:cs typeface="Arial"/>
                        <a:sym typeface="Arial"/>
                      </a:endParaRPr>
                    </a:p>
                  </a:txBody>
                  <a:tcPr marL="68575" marR="68575" marT="0" marB="0">
                    <a:solidFill>
                      <a:srgbClr val="103EA7"/>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Arial"/>
                          <a:ea typeface="Arial"/>
                          <a:cs typeface="Arial"/>
                          <a:sym typeface="Arial"/>
                        </a:rPr>
                        <a:t>mean ± SD</a:t>
                      </a:r>
                      <a:endParaRPr sz="2400" u="none" strike="noStrike" cap="none">
                        <a:solidFill>
                          <a:srgbClr val="000000"/>
                        </a:solidFill>
                        <a:latin typeface="Arial"/>
                        <a:ea typeface="Arial"/>
                        <a:cs typeface="Arial"/>
                        <a:sym typeface="Arial"/>
                      </a:endParaRPr>
                    </a:p>
                  </a:txBody>
                  <a:tcPr marL="68575" marR="68575" marT="0" marB="0">
                    <a:solidFill>
                      <a:srgbClr val="103EA7"/>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Arial"/>
                          <a:ea typeface="Arial"/>
                          <a:cs typeface="Arial"/>
                          <a:sym typeface="Arial"/>
                        </a:rPr>
                        <a:t>t</a:t>
                      </a:r>
                      <a:endParaRPr sz="2400" u="none" strike="noStrike" cap="none">
                        <a:solidFill>
                          <a:srgbClr val="000000"/>
                        </a:solidFill>
                        <a:latin typeface="Arial"/>
                        <a:ea typeface="Arial"/>
                        <a:cs typeface="Arial"/>
                        <a:sym typeface="Arial"/>
                      </a:endParaRPr>
                    </a:p>
                  </a:txBody>
                  <a:tcPr marL="68575" marR="68575" marT="0" marB="0">
                    <a:solidFill>
                      <a:srgbClr val="103EA7"/>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Arial"/>
                          <a:ea typeface="Arial"/>
                          <a:cs typeface="Arial"/>
                          <a:sym typeface="Arial"/>
                        </a:rPr>
                        <a:t>p-value</a:t>
                      </a:r>
                      <a:endParaRPr sz="2400" u="none" strike="noStrike" cap="none">
                        <a:solidFill>
                          <a:srgbClr val="000000"/>
                        </a:solidFill>
                        <a:latin typeface="Arial"/>
                        <a:ea typeface="Arial"/>
                        <a:cs typeface="Arial"/>
                        <a:sym typeface="Arial"/>
                      </a:endParaRPr>
                    </a:p>
                  </a:txBody>
                  <a:tcPr marL="68575" marR="68575" marT="0" marB="0">
                    <a:solidFill>
                      <a:srgbClr val="103EA7"/>
                    </a:solidFill>
                  </a:tcPr>
                </a:tc>
                <a:extLst>
                  <a:ext uri="{0D108BD9-81ED-4DB2-BD59-A6C34878D82A}">
                    <a16:rowId xmlns:a16="http://schemas.microsoft.com/office/drawing/2014/main" val="10000"/>
                  </a:ext>
                </a:extLst>
              </a:tr>
              <a:tr h="715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Arial"/>
                          <a:ea typeface="Arial"/>
                          <a:cs typeface="Arial"/>
                          <a:sym typeface="Arial"/>
                        </a:rPr>
                        <a:t>Pre-test</a:t>
                      </a:r>
                      <a:endParaRPr sz="2400" u="none" strike="noStrike" cap="none">
                        <a:solidFill>
                          <a:srgbClr val="000000"/>
                        </a:solidFill>
                        <a:latin typeface="Arial"/>
                        <a:ea typeface="Arial"/>
                        <a:cs typeface="Arial"/>
                        <a:sym typeface="Arial"/>
                      </a:endParaRPr>
                    </a:p>
                  </a:txBody>
                  <a:tcPr marL="68575" marR="68575" marT="0" marB="0">
                    <a:solidFill>
                      <a:srgbClr val="103EA7"/>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Arial"/>
                          <a:ea typeface="Arial"/>
                          <a:cs typeface="Arial"/>
                          <a:sym typeface="Arial"/>
                        </a:rPr>
                        <a:t>47</a:t>
                      </a:r>
                      <a:endParaRPr sz="2400" u="none" strike="noStrike" cap="none">
                        <a:solidFill>
                          <a:srgbClr val="000000"/>
                        </a:solidFill>
                        <a:latin typeface="Arial"/>
                        <a:ea typeface="Arial"/>
                        <a:cs typeface="Arial"/>
                        <a:sym typeface="Arial"/>
                      </a:endParaRPr>
                    </a:p>
                  </a:txBody>
                  <a:tcPr marL="68575" marR="68575" marT="0" marB="0" anchor="ctr">
                    <a:solidFill>
                      <a:schemeClr val="lt2"/>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latin typeface="Arial"/>
                          <a:ea typeface="Arial"/>
                          <a:cs typeface="Arial"/>
                          <a:sym typeface="Arial"/>
                        </a:rPr>
                        <a:t>3</a:t>
                      </a:r>
                      <a:endParaRPr sz="2400" u="none" strike="noStrike" cap="none" dirty="0">
                        <a:solidFill>
                          <a:srgbClr val="000000"/>
                        </a:solidFill>
                        <a:latin typeface="Arial"/>
                        <a:ea typeface="Arial"/>
                        <a:cs typeface="Arial"/>
                        <a:sym typeface="Arial"/>
                      </a:endParaRPr>
                    </a:p>
                  </a:txBody>
                  <a:tcPr marL="68575" marR="68575" marT="0" marB="0" anchor="ctr">
                    <a:solidFill>
                      <a:schemeClr val="lt2"/>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latin typeface="Arial"/>
                          <a:ea typeface="Arial"/>
                          <a:cs typeface="Arial"/>
                          <a:sym typeface="Arial"/>
                        </a:rPr>
                        <a:t>14</a:t>
                      </a:r>
                      <a:endParaRPr sz="2400" u="none" strike="noStrike" cap="none" dirty="0">
                        <a:solidFill>
                          <a:srgbClr val="000000"/>
                        </a:solidFill>
                        <a:latin typeface="Arial"/>
                        <a:ea typeface="Arial"/>
                        <a:cs typeface="Arial"/>
                        <a:sym typeface="Arial"/>
                      </a:endParaRPr>
                    </a:p>
                  </a:txBody>
                  <a:tcPr marL="68575" marR="68575" marT="0" marB="0" anchor="ctr">
                    <a:solidFill>
                      <a:schemeClr val="lt2"/>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latin typeface="Arial"/>
                          <a:ea typeface="Arial"/>
                          <a:cs typeface="Arial"/>
                          <a:sym typeface="Arial"/>
                        </a:rPr>
                        <a:t>8.38±2.73</a:t>
                      </a:r>
                      <a:endParaRPr sz="2400" u="none" strike="noStrike" cap="none" dirty="0">
                        <a:solidFill>
                          <a:srgbClr val="000000"/>
                        </a:solidFill>
                        <a:latin typeface="Arial"/>
                        <a:ea typeface="Arial"/>
                        <a:cs typeface="Arial"/>
                        <a:sym typeface="Arial"/>
                      </a:endParaRPr>
                    </a:p>
                  </a:txBody>
                  <a:tcPr marL="68575" marR="68575" marT="0" marB="0" anchor="ctr">
                    <a:solidFill>
                      <a:schemeClr val="lt2"/>
                    </a:solidFill>
                  </a:tcPr>
                </a:tc>
                <a:tc rowSpan="2">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Arial"/>
                          <a:ea typeface="Arial"/>
                          <a:cs typeface="Arial"/>
                          <a:sym typeface="Arial"/>
                        </a:rPr>
                        <a:t>-4.882</a:t>
                      </a:r>
                      <a:endParaRPr sz="2400" u="none" strike="noStrike" cap="none">
                        <a:solidFill>
                          <a:srgbClr val="000000"/>
                        </a:solidFill>
                        <a:latin typeface="Arial"/>
                        <a:ea typeface="Arial"/>
                        <a:cs typeface="Arial"/>
                        <a:sym typeface="Arial"/>
                      </a:endParaRPr>
                    </a:p>
                  </a:txBody>
                  <a:tcPr marL="68575" marR="68575" marT="0" marB="0" anchor="ctr">
                    <a:solidFill>
                      <a:schemeClr val="lt2"/>
                    </a:solidFill>
                  </a:tcPr>
                </a:tc>
                <a:tc rowSpan="2">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Arial"/>
                          <a:ea typeface="Arial"/>
                          <a:cs typeface="Arial"/>
                          <a:sym typeface="Arial"/>
                        </a:rPr>
                        <a:t>0.000</a:t>
                      </a:r>
                      <a:endParaRPr sz="2400" u="none" strike="noStrike" cap="none">
                        <a:solidFill>
                          <a:srgbClr val="000000"/>
                        </a:solidFill>
                        <a:latin typeface="Arial"/>
                        <a:ea typeface="Arial"/>
                        <a:cs typeface="Arial"/>
                        <a:sym typeface="Arial"/>
                      </a:endParaRPr>
                    </a:p>
                  </a:txBody>
                  <a:tcPr marL="68575" marR="68575" marT="0" marB="0" anchor="ctr">
                    <a:solidFill>
                      <a:schemeClr val="lt2"/>
                    </a:solidFill>
                  </a:tcPr>
                </a:tc>
                <a:extLst>
                  <a:ext uri="{0D108BD9-81ED-4DB2-BD59-A6C34878D82A}">
                    <a16:rowId xmlns:a16="http://schemas.microsoft.com/office/drawing/2014/main" val="10001"/>
                  </a:ext>
                </a:extLst>
              </a:tr>
              <a:tr h="715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Arial"/>
                          <a:ea typeface="Arial"/>
                          <a:cs typeface="Arial"/>
                          <a:sym typeface="Arial"/>
                        </a:rPr>
                        <a:t>Post-test</a:t>
                      </a:r>
                      <a:endParaRPr sz="2400" u="none" strike="noStrike" cap="none" dirty="0">
                        <a:solidFill>
                          <a:srgbClr val="000000"/>
                        </a:solidFill>
                        <a:latin typeface="Arial"/>
                        <a:ea typeface="Arial"/>
                        <a:cs typeface="Arial"/>
                        <a:sym typeface="Arial"/>
                      </a:endParaRPr>
                    </a:p>
                  </a:txBody>
                  <a:tcPr marL="68575" marR="68575" marT="0" marB="0">
                    <a:solidFill>
                      <a:srgbClr val="103EA7"/>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Arial"/>
                          <a:ea typeface="Arial"/>
                          <a:cs typeface="Arial"/>
                          <a:sym typeface="Arial"/>
                        </a:rPr>
                        <a:t>47</a:t>
                      </a:r>
                      <a:endParaRPr sz="2400" u="none" strike="noStrike" cap="none">
                        <a:solidFill>
                          <a:srgbClr val="000000"/>
                        </a:solidFill>
                        <a:latin typeface="Arial"/>
                        <a:ea typeface="Arial"/>
                        <a:cs typeface="Arial"/>
                        <a:sym typeface="Arial"/>
                      </a:endParaRPr>
                    </a:p>
                  </a:txBody>
                  <a:tcPr marL="68575" marR="68575" marT="0" marB="0" anchor="ctr">
                    <a:solidFill>
                      <a:schemeClr val="lt2"/>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latin typeface="Arial"/>
                          <a:ea typeface="Arial"/>
                          <a:cs typeface="Arial"/>
                          <a:sym typeface="Arial"/>
                        </a:rPr>
                        <a:t>6</a:t>
                      </a:r>
                      <a:endParaRPr sz="2400" u="none" strike="noStrike" cap="none" dirty="0">
                        <a:solidFill>
                          <a:srgbClr val="000000"/>
                        </a:solidFill>
                        <a:latin typeface="Arial"/>
                        <a:ea typeface="Arial"/>
                        <a:cs typeface="Arial"/>
                        <a:sym typeface="Arial"/>
                      </a:endParaRPr>
                    </a:p>
                  </a:txBody>
                  <a:tcPr marL="68575" marR="68575" marT="0" marB="0" anchor="ctr">
                    <a:solidFill>
                      <a:schemeClr val="lt2"/>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Arial"/>
                          <a:ea typeface="Arial"/>
                          <a:cs typeface="Arial"/>
                          <a:sym typeface="Arial"/>
                        </a:rPr>
                        <a:t>15</a:t>
                      </a:r>
                      <a:endParaRPr sz="2400" u="none" strike="noStrike" cap="none">
                        <a:solidFill>
                          <a:srgbClr val="000000"/>
                        </a:solidFill>
                        <a:latin typeface="Arial"/>
                        <a:ea typeface="Arial"/>
                        <a:cs typeface="Arial"/>
                        <a:sym typeface="Arial"/>
                      </a:endParaRPr>
                    </a:p>
                  </a:txBody>
                  <a:tcPr marL="68575" marR="68575" marT="0" marB="0" anchor="ctr">
                    <a:solidFill>
                      <a:schemeClr val="lt2"/>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latin typeface="Arial"/>
                          <a:ea typeface="Arial"/>
                          <a:cs typeface="Arial"/>
                          <a:sym typeface="Arial"/>
                        </a:rPr>
                        <a:t>10.77±1.93</a:t>
                      </a:r>
                      <a:endParaRPr sz="2400" u="none" strike="noStrike" cap="none" dirty="0">
                        <a:solidFill>
                          <a:srgbClr val="000000"/>
                        </a:solidFill>
                        <a:latin typeface="Arial"/>
                        <a:ea typeface="Arial"/>
                        <a:cs typeface="Arial"/>
                        <a:sym typeface="Arial"/>
                      </a:endParaRPr>
                    </a:p>
                  </a:txBody>
                  <a:tcPr marL="68575" marR="68575" marT="0" marB="0" anchor="ctr">
                    <a:solidFill>
                      <a:schemeClr val="lt2"/>
                    </a:solidFill>
                  </a:tcPr>
                </a:tc>
                <a:tc vMerge="1">
                  <a:txBody>
                    <a:bodyPr/>
                    <a:lstStyle/>
                    <a:p>
                      <a:endParaRPr lang="th-TH"/>
                    </a:p>
                  </a:txBody>
                  <a:tcPr/>
                </a:tc>
                <a:tc vMerge="1">
                  <a:txBody>
                    <a:bodyPr/>
                    <a:lstStyle/>
                    <a:p>
                      <a:endParaRPr lang="th-TH"/>
                    </a:p>
                  </a:txBody>
                  <a:tcPr/>
                </a:tc>
                <a:extLst>
                  <a:ext uri="{0D108BD9-81ED-4DB2-BD59-A6C34878D82A}">
                    <a16:rowId xmlns:a16="http://schemas.microsoft.com/office/drawing/2014/main" val="10002"/>
                  </a:ext>
                </a:extLst>
              </a:tr>
            </a:tbl>
          </a:graphicData>
        </a:graphic>
      </p:graphicFrame>
      <p:sp>
        <p:nvSpPr>
          <p:cNvPr id="619" name="Google Shape;619;p34"/>
          <p:cNvSpPr txBox="1"/>
          <p:nvPr/>
        </p:nvSpPr>
        <p:spPr>
          <a:xfrm>
            <a:off x="2747005" y="2065227"/>
            <a:ext cx="334899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Pre and post test score</a:t>
            </a:r>
            <a:endParaRPr sz="2400" b="0" i="0" u="none" strike="noStrike" cap="none">
              <a:solidFill>
                <a:schemeClr val="dk1"/>
              </a:solidFill>
              <a:latin typeface="Arial"/>
              <a:ea typeface="Arial"/>
              <a:cs typeface="Arial"/>
              <a:sym typeface="Arial"/>
            </a:endParaRPr>
          </a:p>
        </p:txBody>
      </p:sp>
      <p:sp>
        <p:nvSpPr>
          <p:cNvPr id="620" name="Google Shape;620;p34"/>
          <p:cNvSpPr/>
          <p:nvPr/>
        </p:nvSpPr>
        <p:spPr>
          <a:xfrm>
            <a:off x="922936" y="1965846"/>
            <a:ext cx="1681720" cy="660428"/>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Table 1 </a:t>
            </a:r>
            <a:endParaRPr sz="2000" b="0" i="0" u="none" strike="noStrike" cap="none">
              <a:solidFill>
                <a:schemeClr val="lt1"/>
              </a:solidFill>
              <a:latin typeface="Arial"/>
              <a:ea typeface="Arial"/>
              <a:cs typeface="Arial"/>
              <a:sym typeface="Arial"/>
            </a:endParaRPr>
          </a:p>
        </p:txBody>
      </p:sp>
      <p:sp>
        <p:nvSpPr>
          <p:cNvPr id="621" name="Google Shape;621;p34"/>
          <p:cNvSpPr txBox="1"/>
          <p:nvPr/>
        </p:nvSpPr>
        <p:spPr>
          <a:xfrm>
            <a:off x="922936" y="4907686"/>
            <a:ext cx="747050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The statistical significance was set at </a:t>
            </a:r>
            <a:r>
              <a:rPr lang="en-US" sz="1800" b="0" i="1" u="none" strike="noStrike" cap="none">
                <a:solidFill>
                  <a:srgbClr val="000000"/>
                </a:solidFill>
                <a:latin typeface="Arial"/>
                <a:ea typeface="Arial"/>
                <a:cs typeface="Arial"/>
                <a:sym typeface="Arial"/>
              </a:rPr>
              <a:t>p</a:t>
            </a:r>
            <a:r>
              <a:rPr lang="en-US" sz="1800" b="0" i="0" u="none" strike="noStrike" cap="none">
                <a:solidFill>
                  <a:srgbClr val="000000"/>
                </a:solidFill>
                <a:latin typeface="Arial"/>
                <a:ea typeface="Arial"/>
                <a:cs typeface="Arial"/>
                <a:sym typeface="Arial"/>
              </a:rPr>
              <a:t> &lt; 0.05 with a CI of 95 %.</a:t>
            </a:r>
            <a:endParaRPr sz="1400" b="0" i="0" u="none" strike="noStrike" cap="none">
              <a:solidFill>
                <a:srgbClr val="000000"/>
              </a:solidFill>
              <a:latin typeface="Arial"/>
              <a:ea typeface="Arial"/>
              <a:cs typeface="Arial"/>
              <a:sym typeface="Arial"/>
            </a:endParaRPr>
          </a:p>
        </p:txBody>
      </p:sp>
      <p:sp>
        <p:nvSpPr>
          <p:cNvPr id="622" name="Google Shape;622;p34"/>
          <p:cNvSpPr/>
          <p:nvPr/>
        </p:nvSpPr>
        <p:spPr>
          <a:xfrm>
            <a:off x="1987600" y="414676"/>
            <a:ext cx="8569290" cy="858378"/>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The effectiveness of the EPSSIM program</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35"/>
          <p:cNvSpPr/>
          <p:nvPr/>
        </p:nvSpPr>
        <p:spPr>
          <a:xfrm>
            <a:off x="5966755" y="1889566"/>
            <a:ext cx="2685327" cy="842060"/>
          </a:xfrm>
          <a:prstGeom prst="roundRect">
            <a:avLst>
              <a:gd name="adj" fmla="val 50000"/>
            </a:avLst>
          </a:prstGeom>
          <a:solidFill>
            <a:srgbClr val="103EA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Pre-test</a:t>
            </a:r>
            <a:endParaRPr sz="2800" b="0" i="0" u="none" strike="noStrike" cap="none">
              <a:solidFill>
                <a:schemeClr val="lt1"/>
              </a:solidFill>
              <a:latin typeface="Arial"/>
              <a:ea typeface="Arial"/>
              <a:cs typeface="Arial"/>
              <a:sym typeface="Arial"/>
            </a:endParaRPr>
          </a:p>
        </p:txBody>
      </p:sp>
      <p:sp>
        <p:nvSpPr>
          <p:cNvPr id="629" name="Google Shape;629;p35"/>
          <p:cNvSpPr/>
          <p:nvPr/>
        </p:nvSpPr>
        <p:spPr>
          <a:xfrm>
            <a:off x="5966755" y="3214868"/>
            <a:ext cx="2685327" cy="842060"/>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Post-test</a:t>
            </a:r>
            <a:endParaRPr sz="3200" b="0" i="0" u="none" strike="noStrike" cap="none">
              <a:solidFill>
                <a:schemeClr val="lt1"/>
              </a:solidFill>
              <a:latin typeface="Calibri"/>
              <a:ea typeface="Calibri"/>
              <a:cs typeface="Calibri"/>
              <a:sym typeface="Calibri"/>
            </a:endParaRPr>
          </a:p>
        </p:txBody>
      </p:sp>
      <p:sp>
        <p:nvSpPr>
          <p:cNvPr id="630" name="Google Shape;630;p35"/>
          <p:cNvSpPr/>
          <p:nvPr/>
        </p:nvSpPr>
        <p:spPr>
          <a:xfrm>
            <a:off x="9236597" y="1671484"/>
            <a:ext cx="1519893" cy="1152739"/>
          </a:xfrm>
          <a:prstGeom prst="ellipse">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Calibri"/>
                <a:ea typeface="Calibri"/>
                <a:cs typeface="Calibri"/>
                <a:sym typeface="Calibri"/>
              </a:rPr>
              <a:t>3/20</a:t>
            </a:r>
            <a:endParaRPr sz="3200" b="0" i="0" u="none" strike="noStrike" cap="none" dirty="0">
              <a:solidFill>
                <a:schemeClr val="lt1"/>
              </a:solidFill>
              <a:latin typeface="Calibri"/>
              <a:ea typeface="Calibri"/>
              <a:cs typeface="Calibri"/>
              <a:sym typeface="Calibri"/>
            </a:endParaRPr>
          </a:p>
        </p:txBody>
      </p:sp>
      <p:sp>
        <p:nvSpPr>
          <p:cNvPr id="631" name="Google Shape;631;p35"/>
          <p:cNvSpPr/>
          <p:nvPr/>
        </p:nvSpPr>
        <p:spPr>
          <a:xfrm>
            <a:off x="9198982" y="3122270"/>
            <a:ext cx="1557508" cy="1152739"/>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Calibri"/>
                <a:ea typeface="Calibri"/>
                <a:cs typeface="Calibri"/>
                <a:sym typeface="Calibri"/>
              </a:rPr>
              <a:t>9/20</a:t>
            </a:r>
            <a:endParaRPr sz="3200" b="0" i="0" u="none" strike="noStrike" cap="none" dirty="0">
              <a:solidFill>
                <a:schemeClr val="lt1"/>
              </a:solidFill>
              <a:latin typeface="Calibri"/>
              <a:ea typeface="Calibri"/>
              <a:cs typeface="Calibri"/>
              <a:sym typeface="Calibri"/>
            </a:endParaRPr>
          </a:p>
        </p:txBody>
      </p:sp>
      <p:pic>
        <p:nvPicPr>
          <p:cNvPr id="632" name="Google Shape;632;p35" descr="Good job png images | PNGEgg"/>
          <p:cNvPicPr preferRelativeResize="0"/>
          <p:nvPr/>
        </p:nvPicPr>
        <p:blipFill rotWithShape="1">
          <a:blip r:embed="rId3">
            <a:alphaModFix/>
          </a:blip>
          <a:srcRect/>
          <a:stretch/>
        </p:blipFill>
        <p:spPr>
          <a:xfrm>
            <a:off x="-544010" y="523977"/>
            <a:ext cx="6850925" cy="538178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36"/>
          <p:cNvSpPr txBox="1"/>
          <p:nvPr/>
        </p:nvSpPr>
        <p:spPr>
          <a:xfrm>
            <a:off x="3402956" y="3429000"/>
            <a:ext cx="609407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The test</a:t>
            </a:r>
            <a:endParaRPr sz="1400" b="0" i="0" u="none" strike="noStrike" cap="none">
              <a:solidFill>
                <a:srgbClr val="000000"/>
              </a:solidFill>
              <a:latin typeface="Arial"/>
              <a:ea typeface="Arial"/>
              <a:cs typeface="Arial"/>
              <a:sym typeface="Arial"/>
            </a:endParaRPr>
          </a:p>
        </p:txBody>
      </p:sp>
      <p:sp>
        <p:nvSpPr>
          <p:cNvPr id="639" name="Google Shape;639;p36"/>
          <p:cNvSpPr/>
          <p:nvPr/>
        </p:nvSpPr>
        <p:spPr>
          <a:xfrm>
            <a:off x="2325547" y="2447289"/>
            <a:ext cx="799617" cy="712133"/>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Arial"/>
                <a:ea typeface="Arial"/>
                <a:cs typeface="Arial"/>
                <a:sym typeface="Arial"/>
              </a:rPr>
              <a:t>1</a:t>
            </a:r>
            <a:endParaRPr sz="3600" b="0" i="0" u="none" strike="noStrike" cap="none">
              <a:solidFill>
                <a:schemeClr val="lt1"/>
              </a:solidFill>
              <a:latin typeface="Arial"/>
              <a:ea typeface="Arial"/>
              <a:cs typeface="Arial"/>
              <a:sym typeface="Arial"/>
            </a:endParaRPr>
          </a:p>
        </p:txBody>
      </p:sp>
      <p:sp>
        <p:nvSpPr>
          <p:cNvPr id="640" name="Google Shape;640;p36"/>
          <p:cNvSpPr/>
          <p:nvPr/>
        </p:nvSpPr>
        <p:spPr>
          <a:xfrm>
            <a:off x="865534" y="906738"/>
            <a:ext cx="6845772" cy="963102"/>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Factors that could impact the post-test scores  </a:t>
            </a:r>
            <a:endParaRPr sz="2400" b="0" i="0" u="none" strike="noStrike" cap="none">
              <a:solidFill>
                <a:schemeClr val="lt1"/>
              </a:solidFill>
              <a:latin typeface="Arial"/>
              <a:ea typeface="Arial"/>
              <a:cs typeface="Arial"/>
              <a:sym typeface="Arial"/>
            </a:endParaRPr>
          </a:p>
        </p:txBody>
      </p:sp>
      <p:sp>
        <p:nvSpPr>
          <p:cNvPr id="641" name="Google Shape;641;p36"/>
          <p:cNvSpPr txBox="1"/>
          <p:nvPr/>
        </p:nvSpPr>
        <p:spPr>
          <a:xfrm>
            <a:off x="3402955" y="2572522"/>
            <a:ext cx="545424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The short training period </a:t>
            </a:r>
            <a:endParaRPr sz="2800" b="0" i="0" u="none" strike="noStrike" cap="none">
              <a:solidFill>
                <a:schemeClr val="dk1"/>
              </a:solidFill>
              <a:latin typeface="Arial"/>
              <a:ea typeface="Arial"/>
              <a:cs typeface="Arial"/>
              <a:sym typeface="Arial"/>
            </a:endParaRPr>
          </a:p>
        </p:txBody>
      </p:sp>
      <p:sp>
        <p:nvSpPr>
          <p:cNvPr id="642" name="Google Shape;642;p36"/>
          <p:cNvSpPr/>
          <p:nvPr/>
        </p:nvSpPr>
        <p:spPr>
          <a:xfrm>
            <a:off x="2383421" y="3429000"/>
            <a:ext cx="799617" cy="712133"/>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Arial"/>
                <a:ea typeface="Arial"/>
                <a:cs typeface="Arial"/>
                <a:sym typeface="Arial"/>
              </a:rPr>
              <a:t>2</a:t>
            </a:r>
            <a:endParaRPr sz="3600" b="0" i="0" u="none" strike="noStrike" cap="none">
              <a:solidFill>
                <a:schemeClr val="lt1"/>
              </a:solidFill>
              <a:latin typeface="Arial"/>
              <a:ea typeface="Arial"/>
              <a:cs typeface="Arial"/>
              <a:sym typeface="Arial"/>
            </a:endParaRPr>
          </a:p>
        </p:txBody>
      </p:sp>
      <p:sp>
        <p:nvSpPr>
          <p:cNvPr id="643" name="Google Shape;643;p36"/>
          <p:cNvSpPr/>
          <p:nvPr/>
        </p:nvSpPr>
        <p:spPr>
          <a:xfrm>
            <a:off x="2383421" y="4410711"/>
            <a:ext cx="799617" cy="712133"/>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Arial"/>
                <a:ea typeface="Arial"/>
                <a:cs typeface="Arial"/>
                <a:sym typeface="Arial"/>
              </a:rPr>
              <a:t>3</a:t>
            </a:r>
            <a:endParaRPr sz="3600" b="0" i="0" u="none" strike="noStrike" cap="none">
              <a:solidFill>
                <a:schemeClr val="lt1"/>
              </a:solidFill>
              <a:latin typeface="Arial"/>
              <a:ea typeface="Arial"/>
              <a:cs typeface="Arial"/>
              <a:sym typeface="Arial"/>
            </a:endParaRPr>
          </a:p>
        </p:txBody>
      </p:sp>
      <p:sp>
        <p:nvSpPr>
          <p:cNvPr id="644" name="Google Shape;644;p36"/>
          <p:cNvSpPr txBox="1"/>
          <p:nvPr/>
        </p:nvSpPr>
        <p:spPr>
          <a:xfrm>
            <a:off x="3402955" y="4410711"/>
            <a:ext cx="789103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Motivation, attention span, and learning style </a:t>
            </a: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37"/>
          <p:cNvSpPr/>
          <p:nvPr/>
        </p:nvSpPr>
        <p:spPr>
          <a:xfrm>
            <a:off x="1073944" y="2540807"/>
            <a:ext cx="4048774" cy="707886"/>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1" name="Google Shape;651;p37"/>
          <p:cNvSpPr txBox="1"/>
          <p:nvPr/>
        </p:nvSpPr>
        <p:spPr>
          <a:xfrm>
            <a:off x="1087976" y="3551327"/>
            <a:ext cx="32340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The test</a:t>
            </a:r>
            <a:endParaRPr sz="1400" b="0" i="0" u="none" strike="noStrike" cap="none">
              <a:solidFill>
                <a:srgbClr val="000000"/>
              </a:solidFill>
              <a:latin typeface="Arial"/>
              <a:ea typeface="Arial"/>
              <a:cs typeface="Arial"/>
              <a:sym typeface="Arial"/>
            </a:endParaRPr>
          </a:p>
        </p:txBody>
      </p:sp>
      <p:sp>
        <p:nvSpPr>
          <p:cNvPr id="652" name="Google Shape;652;p37"/>
          <p:cNvSpPr/>
          <p:nvPr/>
        </p:nvSpPr>
        <p:spPr>
          <a:xfrm>
            <a:off x="233314" y="2540807"/>
            <a:ext cx="799617" cy="712133"/>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Arial"/>
                <a:ea typeface="Arial"/>
                <a:cs typeface="Arial"/>
                <a:sym typeface="Arial"/>
              </a:rPr>
              <a:t>1</a:t>
            </a:r>
            <a:endParaRPr sz="3600" b="0" i="0" u="none" strike="noStrike" cap="none">
              <a:solidFill>
                <a:schemeClr val="lt1"/>
              </a:solidFill>
              <a:latin typeface="Arial"/>
              <a:ea typeface="Arial"/>
              <a:cs typeface="Arial"/>
              <a:sym typeface="Arial"/>
            </a:endParaRPr>
          </a:p>
        </p:txBody>
      </p:sp>
      <p:sp>
        <p:nvSpPr>
          <p:cNvPr id="653" name="Google Shape;653;p37"/>
          <p:cNvSpPr/>
          <p:nvPr/>
        </p:nvSpPr>
        <p:spPr>
          <a:xfrm>
            <a:off x="865534" y="906738"/>
            <a:ext cx="6845772" cy="963102"/>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Factors that could impact the post-test scores  </a:t>
            </a:r>
            <a:endParaRPr sz="2400" b="0" i="0" u="none" strike="noStrike" cap="none">
              <a:solidFill>
                <a:schemeClr val="lt1"/>
              </a:solidFill>
              <a:latin typeface="Arial"/>
              <a:ea typeface="Arial"/>
              <a:cs typeface="Arial"/>
              <a:sym typeface="Arial"/>
            </a:endParaRPr>
          </a:p>
        </p:txBody>
      </p:sp>
      <p:sp>
        <p:nvSpPr>
          <p:cNvPr id="654" name="Google Shape;654;p37"/>
          <p:cNvSpPr txBox="1"/>
          <p:nvPr/>
        </p:nvSpPr>
        <p:spPr>
          <a:xfrm>
            <a:off x="1306755" y="2663917"/>
            <a:ext cx="545424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The short training period </a:t>
            </a:r>
            <a:endParaRPr sz="2400" b="0" i="0" u="none" strike="noStrike" cap="none">
              <a:solidFill>
                <a:schemeClr val="lt1"/>
              </a:solidFill>
              <a:latin typeface="Arial"/>
              <a:ea typeface="Arial"/>
              <a:cs typeface="Arial"/>
              <a:sym typeface="Arial"/>
            </a:endParaRPr>
          </a:p>
        </p:txBody>
      </p:sp>
      <p:sp>
        <p:nvSpPr>
          <p:cNvPr id="655" name="Google Shape;655;p37"/>
          <p:cNvSpPr/>
          <p:nvPr/>
        </p:nvSpPr>
        <p:spPr>
          <a:xfrm>
            <a:off x="367585" y="3522518"/>
            <a:ext cx="629943" cy="561023"/>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2</a:t>
            </a:r>
            <a:endParaRPr sz="2000" b="0" i="0" u="none" strike="noStrike" cap="none">
              <a:solidFill>
                <a:schemeClr val="lt1"/>
              </a:solidFill>
              <a:latin typeface="Arial"/>
              <a:ea typeface="Arial"/>
              <a:cs typeface="Arial"/>
              <a:sym typeface="Arial"/>
            </a:endParaRPr>
          </a:p>
        </p:txBody>
      </p:sp>
      <p:sp>
        <p:nvSpPr>
          <p:cNvPr id="656" name="Google Shape;656;p37"/>
          <p:cNvSpPr/>
          <p:nvPr/>
        </p:nvSpPr>
        <p:spPr>
          <a:xfrm>
            <a:off x="363374" y="4299816"/>
            <a:ext cx="629943" cy="561023"/>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3</a:t>
            </a:r>
            <a:endParaRPr sz="2000" b="0" i="0" u="none" strike="noStrike" cap="none">
              <a:solidFill>
                <a:schemeClr val="lt1"/>
              </a:solidFill>
              <a:latin typeface="Arial"/>
              <a:ea typeface="Arial"/>
              <a:cs typeface="Arial"/>
              <a:sym typeface="Arial"/>
            </a:endParaRPr>
          </a:p>
        </p:txBody>
      </p:sp>
      <p:sp>
        <p:nvSpPr>
          <p:cNvPr id="657" name="Google Shape;657;p37"/>
          <p:cNvSpPr txBox="1"/>
          <p:nvPr/>
        </p:nvSpPr>
        <p:spPr>
          <a:xfrm>
            <a:off x="1073944" y="4226384"/>
            <a:ext cx="307704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Motivation, attention span, and learning style </a:t>
            </a:r>
            <a:endParaRPr sz="2000" b="0" i="0" u="none" strike="noStrike" cap="none">
              <a:solidFill>
                <a:schemeClr val="dk1"/>
              </a:solidFill>
              <a:latin typeface="Arial"/>
              <a:ea typeface="Arial"/>
              <a:cs typeface="Arial"/>
              <a:sym typeface="Arial"/>
            </a:endParaRPr>
          </a:p>
        </p:txBody>
      </p:sp>
      <p:sp>
        <p:nvSpPr>
          <p:cNvPr id="658" name="Google Shape;658;p37"/>
          <p:cNvSpPr/>
          <p:nvPr/>
        </p:nvSpPr>
        <p:spPr>
          <a:xfrm>
            <a:off x="5258391" y="2377441"/>
            <a:ext cx="6700295" cy="3573822"/>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9" name="Google Shape;659;p37" descr="รูปไอคอนปฏิทินเวกเตอร์ PNG , ไอคอนปฏิทิน, ปฏิทิน, เดือนภาพ PNG และ เวกเตอร์  สำหรับการดาวน์โหลดฟรี"/>
          <p:cNvPicPr preferRelativeResize="0"/>
          <p:nvPr/>
        </p:nvPicPr>
        <p:blipFill rotWithShape="1">
          <a:blip r:embed="rId3">
            <a:alphaModFix/>
          </a:blip>
          <a:srcRect/>
          <a:stretch/>
        </p:blipFill>
        <p:spPr>
          <a:xfrm>
            <a:off x="6141219" y="3505897"/>
            <a:ext cx="2114053" cy="2114053"/>
          </a:xfrm>
          <a:prstGeom prst="rect">
            <a:avLst/>
          </a:prstGeom>
          <a:noFill/>
          <a:ln>
            <a:noFill/>
          </a:ln>
        </p:spPr>
      </p:pic>
      <p:pic>
        <p:nvPicPr>
          <p:cNvPr id="660" name="Google Shape;660;p37" descr="รูปไอคอนปฏิทินเวกเตอร์ PNG , ไอคอนปฏิทิน, ปฏิทิน, เดือนภาพ PNG และ เวกเตอร์  สำหรับการดาวน์โหลดฟรี"/>
          <p:cNvPicPr preferRelativeResize="0"/>
          <p:nvPr/>
        </p:nvPicPr>
        <p:blipFill rotWithShape="1">
          <a:blip r:embed="rId3">
            <a:alphaModFix/>
          </a:blip>
          <a:srcRect/>
          <a:stretch/>
        </p:blipFill>
        <p:spPr>
          <a:xfrm>
            <a:off x="8925427" y="3522518"/>
            <a:ext cx="2114053" cy="2114053"/>
          </a:xfrm>
          <a:prstGeom prst="rect">
            <a:avLst/>
          </a:prstGeom>
          <a:noFill/>
          <a:ln>
            <a:noFill/>
          </a:ln>
        </p:spPr>
      </p:pic>
      <p:sp>
        <p:nvSpPr>
          <p:cNvPr id="661" name="Google Shape;661;p37"/>
          <p:cNvSpPr/>
          <p:nvPr/>
        </p:nvSpPr>
        <p:spPr>
          <a:xfrm>
            <a:off x="6133865" y="2947616"/>
            <a:ext cx="2121407" cy="730139"/>
          </a:xfrm>
          <a:prstGeom prst="roundRect">
            <a:avLst>
              <a:gd name="adj" fmla="val 16667"/>
            </a:avLst>
          </a:prstGeom>
          <a:solidFill>
            <a:srgbClr val="8DA9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7 Days</a:t>
            </a:r>
            <a:endParaRPr sz="2800" b="0" i="0" u="none" strike="noStrike" cap="none">
              <a:solidFill>
                <a:schemeClr val="lt1"/>
              </a:solidFill>
              <a:latin typeface="Arial"/>
              <a:ea typeface="Arial"/>
              <a:cs typeface="Arial"/>
              <a:sym typeface="Arial"/>
            </a:endParaRPr>
          </a:p>
        </p:txBody>
      </p:sp>
      <p:sp>
        <p:nvSpPr>
          <p:cNvPr id="662" name="Google Shape;662;p37"/>
          <p:cNvSpPr/>
          <p:nvPr/>
        </p:nvSpPr>
        <p:spPr>
          <a:xfrm>
            <a:off x="8996649" y="2970412"/>
            <a:ext cx="2121407" cy="730139"/>
          </a:xfrm>
          <a:prstGeom prst="roundRect">
            <a:avLst>
              <a:gd name="adj" fmla="val 16667"/>
            </a:avLst>
          </a:prstGeom>
          <a:solidFill>
            <a:srgbClr val="8DA9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14 Days</a:t>
            </a:r>
            <a:endParaRPr sz="2800" b="0" i="0" u="none" strike="noStrike" cap="none">
              <a:solidFill>
                <a:schemeClr val="lt1"/>
              </a:solidFill>
              <a:latin typeface="Arial"/>
              <a:ea typeface="Arial"/>
              <a:cs typeface="Arial"/>
              <a:sym typeface="Arial"/>
            </a:endParaRPr>
          </a:p>
        </p:txBody>
      </p:sp>
      <p:sp>
        <p:nvSpPr>
          <p:cNvPr id="663" name="Google Shape;663;p37"/>
          <p:cNvSpPr/>
          <p:nvPr/>
        </p:nvSpPr>
        <p:spPr>
          <a:xfrm>
            <a:off x="8255272" y="4226384"/>
            <a:ext cx="741377" cy="596448"/>
          </a:xfrm>
          <a:prstGeom prst="rightArrow">
            <a:avLst>
              <a:gd name="adj1" fmla="val 50000"/>
              <a:gd name="adj2" fmla="val 50000"/>
            </a:avLst>
          </a:prstGeom>
          <a:solidFill>
            <a:srgbClr val="E5AB4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38"/>
          <p:cNvSpPr/>
          <p:nvPr/>
        </p:nvSpPr>
        <p:spPr>
          <a:xfrm>
            <a:off x="1046371" y="3353292"/>
            <a:ext cx="4048774" cy="707886"/>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0" name="Google Shape;670;p38"/>
          <p:cNvSpPr txBox="1"/>
          <p:nvPr/>
        </p:nvSpPr>
        <p:spPr>
          <a:xfrm>
            <a:off x="1209617" y="3451284"/>
            <a:ext cx="323407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The test</a:t>
            </a:r>
            <a:endParaRPr sz="1400" b="0" i="0" u="none" strike="noStrike" cap="none">
              <a:solidFill>
                <a:srgbClr val="000000"/>
              </a:solidFill>
              <a:latin typeface="Arial"/>
              <a:ea typeface="Arial"/>
              <a:cs typeface="Arial"/>
              <a:sym typeface="Arial"/>
            </a:endParaRPr>
          </a:p>
        </p:txBody>
      </p:sp>
      <p:sp>
        <p:nvSpPr>
          <p:cNvPr id="671" name="Google Shape;671;p38"/>
          <p:cNvSpPr/>
          <p:nvPr/>
        </p:nvSpPr>
        <p:spPr>
          <a:xfrm>
            <a:off x="246754" y="3381471"/>
            <a:ext cx="799617" cy="712133"/>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Arial"/>
                <a:ea typeface="Arial"/>
                <a:cs typeface="Arial"/>
                <a:sym typeface="Arial"/>
              </a:rPr>
              <a:t>2</a:t>
            </a:r>
            <a:endParaRPr sz="3600" b="0" i="0" u="none" strike="noStrike" cap="none">
              <a:solidFill>
                <a:schemeClr val="lt1"/>
              </a:solidFill>
              <a:latin typeface="Arial"/>
              <a:ea typeface="Arial"/>
              <a:cs typeface="Arial"/>
              <a:sym typeface="Arial"/>
            </a:endParaRPr>
          </a:p>
        </p:txBody>
      </p:sp>
      <p:sp>
        <p:nvSpPr>
          <p:cNvPr id="672" name="Google Shape;672;p38"/>
          <p:cNvSpPr/>
          <p:nvPr/>
        </p:nvSpPr>
        <p:spPr>
          <a:xfrm>
            <a:off x="865534" y="906738"/>
            <a:ext cx="6845772" cy="963102"/>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Factors that could impact the post-test scores  </a:t>
            </a:r>
            <a:endParaRPr sz="2400" b="0" i="0" u="none" strike="noStrike" cap="none">
              <a:solidFill>
                <a:schemeClr val="lt1"/>
              </a:solidFill>
              <a:latin typeface="Arial"/>
              <a:ea typeface="Arial"/>
              <a:cs typeface="Arial"/>
              <a:sym typeface="Arial"/>
            </a:endParaRPr>
          </a:p>
        </p:txBody>
      </p:sp>
      <p:sp>
        <p:nvSpPr>
          <p:cNvPr id="673" name="Google Shape;673;p38"/>
          <p:cNvSpPr txBox="1"/>
          <p:nvPr/>
        </p:nvSpPr>
        <p:spPr>
          <a:xfrm>
            <a:off x="1113887" y="2661234"/>
            <a:ext cx="545424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The short training period </a:t>
            </a:r>
            <a:endParaRPr sz="2000" b="0" i="0" u="none" strike="noStrike" cap="none">
              <a:solidFill>
                <a:schemeClr val="dk1"/>
              </a:solidFill>
              <a:latin typeface="Arial"/>
              <a:ea typeface="Arial"/>
              <a:cs typeface="Arial"/>
              <a:sym typeface="Arial"/>
            </a:endParaRPr>
          </a:p>
        </p:txBody>
      </p:sp>
      <p:sp>
        <p:nvSpPr>
          <p:cNvPr id="674" name="Google Shape;674;p38"/>
          <p:cNvSpPr/>
          <p:nvPr/>
        </p:nvSpPr>
        <p:spPr>
          <a:xfrm>
            <a:off x="320698" y="2614237"/>
            <a:ext cx="629943" cy="561023"/>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1</a:t>
            </a:r>
            <a:endParaRPr sz="2000" b="0" i="0" u="none" strike="noStrike" cap="none">
              <a:solidFill>
                <a:schemeClr val="lt1"/>
              </a:solidFill>
              <a:latin typeface="Arial"/>
              <a:ea typeface="Arial"/>
              <a:cs typeface="Arial"/>
              <a:sym typeface="Arial"/>
            </a:endParaRPr>
          </a:p>
        </p:txBody>
      </p:sp>
      <p:sp>
        <p:nvSpPr>
          <p:cNvPr id="675" name="Google Shape;675;p38"/>
          <p:cNvSpPr/>
          <p:nvPr/>
        </p:nvSpPr>
        <p:spPr>
          <a:xfrm>
            <a:off x="331590" y="4299815"/>
            <a:ext cx="629943" cy="561023"/>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3</a:t>
            </a:r>
            <a:endParaRPr sz="2000" b="0" i="0" u="none" strike="noStrike" cap="none">
              <a:solidFill>
                <a:schemeClr val="lt1"/>
              </a:solidFill>
              <a:latin typeface="Arial"/>
              <a:ea typeface="Arial"/>
              <a:cs typeface="Arial"/>
              <a:sym typeface="Arial"/>
            </a:endParaRPr>
          </a:p>
        </p:txBody>
      </p:sp>
      <p:sp>
        <p:nvSpPr>
          <p:cNvPr id="676" name="Google Shape;676;p38"/>
          <p:cNvSpPr txBox="1"/>
          <p:nvPr/>
        </p:nvSpPr>
        <p:spPr>
          <a:xfrm>
            <a:off x="1073944" y="4226384"/>
            <a:ext cx="307704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Motivation, attention span, and learning style </a:t>
            </a:r>
            <a:endParaRPr sz="2000" b="0" i="0" u="none" strike="noStrike" cap="none">
              <a:solidFill>
                <a:schemeClr val="dk1"/>
              </a:solidFill>
              <a:latin typeface="Arial"/>
              <a:ea typeface="Arial"/>
              <a:cs typeface="Arial"/>
              <a:sym typeface="Arial"/>
            </a:endParaRPr>
          </a:p>
        </p:txBody>
      </p:sp>
      <p:sp>
        <p:nvSpPr>
          <p:cNvPr id="677" name="Google Shape;677;p38"/>
          <p:cNvSpPr/>
          <p:nvPr/>
        </p:nvSpPr>
        <p:spPr>
          <a:xfrm>
            <a:off x="5258391" y="2377441"/>
            <a:ext cx="6700295" cy="3573822"/>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678" name="Google Shape;678;p38"/>
          <p:cNvSpPr/>
          <p:nvPr/>
        </p:nvSpPr>
        <p:spPr>
          <a:xfrm>
            <a:off x="5894762" y="2451092"/>
            <a:ext cx="3524733" cy="3285024"/>
          </a:xfrm>
          <a:prstGeom prst="ellipse">
            <a:avLst/>
          </a:prstGeom>
          <a:solidFill>
            <a:srgbClr val="D5DB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79" name="Google Shape;679;p38" descr="Young Doctor PNG Transparent Images Free Download | Vector Files | Pngtree"/>
          <p:cNvPicPr preferRelativeResize="0"/>
          <p:nvPr/>
        </p:nvPicPr>
        <p:blipFill rotWithShape="1">
          <a:blip r:embed="rId3">
            <a:alphaModFix/>
          </a:blip>
          <a:srcRect/>
          <a:stretch/>
        </p:blipFill>
        <p:spPr>
          <a:xfrm>
            <a:off x="8256993" y="1991301"/>
            <a:ext cx="4204606" cy="4204606"/>
          </a:xfrm>
          <a:prstGeom prst="rect">
            <a:avLst/>
          </a:prstGeom>
          <a:noFill/>
          <a:ln>
            <a:noFill/>
          </a:ln>
        </p:spPr>
      </p:pic>
      <p:sp>
        <p:nvSpPr>
          <p:cNvPr id="680" name="Google Shape;680;p38"/>
          <p:cNvSpPr txBox="1"/>
          <p:nvPr/>
        </p:nvSpPr>
        <p:spPr>
          <a:xfrm>
            <a:off x="6463754" y="3250601"/>
            <a:ext cx="2775895"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ECG interpretation, the indications for an EP study, diagnosis, standard EP studies for tachycardia, and cardiac ablation</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39"/>
          <p:cNvSpPr/>
          <p:nvPr/>
        </p:nvSpPr>
        <p:spPr>
          <a:xfrm>
            <a:off x="1041048" y="3978038"/>
            <a:ext cx="4048774" cy="1200329"/>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7" name="Google Shape;687;p39"/>
          <p:cNvSpPr txBox="1"/>
          <p:nvPr/>
        </p:nvSpPr>
        <p:spPr>
          <a:xfrm>
            <a:off x="1209617" y="3451284"/>
            <a:ext cx="32340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The test</a:t>
            </a:r>
            <a:endParaRPr sz="1400" b="0" i="0" u="none" strike="noStrike" cap="none">
              <a:solidFill>
                <a:srgbClr val="000000"/>
              </a:solidFill>
              <a:latin typeface="Arial"/>
              <a:ea typeface="Arial"/>
              <a:cs typeface="Arial"/>
              <a:sym typeface="Arial"/>
            </a:endParaRPr>
          </a:p>
        </p:txBody>
      </p:sp>
      <p:sp>
        <p:nvSpPr>
          <p:cNvPr id="688" name="Google Shape;688;p39"/>
          <p:cNvSpPr/>
          <p:nvPr/>
        </p:nvSpPr>
        <p:spPr>
          <a:xfrm>
            <a:off x="210014" y="4222137"/>
            <a:ext cx="799617" cy="712133"/>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Arial"/>
                <a:ea typeface="Arial"/>
                <a:cs typeface="Arial"/>
                <a:sym typeface="Arial"/>
              </a:rPr>
              <a:t>3</a:t>
            </a:r>
            <a:endParaRPr sz="3600" b="0" i="0" u="none" strike="noStrike" cap="none">
              <a:solidFill>
                <a:schemeClr val="lt1"/>
              </a:solidFill>
              <a:latin typeface="Arial"/>
              <a:ea typeface="Arial"/>
              <a:cs typeface="Arial"/>
              <a:sym typeface="Arial"/>
            </a:endParaRPr>
          </a:p>
        </p:txBody>
      </p:sp>
      <p:sp>
        <p:nvSpPr>
          <p:cNvPr id="689" name="Google Shape;689;p39"/>
          <p:cNvSpPr/>
          <p:nvPr/>
        </p:nvSpPr>
        <p:spPr>
          <a:xfrm>
            <a:off x="865534" y="906738"/>
            <a:ext cx="6845772" cy="963102"/>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Factors that could impact the post-test scores  </a:t>
            </a:r>
            <a:endParaRPr sz="2400" b="0" i="0" u="none" strike="noStrike" cap="none">
              <a:solidFill>
                <a:schemeClr val="lt1"/>
              </a:solidFill>
              <a:latin typeface="Arial"/>
              <a:ea typeface="Arial"/>
              <a:cs typeface="Arial"/>
              <a:sym typeface="Arial"/>
            </a:endParaRPr>
          </a:p>
        </p:txBody>
      </p:sp>
      <p:sp>
        <p:nvSpPr>
          <p:cNvPr id="690" name="Google Shape;690;p39"/>
          <p:cNvSpPr txBox="1"/>
          <p:nvPr/>
        </p:nvSpPr>
        <p:spPr>
          <a:xfrm>
            <a:off x="1113887" y="2661234"/>
            <a:ext cx="545424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The short training period </a:t>
            </a:r>
            <a:endParaRPr sz="2000" b="0" i="0" u="none" strike="noStrike" cap="none">
              <a:solidFill>
                <a:schemeClr val="dk1"/>
              </a:solidFill>
              <a:latin typeface="Arial"/>
              <a:ea typeface="Arial"/>
              <a:cs typeface="Arial"/>
              <a:sym typeface="Arial"/>
            </a:endParaRPr>
          </a:p>
        </p:txBody>
      </p:sp>
      <p:sp>
        <p:nvSpPr>
          <p:cNvPr id="691" name="Google Shape;691;p39"/>
          <p:cNvSpPr/>
          <p:nvPr/>
        </p:nvSpPr>
        <p:spPr>
          <a:xfrm>
            <a:off x="320698" y="2614237"/>
            <a:ext cx="629943" cy="561023"/>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1</a:t>
            </a:r>
            <a:endParaRPr sz="2000" b="0" i="0" u="none" strike="noStrike" cap="none">
              <a:solidFill>
                <a:schemeClr val="lt1"/>
              </a:solidFill>
              <a:latin typeface="Arial"/>
              <a:ea typeface="Arial"/>
              <a:cs typeface="Arial"/>
              <a:sym typeface="Arial"/>
            </a:endParaRPr>
          </a:p>
        </p:txBody>
      </p:sp>
      <p:sp>
        <p:nvSpPr>
          <p:cNvPr id="692" name="Google Shape;692;p39"/>
          <p:cNvSpPr/>
          <p:nvPr/>
        </p:nvSpPr>
        <p:spPr>
          <a:xfrm>
            <a:off x="315375" y="3399579"/>
            <a:ext cx="629943" cy="561023"/>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2</a:t>
            </a:r>
            <a:endParaRPr sz="2000" b="0" i="0" u="none" strike="noStrike" cap="none">
              <a:solidFill>
                <a:schemeClr val="lt1"/>
              </a:solidFill>
              <a:latin typeface="Arial"/>
              <a:ea typeface="Arial"/>
              <a:cs typeface="Arial"/>
              <a:sym typeface="Arial"/>
            </a:endParaRPr>
          </a:p>
        </p:txBody>
      </p:sp>
      <p:sp>
        <p:nvSpPr>
          <p:cNvPr id="693" name="Google Shape;693;p39"/>
          <p:cNvSpPr txBox="1"/>
          <p:nvPr/>
        </p:nvSpPr>
        <p:spPr>
          <a:xfrm>
            <a:off x="1428848" y="4162703"/>
            <a:ext cx="3483428"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Motivation, attention span, and learning style </a:t>
            </a:r>
            <a:endParaRPr sz="2400" b="0" i="0" u="none" strike="noStrike" cap="none">
              <a:solidFill>
                <a:schemeClr val="lt1"/>
              </a:solidFill>
              <a:latin typeface="Arial"/>
              <a:ea typeface="Arial"/>
              <a:cs typeface="Arial"/>
              <a:sym typeface="Arial"/>
            </a:endParaRPr>
          </a:p>
        </p:txBody>
      </p:sp>
      <p:sp>
        <p:nvSpPr>
          <p:cNvPr id="694" name="Google Shape;694;p39"/>
          <p:cNvSpPr/>
          <p:nvPr/>
        </p:nvSpPr>
        <p:spPr>
          <a:xfrm>
            <a:off x="5258391" y="2377441"/>
            <a:ext cx="6700295" cy="3573822"/>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95" name="Google Shape;695;p39" descr="Reward - Free sports and competition icons"/>
          <p:cNvPicPr preferRelativeResize="0"/>
          <p:nvPr/>
        </p:nvPicPr>
        <p:blipFill rotWithShape="1">
          <a:blip r:embed="rId3">
            <a:alphaModFix/>
          </a:blip>
          <a:srcRect/>
          <a:stretch/>
        </p:blipFill>
        <p:spPr>
          <a:xfrm>
            <a:off x="5393136" y="3399579"/>
            <a:ext cx="1838808" cy="1838808"/>
          </a:xfrm>
          <a:prstGeom prst="rect">
            <a:avLst/>
          </a:prstGeom>
          <a:noFill/>
          <a:ln>
            <a:noFill/>
          </a:ln>
        </p:spPr>
      </p:pic>
      <p:pic>
        <p:nvPicPr>
          <p:cNvPr id="696" name="Google Shape;696;p39" descr="blog detials image"/>
          <p:cNvPicPr preferRelativeResize="0"/>
          <p:nvPr/>
        </p:nvPicPr>
        <p:blipFill rotWithShape="1">
          <a:blip r:embed="rId4">
            <a:alphaModFix/>
          </a:blip>
          <a:srcRect t="13367"/>
          <a:stretch/>
        </p:blipFill>
        <p:spPr>
          <a:xfrm>
            <a:off x="8530633" y="3061344"/>
            <a:ext cx="4364001" cy="2268381"/>
          </a:xfrm>
          <a:prstGeom prst="rect">
            <a:avLst/>
          </a:prstGeom>
          <a:noFill/>
          <a:ln>
            <a:noFill/>
          </a:ln>
        </p:spPr>
      </p:pic>
      <p:pic>
        <p:nvPicPr>
          <p:cNvPr id="697" name="Google Shape;697;p39" descr="รูปเล่นคอมพิวเตอร์ PNG, ภาพเล่นคอมพิวเตอร์PSD, ดาวน์โหลดฟรี | Pngtree"/>
          <p:cNvPicPr preferRelativeResize="0"/>
          <p:nvPr/>
        </p:nvPicPr>
        <p:blipFill rotWithShape="1">
          <a:blip r:embed="rId5">
            <a:alphaModFix/>
          </a:blip>
          <a:srcRect/>
          <a:stretch/>
        </p:blipFill>
        <p:spPr>
          <a:xfrm>
            <a:off x="6969025" y="2769664"/>
            <a:ext cx="2786077" cy="2786077"/>
          </a:xfrm>
          <a:prstGeom prst="rect">
            <a:avLst/>
          </a:prstGeom>
          <a:noFill/>
          <a:ln>
            <a:noFill/>
          </a:ln>
        </p:spPr>
      </p:pic>
      <p:pic>
        <p:nvPicPr>
          <p:cNvPr id="698" name="Google Shape;698;p39" descr="รูปเวลานาฬิกากลมเรขาคณิต PNG , ภาพตัดปะนาฬิกา, ทางเรขาคณิต, รอบภาพ PNG และ  PSD สำหรับดาวน์โหลดฟรี"/>
          <p:cNvPicPr preferRelativeResize="0"/>
          <p:nvPr/>
        </p:nvPicPr>
        <p:blipFill rotWithShape="1">
          <a:blip r:embed="rId6">
            <a:alphaModFix/>
          </a:blip>
          <a:srcRect/>
          <a:stretch/>
        </p:blipFill>
        <p:spPr>
          <a:xfrm>
            <a:off x="7544408" y="2584047"/>
            <a:ext cx="1578655" cy="157865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40"/>
          <p:cNvSpPr txBox="1"/>
          <p:nvPr/>
        </p:nvSpPr>
        <p:spPr>
          <a:xfrm>
            <a:off x="395517" y="3474720"/>
            <a:ext cx="544480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The EP study part/EP simulator of the EPSSIM program has been designed with ease of use in mind </a:t>
            </a:r>
            <a:endParaRPr sz="1800" b="0" i="0" u="none" strike="noStrike" cap="none">
              <a:solidFill>
                <a:schemeClr val="dk1"/>
              </a:solidFill>
              <a:latin typeface="Arial"/>
              <a:ea typeface="Arial"/>
              <a:cs typeface="Arial"/>
              <a:sym typeface="Arial"/>
            </a:endParaRPr>
          </a:p>
        </p:txBody>
      </p:sp>
      <p:graphicFrame>
        <p:nvGraphicFramePr>
          <p:cNvPr id="705" name="Google Shape;705;p40"/>
          <p:cNvGraphicFramePr/>
          <p:nvPr/>
        </p:nvGraphicFramePr>
        <p:xfrm>
          <a:off x="558172" y="4237374"/>
          <a:ext cx="4164245" cy="2286583"/>
        </p:xfrm>
        <a:graphic>
          <a:graphicData uri="http://schemas.openxmlformats.org/drawingml/2006/chart">
            <c:chart xmlns:c="http://schemas.openxmlformats.org/drawingml/2006/chart" xmlns:r="http://schemas.openxmlformats.org/officeDocument/2006/relationships" r:id="rId3"/>
          </a:graphicData>
        </a:graphic>
      </p:graphicFrame>
      <p:sp>
        <p:nvSpPr>
          <p:cNvPr id="706" name="Google Shape;706;p40"/>
          <p:cNvSpPr/>
          <p:nvPr/>
        </p:nvSpPr>
        <p:spPr>
          <a:xfrm>
            <a:off x="741405" y="24287"/>
            <a:ext cx="9943295" cy="783902"/>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Arial"/>
                <a:ea typeface="Arial"/>
                <a:cs typeface="Arial"/>
                <a:sym typeface="Arial"/>
              </a:rPr>
              <a:t>The satisfaction of the EPSSIM program :UX,UI</a:t>
            </a:r>
            <a:endParaRPr sz="2800" b="0" i="0" u="none" strike="noStrike" cap="none" dirty="0">
              <a:solidFill>
                <a:schemeClr val="lt1"/>
              </a:solidFill>
              <a:latin typeface="Arial"/>
              <a:ea typeface="Arial"/>
              <a:cs typeface="Arial"/>
              <a:sym typeface="Arial"/>
            </a:endParaRPr>
          </a:p>
        </p:txBody>
      </p:sp>
      <p:sp>
        <p:nvSpPr>
          <p:cNvPr id="707" name="Google Shape;707;p40"/>
          <p:cNvSpPr txBox="1"/>
          <p:nvPr/>
        </p:nvSpPr>
        <p:spPr>
          <a:xfrm>
            <a:off x="395517" y="1015724"/>
            <a:ext cx="56212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The ECG part of the EPSSIM program has been designed with ease of use in mind</a:t>
            </a:r>
            <a:endParaRPr sz="1800" b="0" i="0" u="none" strike="noStrike" cap="none">
              <a:solidFill>
                <a:schemeClr val="dk1"/>
              </a:solidFill>
              <a:latin typeface="Arial"/>
              <a:ea typeface="Arial"/>
              <a:cs typeface="Arial"/>
              <a:sym typeface="Arial"/>
            </a:endParaRPr>
          </a:p>
        </p:txBody>
      </p:sp>
      <p:graphicFrame>
        <p:nvGraphicFramePr>
          <p:cNvPr id="708" name="Google Shape;708;p40"/>
          <p:cNvGraphicFramePr/>
          <p:nvPr/>
        </p:nvGraphicFramePr>
        <p:xfrm>
          <a:off x="395517" y="1477334"/>
          <a:ext cx="4164245" cy="2180031"/>
        </p:xfrm>
        <a:graphic>
          <a:graphicData uri="http://schemas.openxmlformats.org/drawingml/2006/chart">
            <c:chart xmlns:c="http://schemas.openxmlformats.org/drawingml/2006/chart" xmlns:r="http://schemas.openxmlformats.org/officeDocument/2006/relationships" r:id="rId4"/>
          </a:graphicData>
        </a:graphic>
      </p:graphicFrame>
      <p:pic>
        <p:nvPicPr>
          <p:cNvPr id="709" name="Google Shape;709;p40" descr="Graphical user interface&#10;&#10;Description automatically generated"/>
          <p:cNvPicPr preferRelativeResize="0"/>
          <p:nvPr/>
        </p:nvPicPr>
        <p:blipFill rotWithShape="1">
          <a:blip r:embed="rId5">
            <a:alphaModFix/>
          </a:blip>
          <a:srcRect b="6401"/>
          <a:stretch/>
        </p:blipFill>
        <p:spPr>
          <a:xfrm>
            <a:off x="6404656" y="887418"/>
            <a:ext cx="5444801" cy="2866848"/>
          </a:xfrm>
          <a:prstGeom prst="rect">
            <a:avLst/>
          </a:prstGeom>
          <a:noFill/>
          <a:ln>
            <a:noFill/>
          </a:ln>
        </p:spPr>
      </p:pic>
      <p:pic>
        <p:nvPicPr>
          <p:cNvPr id="710" name="Google Shape;710;p40" descr="A screenshot of a video game&#10;&#10;Description automatically generated"/>
          <p:cNvPicPr preferRelativeResize="0"/>
          <p:nvPr/>
        </p:nvPicPr>
        <p:blipFill rotWithShape="1">
          <a:blip r:embed="rId6">
            <a:alphaModFix/>
          </a:blip>
          <a:srcRect b="5185"/>
          <a:stretch/>
        </p:blipFill>
        <p:spPr>
          <a:xfrm>
            <a:off x="6404656" y="3736594"/>
            <a:ext cx="5550541" cy="296028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8" name="Google Shape;718;p41"/>
          <p:cNvSpPr txBox="1"/>
          <p:nvPr/>
        </p:nvSpPr>
        <p:spPr>
          <a:xfrm>
            <a:off x="373653" y="1782983"/>
            <a:ext cx="659143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The EPSSM program provides adequate and beneficial guidance such as usage methods and suggestions</a:t>
            </a:r>
            <a:endParaRPr sz="1800" b="0" i="0" u="none" strike="noStrike" cap="none" dirty="0">
              <a:solidFill>
                <a:schemeClr val="dk1"/>
              </a:solidFill>
              <a:latin typeface="Arial"/>
              <a:ea typeface="Arial"/>
              <a:cs typeface="Arial"/>
              <a:sym typeface="Arial"/>
            </a:endParaRPr>
          </a:p>
        </p:txBody>
      </p:sp>
      <p:graphicFrame>
        <p:nvGraphicFramePr>
          <p:cNvPr id="719" name="Google Shape;719;p41"/>
          <p:cNvGraphicFramePr/>
          <p:nvPr>
            <p:extLst>
              <p:ext uri="{D42A27DB-BD31-4B8C-83A1-F6EECF244321}">
                <p14:modId xmlns:p14="http://schemas.microsoft.com/office/powerpoint/2010/main" val="2916845099"/>
              </p:ext>
            </p:extLst>
          </p:nvPr>
        </p:nvGraphicFramePr>
        <p:xfrm>
          <a:off x="141184" y="2680320"/>
          <a:ext cx="4931021" cy="3496733"/>
        </p:xfrm>
        <a:graphic>
          <a:graphicData uri="http://schemas.openxmlformats.org/drawingml/2006/chart">
            <c:chart xmlns:c="http://schemas.openxmlformats.org/drawingml/2006/chart" xmlns:r="http://schemas.openxmlformats.org/officeDocument/2006/relationships" r:id="rId3"/>
          </a:graphicData>
        </a:graphic>
      </p:graphicFrame>
      <p:sp>
        <p:nvSpPr>
          <p:cNvPr id="2" name="Google Shape;706;p40">
            <a:extLst>
              <a:ext uri="{FF2B5EF4-FFF2-40B4-BE49-F238E27FC236}">
                <a16:creationId xmlns:a16="http://schemas.microsoft.com/office/drawing/2014/main" id="{EE41105C-D485-8DB2-E14D-3818D0BEA90E}"/>
              </a:ext>
            </a:extLst>
          </p:cNvPr>
          <p:cNvSpPr/>
          <p:nvPr/>
        </p:nvSpPr>
        <p:spPr>
          <a:xfrm>
            <a:off x="827903" y="288996"/>
            <a:ext cx="9943295" cy="783902"/>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Arial"/>
                <a:ea typeface="Arial"/>
                <a:cs typeface="Arial"/>
                <a:sym typeface="Arial"/>
              </a:rPr>
              <a:t>The satisfaction of the EPSSIM program :UX,UI</a:t>
            </a:r>
            <a:endParaRPr sz="2800" b="0" i="0" u="none" strike="noStrike" cap="none" dirty="0">
              <a:solidFill>
                <a:schemeClr val="lt1"/>
              </a:solidFill>
              <a:latin typeface="Arial"/>
              <a:ea typeface="Arial"/>
              <a:cs typeface="Arial"/>
              <a:sym typeface="Arial"/>
            </a:endParaRPr>
          </a:p>
        </p:txBody>
      </p:sp>
      <p:sp>
        <p:nvSpPr>
          <p:cNvPr id="3" name="Google Shape;729;p42">
            <a:extLst>
              <a:ext uri="{FF2B5EF4-FFF2-40B4-BE49-F238E27FC236}">
                <a16:creationId xmlns:a16="http://schemas.microsoft.com/office/drawing/2014/main" id="{5E4BD9B0-31F3-D1B9-0A8D-167EF75CFDC1}"/>
              </a:ext>
            </a:extLst>
          </p:cNvPr>
          <p:cNvSpPr txBox="1"/>
          <p:nvPr/>
        </p:nvSpPr>
        <p:spPr>
          <a:xfrm>
            <a:off x="6985894" y="1905685"/>
            <a:ext cx="484628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The EPSSIM program provides satisfactory control of commands and buttons</a:t>
            </a:r>
            <a:endParaRPr sz="1800" b="0" i="0" u="none" strike="noStrike" cap="none" dirty="0">
              <a:solidFill>
                <a:schemeClr val="dk1"/>
              </a:solidFill>
              <a:latin typeface="Arial"/>
              <a:ea typeface="Arial"/>
              <a:cs typeface="Arial"/>
              <a:sym typeface="Arial"/>
            </a:endParaRPr>
          </a:p>
        </p:txBody>
      </p:sp>
      <p:graphicFrame>
        <p:nvGraphicFramePr>
          <p:cNvPr id="4" name="Google Shape;730;p42">
            <a:extLst>
              <a:ext uri="{FF2B5EF4-FFF2-40B4-BE49-F238E27FC236}">
                <a16:creationId xmlns:a16="http://schemas.microsoft.com/office/drawing/2014/main" id="{174FE125-84ED-AA20-6C3B-67540E475A70}"/>
              </a:ext>
            </a:extLst>
          </p:cNvPr>
          <p:cNvGraphicFramePr/>
          <p:nvPr>
            <p:extLst>
              <p:ext uri="{D42A27DB-BD31-4B8C-83A1-F6EECF244321}">
                <p14:modId xmlns:p14="http://schemas.microsoft.com/office/powerpoint/2010/main" val="1172505388"/>
              </p:ext>
            </p:extLst>
          </p:nvPr>
        </p:nvGraphicFramePr>
        <p:xfrm>
          <a:off x="6376294" y="2750826"/>
          <a:ext cx="5123468" cy="3684989"/>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D1B79070-FC72-7C83-DDBD-8CE3B5072D71}"/>
              </a:ext>
            </a:extLst>
          </p:cNvPr>
          <p:cNvSpPr txBox="1"/>
          <p:nvPr/>
        </p:nvSpPr>
        <p:spPr>
          <a:xfrm>
            <a:off x="2387286" y="4741972"/>
            <a:ext cx="1062681" cy="584775"/>
          </a:xfrm>
          <a:prstGeom prst="rect">
            <a:avLst/>
          </a:prstGeom>
          <a:noFill/>
        </p:spPr>
        <p:txBody>
          <a:bodyPr wrap="square" rtlCol="0">
            <a:spAutoFit/>
          </a:bodyPr>
          <a:lstStyle/>
          <a:p>
            <a:r>
              <a:rPr lang="en-US" sz="3200" dirty="0">
                <a:solidFill>
                  <a:schemeClr val="bg1"/>
                </a:solidFill>
              </a:rPr>
              <a:t>57</a:t>
            </a:r>
            <a:endParaRPr lang="th-TH" sz="3200" dirty="0">
              <a:solidFill>
                <a:schemeClr val="bg1"/>
              </a:solidFill>
            </a:endParaRPr>
          </a:p>
        </p:txBody>
      </p:sp>
      <p:sp>
        <p:nvSpPr>
          <p:cNvPr id="6" name="TextBox 5">
            <a:extLst>
              <a:ext uri="{FF2B5EF4-FFF2-40B4-BE49-F238E27FC236}">
                <a16:creationId xmlns:a16="http://schemas.microsoft.com/office/drawing/2014/main" id="{B086A9AF-EB39-2DBB-FCBF-DEAECA104B64}"/>
              </a:ext>
            </a:extLst>
          </p:cNvPr>
          <p:cNvSpPr txBox="1"/>
          <p:nvPr/>
        </p:nvSpPr>
        <p:spPr>
          <a:xfrm>
            <a:off x="1544013" y="3612292"/>
            <a:ext cx="1062681" cy="584775"/>
          </a:xfrm>
          <a:prstGeom prst="rect">
            <a:avLst/>
          </a:prstGeom>
          <a:noFill/>
        </p:spPr>
        <p:txBody>
          <a:bodyPr wrap="square" rtlCol="0">
            <a:spAutoFit/>
          </a:bodyPr>
          <a:lstStyle/>
          <a:p>
            <a:r>
              <a:rPr lang="en-US" sz="3200" dirty="0">
                <a:solidFill>
                  <a:schemeClr val="bg1"/>
                </a:solidFill>
              </a:rPr>
              <a:t>28</a:t>
            </a:r>
            <a:endParaRPr lang="th-TH" sz="3200" dirty="0">
              <a:solidFill>
                <a:schemeClr val="bg1"/>
              </a:solidFill>
            </a:endParaRPr>
          </a:p>
        </p:txBody>
      </p:sp>
      <p:sp>
        <p:nvSpPr>
          <p:cNvPr id="7" name="TextBox 6">
            <a:extLst>
              <a:ext uri="{FF2B5EF4-FFF2-40B4-BE49-F238E27FC236}">
                <a16:creationId xmlns:a16="http://schemas.microsoft.com/office/drawing/2014/main" id="{44D4759B-4ABE-9285-B7AA-5618B748B497}"/>
              </a:ext>
            </a:extLst>
          </p:cNvPr>
          <p:cNvSpPr txBox="1"/>
          <p:nvPr/>
        </p:nvSpPr>
        <p:spPr>
          <a:xfrm>
            <a:off x="2727398" y="3279756"/>
            <a:ext cx="1062681" cy="584775"/>
          </a:xfrm>
          <a:prstGeom prst="rect">
            <a:avLst/>
          </a:prstGeom>
          <a:noFill/>
        </p:spPr>
        <p:txBody>
          <a:bodyPr wrap="square" rtlCol="0">
            <a:spAutoFit/>
          </a:bodyPr>
          <a:lstStyle/>
          <a:p>
            <a:r>
              <a:rPr lang="en-US" sz="3200" dirty="0">
                <a:solidFill>
                  <a:schemeClr val="bg1"/>
                </a:solidFill>
              </a:rPr>
              <a:t>15</a:t>
            </a:r>
            <a:endParaRPr lang="th-TH" sz="3200" dirty="0">
              <a:solidFill>
                <a:schemeClr val="bg1"/>
              </a:solidFill>
            </a:endParaRPr>
          </a:p>
        </p:txBody>
      </p:sp>
      <p:sp>
        <p:nvSpPr>
          <p:cNvPr id="8" name="TextBox 7">
            <a:extLst>
              <a:ext uri="{FF2B5EF4-FFF2-40B4-BE49-F238E27FC236}">
                <a16:creationId xmlns:a16="http://schemas.microsoft.com/office/drawing/2014/main" id="{20D1BF2B-3764-47CD-6D2D-AA17C41F5F53}"/>
              </a:ext>
            </a:extLst>
          </p:cNvPr>
          <p:cNvSpPr txBox="1"/>
          <p:nvPr/>
        </p:nvSpPr>
        <p:spPr>
          <a:xfrm>
            <a:off x="7875347" y="3887240"/>
            <a:ext cx="1062681" cy="584775"/>
          </a:xfrm>
          <a:prstGeom prst="rect">
            <a:avLst/>
          </a:prstGeom>
          <a:noFill/>
        </p:spPr>
        <p:txBody>
          <a:bodyPr wrap="square" rtlCol="0">
            <a:spAutoFit/>
          </a:bodyPr>
          <a:lstStyle/>
          <a:p>
            <a:r>
              <a:rPr lang="en-US" sz="3200" dirty="0">
                <a:solidFill>
                  <a:schemeClr val="bg1"/>
                </a:solidFill>
              </a:rPr>
              <a:t>36</a:t>
            </a:r>
            <a:endParaRPr lang="th-TH" sz="3200" dirty="0">
              <a:solidFill>
                <a:schemeClr val="bg1"/>
              </a:solidFill>
            </a:endParaRPr>
          </a:p>
        </p:txBody>
      </p:sp>
      <p:sp>
        <p:nvSpPr>
          <p:cNvPr id="9" name="TextBox 8">
            <a:extLst>
              <a:ext uri="{FF2B5EF4-FFF2-40B4-BE49-F238E27FC236}">
                <a16:creationId xmlns:a16="http://schemas.microsoft.com/office/drawing/2014/main" id="{32C56A36-A717-2707-81F8-290037FA0C1D}"/>
              </a:ext>
            </a:extLst>
          </p:cNvPr>
          <p:cNvSpPr txBox="1"/>
          <p:nvPr/>
        </p:nvSpPr>
        <p:spPr>
          <a:xfrm>
            <a:off x="9164569" y="4741972"/>
            <a:ext cx="1062681" cy="584775"/>
          </a:xfrm>
          <a:prstGeom prst="rect">
            <a:avLst/>
          </a:prstGeom>
          <a:noFill/>
        </p:spPr>
        <p:txBody>
          <a:bodyPr wrap="square" rtlCol="0">
            <a:spAutoFit/>
          </a:bodyPr>
          <a:lstStyle/>
          <a:p>
            <a:r>
              <a:rPr lang="en-US" sz="3200" dirty="0">
                <a:solidFill>
                  <a:schemeClr val="bg1"/>
                </a:solidFill>
              </a:rPr>
              <a:t>51</a:t>
            </a:r>
            <a:endParaRPr lang="th-TH" sz="3200" dirty="0">
              <a:solidFill>
                <a:schemeClr val="bg1"/>
              </a:solidFill>
            </a:endParaRPr>
          </a:p>
        </p:txBody>
      </p:sp>
      <p:sp>
        <p:nvSpPr>
          <p:cNvPr id="10" name="TextBox 9">
            <a:extLst>
              <a:ext uri="{FF2B5EF4-FFF2-40B4-BE49-F238E27FC236}">
                <a16:creationId xmlns:a16="http://schemas.microsoft.com/office/drawing/2014/main" id="{A4E334EA-9F86-123D-F10A-8274B416D943}"/>
              </a:ext>
            </a:extLst>
          </p:cNvPr>
          <p:cNvSpPr txBox="1"/>
          <p:nvPr/>
        </p:nvSpPr>
        <p:spPr>
          <a:xfrm>
            <a:off x="9164568" y="3279755"/>
            <a:ext cx="1062681" cy="584775"/>
          </a:xfrm>
          <a:prstGeom prst="rect">
            <a:avLst/>
          </a:prstGeom>
          <a:noFill/>
        </p:spPr>
        <p:txBody>
          <a:bodyPr wrap="square" rtlCol="0">
            <a:spAutoFit/>
          </a:bodyPr>
          <a:lstStyle/>
          <a:p>
            <a:r>
              <a:rPr lang="en-US" sz="3200" dirty="0">
                <a:solidFill>
                  <a:schemeClr val="bg1"/>
                </a:solidFill>
              </a:rPr>
              <a:t>13</a:t>
            </a:r>
            <a:endParaRPr lang="th-TH" sz="32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03EA7"/>
              </a:buClr>
              <a:buSzPts val="4400"/>
              <a:buFont typeface="Arial"/>
              <a:buNone/>
            </a:pPr>
            <a:r>
              <a:rPr lang="en-US" sz="4400">
                <a:latin typeface="Arial"/>
                <a:ea typeface="Arial"/>
                <a:cs typeface="Arial"/>
                <a:sym typeface="Arial"/>
              </a:rPr>
              <a:t>Cardio-thoracic technology </a:t>
            </a:r>
            <a:endParaRPr>
              <a:latin typeface="Arial"/>
              <a:ea typeface="Arial"/>
              <a:cs typeface="Arial"/>
              <a:sym typeface="Arial"/>
            </a:endParaRPr>
          </a:p>
        </p:txBody>
      </p:sp>
      <p:sp>
        <p:nvSpPr>
          <p:cNvPr id="127" name="Google Shape;127;p3"/>
          <p:cNvSpPr/>
          <p:nvPr/>
        </p:nvSpPr>
        <p:spPr>
          <a:xfrm>
            <a:off x="1753683" y="2343669"/>
            <a:ext cx="3916218" cy="3436897"/>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8" name="Google Shape;128;p3" descr="Beating heart"/>
          <p:cNvPicPr preferRelativeResize="0"/>
          <p:nvPr/>
        </p:nvPicPr>
        <p:blipFill rotWithShape="1">
          <a:blip r:embed="rId3">
            <a:alphaModFix/>
          </a:blip>
          <a:srcRect/>
          <a:stretch/>
        </p:blipFill>
        <p:spPr>
          <a:xfrm>
            <a:off x="2836686" y="2778357"/>
            <a:ext cx="1663491" cy="2385921"/>
          </a:xfrm>
          <a:prstGeom prst="rect">
            <a:avLst/>
          </a:prstGeom>
          <a:noFill/>
          <a:ln>
            <a:noFill/>
          </a:ln>
        </p:spPr>
      </p:pic>
      <p:sp>
        <p:nvSpPr>
          <p:cNvPr id="129" name="Google Shape;129;p3"/>
          <p:cNvSpPr/>
          <p:nvPr/>
        </p:nvSpPr>
        <p:spPr>
          <a:xfrm>
            <a:off x="314610" y="3928951"/>
            <a:ext cx="2006365" cy="758830"/>
          </a:xfrm>
          <a:prstGeom prst="roundRect">
            <a:avLst>
              <a:gd name="adj" fmla="val 50000"/>
            </a:avLst>
          </a:prstGeom>
          <a:solidFill>
            <a:srgbClr val="1642A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Heart-related problems</a:t>
            </a:r>
            <a:endParaRPr sz="2000" b="0" i="0" u="none" strike="noStrike" cap="none">
              <a:solidFill>
                <a:schemeClr val="lt1"/>
              </a:solidFill>
              <a:latin typeface="Arial"/>
              <a:ea typeface="Arial"/>
              <a:cs typeface="Arial"/>
              <a:sym typeface="Arial"/>
            </a:endParaRPr>
          </a:p>
        </p:txBody>
      </p:sp>
      <p:sp>
        <p:nvSpPr>
          <p:cNvPr id="130" name="Google Shape;130;p3"/>
          <p:cNvSpPr/>
          <p:nvPr/>
        </p:nvSpPr>
        <p:spPr>
          <a:xfrm>
            <a:off x="659476" y="1937972"/>
            <a:ext cx="2533565" cy="758830"/>
          </a:xfrm>
          <a:prstGeom prst="roundRect">
            <a:avLst>
              <a:gd name="adj" fmla="val 50000"/>
            </a:avLst>
          </a:prstGeom>
          <a:solidFill>
            <a:srgbClr val="1642A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Heart diseases</a:t>
            </a:r>
            <a:endParaRPr sz="2000" b="0" i="0" u="none" strike="noStrike" cap="none">
              <a:solidFill>
                <a:schemeClr val="lt1"/>
              </a:solidFill>
              <a:latin typeface="Arial"/>
              <a:ea typeface="Arial"/>
              <a:cs typeface="Arial"/>
              <a:sym typeface="Arial"/>
            </a:endParaRPr>
          </a:p>
        </p:txBody>
      </p:sp>
      <p:sp>
        <p:nvSpPr>
          <p:cNvPr id="131" name="Google Shape;131;p3"/>
          <p:cNvSpPr/>
          <p:nvPr/>
        </p:nvSpPr>
        <p:spPr>
          <a:xfrm>
            <a:off x="117525" y="2967273"/>
            <a:ext cx="2172058" cy="758830"/>
          </a:xfrm>
          <a:prstGeom prst="roundRect">
            <a:avLst>
              <a:gd name="adj" fmla="val 50000"/>
            </a:avLst>
          </a:prstGeom>
          <a:solidFill>
            <a:srgbClr val="1642A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Treatment techniques</a:t>
            </a:r>
            <a:endParaRPr sz="2000" b="0" i="0" u="none" strike="noStrike" cap="none">
              <a:solidFill>
                <a:schemeClr val="lt1"/>
              </a:solidFill>
              <a:latin typeface="Arial"/>
              <a:ea typeface="Arial"/>
              <a:cs typeface="Arial"/>
              <a:sym typeface="Arial"/>
            </a:endParaRPr>
          </a:p>
        </p:txBody>
      </p:sp>
      <p:sp>
        <p:nvSpPr>
          <p:cNvPr id="132" name="Google Shape;132;p3"/>
          <p:cNvSpPr/>
          <p:nvPr/>
        </p:nvSpPr>
        <p:spPr>
          <a:xfrm>
            <a:off x="4287248" y="1933940"/>
            <a:ext cx="3293616" cy="758830"/>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Electrocardiogram (ECG)</a:t>
            </a:r>
            <a:endParaRPr sz="1800" b="0" i="0" u="none" strike="noStrike" cap="none" dirty="0">
              <a:solidFill>
                <a:schemeClr val="lt1"/>
              </a:solidFill>
              <a:latin typeface="Arial"/>
              <a:ea typeface="Arial"/>
              <a:cs typeface="Arial"/>
              <a:sym typeface="Arial"/>
            </a:endParaRPr>
          </a:p>
        </p:txBody>
      </p:sp>
      <p:sp>
        <p:nvSpPr>
          <p:cNvPr id="133" name="Google Shape;133;p3"/>
          <p:cNvSpPr/>
          <p:nvPr/>
        </p:nvSpPr>
        <p:spPr>
          <a:xfrm>
            <a:off x="4936546" y="2951164"/>
            <a:ext cx="3293616" cy="758830"/>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Cardiac electrophysiology study (EP study)</a:t>
            </a:r>
            <a:endParaRPr sz="1800" b="0" i="0" u="none" strike="noStrike" cap="none" dirty="0">
              <a:solidFill>
                <a:schemeClr val="lt1"/>
              </a:solidFill>
              <a:latin typeface="Arial"/>
              <a:ea typeface="Arial"/>
              <a:cs typeface="Arial"/>
              <a:sym typeface="Arial"/>
            </a:endParaRPr>
          </a:p>
        </p:txBody>
      </p:sp>
      <p:sp>
        <p:nvSpPr>
          <p:cNvPr id="134" name="Google Shape;134;p3"/>
          <p:cNvSpPr/>
          <p:nvPr/>
        </p:nvSpPr>
        <p:spPr>
          <a:xfrm>
            <a:off x="5190631" y="4030730"/>
            <a:ext cx="3293616" cy="758830"/>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Echocardiogram </a:t>
            </a:r>
            <a:endParaRPr sz="1800" b="0" i="0" u="none" strike="noStrike" cap="none">
              <a:solidFill>
                <a:schemeClr val="lt1"/>
              </a:solidFill>
              <a:latin typeface="Arial"/>
              <a:ea typeface="Arial"/>
              <a:cs typeface="Arial"/>
              <a:sym typeface="Arial"/>
            </a:endParaRPr>
          </a:p>
        </p:txBody>
      </p:sp>
      <p:sp>
        <p:nvSpPr>
          <p:cNvPr id="135" name="Google Shape;135;p3"/>
          <p:cNvSpPr/>
          <p:nvPr/>
        </p:nvSpPr>
        <p:spPr>
          <a:xfrm>
            <a:off x="4665304" y="5021736"/>
            <a:ext cx="3293616" cy="758830"/>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Heart- lung machine control </a:t>
            </a:r>
            <a:endParaRPr sz="1800" b="0" i="0" u="none" strike="noStrike" cap="none" dirty="0">
              <a:solidFill>
                <a:schemeClr val="lt1"/>
              </a:solidFill>
              <a:latin typeface="Arial"/>
              <a:ea typeface="Arial"/>
              <a:cs typeface="Arial"/>
              <a:sym typeface="Arial"/>
            </a:endParaRPr>
          </a:p>
        </p:txBody>
      </p:sp>
      <p:sp>
        <p:nvSpPr>
          <p:cNvPr id="136" name="Google Shape;136;p3"/>
          <p:cNvSpPr/>
          <p:nvPr/>
        </p:nvSpPr>
        <p:spPr>
          <a:xfrm>
            <a:off x="840230" y="5021736"/>
            <a:ext cx="2172058" cy="758830"/>
          </a:xfrm>
          <a:prstGeom prst="roundRect">
            <a:avLst>
              <a:gd name="adj" fmla="val 50000"/>
            </a:avLst>
          </a:prstGeom>
          <a:solidFill>
            <a:srgbClr val="1642A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Procedure</a:t>
            </a:r>
            <a:endParaRPr sz="2000" b="0" i="0" u="none" strike="noStrike" cap="none">
              <a:solidFill>
                <a:schemeClr val="lt1"/>
              </a:solidFill>
              <a:latin typeface="Arial"/>
              <a:ea typeface="Arial"/>
              <a:cs typeface="Arial"/>
              <a:sym typeface="Arial"/>
            </a:endParaRPr>
          </a:p>
        </p:txBody>
      </p:sp>
      <p:sp>
        <p:nvSpPr>
          <p:cNvPr id="2" name="Google Shape;149;p4">
            <a:extLst>
              <a:ext uri="{FF2B5EF4-FFF2-40B4-BE49-F238E27FC236}">
                <a16:creationId xmlns:a16="http://schemas.microsoft.com/office/drawing/2014/main" id="{B27B173A-6195-9AB9-EB7E-BE2E40125FE5}"/>
              </a:ext>
            </a:extLst>
          </p:cNvPr>
          <p:cNvSpPr/>
          <p:nvPr/>
        </p:nvSpPr>
        <p:spPr>
          <a:xfrm>
            <a:off x="8482170" y="1797751"/>
            <a:ext cx="3560781" cy="896651"/>
          </a:xfrm>
          <a:prstGeom prst="rect">
            <a:avLst/>
          </a:prstGeom>
          <a:solidFill>
            <a:srgbClr val="0070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lt1"/>
                </a:solidFill>
                <a:latin typeface="Arial"/>
                <a:ea typeface="Arial"/>
                <a:cs typeface="Arial"/>
                <a:sym typeface="Arial"/>
              </a:rPr>
              <a:t>Cardio-thoracic technician</a:t>
            </a:r>
            <a:endParaRPr sz="2400" b="0" i="0" u="none" strike="noStrike" cap="none" dirty="0">
              <a:solidFill>
                <a:schemeClr val="lt1"/>
              </a:solidFill>
              <a:latin typeface="Arial"/>
              <a:ea typeface="Arial"/>
              <a:cs typeface="Arial"/>
              <a:sym typeface="Arial"/>
            </a:endParaRPr>
          </a:p>
        </p:txBody>
      </p:sp>
      <p:pic>
        <p:nvPicPr>
          <p:cNvPr id="3" name="Google Shape;150;p4" descr="medical surgeon specialist doctor avatar 3d icon 11019337 PNG">
            <a:extLst>
              <a:ext uri="{FF2B5EF4-FFF2-40B4-BE49-F238E27FC236}">
                <a16:creationId xmlns:a16="http://schemas.microsoft.com/office/drawing/2014/main" id="{8CE1E2F8-17BD-266E-0928-B20C486B2F4C}"/>
              </a:ext>
            </a:extLst>
          </p:cNvPr>
          <p:cNvPicPr preferRelativeResize="0"/>
          <p:nvPr/>
        </p:nvPicPr>
        <p:blipFill rotWithShape="1">
          <a:blip r:embed="rId4">
            <a:alphaModFix/>
          </a:blip>
          <a:srcRect/>
          <a:stretch/>
        </p:blipFill>
        <p:spPr>
          <a:xfrm>
            <a:off x="8089237" y="2507637"/>
            <a:ext cx="3985238" cy="3985238"/>
          </a:xfrm>
          <a:prstGeom prst="rect">
            <a:avLst/>
          </a:prstGeom>
          <a:noFill/>
          <a:ln>
            <a:noFill/>
          </a:ln>
        </p:spPr>
      </p:pic>
    </p:spTree>
    <p:extLst>
      <p:ext uri="{BB962C8B-B14F-4D97-AF65-F5344CB8AC3E}">
        <p14:creationId xmlns:p14="http://schemas.microsoft.com/office/powerpoint/2010/main" val="1651208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3"/>
          <p:cNvSpPr txBox="1"/>
          <p:nvPr/>
        </p:nvSpPr>
        <p:spPr>
          <a:xfrm>
            <a:off x="408623" y="1905685"/>
            <a:ext cx="484628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The EPSSIM Program helped you to improve in knowledge and understanding of ECG</a:t>
            </a:r>
            <a:endParaRPr sz="1800" b="0" i="0" u="none" strike="noStrike" cap="none">
              <a:solidFill>
                <a:schemeClr val="dk1"/>
              </a:solidFill>
              <a:latin typeface="Arial"/>
              <a:ea typeface="Arial"/>
              <a:cs typeface="Arial"/>
              <a:sym typeface="Arial"/>
            </a:endParaRPr>
          </a:p>
        </p:txBody>
      </p:sp>
      <p:graphicFrame>
        <p:nvGraphicFramePr>
          <p:cNvPr id="737" name="Google Shape;737;p43"/>
          <p:cNvGraphicFramePr/>
          <p:nvPr>
            <p:extLst>
              <p:ext uri="{D42A27DB-BD31-4B8C-83A1-F6EECF244321}">
                <p14:modId xmlns:p14="http://schemas.microsoft.com/office/powerpoint/2010/main" val="1472933270"/>
              </p:ext>
            </p:extLst>
          </p:nvPr>
        </p:nvGraphicFramePr>
        <p:xfrm>
          <a:off x="506729" y="2552016"/>
          <a:ext cx="5318337" cy="3496733"/>
        </p:xfrm>
        <a:graphic>
          <a:graphicData uri="http://schemas.openxmlformats.org/drawingml/2006/chart">
            <c:chart xmlns:c="http://schemas.openxmlformats.org/drawingml/2006/chart" xmlns:r="http://schemas.openxmlformats.org/officeDocument/2006/relationships" r:id="rId3"/>
          </a:graphicData>
        </a:graphic>
      </p:graphicFrame>
      <p:sp>
        <p:nvSpPr>
          <p:cNvPr id="738" name="Google Shape;738;p43"/>
          <p:cNvSpPr txBox="1"/>
          <p:nvPr/>
        </p:nvSpPr>
        <p:spPr>
          <a:xfrm>
            <a:off x="5685472" y="1905684"/>
            <a:ext cx="659143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The EPSSIM Program helped you to improve in knowledge and understanding of </a:t>
            </a:r>
            <a:r>
              <a:rPr lang="en-US" sz="1800" b="0" i="0" u="none" strike="noStrike" cap="none">
                <a:solidFill>
                  <a:srgbClr val="000000"/>
                </a:solidFill>
                <a:latin typeface="Arial"/>
                <a:ea typeface="Arial"/>
                <a:cs typeface="Arial"/>
                <a:sym typeface="Arial"/>
              </a:rPr>
              <a:t>EP study</a:t>
            </a:r>
            <a:endParaRPr sz="1800" b="0" i="0" u="none" strike="noStrike" cap="none">
              <a:solidFill>
                <a:schemeClr val="dk1"/>
              </a:solidFill>
              <a:latin typeface="Arial"/>
              <a:ea typeface="Arial"/>
              <a:cs typeface="Arial"/>
              <a:sym typeface="Arial"/>
            </a:endParaRPr>
          </a:p>
        </p:txBody>
      </p:sp>
      <p:graphicFrame>
        <p:nvGraphicFramePr>
          <p:cNvPr id="739" name="Google Shape;739;p43"/>
          <p:cNvGraphicFramePr/>
          <p:nvPr>
            <p:extLst>
              <p:ext uri="{D42A27DB-BD31-4B8C-83A1-F6EECF244321}">
                <p14:modId xmlns:p14="http://schemas.microsoft.com/office/powerpoint/2010/main" val="2356806429"/>
              </p:ext>
            </p:extLst>
          </p:nvPr>
        </p:nvGraphicFramePr>
        <p:xfrm>
          <a:off x="5990970" y="2552015"/>
          <a:ext cx="5123462" cy="3496733"/>
        </p:xfrm>
        <a:graphic>
          <a:graphicData uri="http://schemas.openxmlformats.org/drawingml/2006/chart">
            <c:chart xmlns:c="http://schemas.openxmlformats.org/drawingml/2006/chart" xmlns:r="http://schemas.openxmlformats.org/officeDocument/2006/relationships" r:id="rId4"/>
          </a:graphicData>
        </a:graphic>
      </p:graphicFrame>
      <p:sp>
        <p:nvSpPr>
          <p:cNvPr id="740" name="Google Shape;740;p43"/>
          <p:cNvSpPr/>
          <p:nvPr/>
        </p:nvSpPr>
        <p:spPr>
          <a:xfrm>
            <a:off x="766221" y="368419"/>
            <a:ext cx="10960341" cy="783902"/>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Arial"/>
                <a:ea typeface="Arial"/>
                <a:cs typeface="Arial"/>
                <a:sym typeface="Arial"/>
              </a:rPr>
              <a:t>The satisfaction of the EPSSIM program :improve in knowledge</a:t>
            </a:r>
            <a:endParaRPr sz="2800" b="0" i="0" u="none" strike="noStrike" cap="none" dirty="0">
              <a:solidFill>
                <a:schemeClr val="lt1"/>
              </a:solidFill>
              <a:latin typeface="Arial"/>
              <a:ea typeface="Arial"/>
              <a:cs typeface="Arial"/>
              <a:sym typeface="Arial"/>
            </a:endParaRPr>
          </a:p>
        </p:txBody>
      </p:sp>
      <p:sp>
        <p:nvSpPr>
          <p:cNvPr id="2" name="TextBox 1">
            <a:extLst>
              <a:ext uri="{FF2B5EF4-FFF2-40B4-BE49-F238E27FC236}">
                <a16:creationId xmlns:a16="http://schemas.microsoft.com/office/drawing/2014/main" id="{FB1B5AC1-5592-9654-5D65-E9CDBBB94F16}"/>
              </a:ext>
            </a:extLst>
          </p:cNvPr>
          <p:cNvSpPr txBox="1"/>
          <p:nvPr/>
        </p:nvSpPr>
        <p:spPr>
          <a:xfrm>
            <a:off x="8806223" y="4494837"/>
            <a:ext cx="1062681" cy="584775"/>
          </a:xfrm>
          <a:prstGeom prst="rect">
            <a:avLst/>
          </a:prstGeom>
          <a:noFill/>
        </p:spPr>
        <p:txBody>
          <a:bodyPr wrap="square" rtlCol="0">
            <a:spAutoFit/>
          </a:bodyPr>
          <a:lstStyle/>
          <a:p>
            <a:r>
              <a:rPr lang="en-US" sz="3200" dirty="0">
                <a:solidFill>
                  <a:schemeClr val="bg1"/>
                </a:solidFill>
              </a:rPr>
              <a:t>62</a:t>
            </a:r>
            <a:endParaRPr lang="th-TH" sz="3200" dirty="0">
              <a:solidFill>
                <a:schemeClr val="bg1"/>
              </a:solidFill>
            </a:endParaRPr>
          </a:p>
        </p:txBody>
      </p:sp>
      <p:sp>
        <p:nvSpPr>
          <p:cNvPr id="3" name="TextBox 2">
            <a:extLst>
              <a:ext uri="{FF2B5EF4-FFF2-40B4-BE49-F238E27FC236}">
                <a16:creationId xmlns:a16="http://schemas.microsoft.com/office/drawing/2014/main" id="{EAE3E987-4F0B-5D97-5B10-B97CAF38959F}"/>
              </a:ext>
            </a:extLst>
          </p:cNvPr>
          <p:cNvSpPr txBox="1"/>
          <p:nvPr/>
        </p:nvSpPr>
        <p:spPr>
          <a:xfrm>
            <a:off x="3671526" y="4136122"/>
            <a:ext cx="1062681" cy="584775"/>
          </a:xfrm>
          <a:prstGeom prst="rect">
            <a:avLst/>
          </a:prstGeom>
          <a:noFill/>
        </p:spPr>
        <p:txBody>
          <a:bodyPr wrap="square" rtlCol="0">
            <a:spAutoFit/>
          </a:bodyPr>
          <a:lstStyle/>
          <a:p>
            <a:r>
              <a:rPr lang="en-US" sz="3200" dirty="0">
                <a:solidFill>
                  <a:schemeClr val="bg1"/>
                </a:solidFill>
              </a:rPr>
              <a:t>62</a:t>
            </a:r>
            <a:endParaRPr lang="th-TH" sz="3200" dirty="0">
              <a:solidFill>
                <a:schemeClr val="bg1"/>
              </a:solidFill>
            </a:endParaRPr>
          </a:p>
        </p:txBody>
      </p:sp>
      <p:sp>
        <p:nvSpPr>
          <p:cNvPr id="4" name="TextBox 3">
            <a:extLst>
              <a:ext uri="{FF2B5EF4-FFF2-40B4-BE49-F238E27FC236}">
                <a16:creationId xmlns:a16="http://schemas.microsoft.com/office/drawing/2014/main" id="{7C588A5A-F9DA-DDA0-9BE5-984DF7C6599B}"/>
              </a:ext>
            </a:extLst>
          </p:cNvPr>
          <p:cNvSpPr txBox="1"/>
          <p:nvPr/>
        </p:nvSpPr>
        <p:spPr>
          <a:xfrm>
            <a:off x="2300423" y="3659323"/>
            <a:ext cx="1062681" cy="584775"/>
          </a:xfrm>
          <a:prstGeom prst="rect">
            <a:avLst/>
          </a:prstGeom>
          <a:noFill/>
        </p:spPr>
        <p:txBody>
          <a:bodyPr wrap="square" rtlCol="0">
            <a:spAutoFit/>
          </a:bodyPr>
          <a:lstStyle/>
          <a:p>
            <a:r>
              <a:rPr lang="en-US" sz="3200" dirty="0">
                <a:solidFill>
                  <a:schemeClr val="bg1"/>
                </a:solidFill>
              </a:rPr>
              <a:t>33</a:t>
            </a:r>
            <a:endParaRPr lang="th-TH" sz="3200" dirty="0">
              <a:solidFill>
                <a:schemeClr val="bg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40" name="Google Shape;740;p43"/>
          <p:cNvSpPr/>
          <p:nvPr/>
        </p:nvSpPr>
        <p:spPr>
          <a:xfrm>
            <a:off x="766221" y="368419"/>
            <a:ext cx="10960341" cy="783902"/>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Arial"/>
                <a:ea typeface="Arial"/>
                <a:cs typeface="Arial"/>
                <a:sym typeface="Arial"/>
              </a:rPr>
              <a:t>The satisfaction of the EPSSIM program :improve in knowledge</a:t>
            </a:r>
            <a:endParaRPr sz="2800" b="0" i="0" u="none" strike="noStrike" cap="none" dirty="0">
              <a:solidFill>
                <a:schemeClr val="lt1"/>
              </a:solidFill>
              <a:latin typeface="Arial"/>
              <a:ea typeface="Arial"/>
              <a:cs typeface="Arial"/>
              <a:sym typeface="Arial"/>
            </a:endParaRPr>
          </a:p>
        </p:txBody>
      </p:sp>
      <p:sp>
        <p:nvSpPr>
          <p:cNvPr id="2" name="Google Shape;749;p44">
            <a:extLst>
              <a:ext uri="{FF2B5EF4-FFF2-40B4-BE49-F238E27FC236}">
                <a16:creationId xmlns:a16="http://schemas.microsoft.com/office/drawing/2014/main" id="{543ED9B2-274F-0151-5A10-91E2508A8D17}"/>
              </a:ext>
            </a:extLst>
          </p:cNvPr>
          <p:cNvSpPr txBox="1"/>
          <p:nvPr/>
        </p:nvSpPr>
        <p:spPr>
          <a:xfrm>
            <a:off x="603883" y="1804085"/>
            <a:ext cx="5809273"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The EPSSIM program has demonstrated the potential to enhance practitioners' confidence and knowledge in the field of EP study</a:t>
            </a:r>
            <a:endParaRPr sz="1800" b="0" i="0" u="none" strike="noStrike" cap="none" dirty="0">
              <a:solidFill>
                <a:schemeClr val="dk1"/>
              </a:solidFill>
              <a:latin typeface="Arial"/>
              <a:ea typeface="Arial"/>
              <a:cs typeface="Arial"/>
              <a:sym typeface="Arial"/>
            </a:endParaRPr>
          </a:p>
        </p:txBody>
      </p:sp>
      <p:graphicFrame>
        <p:nvGraphicFramePr>
          <p:cNvPr id="3" name="Google Shape;750;p44">
            <a:extLst>
              <a:ext uri="{FF2B5EF4-FFF2-40B4-BE49-F238E27FC236}">
                <a16:creationId xmlns:a16="http://schemas.microsoft.com/office/drawing/2014/main" id="{4EAF254C-EFA8-BE42-3EF1-EAFF8A19BB40}"/>
              </a:ext>
            </a:extLst>
          </p:cNvPr>
          <p:cNvGraphicFramePr/>
          <p:nvPr>
            <p:extLst>
              <p:ext uri="{D42A27DB-BD31-4B8C-83A1-F6EECF244321}">
                <p14:modId xmlns:p14="http://schemas.microsoft.com/office/powerpoint/2010/main" val="2970711999"/>
              </p:ext>
            </p:extLst>
          </p:nvPr>
        </p:nvGraphicFramePr>
        <p:xfrm>
          <a:off x="603883" y="2939082"/>
          <a:ext cx="5049609" cy="3496733"/>
        </p:xfrm>
        <a:graphic>
          <a:graphicData uri="http://schemas.openxmlformats.org/drawingml/2006/chart">
            <c:chart xmlns:c="http://schemas.openxmlformats.org/drawingml/2006/chart" xmlns:r="http://schemas.openxmlformats.org/officeDocument/2006/relationships" r:id="rId3"/>
          </a:graphicData>
        </a:graphic>
      </p:graphicFrame>
      <p:pic>
        <p:nvPicPr>
          <p:cNvPr id="2052" name="Picture 4" descr="Eight scientifically proven ways to attain self-confidence - Lifestyle -  The Jakarta Post">
            <a:extLst>
              <a:ext uri="{FF2B5EF4-FFF2-40B4-BE49-F238E27FC236}">
                <a16:creationId xmlns:a16="http://schemas.microsoft.com/office/drawing/2014/main" id="{940096E7-AB66-D140-CA07-BA2914A9A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492" y="2727415"/>
            <a:ext cx="5259859" cy="35038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6B116A2-E05B-B2C1-6D1A-2323B17170C4}"/>
              </a:ext>
            </a:extLst>
          </p:cNvPr>
          <p:cNvSpPr txBox="1"/>
          <p:nvPr/>
        </p:nvSpPr>
        <p:spPr>
          <a:xfrm>
            <a:off x="3671526" y="4136122"/>
            <a:ext cx="1062681" cy="584775"/>
          </a:xfrm>
          <a:prstGeom prst="rect">
            <a:avLst/>
          </a:prstGeom>
          <a:noFill/>
        </p:spPr>
        <p:txBody>
          <a:bodyPr wrap="square" rtlCol="0">
            <a:spAutoFit/>
          </a:bodyPr>
          <a:lstStyle/>
          <a:p>
            <a:r>
              <a:rPr lang="en-US" sz="3200" dirty="0">
                <a:solidFill>
                  <a:schemeClr val="bg1"/>
                </a:solidFill>
              </a:rPr>
              <a:t>54</a:t>
            </a:r>
            <a:endParaRPr lang="th-TH" sz="3200" dirty="0">
              <a:solidFill>
                <a:schemeClr val="bg1"/>
              </a:solidFill>
            </a:endParaRPr>
          </a:p>
        </p:txBody>
      </p:sp>
      <p:sp>
        <p:nvSpPr>
          <p:cNvPr id="5" name="TextBox 4">
            <a:extLst>
              <a:ext uri="{FF2B5EF4-FFF2-40B4-BE49-F238E27FC236}">
                <a16:creationId xmlns:a16="http://schemas.microsoft.com/office/drawing/2014/main" id="{7E17F805-60F4-2CE5-A001-5981B7D9D55C}"/>
              </a:ext>
            </a:extLst>
          </p:cNvPr>
          <p:cNvSpPr txBox="1"/>
          <p:nvPr/>
        </p:nvSpPr>
        <p:spPr>
          <a:xfrm>
            <a:off x="2066006" y="4102673"/>
            <a:ext cx="1062681" cy="584775"/>
          </a:xfrm>
          <a:prstGeom prst="rect">
            <a:avLst/>
          </a:prstGeom>
          <a:noFill/>
        </p:spPr>
        <p:txBody>
          <a:bodyPr wrap="square" rtlCol="0">
            <a:spAutoFit/>
          </a:bodyPr>
          <a:lstStyle/>
          <a:p>
            <a:r>
              <a:rPr lang="en-US" sz="3200" dirty="0">
                <a:solidFill>
                  <a:schemeClr val="bg1"/>
                </a:solidFill>
              </a:rPr>
              <a:t>36</a:t>
            </a:r>
            <a:endParaRPr lang="th-TH" sz="3200" dirty="0">
              <a:solidFill>
                <a:schemeClr val="bg1"/>
              </a:solidFill>
            </a:endParaRPr>
          </a:p>
        </p:txBody>
      </p:sp>
    </p:spTree>
    <p:extLst>
      <p:ext uri="{BB962C8B-B14F-4D97-AF65-F5344CB8AC3E}">
        <p14:creationId xmlns:p14="http://schemas.microsoft.com/office/powerpoint/2010/main" val="2062718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7" name="Google Shape;727;p42"/>
          <p:cNvSpPr txBox="1"/>
          <p:nvPr/>
        </p:nvSpPr>
        <p:spPr>
          <a:xfrm>
            <a:off x="1064785" y="1859882"/>
            <a:ext cx="478058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The EPSSIM program was stable and free from errors</a:t>
            </a:r>
            <a:endParaRPr sz="1800" b="0" i="0" u="none" strike="noStrike" cap="none" dirty="0">
              <a:solidFill>
                <a:schemeClr val="dk1"/>
              </a:solidFill>
              <a:latin typeface="Arial"/>
              <a:ea typeface="Arial"/>
              <a:cs typeface="Arial"/>
              <a:sym typeface="Arial"/>
            </a:endParaRPr>
          </a:p>
        </p:txBody>
      </p:sp>
      <p:graphicFrame>
        <p:nvGraphicFramePr>
          <p:cNvPr id="728" name="Google Shape;728;p42"/>
          <p:cNvGraphicFramePr/>
          <p:nvPr>
            <p:extLst>
              <p:ext uri="{D42A27DB-BD31-4B8C-83A1-F6EECF244321}">
                <p14:modId xmlns:p14="http://schemas.microsoft.com/office/powerpoint/2010/main" val="2907261305"/>
              </p:ext>
            </p:extLst>
          </p:nvPr>
        </p:nvGraphicFramePr>
        <p:xfrm>
          <a:off x="692238" y="2552016"/>
          <a:ext cx="5525682" cy="3684989"/>
        </p:xfrm>
        <a:graphic>
          <a:graphicData uri="http://schemas.openxmlformats.org/drawingml/2006/chart">
            <c:chart xmlns:c="http://schemas.openxmlformats.org/drawingml/2006/chart" xmlns:r="http://schemas.openxmlformats.org/officeDocument/2006/relationships" r:id="rId3"/>
          </a:graphicData>
        </a:graphic>
      </p:graphicFrame>
      <p:sp>
        <p:nvSpPr>
          <p:cNvPr id="2" name="Google Shape;706;p40">
            <a:extLst>
              <a:ext uri="{FF2B5EF4-FFF2-40B4-BE49-F238E27FC236}">
                <a16:creationId xmlns:a16="http://schemas.microsoft.com/office/drawing/2014/main" id="{1E827429-CD73-C830-2E50-B9C8F6149D56}"/>
              </a:ext>
            </a:extLst>
          </p:cNvPr>
          <p:cNvSpPr/>
          <p:nvPr/>
        </p:nvSpPr>
        <p:spPr>
          <a:xfrm>
            <a:off x="840260" y="422185"/>
            <a:ext cx="9943295" cy="783902"/>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Arial"/>
                <a:ea typeface="Arial"/>
                <a:cs typeface="Arial"/>
                <a:sym typeface="Arial"/>
              </a:rPr>
              <a:t>The satisfaction of the EPSSIM program</a:t>
            </a:r>
            <a:endParaRPr sz="2800" b="0" i="0" u="none" strike="noStrike" cap="none" dirty="0">
              <a:solidFill>
                <a:schemeClr val="lt1"/>
              </a:solidFill>
              <a:latin typeface="Arial"/>
              <a:ea typeface="Arial"/>
              <a:cs typeface="Arial"/>
              <a:sym typeface="Arial"/>
            </a:endParaRPr>
          </a:p>
        </p:txBody>
      </p:sp>
      <p:sp>
        <p:nvSpPr>
          <p:cNvPr id="3" name="Google Shape;716;p41">
            <a:extLst>
              <a:ext uri="{FF2B5EF4-FFF2-40B4-BE49-F238E27FC236}">
                <a16:creationId xmlns:a16="http://schemas.microsoft.com/office/drawing/2014/main" id="{8E1F3E85-AF7A-4337-E368-08FB0258ADF1}"/>
              </a:ext>
            </a:extLst>
          </p:cNvPr>
          <p:cNvSpPr txBox="1"/>
          <p:nvPr/>
        </p:nvSpPr>
        <p:spPr>
          <a:xfrm>
            <a:off x="5993027" y="1814038"/>
            <a:ext cx="6198973"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The EPSSIM program was accessible, allowing students access the material from any location and at any time</a:t>
            </a:r>
            <a:endParaRPr sz="1800" b="0" i="0" u="none" strike="noStrike" cap="none" dirty="0">
              <a:solidFill>
                <a:schemeClr val="dk1"/>
              </a:solidFill>
              <a:latin typeface="Arial"/>
              <a:ea typeface="Arial"/>
              <a:cs typeface="Arial"/>
              <a:sym typeface="Arial"/>
            </a:endParaRPr>
          </a:p>
        </p:txBody>
      </p:sp>
      <p:graphicFrame>
        <p:nvGraphicFramePr>
          <p:cNvPr id="4" name="Google Shape;717;p41">
            <a:extLst>
              <a:ext uri="{FF2B5EF4-FFF2-40B4-BE49-F238E27FC236}">
                <a16:creationId xmlns:a16="http://schemas.microsoft.com/office/drawing/2014/main" id="{F18D2FBE-DE96-8A7D-F871-76F7356EF584}"/>
              </a:ext>
            </a:extLst>
          </p:cNvPr>
          <p:cNvGraphicFramePr/>
          <p:nvPr>
            <p:extLst>
              <p:ext uri="{D42A27DB-BD31-4B8C-83A1-F6EECF244321}">
                <p14:modId xmlns:p14="http://schemas.microsoft.com/office/powerpoint/2010/main" val="1782349821"/>
              </p:ext>
            </p:extLst>
          </p:nvPr>
        </p:nvGraphicFramePr>
        <p:xfrm>
          <a:off x="6346629" y="2506172"/>
          <a:ext cx="5105491" cy="373083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2BC2FA98-9AE5-6EA6-DADE-2A1329E858D0}"/>
              </a:ext>
            </a:extLst>
          </p:cNvPr>
          <p:cNvSpPr txBox="1"/>
          <p:nvPr/>
        </p:nvSpPr>
        <p:spPr>
          <a:xfrm>
            <a:off x="3455079" y="4679819"/>
            <a:ext cx="1062681" cy="584775"/>
          </a:xfrm>
          <a:prstGeom prst="rect">
            <a:avLst/>
          </a:prstGeom>
          <a:noFill/>
        </p:spPr>
        <p:txBody>
          <a:bodyPr wrap="square" rtlCol="0">
            <a:spAutoFit/>
          </a:bodyPr>
          <a:lstStyle/>
          <a:p>
            <a:r>
              <a:rPr lang="en-US" sz="3200" dirty="0">
                <a:solidFill>
                  <a:schemeClr val="bg1"/>
                </a:solidFill>
              </a:rPr>
              <a:t>59</a:t>
            </a:r>
            <a:endParaRPr lang="th-TH" sz="3200" dirty="0">
              <a:solidFill>
                <a:schemeClr val="bg1"/>
              </a:solidFill>
            </a:endParaRPr>
          </a:p>
        </p:txBody>
      </p:sp>
      <p:sp>
        <p:nvSpPr>
          <p:cNvPr id="6" name="TextBox 5">
            <a:extLst>
              <a:ext uri="{FF2B5EF4-FFF2-40B4-BE49-F238E27FC236}">
                <a16:creationId xmlns:a16="http://schemas.microsoft.com/office/drawing/2014/main" id="{3CC3C043-6E7F-DB84-19C9-9F6D044890FE}"/>
              </a:ext>
            </a:extLst>
          </p:cNvPr>
          <p:cNvSpPr txBox="1"/>
          <p:nvPr/>
        </p:nvSpPr>
        <p:spPr>
          <a:xfrm>
            <a:off x="8686106" y="4679818"/>
            <a:ext cx="1062681" cy="584775"/>
          </a:xfrm>
          <a:prstGeom prst="rect">
            <a:avLst/>
          </a:prstGeom>
          <a:noFill/>
        </p:spPr>
        <p:txBody>
          <a:bodyPr wrap="square" rtlCol="0">
            <a:spAutoFit/>
          </a:bodyPr>
          <a:lstStyle/>
          <a:p>
            <a:r>
              <a:rPr lang="en-US" sz="3200" dirty="0">
                <a:solidFill>
                  <a:schemeClr val="bg1"/>
                </a:solidFill>
              </a:rPr>
              <a:t>51</a:t>
            </a:r>
            <a:endParaRPr lang="th-TH" sz="3200" dirty="0">
              <a:solidFill>
                <a:schemeClr val="bg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7" name="Google Shape;747;p44"/>
          <p:cNvSpPr txBox="1"/>
          <p:nvPr/>
        </p:nvSpPr>
        <p:spPr>
          <a:xfrm>
            <a:off x="766221" y="2028309"/>
            <a:ext cx="659143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You will recommend the EPSSIM program to others</a:t>
            </a:r>
            <a:endParaRPr sz="1800" b="0" i="0" u="none" strike="noStrike" cap="none" dirty="0">
              <a:solidFill>
                <a:schemeClr val="dk1"/>
              </a:solidFill>
              <a:latin typeface="Arial"/>
              <a:ea typeface="Arial"/>
              <a:cs typeface="Arial"/>
              <a:sym typeface="Arial"/>
            </a:endParaRPr>
          </a:p>
        </p:txBody>
      </p:sp>
      <p:graphicFrame>
        <p:nvGraphicFramePr>
          <p:cNvPr id="748" name="Google Shape;748;p44"/>
          <p:cNvGraphicFramePr/>
          <p:nvPr>
            <p:extLst>
              <p:ext uri="{D42A27DB-BD31-4B8C-83A1-F6EECF244321}">
                <p14:modId xmlns:p14="http://schemas.microsoft.com/office/powerpoint/2010/main" val="4096200316"/>
              </p:ext>
            </p:extLst>
          </p:nvPr>
        </p:nvGraphicFramePr>
        <p:xfrm>
          <a:off x="496056" y="2530852"/>
          <a:ext cx="5213224" cy="3496733"/>
        </p:xfrm>
        <a:graphic>
          <a:graphicData uri="http://schemas.openxmlformats.org/drawingml/2006/chart">
            <c:chart xmlns:c="http://schemas.openxmlformats.org/drawingml/2006/chart" xmlns:r="http://schemas.openxmlformats.org/officeDocument/2006/relationships" r:id="rId3"/>
          </a:graphicData>
        </a:graphic>
      </p:graphicFrame>
      <p:sp>
        <p:nvSpPr>
          <p:cNvPr id="2" name="Google Shape;740;p43">
            <a:extLst>
              <a:ext uri="{FF2B5EF4-FFF2-40B4-BE49-F238E27FC236}">
                <a16:creationId xmlns:a16="http://schemas.microsoft.com/office/drawing/2014/main" id="{E82D2191-2EE9-EA9D-7CEF-5142799D9567}"/>
              </a:ext>
            </a:extLst>
          </p:cNvPr>
          <p:cNvSpPr/>
          <p:nvPr/>
        </p:nvSpPr>
        <p:spPr>
          <a:xfrm>
            <a:off x="766221" y="368419"/>
            <a:ext cx="10960341" cy="783902"/>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Arial"/>
                <a:ea typeface="Arial"/>
                <a:cs typeface="Arial"/>
                <a:sym typeface="Arial"/>
              </a:rPr>
              <a:t>The satisfaction of the EPSSIM program </a:t>
            </a:r>
            <a:endParaRPr sz="2800" b="0" i="0" u="none" strike="noStrike" cap="none" dirty="0">
              <a:solidFill>
                <a:schemeClr val="lt1"/>
              </a:solidFill>
              <a:latin typeface="Arial"/>
              <a:ea typeface="Arial"/>
              <a:cs typeface="Arial"/>
              <a:sym typeface="Arial"/>
            </a:endParaRPr>
          </a:p>
        </p:txBody>
      </p:sp>
      <p:pic>
        <p:nvPicPr>
          <p:cNvPr id="3074" name="Picture 2" descr="Recommend - Free commerce and shopping icons">
            <a:extLst>
              <a:ext uri="{FF2B5EF4-FFF2-40B4-BE49-F238E27FC236}">
                <a16:creationId xmlns:a16="http://schemas.microsoft.com/office/drawing/2014/main" id="{28A9FD26-9E36-162B-3565-3FE90C3F0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6391" y="1612781"/>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4">
            <a:extLst>
              <a:ext uri="{FF2B5EF4-FFF2-40B4-BE49-F238E27FC236}">
                <a16:creationId xmlns:a16="http://schemas.microsoft.com/office/drawing/2014/main" id="{0EB3253B-6A11-ED7B-0FD3-6E76CF7EC2D2}"/>
              </a:ext>
            </a:extLst>
          </p:cNvPr>
          <p:cNvSpPr txBox="1"/>
          <p:nvPr/>
        </p:nvSpPr>
        <p:spPr>
          <a:xfrm>
            <a:off x="3414583" y="4151223"/>
            <a:ext cx="1062681"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3200" dirty="0">
                <a:solidFill>
                  <a:schemeClr val="bg1"/>
                </a:solidFill>
              </a:rPr>
              <a:t>49</a:t>
            </a:r>
            <a:endParaRPr lang="th-TH" sz="3200" dirty="0">
              <a:solidFill>
                <a:schemeClr val="bg1"/>
              </a:solidFill>
            </a:endParaRPr>
          </a:p>
        </p:txBody>
      </p:sp>
      <p:sp>
        <p:nvSpPr>
          <p:cNvPr id="4" name="TextBox 4">
            <a:extLst>
              <a:ext uri="{FF2B5EF4-FFF2-40B4-BE49-F238E27FC236}">
                <a16:creationId xmlns:a16="http://schemas.microsoft.com/office/drawing/2014/main" id="{0EB3253B-6A11-ED7B-0FD3-6E76CF7EC2D2}"/>
              </a:ext>
            </a:extLst>
          </p:cNvPr>
          <p:cNvSpPr txBox="1"/>
          <p:nvPr/>
        </p:nvSpPr>
        <p:spPr>
          <a:xfrm>
            <a:off x="2116138" y="3610879"/>
            <a:ext cx="1062681"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3200" dirty="0">
                <a:solidFill>
                  <a:schemeClr val="bg1"/>
                </a:solidFill>
              </a:rPr>
              <a:t>44</a:t>
            </a:r>
            <a:endParaRPr lang="th-TH" sz="3200" dirty="0">
              <a:solidFill>
                <a:schemeClr val="bg1"/>
              </a:solidFill>
            </a:endParaRPr>
          </a:p>
        </p:txBody>
      </p:sp>
      <p:sp>
        <p:nvSpPr>
          <p:cNvPr id="5" name="TextBox 4">
            <a:extLst>
              <a:ext uri="{FF2B5EF4-FFF2-40B4-BE49-F238E27FC236}">
                <a16:creationId xmlns:a16="http://schemas.microsoft.com/office/drawing/2014/main" id="{0EB3253B-6A11-ED7B-0FD3-6E76CF7EC2D2}"/>
              </a:ext>
            </a:extLst>
          </p:cNvPr>
          <p:cNvSpPr txBox="1"/>
          <p:nvPr/>
        </p:nvSpPr>
        <p:spPr>
          <a:xfrm>
            <a:off x="3102668" y="2981241"/>
            <a:ext cx="1062681"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3200" dirty="0">
                <a:solidFill>
                  <a:schemeClr val="bg1"/>
                </a:solidFill>
              </a:rPr>
              <a:t>8</a:t>
            </a:r>
            <a:endParaRPr lang="th-TH" sz="3200" dirty="0">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45"/>
          <p:cNvSpPr/>
          <p:nvPr/>
        </p:nvSpPr>
        <p:spPr>
          <a:xfrm>
            <a:off x="3341225" y="417721"/>
            <a:ext cx="5856789" cy="806559"/>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Limitation</a:t>
            </a:r>
            <a:endParaRPr sz="2800" b="0" i="0" u="none" strike="noStrike" cap="none">
              <a:solidFill>
                <a:schemeClr val="lt1"/>
              </a:solidFill>
              <a:latin typeface="Arial"/>
              <a:ea typeface="Arial"/>
              <a:cs typeface="Arial"/>
              <a:sym typeface="Arial"/>
            </a:endParaRPr>
          </a:p>
        </p:txBody>
      </p:sp>
      <p:sp>
        <p:nvSpPr>
          <p:cNvPr id="757" name="Google Shape;757;p45"/>
          <p:cNvSpPr/>
          <p:nvPr/>
        </p:nvSpPr>
        <p:spPr>
          <a:xfrm>
            <a:off x="221082" y="1764777"/>
            <a:ext cx="3773347" cy="4034137"/>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8" name="Google Shape;758;p45"/>
          <p:cNvSpPr/>
          <p:nvPr/>
        </p:nvSpPr>
        <p:spPr>
          <a:xfrm>
            <a:off x="4170286" y="1789537"/>
            <a:ext cx="3773347" cy="4034137"/>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9" name="Google Shape;759;p45"/>
          <p:cNvSpPr/>
          <p:nvPr/>
        </p:nvSpPr>
        <p:spPr>
          <a:xfrm>
            <a:off x="8109302" y="1764776"/>
            <a:ext cx="3773347" cy="4034137"/>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0" name="Google Shape;760;p45"/>
          <p:cNvSpPr txBox="1"/>
          <p:nvPr/>
        </p:nvSpPr>
        <p:spPr>
          <a:xfrm>
            <a:off x="4663370" y="2916123"/>
            <a:ext cx="2857561"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6600"/>
                </a:solidFill>
                <a:latin typeface="Arial"/>
                <a:ea typeface="Arial"/>
                <a:cs typeface="Arial"/>
                <a:sym typeface="Arial"/>
              </a:rPr>
              <a:t>The program only build for computer</a:t>
            </a:r>
            <a:endParaRPr sz="2400" b="0" i="0" u="none" strike="noStrike" cap="none">
              <a:solidFill>
                <a:srgbClr val="FF6600"/>
              </a:solidFill>
              <a:latin typeface="Arial"/>
              <a:ea typeface="Arial"/>
              <a:cs typeface="Arial"/>
              <a:sym typeface="Arial"/>
            </a:endParaRPr>
          </a:p>
        </p:txBody>
      </p:sp>
      <p:sp>
        <p:nvSpPr>
          <p:cNvPr id="761" name="Google Shape;761;p45"/>
          <p:cNvSpPr txBox="1"/>
          <p:nvPr/>
        </p:nvSpPr>
        <p:spPr>
          <a:xfrm>
            <a:off x="469200" y="2916123"/>
            <a:ext cx="3464274"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6600"/>
                </a:solidFill>
                <a:latin typeface="Arial"/>
                <a:ea typeface="Arial"/>
                <a:cs typeface="Arial"/>
                <a:sym typeface="Arial"/>
              </a:rPr>
              <a:t>The program is a standalone application</a:t>
            </a:r>
            <a:endParaRPr sz="2400" b="0" i="0" u="none" strike="noStrike" cap="none">
              <a:solidFill>
                <a:srgbClr val="FF6600"/>
              </a:solidFill>
              <a:latin typeface="Arial"/>
              <a:ea typeface="Arial"/>
              <a:cs typeface="Arial"/>
              <a:sym typeface="Arial"/>
            </a:endParaRPr>
          </a:p>
        </p:txBody>
      </p:sp>
      <p:sp>
        <p:nvSpPr>
          <p:cNvPr id="762" name="Google Shape;762;p45"/>
          <p:cNvSpPr txBox="1"/>
          <p:nvPr/>
        </p:nvSpPr>
        <p:spPr>
          <a:xfrm>
            <a:off x="8582927" y="2258350"/>
            <a:ext cx="3299722" cy="30469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FF6600"/>
                </a:solidFill>
                <a:latin typeface="Arial"/>
                <a:ea typeface="Arial"/>
                <a:cs typeface="Arial"/>
                <a:sym typeface="Arial"/>
              </a:rPr>
              <a:t>The program's language is in English, that is a challenge to non-native speakers, necessitating a bilingual interface, especially for novice users</a:t>
            </a:r>
            <a:endParaRPr sz="2400" b="0" i="0" u="none" strike="noStrike" cap="none" dirty="0">
              <a:solidFill>
                <a:srgbClr val="FF66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pic>
        <p:nvPicPr>
          <p:cNvPr id="768" name="Google Shape;768;p46" descr="A screen shot of a video game&#10;&#10;Description automatically generated with medium confidence"/>
          <p:cNvPicPr preferRelativeResize="0"/>
          <p:nvPr/>
        </p:nvPicPr>
        <p:blipFill rotWithShape="1">
          <a:blip r:embed="rId3">
            <a:alphaModFix/>
          </a:blip>
          <a:srcRect/>
          <a:stretch/>
        </p:blipFill>
        <p:spPr>
          <a:xfrm>
            <a:off x="281264" y="152215"/>
            <a:ext cx="11629471" cy="6553570"/>
          </a:xfrm>
          <a:prstGeom prst="rect">
            <a:avLst/>
          </a:prstGeom>
          <a:noFill/>
          <a:ln>
            <a:noFill/>
          </a:ln>
        </p:spPr>
      </p:pic>
      <p:sp>
        <p:nvSpPr>
          <p:cNvPr id="769" name="Google Shape;769;p46"/>
          <p:cNvSpPr/>
          <p:nvPr/>
        </p:nvSpPr>
        <p:spPr>
          <a:xfrm>
            <a:off x="575733" y="462844"/>
            <a:ext cx="2867378" cy="993423"/>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Further work</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pic>
        <p:nvPicPr>
          <p:cNvPr id="775" name="Google Shape;775;p47" descr="True Taste Of Thai - Thai People Cartoon Png, Transparent Png , Transparent  Png Image - PNGitem"/>
          <p:cNvPicPr preferRelativeResize="0"/>
          <p:nvPr/>
        </p:nvPicPr>
        <p:blipFill rotWithShape="1">
          <a:blip r:embed="rId3">
            <a:alphaModFix/>
          </a:blip>
          <a:srcRect/>
          <a:stretch/>
        </p:blipFill>
        <p:spPr>
          <a:xfrm>
            <a:off x="1393959" y="1804142"/>
            <a:ext cx="5146880" cy="3249716"/>
          </a:xfrm>
          <a:prstGeom prst="rect">
            <a:avLst/>
          </a:prstGeom>
          <a:noFill/>
          <a:ln>
            <a:noFill/>
          </a:ln>
        </p:spPr>
      </p:pic>
      <p:pic>
        <p:nvPicPr>
          <p:cNvPr id="776" name="Google Shape;776;p47" descr="True Taste Of Thai - Thai People Cartoon Png, Transparent Png , Transparent  Png Image - PNGitem"/>
          <p:cNvPicPr preferRelativeResize="0"/>
          <p:nvPr/>
        </p:nvPicPr>
        <p:blipFill rotWithShape="1">
          <a:blip r:embed="rId3">
            <a:alphaModFix/>
          </a:blip>
          <a:srcRect/>
          <a:stretch/>
        </p:blipFill>
        <p:spPr>
          <a:xfrm>
            <a:off x="6096000" y="1804142"/>
            <a:ext cx="5146880" cy="3249716"/>
          </a:xfrm>
          <a:prstGeom prst="rect">
            <a:avLst/>
          </a:prstGeom>
          <a:noFill/>
          <a:ln>
            <a:noFill/>
          </a:ln>
        </p:spPr>
      </p:pic>
      <p:sp>
        <p:nvSpPr>
          <p:cNvPr id="777" name="Google Shape;777;p47"/>
          <p:cNvSpPr/>
          <p:nvPr/>
        </p:nvSpPr>
        <p:spPr>
          <a:xfrm>
            <a:off x="3902869" y="485775"/>
            <a:ext cx="4386262" cy="1014413"/>
          </a:xfrm>
          <a:prstGeom prst="roundRect">
            <a:avLst>
              <a:gd name="adj" fmla="val 50000"/>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Pre-test and Post-test</a:t>
            </a:r>
            <a:endParaRPr sz="2400" b="0" i="0" u="none" strike="noStrike" cap="none">
              <a:solidFill>
                <a:schemeClr val="lt1"/>
              </a:solidFill>
              <a:latin typeface="Arial"/>
              <a:ea typeface="Arial"/>
              <a:cs typeface="Arial"/>
              <a:sym typeface="Arial"/>
            </a:endParaRPr>
          </a:p>
        </p:txBody>
      </p:sp>
      <p:sp>
        <p:nvSpPr>
          <p:cNvPr id="778" name="Google Shape;778;p47"/>
          <p:cNvSpPr/>
          <p:nvPr/>
        </p:nvSpPr>
        <p:spPr>
          <a:xfrm>
            <a:off x="2214562" y="5214936"/>
            <a:ext cx="2943225" cy="714375"/>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With EPSSIM </a:t>
            </a:r>
            <a:endParaRPr sz="2400" b="0" i="0" u="none" strike="noStrike" cap="none">
              <a:solidFill>
                <a:schemeClr val="lt1"/>
              </a:solidFill>
              <a:latin typeface="Arial"/>
              <a:ea typeface="Arial"/>
              <a:cs typeface="Arial"/>
              <a:sym typeface="Arial"/>
            </a:endParaRPr>
          </a:p>
        </p:txBody>
      </p:sp>
      <p:sp>
        <p:nvSpPr>
          <p:cNvPr id="779" name="Google Shape;779;p47"/>
          <p:cNvSpPr/>
          <p:nvPr/>
        </p:nvSpPr>
        <p:spPr>
          <a:xfrm>
            <a:off x="7553325" y="5214937"/>
            <a:ext cx="2943225" cy="714375"/>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Without EPSSIM </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48" descr="Premium Vector | Medical school with students listening to doctor lecture  and learning science in illustration"/>
          <p:cNvPicPr preferRelativeResize="0"/>
          <p:nvPr/>
        </p:nvPicPr>
        <p:blipFill rotWithShape="1">
          <a:blip r:embed="rId3">
            <a:alphaModFix/>
          </a:blip>
          <a:srcRect/>
          <a:stretch/>
        </p:blipFill>
        <p:spPr>
          <a:xfrm>
            <a:off x="1857375" y="0"/>
            <a:ext cx="9301163" cy="6552417"/>
          </a:xfrm>
          <a:prstGeom prst="rect">
            <a:avLst/>
          </a:prstGeom>
          <a:noFill/>
          <a:ln>
            <a:noFill/>
          </a:ln>
        </p:spPr>
      </p:pic>
      <p:pic>
        <p:nvPicPr>
          <p:cNvPr id="786" name="Google Shape;786;p48" descr="A screenshot of a computer&#10;&#10;Description automatically generated with medium confidence"/>
          <p:cNvPicPr preferRelativeResize="0"/>
          <p:nvPr/>
        </p:nvPicPr>
        <p:blipFill rotWithShape="1">
          <a:blip r:embed="rId4">
            <a:alphaModFix/>
          </a:blip>
          <a:srcRect l="7961" t="12123" r="31139" b="27941"/>
          <a:stretch/>
        </p:blipFill>
        <p:spPr>
          <a:xfrm>
            <a:off x="5006224" y="1271587"/>
            <a:ext cx="2632489" cy="14573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49" descr="นักเรียน, นักเรียน png | PNGEgg"/>
          <p:cNvPicPr preferRelativeResize="0"/>
          <p:nvPr/>
        </p:nvPicPr>
        <p:blipFill rotWithShape="1">
          <a:blip r:embed="rId3">
            <a:alphaModFix/>
          </a:blip>
          <a:srcRect/>
          <a:stretch/>
        </p:blipFill>
        <p:spPr>
          <a:xfrm>
            <a:off x="-98243" y="1867989"/>
            <a:ext cx="6194243" cy="4129496"/>
          </a:xfrm>
          <a:prstGeom prst="rect">
            <a:avLst/>
          </a:prstGeom>
          <a:noFill/>
          <a:ln>
            <a:noFill/>
          </a:ln>
        </p:spPr>
      </p:pic>
      <p:pic>
        <p:nvPicPr>
          <p:cNvPr id="793" name="Google Shape;793;p49" descr="Pediatric Electrophysiology | Johns Hopkins Children's Center"/>
          <p:cNvPicPr preferRelativeResize="0"/>
          <p:nvPr/>
        </p:nvPicPr>
        <p:blipFill rotWithShape="1">
          <a:blip r:embed="rId4">
            <a:alphaModFix/>
          </a:blip>
          <a:srcRect/>
          <a:stretch/>
        </p:blipFill>
        <p:spPr>
          <a:xfrm>
            <a:off x="6352904" y="1867989"/>
            <a:ext cx="5005450" cy="4129496"/>
          </a:xfrm>
          <a:prstGeom prst="rect">
            <a:avLst/>
          </a:prstGeom>
          <a:noFill/>
          <a:ln>
            <a:noFill/>
          </a:ln>
        </p:spPr>
      </p:pic>
      <p:sp>
        <p:nvSpPr>
          <p:cNvPr id="794" name="Google Shape;794;p49"/>
          <p:cNvSpPr/>
          <p:nvPr/>
        </p:nvSpPr>
        <p:spPr>
          <a:xfrm>
            <a:off x="692332" y="587826"/>
            <a:ext cx="3984171" cy="951955"/>
          </a:xfrm>
          <a:prstGeom prst="roundRect">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Students</a:t>
            </a:r>
            <a:endParaRPr sz="2400" b="0" i="0" u="none" strike="noStrike" cap="none">
              <a:solidFill>
                <a:schemeClr val="lt1"/>
              </a:solidFill>
              <a:latin typeface="Arial"/>
              <a:ea typeface="Arial"/>
              <a:cs typeface="Arial"/>
              <a:sym typeface="Arial"/>
            </a:endParaRPr>
          </a:p>
        </p:txBody>
      </p:sp>
      <p:sp>
        <p:nvSpPr>
          <p:cNvPr id="795" name="Google Shape;795;p49"/>
          <p:cNvSpPr/>
          <p:nvPr/>
        </p:nvSpPr>
        <p:spPr>
          <a:xfrm>
            <a:off x="6670866" y="587827"/>
            <a:ext cx="4369525" cy="951955"/>
          </a:xfrm>
          <a:prstGeom prst="roundRect">
            <a:avLst>
              <a:gd name="adj" fmla="val 50000"/>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Cardio-thoracic technician </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5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03EA7"/>
              </a:buClr>
              <a:buSzPts val="5400"/>
              <a:buFont typeface="Arial"/>
              <a:buNone/>
            </a:pPr>
            <a:r>
              <a:rPr lang="en-US"/>
              <a:t>THANK YOU</a:t>
            </a:r>
            <a:endParaRPr/>
          </a:p>
        </p:txBody>
      </p:sp>
      <p:sp>
        <p:nvSpPr>
          <p:cNvPr id="801" name="Google Shape;801;p5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QUESTION &amp; ANSWER</a:t>
            </a:r>
            <a:endParaRPr/>
          </a:p>
        </p:txBody>
      </p:sp>
      <p:pic>
        <p:nvPicPr>
          <p:cNvPr id="802" name="Google Shape;802;p50"/>
          <p:cNvPicPr preferRelativeResize="0"/>
          <p:nvPr/>
        </p:nvPicPr>
        <p:blipFill rotWithShape="1">
          <a:blip r:embed="rId3">
            <a:alphaModFix/>
          </a:blip>
          <a:srcRect/>
          <a:stretch/>
        </p:blipFill>
        <p:spPr>
          <a:xfrm>
            <a:off x="7254489" y="-124870"/>
            <a:ext cx="1749196" cy="1749196"/>
          </a:xfrm>
          <a:prstGeom prst="rect">
            <a:avLst/>
          </a:prstGeom>
          <a:noFill/>
          <a:ln>
            <a:noFill/>
          </a:ln>
        </p:spPr>
      </p:pic>
      <p:pic>
        <p:nvPicPr>
          <p:cNvPr id="803" name="Google Shape;803;p50"/>
          <p:cNvPicPr preferRelativeResize="0"/>
          <p:nvPr/>
        </p:nvPicPr>
        <p:blipFill rotWithShape="1">
          <a:blip r:embed="rId4">
            <a:alphaModFix/>
          </a:blip>
          <a:srcRect/>
          <a:stretch/>
        </p:blipFill>
        <p:spPr>
          <a:xfrm>
            <a:off x="5375330" y="24186"/>
            <a:ext cx="1749196" cy="1749196"/>
          </a:xfrm>
          <a:prstGeom prst="rect">
            <a:avLst/>
          </a:prstGeom>
          <a:noFill/>
          <a:ln>
            <a:noFill/>
          </a:ln>
        </p:spPr>
      </p:pic>
      <p:pic>
        <p:nvPicPr>
          <p:cNvPr id="804" name="Google Shape;804;p50"/>
          <p:cNvPicPr preferRelativeResize="0"/>
          <p:nvPr/>
        </p:nvPicPr>
        <p:blipFill rotWithShape="1">
          <a:blip r:embed="rId5">
            <a:alphaModFix/>
          </a:blip>
          <a:srcRect/>
          <a:stretch/>
        </p:blipFill>
        <p:spPr>
          <a:xfrm>
            <a:off x="3854200" y="102086"/>
            <a:ext cx="1295284" cy="129528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a:spLocks noGrp="1"/>
          </p:cNvSpPr>
          <p:nvPr>
            <p:ph type="title"/>
          </p:nvPr>
        </p:nvSpPr>
        <p:spPr>
          <a:xfrm>
            <a:off x="838200" y="126582"/>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03EA7"/>
              </a:buClr>
              <a:buSzPts val="4400"/>
              <a:buFont typeface="Arial"/>
              <a:buNone/>
            </a:pPr>
            <a:r>
              <a:rPr lang="en-US" dirty="0"/>
              <a:t>The ECG and EP study courses</a:t>
            </a:r>
            <a:endParaRPr dirty="0">
              <a:solidFill>
                <a:srgbClr val="1642AA"/>
              </a:solidFill>
            </a:endParaRPr>
          </a:p>
        </p:txBody>
      </p:sp>
      <p:pic>
        <p:nvPicPr>
          <p:cNvPr id="168" name="Google Shape;168;p6" descr="Premium Vector | Medical school with students listening to doctor lecture  and learning science in illustration"/>
          <p:cNvPicPr preferRelativeResize="0"/>
          <p:nvPr/>
        </p:nvPicPr>
        <p:blipFill rotWithShape="1">
          <a:blip r:embed="rId3">
            <a:alphaModFix/>
          </a:blip>
          <a:srcRect/>
          <a:stretch/>
        </p:blipFill>
        <p:spPr>
          <a:xfrm>
            <a:off x="566577" y="1690688"/>
            <a:ext cx="5962650" cy="4200525"/>
          </a:xfrm>
          <a:prstGeom prst="rect">
            <a:avLst/>
          </a:prstGeom>
          <a:noFill/>
          <a:ln>
            <a:noFill/>
          </a:ln>
        </p:spPr>
      </p:pic>
      <p:pic>
        <p:nvPicPr>
          <p:cNvPr id="169" name="Google Shape;169;p6" descr="Cardiac Conduction System and Understanding ECG, Animation. - YouTube"/>
          <p:cNvPicPr preferRelativeResize="0"/>
          <p:nvPr/>
        </p:nvPicPr>
        <p:blipFill rotWithShape="1">
          <a:blip r:embed="rId4">
            <a:alphaModFix/>
          </a:blip>
          <a:srcRect/>
          <a:stretch/>
        </p:blipFill>
        <p:spPr>
          <a:xfrm>
            <a:off x="2684878" y="2493015"/>
            <a:ext cx="1603458" cy="901945"/>
          </a:xfrm>
          <a:prstGeom prst="rect">
            <a:avLst/>
          </a:prstGeom>
          <a:noFill/>
          <a:ln>
            <a:noFill/>
          </a:ln>
        </p:spPr>
      </p:pic>
      <p:sp>
        <p:nvSpPr>
          <p:cNvPr id="170" name="Google Shape;170;p6"/>
          <p:cNvSpPr/>
          <p:nvPr/>
        </p:nvSpPr>
        <p:spPr>
          <a:xfrm>
            <a:off x="7639082" y="1930718"/>
            <a:ext cx="2731770" cy="915352"/>
          </a:xfrm>
          <a:prstGeom prst="roundRect">
            <a:avLst>
              <a:gd name="adj" fmla="val 50000"/>
            </a:avLst>
          </a:prstGeom>
          <a:solidFill>
            <a:schemeClr val="accent1">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Lectures</a:t>
            </a:r>
            <a:endParaRPr sz="1800" b="0" i="0" u="none" strike="noStrike" cap="none">
              <a:solidFill>
                <a:schemeClr val="lt1"/>
              </a:solidFill>
              <a:latin typeface="Arial"/>
              <a:ea typeface="Arial"/>
              <a:cs typeface="Arial"/>
              <a:sym typeface="Arial"/>
            </a:endParaRPr>
          </a:p>
        </p:txBody>
      </p:sp>
      <p:sp>
        <p:nvSpPr>
          <p:cNvPr id="171" name="Google Shape;171;p6"/>
          <p:cNvSpPr/>
          <p:nvPr/>
        </p:nvSpPr>
        <p:spPr>
          <a:xfrm>
            <a:off x="7646767" y="3097087"/>
            <a:ext cx="2731770" cy="915352"/>
          </a:xfrm>
          <a:prstGeom prst="roundRect">
            <a:avLst>
              <a:gd name="adj" fmla="val 50000"/>
            </a:avLst>
          </a:prstGeom>
          <a:solidFill>
            <a:schemeClr val="accent1">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Case studies </a:t>
            </a:r>
            <a:endParaRPr sz="2800" b="0" i="0" u="none" strike="noStrike" cap="none">
              <a:solidFill>
                <a:schemeClr val="lt1"/>
              </a:solidFill>
              <a:latin typeface="Arial"/>
              <a:ea typeface="Arial"/>
              <a:cs typeface="Arial"/>
              <a:sym typeface="Arial"/>
            </a:endParaRPr>
          </a:p>
        </p:txBody>
      </p:sp>
      <p:sp>
        <p:nvSpPr>
          <p:cNvPr id="2" name="Google Shape;132;p3">
            <a:extLst>
              <a:ext uri="{FF2B5EF4-FFF2-40B4-BE49-F238E27FC236}">
                <a16:creationId xmlns:a16="http://schemas.microsoft.com/office/drawing/2014/main" id="{297C8D0F-0B48-ADE5-5ED8-EE09C134845C}"/>
              </a:ext>
            </a:extLst>
          </p:cNvPr>
          <p:cNvSpPr/>
          <p:nvPr/>
        </p:nvSpPr>
        <p:spPr>
          <a:xfrm>
            <a:off x="421740" y="1365446"/>
            <a:ext cx="3293616" cy="758830"/>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Electrocardiogram (ECG)</a:t>
            </a:r>
            <a:endParaRPr sz="1800" b="0" i="0" u="none" strike="noStrike" cap="none" dirty="0">
              <a:solidFill>
                <a:schemeClr val="lt1"/>
              </a:solidFill>
              <a:latin typeface="Arial"/>
              <a:ea typeface="Arial"/>
              <a:cs typeface="Arial"/>
              <a:sym typeface="Arial"/>
            </a:endParaRPr>
          </a:p>
        </p:txBody>
      </p:sp>
      <p:sp>
        <p:nvSpPr>
          <p:cNvPr id="3" name="Google Shape;133;p3">
            <a:extLst>
              <a:ext uri="{FF2B5EF4-FFF2-40B4-BE49-F238E27FC236}">
                <a16:creationId xmlns:a16="http://schemas.microsoft.com/office/drawing/2014/main" id="{24A12DE9-E5F0-6285-B4A9-CECCFD03A371}"/>
              </a:ext>
            </a:extLst>
          </p:cNvPr>
          <p:cNvSpPr/>
          <p:nvPr/>
        </p:nvSpPr>
        <p:spPr>
          <a:xfrm>
            <a:off x="3715356" y="1365446"/>
            <a:ext cx="3293616" cy="758830"/>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Cardiac electrophysiology study (EP study)</a:t>
            </a:r>
            <a:endParaRPr sz="1800" b="0" i="0" u="none" strike="noStrike" cap="none" dirty="0">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7" descr="Chou's Electrocardiography in Clinical Practice: Adult and Pediatric:  Surawicz MD MACC, Borys, Knilans MD, Timothy: 9781416037743: Amazon.com:  Books"/>
          <p:cNvPicPr preferRelativeResize="0"/>
          <p:nvPr/>
        </p:nvPicPr>
        <p:blipFill rotWithShape="1">
          <a:blip r:embed="rId3">
            <a:alphaModFix/>
          </a:blip>
          <a:srcRect l="16844" r="16711"/>
          <a:stretch/>
        </p:blipFill>
        <p:spPr>
          <a:xfrm>
            <a:off x="1280161" y="1378751"/>
            <a:ext cx="1565910" cy="2344177"/>
          </a:xfrm>
          <a:prstGeom prst="rect">
            <a:avLst/>
          </a:prstGeom>
          <a:noFill/>
          <a:ln>
            <a:noFill/>
          </a:ln>
        </p:spPr>
      </p:pic>
      <p:pic>
        <p:nvPicPr>
          <p:cNvPr id="178" name="Google Shape;178;p7" descr="Clinical Handbook of Cardiac Electrophysiology | SpringerLink"/>
          <p:cNvPicPr preferRelativeResize="0"/>
          <p:nvPr/>
        </p:nvPicPr>
        <p:blipFill rotWithShape="1">
          <a:blip r:embed="rId4">
            <a:alphaModFix/>
          </a:blip>
          <a:srcRect/>
          <a:stretch/>
        </p:blipFill>
        <p:spPr>
          <a:xfrm>
            <a:off x="2926715" y="1378751"/>
            <a:ext cx="1643095" cy="2344177"/>
          </a:xfrm>
          <a:prstGeom prst="rect">
            <a:avLst/>
          </a:prstGeom>
          <a:noFill/>
          <a:ln>
            <a:noFill/>
          </a:ln>
        </p:spPr>
      </p:pic>
      <p:pic>
        <p:nvPicPr>
          <p:cNvPr id="179" name="Google Shape;179;p7" descr="Decoding Cardiac Electrophysiology: Understanding the Techniques and  Defining the Jargon | SpringerLink"/>
          <p:cNvPicPr preferRelativeResize="0"/>
          <p:nvPr/>
        </p:nvPicPr>
        <p:blipFill rotWithShape="1">
          <a:blip r:embed="rId5">
            <a:alphaModFix/>
          </a:blip>
          <a:srcRect/>
          <a:stretch/>
        </p:blipFill>
        <p:spPr>
          <a:xfrm>
            <a:off x="1280161" y="3855339"/>
            <a:ext cx="1585340" cy="2106635"/>
          </a:xfrm>
          <a:prstGeom prst="rect">
            <a:avLst/>
          </a:prstGeom>
          <a:noFill/>
          <a:ln>
            <a:noFill/>
          </a:ln>
        </p:spPr>
      </p:pic>
      <p:pic>
        <p:nvPicPr>
          <p:cNvPr id="180" name="Google Shape;180;p7" descr="Clinical Cases in Cardiac Electrophysiology: Supraventricular Arrhythmias:  Volume 1 | SpringerLink"/>
          <p:cNvPicPr preferRelativeResize="0"/>
          <p:nvPr/>
        </p:nvPicPr>
        <p:blipFill rotWithShape="1">
          <a:blip r:embed="rId6">
            <a:alphaModFix/>
          </a:blip>
          <a:srcRect/>
          <a:stretch/>
        </p:blipFill>
        <p:spPr>
          <a:xfrm>
            <a:off x="2984469" y="3855339"/>
            <a:ext cx="1585341" cy="2106635"/>
          </a:xfrm>
          <a:prstGeom prst="rect">
            <a:avLst/>
          </a:prstGeom>
          <a:noFill/>
          <a:ln>
            <a:noFill/>
          </a:ln>
        </p:spPr>
      </p:pic>
      <p:pic>
        <p:nvPicPr>
          <p:cNvPr id="181" name="Google Shape;181;p7" descr="European Heart Journal"/>
          <p:cNvPicPr preferRelativeResize="0"/>
          <p:nvPr/>
        </p:nvPicPr>
        <p:blipFill rotWithShape="1">
          <a:blip r:embed="rId7">
            <a:alphaModFix/>
          </a:blip>
          <a:srcRect/>
          <a:stretch/>
        </p:blipFill>
        <p:spPr>
          <a:xfrm>
            <a:off x="5043121" y="1416168"/>
            <a:ext cx="1735455" cy="2380872"/>
          </a:xfrm>
          <a:prstGeom prst="rect">
            <a:avLst/>
          </a:prstGeom>
          <a:noFill/>
          <a:ln>
            <a:noFill/>
          </a:ln>
        </p:spPr>
      </p:pic>
      <p:pic>
        <p:nvPicPr>
          <p:cNvPr id="182" name="Google Shape;182;p7" descr="Home Page: Heart Rhythm"/>
          <p:cNvPicPr preferRelativeResize="0"/>
          <p:nvPr/>
        </p:nvPicPr>
        <p:blipFill rotWithShape="1">
          <a:blip r:embed="rId8">
            <a:alphaModFix/>
          </a:blip>
          <a:srcRect/>
          <a:stretch/>
        </p:blipFill>
        <p:spPr>
          <a:xfrm>
            <a:off x="5043121" y="3833736"/>
            <a:ext cx="1585341" cy="2128238"/>
          </a:xfrm>
          <a:prstGeom prst="rect">
            <a:avLst/>
          </a:prstGeom>
          <a:noFill/>
          <a:ln>
            <a:noFill/>
          </a:ln>
        </p:spPr>
      </p:pic>
      <p:pic>
        <p:nvPicPr>
          <p:cNvPr id="183" name="Google Shape;183;p7"/>
          <p:cNvPicPr preferRelativeResize="0"/>
          <p:nvPr/>
        </p:nvPicPr>
        <p:blipFill rotWithShape="1">
          <a:blip r:embed="rId9">
            <a:alphaModFix/>
          </a:blip>
          <a:srcRect l="9375" t="11593" r="32174" b="4637"/>
          <a:stretch/>
        </p:blipFill>
        <p:spPr>
          <a:xfrm>
            <a:off x="7084270" y="1475331"/>
            <a:ext cx="2367815" cy="1908783"/>
          </a:xfrm>
          <a:prstGeom prst="rect">
            <a:avLst/>
          </a:prstGeom>
          <a:noFill/>
          <a:ln>
            <a:noFill/>
          </a:ln>
        </p:spPr>
      </p:pic>
      <p:pic>
        <p:nvPicPr>
          <p:cNvPr id="184" name="Google Shape;184;p7"/>
          <p:cNvPicPr preferRelativeResize="0"/>
          <p:nvPr/>
        </p:nvPicPr>
        <p:blipFill rotWithShape="1">
          <a:blip r:embed="rId10">
            <a:alphaModFix/>
          </a:blip>
          <a:srcRect l="15833" t="11583" r="16363" b="11111"/>
          <a:stretch/>
        </p:blipFill>
        <p:spPr>
          <a:xfrm>
            <a:off x="9563471" y="1475330"/>
            <a:ext cx="2511566" cy="1610770"/>
          </a:xfrm>
          <a:prstGeom prst="rect">
            <a:avLst/>
          </a:prstGeom>
          <a:noFill/>
          <a:ln>
            <a:noFill/>
          </a:ln>
        </p:spPr>
      </p:pic>
      <p:sp>
        <p:nvSpPr>
          <p:cNvPr id="185" name="Google Shape;185;p7"/>
          <p:cNvSpPr/>
          <p:nvPr/>
        </p:nvSpPr>
        <p:spPr>
          <a:xfrm>
            <a:off x="1580188" y="552891"/>
            <a:ext cx="2196951" cy="686270"/>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Textbooks</a:t>
            </a:r>
            <a:endParaRPr sz="1400" b="0" i="0" u="none" strike="noStrike" cap="none">
              <a:solidFill>
                <a:schemeClr val="lt1"/>
              </a:solidFill>
              <a:latin typeface="Arial"/>
              <a:ea typeface="Arial"/>
              <a:cs typeface="Arial"/>
              <a:sym typeface="Arial"/>
            </a:endParaRPr>
          </a:p>
        </p:txBody>
      </p:sp>
      <p:sp>
        <p:nvSpPr>
          <p:cNvPr id="186" name="Google Shape;186;p7"/>
          <p:cNvSpPr/>
          <p:nvPr/>
        </p:nvSpPr>
        <p:spPr>
          <a:xfrm>
            <a:off x="4648882" y="552891"/>
            <a:ext cx="2196951" cy="686270"/>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Journal</a:t>
            </a:r>
            <a:endParaRPr sz="1400" b="0" i="0" u="none" strike="noStrike" cap="none">
              <a:solidFill>
                <a:schemeClr val="lt1"/>
              </a:solidFill>
              <a:latin typeface="Arial"/>
              <a:ea typeface="Arial"/>
              <a:cs typeface="Arial"/>
              <a:sym typeface="Arial"/>
            </a:endParaRPr>
          </a:p>
        </p:txBody>
      </p:sp>
      <p:sp>
        <p:nvSpPr>
          <p:cNvPr id="187" name="Google Shape;187;p7"/>
          <p:cNvSpPr/>
          <p:nvPr/>
        </p:nvSpPr>
        <p:spPr>
          <a:xfrm>
            <a:off x="7717576" y="545754"/>
            <a:ext cx="2196951" cy="686270"/>
          </a:xfrm>
          <a:prstGeom prst="roundRect">
            <a:avLst>
              <a:gd name="adj" fmla="val 50000"/>
            </a:avLst>
          </a:prstGeom>
          <a:solidFill>
            <a:srgbClr val="F68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E-learning</a:t>
            </a:r>
            <a:endParaRPr sz="1400" b="0" i="0" u="none" strike="noStrike" cap="none">
              <a:solidFill>
                <a:schemeClr val="lt1"/>
              </a:solidFill>
              <a:latin typeface="Arial"/>
              <a:ea typeface="Arial"/>
              <a:cs typeface="Arial"/>
              <a:sym typeface="Arial"/>
            </a:endParaRPr>
          </a:p>
        </p:txBody>
      </p:sp>
      <p:pic>
        <p:nvPicPr>
          <p:cNvPr id="188" name="Google Shape;188;p7" descr="A screenshot of a computer&#10;&#10;Description automatically generated"/>
          <p:cNvPicPr preferRelativeResize="0"/>
          <p:nvPr/>
        </p:nvPicPr>
        <p:blipFill rotWithShape="1">
          <a:blip r:embed="rId11">
            <a:alphaModFix/>
          </a:blip>
          <a:srcRect t="12682" r="45938" b="13141"/>
          <a:stretch/>
        </p:blipFill>
        <p:spPr>
          <a:xfrm>
            <a:off x="7251887" y="3616707"/>
            <a:ext cx="3212544" cy="247931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8"/>
          <p:cNvSpPr/>
          <p:nvPr/>
        </p:nvSpPr>
        <p:spPr>
          <a:xfrm>
            <a:off x="277793" y="1730432"/>
            <a:ext cx="3692324" cy="3848565"/>
          </a:xfrm>
          <a:prstGeom prst="roundRect">
            <a:avLst>
              <a:gd name="adj" fmla="val 16667"/>
            </a:avLst>
          </a:prstGeom>
          <a:solidFill>
            <a:srgbClr val="323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5" name="Google Shape;195;p8"/>
          <p:cNvSpPr/>
          <p:nvPr/>
        </p:nvSpPr>
        <p:spPr>
          <a:xfrm>
            <a:off x="4103684" y="1730432"/>
            <a:ext cx="3692324" cy="3848565"/>
          </a:xfrm>
          <a:prstGeom prst="roundRect">
            <a:avLst>
              <a:gd name="adj" fmla="val 16667"/>
            </a:avLst>
          </a:prstGeom>
          <a:solidFill>
            <a:srgbClr val="323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6" name="Google Shape;196;p8"/>
          <p:cNvSpPr/>
          <p:nvPr/>
        </p:nvSpPr>
        <p:spPr>
          <a:xfrm>
            <a:off x="7961848" y="1756738"/>
            <a:ext cx="3692324" cy="3848565"/>
          </a:xfrm>
          <a:prstGeom prst="roundRect">
            <a:avLst>
              <a:gd name="adj" fmla="val 16667"/>
            </a:avLst>
          </a:prstGeom>
          <a:solidFill>
            <a:srgbClr val="323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 name="Google Shape;197;p8"/>
          <p:cNvSpPr txBox="1"/>
          <p:nvPr/>
        </p:nvSpPr>
        <p:spPr>
          <a:xfrm>
            <a:off x="890284" y="2367363"/>
            <a:ext cx="3213400"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accent4"/>
                </a:solidFill>
                <a:latin typeface="Arial"/>
                <a:ea typeface="Arial"/>
                <a:cs typeface="Arial"/>
                <a:sym typeface="Arial"/>
              </a:rPr>
              <a:t>The knowledge </a:t>
            </a:r>
            <a:r>
              <a:rPr lang="en-US" sz="2000" b="0" i="0" u="none" strike="noStrike" cap="none" dirty="0">
                <a:solidFill>
                  <a:schemeClr val="lt1"/>
                </a:solidFill>
                <a:latin typeface="Arial"/>
                <a:ea typeface="Arial"/>
                <a:cs typeface="Arial"/>
                <a:sym typeface="Arial"/>
              </a:rPr>
              <a:t>on arrhythmia due to the </a:t>
            </a:r>
            <a:r>
              <a:rPr lang="en-US" sz="2000" b="0" i="0" u="none" strike="noStrike" cap="none" dirty="0">
                <a:solidFill>
                  <a:schemeClr val="accent4"/>
                </a:solidFill>
                <a:latin typeface="Arial"/>
                <a:ea typeface="Arial"/>
                <a:cs typeface="Arial"/>
                <a:sym typeface="Arial"/>
              </a:rPr>
              <a:t>complexity of ECG interpretation and EP study,</a:t>
            </a:r>
            <a:r>
              <a:rPr lang="en-US" sz="2000" b="0" i="0" u="none" strike="noStrike" cap="none" dirty="0">
                <a:solidFill>
                  <a:schemeClr val="lt1"/>
                </a:solidFill>
                <a:latin typeface="Arial"/>
                <a:ea typeface="Arial"/>
                <a:cs typeface="Arial"/>
                <a:sym typeface="Arial"/>
              </a:rPr>
              <a:t> which may be difficult to understand and visualize.</a:t>
            </a:r>
            <a:endParaRPr sz="2000" b="0" i="0" u="none" strike="noStrike" cap="none" dirty="0">
              <a:solidFill>
                <a:schemeClr val="lt1"/>
              </a:solidFill>
              <a:latin typeface="Arial"/>
              <a:ea typeface="Arial"/>
              <a:cs typeface="Arial"/>
              <a:sym typeface="Arial"/>
            </a:endParaRPr>
          </a:p>
        </p:txBody>
      </p:sp>
      <p:sp>
        <p:nvSpPr>
          <p:cNvPr id="198" name="Google Shape;198;p8"/>
          <p:cNvSpPr txBox="1"/>
          <p:nvPr/>
        </p:nvSpPr>
        <p:spPr>
          <a:xfrm>
            <a:off x="4589015" y="2434679"/>
            <a:ext cx="32076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rial"/>
                <a:ea typeface="Arial"/>
                <a:cs typeface="Arial"/>
                <a:sym typeface="Arial"/>
              </a:rPr>
              <a:t>The </a:t>
            </a:r>
            <a:r>
              <a:rPr lang="en-US" sz="2000" b="0" i="0" u="none" strike="noStrike" cap="none" dirty="0">
                <a:solidFill>
                  <a:schemeClr val="accent4"/>
                </a:solidFill>
                <a:latin typeface="Arial"/>
                <a:ea typeface="Arial"/>
                <a:cs typeface="Arial"/>
                <a:sym typeface="Arial"/>
              </a:rPr>
              <a:t>lack of opportunities </a:t>
            </a:r>
            <a:r>
              <a:rPr lang="en-US" sz="2000" b="0" i="0" u="none" strike="noStrike" cap="none" dirty="0">
                <a:solidFill>
                  <a:schemeClr val="lt1"/>
                </a:solidFill>
                <a:latin typeface="Arial"/>
                <a:ea typeface="Arial"/>
                <a:cs typeface="Arial"/>
                <a:sym typeface="Arial"/>
              </a:rPr>
              <a:t>for students to participate in clinical practice or internships in the field limits their exposure to the </a:t>
            </a:r>
            <a:r>
              <a:rPr lang="en-US" sz="2000" b="0" i="0" u="none" strike="noStrike" cap="none" dirty="0">
                <a:solidFill>
                  <a:schemeClr val="accent4"/>
                </a:solidFill>
                <a:latin typeface="Arial"/>
                <a:ea typeface="Arial"/>
                <a:cs typeface="Arial"/>
                <a:sym typeface="Arial"/>
              </a:rPr>
              <a:t>EP S</a:t>
            </a:r>
            <a:r>
              <a:rPr lang="en-US" sz="2000" dirty="0">
                <a:solidFill>
                  <a:schemeClr val="accent4"/>
                </a:solidFill>
              </a:rPr>
              <a:t>tudy</a:t>
            </a:r>
            <a:r>
              <a:rPr lang="en-US" sz="2000" b="0" i="0" u="none" strike="noStrike" cap="none" dirty="0">
                <a:solidFill>
                  <a:schemeClr val="accent4"/>
                </a:solidFill>
                <a:latin typeface="Arial"/>
                <a:ea typeface="Arial"/>
                <a:cs typeface="Arial"/>
                <a:sym typeface="Arial"/>
              </a:rPr>
              <a:t> procedure</a:t>
            </a:r>
            <a:endParaRPr sz="2000" b="0" i="0" u="none" strike="noStrike" cap="none" dirty="0">
              <a:solidFill>
                <a:schemeClr val="accent4"/>
              </a:solidFill>
              <a:latin typeface="Arial"/>
              <a:ea typeface="Arial"/>
              <a:cs typeface="Arial"/>
              <a:sym typeface="Arial"/>
            </a:endParaRPr>
          </a:p>
        </p:txBody>
      </p:sp>
      <p:sp>
        <p:nvSpPr>
          <p:cNvPr id="199" name="Google Shape;199;p8"/>
          <p:cNvSpPr txBox="1"/>
          <p:nvPr/>
        </p:nvSpPr>
        <p:spPr>
          <a:xfrm>
            <a:off x="3273832" y="262606"/>
            <a:ext cx="6094206"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F6855C"/>
                </a:solidFill>
                <a:latin typeface="Arial"/>
                <a:ea typeface="Arial"/>
                <a:cs typeface="Arial"/>
                <a:sym typeface="Arial"/>
              </a:rPr>
              <a:t>Problem statement</a:t>
            </a:r>
            <a:endParaRPr sz="4400" b="0" i="0" u="none" strike="noStrike" cap="none">
              <a:solidFill>
                <a:srgbClr val="F6855C"/>
              </a:solidFill>
              <a:latin typeface="Arial"/>
              <a:ea typeface="Arial"/>
              <a:cs typeface="Arial"/>
              <a:sym typeface="Arial"/>
            </a:endParaRPr>
          </a:p>
        </p:txBody>
      </p:sp>
      <p:sp>
        <p:nvSpPr>
          <p:cNvPr id="200" name="Google Shape;200;p8"/>
          <p:cNvSpPr txBox="1"/>
          <p:nvPr/>
        </p:nvSpPr>
        <p:spPr>
          <a:xfrm>
            <a:off x="8281963" y="2434681"/>
            <a:ext cx="3344292"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There are </a:t>
            </a:r>
            <a:r>
              <a:rPr lang="en-US" sz="2000" b="0" i="0" u="none" strike="noStrike" cap="none">
                <a:solidFill>
                  <a:schemeClr val="accent4"/>
                </a:solidFill>
                <a:latin typeface="Arial"/>
                <a:ea typeface="Arial"/>
                <a:cs typeface="Arial"/>
                <a:sym typeface="Arial"/>
              </a:rPr>
              <a:t>no e-learning </a:t>
            </a:r>
            <a:r>
              <a:rPr lang="en-US" sz="2000" b="0" i="0" u="none" strike="noStrike" cap="none">
                <a:solidFill>
                  <a:schemeClr val="lt1"/>
                </a:solidFill>
                <a:latin typeface="Arial"/>
                <a:ea typeface="Arial"/>
                <a:cs typeface="Arial"/>
                <a:sym typeface="Arial"/>
              </a:rPr>
              <a:t>applications that have been developed that </a:t>
            </a:r>
            <a:r>
              <a:rPr lang="en-US" sz="2000" b="0" i="0" u="none" strike="noStrike" cap="none">
                <a:solidFill>
                  <a:schemeClr val="accent4"/>
                </a:solidFill>
                <a:latin typeface="Arial"/>
                <a:ea typeface="Arial"/>
                <a:cs typeface="Arial"/>
                <a:sym typeface="Arial"/>
              </a:rPr>
              <a:t>combine pathological ECG, EP study, cardiac ablation, ECG and intracardiac electrophysiology simulation for clinical practice.</a:t>
            </a:r>
            <a:endParaRPr sz="2000" b="0" i="0" u="none" strike="noStrike" cap="none">
              <a:solidFill>
                <a:schemeClr val="accent4"/>
              </a:solidFill>
              <a:latin typeface="Arial"/>
              <a:ea typeface="Arial"/>
              <a:cs typeface="Arial"/>
              <a:sym typeface="Arial"/>
            </a:endParaRPr>
          </a:p>
        </p:txBody>
      </p:sp>
      <p:sp>
        <p:nvSpPr>
          <p:cNvPr id="201" name="Google Shape;201;p8"/>
          <p:cNvSpPr/>
          <p:nvPr/>
        </p:nvSpPr>
        <p:spPr>
          <a:xfrm>
            <a:off x="1486515" y="1115035"/>
            <a:ext cx="1187238" cy="1107996"/>
          </a:xfrm>
          <a:prstGeom prst="ellipse">
            <a:avLst/>
          </a:prstGeom>
          <a:solidFill>
            <a:srgbClr val="CC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Arial"/>
                <a:ea typeface="Arial"/>
                <a:cs typeface="Arial"/>
                <a:sym typeface="Arial"/>
              </a:rPr>
              <a:t>1</a:t>
            </a:r>
            <a:endParaRPr sz="3600" b="0" i="0" u="none" strike="noStrike" cap="none">
              <a:solidFill>
                <a:schemeClr val="lt1"/>
              </a:solidFill>
              <a:latin typeface="Arial"/>
              <a:ea typeface="Arial"/>
              <a:cs typeface="Arial"/>
              <a:sym typeface="Arial"/>
            </a:endParaRPr>
          </a:p>
        </p:txBody>
      </p:sp>
      <p:sp>
        <p:nvSpPr>
          <p:cNvPr id="202" name="Google Shape;202;p8"/>
          <p:cNvSpPr/>
          <p:nvPr/>
        </p:nvSpPr>
        <p:spPr>
          <a:xfrm>
            <a:off x="5432931" y="1118869"/>
            <a:ext cx="1187238" cy="1107996"/>
          </a:xfrm>
          <a:prstGeom prst="ellipse">
            <a:avLst/>
          </a:prstGeom>
          <a:solidFill>
            <a:srgbClr val="CC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Arial"/>
                <a:ea typeface="Arial"/>
                <a:cs typeface="Arial"/>
                <a:sym typeface="Arial"/>
              </a:rPr>
              <a:t>2</a:t>
            </a:r>
            <a:endParaRPr sz="3600" b="0" i="0" u="none" strike="noStrike" cap="none">
              <a:solidFill>
                <a:schemeClr val="lt1"/>
              </a:solidFill>
              <a:latin typeface="Arial"/>
              <a:ea typeface="Arial"/>
              <a:cs typeface="Arial"/>
              <a:sym typeface="Arial"/>
            </a:endParaRPr>
          </a:p>
        </p:txBody>
      </p:sp>
      <p:sp>
        <p:nvSpPr>
          <p:cNvPr id="203" name="Google Shape;203;p8"/>
          <p:cNvSpPr/>
          <p:nvPr/>
        </p:nvSpPr>
        <p:spPr>
          <a:xfrm>
            <a:off x="9256759" y="1176434"/>
            <a:ext cx="1187238" cy="1107996"/>
          </a:xfrm>
          <a:prstGeom prst="ellipse">
            <a:avLst/>
          </a:prstGeom>
          <a:solidFill>
            <a:srgbClr val="CC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Arial"/>
                <a:ea typeface="Arial"/>
                <a:cs typeface="Arial"/>
                <a:sym typeface="Arial"/>
              </a:rPr>
              <a:t>3</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9"/>
          <p:cNvSpPr/>
          <p:nvPr/>
        </p:nvSpPr>
        <p:spPr>
          <a:xfrm>
            <a:off x="0" y="2071868"/>
            <a:ext cx="12192000" cy="3125165"/>
          </a:xfrm>
          <a:prstGeom prst="rect">
            <a:avLst/>
          </a:prstGeom>
          <a:solidFill>
            <a:srgbClr val="FEE599">
              <a:alpha val="1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0" name="Google Shape;210;p9"/>
          <p:cNvSpPr txBox="1"/>
          <p:nvPr/>
        </p:nvSpPr>
        <p:spPr>
          <a:xfrm>
            <a:off x="1430989" y="2776549"/>
            <a:ext cx="10120256"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Creation the electrophysiology study simulator program (EPSSIM), which serves as an e-learning platform for EP studies and ECG. </a:t>
            </a:r>
            <a:endParaRPr sz="3200" b="0" i="0" u="none" strike="noStrike" cap="none">
              <a:solidFill>
                <a:schemeClr val="dk1"/>
              </a:solidFill>
              <a:latin typeface="Arial"/>
              <a:ea typeface="Arial"/>
              <a:cs typeface="Arial"/>
              <a:sym typeface="Arial"/>
            </a:endParaRPr>
          </a:p>
        </p:txBody>
      </p:sp>
      <p:sp>
        <p:nvSpPr>
          <p:cNvPr id="211" name="Google Shape;211;p9"/>
          <p:cNvSpPr txBox="1"/>
          <p:nvPr/>
        </p:nvSpPr>
        <p:spPr>
          <a:xfrm>
            <a:off x="4069080" y="937260"/>
            <a:ext cx="439094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1642AA"/>
                </a:solidFill>
                <a:latin typeface="Arial"/>
                <a:ea typeface="Arial"/>
                <a:cs typeface="Arial"/>
                <a:sym typeface="Arial"/>
              </a:rPr>
              <a:t>Aim of the study </a:t>
            </a:r>
            <a:endParaRPr sz="4400" b="0" i="0" u="none" strike="noStrike" cap="none">
              <a:solidFill>
                <a:srgbClr val="1642AA"/>
              </a:solidFill>
              <a:latin typeface="Arial"/>
              <a:ea typeface="Arial"/>
              <a:cs typeface="Arial"/>
              <a:sym typeface="Arial"/>
            </a:endParaRPr>
          </a:p>
        </p:txBody>
      </p:sp>
      <p:pic>
        <p:nvPicPr>
          <p:cNvPr id="212" name="Google Shape;212;p9" descr="Red target logo. arrow right concept focus vector icon illustration."/>
          <p:cNvPicPr preferRelativeResize="0"/>
          <p:nvPr/>
        </p:nvPicPr>
        <p:blipFill rotWithShape="1">
          <a:blip r:embed="rId3">
            <a:alphaModFix/>
          </a:blip>
          <a:srcRect/>
          <a:stretch/>
        </p:blipFill>
        <p:spPr>
          <a:xfrm>
            <a:off x="2061378" y="0"/>
            <a:ext cx="2394874" cy="239487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4749</TotalTime>
  <Words>3831</Words>
  <Application>Microsoft Office PowerPoint</Application>
  <PresentationFormat>Widescreen</PresentationFormat>
  <Paragraphs>544</Paragraphs>
  <Slides>59</Slides>
  <Notes>59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Times New Roman</vt:lpstr>
      <vt:lpstr>Office Theme</vt:lpstr>
      <vt:lpstr>PowerPoint Presentation</vt:lpstr>
      <vt:lpstr>PowerPoint Presentation</vt:lpstr>
      <vt:lpstr>PowerPoint Presentation</vt:lpstr>
      <vt:lpstr>Cardio-thoracic technology </vt:lpstr>
      <vt:lpstr>Cardio-thoracic technology </vt:lpstr>
      <vt:lpstr>The ECG and EP study courses</vt:lpstr>
      <vt:lpstr>PowerPoint Presentation</vt:lpstr>
      <vt:lpstr>PowerPoint Presentation</vt:lpstr>
      <vt:lpstr>PowerPoint Presentation</vt:lpstr>
      <vt:lpstr>PowerPoint Presentation</vt:lpstr>
      <vt:lpstr>PowerPoint Presentation</vt:lpstr>
      <vt:lpstr>Electrocardiogram (ECG) </vt:lpstr>
      <vt:lpstr>Electrocardiogram (ECG) </vt:lpstr>
      <vt:lpstr>PowerPoint Presentation</vt:lpstr>
      <vt:lpstr>PowerPoint Presentation</vt:lpstr>
      <vt:lpstr>PowerPoint Presentation</vt:lpstr>
      <vt:lpstr>PowerPoint Presentation</vt:lpstr>
      <vt:lpstr>PowerPoint Presentation</vt:lpstr>
      <vt:lpstr>PowerPoint Presentation</vt:lpstr>
      <vt:lpstr>Electrophysiology study simulator program (EPSSIM)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vt:lpstr>
      <vt:lpstr>PowerPoint Presentation</vt:lpstr>
      <vt:lpstr>PowerPoint Presentation</vt:lpstr>
      <vt:lpstr>PowerPoint Presentation</vt:lpstr>
      <vt:lpstr>PowerPoint Presentation</vt:lpstr>
      <vt:lpstr>PowerPoint Presentation</vt:lpstr>
      <vt:lpstr>Analyze and discussion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Sutasinee Jitanan</dc:creator>
  <cp:lastModifiedBy>SUJITRA KATEKARN</cp:lastModifiedBy>
  <cp:revision>68</cp:revision>
  <dcterms:created xsi:type="dcterms:W3CDTF">2023-05-16T14:53:12Z</dcterms:created>
  <dcterms:modified xsi:type="dcterms:W3CDTF">2023-06-23T14:59:09Z</dcterms:modified>
</cp:coreProperties>
</file>