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sldIdLst>
    <p:sldId id="256" r:id="rId5"/>
    <p:sldId id="259" r:id="rId6"/>
    <p:sldId id="576790204" r:id="rId7"/>
    <p:sldId id="576790228" r:id="rId8"/>
    <p:sldId id="576790229" r:id="rId9"/>
    <p:sldId id="576790202" r:id="rId10"/>
    <p:sldId id="576790235" r:id="rId11"/>
    <p:sldId id="576790230" r:id="rId12"/>
    <p:sldId id="576790237" r:id="rId13"/>
    <p:sldId id="576790236" r:id="rId14"/>
    <p:sldId id="576790208" r:id="rId15"/>
    <p:sldId id="858" r:id="rId16"/>
    <p:sldId id="576790206" r:id="rId17"/>
    <p:sldId id="576790241" r:id="rId18"/>
    <p:sldId id="576790205" r:id="rId19"/>
    <p:sldId id="261" r:id="rId20"/>
    <p:sldId id="576790231" r:id="rId21"/>
    <p:sldId id="576790232" r:id="rId22"/>
    <p:sldId id="262" r:id="rId23"/>
    <p:sldId id="576790207" r:id="rId24"/>
    <p:sldId id="576790242" r:id="rId25"/>
    <p:sldId id="576790243" r:id="rId26"/>
    <p:sldId id="576790244" r:id="rId27"/>
    <p:sldId id="576790211" r:id="rId28"/>
    <p:sldId id="946" r:id="rId29"/>
    <p:sldId id="576790212" r:id="rId30"/>
    <p:sldId id="576790234" r:id="rId31"/>
    <p:sldId id="576790245" r:id="rId32"/>
    <p:sldId id="576790214" r:id="rId33"/>
    <p:sldId id="576790215" r:id="rId34"/>
    <p:sldId id="576790216" r:id="rId35"/>
    <p:sldId id="576790223" r:id="rId36"/>
    <p:sldId id="576790225" r:id="rId37"/>
    <p:sldId id="576790224" r:id="rId38"/>
    <p:sldId id="278" r:id="rId39"/>
    <p:sldId id="576790221" r:id="rId40"/>
    <p:sldId id="269" r:id="rId41"/>
    <p:sldId id="576790227" r:id="rId42"/>
    <p:sldId id="258" r:id="rId43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DB501-5D84-CC4B-9EB2-297800285C72}" v="5" dt="2023-06-23T10:44:43.927"/>
    <p1510:client id="{D05D05FC-D928-C14F-A99B-7DA40D68E0ED}" v="1904" dt="2023-06-23T15:04:58.1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NECTEC\ckan\&#3611;&#3619;&#3632;&#3594;&#3640;&#3617;\&#3623;&#3634;&#3619;&#3632;&#3585;&#3634;&#3619;&#3611;&#3619;&#3632;&#3594;&#3640;&#3617;%202565\6_65\&#3592;&#3635;&#3609;&#3623;&#3609;&#3594;&#3640;&#3604;&#3586;&#3657;&#3629;&#3617;&#3641;&#3621;+&#3585;&#3634;&#3619;&#3586;&#3629;&#3651;&#3594;&#3657;%20&#3651;&#3609;&#3619;&#3632;&#3610;&#3610;%20data%20catalog%20+%20graph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หน่วยงานที่นำเข้าชุดข้อมูลแล้ว!$C$5:$D$56</cx:f>
        <cx:lvl ptCount="52">
          <cx:pt idx="0">ทีมวิจัยระบบระบุตำแหน่งและบ่งชี้อัตโนมัติ</cx:pt>
          <cx:pt idx="1">ทีมวิจัยนวัตกรรมอินเทอร์เน็ต</cx:pt>
          <cx:pt idx="2">ทีมวิจัยความมั่นคงปลอดภัยสารสนเทศ</cx:pt>
          <cx:pt idx="5">ทีมวิจัยการประมวลผลและเข้าใจภาพ</cx:pt>
          <cx:pt idx="6">ทีมวิจัยการเข้าใจเสียงและข้อความ</cx:pt>
          <cx:pt idx="9">ทีมวิจัยการจำลองและระบบขับเคลื่อนด้วยข้อมูล</cx:pt>
          <cx:pt idx="10">ทีมวิจัยคลังอนุพันธ์ความรู้</cx:pt>
          <cx:pt idx="11">ทีมวิจัยการวิเคราะห์ยุทธศาสตร์ด้วยปัญญาประดิษฐ์</cx:pt>
          <cx:pt idx="12">-</cx:pt>
          <cx:pt idx="15">ทีมวิจัยเทคโนโลยีเซนเซอร์แสงไฟฟ้าเคมี</cx:pt>
          <cx:pt idx="16">ทีมวิจัยเทคโนโลยีพลังงานแสงอาทิตย์</cx:pt>
          <cx:pt idx="17">ทีมวิจัยเทคโนโลยีโฟโทนิกส์</cx:pt>
          <cx:pt idx="20">ทีมระบบไซเบอร์-กายภาพ</cx:pt>
          <cx:pt idx="22">งานวางแผนกลยุทธ์และเทคโนโลยีฐาน</cx:pt>
          <cx:pt idx="23">งานวิเคราะห์ตลาดและเทคโนโลยี</cx:pt>
          <cx:pt idx="24">งานพัฒนาเครือข่ายและถ่ายทอดเทคโนโลยี</cx:pt>
          <cx:pt idx="27">งานประชาสัมพันธ์</cx:pt>
          <cx:pt idx="30">งานบริหารและอำนวยการโครงการวิจัย</cx:pt>
          <cx:pt idx="32">งานบริหารพื้นที่และบริการวิศวกรรมอาคาร</cx:pt>
          <cx:pt idx="34">งานเลขานุการผู้บริหาร</cx:pt>
          <cx:pt idx="35">งานพัสดุ</cx:pt>
          <cx:pt idx="36">งานสนับสนุนการวิจัย</cx:pt>
          <cx:pt idx="40">งานประเมินองค์กร</cx:pt>
          <cx:pt idx="41">งานประเมินผลงานวิจัยและจัดการความรู้</cx:pt>
          <cx:pt idx="42">งานแผนและงบประมาณ</cx:pt>
          <cx:pt idx="45">งานยกระดับความพร้อมทางเทคโนโลยี</cx:pt>
          <cx:pt idx="46">งานพัฒนาอิเล็กทรอนิกส์กำลังและผลิตภัณฑ์อุตสาหกรรม</cx:pt>
          <cx:pt idx="49">งานพัฒนาองค์กรและสื่อสารภายใน</cx:pt>
          <cx:pt idx="51">ทีมโครงสร้างพื้นฐานซูเปอร์คอมพิวเตอร์</cx:pt>
        </cx:lvl>
        <cx:lvl ptCount="52">
          <cx:pt idx="0">กลุ่มวิจัยการสื่อสารและเครือข่าย</cx:pt>
          <cx:pt idx="5">กลุ่มวิจัยปัญญาประดิษฐ์</cx:pt>
          <cx:pt idx="9">กลุ่มวิจัยวิทยาการข้อมูลและการวิเคราะห์</cx:pt>
          <cx:pt idx="15">กลุ่มวิจัยอุปกรณ์สเปกโทรสโกปีและเซนเซอร์</cx:pt>
          <cx:pt idx="20">กลุ่มวิจัยไอโอทีและระบบอัตโนมัติสำหรับงานอุตสาหกรรม</cx:pt>
          <cx:pt idx="22">ฝ่ายกลยุทธ์วิจัยและถ่ายทอดเทคโนโลยี</cx:pt>
          <cx:pt idx="27">ฝ่ายความร่วมมือระหว่างประเทศและประชาสัมพันธ์</cx:pt>
          <cx:pt idx="30">ฝ่ายบริหารโครงการวิจัย</cx:pt>
          <cx:pt idx="32">ฝ่ายบริหารโครงสร้างพื้นฐาน</cx:pt>
          <cx:pt idx="34">ฝ่ายบริหารงานทั่วไป</cx:pt>
          <cx:pt idx="40">ฝ่ายแผนงบประมาณและประเมินผล</cx:pt>
          <cx:pt idx="45">ฝ่ายสนับสนุนบริการทางวิศวกรรมและเทคโนโลยี</cx:pt>
          <cx:pt idx="49">ฝ่ายกลยุทธ์พัฒนาบุคลากรวิจัยและพัฒนาองค์กร</cx:pt>
          <cx:pt idx="51">ศูนย์ทรัพยากรคอมพิวเตอร์เพื่อการคำนวณขั้นสูง</cx:pt>
        </cx:lvl>
      </cx:strDim>
      <cx:numDim type="size">
        <cx:f>หน่วยงานที่นำเข้าชุดข้อมูลแล้ว!$E$5:$E$56</cx:f>
        <cx:lvl ptCount="52" formatCode="General">
          <cx:pt idx="0">1</cx:pt>
          <cx:pt idx="1">3</cx:pt>
          <cx:pt idx="2">4</cx:pt>
          <cx:pt idx="3">8</cx:pt>
          <cx:pt idx="5">16</cx:pt>
          <cx:pt idx="6">17</cx:pt>
          <cx:pt idx="7">33</cx:pt>
          <cx:pt idx="9">12</cx:pt>
          <cx:pt idx="10">1</cx:pt>
          <cx:pt idx="11">6</cx:pt>
          <cx:pt idx="12">1</cx:pt>
          <cx:pt idx="13">20</cx:pt>
          <cx:pt idx="15">2</cx:pt>
          <cx:pt idx="16">1</cx:pt>
          <cx:pt idx="17">1</cx:pt>
          <cx:pt idx="18">4</cx:pt>
          <cx:pt idx="20">2</cx:pt>
          <cx:pt idx="22">1</cx:pt>
          <cx:pt idx="23">1</cx:pt>
          <cx:pt idx="24">1</cx:pt>
          <cx:pt idx="25">3</cx:pt>
          <cx:pt idx="27">2</cx:pt>
          <cx:pt idx="30">2</cx:pt>
          <cx:pt idx="32">1</cx:pt>
          <cx:pt idx="34">1</cx:pt>
          <cx:pt idx="35">1</cx:pt>
          <cx:pt idx="36">8</cx:pt>
          <cx:pt idx="37">1</cx:pt>
          <cx:pt idx="38">11</cx:pt>
          <cx:pt idx="40">5</cx:pt>
          <cx:pt idx="41">6</cx:pt>
          <cx:pt idx="42">3</cx:pt>
          <cx:pt idx="43">14</cx:pt>
          <cx:pt idx="45">1</cx:pt>
          <cx:pt idx="46">3</cx:pt>
          <cx:pt idx="47">4</cx:pt>
          <cx:pt idx="49">1</cx:pt>
          <cx:pt idx="51">1</cx:pt>
        </cx:lvl>
      </cx:numDim>
    </cx:data>
  </cx:chartData>
  <cx:chart>
    <cx:plotArea>
      <cx:plotAreaRegion>
        <cx:series layoutId="treemap" uniqueId="{185A643B-03AF-D045-9430-18EB971ACB66}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8758A-C8A7-7741-9B11-6136D717D5B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EC1184-3F40-9542-B169-A36284AC59A3}">
      <dgm:prSet phldrT="[Text]" custT="1"/>
      <dgm:spPr/>
      <dgm:t>
        <a:bodyPr/>
        <a:lstStyle/>
        <a:p>
          <a:r>
            <a: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Government/MHESI</a:t>
          </a:r>
        </a:p>
      </dgm:t>
    </dgm:pt>
    <dgm:pt modelId="{384FD607-38BB-494C-974A-A94F817DE905}" type="parTrans" cxnId="{C2225F50-5DEA-E44C-9F6B-B5164B2B05C4}">
      <dgm:prSet/>
      <dgm:spPr/>
      <dgm:t>
        <a:bodyPr/>
        <a:lstStyle/>
        <a:p>
          <a:endParaRPr lang="en-US"/>
        </a:p>
      </dgm:t>
    </dgm:pt>
    <dgm:pt modelId="{0AB5E010-D6AC-8044-8FCC-9364F4E22283}" type="sibTrans" cxnId="{C2225F50-5DEA-E44C-9F6B-B5164B2B05C4}">
      <dgm:prSet/>
      <dgm:spPr/>
      <dgm:t>
        <a:bodyPr/>
        <a:lstStyle/>
        <a:p>
          <a:endParaRPr lang="en-US"/>
        </a:p>
      </dgm:t>
    </dgm:pt>
    <dgm:pt modelId="{C47D5B45-1A9D-9B42-A196-3038E4B56012}">
      <dgm:prSet/>
      <dgm:spPr/>
      <dgm:t>
        <a:bodyPr/>
        <a:lstStyle/>
        <a:p>
          <a:r>
            <a:rPr lang="en-US" b="1" i="0" dirty="0">
              <a:latin typeface="TH Sarabun New" panose="020B0500040200020003" pitchFamily="34" charset="-34"/>
              <a:cs typeface="TH Sarabun New" panose="020B0500040200020003" pitchFamily="34" charset="-34"/>
            </a:rPr>
            <a:t>BIOTEC</a:t>
          </a:r>
          <a:endParaRPr lang="en-US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7E1111E-2E6E-B749-9C95-D0220E4E96DD}" type="parTrans" cxnId="{0086C7B9-C569-3946-889F-14422CA18658}">
      <dgm:prSet/>
      <dgm:spPr/>
      <dgm:t>
        <a:bodyPr/>
        <a:lstStyle/>
        <a:p>
          <a:endParaRPr lang="en-US"/>
        </a:p>
      </dgm:t>
    </dgm:pt>
    <dgm:pt modelId="{20A5059C-9238-7C45-810C-EF7A5A7922CC}" type="sibTrans" cxnId="{0086C7B9-C569-3946-889F-14422CA18658}">
      <dgm:prSet/>
      <dgm:spPr/>
      <dgm:t>
        <a:bodyPr/>
        <a:lstStyle/>
        <a:p>
          <a:endParaRPr lang="en-US"/>
        </a:p>
      </dgm:t>
    </dgm:pt>
    <dgm:pt modelId="{1B8D3E36-1C50-094D-9BBA-C10DDF27BD07}">
      <dgm:prSet custT="1"/>
      <dgm:spPr/>
      <dgm:t>
        <a:bodyPr/>
        <a:lstStyle/>
        <a:p>
          <a:r>
            <a:rPr lang="en-US" sz="3600" b="1" i="0" dirty="0">
              <a:latin typeface="TH Sarabun New" panose="020B0500040200020003" pitchFamily="34" charset="-34"/>
              <a:cs typeface="TH Sarabun New" panose="020B0500040200020003" pitchFamily="34" charset="-34"/>
            </a:rPr>
            <a:t>National Science and Technology Development Agency (NSTDA)</a:t>
          </a:r>
          <a:endParaRPr lang="en-US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34C1452-FF55-4943-A966-6AD7B0BCB78F}" type="parTrans" cxnId="{E0E37512-6AB8-004A-8CB3-423E7D619510}">
      <dgm:prSet/>
      <dgm:spPr/>
      <dgm:t>
        <a:bodyPr/>
        <a:lstStyle/>
        <a:p>
          <a:endParaRPr lang="en-US"/>
        </a:p>
      </dgm:t>
    </dgm:pt>
    <dgm:pt modelId="{6AE94840-6536-1746-BF6F-A98BE4E0741C}" type="sibTrans" cxnId="{E0E37512-6AB8-004A-8CB3-423E7D619510}">
      <dgm:prSet/>
      <dgm:spPr/>
      <dgm:t>
        <a:bodyPr/>
        <a:lstStyle/>
        <a:p>
          <a:endParaRPr lang="en-US"/>
        </a:p>
      </dgm:t>
    </dgm:pt>
    <dgm:pt modelId="{38EDA83A-B3A4-D44E-B932-3F356E73F7A8}">
      <dgm:prSet/>
      <dgm:spPr/>
      <dgm:t>
        <a:bodyPr/>
        <a:lstStyle/>
        <a:p>
          <a:r>
            <a:rPr lang="en-US" b="1">
              <a:latin typeface="TH Sarabun New" panose="020B0500040200020003" pitchFamily="34" charset="-34"/>
              <a:cs typeface="TH Sarabun New" panose="020B0500040200020003" pitchFamily="34" charset="-34"/>
            </a:rPr>
            <a:t>MTEC</a:t>
          </a:r>
        </a:p>
      </dgm:t>
    </dgm:pt>
    <dgm:pt modelId="{0CFEA656-96EB-3D4B-A99D-67A784D27B20}" type="parTrans" cxnId="{A50961EC-6B0E-7E4B-AFAA-6F586B6F9477}">
      <dgm:prSet/>
      <dgm:spPr/>
      <dgm:t>
        <a:bodyPr/>
        <a:lstStyle/>
        <a:p>
          <a:endParaRPr lang="en-US"/>
        </a:p>
      </dgm:t>
    </dgm:pt>
    <dgm:pt modelId="{C6667E07-C6E0-F44C-AF3F-77768672E24B}" type="sibTrans" cxnId="{A50961EC-6B0E-7E4B-AFAA-6F586B6F9477}">
      <dgm:prSet/>
      <dgm:spPr/>
      <dgm:t>
        <a:bodyPr/>
        <a:lstStyle/>
        <a:p>
          <a:endParaRPr lang="en-US"/>
        </a:p>
      </dgm:t>
    </dgm:pt>
    <dgm:pt modelId="{80A791FA-2355-DB42-BD4D-619A116EB851}">
      <dgm:prSet/>
      <dgm:spPr/>
      <dgm:t>
        <a:bodyPr/>
        <a:lstStyle/>
        <a:p>
          <a:r>
            <a:rPr lang="en-US" b="1">
              <a:latin typeface="TH Sarabun New" panose="020B0500040200020003" pitchFamily="34" charset="-34"/>
              <a:cs typeface="TH Sarabun New" panose="020B0500040200020003" pitchFamily="34" charset="-34"/>
            </a:rPr>
            <a:t>NECTEC</a:t>
          </a:r>
        </a:p>
      </dgm:t>
    </dgm:pt>
    <dgm:pt modelId="{BFD0C849-69C7-A44B-829E-CBA53C24F6BC}" type="parTrans" cxnId="{F1F806A5-25B2-1144-9753-7C6428EDDB9B}">
      <dgm:prSet/>
      <dgm:spPr/>
      <dgm:t>
        <a:bodyPr/>
        <a:lstStyle/>
        <a:p>
          <a:endParaRPr lang="en-US"/>
        </a:p>
      </dgm:t>
    </dgm:pt>
    <dgm:pt modelId="{F81831C7-D030-3E4A-864E-73D4B38D864D}" type="sibTrans" cxnId="{F1F806A5-25B2-1144-9753-7C6428EDDB9B}">
      <dgm:prSet/>
      <dgm:spPr/>
      <dgm:t>
        <a:bodyPr/>
        <a:lstStyle/>
        <a:p>
          <a:endParaRPr lang="en-US"/>
        </a:p>
      </dgm:t>
    </dgm:pt>
    <dgm:pt modelId="{EDF2F392-B857-4543-9DDC-E07C1FF38CC0}">
      <dgm:prSet/>
      <dgm:spPr/>
      <dgm:t>
        <a:bodyPr/>
        <a:lstStyle/>
        <a:p>
          <a:r>
            <a:rPr lang="en-US" b="1">
              <a:latin typeface="TH Sarabun New" panose="020B0500040200020003" pitchFamily="34" charset="-34"/>
              <a:cs typeface="TH Sarabun New" panose="020B0500040200020003" pitchFamily="34" charset="-34"/>
            </a:rPr>
            <a:t>NANOTEC</a:t>
          </a:r>
        </a:p>
      </dgm:t>
    </dgm:pt>
    <dgm:pt modelId="{BB16096E-75BA-7D42-A4B7-FE41FAF940E0}" type="parTrans" cxnId="{88A52FC0-612E-7E4F-A44E-2BAB0047773B}">
      <dgm:prSet/>
      <dgm:spPr/>
      <dgm:t>
        <a:bodyPr/>
        <a:lstStyle/>
        <a:p>
          <a:endParaRPr lang="en-US"/>
        </a:p>
      </dgm:t>
    </dgm:pt>
    <dgm:pt modelId="{6AA6003C-B7B0-5841-81E8-DC65D5F0DFD8}" type="sibTrans" cxnId="{88A52FC0-612E-7E4F-A44E-2BAB0047773B}">
      <dgm:prSet/>
      <dgm:spPr/>
      <dgm:t>
        <a:bodyPr/>
        <a:lstStyle/>
        <a:p>
          <a:endParaRPr lang="en-US"/>
        </a:p>
      </dgm:t>
    </dgm:pt>
    <dgm:pt modelId="{4CC0F4CC-CA4F-B84E-B1F5-82B2FC16ED96}">
      <dgm:prSet/>
      <dgm:spPr/>
      <dgm:t>
        <a:bodyPr/>
        <a:lstStyle/>
        <a:p>
          <a:r>
            <a:rPr lang="en-US" b="1">
              <a:latin typeface="TH Sarabun New" panose="020B0500040200020003" pitchFamily="34" charset="-34"/>
              <a:cs typeface="TH Sarabun New" panose="020B0500040200020003" pitchFamily="34" charset="-34"/>
            </a:rPr>
            <a:t>ENTEC</a:t>
          </a:r>
        </a:p>
      </dgm:t>
    </dgm:pt>
    <dgm:pt modelId="{BE3C7EAA-AD48-1147-9084-32DE9B16E385}" type="parTrans" cxnId="{68281ABB-54FE-B34E-8668-52E714EC905E}">
      <dgm:prSet/>
      <dgm:spPr/>
      <dgm:t>
        <a:bodyPr/>
        <a:lstStyle/>
        <a:p>
          <a:endParaRPr lang="en-US"/>
        </a:p>
      </dgm:t>
    </dgm:pt>
    <dgm:pt modelId="{797B48DE-844F-FF4E-A52F-DB15605C3B97}" type="sibTrans" cxnId="{68281ABB-54FE-B34E-8668-52E714EC905E}">
      <dgm:prSet/>
      <dgm:spPr/>
      <dgm:t>
        <a:bodyPr/>
        <a:lstStyle/>
        <a:p>
          <a:endParaRPr lang="en-US"/>
        </a:p>
      </dgm:t>
    </dgm:pt>
    <dgm:pt modelId="{801369C5-44EC-AC4B-ABCD-C893B8D583BF}" type="pres">
      <dgm:prSet presAssocID="{4C08758A-C8A7-7741-9B11-6136D717D5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3F7C43-614B-324E-BF5F-56CCAD75BC36}" type="pres">
      <dgm:prSet presAssocID="{73EC1184-3F40-9542-B169-A36284AC59A3}" presName="hierRoot1" presStyleCnt="0"/>
      <dgm:spPr/>
    </dgm:pt>
    <dgm:pt modelId="{3BBB60C6-CECF-124C-A80D-06BAE1E3EC02}" type="pres">
      <dgm:prSet presAssocID="{73EC1184-3F40-9542-B169-A36284AC59A3}" presName="composite" presStyleCnt="0"/>
      <dgm:spPr/>
    </dgm:pt>
    <dgm:pt modelId="{B5BA9CF1-7276-374C-AAB8-6A35DC30746C}" type="pres">
      <dgm:prSet presAssocID="{73EC1184-3F40-9542-B169-A36284AC59A3}" presName="background" presStyleLbl="node0" presStyleIdx="0" presStyleCnt="1"/>
      <dgm:spPr/>
    </dgm:pt>
    <dgm:pt modelId="{CC53C302-B005-984F-997D-83FFD9D1A11B}" type="pres">
      <dgm:prSet presAssocID="{73EC1184-3F40-9542-B169-A36284AC59A3}" presName="text" presStyleLbl="fgAcc0" presStyleIdx="0" presStyleCnt="1" custScaleX="197633" custScaleY="95706">
        <dgm:presLayoutVars>
          <dgm:chPref val="3"/>
        </dgm:presLayoutVars>
      </dgm:prSet>
      <dgm:spPr/>
    </dgm:pt>
    <dgm:pt modelId="{1E1048CC-68F9-ED40-90FA-C2547E97068D}" type="pres">
      <dgm:prSet presAssocID="{73EC1184-3F40-9542-B169-A36284AC59A3}" presName="hierChild2" presStyleCnt="0"/>
      <dgm:spPr/>
    </dgm:pt>
    <dgm:pt modelId="{5212F9C9-B8A0-FD4A-A609-5416FB8522B8}" type="pres">
      <dgm:prSet presAssocID="{134C1452-FF55-4943-A966-6AD7B0BCB78F}" presName="Name10" presStyleLbl="parChTrans1D2" presStyleIdx="0" presStyleCnt="1"/>
      <dgm:spPr/>
    </dgm:pt>
    <dgm:pt modelId="{04F3E67C-6000-8844-A358-F71620171F15}" type="pres">
      <dgm:prSet presAssocID="{1B8D3E36-1C50-094D-9BBA-C10DDF27BD07}" presName="hierRoot2" presStyleCnt="0"/>
      <dgm:spPr/>
    </dgm:pt>
    <dgm:pt modelId="{83FEEEE0-0293-FC49-94B0-4E0C5AB08AF1}" type="pres">
      <dgm:prSet presAssocID="{1B8D3E36-1C50-094D-9BBA-C10DDF27BD07}" presName="composite2" presStyleCnt="0"/>
      <dgm:spPr/>
    </dgm:pt>
    <dgm:pt modelId="{936FC223-70BB-C844-A0CB-A8EAE70C3262}" type="pres">
      <dgm:prSet presAssocID="{1B8D3E36-1C50-094D-9BBA-C10DDF27BD07}" presName="background2" presStyleLbl="node2" presStyleIdx="0" presStyleCnt="1"/>
      <dgm:spPr/>
    </dgm:pt>
    <dgm:pt modelId="{435E03A8-DD96-FC40-8057-473E318BB61F}" type="pres">
      <dgm:prSet presAssocID="{1B8D3E36-1C50-094D-9BBA-C10DDF27BD07}" presName="text2" presStyleLbl="fgAcc2" presStyleIdx="0" presStyleCnt="1" custScaleX="302964" custScaleY="106330">
        <dgm:presLayoutVars>
          <dgm:chPref val="3"/>
        </dgm:presLayoutVars>
      </dgm:prSet>
      <dgm:spPr/>
    </dgm:pt>
    <dgm:pt modelId="{77D5D009-CC42-EF47-AB4D-8AA4B3A34770}" type="pres">
      <dgm:prSet presAssocID="{1B8D3E36-1C50-094D-9BBA-C10DDF27BD07}" presName="hierChild3" presStyleCnt="0"/>
      <dgm:spPr/>
    </dgm:pt>
    <dgm:pt modelId="{502488A7-6792-214C-8021-2B21E1FC9B93}" type="pres">
      <dgm:prSet presAssocID="{17E1111E-2E6E-B749-9C95-D0220E4E96DD}" presName="Name17" presStyleLbl="parChTrans1D3" presStyleIdx="0" presStyleCnt="5"/>
      <dgm:spPr/>
    </dgm:pt>
    <dgm:pt modelId="{E3308080-312E-A048-A6B2-FB1D4FB57AF8}" type="pres">
      <dgm:prSet presAssocID="{C47D5B45-1A9D-9B42-A196-3038E4B56012}" presName="hierRoot3" presStyleCnt="0"/>
      <dgm:spPr/>
    </dgm:pt>
    <dgm:pt modelId="{B7C1DA10-46C0-8641-85B7-0F2662A713A7}" type="pres">
      <dgm:prSet presAssocID="{C47D5B45-1A9D-9B42-A196-3038E4B56012}" presName="composite3" presStyleCnt="0"/>
      <dgm:spPr/>
    </dgm:pt>
    <dgm:pt modelId="{6DFAFD5A-536C-9C43-A674-10AA86AE0279}" type="pres">
      <dgm:prSet presAssocID="{C47D5B45-1A9D-9B42-A196-3038E4B56012}" presName="background3" presStyleLbl="node3" presStyleIdx="0" presStyleCnt="5"/>
      <dgm:spPr/>
    </dgm:pt>
    <dgm:pt modelId="{DE8B5635-BE1B-514D-BAF3-93D97B7A4E3C}" type="pres">
      <dgm:prSet presAssocID="{C47D5B45-1A9D-9B42-A196-3038E4B56012}" presName="text3" presStyleLbl="fgAcc3" presStyleIdx="0" presStyleCnt="5">
        <dgm:presLayoutVars>
          <dgm:chPref val="3"/>
        </dgm:presLayoutVars>
      </dgm:prSet>
      <dgm:spPr/>
    </dgm:pt>
    <dgm:pt modelId="{58F56A8C-F285-5949-B7EA-8576600EB53D}" type="pres">
      <dgm:prSet presAssocID="{C47D5B45-1A9D-9B42-A196-3038E4B56012}" presName="hierChild4" presStyleCnt="0"/>
      <dgm:spPr/>
    </dgm:pt>
    <dgm:pt modelId="{10F53CFF-BB93-0141-81E4-B655BE5AF8E4}" type="pres">
      <dgm:prSet presAssocID="{0CFEA656-96EB-3D4B-A99D-67A784D27B20}" presName="Name17" presStyleLbl="parChTrans1D3" presStyleIdx="1" presStyleCnt="5"/>
      <dgm:spPr/>
    </dgm:pt>
    <dgm:pt modelId="{A7CE3E6B-C332-174B-A6AE-B189D82B7AB0}" type="pres">
      <dgm:prSet presAssocID="{38EDA83A-B3A4-D44E-B932-3F356E73F7A8}" presName="hierRoot3" presStyleCnt="0"/>
      <dgm:spPr/>
    </dgm:pt>
    <dgm:pt modelId="{CE478F7B-1344-AB40-BF83-70E14FCEF0A4}" type="pres">
      <dgm:prSet presAssocID="{38EDA83A-B3A4-D44E-B932-3F356E73F7A8}" presName="composite3" presStyleCnt="0"/>
      <dgm:spPr/>
    </dgm:pt>
    <dgm:pt modelId="{C34849B6-D15B-D74B-93C9-9F8B4C20C93B}" type="pres">
      <dgm:prSet presAssocID="{38EDA83A-B3A4-D44E-B932-3F356E73F7A8}" presName="background3" presStyleLbl="node3" presStyleIdx="1" presStyleCnt="5"/>
      <dgm:spPr/>
    </dgm:pt>
    <dgm:pt modelId="{28AB3843-93C1-954E-86B5-74465F449697}" type="pres">
      <dgm:prSet presAssocID="{38EDA83A-B3A4-D44E-B932-3F356E73F7A8}" presName="text3" presStyleLbl="fgAcc3" presStyleIdx="1" presStyleCnt="5">
        <dgm:presLayoutVars>
          <dgm:chPref val="3"/>
        </dgm:presLayoutVars>
      </dgm:prSet>
      <dgm:spPr/>
    </dgm:pt>
    <dgm:pt modelId="{5F53D63B-D675-FE40-B779-6A8D8A259685}" type="pres">
      <dgm:prSet presAssocID="{38EDA83A-B3A4-D44E-B932-3F356E73F7A8}" presName="hierChild4" presStyleCnt="0"/>
      <dgm:spPr/>
    </dgm:pt>
    <dgm:pt modelId="{F5EDF5F8-8C6E-024A-BD0E-BBE2FA4D6202}" type="pres">
      <dgm:prSet presAssocID="{BFD0C849-69C7-A44B-829E-CBA53C24F6BC}" presName="Name17" presStyleLbl="parChTrans1D3" presStyleIdx="2" presStyleCnt="5"/>
      <dgm:spPr/>
    </dgm:pt>
    <dgm:pt modelId="{1D16B210-B7AB-524D-A7D4-7AB66E3F9F15}" type="pres">
      <dgm:prSet presAssocID="{80A791FA-2355-DB42-BD4D-619A116EB851}" presName="hierRoot3" presStyleCnt="0"/>
      <dgm:spPr/>
    </dgm:pt>
    <dgm:pt modelId="{944E9ADE-31C4-0149-B8C1-7E755837453B}" type="pres">
      <dgm:prSet presAssocID="{80A791FA-2355-DB42-BD4D-619A116EB851}" presName="composite3" presStyleCnt="0"/>
      <dgm:spPr/>
    </dgm:pt>
    <dgm:pt modelId="{39C3801B-D9CC-F94A-AA1B-A64F607FAA33}" type="pres">
      <dgm:prSet presAssocID="{80A791FA-2355-DB42-BD4D-619A116EB851}" presName="background3" presStyleLbl="node3" presStyleIdx="2" presStyleCnt="5"/>
      <dgm:spPr>
        <a:solidFill>
          <a:srgbClr val="FF0000"/>
        </a:solidFill>
      </dgm:spPr>
    </dgm:pt>
    <dgm:pt modelId="{A57DC930-B8A7-1D40-AD95-3911E6D4A1D6}" type="pres">
      <dgm:prSet presAssocID="{80A791FA-2355-DB42-BD4D-619A116EB851}" presName="text3" presStyleLbl="fgAcc3" presStyleIdx="2" presStyleCnt="5">
        <dgm:presLayoutVars>
          <dgm:chPref val="3"/>
        </dgm:presLayoutVars>
      </dgm:prSet>
      <dgm:spPr/>
    </dgm:pt>
    <dgm:pt modelId="{D57F38A7-1EBB-BB47-B517-A0D845FB65BF}" type="pres">
      <dgm:prSet presAssocID="{80A791FA-2355-DB42-BD4D-619A116EB851}" presName="hierChild4" presStyleCnt="0"/>
      <dgm:spPr/>
    </dgm:pt>
    <dgm:pt modelId="{16B3EDB9-D1A2-E149-AB79-E646D102F4FF}" type="pres">
      <dgm:prSet presAssocID="{BB16096E-75BA-7D42-A4B7-FE41FAF940E0}" presName="Name17" presStyleLbl="parChTrans1D3" presStyleIdx="3" presStyleCnt="5"/>
      <dgm:spPr/>
    </dgm:pt>
    <dgm:pt modelId="{BCA6CE72-E878-C444-8C49-6AE6C6CA6DD5}" type="pres">
      <dgm:prSet presAssocID="{EDF2F392-B857-4543-9DDC-E07C1FF38CC0}" presName="hierRoot3" presStyleCnt="0"/>
      <dgm:spPr/>
    </dgm:pt>
    <dgm:pt modelId="{A729DDC7-B210-D847-BE71-95598731E7E3}" type="pres">
      <dgm:prSet presAssocID="{EDF2F392-B857-4543-9DDC-E07C1FF38CC0}" presName="composite3" presStyleCnt="0"/>
      <dgm:spPr/>
    </dgm:pt>
    <dgm:pt modelId="{85461494-5E72-D944-888C-6C0E7B83239F}" type="pres">
      <dgm:prSet presAssocID="{EDF2F392-B857-4543-9DDC-E07C1FF38CC0}" presName="background3" presStyleLbl="node3" presStyleIdx="3" presStyleCnt="5"/>
      <dgm:spPr/>
    </dgm:pt>
    <dgm:pt modelId="{D0F8F7B1-D855-5149-ACB6-2C8BED92931A}" type="pres">
      <dgm:prSet presAssocID="{EDF2F392-B857-4543-9DDC-E07C1FF38CC0}" presName="text3" presStyleLbl="fgAcc3" presStyleIdx="3" presStyleCnt="5">
        <dgm:presLayoutVars>
          <dgm:chPref val="3"/>
        </dgm:presLayoutVars>
      </dgm:prSet>
      <dgm:spPr/>
    </dgm:pt>
    <dgm:pt modelId="{4E00DD13-5D62-AA43-8544-4DC9B39B6FA2}" type="pres">
      <dgm:prSet presAssocID="{EDF2F392-B857-4543-9DDC-E07C1FF38CC0}" presName="hierChild4" presStyleCnt="0"/>
      <dgm:spPr/>
    </dgm:pt>
    <dgm:pt modelId="{68134E1B-044C-374D-BD0F-7905B6C06154}" type="pres">
      <dgm:prSet presAssocID="{BE3C7EAA-AD48-1147-9084-32DE9B16E385}" presName="Name17" presStyleLbl="parChTrans1D3" presStyleIdx="4" presStyleCnt="5"/>
      <dgm:spPr/>
    </dgm:pt>
    <dgm:pt modelId="{B1634682-C87A-4847-847C-F3B2E03C0EDA}" type="pres">
      <dgm:prSet presAssocID="{4CC0F4CC-CA4F-B84E-B1F5-82B2FC16ED96}" presName="hierRoot3" presStyleCnt="0"/>
      <dgm:spPr/>
    </dgm:pt>
    <dgm:pt modelId="{91C4AF10-20B0-9C4E-A555-8A35407B5297}" type="pres">
      <dgm:prSet presAssocID="{4CC0F4CC-CA4F-B84E-B1F5-82B2FC16ED96}" presName="composite3" presStyleCnt="0"/>
      <dgm:spPr/>
    </dgm:pt>
    <dgm:pt modelId="{859F6162-4FA5-EC4E-BC91-F27087E4A711}" type="pres">
      <dgm:prSet presAssocID="{4CC0F4CC-CA4F-B84E-B1F5-82B2FC16ED96}" presName="background3" presStyleLbl="node3" presStyleIdx="4" presStyleCnt="5"/>
      <dgm:spPr/>
    </dgm:pt>
    <dgm:pt modelId="{BFF2D874-5654-9E42-850A-69F803FCEDEE}" type="pres">
      <dgm:prSet presAssocID="{4CC0F4CC-CA4F-B84E-B1F5-82B2FC16ED96}" presName="text3" presStyleLbl="fgAcc3" presStyleIdx="4" presStyleCnt="5">
        <dgm:presLayoutVars>
          <dgm:chPref val="3"/>
        </dgm:presLayoutVars>
      </dgm:prSet>
      <dgm:spPr/>
    </dgm:pt>
    <dgm:pt modelId="{9F482A79-9965-1043-A7DA-1D4FDCC6793E}" type="pres">
      <dgm:prSet presAssocID="{4CC0F4CC-CA4F-B84E-B1F5-82B2FC16ED96}" presName="hierChild4" presStyleCnt="0"/>
      <dgm:spPr/>
    </dgm:pt>
  </dgm:ptLst>
  <dgm:cxnLst>
    <dgm:cxn modelId="{D81B3C0D-C817-EF49-9B07-F753A92CF378}" type="presOf" srcId="{EDF2F392-B857-4543-9DDC-E07C1FF38CC0}" destId="{D0F8F7B1-D855-5149-ACB6-2C8BED92931A}" srcOrd="0" destOrd="0" presId="urn:microsoft.com/office/officeart/2005/8/layout/hierarchy1"/>
    <dgm:cxn modelId="{173EEB0D-600C-0C40-B779-A8105DE2CBCB}" type="presOf" srcId="{80A791FA-2355-DB42-BD4D-619A116EB851}" destId="{A57DC930-B8A7-1D40-AD95-3911E6D4A1D6}" srcOrd="0" destOrd="0" presId="urn:microsoft.com/office/officeart/2005/8/layout/hierarchy1"/>
    <dgm:cxn modelId="{E0E37512-6AB8-004A-8CB3-423E7D619510}" srcId="{73EC1184-3F40-9542-B169-A36284AC59A3}" destId="{1B8D3E36-1C50-094D-9BBA-C10DDF27BD07}" srcOrd="0" destOrd="0" parTransId="{134C1452-FF55-4943-A966-6AD7B0BCB78F}" sibTransId="{6AE94840-6536-1746-BF6F-A98BE4E0741C}"/>
    <dgm:cxn modelId="{AC8CBA2C-FA08-1946-9351-468F0D32AAF4}" type="presOf" srcId="{BFD0C849-69C7-A44B-829E-CBA53C24F6BC}" destId="{F5EDF5F8-8C6E-024A-BD0E-BBE2FA4D6202}" srcOrd="0" destOrd="0" presId="urn:microsoft.com/office/officeart/2005/8/layout/hierarchy1"/>
    <dgm:cxn modelId="{09D60136-79CD-5747-BE64-38EE6541CC33}" type="presOf" srcId="{4CC0F4CC-CA4F-B84E-B1F5-82B2FC16ED96}" destId="{BFF2D874-5654-9E42-850A-69F803FCEDEE}" srcOrd="0" destOrd="0" presId="urn:microsoft.com/office/officeart/2005/8/layout/hierarchy1"/>
    <dgm:cxn modelId="{8C61DB39-2338-2E44-A775-D1A016D0EDBA}" type="presOf" srcId="{73EC1184-3F40-9542-B169-A36284AC59A3}" destId="{CC53C302-B005-984F-997D-83FFD9D1A11B}" srcOrd="0" destOrd="0" presId="urn:microsoft.com/office/officeart/2005/8/layout/hierarchy1"/>
    <dgm:cxn modelId="{8510CF69-D822-664E-934F-AE2B1F8D9F46}" type="presOf" srcId="{4C08758A-C8A7-7741-9B11-6136D717D5B4}" destId="{801369C5-44EC-AC4B-ABCD-C893B8D583BF}" srcOrd="0" destOrd="0" presId="urn:microsoft.com/office/officeart/2005/8/layout/hierarchy1"/>
    <dgm:cxn modelId="{C2225F50-5DEA-E44C-9F6B-B5164B2B05C4}" srcId="{4C08758A-C8A7-7741-9B11-6136D717D5B4}" destId="{73EC1184-3F40-9542-B169-A36284AC59A3}" srcOrd="0" destOrd="0" parTransId="{384FD607-38BB-494C-974A-A94F817DE905}" sibTransId="{0AB5E010-D6AC-8044-8FCC-9364F4E22283}"/>
    <dgm:cxn modelId="{3CE0A254-85EE-0246-B2B6-413786EDD238}" type="presOf" srcId="{134C1452-FF55-4943-A966-6AD7B0BCB78F}" destId="{5212F9C9-B8A0-FD4A-A609-5416FB8522B8}" srcOrd="0" destOrd="0" presId="urn:microsoft.com/office/officeart/2005/8/layout/hierarchy1"/>
    <dgm:cxn modelId="{95268F58-21D2-C44C-A550-C88E30DF1282}" type="presOf" srcId="{C47D5B45-1A9D-9B42-A196-3038E4B56012}" destId="{DE8B5635-BE1B-514D-BAF3-93D97B7A4E3C}" srcOrd="0" destOrd="0" presId="urn:microsoft.com/office/officeart/2005/8/layout/hierarchy1"/>
    <dgm:cxn modelId="{2FAB8179-7E9B-CC48-963F-8B48FC0F3D1F}" type="presOf" srcId="{38EDA83A-B3A4-D44E-B932-3F356E73F7A8}" destId="{28AB3843-93C1-954E-86B5-74465F449697}" srcOrd="0" destOrd="0" presId="urn:microsoft.com/office/officeart/2005/8/layout/hierarchy1"/>
    <dgm:cxn modelId="{F1F806A5-25B2-1144-9753-7C6428EDDB9B}" srcId="{1B8D3E36-1C50-094D-9BBA-C10DDF27BD07}" destId="{80A791FA-2355-DB42-BD4D-619A116EB851}" srcOrd="2" destOrd="0" parTransId="{BFD0C849-69C7-A44B-829E-CBA53C24F6BC}" sibTransId="{F81831C7-D030-3E4A-864E-73D4B38D864D}"/>
    <dgm:cxn modelId="{0086C7B9-C569-3946-889F-14422CA18658}" srcId="{1B8D3E36-1C50-094D-9BBA-C10DDF27BD07}" destId="{C47D5B45-1A9D-9B42-A196-3038E4B56012}" srcOrd="0" destOrd="0" parTransId="{17E1111E-2E6E-B749-9C95-D0220E4E96DD}" sibTransId="{20A5059C-9238-7C45-810C-EF7A5A7922CC}"/>
    <dgm:cxn modelId="{A496D0B9-CA3D-CD42-B25B-8BC486F45671}" type="presOf" srcId="{BB16096E-75BA-7D42-A4B7-FE41FAF940E0}" destId="{16B3EDB9-D1A2-E149-AB79-E646D102F4FF}" srcOrd="0" destOrd="0" presId="urn:microsoft.com/office/officeart/2005/8/layout/hierarchy1"/>
    <dgm:cxn modelId="{68281ABB-54FE-B34E-8668-52E714EC905E}" srcId="{1B8D3E36-1C50-094D-9BBA-C10DDF27BD07}" destId="{4CC0F4CC-CA4F-B84E-B1F5-82B2FC16ED96}" srcOrd="4" destOrd="0" parTransId="{BE3C7EAA-AD48-1147-9084-32DE9B16E385}" sibTransId="{797B48DE-844F-FF4E-A52F-DB15605C3B97}"/>
    <dgm:cxn modelId="{88A52FC0-612E-7E4F-A44E-2BAB0047773B}" srcId="{1B8D3E36-1C50-094D-9BBA-C10DDF27BD07}" destId="{EDF2F392-B857-4543-9DDC-E07C1FF38CC0}" srcOrd="3" destOrd="0" parTransId="{BB16096E-75BA-7D42-A4B7-FE41FAF940E0}" sibTransId="{6AA6003C-B7B0-5841-81E8-DC65D5F0DFD8}"/>
    <dgm:cxn modelId="{9CFEBED5-00B3-1345-9523-2DA1F8E3C60F}" type="presOf" srcId="{BE3C7EAA-AD48-1147-9084-32DE9B16E385}" destId="{68134E1B-044C-374D-BD0F-7905B6C06154}" srcOrd="0" destOrd="0" presId="urn:microsoft.com/office/officeart/2005/8/layout/hierarchy1"/>
    <dgm:cxn modelId="{03B122DA-57DE-BB42-88CE-9FB54EE666C2}" type="presOf" srcId="{17E1111E-2E6E-B749-9C95-D0220E4E96DD}" destId="{502488A7-6792-214C-8021-2B21E1FC9B93}" srcOrd="0" destOrd="0" presId="urn:microsoft.com/office/officeart/2005/8/layout/hierarchy1"/>
    <dgm:cxn modelId="{464FF1DF-8F11-C44E-BAAA-DC883FEDF4AE}" type="presOf" srcId="{0CFEA656-96EB-3D4B-A99D-67A784D27B20}" destId="{10F53CFF-BB93-0141-81E4-B655BE5AF8E4}" srcOrd="0" destOrd="0" presId="urn:microsoft.com/office/officeart/2005/8/layout/hierarchy1"/>
    <dgm:cxn modelId="{A50961EC-6B0E-7E4B-AFAA-6F586B6F9477}" srcId="{1B8D3E36-1C50-094D-9BBA-C10DDF27BD07}" destId="{38EDA83A-B3A4-D44E-B932-3F356E73F7A8}" srcOrd="1" destOrd="0" parTransId="{0CFEA656-96EB-3D4B-A99D-67A784D27B20}" sibTransId="{C6667E07-C6E0-F44C-AF3F-77768672E24B}"/>
    <dgm:cxn modelId="{9AF942FB-8E38-674C-8EE2-8386EADD9E61}" type="presOf" srcId="{1B8D3E36-1C50-094D-9BBA-C10DDF27BD07}" destId="{435E03A8-DD96-FC40-8057-473E318BB61F}" srcOrd="0" destOrd="0" presId="urn:microsoft.com/office/officeart/2005/8/layout/hierarchy1"/>
    <dgm:cxn modelId="{990E084F-C42F-8142-8343-1CCB69039A11}" type="presParOf" srcId="{801369C5-44EC-AC4B-ABCD-C893B8D583BF}" destId="{C93F7C43-614B-324E-BF5F-56CCAD75BC36}" srcOrd="0" destOrd="0" presId="urn:microsoft.com/office/officeart/2005/8/layout/hierarchy1"/>
    <dgm:cxn modelId="{6345FF10-930F-0A44-800D-66E40764B42C}" type="presParOf" srcId="{C93F7C43-614B-324E-BF5F-56CCAD75BC36}" destId="{3BBB60C6-CECF-124C-A80D-06BAE1E3EC02}" srcOrd="0" destOrd="0" presId="urn:microsoft.com/office/officeart/2005/8/layout/hierarchy1"/>
    <dgm:cxn modelId="{32C59833-BB68-9145-ACA8-3A5162FAB6F3}" type="presParOf" srcId="{3BBB60C6-CECF-124C-A80D-06BAE1E3EC02}" destId="{B5BA9CF1-7276-374C-AAB8-6A35DC30746C}" srcOrd="0" destOrd="0" presId="urn:microsoft.com/office/officeart/2005/8/layout/hierarchy1"/>
    <dgm:cxn modelId="{5A41B4E7-99E2-0740-96FA-8A5F4522D37D}" type="presParOf" srcId="{3BBB60C6-CECF-124C-A80D-06BAE1E3EC02}" destId="{CC53C302-B005-984F-997D-83FFD9D1A11B}" srcOrd="1" destOrd="0" presId="urn:microsoft.com/office/officeart/2005/8/layout/hierarchy1"/>
    <dgm:cxn modelId="{F2B6A8AD-8EF7-004E-BAF5-76DF2F59936F}" type="presParOf" srcId="{C93F7C43-614B-324E-BF5F-56CCAD75BC36}" destId="{1E1048CC-68F9-ED40-90FA-C2547E97068D}" srcOrd="1" destOrd="0" presId="urn:microsoft.com/office/officeart/2005/8/layout/hierarchy1"/>
    <dgm:cxn modelId="{3AD961C7-84E7-3942-B76D-928094D96A30}" type="presParOf" srcId="{1E1048CC-68F9-ED40-90FA-C2547E97068D}" destId="{5212F9C9-B8A0-FD4A-A609-5416FB8522B8}" srcOrd="0" destOrd="0" presId="urn:microsoft.com/office/officeart/2005/8/layout/hierarchy1"/>
    <dgm:cxn modelId="{D8492A36-0E90-C44D-BF33-C7A2DEFB3FF7}" type="presParOf" srcId="{1E1048CC-68F9-ED40-90FA-C2547E97068D}" destId="{04F3E67C-6000-8844-A358-F71620171F15}" srcOrd="1" destOrd="0" presId="urn:microsoft.com/office/officeart/2005/8/layout/hierarchy1"/>
    <dgm:cxn modelId="{BAABFB72-E4F8-114E-ACA2-F055DFB34F57}" type="presParOf" srcId="{04F3E67C-6000-8844-A358-F71620171F15}" destId="{83FEEEE0-0293-FC49-94B0-4E0C5AB08AF1}" srcOrd="0" destOrd="0" presId="urn:microsoft.com/office/officeart/2005/8/layout/hierarchy1"/>
    <dgm:cxn modelId="{F46EC814-4AF2-1445-9A05-4EEE3384C4DE}" type="presParOf" srcId="{83FEEEE0-0293-FC49-94B0-4E0C5AB08AF1}" destId="{936FC223-70BB-C844-A0CB-A8EAE70C3262}" srcOrd="0" destOrd="0" presId="urn:microsoft.com/office/officeart/2005/8/layout/hierarchy1"/>
    <dgm:cxn modelId="{A1A5746F-6A54-6546-876C-AA00F8340C30}" type="presParOf" srcId="{83FEEEE0-0293-FC49-94B0-4E0C5AB08AF1}" destId="{435E03A8-DD96-FC40-8057-473E318BB61F}" srcOrd="1" destOrd="0" presId="urn:microsoft.com/office/officeart/2005/8/layout/hierarchy1"/>
    <dgm:cxn modelId="{5B260A26-55BA-5749-8485-250BA8A0F656}" type="presParOf" srcId="{04F3E67C-6000-8844-A358-F71620171F15}" destId="{77D5D009-CC42-EF47-AB4D-8AA4B3A34770}" srcOrd="1" destOrd="0" presId="urn:microsoft.com/office/officeart/2005/8/layout/hierarchy1"/>
    <dgm:cxn modelId="{25C627B7-D460-6844-8BA8-17A67E830623}" type="presParOf" srcId="{77D5D009-CC42-EF47-AB4D-8AA4B3A34770}" destId="{502488A7-6792-214C-8021-2B21E1FC9B93}" srcOrd="0" destOrd="0" presId="urn:microsoft.com/office/officeart/2005/8/layout/hierarchy1"/>
    <dgm:cxn modelId="{EB180D3E-F7CC-BF43-8E9C-FA2427BBA6B7}" type="presParOf" srcId="{77D5D009-CC42-EF47-AB4D-8AA4B3A34770}" destId="{E3308080-312E-A048-A6B2-FB1D4FB57AF8}" srcOrd="1" destOrd="0" presId="urn:microsoft.com/office/officeart/2005/8/layout/hierarchy1"/>
    <dgm:cxn modelId="{C8E6C480-08B5-E54C-A68B-CE97B6D74D40}" type="presParOf" srcId="{E3308080-312E-A048-A6B2-FB1D4FB57AF8}" destId="{B7C1DA10-46C0-8641-85B7-0F2662A713A7}" srcOrd="0" destOrd="0" presId="urn:microsoft.com/office/officeart/2005/8/layout/hierarchy1"/>
    <dgm:cxn modelId="{48955FA1-5DC7-FF46-9B0A-090918DEDB32}" type="presParOf" srcId="{B7C1DA10-46C0-8641-85B7-0F2662A713A7}" destId="{6DFAFD5A-536C-9C43-A674-10AA86AE0279}" srcOrd="0" destOrd="0" presId="urn:microsoft.com/office/officeart/2005/8/layout/hierarchy1"/>
    <dgm:cxn modelId="{C8CA4A59-700B-DC41-86A6-7208585DC580}" type="presParOf" srcId="{B7C1DA10-46C0-8641-85B7-0F2662A713A7}" destId="{DE8B5635-BE1B-514D-BAF3-93D97B7A4E3C}" srcOrd="1" destOrd="0" presId="urn:microsoft.com/office/officeart/2005/8/layout/hierarchy1"/>
    <dgm:cxn modelId="{9756CEDB-3A3B-6546-BAC4-5A890781D1D7}" type="presParOf" srcId="{E3308080-312E-A048-A6B2-FB1D4FB57AF8}" destId="{58F56A8C-F285-5949-B7EA-8576600EB53D}" srcOrd="1" destOrd="0" presId="urn:microsoft.com/office/officeart/2005/8/layout/hierarchy1"/>
    <dgm:cxn modelId="{F697E30D-FA34-DA4C-9898-EB45B3DF6817}" type="presParOf" srcId="{77D5D009-CC42-EF47-AB4D-8AA4B3A34770}" destId="{10F53CFF-BB93-0141-81E4-B655BE5AF8E4}" srcOrd="2" destOrd="0" presId="urn:microsoft.com/office/officeart/2005/8/layout/hierarchy1"/>
    <dgm:cxn modelId="{E1836971-7883-B04B-829E-BC6870D5B9DF}" type="presParOf" srcId="{77D5D009-CC42-EF47-AB4D-8AA4B3A34770}" destId="{A7CE3E6B-C332-174B-A6AE-B189D82B7AB0}" srcOrd="3" destOrd="0" presId="urn:microsoft.com/office/officeart/2005/8/layout/hierarchy1"/>
    <dgm:cxn modelId="{0CEE038E-D73D-1047-A1CE-95DB9CDD5C16}" type="presParOf" srcId="{A7CE3E6B-C332-174B-A6AE-B189D82B7AB0}" destId="{CE478F7B-1344-AB40-BF83-70E14FCEF0A4}" srcOrd="0" destOrd="0" presId="urn:microsoft.com/office/officeart/2005/8/layout/hierarchy1"/>
    <dgm:cxn modelId="{9B4A9892-BD52-1947-9E7B-03FCADCAD404}" type="presParOf" srcId="{CE478F7B-1344-AB40-BF83-70E14FCEF0A4}" destId="{C34849B6-D15B-D74B-93C9-9F8B4C20C93B}" srcOrd="0" destOrd="0" presId="urn:microsoft.com/office/officeart/2005/8/layout/hierarchy1"/>
    <dgm:cxn modelId="{60252BEC-75C9-1E46-8F86-B4BBFCA233F5}" type="presParOf" srcId="{CE478F7B-1344-AB40-BF83-70E14FCEF0A4}" destId="{28AB3843-93C1-954E-86B5-74465F449697}" srcOrd="1" destOrd="0" presId="urn:microsoft.com/office/officeart/2005/8/layout/hierarchy1"/>
    <dgm:cxn modelId="{26E03B0B-035B-ED40-9E9F-79AC027E9C8D}" type="presParOf" srcId="{A7CE3E6B-C332-174B-A6AE-B189D82B7AB0}" destId="{5F53D63B-D675-FE40-B779-6A8D8A259685}" srcOrd="1" destOrd="0" presId="urn:microsoft.com/office/officeart/2005/8/layout/hierarchy1"/>
    <dgm:cxn modelId="{43F6BC48-F614-6245-879A-5EC1A223ABCA}" type="presParOf" srcId="{77D5D009-CC42-EF47-AB4D-8AA4B3A34770}" destId="{F5EDF5F8-8C6E-024A-BD0E-BBE2FA4D6202}" srcOrd="4" destOrd="0" presId="urn:microsoft.com/office/officeart/2005/8/layout/hierarchy1"/>
    <dgm:cxn modelId="{1BA73293-109C-0049-BEE6-8404A3FA5F38}" type="presParOf" srcId="{77D5D009-CC42-EF47-AB4D-8AA4B3A34770}" destId="{1D16B210-B7AB-524D-A7D4-7AB66E3F9F15}" srcOrd="5" destOrd="0" presId="urn:microsoft.com/office/officeart/2005/8/layout/hierarchy1"/>
    <dgm:cxn modelId="{87821770-A9E3-DE48-A721-3AE09D8D2C4B}" type="presParOf" srcId="{1D16B210-B7AB-524D-A7D4-7AB66E3F9F15}" destId="{944E9ADE-31C4-0149-B8C1-7E755837453B}" srcOrd="0" destOrd="0" presId="urn:microsoft.com/office/officeart/2005/8/layout/hierarchy1"/>
    <dgm:cxn modelId="{9094946D-41C3-584E-A32A-33B926C49AF3}" type="presParOf" srcId="{944E9ADE-31C4-0149-B8C1-7E755837453B}" destId="{39C3801B-D9CC-F94A-AA1B-A64F607FAA33}" srcOrd="0" destOrd="0" presId="urn:microsoft.com/office/officeart/2005/8/layout/hierarchy1"/>
    <dgm:cxn modelId="{283D5C71-BB7F-D44C-BEAE-39CFA2D80427}" type="presParOf" srcId="{944E9ADE-31C4-0149-B8C1-7E755837453B}" destId="{A57DC930-B8A7-1D40-AD95-3911E6D4A1D6}" srcOrd="1" destOrd="0" presId="urn:microsoft.com/office/officeart/2005/8/layout/hierarchy1"/>
    <dgm:cxn modelId="{6691FE84-5E55-7546-899F-B4A3C1096FC9}" type="presParOf" srcId="{1D16B210-B7AB-524D-A7D4-7AB66E3F9F15}" destId="{D57F38A7-1EBB-BB47-B517-A0D845FB65BF}" srcOrd="1" destOrd="0" presId="urn:microsoft.com/office/officeart/2005/8/layout/hierarchy1"/>
    <dgm:cxn modelId="{01C2D5F1-7538-5949-8E98-DF5397E98516}" type="presParOf" srcId="{77D5D009-CC42-EF47-AB4D-8AA4B3A34770}" destId="{16B3EDB9-D1A2-E149-AB79-E646D102F4FF}" srcOrd="6" destOrd="0" presId="urn:microsoft.com/office/officeart/2005/8/layout/hierarchy1"/>
    <dgm:cxn modelId="{BB13A240-0CD3-0F41-B502-5B2F27C704F8}" type="presParOf" srcId="{77D5D009-CC42-EF47-AB4D-8AA4B3A34770}" destId="{BCA6CE72-E878-C444-8C49-6AE6C6CA6DD5}" srcOrd="7" destOrd="0" presId="urn:microsoft.com/office/officeart/2005/8/layout/hierarchy1"/>
    <dgm:cxn modelId="{D2D09F27-6A10-0D4A-848E-BD424DFD0479}" type="presParOf" srcId="{BCA6CE72-E878-C444-8C49-6AE6C6CA6DD5}" destId="{A729DDC7-B210-D847-BE71-95598731E7E3}" srcOrd="0" destOrd="0" presId="urn:microsoft.com/office/officeart/2005/8/layout/hierarchy1"/>
    <dgm:cxn modelId="{D856DD98-A4B8-484E-87F4-87AC2FCCC8E2}" type="presParOf" srcId="{A729DDC7-B210-D847-BE71-95598731E7E3}" destId="{85461494-5E72-D944-888C-6C0E7B83239F}" srcOrd="0" destOrd="0" presId="urn:microsoft.com/office/officeart/2005/8/layout/hierarchy1"/>
    <dgm:cxn modelId="{CA3F527F-AC33-734A-B18E-5DA7692C5FB7}" type="presParOf" srcId="{A729DDC7-B210-D847-BE71-95598731E7E3}" destId="{D0F8F7B1-D855-5149-ACB6-2C8BED92931A}" srcOrd="1" destOrd="0" presId="urn:microsoft.com/office/officeart/2005/8/layout/hierarchy1"/>
    <dgm:cxn modelId="{95A093AD-5B28-E340-80C3-380E36942385}" type="presParOf" srcId="{BCA6CE72-E878-C444-8C49-6AE6C6CA6DD5}" destId="{4E00DD13-5D62-AA43-8544-4DC9B39B6FA2}" srcOrd="1" destOrd="0" presId="urn:microsoft.com/office/officeart/2005/8/layout/hierarchy1"/>
    <dgm:cxn modelId="{93FDC2A4-3E98-594C-977F-00C1CDD8D4AE}" type="presParOf" srcId="{77D5D009-CC42-EF47-AB4D-8AA4B3A34770}" destId="{68134E1B-044C-374D-BD0F-7905B6C06154}" srcOrd="8" destOrd="0" presId="urn:microsoft.com/office/officeart/2005/8/layout/hierarchy1"/>
    <dgm:cxn modelId="{170351FD-70A6-824E-91E0-7E5717A2F150}" type="presParOf" srcId="{77D5D009-CC42-EF47-AB4D-8AA4B3A34770}" destId="{B1634682-C87A-4847-847C-F3B2E03C0EDA}" srcOrd="9" destOrd="0" presId="urn:microsoft.com/office/officeart/2005/8/layout/hierarchy1"/>
    <dgm:cxn modelId="{901B7AD3-B6E5-1F45-A98E-7A784D4966CA}" type="presParOf" srcId="{B1634682-C87A-4847-847C-F3B2E03C0EDA}" destId="{91C4AF10-20B0-9C4E-A555-8A35407B5297}" srcOrd="0" destOrd="0" presId="urn:microsoft.com/office/officeart/2005/8/layout/hierarchy1"/>
    <dgm:cxn modelId="{082AC9A3-E49D-3C43-BA49-6A4A865A281D}" type="presParOf" srcId="{91C4AF10-20B0-9C4E-A555-8A35407B5297}" destId="{859F6162-4FA5-EC4E-BC91-F27087E4A711}" srcOrd="0" destOrd="0" presId="urn:microsoft.com/office/officeart/2005/8/layout/hierarchy1"/>
    <dgm:cxn modelId="{4E90FD4F-CC47-C24C-93E2-C403086E4C62}" type="presParOf" srcId="{91C4AF10-20B0-9C4E-A555-8A35407B5297}" destId="{BFF2D874-5654-9E42-850A-69F803FCEDEE}" srcOrd="1" destOrd="0" presId="urn:microsoft.com/office/officeart/2005/8/layout/hierarchy1"/>
    <dgm:cxn modelId="{005EC3A0-F535-064F-A3BE-2CB87C4F8D66}" type="presParOf" srcId="{B1634682-C87A-4847-847C-F3B2E03C0EDA}" destId="{9F482A79-9965-1043-A7DA-1D4FDCC6793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34E1B-044C-374D-BD0F-7905B6C06154}">
      <dsp:nvSpPr>
        <dsp:cNvPr id="0" name=""/>
        <dsp:cNvSpPr/>
      </dsp:nvSpPr>
      <dsp:spPr>
        <a:xfrm>
          <a:off x="5322544" y="3625759"/>
          <a:ext cx="4415638" cy="525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017"/>
              </a:lnTo>
              <a:lnTo>
                <a:pt x="4415638" y="358017"/>
              </a:lnTo>
              <a:lnTo>
                <a:pt x="4415638" y="525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3EDB9-D1A2-E149-AB79-E646D102F4FF}">
      <dsp:nvSpPr>
        <dsp:cNvPr id="0" name=""/>
        <dsp:cNvSpPr/>
      </dsp:nvSpPr>
      <dsp:spPr>
        <a:xfrm>
          <a:off x="5322544" y="3625759"/>
          <a:ext cx="2207819" cy="525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017"/>
              </a:lnTo>
              <a:lnTo>
                <a:pt x="2207819" y="358017"/>
              </a:lnTo>
              <a:lnTo>
                <a:pt x="2207819" y="525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DF5F8-8C6E-024A-BD0E-BBE2FA4D6202}">
      <dsp:nvSpPr>
        <dsp:cNvPr id="0" name=""/>
        <dsp:cNvSpPr/>
      </dsp:nvSpPr>
      <dsp:spPr>
        <a:xfrm>
          <a:off x="5276824" y="3625759"/>
          <a:ext cx="91440" cy="525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5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53CFF-BB93-0141-81E4-B655BE5AF8E4}">
      <dsp:nvSpPr>
        <dsp:cNvPr id="0" name=""/>
        <dsp:cNvSpPr/>
      </dsp:nvSpPr>
      <dsp:spPr>
        <a:xfrm>
          <a:off x="3114725" y="3625759"/>
          <a:ext cx="2207819" cy="525360"/>
        </a:xfrm>
        <a:custGeom>
          <a:avLst/>
          <a:gdLst/>
          <a:ahLst/>
          <a:cxnLst/>
          <a:rect l="0" t="0" r="0" b="0"/>
          <a:pathLst>
            <a:path>
              <a:moveTo>
                <a:pt x="2207819" y="0"/>
              </a:moveTo>
              <a:lnTo>
                <a:pt x="2207819" y="358017"/>
              </a:lnTo>
              <a:lnTo>
                <a:pt x="0" y="358017"/>
              </a:lnTo>
              <a:lnTo>
                <a:pt x="0" y="525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488A7-6792-214C-8021-2B21E1FC9B93}">
      <dsp:nvSpPr>
        <dsp:cNvPr id="0" name=""/>
        <dsp:cNvSpPr/>
      </dsp:nvSpPr>
      <dsp:spPr>
        <a:xfrm>
          <a:off x="906905" y="3625759"/>
          <a:ext cx="4415638" cy="525360"/>
        </a:xfrm>
        <a:custGeom>
          <a:avLst/>
          <a:gdLst/>
          <a:ahLst/>
          <a:cxnLst/>
          <a:rect l="0" t="0" r="0" b="0"/>
          <a:pathLst>
            <a:path>
              <a:moveTo>
                <a:pt x="4415638" y="0"/>
              </a:moveTo>
              <a:lnTo>
                <a:pt x="4415638" y="358017"/>
              </a:lnTo>
              <a:lnTo>
                <a:pt x="0" y="358017"/>
              </a:lnTo>
              <a:lnTo>
                <a:pt x="0" y="525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2F9C9-B8A0-FD4A-A609-5416FB8522B8}">
      <dsp:nvSpPr>
        <dsp:cNvPr id="0" name=""/>
        <dsp:cNvSpPr/>
      </dsp:nvSpPr>
      <dsp:spPr>
        <a:xfrm>
          <a:off x="5276824" y="1880727"/>
          <a:ext cx="91440" cy="525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53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A9CF1-7276-374C-AAB8-6A35DC30746C}">
      <dsp:nvSpPr>
        <dsp:cNvPr id="0" name=""/>
        <dsp:cNvSpPr/>
      </dsp:nvSpPr>
      <dsp:spPr>
        <a:xfrm>
          <a:off x="3537525" y="782919"/>
          <a:ext cx="3570037" cy="1097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3C302-B005-984F-997D-83FFD9D1A11B}">
      <dsp:nvSpPr>
        <dsp:cNvPr id="0" name=""/>
        <dsp:cNvSpPr/>
      </dsp:nvSpPr>
      <dsp:spPr>
        <a:xfrm>
          <a:off x="3738236" y="973595"/>
          <a:ext cx="3570037" cy="1097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Government/MHESI</a:t>
          </a:r>
        </a:p>
      </dsp:txBody>
      <dsp:txXfrm>
        <a:off x="3770390" y="1005749"/>
        <a:ext cx="3505729" cy="1033499"/>
      </dsp:txXfrm>
    </dsp:sp>
    <dsp:sp modelId="{936FC223-70BB-C844-A0CB-A8EAE70C3262}">
      <dsp:nvSpPr>
        <dsp:cNvPr id="0" name=""/>
        <dsp:cNvSpPr/>
      </dsp:nvSpPr>
      <dsp:spPr>
        <a:xfrm>
          <a:off x="2586177" y="2406088"/>
          <a:ext cx="5472734" cy="1219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E03A8-DD96-FC40-8057-473E318BB61F}">
      <dsp:nvSpPr>
        <dsp:cNvPr id="0" name=""/>
        <dsp:cNvSpPr/>
      </dsp:nvSpPr>
      <dsp:spPr>
        <a:xfrm>
          <a:off x="2786888" y="2596763"/>
          <a:ext cx="5472734" cy="1219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National Science and Technology Development Agency (NSTDA)</a:t>
          </a:r>
          <a:endParaRPr lang="en-US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822611" y="2632486"/>
        <a:ext cx="5401288" cy="1148225"/>
      </dsp:txXfrm>
    </dsp:sp>
    <dsp:sp modelId="{6DFAFD5A-536C-9C43-A674-10AA86AE0279}">
      <dsp:nvSpPr>
        <dsp:cNvPr id="0" name=""/>
        <dsp:cNvSpPr/>
      </dsp:nvSpPr>
      <dsp:spPr>
        <a:xfrm>
          <a:off x="3707" y="4151120"/>
          <a:ext cx="1806397" cy="1147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B5635-BE1B-514D-BAF3-93D97B7A4E3C}">
      <dsp:nvSpPr>
        <dsp:cNvPr id="0" name=""/>
        <dsp:cNvSpPr/>
      </dsp:nvSpPr>
      <dsp:spPr>
        <a:xfrm>
          <a:off x="204417" y="4341795"/>
          <a:ext cx="1806397" cy="1147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BIOTEC</a:t>
          </a:r>
          <a:endParaRPr lang="en-US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38013" y="4375391"/>
        <a:ext cx="1739205" cy="1079870"/>
      </dsp:txXfrm>
    </dsp:sp>
    <dsp:sp modelId="{C34849B6-D15B-D74B-93C9-9F8B4C20C93B}">
      <dsp:nvSpPr>
        <dsp:cNvPr id="0" name=""/>
        <dsp:cNvSpPr/>
      </dsp:nvSpPr>
      <dsp:spPr>
        <a:xfrm>
          <a:off x="2211526" y="4151120"/>
          <a:ext cx="1806397" cy="1147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B3843-93C1-954E-86B5-74465F449697}">
      <dsp:nvSpPr>
        <dsp:cNvPr id="0" name=""/>
        <dsp:cNvSpPr/>
      </dsp:nvSpPr>
      <dsp:spPr>
        <a:xfrm>
          <a:off x="2412237" y="4341795"/>
          <a:ext cx="1806397" cy="1147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MTEC</a:t>
          </a:r>
        </a:p>
      </dsp:txBody>
      <dsp:txXfrm>
        <a:off x="2445833" y="4375391"/>
        <a:ext cx="1739205" cy="1079870"/>
      </dsp:txXfrm>
    </dsp:sp>
    <dsp:sp modelId="{39C3801B-D9CC-F94A-AA1B-A64F607FAA33}">
      <dsp:nvSpPr>
        <dsp:cNvPr id="0" name=""/>
        <dsp:cNvSpPr/>
      </dsp:nvSpPr>
      <dsp:spPr>
        <a:xfrm>
          <a:off x="4419345" y="4151120"/>
          <a:ext cx="1806397" cy="114706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DC930-B8A7-1D40-AD95-3911E6D4A1D6}">
      <dsp:nvSpPr>
        <dsp:cNvPr id="0" name=""/>
        <dsp:cNvSpPr/>
      </dsp:nvSpPr>
      <dsp:spPr>
        <a:xfrm>
          <a:off x="4620056" y="4341795"/>
          <a:ext cx="1806397" cy="1147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NECTEC</a:t>
          </a:r>
        </a:p>
      </dsp:txBody>
      <dsp:txXfrm>
        <a:off x="4653652" y="4375391"/>
        <a:ext cx="1739205" cy="1079870"/>
      </dsp:txXfrm>
    </dsp:sp>
    <dsp:sp modelId="{85461494-5E72-D944-888C-6C0E7B83239F}">
      <dsp:nvSpPr>
        <dsp:cNvPr id="0" name=""/>
        <dsp:cNvSpPr/>
      </dsp:nvSpPr>
      <dsp:spPr>
        <a:xfrm>
          <a:off x="6627165" y="4151120"/>
          <a:ext cx="1806397" cy="1147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8F7B1-D855-5149-ACB6-2C8BED92931A}">
      <dsp:nvSpPr>
        <dsp:cNvPr id="0" name=""/>
        <dsp:cNvSpPr/>
      </dsp:nvSpPr>
      <dsp:spPr>
        <a:xfrm>
          <a:off x="6827875" y="4341795"/>
          <a:ext cx="1806397" cy="1147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NANOTEC</a:t>
          </a:r>
        </a:p>
      </dsp:txBody>
      <dsp:txXfrm>
        <a:off x="6861471" y="4375391"/>
        <a:ext cx="1739205" cy="1079870"/>
      </dsp:txXfrm>
    </dsp:sp>
    <dsp:sp modelId="{859F6162-4FA5-EC4E-BC91-F27087E4A711}">
      <dsp:nvSpPr>
        <dsp:cNvPr id="0" name=""/>
        <dsp:cNvSpPr/>
      </dsp:nvSpPr>
      <dsp:spPr>
        <a:xfrm>
          <a:off x="8834984" y="4151120"/>
          <a:ext cx="1806397" cy="1147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2D874-5654-9E42-850A-69F803FCEDEE}">
      <dsp:nvSpPr>
        <dsp:cNvPr id="0" name=""/>
        <dsp:cNvSpPr/>
      </dsp:nvSpPr>
      <dsp:spPr>
        <a:xfrm>
          <a:off x="9035695" y="4341795"/>
          <a:ext cx="1806397" cy="1147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ENTEC</a:t>
          </a:r>
        </a:p>
      </dsp:txBody>
      <dsp:txXfrm>
        <a:off x="9069291" y="4375391"/>
        <a:ext cx="1739205" cy="1079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7E2F3-CC59-404E-BED8-9B3668004AB5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62E3D-D74B-C040-976E-20FC1822F50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404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62E3D-D74B-C040-976E-20FC1822F50B}" type="slidenum">
              <a:rPr lang="en-TH" smtClean="0"/>
              <a:t>3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9784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62E3D-D74B-C040-976E-20FC1822F50B}" type="slidenum">
              <a:rPr lang="en-TH" smtClean="0"/>
              <a:t>4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2896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62E3D-D74B-C040-976E-20FC1822F50B}" type="slidenum">
              <a:rPr lang="en-TH" smtClean="0"/>
              <a:t>5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92324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62E3D-D74B-C040-976E-20FC1822F50B}" type="slidenum">
              <a:rPr lang="en-TH" smtClean="0"/>
              <a:t>21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82175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62E3D-D74B-C040-976E-20FC1822F50B}" type="slidenum">
              <a:rPr lang="en-TH" smtClean="0"/>
              <a:t>36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5492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TH Sarabun New" panose="020B0500040200020003" pitchFamily="34" charset="-34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H Sarabun New" panose="020B0500040200020003" pitchFamily="34" charset="-34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H Sarabun New" panose="020B0500040200020003" pitchFamily="34" charset="-34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H Sarabun New" panose="020B0500040200020003" pitchFamily="34" charset="-34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H Sarabun New" panose="020B0500040200020003" pitchFamily="34" charset="-34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d-portal.nectec.or.th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90776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3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0" y="856477"/>
            <a:ext cx="12191999" cy="2438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2800" dirty="0">
                <a:solidFill>
                  <a:srgbClr val="2B4A9D"/>
                </a:solidFill>
                <a:latin typeface="Arial Bold"/>
              </a:rPr>
              <a:t>Design and Implementation of Data Governance Framework and Platform:   A Case Study of National Research Organization of Thailand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-1" y="3505204"/>
            <a:ext cx="12191999" cy="770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000" err="1">
                <a:solidFill>
                  <a:srgbClr val="DB5300"/>
                </a:solidFill>
                <a:latin typeface="Arial Bold"/>
              </a:rPr>
              <a:t>Krich</a:t>
            </a:r>
            <a:r>
              <a:rPr lang="en-US" sz="400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4000" err="1">
                <a:solidFill>
                  <a:srgbClr val="DB5300"/>
                </a:solidFill>
                <a:latin typeface="Arial Bold"/>
              </a:rPr>
              <a:t>Nasingkun</a:t>
            </a:r>
            <a:endParaRPr lang="en-US" sz="4000">
              <a:solidFill>
                <a:srgbClr val="DB5300"/>
              </a:solidFill>
              <a:latin typeface="Arial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300">
                <a:latin typeface="Arial Bold"/>
              </a:rPr>
              <a:t>28</a:t>
            </a:r>
            <a:r>
              <a:rPr lang="en-US" sz="2300" baseline="30000">
                <a:latin typeface="Arial Bold"/>
              </a:rPr>
              <a:t>th</a:t>
            </a:r>
            <a:r>
              <a:rPr lang="en-US" sz="2300">
                <a:latin typeface="Arial Bold"/>
              </a:rPr>
              <a:t> June-1</a:t>
            </a:r>
            <a:r>
              <a:rPr lang="en-US" sz="2300" baseline="30000">
                <a:latin typeface="Arial Bold"/>
              </a:rPr>
              <a:t>st</a:t>
            </a:r>
            <a:r>
              <a:rPr lang="en-US" sz="2300">
                <a:latin typeface="Arial Bold"/>
              </a:rPr>
              <a:t> July 2023</a:t>
            </a:r>
          </a:p>
          <a:p>
            <a:pPr algn="ctr"/>
            <a:r>
              <a:rPr lang="en-US" sz="2300" err="1">
                <a:latin typeface="Arial Bold"/>
              </a:rPr>
              <a:t>Naresuan</a:t>
            </a:r>
            <a:r>
              <a:rPr lang="en-US" sz="2300">
                <a:latin typeface="Arial Bold"/>
              </a:rPr>
              <a:t> University </a:t>
            </a:r>
            <a:r>
              <a:rPr lang="en-US" sz="2300" err="1">
                <a:latin typeface="Arial Bold"/>
              </a:rPr>
              <a:t>Phitsanulok</a:t>
            </a:r>
            <a:r>
              <a:rPr lang="en-US" sz="230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-2" y="4544603"/>
            <a:ext cx="12192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i="1">
                <a:solidFill>
                  <a:srgbClr val="000000"/>
                </a:solidFill>
                <a:latin typeface="Arial Italics"/>
              </a:rPr>
              <a:t>Leveraging Technology Solutions Section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i="1">
                <a:solidFill>
                  <a:srgbClr val="000000"/>
                </a:solidFill>
                <a:latin typeface="Arial Italics"/>
              </a:rPr>
              <a:t>National Electronics and Computer Technology Center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E4814-1048-8B63-B773-E151D0D3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8" y="-189059"/>
            <a:ext cx="10515600" cy="1325563"/>
          </a:xfrm>
        </p:spPr>
        <p:txBody>
          <a:bodyPr/>
          <a:lstStyle/>
          <a:p>
            <a:r>
              <a:rPr lang="en-TH" dirty="0"/>
              <a:t>Data </a:t>
            </a:r>
            <a:r>
              <a:rPr lang="en-US" dirty="0"/>
              <a:t>life cycle</a:t>
            </a:r>
            <a:endParaRPr lang="en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62BE5-1A12-D0BD-A588-9F7D2558112A}"/>
              </a:ext>
            </a:extLst>
          </p:cNvPr>
          <p:cNvSpPr txBox="1"/>
          <p:nvPr/>
        </p:nvSpPr>
        <p:spPr>
          <a:xfrm>
            <a:off x="1856021" y="5979482"/>
            <a:ext cx="8800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https://www.dga.or.th/policy-standard/standard/dga-005/dga-006/</a:t>
            </a:r>
            <a:endParaRPr lang="en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5C25F-1645-3809-72CB-7070B5912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587" y="811539"/>
            <a:ext cx="9392425" cy="52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9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67069"/>
            <a:ext cx="11229044" cy="954113"/>
          </a:xfrm>
        </p:spPr>
        <p:txBody>
          <a:bodyPr>
            <a:normAutofit fontScale="90000"/>
          </a:bodyPr>
          <a:lstStyle/>
          <a:p>
            <a:r>
              <a:rPr lang="en-TH" dirty="0"/>
              <a:t>Data Governance Metadata </a:t>
            </a:r>
            <a:br>
              <a:rPr lang="en-US" dirty="0"/>
            </a:br>
            <a:r>
              <a:rPr lang="en-TH" dirty="0"/>
              <a:t>(mandatory fields)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480437A-E702-18BC-8B1F-DE7857625B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9849578"/>
                  </p:ext>
                </p:extLst>
              </p:nvPr>
            </p:nvGraphicFramePr>
            <p:xfrm>
              <a:off x="2654972" y="1363488"/>
              <a:ext cx="6882054" cy="50773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86046">
                      <a:extLst>
                        <a:ext uri="{9D8B030D-6E8A-4147-A177-3AD203B41FA5}">
                          <a16:colId xmlns:a16="http://schemas.microsoft.com/office/drawing/2014/main" val="1037615394"/>
                        </a:ext>
                      </a:extLst>
                    </a:gridCol>
                    <a:gridCol w="4896008">
                      <a:extLst>
                        <a:ext uri="{9D8B030D-6E8A-4147-A177-3AD203B41FA5}">
                          <a16:colId xmlns:a16="http://schemas.microsoft.com/office/drawing/2014/main" val="2862772066"/>
                        </a:ext>
                      </a:extLst>
                    </a:gridCol>
                  </a:tblGrid>
                  <a:tr h="2007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Field 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0211645"/>
                      </a:ext>
                    </a:extLst>
                  </a:tr>
                  <a:tr h="20834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Title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20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Title of the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4313889"/>
                      </a:ext>
                    </a:extLst>
                  </a:tr>
                  <a:tr h="20834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Data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Type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20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 of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6045519"/>
                      </a:ext>
                    </a:extLst>
                  </a:tr>
                  <a:tr h="20834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URL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20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URL of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601743"/>
                      </a:ext>
                    </a:extLst>
                  </a:tr>
                  <a:tr h="20834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Organization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20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Organization unit that responsible for the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3879871"/>
                      </a:ext>
                    </a:extLst>
                  </a:tr>
                  <a:tr h="20834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Contact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Person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20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Person or sub-unit in charge of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177124"/>
                      </a:ext>
                    </a:extLst>
                  </a:tr>
                  <a:tr h="2083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Contact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Email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20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Contact email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862203"/>
                      </a:ext>
                    </a:extLst>
                  </a:tr>
                  <a:tr h="2083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Keywords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20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Keywords for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357102"/>
                      </a:ext>
                    </a:extLst>
                  </a:tr>
                  <a:tr h="2083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Description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20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 of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6744695"/>
                      </a:ext>
                    </a:extLst>
                  </a:tr>
                  <a:tr h="20834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Objective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20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 of data collection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5029271"/>
                      </a:ext>
                    </a:extLst>
                  </a:tr>
                  <a:tr h="2083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Update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Frequency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20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Frequency</m:t>
                              </m:r>
                            </m:oMath>
                          </a14:m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update (if any)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257493"/>
                      </a:ext>
                    </a:extLst>
                  </a:tr>
                  <a:tr h="2083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Geo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Coverage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20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Geo location coverage of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390735"/>
                      </a:ext>
                    </a:extLst>
                  </a:tr>
                  <a:tr h="200730"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Data 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Source of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930366"/>
                      </a:ext>
                    </a:extLst>
                  </a:tr>
                  <a:tr h="20834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Data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Format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20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Data format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8516125"/>
                      </a:ext>
                    </a:extLst>
                  </a:tr>
                  <a:tr h="2083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Data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Category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20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DGA version of openness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0755242"/>
                      </a:ext>
                    </a:extLst>
                  </a:tr>
                  <a:tr h="2083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b="0" i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License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20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License to use the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763635"/>
                      </a:ext>
                    </a:extLst>
                  </a:tr>
                  <a:tr h="200730"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Openness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Openness level in our organization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7280693"/>
                      </a:ext>
                    </a:extLst>
                  </a:tr>
                  <a:tr h="200730"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Data Dictionary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Important fields in data set (if any)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082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480437A-E702-18BC-8B1F-DE7857625B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9849578"/>
                  </p:ext>
                </p:extLst>
              </p:nvPr>
            </p:nvGraphicFramePr>
            <p:xfrm>
              <a:off x="2654972" y="1363488"/>
              <a:ext cx="6882054" cy="50773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86046">
                      <a:extLst>
                        <a:ext uri="{9D8B030D-6E8A-4147-A177-3AD203B41FA5}">
                          <a16:colId xmlns:a16="http://schemas.microsoft.com/office/drawing/2014/main" val="1037615394"/>
                        </a:ext>
                      </a:extLst>
                    </a:gridCol>
                    <a:gridCol w="4896008">
                      <a:extLst>
                        <a:ext uri="{9D8B030D-6E8A-4147-A177-3AD203B41FA5}">
                          <a16:colId xmlns:a16="http://schemas.microsoft.com/office/drawing/2014/main" val="2862772066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Field 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0211645"/>
                      </a:ext>
                    </a:extLst>
                  </a:tr>
                  <a:tr h="28429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>
                          <a:blip r:embed="rId2"/>
                          <a:stretch>
                            <a:fillRect l="-307" t="-97872" r="-247239" b="-1593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Title of the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4313889"/>
                      </a:ext>
                    </a:extLst>
                  </a:tr>
                  <a:tr h="28429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>
                          <a:blip r:embed="rId2"/>
                          <a:stretch>
                            <a:fillRect l="-307" t="-202174" r="-247239" b="-152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 of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6045519"/>
                      </a:ext>
                    </a:extLst>
                  </a:tr>
                  <a:tr h="28429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>
                          <a:blip r:embed="rId2"/>
                          <a:stretch>
                            <a:fillRect l="-307" t="-295745" r="-247239" b="-1395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URL of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601743"/>
                      </a:ext>
                    </a:extLst>
                  </a:tr>
                  <a:tr h="28429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>
                          <a:blip r:embed="rId2"/>
                          <a:stretch>
                            <a:fillRect l="-307" t="-395745" r="-247239" b="-1295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Organization unit that responsible for the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3879871"/>
                      </a:ext>
                    </a:extLst>
                  </a:tr>
                  <a:tr h="28429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>
                          <a:blip r:embed="rId2"/>
                          <a:stretch>
                            <a:fillRect l="-307" t="-495745" r="-247239" b="-1195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Person or sub-unit in charge of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177124"/>
                      </a:ext>
                    </a:extLst>
                  </a:tr>
                  <a:tr h="28429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>
                          <a:blip r:embed="rId2"/>
                          <a:stretch>
                            <a:fillRect l="-307" t="-608696" r="-247239" b="-1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Contact email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862203"/>
                      </a:ext>
                    </a:extLst>
                  </a:tr>
                  <a:tr h="28429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>
                          <a:blip r:embed="rId2"/>
                          <a:stretch>
                            <a:fillRect l="-307" t="-693617" r="-247239" b="-9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Keywords for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357102"/>
                      </a:ext>
                    </a:extLst>
                  </a:tr>
                  <a:tr h="28429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>
                          <a:blip r:embed="rId2"/>
                          <a:stretch>
                            <a:fillRect l="-307" t="-793617" r="-247239" b="-8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 of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6744695"/>
                      </a:ext>
                    </a:extLst>
                  </a:tr>
                  <a:tr h="28429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>
                          <a:blip r:embed="rId2"/>
                          <a:stretch>
                            <a:fillRect l="-307" t="-913043" r="-247239" b="-8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 of data collection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5029271"/>
                      </a:ext>
                    </a:extLst>
                  </a:tr>
                  <a:tr h="28429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>
                          <a:blip r:embed="rId2"/>
                          <a:stretch>
                            <a:fillRect l="-307" t="-991489" r="-247239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>
                          <a:blip r:embed="rId2"/>
                          <a:stretch>
                            <a:fillRect l="-40672" t="-991489" r="-249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257493"/>
                      </a:ext>
                    </a:extLst>
                  </a:tr>
                  <a:tr h="28429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>
                          <a:blip r:embed="rId2"/>
                          <a:stretch>
                            <a:fillRect l="-307" t="-1091489" r="-247239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Geo location coverage of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39073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Data 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Source of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930366"/>
                      </a:ext>
                    </a:extLst>
                  </a:tr>
                  <a:tr h="28429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>
                          <a:blip r:embed="rId2"/>
                          <a:stretch>
                            <a:fillRect l="-307" t="-1315217" r="-247239" b="-4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Data format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8516125"/>
                      </a:ext>
                    </a:extLst>
                  </a:tr>
                  <a:tr h="28429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>
                          <a:blip r:embed="rId2"/>
                          <a:stretch>
                            <a:fillRect l="-307" t="-1385106" r="-247239" b="-3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DGA version of openness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0755242"/>
                      </a:ext>
                    </a:extLst>
                  </a:tr>
                  <a:tr h="28429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>
                          <a:blip r:embed="rId2"/>
                          <a:stretch>
                            <a:fillRect l="-307" t="-1485106" r="-247239" b="-2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License to use the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76363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Openness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Openness level in our organization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728069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Data Dictionary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Important fields in data set (if any)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082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A89986-BFED-51CA-8F72-C9EBB44BE40D}"/>
                  </a:ext>
                </a:extLst>
              </p:cNvPr>
              <p:cNvSpPr txBox="1"/>
              <p:nvPr/>
            </p:nvSpPr>
            <p:spPr>
              <a:xfrm>
                <a:off x="7854095" y="6460128"/>
                <a:ext cx="1682931" cy="3240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DGA</m:t>
                          </m:r>
                          <m:r>
                            <m:rPr>
                              <m:nor/>
                            </m:rP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Compliance</m:t>
                          </m:r>
                        </m:sub>
                      </m:sSub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A89986-BFED-51CA-8F72-C9EBB44BE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095" y="6460128"/>
                <a:ext cx="1682931" cy="324063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3218B62-5C63-3538-0709-9542F9FDA877}"/>
              </a:ext>
            </a:extLst>
          </p:cNvPr>
          <p:cNvSpPr/>
          <p:nvPr/>
        </p:nvSpPr>
        <p:spPr>
          <a:xfrm>
            <a:off x="2654971" y="5925737"/>
            <a:ext cx="6882055" cy="5580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3DF882D-0B65-0BA6-EE9A-7240FEF4CB35}"/>
              </a:ext>
            </a:extLst>
          </p:cNvPr>
          <p:cNvSpPr/>
          <p:nvPr/>
        </p:nvSpPr>
        <p:spPr>
          <a:xfrm>
            <a:off x="2663681" y="1648689"/>
            <a:ext cx="6873345" cy="4253346"/>
          </a:xfrm>
          <a:prstGeom prst="roundRect">
            <a:avLst/>
          </a:prstGeom>
          <a:noFill/>
          <a:ln w="57150">
            <a:solidFill>
              <a:srgbClr val="103E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>
              <a:solidFill>
                <a:srgbClr val="103EA7"/>
              </a:solidFill>
              <a:highlight>
                <a:srgbClr val="0000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3375D-25A4-B7E2-086F-A182F7A2A5C8}"/>
              </a:ext>
            </a:extLst>
          </p:cNvPr>
          <p:cNvSpPr txBox="1"/>
          <p:nvPr/>
        </p:nvSpPr>
        <p:spPr>
          <a:xfrm>
            <a:off x="76530" y="1671778"/>
            <a:ext cx="243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DGA compliance fields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BB8DF-7E81-497F-C2C6-442279A00782}"/>
              </a:ext>
            </a:extLst>
          </p:cNvPr>
          <p:cNvSpPr txBox="1"/>
          <p:nvPr/>
        </p:nvSpPr>
        <p:spPr>
          <a:xfrm>
            <a:off x="10261816" y="4833285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</a:t>
            </a:r>
            <a:r>
              <a:rPr lang="en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xtended fields 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A62E6411-F3A8-EB58-D1DA-5B351F83217E}"/>
              </a:ext>
            </a:extLst>
          </p:cNvPr>
          <p:cNvCxnSpPr>
            <a:cxnSpLocks/>
            <a:stCxn id="10" idx="2"/>
            <a:endCxn id="3" idx="3"/>
          </p:cNvCxnSpPr>
          <p:nvPr/>
        </p:nvCxnSpPr>
        <p:spPr>
          <a:xfrm rot="5400000">
            <a:off x="9992732" y="4900800"/>
            <a:ext cx="848279" cy="175968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39C4033E-F3A0-7B3A-3611-63CB88A0991E}"/>
              </a:ext>
            </a:extLst>
          </p:cNvPr>
          <p:cNvCxnSpPr>
            <a:cxnSpLocks/>
            <a:stCxn id="8" idx="2"/>
            <a:endCxn id="6" idx="1"/>
          </p:cNvCxnSpPr>
          <p:nvPr/>
        </p:nvCxnSpPr>
        <p:spPr>
          <a:xfrm rot="16200000" flipH="1">
            <a:off x="1089012" y="2336197"/>
            <a:ext cx="1768715" cy="136320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C757F9E-1098-6C07-1A18-BC15445AD63A}"/>
              </a:ext>
            </a:extLst>
          </p:cNvPr>
          <p:cNvSpPr/>
          <p:nvPr/>
        </p:nvSpPr>
        <p:spPr>
          <a:xfrm>
            <a:off x="2507004" y="5237018"/>
            <a:ext cx="7154232" cy="409673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75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1B20-EC15-4404-A2DC-4681EFC0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9054"/>
            <a:ext cx="10515600" cy="1325563"/>
          </a:xfrm>
        </p:spPr>
        <p:txBody>
          <a:bodyPr/>
          <a:lstStyle/>
          <a:p>
            <a:r>
              <a:rPr lang="en-US" b="1" dirty="0"/>
              <a:t>DGA Data categories</a:t>
            </a:r>
            <a:endParaRPr lang="th-TH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F37021-0B87-1213-D317-0019C8C7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92" y="1468092"/>
            <a:ext cx="10515601" cy="42533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4CC34-7754-AD77-88F1-3F1D56DC7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928" y="1133209"/>
            <a:ext cx="4421065" cy="4761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789A8D-A48C-F5FF-DE35-120A2B0DF416}"/>
              </a:ext>
            </a:extLst>
          </p:cNvPr>
          <p:cNvSpPr txBox="1"/>
          <p:nvPr/>
        </p:nvSpPr>
        <p:spPr>
          <a:xfrm>
            <a:off x="9918015" y="1237259"/>
            <a:ext cx="234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(Level)</a:t>
            </a:r>
            <a:endParaRPr lang="th-TH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F3AD7-0AA6-D614-56BF-768A43BF149F}"/>
              </a:ext>
            </a:extLst>
          </p:cNvPr>
          <p:cNvSpPr txBox="1"/>
          <p:nvPr/>
        </p:nvSpPr>
        <p:spPr>
          <a:xfrm>
            <a:off x="6773033" y="1468091"/>
            <a:ext cx="234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(No.)</a:t>
            </a:r>
            <a:endParaRPr lang="th-TH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B480B-7467-AD16-AB47-64D1DBEB7F6F}"/>
              </a:ext>
            </a:extLst>
          </p:cNvPr>
          <p:cNvSpPr txBox="1"/>
          <p:nvPr/>
        </p:nvSpPr>
        <p:spPr>
          <a:xfrm>
            <a:off x="4426997" y="1449977"/>
            <a:ext cx="234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(Category)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78867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314" y="0"/>
            <a:ext cx="10625011" cy="1325563"/>
          </a:xfrm>
        </p:spPr>
        <p:txBody>
          <a:bodyPr/>
          <a:lstStyle/>
          <a:p>
            <a:r>
              <a:rPr lang="en-US" dirty="0"/>
              <a:t>Openness</a:t>
            </a:r>
            <a:endParaRPr lang="en-TH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68E3511-97F6-520E-8855-1026B6BFA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069036"/>
              </p:ext>
            </p:extLst>
          </p:nvPr>
        </p:nvGraphicFramePr>
        <p:xfrm>
          <a:off x="735690" y="1181100"/>
          <a:ext cx="11173097" cy="4841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5502">
                  <a:extLst>
                    <a:ext uri="{9D8B030D-6E8A-4147-A177-3AD203B41FA5}">
                      <a16:colId xmlns:a16="http://schemas.microsoft.com/office/drawing/2014/main" val="145467412"/>
                    </a:ext>
                  </a:extLst>
                </a:gridCol>
                <a:gridCol w="3976937">
                  <a:extLst>
                    <a:ext uri="{9D8B030D-6E8A-4147-A177-3AD203B41FA5}">
                      <a16:colId xmlns:a16="http://schemas.microsoft.com/office/drawing/2014/main" val="280211644"/>
                    </a:ext>
                  </a:extLst>
                </a:gridCol>
                <a:gridCol w="3533442">
                  <a:extLst>
                    <a:ext uri="{9D8B030D-6E8A-4147-A177-3AD203B41FA5}">
                      <a16:colId xmlns:a16="http://schemas.microsoft.com/office/drawing/2014/main" val="3839032241"/>
                    </a:ext>
                  </a:extLst>
                </a:gridCol>
                <a:gridCol w="2477216">
                  <a:extLst>
                    <a:ext uri="{9D8B030D-6E8A-4147-A177-3AD203B41FA5}">
                      <a16:colId xmlns:a16="http://schemas.microsoft.com/office/drawing/2014/main" val="1979469549"/>
                    </a:ext>
                  </a:extLst>
                </a:gridCol>
              </a:tblGrid>
              <a:tr h="947183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 for sharing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7012265"/>
                  </a:ext>
                </a:extLst>
              </a:tr>
              <a:tr h="52621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to the 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need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453127"/>
                  </a:ext>
                </a:extLst>
              </a:tr>
              <a:tr h="52621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within organization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need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9120382"/>
                  </a:ext>
                </a:extLst>
              </a:tr>
              <a:tr h="52621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Authorization required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Council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292649"/>
                  </a:ext>
                </a:extLst>
              </a:tr>
              <a:tr h="136815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Authorization required and permission of third-party owner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Council and 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owner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0262"/>
                  </a:ext>
                </a:extLst>
              </a:tr>
              <a:tr h="94718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Executives, </a:t>
                      </a:r>
                    </a:p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Governance staff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allow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1527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413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E18E8B-E692-C415-F567-F718FAE4E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H"/>
              <a:t>Impletmentation</a:t>
            </a:r>
          </a:p>
        </p:txBody>
      </p:sp>
    </p:spTree>
    <p:extLst>
      <p:ext uri="{BB962C8B-B14F-4D97-AF65-F5344CB8AC3E}">
        <p14:creationId xmlns:p14="http://schemas.microsoft.com/office/powerpoint/2010/main" val="692662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6" y="0"/>
            <a:ext cx="10515600" cy="1325563"/>
          </a:xfrm>
        </p:spPr>
        <p:txBody>
          <a:bodyPr/>
          <a:lstStyle/>
          <a:p>
            <a:r>
              <a:rPr lang="en-TH" dirty="0"/>
              <a:t>NSTDA Data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038" y="1253331"/>
            <a:ext cx="9673856" cy="4351338"/>
          </a:xfrm>
        </p:spPr>
        <p:txBody>
          <a:bodyPr>
            <a:noAutofit/>
          </a:bodyPr>
          <a:lstStyle/>
          <a:p>
            <a:r>
              <a:rPr lang="en-TH" dirty="0"/>
              <a:t>Set policies &amp; Mananage data</a:t>
            </a:r>
          </a:p>
          <a:p>
            <a:pPr lvl="1"/>
            <a:r>
              <a:rPr lang="en-TH" sz="2800" dirty="0"/>
              <a:t>Data Security</a:t>
            </a:r>
          </a:p>
          <a:p>
            <a:pPr lvl="1"/>
            <a:r>
              <a:rPr lang="en-TH" sz="2800" dirty="0"/>
              <a:t>Data Privacy</a:t>
            </a:r>
          </a:p>
          <a:p>
            <a:pPr lvl="1"/>
            <a:r>
              <a:rPr lang="en-TH" sz="2800" dirty="0"/>
              <a:t>Data Quality</a:t>
            </a:r>
          </a:p>
          <a:p>
            <a:pPr lvl="2"/>
            <a:r>
              <a:rPr lang="en-TH" sz="2800" dirty="0"/>
              <a:t>Accuracy</a:t>
            </a:r>
          </a:p>
          <a:p>
            <a:pPr lvl="2"/>
            <a:r>
              <a:rPr lang="en-TH" sz="2800" dirty="0"/>
              <a:t>Completeness</a:t>
            </a:r>
          </a:p>
          <a:p>
            <a:pPr lvl="2"/>
            <a:r>
              <a:rPr lang="en-TH" sz="2800" dirty="0"/>
              <a:t>Timeliness</a:t>
            </a:r>
          </a:p>
          <a:p>
            <a:pPr lvl="2"/>
            <a:r>
              <a:rPr lang="en-TH" sz="2800" dirty="0"/>
              <a:t>R</a:t>
            </a:r>
            <a:r>
              <a:rPr lang="en-US" sz="2800" dirty="0"/>
              <a:t>e</a:t>
            </a:r>
            <a:r>
              <a:rPr lang="en-TH" sz="2800" dirty="0"/>
              <a:t>levancy</a:t>
            </a:r>
          </a:p>
          <a:p>
            <a:pPr lvl="2"/>
            <a:r>
              <a:rPr lang="en-TH" sz="2800" dirty="0"/>
              <a:t>Availability</a:t>
            </a:r>
          </a:p>
          <a:p>
            <a:r>
              <a:rPr lang="en-TH" dirty="0"/>
              <a:t>Delegate </a:t>
            </a:r>
            <a:r>
              <a:rPr lang="en-US" dirty="0"/>
              <a:t>responsibility to staff</a:t>
            </a:r>
          </a:p>
          <a:p>
            <a:pPr lvl="1"/>
            <a:r>
              <a:rPr lang="en-TH" sz="2800" dirty="0"/>
              <a:t>Appoint NSTDA Data Council</a:t>
            </a:r>
          </a:p>
        </p:txBody>
      </p:sp>
    </p:spTree>
    <p:extLst>
      <p:ext uri="{BB962C8B-B14F-4D97-AF65-F5344CB8AC3E}">
        <p14:creationId xmlns:p14="http://schemas.microsoft.com/office/powerpoint/2010/main" val="248011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29" y="0"/>
            <a:ext cx="10515600" cy="1325563"/>
          </a:xfrm>
        </p:spPr>
        <p:txBody>
          <a:bodyPr/>
          <a:lstStyle/>
          <a:p>
            <a:r>
              <a:rPr lang="en-TH" dirty="0"/>
              <a:t>NECTEC Data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477" y="1325563"/>
            <a:ext cx="9673856" cy="4351338"/>
          </a:xfrm>
        </p:spPr>
        <p:txBody>
          <a:bodyPr>
            <a:normAutofit/>
          </a:bodyPr>
          <a:lstStyle/>
          <a:p>
            <a:r>
              <a:rPr lang="en-US" sz="3000" dirty="0"/>
              <a:t>Compile NSTDA Data Governance Policy</a:t>
            </a:r>
          </a:p>
          <a:p>
            <a:r>
              <a:rPr lang="en-US" sz="3000" dirty="0"/>
              <a:t>Appoint NECTEC Data Governance working body (Council and Data Stewards)</a:t>
            </a:r>
          </a:p>
          <a:p>
            <a:r>
              <a:rPr lang="en-US" sz="3000" dirty="0"/>
              <a:t>Announcement on information disclosure policy and user agreement</a:t>
            </a:r>
          </a:p>
          <a:p>
            <a:r>
              <a:rPr lang="en-US" sz="3000" dirty="0"/>
              <a:t>Establish Key Performance Indicator (KPIs)</a:t>
            </a:r>
          </a:p>
          <a:p>
            <a:r>
              <a:rPr lang="en-US" sz="3000" dirty="0"/>
              <a:t>Develop planform for sharing data (NECTEC Data Catalog)</a:t>
            </a:r>
          </a:p>
          <a:p>
            <a:r>
              <a:rPr lang="en-US" sz="3000" dirty="0"/>
              <a:t>Promote and Training </a:t>
            </a:r>
          </a:p>
          <a:p>
            <a:endParaRPr lang="en-TH" sz="3000" dirty="0"/>
          </a:p>
        </p:txBody>
      </p:sp>
    </p:spTree>
    <p:extLst>
      <p:ext uri="{BB962C8B-B14F-4D97-AF65-F5344CB8AC3E}">
        <p14:creationId xmlns:p14="http://schemas.microsoft.com/office/powerpoint/2010/main" val="2823204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DE53-7051-D9B9-1C33-60EB2CEF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57" y="0"/>
            <a:ext cx="10515600" cy="1325563"/>
          </a:xfrm>
        </p:spPr>
        <p:txBody>
          <a:bodyPr/>
          <a:lstStyle/>
          <a:p>
            <a:r>
              <a:rPr lang="en-TH" dirty="0"/>
              <a:t>NECTEC Data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7058B-4EE8-7BAB-5DD5-45B629D3F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746" y="1265386"/>
            <a:ext cx="9673856" cy="4351338"/>
          </a:xfrm>
        </p:spPr>
        <p:txBody>
          <a:bodyPr>
            <a:normAutofit/>
          </a:bodyPr>
          <a:lstStyle/>
          <a:p>
            <a:r>
              <a:rPr lang="en-TH" sz="3600" dirty="0"/>
              <a:t>Member</a:t>
            </a:r>
          </a:p>
          <a:p>
            <a:pPr lvl="1"/>
            <a:r>
              <a:rPr lang="en-TH" sz="3200" dirty="0"/>
              <a:t>Executives</a:t>
            </a:r>
          </a:p>
          <a:p>
            <a:pPr lvl="1"/>
            <a:r>
              <a:rPr lang="en-TH" sz="3200" dirty="0"/>
              <a:t>Directors</a:t>
            </a:r>
          </a:p>
          <a:p>
            <a:r>
              <a:rPr lang="en-TH" sz="3600" dirty="0"/>
              <a:t>Role</a:t>
            </a:r>
          </a:p>
          <a:p>
            <a:pPr lvl="1"/>
            <a:r>
              <a:rPr lang="en-TH" sz="3200" dirty="0"/>
              <a:t>Set up polices and regulations</a:t>
            </a:r>
          </a:p>
          <a:p>
            <a:pPr lvl="1"/>
            <a:r>
              <a:rPr lang="en-TH" sz="3200" dirty="0"/>
              <a:t>Delegate authorize to Data Stewards</a:t>
            </a:r>
          </a:p>
        </p:txBody>
      </p:sp>
    </p:spTree>
    <p:extLst>
      <p:ext uri="{BB962C8B-B14F-4D97-AF65-F5344CB8AC3E}">
        <p14:creationId xmlns:p14="http://schemas.microsoft.com/office/powerpoint/2010/main" val="4062987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2F39-8DA9-6D6B-71DA-82194D3E0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7935"/>
            <a:ext cx="10515600" cy="1325563"/>
          </a:xfrm>
        </p:spPr>
        <p:txBody>
          <a:bodyPr/>
          <a:lstStyle/>
          <a:p>
            <a:r>
              <a:rPr lang="en-TH" dirty="0"/>
              <a:t>NECTEC Data Stewards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023DC-62F7-9493-42EE-6826A3335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6002" y="1071481"/>
            <a:ext cx="9673856" cy="4351338"/>
          </a:xfrm>
        </p:spPr>
        <p:txBody>
          <a:bodyPr>
            <a:noAutofit/>
          </a:bodyPr>
          <a:lstStyle/>
          <a:p>
            <a:r>
              <a:rPr lang="en-TH" dirty="0"/>
              <a:t>Member</a:t>
            </a:r>
          </a:p>
          <a:p>
            <a:pPr lvl="1"/>
            <a:r>
              <a:rPr lang="en-TH" sz="2800" dirty="0"/>
              <a:t>Vice Directos</a:t>
            </a:r>
          </a:p>
          <a:p>
            <a:pPr lvl="1"/>
            <a:r>
              <a:rPr lang="en-TH" sz="2800" dirty="0"/>
              <a:t>Representative</a:t>
            </a:r>
          </a:p>
          <a:p>
            <a:pPr lvl="2"/>
            <a:r>
              <a:rPr lang="en-US" sz="2800" dirty="0"/>
              <a:t>R</a:t>
            </a:r>
            <a:r>
              <a:rPr lang="en-TH" sz="2800" dirty="0"/>
              <a:t>eserarch units</a:t>
            </a:r>
          </a:p>
          <a:p>
            <a:pPr lvl="2"/>
            <a:r>
              <a:rPr lang="en-TH" sz="2800" dirty="0"/>
              <a:t>Research infrastructure units</a:t>
            </a:r>
          </a:p>
          <a:p>
            <a:pPr lvl="2"/>
            <a:r>
              <a:rPr lang="en-US" sz="2800" dirty="0"/>
              <a:t>N</a:t>
            </a:r>
            <a:r>
              <a:rPr lang="en-TH" sz="2800" dirty="0"/>
              <a:t>on-research units</a:t>
            </a:r>
          </a:p>
          <a:p>
            <a:r>
              <a:rPr lang="en-TH" dirty="0"/>
              <a:t>Role</a:t>
            </a:r>
          </a:p>
          <a:p>
            <a:pPr lvl="1"/>
            <a:r>
              <a:rPr lang="en-TH" sz="2800" dirty="0"/>
              <a:t>Execute authrize from Council</a:t>
            </a:r>
          </a:p>
          <a:p>
            <a:pPr lvl="2"/>
            <a:r>
              <a:rPr lang="en-TH" sz="2800" dirty="0"/>
              <a:t>Manage data</a:t>
            </a:r>
          </a:p>
          <a:p>
            <a:pPr lvl="2"/>
            <a:r>
              <a:rPr lang="en-TH" sz="2800" dirty="0"/>
              <a:t>Regulate and enforce policies</a:t>
            </a:r>
          </a:p>
          <a:p>
            <a:pPr lvl="2"/>
            <a:r>
              <a:rPr lang="en-TH" sz="2800" dirty="0"/>
              <a:t>Create and operate Data Catalog Platform</a:t>
            </a:r>
          </a:p>
        </p:txBody>
      </p:sp>
    </p:spTree>
    <p:extLst>
      <p:ext uri="{BB962C8B-B14F-4D97-AF65-F5344CB8AC3E}">
        <p14:creationId xmlns:p14="http://schemas.microsoft.com/office/powerpoint/2010/main" val="3761123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5" y="88900"/>
            <a:ext cx="10515600" cy="1325563"/>
          </a:xfrm>
        </p:spPr>
        <p:txBody>
          <a:bodyPr/>
          <a:lstStyle/>
          <a:p>
            <a:r>
              <a:rPr lang="en-TH" dirty="0"/>
              <a:t>NECTEC </a:t>
            </a:r>
            <a:r>
              <a:rPr lang="en-US" dirty="0"/>
              <a:t>Information Openness Policy 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394" y="1492250"/>
            <a:ext cx="9673856" cy="4351338"/>
          </a:xfrm>
        </p:spPr>
        <p:txBody>
          <a:bodyPr>
            <a:noAutofit/>
          </a:bodyPr>
          <a:lstStyle/>
          <a:p>
            <a:r>
              <a:rPr lang="en-TH" dirty="0"/>
              <a:t>NECTEC’s version of DGA’s Disclousure level</a:t>
            </a:r>
          </a:p>
          <a:p>
            <a:r>
              <a:rPr lang="en-TH" dirty="0"/>
              <a:t>Classify the level of Openness of the data </a:t>
            </a:r>
          </a:p>
          <a:p>
            <a:r>
              <a:rPr lang="en-TH" dirty="0"/>
              <a:t>Define the right for each level</a:t>
            </a:r>
          </a:p>
          <a:p>
            <a:pPr lvl="1"/>
            <a:r>
              <a:rPr lang="en-TH" sz="2800" dirty="0"/>
              <a:t>Right to access metadata </a:t>
            </a:r>
          </a:p>
          <a:p>
            <a:pPr lvl="1"/>
            <a:r>
              <a:rPr lang="en-TH" sz="2800" dirty="0"/>
              <a:t>Right to request data</a:t>
            </a:r>
          </a:p>
          <a:p>
            <a:endParaRPr lang="en-TH" dirty="0"/>
          </a:p>
          <a:p>
            <a:pPr marL="0" indent="0">
              <a:buNone/>
            </a:pPr>
            <a:endParaRPr lang="en-TH" dirty="0"/>
          </a:p>
          <a:p>
            <a:pPr marL="0" indent="0">
              <a:buNone/>
            </a:pPr>
            <a:r>
              <a:rPr lang="en-TH" dirty="0"/>
              <a:t>* A</a:t>
            </a:r>
            <a:r>
              <a:rPr lang="en-US" dirty="0"/>
              <a:t>t the moment of the announcement, the government disclose level was still in development</a:t>
            </a:r>
            <a:endParaRPr lang="en-TH" dirty="0"/>
          </a:p>
          <a:p>
            <a:pPr lvl="1"/>
            <a:endParaRPr lang="en-TH" sz="2800" dirty="0"/>
          </a:p>
          <a:p>
            <a:pPr lvl="1"/>
            <a:endParaRPr lang="en-TH" sz="2800" dirty="0"/>
          </a:p>
          <a:p>
            <a:pPr lvl="1"/>
            <a:endParaRPr lang="en-TH" sz="2800" dirty="0"/>
          </a:p>
          <a:p>
            <a:pPr lvl="1"/>
            <a:endParaRPr lang="en-TH" sz="2800" dirty="0"/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67687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08" y="1579418"/>
            <a:ext cx="9598891" cy="4597545"/>
          </a:xfrm>
        </p:spPr>
        <p:txBody>
          <a:bodyPr>
            <a:normAutofit/>
          </a:bodyPr>
          <a:lstStyle/>
          <a:p>
            <a:r>
              <a:rPr lang="en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Background</a:t>
            </a:r>
          </a:p>
          <a:p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Framework and </a:t>
            </a:r>
            <a:r>
              <a:rPr lang="en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Implementation</a:t>
            </a:r>
            <a:endParaRPr lang="en-US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4400" b="1" dirty="0">
                <a:cs typeface="TH Sarabun New" panose="020B0500040200020003" pitchFamily="34" charset="-34"/>
              </a:rPr>
              <a:t>Activities</a:t>
            </a:r>
            <a:endParaRPr lang="en-TH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Result</a:t>
            </a:r>
            <a:endParaRPr lang="en-US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4400" b="1" dirty="0">
                <a:cs typeface="TH Sarabun New" panose="020B0500040200020003" pitchFamily="34" charset="-34"/>
              </a:rPr>
              <a:t>Future work</a:t>
            </a:r>
            <a:endParaRPr lang="en-TH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3711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NECTEC</a:t>
            </a:r>
            <a:r>
              <a:rPr lang="th-TH" dirty="0"/>
              <a:t> </a:t>
            </a:r>
            <a:r>
              <a:rPr lang="en-US" dirty="0"/>
              <a:t>Data Catalog Platform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H" dirty="0"/>
              <a:t>Based on C-KAN </a:t>
            </a:r>
            <a:endParaRPr lang="en-US" dirty="0"/>
          </a:p>
          <a:p>
            <a:r>
              <a:rPr lang="en-TH" dirty="0"/>
              <a:t>Metadata is an extended version of GD-Catalog’ metadata</a:t>
            </a:r>
          </a:p>
          <a:p>
            <a:r>
              <a:rPr lang="en-US" dirty="0">
                <a:solidFill>
                  <a:srgbClr val="0E101A"/>
                </a:solidFill>
                <a:effectLst/>
              </a:rPr>
              <a:t>Implementation of Data Governance for data sharing</a:t>
            </a:r>
            <a:r>
              <a:rPr lang="en-US" dirty="0"/>
              <a:t> </a:t>
            </a:r>
          </a:p>
          <a:p>
            <a:r>
              <a:rPr lang="en-US" dirty="0"/>
              <a:t>Implement with NSTDA Single Sign on (SSO) and organization structure</a:t>
            </a:r>
          </a:p>
          <a:p>
            <a:r>
              <a:rPr lang="en-US" dirty="0"/>
              <a:t>Support Data registration and Data request workflow</a:t>
            </a:r>
          </a:p>
          <a:p>
            <a:r>
              <a:rPr lang="en-US" dirty="0"/>
              <a:t>Not yet covered Data council process (still need offline process)</a:t>
            </a:r>
          </a:p>
          <a:p>
            <a:r>
              <a:rPr lang="en-US" dirty="0"/>
              <a:t>Not support central storage for store real data</a:t>
            </a:r>
            <a:endParaRPr lang="en-TH" dirty="0"/>
          </a:p>
          <a:p>
            <a:r>
              <a:rPr lang="en-TH" dirty="0"/>
              <a:t>Avaiable at </a:t>
            </a:r>
            <a:r>
              <a:rPr lang="en-TH" dirty="0">
                <a:hlinkClick r:id="rId2"/>
              </a:rPr>
              <a:t>https://opend-portal.nectec.or.th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4076502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4BF7-6185-2AFD-0035-564AA0BA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 descr="A picture containing text, screenshot, diagram, map&#10;&#10;Description automatically generated">
            <a:extLst>
              <a:ext uri="{FF2B5EF4-FFF2-40B4-BE49-F238E27FC236}">
                <a16:creationId xmlns:a16="http://schemas.microsoft.com/office/drawing/2014/main" id="{B90203EA-0DC6-D0E4-8648-6DE1CE14D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174"/>
          <a:stretch/>
        </p:blipFill>
        <p:spPr>
          <a:xfrm>
            <a:off x="-1" y="-1"/>
            <a:ext cx="12162821" cy="6858001"/>
          </a:xfrm>
        </p:spPr>
      </p:pic>
    </p:spTree>
    <p:extLst>
      <p:ext uri="{BB962C8B-B14F-4D97-AF65-F5344CB8AC3E}">
        <p14:creationId xmlns:p14="http://schemas.microsoft.com/office/powerpoint/2010/main" val="2138248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29E1-863C-A0D4-7FCE-F2B35F04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B1492-802C-72C4-C784-78AAA397B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92789-9EC3-451E-5C80-5A6E5353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28857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A02994-2B1F-3289-65D4-7E4154E716D2}"/>
              </a:ext>
            </a:extLst>
          </p:cNvPr>
          <p:cNvSpPr txBox="1">
            <a:spLocks/>
          </p:cNvSpPr>
          <p:nvPr/>
        </p:nvSpPr>
        <p:spPr>
          <a:xfrm>
            <a:off x="838200" y="671058"/>
            <a:ext cx="10515600" cy="906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catalog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1168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BF34-E24B-0D88-ACCC-F413E9B1B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3A14F-2605-612E-314A-E2F3B11CF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397D0-F56C-1D71-DA74-C2EDBC5C4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938"/>
            <a:ext cx="12094590" cy="68649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A02C6AD-C50E-0052-42F1-70A6A5E383B5}"/>
              </a:ext>
            </a:extLst>
          </p:cNvPr>
          <p:cNvSpPr txBox="1">
            <a:spLocks/>
          </p:cNvSpPr>
          <p:nvPr/>
        </p:nvSpPr>
        <p:spPr>
          <a:xfrm>
            <a:off x="624863" y="415562"/>
            <a:ext cx="10515600" cy="9067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register form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4439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Data Input Flow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926EA7-B1CE-1D45-2C0A-CE38304C8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44" y="1958109"/>
            <a:ext cx="10246926" cy="25564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EB08CD-5527-5D75-C6DD-9F97B895887C}"/>
              </a:ext>
            </a:extLst>
          </p:cNvPr>
          <p:cNvCxnSpPr>
            <a:cxnSpLocks/>
          </p:cNvCxnSpPr>
          <p:nvPr/>
        </p:nvCxnSpPr>
        <p:spPr>
          <a:xfrm>
            <a:off x="9504221" y="665020"/>
            <a:ext cx="83127" cy="57542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518A55F-DDFB-501E-3796-94953CFF7799}"/>
              </a:ext>
            </a:extLst>
          </p:cNvPr>
          <p:cNvSpPr txBox="1"/>
          <p:nvPr/>
        </p:nvSpPr>
        <p:spPr>
          <a:xfrm>
            <a:off x="8106560" y="1588777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</a:t>
            </a:r>
            <a:endParaRPr lang="th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A4588-AEF0-1B7C-A439-BD6125BBE992}"/>
              </a:ext>
            </a:extLst>
          </p:cNvPr>
          <p:cNvSpPr txBox="1"/>
          <p:nvPr/>
        </p:nvSpPr>
        <p:spPr>
          <a:xfrm>
            <a:off x="9840214" y="1588777"/>
            <a:ext cx="81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Offline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50145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A85E-1E72-4C0F-8C83-3D7E271E9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08" y="286253"/>
            <a:ext cx="10515600" cy="906766"/>
          </a:xfrm>
        </p:spPr>
        <p:txBody>
          <a:bodyPr/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Request form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ABC62-33BC-43BD-983A-1D0130133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827F9-2E36-4DB1-8579-F5CB9A6654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00" y="1327955"/>
            <a:ext cx="8390481" cy="4625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53A939-F6D7-46EC-B4A1-486545FAA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927" y="904240"/>
            <a:ext cx="4707065" cy="23007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E9F55-1EEB-4C51-820B-6BF9C9802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594" y="3205025"/>
            <a:ext cx="3472173" cy="27220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B4CCE-908E-47C8-9F83-0C258A7E2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00" y="964419"/>
            <a:ext cx="18192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96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/>
              <a:t>Data Request Flow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F86712-1B07-7FD4-7CBA-AF4F73166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149" y="1690688"/>
            <a:ext cx="9947590" cy="317346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EB303E-E742-D661-F8E3-5BACA9164D6F}"/>
              </a:ext>
            </a:extLst>
          </p:cNvPr>
          <p:cNvCxnSpPr>
            <a:cxnSpLocks/>
          </p:cNvCxnSpPr>
          <p:nvPr/>
        </p:nvCxnSpPr>
        <p:spPr>
          <a:xfrm>
            <a:off x="8303499" y="665020"/>
            <a:ext cx="83127" cy="57542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B591735-E58F-3A16-3DD1-DFFFF2CB95BE}"/>
              </a:ext>
            </a:extLst>
          </p:cNvPr>
          <p:cNvSpPr txBox="1"/>
          <p:nvPr/>
        </p:nvSpPr>
        <p:spPr>
          <a:xfrm>
            <a:off x="7349177" y="1588777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E5231-8A40-7B29-C087-033FEB0DED6D}"/>
              </a:ext>
            </a:extLst>
          </p:cNvPr>
          <p:cNvSpPr txBox="1"/>
          <p:nvPr/>
        </p:nvSpPr>
        <p:spPr>
          <a:xfrm>
            <a:off x="8639492" y="1588777"/>
            <a:ext cx="81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Offline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4266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BC58-D527-073E-F35D-2A4C9DAB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00" y="448252"/>
            <a:ext cx="10515600" cy="1325563"/>
          </a:xfrm>
        </p:spPr>
        <p:txBody>
          <a:bodyPr/>
          <a:lstStyle/>
          <a:p>
            <a:r>
              <a:rPr lang="en-US" dirty="0"/>
              <a:t>KPI setting (1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year goals)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8607-7A98-EB70-1FF8-A5BA1443E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926" y="1690688"/>
            <a:ext cx="9673856" cy="4351338"/>
          </a:xfrm>
        </p:spPr>
        <p:txBody>
          <a:bodyPr>
            <a:noAutofit/>
          </a:bodyPr>
          <a:lstStyle/>
          <a:p>
            <a:r>
              <a:rPr lang="en-TH" sz="3600" dirty="0"/>
              <a:t>Quatitative goals</a:t>
            </a:r>
          </a:p>
          <a:p>
            <a:pPr lvl="1"/>
            <a:r>
              <a:rPr lang="en-TH" sz="3600" dirty="0"/>
              <a:t>Oraganizae monthly Data Governance team meeting</a:t>
            </a:r>
          </a:p>
          <a:p>
            <a:pPr lvl="1"/>
            <a:r>
              <a:rPr lang="en-TH" sz="3600" dirty="0"/>
              <a:t>Develop Data Catalog Platform</a:t>
            </a:r>
          </a:p>
          <a:p>
            <a:pPr lvl="1"/>
            <a:r>
              <a:rPr lang="en-TH" sz="3600" dirty="0"/>
              <a:t>Set Key Performance Indicators (KPIs)</a:t>
            </a:r>
          </a:p>
          <a:p>
            <a:pPr lvl="2"/>
            <a:r>
              <a:rPr lang="en-TH" sz="3600" dirty="0"/>
              <a:t>1 registred data from each unit</a:t>
            </a:r>
          </a:p>
          <a:p>
            <a:r>
              <a:rPr lang="en-TH" sz="3600" dirty="0"/>
              <a:t>Qualitiative goals</a:t>
            </a:r>
            <a:endParaRPr lang="en-US" sz="3600" dirty="0"/>
          </a:p>
          <a:p>
            <a:pPr lvl="1"/>
            <a:r>
              <a:rPr lang="en-US" sz="3600" dirty="0"/>
              <a:t>Increase awareness for all stakeholders</a:t>
            </a:r>
            <a:endParaRPr lang="en-TH" sz="3600" dirty="0"/>
          </a:p>
        </p:txBody>
      </p:sp>
    </p:spTree>
    <p:extLst>
      <p:ext uri="{BB962C8B-B14F-4D97-AF65-F5344CB8AC3E}">
        <p14:creationId xmlns:p14="http://schemas.microsoft.com/office/powerpoint/2010/main" val="1297426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DE53-7051-D9B9-1C33-60EB2CEF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  <a:endParaRPr lang="en-T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181EE-BCED-D295-9425-6B29F376D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Top-down communication to deploy KPI</a:t>
            </a:r>
          </a:p>
          <a:p>
            <a:r>
              <a:rPr lang="en-US" sz="3600" dirty="0"/>
              <a:t>Promote data governance awareness</a:t>
            </a:r>
          </a:p>
          <a:p>
            <a:r>
              <a:rPr lang="en-US" sz="3600" dirty="0"/>
              <a:t>Conduct monthly meeting for data steward</a:t>
            </a:r>
          </a:p>
          <a:p>
            <a:r>
              <a:rPr lang="en-US" sz="3600" dirty="0"/>
              <a:t>Report progress for data council every quarter</a:t>
            </a:r>
          </a:p>
          <a:p>
            <a:r>
              <a:rPr lang="en-US" sz="3600" dirty="0"/>
              <a:t>Conduct training/workshop for all team</a:t>
            </a:r>
          </a:p>
        </p:txBody>
      </p:sp>
    </p:spTree>
    <p:extLst>
      <p:ext uri="{BB962C8B-B14F-4D97-AF65-F5344CB8AC3E}">
        <p14:creationId xmlns:p14="http://schemas.microsoft.com/office/powerpoint/2010/main" val="2662587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E43A-4A5D-58EB-DD46-B0A5D2B7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904" y="-1356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Public relation (PR)</a:t>
            </a:r>
            <a:endParaRPr lang="en-TH" sz="4000" dirty="0"/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73AD735B-8DF2-67EF-0BF0-C9A7D5AD8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473" y="1454726"/>
            <a:ext cx="3489182" cy="4934492"/>
          </a:xfrm>
          <a:prstGeom prst="rect">
            <a:avLst/>
          </a:prstGeom>
          <a:noFill/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3897B20-7FFD-C2C4-DA86-44F3293941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54726"/>
            <a:ext cx="5052291" cy="51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2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D6D57F-567A-2255-5AF3-3C2459B926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978145"/>
              </p:ext>
            </p:extLst>
          </p:nvPr>
        </p:nvGraphicFramePr>
        <p:xfrm>
          <a:off x="551872" y="108383"/>
          <a:ext cx="10845800" cy="627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3047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C0FE-B4E8-80AF-DDDD-84798BA8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606"/>
            <a:ext cx="10515600" cy="1325563"/>
          </a:xfrm>
        </p:spPr>
        <p:txBody>
          <a:bodyPr/>
          <a:lstStyle/>
          <a:p>
            <a:r>
              <a:rPr lang="en-US" dirty="0"/>
              <a:t>Conduct Workshop</a:t>
            </a:r>
            <a:endParaRPr lang="en-TH" dirty="0"/>
          </a:p>
        </p:txBody>
      </p:sp>
      <p:pic>
        <p:nvPicPr>
          <p:cNvPr id="4" name="Picture 3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2EBE8328-08A0-2BA3-2B64-B0B29B0355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093" y="3780011"/>
            <a:ext cx="4259190" cy="2192195"/>
          </a:xfrm>
          <a:prstGeom prst="rect">
            <a:avLst/>
          </a:prstGeom>
        </p:spPr>
      </p:pic>
      <p:pic>
        <p:nvPicPr>
          <p:cNvPr id="5" name="Picture 4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4EA39E6E-89EA-DF7B-C6AF-EE1C4B81B9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092" y="1336096"/>
            <a:ext cx="4340981" cy="2192195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928E95B-6E57-3C74-ED8E-8D11DE685B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14" y="1336096"/>
            <a:ext cx="5017436" cy="46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24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8DF1-1BBF-536F-3177-D88AFF6D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C69D3-4912-D45E-4099-7938C24D2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289" y="1690688"/>
            <a:ext cx="9673856" cy="4351338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TH" sz="3200" dirty="0"/>
              <a:t>Develop Data Catalog Platform</a:t>
            </a:r>
            <a:endParaRPr lang="en-US" sz="3200" dirty="0"/>
          </a:p>
          <a:p>
            <a:pPr lvl="1">
              <a:buFont typeface="Wingdings" pitchFamily="2" charset="2"/>
              <a:buChar char="ü"/>
            </a:pPr>
            <a:r>
              <a:rPr lang="en-TH" sz="3200" dirty="0"/>
              <a:t>Oraganiz</a:t>
            </a:r>
            <a:r>
              <a:rPr lang="en-US" sz="3200" dirty="0"/>
              <a:t>ed </a:t>
            </a:r>
            <a:r>
              <a:rPr lang="en-TH" sz="3200" dirty="0"/>
              <a:t>monthly Data Governance team meeting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Get contribution from all team, at least 1 data set be resisted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Increased data governance awareness of all stakeholders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Extend usage of platform to another national research center within NSTDA</a:t>
            </a:r>
            <a:endParaRPr lang="en-TH" sz="3600" dirty="0"/>
          </a:p>
          <a:p>
            <a:pPr marL="457200" lvl="1" indent="0">
              <a:buNone/>
            </a:pPr>
            <a:endParaRPr lang="en-TH" sz="3200" dirty="0"/>
          </a:p>
          <a:p>
            <a:pPr lvl="1"/>
            <a:endParaRPr lang="en-TH" sz="3200" dirty="0"/>
          </a:p>
          <a:p>
            <a:pPr lvl="1"/>
            <a:endParaRPr lang="en-TH" sz="3200" dirty="0"/>
          </a:p>
          <a:p>
            <a:pPr lvl="1"/>
            <a:endParaRPr lang="en-TH" sz="3200" dirty="0"/>
          </a:p>
        </p:txBody>
      </p:sp>
    </p:spTree>
    <p:extLst>
      <p:ext uri="{BB962C8B-B14F-4D97-AF65-F5344CB8AC3E}">
        <p14:creationId xmlns:p14="http://schemas.microsoft.com/office/powerpoint/2010/main" val="3330311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1265-6298-E4AD-B3A1-FB50F6A7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Questionnaries (n=70)</a:t>
            </a:r>
          </a:p>
        </p:txBody>
      </p:sp>
      <p:pic>
        <p:nvPicPr>
          <p:cNvPr id="4" name="Picture 2" descr="Forms response chart. Question title: 2.1 ความน่าสนใจของหัวข้อกิจกรรม. Number of responses: 70 responses.">
            <a:extLst>
              <a:ext uri="{FF2B5EF4-FFF2-40B4-BE49-F238E27FC236}">
                <a16:creationId xmlns:a16="http://schemas.microsoft.com/office/drawing/2014/main" id="{2508157F-DF63-E446-0A3A-48374A71E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1884" y="1483244"/>
            <a:ext cx="4637108" cy="220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rms response chart. Question title: 2.3 การตอบข้อซักถามในกิจกรรม  . Number of responses: 70 responses.">
            <a:extLst>
              <a:ext uri="{FF2B5EF4-FFF2-40B4-BE49-F238E27FC236}">
                <a16:creationId xmlns:a16="http://schemas.microsoft.com/office/drawing/2014/main" id="{E198EC45-6F58-5500-FBC5-33245F16F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882" y="3812225"/>
            <a:ext cx="4771110" cy="22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orms response chart. Question title: 2.2 การบรรยายและถ่ายทอดเนื้อหาของวิทยากร. Number of responses: 70 responses.">
            <a:extLst>
              <a:ext uri="{FF2B5EF4-FFF2-40B4-BE49-F238E27FC236}">
                <a16:creationId xmlns:a16="http://schemas.microsoft.com/office/drawing/2014/main" id="{9B897A4E-EB86-7F23-AEF8-4D4BA5462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546" y="3812225"/>
            <a:ext cx="4637108" cy="22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476C97-4715-4211-115D-633B80EE2F84}"/>
              </a:ext>
            </a:extLst>
          </p:cNvPr>
          <p:cNvSpPr txBox="1"/>
          <p:nvPr/>
        </p:nvSpPr>
        <p:spPr>
          <a:xfrm>
            <a:off x="1591891" y="1384768"/>
            <a:ext cx="659236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Question on training and presentation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Is the topic interesting = 87 %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Satisfaction with the presentation = 88.4 %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Satisfaction with the Q/A Session = 89.1 %</a:t>
            </a:r>
          </a:p>
        </p:txBody>
      </p:sp>
    </p:spTree>
    <p:extLst>
      <p:ext uri="{BB962C8B-B14F-4D97-AF65-F5344CB8AC3E}">
        <p14:creationId xmlns:p14="http://schemas.microsoft.com/office/powerpoint/2010/main" val="2758882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1265-6298-E4AD-B3A1-FB50F6A7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/>
              <a:t>Questionnaries (n=70)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6F8A4-9716-E774-1537-6727C1B3CF2E}"/>
              </a:ext>
            </a:extLst>
          </p:cNvPr>
          <p:cNvSpPr txBox="1"/>
          <p:nvPr/>
        </p:nvSpPr>
        <p:spPr>
          <a:xfrm>
            <a:off x="1064123" y="1361120"/>
            <a:ext cx="6592364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Question on applying training knowledge</a:t>
            </a:r>
            <a:endParaRPr lang="th-TH" sz="2000" b="1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Knowledge Application = 89.4%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Confidence in Knowledge Transfer = 84.4 %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Overall Training Satisfaction</a:t>
            </a:r>
            <a:r>
              <a:rPr lang="th-TH" sz="2000" b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= 89.6 %</a:t>
            </a:r>
            <a:endParaRPr lang="th-TH" sz="2000" b="1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lnSpc>
                <a:spcPct val="150000"/>
              </a:lnSpc>
            </a:pPr>
            <a:endParaRPr lang="en-TH" sz="2000" b="1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2" descr="Forms response chart. Question title: 4.1 สามารถนำความรู้ที่ได้รับไปประยุกต์ใช้ในงานได้. Number of responses: 70 responses.">
            <a:extLst>
              <a:ext uri="{FF2B5EF4-FFF2-40B4-BE49-F238E27FC236}">
                <a16:creationId xmlns:a16="http://schemas.microsoft.com/office/drawing/2014/main" id="{B5D3A971-D279-8810-30FD-31296A0F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726" y="1549314"/>
            <a:ext cx="4771110" cy="226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orms response chart. Question title: 4.2 มีความมั่นใจและสามารถนำความรู้ที่ได้รับไปถ่ายทอดให้ผู้อื่นเข้าใจได้. Number of responses: 70 responses.">
            <a:extLst>
              <a:ext uri="{FF2B5EF4-FFF2-40B4-BE49-F238E27FC236}">
                <a16:creationId xmlns:a16="http://schemas.microsoft.com/office/drawing/2014/main" id="{63C58DA6-B11C-E6EA-F3D2-F414A057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123" y="4224733"/>
            <a:ext cx="4538154" cy="21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orms response chart. Question title: 4.3  ความพึงพอใจในภาพรวมของกิจกรรม. Number of responses: 70 responses.">
            <a:extLst>
              <a:ext uri="{FF2B5EF4-FFF2-40B4-BE49-F238E27FC236}">
                <a16:creationId xmlns:a16="http://schemas.microsoft.com/office/drawing/2014/main" id="{0A5C3BC0-CB4B-BCC9-D86F-9059F6D6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724" y="4224733"/>
            <a:ext cx="4771111" cy="226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79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1265-6298-E4AD-B3A1-FB50F6A7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/>
              <a:t>Questionnaries (n=70)</a:t>
            </a:r>
          </a:p>
        </p:txBody>
      </p:sp>
      <p:pic>
        <p:nvPicPr>
          <p:cNvPr id="8" name="Picture 4" descr="Forms response chart. Question title: 3.1 ความรู้ ความเข้าใจในเรื่องนี้ ก่อน ร่วมกิจกรรม. Number of responses: 70 responses.">
            <a:extLst>
              <a:ext uri="{FF2B5EF4-FFF2-40B4-BE49-F238E27FC236}">
                <a16:creationId xmlns:a16="http://schemas.microsoft.com/office/drawing/2014/main" id="{F1DD83D2-1AEB-9843-EBD7-F14B570F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6016" y="2020589"/>
            <a:ext cx="4364055" cy="20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orms response chart. Question title: 3.2 ความรู้ ความเข้าใจในเรื่องนี้ หลัง ร่วมกิจกรรม. Number of responses: 70 responses.">
            <a:extLst>
              <a:ext uri="{FF2B5EF4-FFF2-40B4-BE49-F238E27FC236}">
                <a16:creationId xmlns:a16="http://schemas.microsoft.com/office/drawing/2014/main" id="{F1AB8349-6B61-6261-2313-A829EAFB9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825" y="4418244"/>
            <a:ext cx="4364055" cy="20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B451268B-5477-6DA4-CDB9-CDC384377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486328"/>
              </p:ext>
            </p:extLst>
          </p:nvPr>
        </p:nvGraphicFramePr>
        <p:xfrm>
          <a:off x="574493" y="2472488"/>
          <a:ext cx="6223266" cy="22250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111633">
                  <a:extLst>
                    <a:ext uri="{9D8B030D-6E8A-4147-A177-3AD203B41FA5}">
                      <a16:colId xmlns:a16="http://schemas.microsoft.com/office/drawing/2014/main" val="1226235225"/>
                    </a:ext>
                  </a:extLst>
                </a:gridCol>
                <a:gridCol w="3111633">
                  <a:extLst>
                    <a:ext uri="{9D8B030D-6E8A-4147-A177-3AD203B41FA5}">
                      <a16:colId xmlns:a16="http://schemas.microsoft.com/office/drawing/2014/main" val="1948851251"/>
                    </a:ext>
                  </a:extLst>
                </a:gridCol>
              </a:tblGrid>
              <a:tr h="530974">
                <a:tc gridSpan="2">
                  <a:txBody>
                    <a:bodyPr/>
                    <a:lstStyle/>
                    <a:p>
                      <a:pPr algn="ctr"/>
                      <a:r>
                        <a:rPr lang="en-TH" sz="320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Question on Understanding of Data Governance and Data Catalog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073048"/>
                  </a:ext>
                </a:extLst>
              </a:tr>
              <a:tr h="530974">
                <a:tc>
                  <a:txBody>
                    <a:bodyPr/>
                    <a:lstStyle/>
                    <a:p>
                      <a:pPr algn="ctr"/>
                      <a:r>
                        <a:rPr lang="en-TH" sz="3200" i="1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Before Training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i="1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After Training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704841"/>
                  </a:ext>
                </a:extLst>
              </a:tr>
              <a:tr h="530974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56.6%</a:t>
                      </a:r>
                      <a:endParaRPr lang="en-TH" sz="320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84.5%</a:t>
                      </a:r>
                      <a:endParaRPr lang="en-TH" sz="320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3809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774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12AC5B2A-E7F6-1E48-BA4B-A99C38EE48A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00803129"/>
                  </p:ext>
                </p:extLst>
              </p:nvPr>
            </p:nvGraphicFramePr>
            <p:xfrm>
              <a:off x="1" y="0"/>
              <a:ext cx="12191999" cy="6858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12AC5B2A-E7F6-1E48-BA4B-A99C38EE48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12191999" cy="685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11A42DE-179E-8C5D-8063-F961CB9C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6066" y="181572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H SarabunPSK"/>
                <a:cs typeface="TH Sarabun New" panose="020B0500040200020003"/>
              </a:rPr>
              <a:t>Diversity of registered data based on department</a:t>
            </a:r>
            <a:endParaRPr lang="th-TH" sz="4000" b="1" dirty="0">
              <a:latin typeface="TH SarabunPSK"/>
              <a:cs typeface="TH Sarabun New" panose="020B05000402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782216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D4BE-1F37-044D-8045-95AA2EA0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417" y="51579"/>
            <a:ext cx="11293817" cy="1325563"/>
          </a:xfrm>
        </p:spPr>
        <p:txBody>
          <a:bodyPr>
            <a:normAutofit/>
          </a:bodyPr>
          <a:lstStyle/>
          <a:p>
            <a:pPr algn="ctr"/>
            <a:r>
              <a:rPr lang="en-TH" sz="3600" dirty="0"/>
              <a:t>Regist</a:t>
            </a:r>
            <a:r>
              <a:rPr lang="en-US" sz="3600" dirty="0"/>
              <a:t>erred </a:t>
            </a:r>
            <a:r>
              <a:rPr lang="en-TH" sz="3600" dirty="0"/>
              <a:t>Data by </a:t>
            </a:r>
            <a:r>
              <a:rPr lang="en-US" sz="3600" dirty="0" err="1"/>
              <a:t>Openess</a:t>
            </a:r>
            <a:r>
              <a:rPr lang="en-TH" sz="3600" dirty="0"/>
              <a:t> Level (Nov 22)</a:t>
            </a:r>
            <a:endParaRPr lang="en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C3AE6A-7FD1-3B4C-BE2D-B3DCB0FDA0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13668"/>
              </p:ext>
            </p:extLst>
          </p:nvPr>
        </p:nvGraphicFramePr>
        <p:xfrm>
          <a:off x="1655354" y="1432560"/>
          <a:ext cx="9546305" cy="3992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5974">
                  <a:extLst>
                    <a:ext uri="{9D8B030D-6E8A-4147-A177-3AD203B41FA5}">
                      <a16:colId xmlns:a16="http://schemas.microsoft.com/office/drawing/2014/main" val="3490906154"/>
                    </a:ext>
                  </a:extLst>
                </a:gridCol>
                <a:gridCol w="2100331">
                  <a:extLst>
                    <a:ext uri="{9D8B030D-6E8A-4147-A177-3AD203B41FA5}">
                      <a16:colId xmlns:a16="http://schemas.microsoft.com/office/drawing/2014/main" val="2322954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H Sarabun New" panose="020B0500040200020003" pitchFamily="34" charset="-34"/>
                          <a:cs typeface="TH Sarabun New"/>
                        </a:rPr>
                        <a:t>Disclosure Level</a:t>
                      </a:r>
                      <a:endParaRPr lang="en-TH" sz="2800" b="1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TH" sz="2800" b="1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102292"/>
                  </a:ext>
                </a:extLst>
              </a:tr>
              <a:tr h="556884">
                <a:tc>
                  <a:txBody>
                    <a:bodyPr/>
                    <a:lstStyle/>
                    <a:p>
                      <a:pPr algn="l"/>
                      <a:r>
                        <a:rPr lang="en-TH" sz="3200">
                          <a:latin typeface="TH Sarabun New" panose="020B0500040200020003" pitchFamily="34" charset="-34"/>
                          <a:cs typeface="TH Sarabun New"/>
                        </a:rPr>
                        <a:t>Open to public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20</a:t>
                      </a:r>
                      <a:endParaRPr lang="en-TH" sz="3200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86316"/>
                  </a:ext>
                </a:extLst>
              </a:tr>
              <a:tr h="556884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TH Sarabun New" panose="020B0500040200020003" pitchFamily="34" charset="-34"/>
                          <a:cs typeface="TH Sarabun New"/>
                        </a:rPr>
                        <a:t>Open within organization</a:t>
                      </a:r>
                      <a:endParaRPr lang="en-TH" sz="3200" dirty="0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31</a:t>
                      </a:r>
                      <a:endParaRPr lang="en-TH" sz="3200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794765"/>
                  </a:ext>
                </a:extLst>
              </a:tr>
              <a:tr h="556884"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Authorization required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64</a:t>
                      </a:r>
                      <a:endParaRPr lang="en-TH" sz="3200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834216"/>
                  </a:ext>
                </a:extLst>
              </a:tr>
              <a:tr h="556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Authorization &amp; permission of owner required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39</a:t>
                      </a:r>
                      <a:endParaRPr lang="en-TH" sz="320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348960"/>
                  </a:ext>
                </a:extLst>
              </a:tr>
              <a:tr h="556884"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Conceal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3</a:t>
                      </a:r>
                      <a:endParaRPr lang="en-TH" sz="3200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636867"/>
                  </a:ext>
                </a:extLst>
              </a:tr>
              <a:tr h="556884"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Total</a:t>
                      </a:r>
                      <a:endParaRPr lang="en-TH" sz="3200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 New" panose="020B0500040200020003" pitchFamily="34" charset="-34"/>
                          <a:cs typeface="TH Sarabun New"/>
                        </a:rPr>
                        <a:t>157</a:t>
                      </a:r>
                      <a:endParaRPr lang="th-TH" sz="3200" dirty="0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185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898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3004-B4A7-5A42-9F12-633A80F9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847" y="6081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TH" sz="3600" dirty="0"/>
              <a:t>Requested Data by </a:t>
            </a:r>
            <a:r>
              <a:rPr lang="en-US" sz="3600" dirty="0" err="1"/>
              <a:t>Openess</a:t>
            </a:r>
            <a:r>
              <a:rPr lang="en-TH" sz="3600" dirty="0"/>
              <a:t> Level (Nov 22)</a:t>
            </a:r>
            <a:endParaRPr lang="th-TH" sz="3600" dirty="0">
              <a:latin typeface="TH SarabunPSK"/>
              <a:cs typeface="TH Sarabun New" panose="020B0500040200020003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925A520-F82E-64CB-0CDB-408453D80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879699"/>
              </p:ext>
            </p:extLst>
          </p:nvPr>
        </p:nvGraphicFramePr>
        <p:xfrm>
          <a:off x="2052520" y="1432560"/>
          <a:ext cx="9546305" cy="3992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5974">
                  <a:extLst>
                    <a:ext uri="{9D8B030D-6E8A-4147-A177-3AD203B41FA5}">
                      <a16:colId xmlns:a16="http://schemas.microsoft.com/office/drawing/2014/main" val="3490906154"/>
                    </a:ext>
                  </a:extLst>
                </a:gridCol>
                <a:gridCol w="2100331">
                  <a:extLst>
                    <a:ext uri="{9D8B030D-6E8A-4147-A177-3AD203B41FA5}">
                      <a16:colId xmlns:a16="http://schemas.microsoft.com/office/drawing/2014/main" val="2322954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H Sarabun New" panose="020B0500040200020003" pitchFamily="34" charset="-34"/>
                          <a:cs typeface="TH Sarabun New"/>
                        </a:rPr>
                        <a:t>Disclosure Level</a:t>
                      </a:r>
                      <a:endParaRPr lang="en-TH" sz="2800" b="1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TH" sz="2800" b="1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102292"/>
                  </a:ext>
                </a:extLst>
              </a:tr>
              <a:tr h="556884">
                <a:tc>
                  <a:txBody>
                    <a:bodyPr/>
                    <a:lstStyle/>
                    <a:p>
                      <a:pPr algn="l"/>
                      <a:r>
                        <a:rPr lang="en-TH" sz="3200">
                          <a:latin typeface="TH Sarabun New" panose="020B0500040200020003" pitchFamily="34" charset="-34"/>
                          <a:cs typeface="TH Sarabun New"/>
                        </a:rPr>
                        <a:t>Open to public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0</a:t>
                      </a:r>
                      <a:endParaRPr lang="en-TH" sz="3200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86316"/>
                  </a:ext>
                </a:extLst>
              </a:tr>
              <a:tr h="556884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TH Sarabun New" panose="020B0500040200020003" pitchFamily="34" charset="-34"/>
                          <a:cs typeface="TH Sarabun New"/>
                        </a:rPr>
                        <a:t>Open within organization</a:t>
                      </a:r>
                      <a:endParaRPr lang="en-TH" sz="3200" dirty="0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2</a:t>
                      </a:r>
                      <a:endParaRPr lang="en-TH" sz="3200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794765"/>
                  </a:ext>
                </a:extLst>
              </a:tr>
              <a:tr h="556884"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Authorization required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10</a:t>
                      </a:r>
                      <a:endParaRPr lang="en-TH" sz="3200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834216"/>
                  </a:ext>
                </a:extLst>
              </a:tr>
              <a:tr h="556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Authorization &amp; permission of owner required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/>
                        </a:rPr>
                        <a:t>3</a:t>
                      </a:r>
                      <a:endParaRPr lang="en-TH" sz="320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348960"/>
                  </a:ext>
                </a:extLst>
              </a:tr>
              <a:tr h="556884"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Conceal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0</a:t>
                      </a:r>
                      <a:endParaRPr lang="en-TH" sz="3200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636867"/>
                  </a:ext>
                </a:extLst>
              </a:tr>
              <a:tr h="556884"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latin typeface="TH Sarabun New" panose="020B0500040200020003" pitchFamily="34" charset="-34"/>
                          <a:cs typeface="TH Sarabun New"/>
                        </a:rPr>
                        <a:t>Total</a:t>
                      </a:r>
                      <a:endParaRPr lang="en-TH" sz="3200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 New" panose="020B0500040200020003" pitchFamily="34" charset="-34"/>
                          <a:cs typeface="TH Sarabun New"/>
                        </a:rPr>
                        <a:t>15</a:t>
                      </a:r>
                      <a:endParaRPr lang="th-TH" sz="3200" dirty="0">
                        <a:latin typeface="TH Sarabun New" panose="020B0500040200020003" pitchFamily="34" charset="-34"/>
                        <a:cs typeface="TH Sarabun New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185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67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386D-FCD3-351F-C644-D8BA9BF6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/>
              <a:t>Future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2D2A2-4B2D-3546-4E97-B8F9C60B8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381" y="1557770"/>
            <a:ext cx="9673856" cy="4351338"/>
          </a:xfrm>
        </p:spPr>
        <p:txBody>
          <a:bodyPr>
            <a:noAutofit/>
          </a:bodyPr>
          <a:lstStyle/>
          <a:p>
            <a:r>
              <a:rPr lang="en-TH" sz="3200" dirty="0"/>
              <a:t>Policies</a:t>
            </a:r>
          </a:p>
          <a:p>
            <a:pPr lvl="1"/>
            <a:r>
              <a:rPr lang="en-US" sz="3200" dirty="0"/>
              <a:t>Improve workflows</a:t>
            </a:r>
          </a:p>
          <a:p>
            <a:pPr lvl="1"/>
            <a:r>
              <a:rPr lang="en-US" sz="3200" dirty="0"/>
              <a:t>Setup security policies</a:t>
            </a:r>
          </a:p>
          <a:p>
            <a:r>
              <a:rPr lang="en-TH" sz="3200" dirty="0"/>
              <a:t>Data Catalog</a:t>
            </a:r>
            <a:r>
              <a:rPr lang="en-US" sz="3200" dirty="0"/>
              <a:t> platform</a:t>
            </a:r>
            <a:endParaRPr lang="en-TH" sz="3200" dirty="0"/>
          </a:p>
          <a:p>
            <a:pPr lvl="1"/>
            <a:r>
              <a:rPr lang="en-US" sz="3200" dirty="0"/>
              <a:t>Management Dashboard for Stewards</a:t>
            </a:r>
          </a:p>
          <a:p>
            <a:pPr lvl="1"/>
            <a:r>
              <a:rPr lang="en-TH" sz="3200" dirty="0"/>
              <a:t>Console for Data Council</a:t>
            </a:r>
          </a:p>
          <a:p>
            <a:pPr lvl="1"/>
            <a:r>
              <a:rPr lang="en-TH" sz="3200" dirty="0"/>
              <a:t>100% online operation</a:t>
            </a:r>
          </a:p>
          <a:p>
            <a:pPr lvl="1"/>
            <a:r>
              <a:rPr lang="en-US" sz="3200" dirty="0"/>
              <a:t>Flexible configuration</a:t>
            </a:r>
            <a:endParaRPr lang="en-TH" sz="3200" dirty="0"/>
          </a:p>
          <a:p>
            <a:r>
              <a:rPr lang="en-TH" sz="3200" dirty="0"/>
              <a:t>Promot</a:t>
            </a:r>
            <a:r>
              <a:rPr lang="en-US" sz="3200" dirty="0"/>
              <a:t>e for public use</a:t>
            </a:r>
            <a:endParaRPr lang="en-TH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0189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TH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DF565F-4BB2-07AA-6187-3758F3FF2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7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8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583" y="-166250"/>
            <a:ext cx="10515600" cy="1325563"/>
          </a:xfrm>
        </p:spPr>
        <p:txBody>
          <a:bodyPr/>
          <a:lstStyle/>
          <a:p>
            <a:r>
              <a:rPr lang="en-US" dirty="0"/>
              <a:t>Data in research institute.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5C39-0988-B638-FF4E-4CAA2D60E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307" y="831277"/>
            <a:ext cx="10327329" cy="4911581"/>
          </a:xfrm>
        </p:spPr>
        <p:txBody>
          <a:bodyPr>
            <a:noAutofit/>
          </a:bodyPr>
          <a:lstStyle/>
          <a:p>
            <a:r>
              <a:rPr lang="en-TH" b="1" dirty="0"/>
              <a:t>Type</a:t>
            </a:r>
            <a:r>
              <a:rPr lang="en-US" b="1" dirty="0"/>
              <a:t> of data</a:t>
            </a:r>
            <a:endParaRPr lang="en-TH" b="1" dirty="0"/>
          </a:p>
          <a:p>
            <a:pPr lvl="1"/>
            <a:r>
              <a:rPr lang="en-TH" sz="2800" dirty="0"/>
              <a:t>Scientific research data</a:t>
            </a:r>
          </a:p>
          <a:p>
            <a:pPr lvl="1"/>
            <a:r>
              <a:rPr lang="en-TH" sz="2800" dirty="0"/>
              <a:t>Marketing research data</a:t>
            </a:r>
          </a:p>
          <a:p>
            <a:pPr lvl="1"/>
            <a:r>
              <a:rPr lang="en-TH" sz="2800" dirty="0"/>
              <a:t>Management data</a:t>
            </a:r>
            <a:endParaRPr lang="en-US" sz="2800" dirty="0"/>
          </a:p>
          <a:p>
            <a:r>
              <a:rPr lang="en-US" sz="3200" b="1" dirty="0"/>
              <a:t>Format of data</a:t>
            </a:r>
            <a:endParaRPr lang="en-TH" sz="3200" b="1" dirty="0"/>
          </a:p>
          <a:p>
            <a:pPr lvl="1"/>
            <a:r>
              <a:rPr lang="en-TH" sz="2800" dirty="0"/>
              <a:t>Struct</a:t>
            </a:r>
            <a:r>
              <a:rPr lang="en-US" sz="2800" dirty="0"/>
              <a:t>rued </a:t>
            </a:r>
            <a:r>
              <a:rPr lang="en-TH" sz="2800" dirty="0"/>
              <a:t>data </a:t>
            </a:r>
          </a:p>
          <a:p>
            <a:pPr lvl="1"/>
            <a:r>
              <a:rPr lang="en-US" sz="2800" dirty="0"/>
              <a:t>Unstructured data</a:t>
            </a:r>
          </a:p>
          <a:p>
            <a:pPr lvl="1"/>
            <a:r>
              <a:rPr lang="en-US" sz="2800" dirty="0"/>
              <a:t>Real time data</a:t>
            </a:r>
            <a:endParaRPr lang="en-TH" sz="2800" dirty="0"/>
          </a:p>
          <a:p>
            <a:r>
              <a:rPr lang="en-TH" b="1" dirty="0"/>
              <a:t>Data Ownership</a:t>
            </a:r>
          </a:p>
          <a:p>
            <a:pPr lvl="1"/>
            <a:r>
              <a:rPr lang="en-TH" sz="2800" dirty="0"/>
              <a:t>Full ownership (NECTEC’s data)</a:t>
            </a:r>
          </a:p>
          <a:p>
            <a:pPr lvl="1"/>
            <a:r>
              <a:rPr lang="en-TH" sz="2800" dirty="0"/>
              <a:t>Co-ownership (joint research data)</a:t>
            </a:r>
          </a:p>
          <a:p>
            <a:pPr lvl="1"/>
            <a:r>
              <a:rPr lang="en-US" sz="2800" dirty="0"/>
              <a:t>Outside agency </a:t>
            </a:r>
            <a:r>
              <a:rPr lang="en-TH" sz="2800" dirty="0"/>
              <a:t>(</a:t>
            </a:r>
            <a:r>
              <a:rPr lang="en-US" sz="2800" dirty="0"/>
              <a:t>Contact research</a:t>
            </a:r>
            <a:r>
              <a:rPr lang="en-TH" sz="2800" dirty="0"/>
              <a:t>)</a:t>
            </a:r>
          </a:p>
          <a:p>
            <a:pPr lvl="1"/>
            <a:r>
              <a:rPr lang="en-US" sz="2800" dirty="0"/>
              <a:t>Public</a:t>
            </a:r>
            <a:endParaRPr lang="en-TH" sz="2800" dirty="0"/>
          </a:p>
        </p:txBody>
      </p:sp>
    </p:spTree>
    <p:extLst>
      <p:ext uri="{BB962C8B-B14F-4D97-AF65-F5344CB8AC3E}">
        <p14:creationId xmlns:p14="http://schemas.microsoft.com/office/powerpoint/2010/main" val="62324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748" y="-73887"/>
            <a:ext cx="10515600" cy="1325563"/>
          </a:xfrm>
        </p:spPr>
        <p:txBody>
          <a:bodyPr/>
          <a:lstStyle/>
          <a:p>
            <a:r>
              <a:rPr lang="en-US" dirty="0"/>
              <a:t>Data r</a:t>
            </a:r>
            <a:r>
              <a:rPr lang="en-TH" dirty="0"/>
              <a:t>elated Laws and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308" y="985116"/>
            <a:ext cx="9673856" cy="4351338"/>
          </a:xfrm>
        </p:spPr>
        <p:txBody>
          <a:bodyPr>
            <a:noAutofit/>
          </a:bodyPr>
          <a:lstStyle/>
          <a:p>
            <a:pPr lvl="1"/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Official Information Act B.E. 2540 (1997)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Personal Data Protection Act B.E. 2562 (2019)</a:t>
            </a:r>
          </a:p>
          <a:p>
            <a:pPr lvl="1"/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Royal decree prescribing agencies and businesses whose personal data controllers are not under the protection of the law. 2019 and 2020</a:t>
            </a:r>
          </a:p>
          <a:p>
            <a:pPr lvl="1"/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Announcement of the Ministry of Digital Economy and Society on Standards for Security and Security of Personal Data B.E. 2565</a:t>
            </a:r>
          </a:p>
          <a:p>
            <a:pPr lvl="1"/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Government Confidentiality Regulations B.E. 2544 and Government Confidentiality Regulations (No. 2) B.E. 2561</a:t>
            </a:r>
          </a:p>
          <a:p>
            <a:pPr lvl="1"/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Act on the Promotion of Science, Research and Innovation B.E. 2562 (2019)</a:t>
            </a:r>
          </a:p>
          <a:p>
            <a:pPr lvl="1"/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Cyber Security Act B.E. 2562</a:t>
            </a:r>
          </a:p>
          <a:p>
            <a:pPr lvl="1"/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Government Administration and Services Act through Digital Systems B.E. 2562 (2019)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Announcement of the Digital Government Development Committee on Good Governance, Government Information</a:t>
            </a:r>
          </a:p>
          <a:p>
            <a:pPr lvl="1"/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Announcement of the Digital Government Development Committee on Standards and Criteria for Public Sector Data Disclosure in the form of Digital Data</a:t>
            </a:r>
            <a:endParaRPr lang="en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720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0A3D-FC54-F6B7-5A07-70C3C3A4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TH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93879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4A7A21-F9E0-CE52-FA6B-48E819C67CBC}"/>
              </a:ext>
            </a:extLst>
          </p:cNvPr>
          <p:cNvSpPr txBox="1"/>
          <p:nvPr/>
        </p:nvSpPr>
        <p:spPr>
          <a:xfrm>
            <a:off x="1664525" y="6142016"/>
            <a:ext cx="7730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https://www.dga.or.th/policy-standard/standard/dga-005/dga-006/</a:t>
            </a:r>
            <a:endParaRPr lang="en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7F010B-7008-9B98-0BAB-B0C596700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70F29A-87AE-A214-7935-F6543536C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944" y="923887"/>
            <a:ext cx="9385220" cy="53222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8EFF17E-CFAE-95BD-203A-9FEFF37C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908" y="459719"/>
            <a:ext cx="10515600" cy="888978"/>
          </a:xfrm>
        </p:spPr>
        <p:txBody>
          <a:bodyPr>
            <a:normAutofit/>
          </a:bodyPr>
          <a:lstStyle/>
          <a:p>
            <a:r>
              <a:rPr lang="en-US" sz="2800" dirty="0"/>
              <a:t>Digital Government Development Agency (DGA) </a:t>
            </a:r>
            <a:r>
              <a:rPr lang="en-TH" sz="2800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274059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creenshot, diagram, web page&#10;&#10;Description automatically generated">
            <a:extLst>
              <a:ext uri="{FF2B5EF4-FFF2-40B4-BE49-F238E27FC236}">
                <a16:creationId xmlns:a16="http://schemas.microsoft.com/office/drawing/2014/main" id="{0B4C29AC-2FE2-7520-2029-D6CF867D0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72" y="103515"/>
            <a:ext cx="12053455" cy="58281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8EB38B-B875-DF29-3433-71A668E88CCE}"/>
              </a:ext>
            </a:extLst>
          </p:cNvPr>
          <p:cNvSpPr txBox="1"/>
          <p:nvPr/>
        </p:nvSpPr>
        <p:spPr>
          <a:xfrm>
            <a:off x="2163290" y="6231265"/>
            <a:ext cx="7730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https://www.dga.or.th/policy-standard/standard/dga-005/dga-006/</a:t>
            </a:r>
            <a:endParaRPr lang="en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3898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81d84df-b29a-47c8-9809-b85b867cef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0304C638C05749ACA388A53FB42DBA" ma:contentTypeVersion="3" ma:contentTypeDescription="Create a new document." ma:contentTypeScope="" ma:versionID="a93fc470aca77c0968c18a0109213641">
  <xsd:schema xmlns:xsd="http://www.w3.org/2001/XMLSchema" xmlns:xs="http://www.w3.org/2001/XMLSchema" xmlns:p="http://schemas.microsoft.com/office/2006/metadata/properties" xmlns:ns3="481d84df-b29a-47c8-9809-b85b867cef47" targetNamespace="http://schemas.microsoft.com/office/2006/metadata/properties" ma:root="true" ma:fieldsID="588bbc03b04cbd444290334a2d424721" ns3:_="">
    <xsd:import namespace="481d84df-b29a-47c8-9809-b85b867cef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d84df-b29a-47c8-9809-b85b867cef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0EA02D-1609-48A4-A307-139C54FBE282}">
  <ds:schemaRefs>
    <ds:schemaRef ds:uri="481d84df-b29a-47c8-9809-b85b867cef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46F3AB-2445-44A5-AD38-96B87B7B1D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9E28BF-2E11-4A28-9E7A-D19B39163FBD}">
  <ds:schemaRefs>
    <ds:schemaRef ds:uri="481d84df-b29a-47c8-9809-b85b867cef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1131</Words>
  <Application>Microsoft Office PowerPoint</Application>
  <PresentationFormat>Widescreen</PresentationFormat>
  <Paragraphs>277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 Bold</vt:lpstr>
      <vt:lpstr>Arial Italics</vt:lpstr>
      <vt:lpstr>Calibri</vt:lpstr>
      <vt:lpstr>Cambria Math</vt:lpstr>
      <vt:lpstr>TH Sarabun New</vt:lpstr>
      <vt:lpstr>TH SarabunPSK</vt:lpstr>
      <vt:lpstr>Wingdings</vt:lpstr>
      <vt:lpstr>Office Theme</vt:lpstr>
      <vt:lpstr>PowerPoint Presentation</vt:lpstr>
      <vt:lpstr>Outline</vt:lpstr>
      <vt:lpstr>PowerPoint Presentation</vt:lpstr>
      <vt:lpstr>PowerPoint Presentation</vt:lpstr>
      <vt:lpstr>Data in research institute.</vt:lpstr>
      <vt:lpstr>Data related Laws and Regulations</vt:lpstr>
      <vt:lpstr>Design Framework</vt:lpstr>
      <vt:lpstr>Digital Government Development Agency (DGA) Framework</vt:lpstr>
      <vt:lpstr>PowerPoint Presentation</vt:lpstr>
      <vt:lpstr>Data life cycle</vt:lpstr>
      <vt:lpstr>Data Governance Metadata  (mandatory fields)</vt:lpstr>
      <vt:lpstr>DGA Data categories</vt:lpstr>
      <vt:lpstr>Openness</vt:lpstr>
      <vt:lpstr>Impletmentation</vt:lpstr>
      <vt:lpstr>NSTDA Data Governance</vt:lpstr>
      <vt:lpstr>NECTEC Data Governance</vt:lpstr>
      <vt:lpstr>NECTEC Data Council</vt:lpstr>
      <vt:lpstr>NECTEC Data Stewards</vt:lpstr>
      <vt:lpstr>NECTEC Information Openness Policy </vt:lpstr>
      <vt:lpstr>NECTEC Data Catalog Platform</vt:lpstr>
      <vt:lpstr>PowerPoint Presentation</vt:lpstr>
      <vt:lpstr>PowerPoint Presentation</vt:lpstr>
      <vt:lpstr>PowerPoint Presentation</vt:lpstr>
      <vt:lpstr>Data Input Flow</vt:lpstr>
      <vt:lpstr>Data Request form</vt:lpstr>
      <vt:lpstr>Data Request Flow</vt:lpstr>
      <vt:lpstr>KPI setting (1st and 2nd year goals)</vt:lpstr>
      <vt:lpstr>Activities</vt:lpstr>
      <vt:lpstr>Public relation (PR)</vt:lpstr>
      <vt:lpstr>Conduct Workshop</vt:lpstr>
      <vt:lpstr>Results</vt:lpstr>
      <vt:lpstr>Questionnaries (n=70)</vt:lpstr>
      <vt:lpstr>Questionnaries (n=70)</vt:lpstr>
      <vt:lpstr>Questionnaries (n=70)</vt:lpstr>
      <vt:lpstr>Diversity of registered data based on department</vt:lpstr>
      <vt:lpstr>Registerred Data by Openess Level (Nov 22)</vt:lpstr>
      <vt:lpstr>Requested Data by Openess Level (Nov 22)</vt:lpstr>
      <vt:lpstr>Future Works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krich nasingkun</cp:lastModifiedBy>
  <cp:revision>17</cp:revision>
  <dcterms:created xsi:type="dcterms:W3CDTF">2023-05-16T14:53:12Z</dcterms:created>
  <dcterms:modified xsi:type="dcterms:W3CDTF">2023-06-25T06:42:45Z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0x010100170304C638C05749ACA388A53FB42DBA</vt:lpwstr>
  </property>
</Properties>
</file>