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9" r:id="rId4"/>
    <p:sldId id="261" r:id="rId5"/>
    <p:sldId id="260"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 id="292" r:id="rId30"/>
    <p:sldId id="293" r:id="rId31"/>
    <p:sldId id="294" r:id="rId32"/>
    <p:sldId id="295" r:id="rId33"/>
    <p:sldId id="286" r:id="rId34"/>
    <p:sldId id="287" r:id="rId35"/>
    <p:sldId id="288" r:id="rId36"/>
    <p:sldId id="289" r:id="rId37"/>
    <p:sldId id="290" r:id="rId38"/>
    <p:sldId id="291" r:id="rId39"/>
    <p:sldId id="258" r:id="rId40"/>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3"/>
    <p:restoredTop sz="95097" autoAdjust="0"/>
  </p:normalViewPr>
  <p:slideViewPr>
    <p:cSldViewPr snapToGrid="0">
      <p:cViewPr varScale="1">
        <p:scale>
          <a:sx n="110" d="100"/>
          <a:sy n="110" d="100"/>
        </p:scale>
        <p:origin x="696" y="13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C6BC05-6EAC-4020-B667-00495E8E7400}" type="datetimeFigureOut">
              <a:rPr lang="th-TH" smtClean="0"/>
              <a:t>25/06/66</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DB82-EC0A-4085-993A-15ABED4FD254}" type="slidenum">
              <a:rPr lang="th-TH" smtClean="0"/>
              <a:t>‹#›</a:t>
            </a:fld>
            <a:endParaRPr lang="th-TH"/>
          </a:p>
        </p:txBody>
      </p:sp>
    </p:spTree>
    <p:extLst>
      <p:ext uri="{BB962C8B-B14F-4D97-AF65-F5344CB8AC3E}">
        <p14:creationId xmlns:p14="http://schemas.microsoft.com/office/powerpoint/2010/main" val="292069898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เราเชื่อว่าทุกคนคงเคย </a:t>
            </a:r>
            <a:r>
              <a:rPr lang="en-US" dirty="0"/>
              <a:t>error </a:t>
            </a:r>
            <a:r>
              <a:rPr lang="th-TH" dirty="0"/>
              <a:t>เช่น ลืมกุญแจบ้าน, ลืมปิดไฟ, เอาของมาไม่ครบ แน่นอนว่ามันเกิดขึ้นได้ อาจไม่ใช่ปัญหาใหญ่อะไร</a:t>
            </a:r>
          </a:p>
          <a:p>
            <a:endParaRPr lang="th-TH" dirty="0"/>
          </a:p>
          <a:p>
            <a:r>
              <a:rPr lang="th-TH" dirty="0"/>
              <a:t>แต่เมื่อ </a:t>
            </a:r>
            <a:r>
              <a:rPr lang="en-US" dirty="0"/>
              <a:t>error </a:t>
            </a:r>
            <a:r>
              <a:rPr lang="th-TH" dirty="0"/>
              <a:t>เกิดในกระบวนการรักษาผู้ป่วย จะกลายเป็นเรื่องที่เราต้องให้ความสำคัญ เนื่องจากจะเกิดผลกระทบต่อความปลอดภัยของผู้ป่วย</a:t>
            </a:r>
          </a:p>
          <a:p>
            <a:endParaRPr lang="th-TH" dirty="0"/>
          </a:p>
          <a:p>
            <a:r>
              <a:rPr lang="th-TH" dirty="0"/>
              <a:t>ซึ่ง </a:t>
            </a:r>
            <a:r>
              <a:rPr lang="en-US" dirty="0"/>
              <a:t>error</a:t>
            </a:r>
            <a:r>
              <a:rPr lang="th-TH" dirty="0"/>
              <a:t> ที่พบมากที่สุดคงหนีไม่พ้น </a:t>
            </a:r>
            <a:r>
              <a:rPr lang="en-US" dirty="0"/>
              <a:t>medication error </a:t>
            </a:r>
            <a:r>
              <a:rPr lang="th-TH" dirty="0"/>
              <a:t>เพราะการรักษามากกว่า 80</a:t>
            </a:r>
            <a:r>
              <a:rPr lang="en-US" dirty="0"/>
              <a:t>% </a:t>
            </a:r>
            <a:r>
              <a:rPr lang="th-TH" dirty="0"/>
              <a:t>เป็นการรักษาด้วยยา</a:t>
            </a:r>
            <a:r>
              <a:rPr lang="en-US" dirty="0"/>
              <a:t> </a:t>
            </a:r>
          </a:p>
          <a:p>
            <a:endParaRPr lang="en-US" dirty="0"/>
          </a:p>
          <a:p>
            <a:r>
              <a:rPr lang="en-US" b="0" i="0" dirty="0">
                <a:solidFill>
                  <a:srgbClr val="D1D5DB"/>
                </a:solidFill>
                <a:effectLst/>
                <a:latin typeface="Söhne"/>
              </a:rPr>
              <a:t>Over 80% of hospital treatments involve the use of medications.</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a:t>
            </a:fld>
            <a:endParaRPr lang="th-TH"/>
          </a:p>
        </p:txBody>
      </p:sp>
    </p:spTree>
    <p:extLst>
      <p:ext uri="{BB962C8B-B14F-4D97-AF65-F5344CB8AC3E}">
        <p14:creationId xmlns:p14="http://schemas.microsoft.com/office/powerpoint/2010/main" val="83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0" i="0" dirty="0">
                <a:solidFill>
                  <a:srgbClr val="D1D5DB"/>
                </a:solidFill>
                <a:effectLst/>
                <a:latin typeface="Söhne"/>
              </a:rPr>
              <a:t>The researchers concluded that this technique can be used to learn the associations between words and sentences across different datasets, even without specifically training on the data being analyzed.</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11</a:t>
            </a:fld>
            <a:endParaRPr lang="th-TH"/>
          </a:p>
        </p:txBody>
      </p:sp>
    </p:spTree>
    <p:extLst>
      <p:ext uri="{BB962C8B-B14F-4D97-AF65-F5344CB8AC3E}">
        <p14:creationId xmlns:p14="http://schemas.microsoft.com/office/powerpoint/2010/main" val="389199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0" i="0" dirty="0">
                <a:solidFill>
                  <a:srgbClr val="D1D5DB"/>
                </a:solidFill>
                <a:effectLst/>
                <a:latin typeface="Söhne"/>
              </a:rPr>
              <a:t>The researchers concluded that this technique can be used to learn the associations between words and sentences across different datasets, even without specifically training on the data being analyzed.</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12</a:t>
            </a:fld>
            <a:endParaRPr lang="th-TH"/>
          </a:p>
        </p:txBody>
      </p:sp>
    </p:spTree>
    <p:extLst>
      <p:ext uri="{BB962C8B-B14F-4D97-AF65-F5344CB8AC3E}">
        <p14:creationId xmlns:p14="http://schemas.microsoft.com/office/powerpoint/2010/main" val="405627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0" i="0" dirty="0">
                <a:solidFill>
                  <a:srgbClr val="D1D5DB"/>
                </a:solidFill>
                <a:effectLst/>
                <a:latin typeface="Söhne"/>
              </a:rPr>
              <a:t>The researchers concluded that this technique can be used to learn the associations between words and sentences across different datasets, even without specifically training on the data being analyzed.</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13</a:t>
            </a:fld>
            <a:endParaRPr lang="th-TH"/>
          </a:p>
        </p:txBody>
      </p:sp>
    </p:spTree>
    <p:extLst>
      <p:ext uri="{BB962C8B-B14F-4D97-AF65-F5344CB8AC3E}">
        <p14:creationId xmlns:p14="http://schemas.microsoft.com/office/powerpoint/2010/main" val="884617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14</a:t>
            </a:fld>
            <a:endParaRPr lang="th-TH"/>
          </a:p>
        </p:txBody>
      </p:sp>
    </p:spTree>
    <p:extLst>
      <p:ext uri="{BB962C8B-B14F-4D97-AF65-F5344CB8AC3E}">
        <p14:creationId xmlns:p14="http://schemas.microsoft.com/office/powerpoint/2010/main" val="408597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15</a:t>
            </a:fld>
            <a:endParaRPr lang="th-TH"/>
          </a:p>
        </p:txBody>
      </p:sp>
    </p:spTree>
    <p:extLst>
      <p:ext uri="{BB962C8B-B14F-4D97-AF65-F5344CB8AC3E}">
        <p14:creationId xmlns:p14="http://schemas.microsoft.com/office/powerpoint/2010/main" val="2324316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16</a:t>
            </a:fld>
            <a:endParaRPr lang="th-TH"/>
          </a:p>
        </p:txBody>
      </p:sp>
    </p:spTree>
    <p:extLst>
      <p:ext uri="{BB962C8B-B14F-4D97-AF65-F5344CB8AC3E}">
        <p14:creationId xmlns:p14="http://schemas.microsoft.com/office/powerpoint/2010/main" val="2073239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17</a:t>
            </a:fld>
            <a:endParaRPr lang="th-TH"/>
          </a:p>
        </p:txBody>
      </p:sp>
    </p:spTree>
    <p:extLst>
      <p:ext uri="{BB962C8B-B14F-4D97-AF65-F5344CB8AC3E}">
        <p14:creationId xmlns:p14="http://schemas.microsoft.com/office/powerpoint/2010/main" val="305544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18</a:t>
            </a:fld>
            <a:endParaRPr lang="th-TH"/>
          </a:p>
        </p:txBody>
      </p:sp>
    </p:spTree>
    <p:extLst>
      <p:ext uri="{BB962C8B-B14F-4D97-AF65-F5344CB8AC3E}">
        <p14:creationId xmlns:p14="http://schemas.microsoft.com/office/powerpoint/2010/main" val="360178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19</a:t>
            </a:fld>
            <a:endParaRPr lang="th-TH"/>
          </a:p>
        </p:txBody>
      </p:sp>
    </p:spTree>
    <p:extLst>
      <p:ext uri="{BB962C8B-B14F-4D97-AF65-F5344CB8AC3E}">
        <p14:creationId xmlns:p14="http://schemas.microsoft.com/office/powerpoint/2010/main" val="532217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20</a:t>
            </a:fld>
            <a:endParaRPr lang="th-TH"/>
          </a:p>
        </p:txBody>
      </p:sp>
    </p:spTree>
    <p:extLst>
      <p:ext uri="{BB962C8B-B14F-4D97-AF65-F5344CB8AC3E}">
        <p14:creationId xmlns:p14="http://schemas.microsoft.com/office/powerpoint/2010/main" val="183379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Health Organization (WHO) estimates that medication errors cost approximately US$ 42 billion annually</a:t>
            </a:r>
          </a:p>
          <a:p>
            <a:r>
              <a:rPr lang="en-US" dirty="0"/>
              <a:t>worldwide. In recognition of the severity of the issue, WHO has identified medication safety as the "Third Global Patient</a:t>
            </a:r>
          </a:p>
          <a:p>
            <a:r>
              <a:rPr lang="en-US" dirty="0"/>
              <a:t>Safety Challenge: Medication Without Harm" and aims to improve medication safety by enhancing the systems for mitigating medication errors and preventing avoidable harm</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a:t>
            </a:fld>
            <a:endParaRPr lang="th-TH"/>
          </a:p>
        </p:txBody>
      </p:sp>
    </p:spTree>
    <p:extLst>
      <p:ext uri="{BB962C8B-B14F-4D97-AF65-F5344CB8AC3E}">
        <p14:creationId xmlns:p14="http://schemas.microsoft.com/office/powerpoint/2010/main" val="1579190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21</a:t>
            </a:fld>
            <a:endParaRPr lang="th-TH"/>
          </a:p>
        </p:txBody>
      </p:sp>
    </p:spTree>
    <p:extLst>
      <p:ext uri="{BB962C8B-B14F-4D97-AF65-F5344CB8AC3E}">
        <p14:creationId xmlns:p14="http://schemas.microsoft.com/office/powerpoint/2010/main" val="1189819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22</a:t>
            </a:fld>
            <a:endParaRPr lang="th-TH"/>
          </a:p>
        </p:txBody>
      </p:sp>
    </p:spTree>
    <p:extLst>
      <p:ext uri="{BB962C8B-B14F-4D97-AF65-F5344CB8AC3E}">
        <p14:creationId xmlns:p14="http://schemas.microsoft.com/office/powerpoint/2010/main" val="3216360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23</a:t>
            </a:fld>
            <a:endParaRPr lang="th-TH"/>
          </a:p>
        </p:txBody>
      </p:sp>
    </p:spTree>
    <p:extLst>
      <p:ext uri="{BB962C8B-B14F-4D97-AF65-F5344CB8AC3E}">
        <p14:creationId xmlns:p14="http://schemas.microsoft.com/office/powerpoint/2010/main" val="345149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24</a:t>
            </a:fld>
            <a:endParaRPr lang="th-TH"/>
          </a:p>
        </p:txBody>
      </p:sp>
    </p:spTree>
    <p:extLst>
      <p:ext uri="{BB962C8B-B14F-4D97-AF65-F5344CB8AC3E}">
        <p14:creationId xmlns:p14="http://schemas.microsoft.com/office/powerpoint/2010/main" val="1829878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26</a:t>
            </a:fld>
            <a:endParaRPr lang="th-TH"/>
          </a:p>
        </p:txBody>
      </p:sp>
    </p:spTree>
    <p:extLst>
      <p:ext uri="{BB962C8B-B14F-4D97-AF65-F5344CB8AC3E}">
        <p14:creationId xmlns:p14="http://schemas.microsoft.com/office/powerpoint/2010/main" val="786935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27</a:t>
            </a:fld>
            <a:endParaRPr lang="th-TH"/>
          </a:p>
        </p:txBody>
      </p:sp>
    </p:spTree>
    <p:extLst>
      <p:ext uri="{BB962C8B-B14F-4D97-AF65-F5344CB8AC3E}">
        <p14:creationId xmlns:p14="http://schemas.microsoft.com/office/powerpoint/2010/main" val="2370829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28</a:t>
            </a:fld>
            <a:endParaRPr lang="th-TH"/>
          </a:p>
        </p:txBody>
      </p:sp>
    </p:spTree>
    <p:extLst>
      <p:ext uri="{BB962C8B-B14F-4D97-AF65-F5344CB8AC3E}">
        <p14:creationId xmlns:p14="http://schemas.microsoft.com/office/powerpoint/2010/main" val="4293870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29</a:t>
            </a:fld>
            <a:endParaRPr lang="th-TH"/>
          </a:p>
        </p:txBody>
      </p:sp>
    </p:spTree>
    <p:extLst>
      <p:ext uri="{BB962C8B-B14F-4D97-AF65-F5344CB8AC3E}">
        <p14:creationId xmlns:p14="http://schemas.microsoft.com/office/powerpoint/2010/main" val="757254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30</a:t>
            </a:fld>
            <a:endParaRPr lang="th-TH"/>
          </a:p>
        </p:txBody>
      </p:sp>
    </p:spTree>
    <p:extLst>
      <p:ext uri="{BB962C8B-B14F-4D97-AF65-F5344CB8AC3E}">
        <p14:creationId xmlns:p14="http://schemas.microsoft.com/office/powerpoint/2010/main" val="124507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31</a:t>
            </a:fld>
            <a:endParaRPr lang="th-TH"/>
          </a:p>
        </p:txBody>
      </p:sp>
    </p:spTree>
    <p:extLst>
      <p:ext uri="{BB962C8B-B14F-4D97-AF65-F5344CB8AC3E}">
        <p14:creationId xmlns:p14="http://schemas.microsoft.com/office/powerpoint/2010/main" val="210841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4</a:t>
            </a:fld>
            <a:endParaRPr lang="th-TH"/>
          </a:p>
        </p:txBody>
      </p:sp>
    </p:spTree>
    <p:extLst>
      <p:ext uri="{BB962C8B-B14F-4D97-AF65-F5344CB8AC3E}">
        <p14:creationId xmlns:p14="http://schemas.microsoft.com/office/powerpoint/2010/main" val="3011175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32</a:t>
            </a:fld>
            <a:endParaRPr lang="th-TH"/>
          </a:p>
        </p:txBody>
      </p:sp>
    </p:spTree>
    <p:extLst>
      <p:ext uri="{BB962C8B-B14F-4D97-AF65-F5344CB8AC3E}">
        <p14:creationId xmlns:p14="http://schemas.microsoft.com/office/powerpoint/2010/main" val="3781840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33</a:t>
            </a:fld>
            <a:endParaRPr lang="th-TH"/>
          </a:p>
        </p:txBody>
      </p:sp>
    </p:spTree>
    <p:extLst>
      <p:ext uri="{BB962C8B-B14F-4D97-AF65-F5344CB8AC3E}">
        <p14:creationId xmlns:p14="http://schemas.microsoft.com/office/powerpoint/2010/main" val="4087341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34</a:t>
            </a:fld>
            <a:endParaRPr lang="th-TH"/>
          </a:p>
        </p:txBody>
      </p:sp>
    </p:spTree>
    <p:extLst>
      <p:ext uri="{BB962C8B-B14F-4D97-AF65-F5344CB8AC3E}">
        <p14:creationId xmlns:p14="http://schemas.microsoft.com/office/powerpoint/2010/main" val="1809567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35</a:t>
            </a:fld>
            <a:endParaRPr lang="th-TH"/>
          </a:p>
        </p:txBody>
      </p:sp>
    </p:spTree>
    <p:extLst>
      <p:ext uri="{BB962C8B-B14F-4D97-AF65-F5344CB8AC3E}">
        <p14:creationId xmlns:p14="http://schemas.microsoft.com/office/powerpoint/2010/main" val="1482776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36</a:t>
            </a:fld>
            <a:endParaRPr lang="th-TH"/>
          </a:p>
        </p:txBody>
      </p:sp>
    </p:spTree>
    <p:extLst>
      <p:ext uri="{BB962C8B-B14F-4D97-AF65-F5344CB8AC3E}">
        <p14:creationId xmlns:p14="http://schemas.microsoft.com/office/powerpoint/2010/main" val="177360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37</a:t>
            </a:fld>
            <a:endParaRPr lang="th-TH"/>
          </a:p>
        </p:txBody>
      </p:sp>
    </p:spTree>
    <p:extLst>
      <p:ext uri="{BB962C8B-B14F-4D97-AF65-F5344CB8AC3E}">
        <p14:creationId xmlns:p14="http://schemas.microsoft.com/office/powerpoint/2010/main" val="1895398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38</a:t>
            </a:fld>
            <a:endParaRPr lang="th-TH"/>
          </a:p>
        </p:txBody>
      </p:sp>
    </p:spTree>
    <p:extLst>
      <p:ext uri="{BB962C8B-B14F-4D97-AF65-F5344CB8AC3E}">
        <p14:creationId xmlns:p14="http://schemas.microsoft.com/office/powerpoint/2010/main" val="3946315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5</a:t>
            </a:fld>
            <a:endParaRPr lang="th-TH"/>
          </a:p>
        </p:txBody>
      </p:sp>
    </p:spTree>
    <p:extLst>
      <p:ext uri="{BB962C8B-B14F-4D97-AF65-F5344CB8AC3E}">
        <p14:creationId xmlns:p14="http://schemas.microsoft.com/office/powerpoint/2010/main" val="2513760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6</a:t>
            </a:fld>
            <a:endParaRPr lang="th-TH"/>
          </a:p>
        </p:txBody>
      </p:sp>
    </p:spTree>
    <p:extLst>
      <p:ext uri="{BB962C8B-B14F-4D97-AF65-F5344CB8AC3E}">
        <p14:creationId xmlns:p14="http://schemas.microsoft.com/office/powerpoint/2010/main" val="371965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7</a:t>
            </a:fld>
            <a:endParaRPr lang="th-TH"/>
          </a:p>
        </p:txBody>
      </p:sp>
    </p:spTree>
    <p:extLst>
      <p:ext uri="{BB962C8B-B14F-4D97-AF65-F5344CB8AC3E}">
        <p14:creationId xmlns:p14="http://schemas.microsoft.com/office/powerpoint/2010/main" val="339657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8</a:t>
            </a:fld>
            <a:endParaRPr lang="th-TH"/>
          </a:p>
        </p:txBody>
      </p:sp>
    </p:spTree>
    <p:extLst>
      <p:ext uri="{BB962C8B-B14F-4D97-AF65-F5344CB8AC3E}">
        <p14:creationId xmlns:p14="http://schemas.microsoft.com/office/powerpoint/2010/main" val="314681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NLP </a:t>
            </a:r>
            <a:r>
              <a:rPr lang="th-TH" dirty="0"/>
              <a:t>ในปัจจุบันมักใช้ </a:t>
            </a:r>
            <a:r>
              <a:rPr lang="en-US" dirty="0"/>
              <a:t>word embedding / sentence embedding</a:t>
            </a:r>
          </a:p>
          <a:p>
            <a:pPr marL="285750" indent="-285750">
              <a:buFontTx/>
              <a:buChar char="-"/>
            </a:pPr>
            <a:r>
              <a:rPr lang="th-TH" dirty="0"/>
              <a:t>ใช้ </a:t>
            </a:r>
            <a:r>
              <a:rPr lang="en-US" dirty="0"/>
              <a:t>vector </a:t>
            </a:r>
            <a:r>
              <a:rPr lang="th-TH" dirty="0"/>
              <a:t>ที่ได้เอาไปใช้งานต่อ เช่น ดู </a:t>
            </a:r>
            <a:r>
              <a:rPr lang="en-US" dirty="0"/>
              <a:t>semantic similarity</a:t>
            </a:r>
            <a:r>
              <a:rPr lang="th-TH" dirty="0"/>
              <a:t> หรือเอาไปเข้า </a:t>
            </a:r>
            <a:r>
              <a:rPr lang="en-US" dirty="0"/>
              <a:t>model </a:t>
            </a:r>
            <a:r>
              <a:rPr lang="th-TH" dirty="0"/>
              <a:t>ต่อที่เราทำในการศึกษานี้</a:t>
            </a:r>
          </a:p>
        </p:txBody>
      </p:sp>
      <p:sp>
        <p:nvSpPr>
          <p:cNvPr id="4" name="Slide Number Placeholder 3"/>
          <p:cNvSpPr>
            <a:spLocks noGrp="1"/>
          </p:cNvSpPr>
          <p:nvPr>
            <p:ph type="sldNum" sz="quarter" idx="5"/>
          </p:nvPr>
        </p:nvSpPr>
        <p:spPr/>
        <p:txBody>
          <a:bodyPr/>
          <a:lstStyle/>
          <a:p>
            <a:fld id="{97FCDB82-EC0A-4085-993A-15ABED4FD254}" type="slidenum">
              <a:rPr lang="th-TH" smtClean="0"/>
              <a:t>9</a:t>
            </a:fld>
            <a:endParaRPr lang="th-TH"/>
          </a:p>
        </p:txBody>
      </p:sp>
    </p:spTree>
    <p:extLst>
      <p:ext uri="{BB962C8B-B14F-4D97-AF65-F5344CB8AC3E}">
        <p14:creationId xmlns:p14="http://schemas.microsoft.com/office/powerpoint/2010/main" val="47672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b="0" i="0" dirty="0">
                <a:solidFill>
                  <a:srgbClr val="D1D5DB"/>
                </a:solidFill>
                <a:effectLst/>
                <a:latin typeface="Söhne"/>
              </a:rPr>
              <a:t>The researchers concluded that this technique can be used to learn the associations between words and sentences across different datasets, even without specifically training on the data being analyzed.</a:t>
            </a:r>
            <a:endParaRPr lang="th-TH" dirty="0"/>
          </a:p>
        </p:txBody>
      </p:sp>
      <p:sp>
        <p:nvSpPr>
          <p:cNvPr id="4" name="Slide Number Placeholder 3"/>
          <p:cNvSpPr>
            <a:spLocks noGrp="1"/>
          </p:cNvSpPr>
          <p:nvPr>
            <p:ph type="sldNum" sz="quarter" idx="5"/>
          </p:nvPr>
        </p:nvSpPr>
        <p:spPr/>
        <p:txBody>
          <a:bodyPr/>
          <a:lstStyle/>
          <a:p>
            <a:fld id="{97FCDB82-EC0A-4085-993A-15ABED4FD254}" type="slidenum">
              <a:rPr lang="th-TH" smtClean="0"/>
              <a:t>10</a:t>
            </a:fld>
            <a:endParaRPr lang="th-TH"/>
          </a:p>
        </p:txBody>
      </p:sp>
    </p:spTree>
    <p:extLst>
      <p:ext uri="{BB962C8B-B14F-4D97-AF65-F5344CB8AC3E}">
        <p14:creationId xmlns:p14="http://schemas.microsoft.com/office/powerpoint/2010/main" val="20260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06/25/2023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06/25/2023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4"/>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1" y="5454416"/>
            <a:ext cx="12191999" cy="270652"/>
          </a:xfrm>
          <a:prstGeom prst="rect">
            <a:avLst/>
          </a:prstGeom>
        </p:spPr>
        <p:txBody>
          <a:bodyPr wrap="square" lIns="0" tIns="0" rIns="0" bIns="0" rtlCol="0" anchor="t">
            <a:spAutoFit/>
          </a:bodyPr>
          <a:lstStyle/>
          <a:p>
            <a:pPr algn="ctr">
              <a:lnSpc>
                <a:spcPts val="2300"/>
              </a:lnSpc>
              <a:spcBef>
                <a:spcPct val="0"/>
              </a:spcBef>
            </a:pPr>
            <a:r>
              <a:rPr lang="en-US" dirty="0">
                <a:latin typeface="Sarabun" panose="00000500000000000000" pitchFamily="2" charset="-34"/>
                <a:cs typeface="Sarabun" panose="00000500000000000000" pitchFamily="2" charset="-34"/>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927497" y="1719022"/>
            <a:ext cx="10337000" cy="1380571"/>
          </a:xfrm>
          <a:prstGeom prst="rect">
            <a:avLst/>
          </a:prstGeom>
        </p:spPr>
        <p:txBody>
          <a:bodyPr wrap="square" lIns="0" tIns="0" rIns="0" bIns="0" rtlCol="0" anchor="t">
            <a:spAutoFit/>
          </a:bodyPr>
          <a:lstStyle/>
          <a:p>
            <a:pPr algn="ctr">
              <a:lnSpc>
                <a:spcPct val="150000"/>
              </a:lnSpc>
            </a:pPr>
            <a:r>
              <a:rPr lang="en-US" sz="3200" dirty="0">
                <a:solidFill>
                  <a:srgbClr val="2B4A9D"/>
                </a:solidFill>
                <a:latin typeface="Sarabun ExtraBold" panose="00000900000000000000" pitchFamily="2" charset="-34"/>
                <a:cs typeface="Sarabun ExtraBold" panose="00000900000000000000" pitchFamily="2" charset="-34"/>
              </a:rPr>
              <a:t>Analysis of the 5Rs in Thailand Medication Error Classification through Natural Language Processing</a:t>
            </a:r>
          </a:p>
        </p:txBody>
      </p:sp>
      <p:sp>
        <p:nvSpPr>
          <p:cNvPr id="11" name="TextBox 10">
            <a:extLst>
              <a:ext uri="{FF2B5EF4-FFF2-40B4-BE49-F238E27FC236}">
                <a16:creationId xmlns:a16="http://schemas.microsoft.com/office/drawing/2014/main" id="{69F43A58-E8D6-D49B-FDDB-E6049DB745FD}"/>
              </a:ext>
            </a:extLst>
          </p:cNvPr>
          <p:cNvSpPr txBox="1"/>
          <p:nvPr/>
        </p:nvSpPr>
        <p:spPr>
          <a:xfrm>
            <a:off x="-2" y="3286173"/>
            <a:ext cx="12191999" cy="730906"/>
          </a:xfrm>
          <a:prstGeom prst="rect">
            <a:avLst/>
          </a:prstGeom>
        </p:spPr>
        <p:txBody>
          <a:bodyPr wrap="square" lIns="0" tIns="0" rIns="0" bIns="0" rtlCol="0" anchor="t">
            <a:spAutoFit/>
          </a:bodyPr>
          <a:lstStyle/>
          <a:p>
            <a:pPr algn="ctr">
              <a:lnSpc>
                <a:spcPts val="6826"/>
              </a:lnSpc>
            </a:pPr>
            <a:r>
              <a:rPr lang="en-US" sz="2800" dirty="0">
                <a:solidFill>
                  <a:srgbClr val="DB5300"/>
                </a:solidFill>
                <a:latin typeface="Sarabun SemiBold" panose="00000700000000000000" pitchFamily="2" charset="-34"/>
                <a:cs typeface="Sarabun SemiBold" panose="00000700000000000000" pitchFamily="2" charset="-34"/>
              </a:rPr>
              <a:t>Peachyasitt Udomnuchaisup</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616874" y="6092796"/>
            <a:ext cx="8958248" cy="615553"/>
          </a:xfrm>
          <a:prstGeom prst="rect">
            <a:avLst/>
          </a:prstGeom>
        </p:spPr>
        <p:txBody>
          <a:bodyPr lIns="0" tIns="0" rIns="0" bIns="0" rtlCol="0" anchor="t">
            <a:spAutoFit/>
          </a:bodyPr>
          <a:lstStyle/>
          <a:p>
            <a:pPr algn="ctr">
              <a:spcBef>
                <a:spcPct val="0"/>
              </a:spcBef>
            </a:pPr>
            <a:r>
              <a:rPr lang="en-US" sz="2000" dirty="0">
                <a:latin typeface="Sarabun" panose="00000500000000000000" pitchFamily="2" charset="-34"/>
                <a:cs typeface="Sarabun" panose="00000500000000000000" pitchFamily="2" charset="-34"/>
              </a:rPr>
              <a:t>28</a:t>
            </a:r>
            <a:r>
              <a:rPr lang="en-US" sz="2000" baseline="30000" dirty="0">
                <a:latin typeface="Sarabun" panose="00000500000000000000" pitchFamily="2" charset="-34"/>
                <a:cs typeface="Sarabun" panose="00000500000000000000" pitchFamily="2" charset="-34"/>
              </a:rPr>
              <a:t>th</a:t>
            </a:r>
            <a:r>
              <a:rPr lang="en-US" sz="2000" dirty="0">
                <a:latin typeface="Sarabun" panose="00000500000000000000" pitchFamily="2" charset="-34"/>
                <a:cs typeface="Sarabun" panose="00000500000000000000" pitchFamily="2" charset="-34"/>
              </a:rPr>
              <a:t> June-1</a:t>
            </a:r>
            <a:r>
              <a:rPr lang="en-US" sz="2000" baseline="30000" dirty="0">
                <a:latin typeface="Sarabun" panose="00000500000000000000" pitchFamily="2" charset="-34"/>
                <a:cs typeface="Sarabun" panose="00000500000000000000" pitchFamily="2" charset="-34"/>
              </a:rPr>
              <a:t>st</a:t>
            </a:r>
            <a:r>
              <a:rPr lang="en-US" sz="2000" dirty="0">
                <a:latin typeface="Sarabun" panose="00000500000000000000" pitchFamily="2" charset="-34"/>
                <a:cs typeface="Sarabun" panose="00000500000000000000" pitchFamily="2" charset="-34"/>
              </a:rPr>
              <a:t> July 2023</a:t>
            </a:r>
          </a:p>
          <a:p>
            <a:pPr algn="ctr"/>
            <a:r>
              <a:rPr lang="en-US" sz="2000" dirty="0" err="1">
                <a:latin typeface="Sarabun" panose="00000500000000000000" pitchFamily="2" charset="-34"/>
                <a:cs typeface="Sarabun" panose="00000500000000000000" pitchFamily="2" charset="-34"/>
              </a:rPr>
              <a:t>Naresuan</a:t>
            </a:r>
            <a:r>
              <a:rPr lang="en-US" sz="2000" dirty="0">
                <a:latin typeface="Sarabun" panose="00000500000000000000" pitchFamily="2" charset="-34"/>
                <a:cs typeface="Sarabun" panose="00000500000000000000" pitchFamily="2" charset="-34"/>
              </a:rPr>
              <a:t> University </a:t>
            </a:r>
            <a:r>
              <a:rPr lang="en-US" sz="2000" dirty="0" err="1">
                <a:latin typeface="Sarabun" panose="00000500000000000000" pitchFamily="2" charset="-34"/>
                <a:cs typeface="Sarabun" panose="00000500000000000000" pitchFamily="2" charset="-34"/>
              </a:rPr>
              <a:t>Phitsanulok</a:t>
            </a:r>
            <a:r>
              <a:rPr lang="en-US" sz="2000" dirty="0">
                <a:latin typeface="Sarabun" panose="00000500000000000000" pitchFamily="2" charset="-34"/>
                <a:cs typeface="Sarabun" panose="00000500000000000000" pitchFamily="2" charset="-34"/>
              </a:rPr>
              <a:t>,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2908618" y="4225778"/>
            <a:ext cx="6374758" cy="776559"/>
          </a:xfrm>
          <a:prstGeom prst="rect">
            <a:avLst/>
          </a:prstGeom>
        </p:spPr>
        <p:txBody>
          <a:bodyPr wrap="square" lIns="0" tIns="0" rIns="0" bIns="0" rtlCol="0" anchor="t">
            <a:spAutoFit/>
          </a:bodyPr>
          <a:lstStyle/>
          <a:p>
            <a:pPr algn="ctr">
              <a:lnSpc>
                <a:spcPct val="150000"/>
              </a:lnSpc>
              <a:spcBef>
                <a:spcPct val="0"/>
              </a:spcBef>
            </a:pPr>
            <a:r>
              <a:rPr lang="en-US" i="1" dirty="0">
                <a:solidFill>
                  <a:srgbClr val="000000"/>
                </a:solidFill>
                <a:latin typeface="Sarabun" panose="00000500000000000000" pitchFamily="2" charset="-34"/>
                <a:cs typeface="Sarabun" panose="00000500000000000000" pitchFamily="2" charset="-34"/>
              </a:rPr>
              <a:t>Biomedical Data Science Master's Program,</a:t>
            </a:r>
          </a:p>
          <a:p>
            <a:pPr algn="ctr">
              <a:lnSpc>
                <a:spcPct val="150000"/>
              </a:lnSpc>
              <a:spcBef>
                <a:spcPct val="0"/>
              </a:spcBef>
            </a:pPr>
            <a:r>
              <a:rPr lang="en-US" i="1" dirty="0">
                <a:solidFill>
                  <a:srgbClr val="000000"/>
                </a:solidFill>
                <a:latin typeface="Sarabun" panose="00000500000000000000" pitchFamily="2" charset="-34"/>
                <a:cs typeface="Sarabun" panose="00000500000000000000" pitchFamily="2" charset="-34"/>
              </a:rPr>
              <a:t>Faculty of Science, </a:t>
            </a:r>
            <a:r>
              <a:rPr lang="en-US" i="1" dirty="0" err="1">
                <a:solidFill>
                  <a:srgbClr val="000000"/>
                </a:solidFill>
                <a:latin typeface="Sarabun" panose="00000500000000000000" pitchFamily="2" charset="-34"/>
                <a:cs typeface="Sarabun" panose="00000500000000000000" pitchFamily="2" charset="-34"/>
              </a:rPr>
              <a:t>Kasetsart</a:t>
            </a:r>
            <a:r>
              <a:rPr lang="en-US" i="1" dirty="0">
                <a:solidFill>
                  <a:srgbClr val="000000"/>
                </a:solidFill>
                <a:latin typeface="Sarabun" panose="00000500000000000000" pitchFamily="2" charset="-34"/>
                <a:cs typeface="Sarabun" panose="00000500000000000000" pitchFamily="2" charset="-34"/>
              </a:rPr>
              <a:t> University</a:t>
            </a: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sp>
        <p:nvSpPr>
          <p:cNvPr id="9" name="TextBox 8">
            <a:extLst>
              <a:ext uri="{FF2B5EF4-FFF2-40B4-BE49-F238E27FC236}">
                <a16:creationId xmlns:a16="http://schemas.microsoft.com/office/drawing/2014/main" id="{C3B464F5-E251-C97D-6EF8-30C9751A04B6}"/>
              </a:ext>
            </a:extLst>
          </p:cNvPr>
          <p:cNvSpPr txBox="1"/>
          <p:nvPr/>
        </p:nvSpPr>
        <p:spPr>
          <a:xfrm>
            <a:off x="2472730" y="6407738"/>
            <a:ext cx="7752305" cy="246221"/>
          </a:xfrm>
          <a:prstGeom prst="rect">
            <a:avLst/>
          </a:prstGeom>
          <a:noFill/>
        </p:spPr>
        <p:txBody>
          <a:bodyPr wrap="square">
            <a:spAutoFit/>
          </a:bodyPr>
          <a:lstStyle/>
          <a:p>
            <a:pPr algn="ctr"/>
            <a:r>
              <a:rPr lang="en-US" sz="1000" dirty="0">
                <a:solidFill>
                  <a:schemeClr val="dk1"/>
                </a:solidFill>
                <a:latin typeface="Sarabun ExtraLight" panose="00000300000000000000" pitchFamily="2" charset="-34"/>
                <a:cs typeface="Sarabun ExtraLight" panose="00000300000000000000" pitchFamily="2" charset="-34"/>
              </a:rPr>
              <a:t>Pushp PK, Srivastava MM. Train once, test anywhere: Zero-shot learning for text classification. </a:t>
            </a:r>
            <a:r>
              <a:rPr lang="en-US" sz="1000" dirty="0" err="1">
                <a:solidFill>
                  <a:schemeClr val="dk1"/>
                </a:solidFill>
                <a:latin typeface="Sarabun ExtraLight" panose="00000300000000000000" pitchFamily="2" charset="-34"/>
                <a:cs typeface="Sarabun ExtraLight" panose="00000300000000000000" pitchFamily="2" charset="-34"/>
              </a:rPr>
              <a:t>arXiv</a:t>
            </a:r>
            <a:r>
              <a:rPr lang="en-US" sz="1000" dirty="0">
                <a:solidFill>
                  <a:schemeClr val="dk1"/>
                </a:solidFill>
                <a:latin typeface="Sarabun ExtraLight" panose="00000300000000000000" pitchFamily="2" charset="-34"/>
                <a:cs typeface="Sarabun ExtraLight" panose="00000300000000000000" pitchFamily="2" charset="-34"/>
              </a:rPr>
              <a:t> preprint arXiv:1712.05972. 2017 Dec 16.</a:t>
            </a:r>
            <a:endParaRPr lang="th-TH" sz="1000" dirty="0">
              <a:solidFill>
                <a:schemeClr val="dk1"/>
              </a:solidFill>
              <a:latin typeface="Sarabun ExtraLight" panose="00000300000000000000" pitchFamily="2" charset="-34"/>
              <a:cs typeface="Sarabun ExtraLight" panose="00000300000000000000" pitchFamily="2" charset="-34"/>
            </a:endParaRPr>
          </a:p>
        </p:txBody>
      </p:sp>
      <p:sp>
        <p:nvSpPr>
          <p:cNvPr id="5" name="TextBox 4">
            <a:extLst>
              <a:ext uri="{FF2B5EF4-FFF2-40B4-BE49-F238E27FC236}">
                <a16:creationId xmlns:a16="http://schemas.microsoft.com/office/drawing/2014/main" id="{2E43FB52-B8F5-9E5E-D65F-28CD7BD44B20}"/>
              </a:ext>
            </a:extLst>
          </p:cNvPr>
          <p:cNvSpPr txBox="1"/>
          <p:nvPr/>
        </p:nvSpPr>
        <p:spPr>
          <a:xfrm>
            <a:off x="2227384" y="1267132"/>
            <a:ext cx="8242999" cy="1521250"/>
          </a:xfrm>
          <a:prstGeom prst="rect">
            <a:avLst/>
          </a:prstGeom>
          <a:noFill/>
        </p:spPr>
        <p:txBody>
          <a:bodyPr wrap="square">
            <a:spAutoFit/>
          </a:bodyPr>
          <a:lstStyle/>
          <a:p>
            <a:pPr>
              <a:lnSpc>
                <a:spcPct val="150000"/>
              </a:lnSpc>
              <a:tabLst>
                <a:tab pos="461963"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The research team has created a Zero-shot learning model for text classification. They trained the model using a dataset of over 4,200,000 news headlines, with Search Engine Optimization (SEO) tags serving as labels. These SEO tags encompass more than 300,000 unique and non-repetitive categories, gathered from different webpages.</a:t>
            </a:r>
            <a:endParaRPr lang="th-TH" sz="1600"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2315916" y="675557"/>
            <a:ext cx="7560166"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Sarabun"/>
                <a:ea typeface="Sarabun"/>
                <a:cs typeface="Sarabun"/>
                <a:sym typeface="Sarabun"/>
              </a:rPr>
              <a:t>Train once, test anywhere: Zero-shot learning for text classification</a:t>
            </a:r>
            <a:endParaRPr lang="en-US" dirty="0"/>
          </a:p>
        </p:txBody>
      </p:sp>
      <p:pic>
        <p:nvPicPr>
          <p:cNvPr id="4" name="Google Shape;172;p24">
            <a:extLst>
              <a:ext uri="{FF2B5EF4-FFF2-40B4-BE49-F238E27FC236}">
                <a16:creationId xmlns:a16="http://schemas.microsoft.com/office/drawing/2014/main" id="{E5E93CBE-6FDC-5212-A0F0-BFDA60F724CB}"/>
              </a:ext>
            </a:extLst>
          </p:cNvPr>
          <p:cNvPicPr preferRelativeResize="0"/>
          <p:nvPr/>
        </p:nvPicPr>
        <p:blipFill>
          <a:blip r:embed="rId3">
            <a:alphaModFix/>
          </a:blip>
          <a:stretch>
            <a:fillRect/>
          </a:stretch>
        </p:blipFill>
        <p:spPr>
          <a:xfrm>
            <a:off x="3333571" y="3117320"/>
            <a:ext cx="5524855" cy="1481111"/>
          </a:xfrm>
          <a:prstGeom prst="rect">
            <a:avLst/>
          </a:prstGeom>
          <a:noFill/>
          <a:ln>
            <a:noFill/>
          </a:ln>
        </p:spPr>
      </p:pic>
      <p:sp>
        <p:nvSpPr>
          <p:cNvPr id="7" name="TextBox 6">
            <a:extLst>
              <a:ext uri="{FF2B5EF4-FFF2-40B4-BE49-F238E27FC236}">
                <a16:creationId xmlns:a16="http://schemas.microsoft.com/office/drawing/2014/main" id="{C454698F-DEE6-7A55-C92D-FF037A224878}"/>
              </a:ext>
            </a:extLst>
          </p:cNvPr>
          <p:cNvSpPr txBox="1"/>
          <p:nvPr/>
        </p:nvSpPr>
        <p:spPr>
          <a:xfrm>
            <a:off x="2227384" y="4927369"/>
            <a:ext cx="8242999" cy="782587"/>
          </a:xfrm>
          <a:prstGeom prst="rect">
            <a:avLst/>
          </a:prstGeom>
          <a:noFill/>
        </p:spPr>
        <p:txBody>
          <a:bodyPr wrap="square">
            <a:spAutoFit/>
          </a:bodyPr>
          <a:lstStyle/>
          <a:p>
            <a:pPr>
              <a:lnSpc>
                <a:spcPct val="150000"/>
              </a:lnSpc>
              <a:tabLst>
                <a:tab pos="461963"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Afterwards, test datasets from UCI News Aggregator (4 classes) and Tweet Classification (6 classes) were used. The experimental results showed an </a:t>
            </a:r>
            <a:r>
              <a:rPr lang="en-US" sz="1600" dirty="0">
                <a:solidFill>
                  <a:schemeClr val="tx1">
                    <a:lumMod val="75000"/>
                    <a:lumOff val="25000"/>
                  </a:schemeClr>
                </a:solidFill>
                <a:latin typeface="Sarabun ExtraBold" panose="00000900000000000000" pitchFamily="2" charset="-34"/>
                <a:cs typeface="Sarabun ExtraBold" panose="00000900000000000000" pitchFamily="2" charset="-34"/>
              </a:rPr>
              <a:t>accuracy higher than 60%.</a:t>
            </a:r>
            <a:endParaRPr lang="th-TH" sz="1600" dirty="0">
              <a:solidFill>
                <a:schemeClr val="tx1">
                  <a:lumMod val="75000"/>
                  <a:lumOff val="25000"/>
                </a:schemeClr>
              </a:solidFill>
              <a:latin typeface="Sarabun ExtraBold" panose="00000900000000000000" pitchFamily="2" charset="-34"/>
              <a:cs typeface="Sarabun ExtraBold" panose="00000900000000000000" pitchFamily="2" charset="-34"/>
            </a:endParaRPr>
          </a:p>
        </p:txBody>
      </p:sp>
    </p:spTree>
    <p:extLst>
      <p:ext uri="{BB962C8B-B14F-4D97-AF65-F5344CB8AC3E}">
        <p14:creationId xmlns:p14="http://schemas.microsoft.com/office/powerpoint/2010/main" val="135434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sp>
        <p:nvSpPr>
          <p:cNvPr id="9" name="TextBox 8">
            <a:extLst>
              <a:ext uri="{FF2B5EF4-FFF2-40B4-BE49-F238E27FC236}">
                <a16:creationId xmlns:a16="http://schemas.microsoft.com/office/drawing/2014/main" id="{C3B464F5-E251-C97D-6EF8-30C9751A04B6}"/>
              </a:ext>
            </a:extLst>
          </p:cNvPr>
          <p:cNvSpPr txBox="1"/>
          <p:nvPr/>
        </p:nvSpPr>
        <p:spPr>
          <a:xfrm>
            <a:off x="2880945" y="6287158"/>
            <a:ext cx="6430110" cy="400110"/>
          </a:xfrm>
          <a:prstGeom prst="rect">
            <a:avLst/>
          </a:prstGeom>
          <a:noFill/>
        </p:spPr>
        <p:txBody>
          <a:bodyPr wrap="square">
            <a:spAutoFit/>
          </a:bodyPr>
          <a:lstStyle/>
          <a:p>
            <a:pPr algn="ctr"/>
            <a:r>
              <a:rPr lang="en-US" sz="1000" dirty="0" err="1">
                <a:solidFill>
                  <a:schemeClr val="dk1"/>
                </a:solidFill>
                <a:latin typeface="Sarabun ExtraLight" panose="00000300000000000000" pitchFamily="2" charset="-34"/>
                <a:cs typeface="Sarabun ExtraLight" panose="00000300000000000000" pitchFamily="2" charset="-34"/>
              </a:rPr>
              <a:t>Sivarajkumar</a:t>
            </a:r>
            <a:r>
              <a:rPr lang="en-US" sz="1000" dirty="0">
                <a:solidFill>
                  <a:schemeClr val="dk1"/>
                </a:solidFill>
                <a:latin typeface="Sarabun ExtraLight" panose="00000300000000000000" pitchFamily="2" charset="-34"/>
                <a:cs typeface="Sarabun ExtraLight" panose="00000300000000000000" pitchFamily="2" charset="-34"/>
              </a:rPr>
              <a:t> S, Wang Y. </a:t>
            </a:r>
            <a:r>
              <a:rPr lang="en-US" sz="1000" dirty="0" err="1">
                <a:solidFill>
                  <a:schemeClr val="dk1"/>
                </a:solidFill>
                <a:latin typeface="Sarabun ExtraLight" panose="00000300000000000000" pitchFamily="2" charset="-34"/>
                <a:cs typeface="Sarabun ExtraLight" panose="00000300000000000000" pitchFamily="2" charset="-34"/>
              </a:rPr>
              <a:t>HealthPrompt</a:t>
            </a:r>
            <a:r>
              <a:rPr lang="en-US" sz="1000" dirty="0">
                <a:solidFill>
                  <a:schemeClr val="dk1"/>
                </a:solidFill>
                <a:latin typeface="Sarabun ExtraLight" panose="00000300000000000000" pitchFamily="2" charset="-34"/>
                <a:cs typeface="Sarabun ExtraLight" panose="00000300000000000000" pitchFamily="2" charset="-34"/>
              </a:rPr>
              <a:t>: A Zero-shot Learning Paradigm for Clinical Natural Language Processing. </a:t>
            </a:r>
            <a:r>
              <a:rPr lang="en-US" sz="1000" dirty="0" err="1">
                <a:solidFill>
                  <a:schemeClr val="dk1"/>
                </a:solidFill>
                <a:latin typeface="Sarabun ExtraLight" panose="00000300000000000000" pitchFamily="2" charset="-34"/>
                <a:cs typeface="Sarabun ExtraLight" panose="00000300000000000000" pitchFamily="2" charset="-34"/>
              </a:rPr>
              <a:t>arXiv</a:t>
            </a:r>
            <a:r>
              <a:rPr lang="en-US" sz="1000" dirty="0">
                <a:solidFill>
                  <a:schemeClr val="dk1"/>
                </a:solidFill>
                <a:latin typeface="Sarabun ExtraLight" panose="00000300000000000000" pitchFamily="2" charset="-34"/>
                <a:cs typeface="Sarabun ExtraLight" panose="00000300000000000000" pitchFamily="2" charset="-34"/>
              </a:rPr>
              <a:t> preprint arXiv:2203.05061. 2022 Mar 9.</a:t>
            </a:r>
            <a:endParaRPr lang="th-TH" sz="1000" dirty="0">
              <a:solidFill>
                <a:schemeClr val="dk1"/>
              </a:solidFill>
              <a:latin typeface="Sarabun ExtraLight" panose="00000300000000000000" pitchFamily="2" charset="-34"/>
              <a:cs typeface="Sarabun ExtraLight" panose="000003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1583336" y="738984"/>
            <a:ext cx="9531091"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b="1" dirty="0" err="1">
                <a:latin typeface="Sarabun"/>
                <a:ea typeface="Sarabun"/>
                <a:cs typeface="Sarabun"/>
                <a:sym typeface="Sarabun"/>
              </a:rPr>
              <a:t>HealthPrompt</a:t>
            </a:r>
            <a:r>
              <a:rPr lang="en-US" b="1" dirty="0">
                <a:latin typeface="Sarabun"/>
                <a:ea typeface="Sarabun"/>
                <a:cs typeface="Sarabun"/>
                <a:sym typeface="Sarabun"/>
              </a:rPr>
              <a:t>: A Zero-shot Learning Paradigm </a:t>
            </a:r>
          </a:p>
          <a:p>
            <a:pPr marL="0" lvl="0" indent="0" algn="ctr" rtl="0">
              <a:lnSpc>
                <a:spcPct val="150000"/>
              </a:lnSpc>
              <a:spcBef>
                <a:spcPts val="0"/>
              </a:spcBef>
              <a:spcAft>
                <a:spcPts val="0"/>
              </a:spcAft>
              <a:buNone/>
            </a:pPr>
            <a:r>
              <a:rPr lang="en-US" b="1" dirty="0">
                <a:latin typeface="Sarabun"/>
                <a:ea typeface="Sarabun"/>
                <a:cs typeface="Sarabun"/>
                <a:sym typeface="Sarabun"/>
              </a:rPr>
              <a:t>for Clinical Natural Language Processing</a:t>
            </a:r>
          </a:p>
        </p:txBody>
      </p:sp>
      <p:pic>
        <p:nvPicPr>
          <p:cNvPr id="2" name="Google Shape;208;p27">
            <a:extLst>
              <a:ext uri="{FF2B5EF4-FFF2-40B4-BE49-F238E27FC236}">
                <a16:creationId xmlns:a16="http://schemas.microsoft.com/office/drawing/2014/main" id="{B3966076-694B-EA1E-5810-E28025F50B7C}"/>
              </a:ext>
            </a:extLst>
          </p:cNvPr>
          <p:cNvPicPr preferRelativeResize="0"/>
          <p:nvPr/>
        </p:nvPicPr>
        <p:blipFill>
          <a:blip r:embed="rId3">
            <a:alphaModFix/>
          </a:blip>
          <a:stretch>
            <a:fillRect/>
          </a:stretch>
        </p:blipFill>
        <p:spPr>
          <a:xfrm>
            <a:off x="2577389" y="2352957"/>
            <a:ext cx="7400294" cy="3163587"/>
          </a:xfrm>
          <a:prstGeom prst="rect">
            <a:avLst/>
          </a:prstGeom>
          <a:noFill/>
          <a:ln>
            <a:noFill/>
          </a:ln>
        </p:spPr>
      </p:pic>
    </p:spTree>
    <p:extLst>
      <p:ext uri="{BB962C8B-B14F-4D97-AF65-F5344CB8AC3E}">
        <p14:creationId xmlns:p14="http://schemas.microsoft.com/office/powerpoint/2010/main" val="285233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sp>
        <p:nvSpPr>
          <p:cNvPr id="9" name="TextBox 8">
            <a:extLst>
              <a:ext uri="{FF2B5EF4-FFF2-40B4-BE49-F238E27FC236}">
                <a16:creationId xmlns:a16="http://schemas.microsoft.com/office/drawing/2014/main" id="{C3B464F5-E251-C97D-6EF8-30C9751A04B6}"/>
              </a:ext>
            </a:extLst>
          </p:cNvPr>
          <p:cNvSpPr txBox="1"/>
          <p:nvPr/>
        </p:nvSpPr>
        <p:spPr>
          <a:xfrm>
            <a:off x="2880945" y="6287158"/>
            <a:ext cx="6430110" cy="400110"/>
          </a:xfrm>
          <a:prstGeom prst="rect">
            <a:avLst/>
          </a:prstGeom>
          <a:noFill/>
        </p:spPr>
        <p:txBody>
          <a:bodyPr wrap="square">
            <a:spAutoFit/>
          </a:bodyPr>
          <a:lstStyle/>
          <a:p>
            <a:pPr algn="ctr"/>
            <a:r>
              <a:rPr lang="en-US" sz="1000" dirty="0" err="1">
                <a:solidFill>
                  <a:schemeClr val="dk1"/>
                </a:solidFill>
                <a:latin typeface="Sarabun ExtraLight" panose="00000300000000000000" pitchFamily="2" charset="-34"/>
                <a:cs typeface="Sarabun ExtraLight" panose="00000300000000000000" pitchFamily="2" charset="-34"/>
              </a:rPr>
              <a:t>Sivarajkumar</a:t>
            </a:r>
            <a:r>
              <a:rPr lang="en-US" sz="1000" dirty="0">
                <a:solidFill>
                  <a:schemeClr val="dk1"/>
                </a:solidFill>
                <a:latin typeface="Sarabun ExtraLight" panose="00000300000000000000" pitchFamily="2" charset="-34"/>
                <a:cs typeface="Sarabun ExtraLight" panose="00000300000000000000" pitchFamily="2" charset="-34"/>
              </a:rPr>
              <a:t> S, Wang Y. </a:t>
            </a:r>
            <a:r>
              <a:rPr lang="en-US" sz="1000" dirty="0" err="1">
                <a:solidFill>
                  <a:schemeClr val="dk1"/>
                </a:solidFill>
                <a:latin typeface="Sarabun ExtraLight" panose="00000300000000000000" pitchFamily="2" charset="-34"/>
                <a:cs typeface="Sarabun ExtraLight" panose="00000300000000000000" pitchFamily="2" charset="-34"/>
              </a:rPr>
              <a:t>HealthPrompt</a:t>
            </a:r>
            <a:r>
              <a:rPr lang="en-US" sz="1000" dirty="0">
                <a:solidFill>
                  <a:schemeClr val="dk1"/>
                </a:solidFill>
                <a:latin typeface="Sarabun ExtraLight" panose="00000300000000000000" pitchFamily="2" charset="-34"/>
                <a:cs typeface="Sarabun ExtraLight" panose="00000300000000000000" pitchFamily="2" charset="-34"/>
              </a:rPr>
              <a:t>: A Zero-shot Learning Paradigm for Clinical Natural Language Processing. </a:t>
            </a:r>
            <a:r>
              <a:rPr lang="en-US" sz="1000" dirty="0" err="1">
                <a:solidFill>
                  <a:schemeClr val="dk1"/>
                </a:solidFill>
                <a:latin typeface="Sarabun ExtraLight" panose="00000300000000000000" pitchFamily="2" charset="-34"/>
                <a:cs typeface="Sarabun ExtraLight" panose="00000300000000000000" pitchFamily="2" charset="-34"/>
              </a:rPr>
              <a:t>arXiv</a:t>
            </a:r>
            <a:r>
              <a:rPr lang="en-US" sz="1000" dirty="0">
                <a:solidFill>
                  <a:schemeClr val="dk1"/>
                </a:solidFill>
                <a:latin typeface="Sarabun ExtraLight" panose="00000300000000000000" pitchFamily="2" charset="-34"/>
                <a:cs typeface="Sarabun ExtraLight" panose="00000300000000000000" pitchFamily="2" charset="-34"/>
              </a:rPr>
              <a:t> preprint arXiv:2203.05061. 2022 Mar 9.</a:t>
            </a:r>
            <a:endParaRPr lang="th-TH" sz="1000" dirty="0">
              <a:solidFill>
                <a:schemeClr val="dk1"/>
              </a:solidFill>
              <a:latin typeface="Sarabun ExtraLight" panose="00000300000000000000" pitchFamily="2" charset="-34"/>
              <a:cs typeface="Sarabun ExtraLight" panose="000003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1583336" y="738984"/>
            <a:ext cx="9531091"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b="1" dirty="0" err="1">
                <a:latin typeface="Sarabun"/>
                <a:ea typeface="Sarabun"/>
                <a:cs typeface="Sarabun"/>
                <a:sym typeface="Sarabun"/>
              </a:rPr>
              <a:t>HealthPrompt</a:t>
            </a:r>
            <a:r>
              <a:rPr lang="en-US" b="1" dirty="0">
                <a:latin typeface="Sarabun"/>
                <a:ea typeface="Sarabun"/>
                <a:cs typeface="Sarabun"/>
                <a:sym typeface="Sarabun"/>
              </a:rPr>
              <a:t>: A Zero-shot Learning Paradigm </a:t>
            </a:r>
          </a:p>
          <a:p>
            <a:pPr marL="0" lvl="0" indent="0" algn="ctr" rtl="0">
              <a:lnSpc>
                <a:spcPct val="150000"/>
              </a:lnSpc>
              <a:spcBef>
                <a:spcPts val="0"/>
              </a:spcBef>
              <a:spcAft>
                <a:spcPts val="0"/>
              </a:spcAft>
              <a:buNone/>
            </a:pPr>
            <a:r>
              <a:rPr lang="en-US" b="1" dirty="0">
                <a:latin typeface="Sarabun"/>
                <a:ea typeface="Sarabun"/>
                <a:cs typeface="Sarabun"/>
                <a:sym typeface="Sarabun"/>
              </a:rPr>
              <a:t>for Clinical Natural Language Processing</a:t>
            </a:r>
          </a:p>
        </p:txBody>
      </p:sp>
      <p:pic>
        <p:nvPicPr>
          <p:cNvPr id="3" name="Google Shape;215;p28">
            <a:extLst>
              <a:ext uri="{FF2B5EF4-FFF2-40B4-BE49-F238E27FC236}">
                <a16:creationId xmlns:a16="http://schemas.microsoft.com/office/drawing/2014/main" id="{E9179793-D5E6-58AA-CAE3-88C5C2FA1DFB}"/>
              </a:ext>
            </a:extLst>
          </p:cNvPr>
          <p:cNvPicPr preferRelativeResize="0"/>
          <p:nvPr/>
        </p:nvPicPr>
        <p:blipFill>
          <a:blip r:embed="rId3">
            <a:alphaModFix/>
          </a:blip>
          <a:stretch>
            <a:fillRect/>
          </a:stretch>
        </p:blipFill>
        <p:spPr>
          <a:xfrm>
            <a:off x="2598977" y="1754616"/>
            <a:ext cx="6994045" cy="4431706"/>
          </a:xfrm>
          <a:prstGeom prst="rect">
            <a:avLst/>
          </a:prstGeom>
          <a:noFill/>
          <a:ln>
            <a:noFill/>
          </a:ln>
        </p:spPr>
      </p:pic>
    </p:spTree>
    <p:extLst>
      <p:ext uri="{BB962C8B-B14F-4D97-AF65-F5344CB8AC3E}">
        <p14:creationId xmlns:p14="http://schemas.microsoft.com/office/powerpoint/2010/main" val="68909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3020251" y="707277"/>
            <a:ext cx="6867328" cy="1015632"/>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dirty="0">
                <a:latin typeface="Sarabun"/>
                <a:ea typeface="Sarabun"/>
                <a:cs typeface="Sarabun"/>
                <a:sym typeface="Sarabun"/>
              </a:rPr>
              <a:t>An example of a pre-trained language model (PLM) that has been fine-tuned for use in Zero-shot Classification tasks.</a:t>
            </a:r>
          </a:p>
        </p:txBody>
      </p:sp>
      <p:pic>
        <p:nvPicPr>
          <p:cNvPr id="2" name="Google Shape;199;p26">
            <a:extLst>
              <a:ext uri="{FF2B5EF4-FFF2-40B4-BE49-F238E27FC236}">
                <a16:creationId xmlns:a16="http://schemas.microsoft.com/office/drawing/2014/main" id="{40F580A3-02D1-BE8E-DE70-D9C9A4330692}"/>
              </a:ext>
            </a:extLst>
          </p:cNvPr>
          <p:cNvPicPr preferRelativeResize="0"/>
          <p:nvPr/>
        </p:nvPicPr>
        <p:blipFill rotWithShape="1">
          <a:blip r:embed="rId3">
            <a:alphaModFix/>
          </a:blip>
          <a:srcRect t="11989" r="1107" b="5036"/>
          <a:stretch/>
        </p:blipFill>
        <p:spPr>
          <a:xfrm>
            <a:off x="2177980" y="1951745"/>
            <a:ext cx="8077200" cy="3812125"/>
          </a:xfrm>
          <a:prstGeom prst="rect">
            <a:avLst/>
          </a:prstGeom>
          <a:noFill/>
          <a:ln>
            <a:noFill/>
          </a:ln>
        </p:spPr>
      </p:pic>
    </p:spTree>
    <p:extLst>
      <p:ext uri="{BB962C8B-B14F-4D97-AF65-F5344CB8AC3E}">
        <p14:creationId xmlns:p14="http://schemas.microsoft.com/office/powerpoint/2010/main" val="317657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OBJECTIVE</a:t>
            </a:r>
            <a:endParaRPr lang="th-TH" sz="2800" dirty="0">
              <a:latin typeface="Sarabun" panose="00000500000000000000" pitchFamily="2" charset="-34"/>
              <a:cs typeface="Sarabun" panose="000005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2656320" y="1177752"/>
            <a:ext cx="7941496" cy="2031295"/>
          </a:xfrm>
          <a:prstGeom prst="rect">
            <a:avLst/>
          </a:prstGeom>
          <a:noFill/>
          <a:ln>
            <a:noFill/>
          </a:ln>
        </p:spPr>
        <p:txBody>
          <a:bodyPr spcFirstLastPara="1" wrap="square" lIns="91425" tIns="91425" rIns="91425" bIns="91425" anchor="t" anchorCtr="0">
            <a:spAutoFit/>
          </a:bodyPr>
          <a:lstStyle/>
          <a:p>
            <a:pPr marL="0" lvl="0" indent="0" rtl="0">
              <a:lnSpc>
                <a:spcPct val="150000"/>
              </a:lnSpc>
              <a:spcBef>
                <a:spcPts val="0"/>
              </a:spcBef>
              <a:spcAft>
                <a:spcPts val="0"/>
              </a:spcAft>
              <a:buNone/>
            </a:pPr>
            <a:r>
              <a:rPr lang="en-US" sz="1600" dirty="0">
                <a:solidFill>
                  <a:schemeClr val="tx1">
                    <a:lumMod val="75000"/>
                    <a:lumOff val="25000"/>
                  </a:schemeClr>
                </a:solidFill>
                <a:latin typeface="Sarabun ExtraBold" panose="00000900000000000000" pitchFamily="2" charset="-34"/>
                <a:ea typeface="Sarabun"/>
                <a:cs typeface="Sarabun ExtraBold" panose="00000900000000000000" pitchFamily="2" charset="-34"/>
                <a:sym typeface="Sarabun"/>
              </a:rPr>
              <a:t>The research focused on:</a:t>
            </a:r>
          </a:p>
          <a:p>
            <a:pPr marL="342900" lvl="0" indent="-342900" rtl="0">
              <a:lnSpc>
                <a:spcPct val="150000"/>
              </a:lnSpc>
              <a:spcBef>
                <a:spcPts val="0"/>
              </a:spcBef>
              <a:spcAft>
                <a:spcPts val="0"/>
              </a:spcAft>
              <a:buFont typeface="+mj-lt"/>
              <a:buAutoNum type="arabicPeriod"/>
            </a:pPr>
            <a:r>
              <a:rPr lang="en-US" sz="1600" dirty="0">
                <a:solidFill>
                  <a:schemeClr val="tx1">
                    <a:lumMod val="75000"/>
                    <a:lumOff val="25000"/>
                  </a:schemeClr>
                </a:solidFill>
                <a:latin typeface="Sarabun Light" panose="00000400000000000000" pitchFamily="2" charset="-34"/>
                <a:ea typeface="Sarabun"/>
                <a:cs typeface="Sarabun Light" panose="00000400000000000000" pitchFamily="2" charset="-34"/>
                <a:sym typeface="Sarabun"/>
              </a:rPr>
              <a:t>Developing a classification model for categorizing medication errors based on the "Five Rights (5R)" concept using natural language processing (NLP) techniques.</a:t>
            </a:r>
          </a:p>
          <a:p>
            <a:pPr marL="342900" lvl="0" indent="-342900" rtl="0">
              <a:lnSpc>
                <a:spcPct val="150000"/>
              </a:lnSpc>
              <a:spcBef>
                <a:spcPts val="0"/>
              </a:spcBef>
              <a:spcAft>
                <a:spcPts val="0"/>
              </a:spcAft>
              <a:buFont typeface="+mj-lt"/>
              <a:buAutoNum type="arabicPeriod"/>
            </a:pPr>
            <a:r>
              <a:rPr lang="en-US" sz="1600" dirty="0">
                <a:solidFill>
                  <a:schemeClr val="tx1">
                    <a:lumMod val="75000"/>
                    <a:lumOff val="25000"/>
                  </a:schemeClr>
                </a:solidFill>
                <a:latin typeface="Sarabun Light" panose="00000400000000000000" pitchFamily="2" charset="-34"/>
                <a:ea typeface="Sarabun"/>
                <a:cs typeface="Sarabun Light" panose="00000400000000000000" pitchFamily="2" charset="-34"/>
                <a:sym typeface="Sarabun"/>
              </a:rPr>
              <a:t>Assessing and evaluating the performance of the classification model in accurately categorizing medication errors according to the "Five Rights (5R)" framework.</a:t>
            </a:r>
          </a:p>
        </p:txBody>
      </p:sp>
      <p:grpSp>
        <p:nvGrpSpPr>
          <p:cNvPr id="40" name="Group 39">
            <a:extLst>
              <a:ext uri="{FF2B5EF4-FFF2-40B4-BE49-F238E27FC236}">
                <a16:creationId xmlns:a16="http://schemas.microsoft.com/office/drawing/2014/main" id="{8A23F921-1F22-B96B-D212-A5C5A2A5F12A}"/>
              </a:ext>
            </a:extLst>
          </p:cNvPr>
          <p:cNvGrpSpPr/>
          <p:nvPr/>
        </p:nvGrpSpPr>
        <p:grpSpPr>
          <a:xfrm>
            <a:off x="3633192" y="3532916"/>
            <a:ext cx="5999784" cy="2857835"/>
            <a:chOff x="3930153" y="3553012"/>
            <a:chExt cx="5999784" cy="2857835"/>
          </a:xfrm>
        </p:grpSpPr>
        <p:sp>
          <p:nvSpPr>
            <p:cNvPr id="3" name="Google Shape;223;p29">
              <a:extLst>
                <a:ext uri="{FF2B5EF4-FFF2-40B4-BE49-F238E27FC236}">
                  <a16:creationId xmlns:a16="http://schemas.microsoft.com/office/drawing/2014/main" id="{0FAB7AC6-6D16-8A23-DB37-C9DFD7FF4BBE}"/>
                </a:ext>
              </a:extLst>
            </p:cNvPr>
            <p:cNvSpPr/>
            <p:nvPr/>
          </p:nvSpPr>
          <p:spPr>
            <a:xfrm>
              <a:off x="3930153" y="3553012"/>
              <a:ext cx="1181446" cy="285783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Sarabun"/>
                  <a:ea typeface="Sarabun"/>
                  <a:cs typeface="Sarabun"/>
                  <a:sym typeface="Sarabun"/>
                </a:rPr>
                <a:t>NRLS</a:t>
              </a:r>
              <a:endParaRPr sz="1300" b="1">
                <a:latin typeface="Sarabun"/>
                <a:ea typeface="Sarabun"/>
                <a:cs typeface="Sarabun"/>
                <a:sym typeface="Sarabun"/>
              </a:endParaRPr>
            </a:p>
            <a:p>
              <a:pPr marL="0" lvl="0" indent="0" algn="ctr" rtl="0">
                <a:spcBef>
                  <a:spcPts val="0"/>
                </a:spcBef>
                <a:spcAft>
                  <a:spcPts val="0"/>
                </a:spcAft>
                <a:buNone/>
              </a:pPr>
              <a:endParaRPr sz="1300">
                <a:latin typeface="Sarabun"/>
                <a:ea typeface="Sarabun"/>
                <a:cs typeface="Sarabun"/>
                <a:sym typeface="Sarabun"/>
              </a:endParaRPr>
            </a:p>
            <a:p>
              <a:pPr marL="0" lvl="0" indent="0" algn="ctr" rtl="0">
                <a:spcBef>
                  <a:spcPts val="0"/>
                </a:spcBef>
                <a:spcAft>
                  <a:spcPts val="0"/>
                </a:spcAft>
                <a:buNone/>
              </a:pPr>
              <a:r>
                <a:rPr lang="en" sz="1100">
                  <a:latin typeface="Sarabun"/>
                  <a:ea typeface="Sarabun"/>
                  <a:cs typeface="Sarabun"/>
                  <a:sym typeface="Sarabun"/>
                </a:rPr>
                <a:t>Medication Error</a:t>
              </a:r>
              <a:endParaRPr sz="1300"/>
            </a:p>
          </p:txBody>
        </p:sp>
        <p:sp>
          <p:nvSpPr>
            <p:cNvPr id="4" name="Google Shape;224;p29">
              <a:extLst>
                <a:ext uri="{FF2B5EF4-FFF2-40B4-BE49-F238E27FC236}">
                  <a16:creationId xmlns:a16="http://schemas.microsoft.com/office/drawing/2014/main" id="{A26E9763-68CD-0EE3-45F2-AC54C009B2AA}"/>
                </a:ext>
              </a:extLst>
            </p:cNvPr>
            <p:cNvSpPr/>
            <p:nvPr/>
          </p:nvSpPr>
          <p:spPr>
            <a:xfrm>
              <a:off x="5826026" y="4676142"/>
              <a:ext cx="1553646" cy="61206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b="1">
                  <a:latin typeface="Sarabun"/>
                  <a:ea typeface="Sarabun"/>
                  <a:cs typeface="Sarabun"/>
                  <a:sym typeface="Sarabun"/>
                </a:rPr>
                <a:t>5R grouping</a:t>
              </a:r>
              <a:endParaRPr sz="1200" b="1">
                <a:latin typeface="Sarabun"/>
                <a:ea typeface="Sarabun"/>
                <a:cs typeface="Sarabun"/>
                <a:sym typeface="Sarabun"/>
              </a:endParaRPr>
            </a:p>
          </p:txBody>
        </p:sp>
        <p:sp>
          <p:nvSpPr>
            <p:cNvPr id="5" name="Google Shape;225;p29">
              <a:extLst>
                <a:ext uri="{FF2B5EF4-FFF2-40B4-BE49-F238E27FC236}">
                  <a16:creationId xmlns:a16="http://schemas.microsoft.com/office/drawing/2014/main" id="{3E23EF5D-8AAA-9F34-17E9-86F240824BF1}"/>
                </a:ext>
              </a:extLst>
            </p:cNvPr>
            <p:cNvSpPr/>
            <p:nvPr/>
          </p:nvSpPr>
          <p:spPr>
            <a:xfrm>
              <a:off x="8326995" y="3813519"/>
              <a:ext cx="1602942" cy="25805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Patient</a:t>
              </a:r>
              <a:endParaRPr sz="1000">
                <a:latin typeface="Sarabun"/>
                <a:ea typeface="Sarabun"/>
                <a:cs typeface="Sarabun"/>
                <a:sym typeface="Sarabun"/>
              </a:endParaRPr>
            </a:p>
          </p:txBody>
        </p:sp>
        <p:sp>
          <p:nvSpPr>
            <p:cNvPr id="7" name="Google Shape;226;p29">
              <a:extLst>
                <a:ext uri="{FF2B5EF4-FFF2-40B4-BE49-F238E27FC236}">
                  <a16:creationId xmlns:a16="http://schemas.microsoft.com/office/drawing/2014/main" id="{FEA10A85-0E5F-968D-A1E1-0982ACAD9550}"/>
                </a:ext>
              </a:extLst>
            </p:cNvPr>
            <p:cNvSpPr/>
            <p:nvPr/>
          </p:nvSpPr>
          <p:spPr>
            <a:xfrm>
              <a:off x="8326995" y="4333226"/>
              <a:ext cx="1602942" cy="25805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Drug</a:t>
              </a:r>
              <a:endParaRPr sz="1000">
                <a:latin typeface="Sarabun"/>
                <a:ea typeface="Sarabun"/>
                <a:cs typeface="Sarabun"/>
                <a:sym typeface="Sarabun"/>
              </a:endParaRPr>
            </a:p>
          </p:txBody>
        </p:sp>
        <p:sp>
          <p:nvSpPr>
            <p:cNvPr id="9" name="Google Shape;227;p29">
              <a:extLst>
                <a:ext uri="{FF2B5EF4-FFF2-40B4-BE49-F238E27FC236}">
                  <a16:creationId xmlns:a16="http://schemas.microsoft.com/office/drawing/2014/main" id="{457B24DD-40E5-B08E-7E9D-DC08701B870F}"/>
                </a:ext>
              </a:extLst>
            </p:cNvPr>
            <p:cNvSpPr/>
            <p:nvPr/>
          </p:nvSpPr>
          <p:spPr>
            <a:xfrm>
              <a:off x="8326995" y="4852901"/>
              <a:ext cx="1602942" cy="25805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Dose</a:t>
              </a:r>
              <a:endParaRPr sz="1000">
                <a:latin typeface="Sarabun"/>
                <a:ea typeface="Sarabun"/>
                <a:cs typeface="Sarabun"/>
                <a:sym typeface="Sarabun"/>
              </a:endParaRPr>
            </a:p>
          </p:txBody>
        </p:sp>
        <p:sp>
          <p:nvSpPr>
            <p:cNvPr id="10" name="Google Shape;228;p29">
              <a:extLst>
                <a:ext uri="{FF2B5EF4-FFF2-40B4-BE49-F238E27FC236}">
                  <a16:creationId xmlns:a16="http://schemas.microsoft.com/office/drawing/2014/main" id="{D1730374-1348-02E0-7D4E-B8686EFB0AC7}"/>
                </a:ext>
              </a:extLst>
            </p:cNvPr>
            <p:cNvSpPr/>
            <p:nvPr/>
          </p:nvSpPr>
          <p:spPr>
            <a:xfrm>
              <a:off x="8326995" y="5388287"/>
              <a:ext cx="1602942" cy="25805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Time</a:t>
              </a:r>
              <a:endParaRPr sz="1000">
                <a:latin typeface="Sarabun"/>
                <a:ea typeface="Sarabun"/>
                <a:cs typeface="Sarabun"/>
                <a:sym typeface="Sarabun"/>
              </a:endParaRPr>
            </a:p>
          </p:txBody>
        </p:sp>
        <p:sp>
          <p:nvSpPr>
            <p:cNvPr id="11" name="Google Shape;229;p29">
              <a:extLst>
                <a:ext uri="{FF2B5EF4-FFF2-40B4-BE49-F238E27FC236}">
                  <a16:creationId xmlns:a16="http://schemas.microsoft.com/office/drawing/2014/main" id="{085A9805-6B5A-4E85-16BD-B19752EAC24C}"/>
                </a:ext>
              </a:extLst>
            </p:cNvPr>
            <p:cNvSpPr/>
            <p:nvPr/>
          </p:nvSpPr>
          <p:spPr>
            <a:xfrm>
              <a:off x="8326991" y="5907983"/>
              <a:ext cx="1602942" cy="387419"/>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Route &amp; Technique</a:t>
              </a:r>
              <a:endParaRPr sz="1000">
                <a:latin typeface="Sarabun"/>
                <a:ea typeface="Sarabun"/>
                <a:cs typeface="Sarabun"/>
                <a:sym typeface="Sarabun"/>
              </a:endParaRPr>
            </a:p>
          </p:txBody>
        </p:sp>
        <p:cxnSp>
          <p:nvCxnSpPr>
            <p:cNvPr id="17" name="Google Shape;235;p29">
              <a:extLst>
                <a:ext uri="{FF2B5EF4-FFF2-40B4-BE49-F238E27FC236}">
                  <a16:creationId xmlns:a16="http://schemas.microsoft.com/office/drawing/2014/main" id="{91D7DA27-9186-C0B0-D0E1-D69133B05034}"/>
                </a:ext>
              </a:extLst>
            </p:cNvPr>
            <p:cNvCxnSpPr>
              <a:stCxn id="3" idx="3"/>
              <a:endCxn id="4" idx="1"/>
            </p:cNvCxnSpPr>
            <p:nvPr/>
          </p:nvCxnSpPr>
          <p:spPr>
            <a:xfrm>
              <a:off x="5111599" y="4981930"/>
              <a:ext cx="714427" cy="243"/>
            </a:xfrm>
            <a:prstGeom prst="straightConnector1">
              <a:avLst/>
            </a:prstGeom>
            <a:noFill/>
            <a:ln w="9525" cap="flat" cmpd="sng">
              <a:solidFill>
                <a:srgbClr val="999999"/>
              </a:solidFill>
              <a:prstDash val="solid"/>
              <a:round/>
              <a:headEnd type="none" w="med" len="med"/>
              <a:tailEnd type="triangle" w="med" len="med"/>
            </a:ln>
          </p:spPr>
        </p:cxnSp>
        <p:cxnSp>
          <p:nvCxnSpPr>
            <p:cNvPr id="19" name="Connector: Elbow 18">
              <a:extLst>
                <a:ext uri="{FF2B5EF4-FFF2-40B4-BE49-F238E27FC236}">
                  <a16:creationId xmlns:a16="http://schemas.microsoft.com/office/drawing/2014/main" id="{8F055AC2-FCE3-8CCC-655B-B7EA8EBD2B71}"/>
                </a:ext>
              </a:extLst>
            </p:cNvPr>
            <p:cNvCxnSpPr>
              <a:stCxn id="4" idx="3"/>
              <a:endCxn id="5" idx="1"/>
            </p:cNvCxnSpPr>
            <p:nvPr/>
          </p:nvCxnSpPr>
          <p:spPr>
            <a:xfrm flipV="1">
              <a:off x="7379672" y="3942548"/>
              <a:ext cx="947324" cy="10396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F883DC8-3C69-3313-504D-FD8305AA4068}"/>
                </a:ext>
              </a:extLst>
            </p:cNvPr>
            <p:cNvCxnSpPr>
              <a:cxnSpLocks/>
              <a:stCxn id="4" idx="3"/>
              <a:endCxn id="7" idx="1"/>
            </p:cNvCxnSpPr>
            <p:nvPr/>
          </p:nvCxnSpPr>
          <p:spPr>
            <a:xfrm flipV="1">
              <a:off x="7379672" y="4462255"/>
              <a:ext cx="947324" cy="51991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94CDEE1-BC1E-F2D7-4003-092F0E26B2CA}"/>
                </a:ext>
              </a:extLst>
            </p:cNvPr>
            <p:cNvCxnSpPr>
              <a:cxnSpLocks/>
              <a:stCxn id="4" idx="3"/>
              <a:endCxn id="9" idx="1"/>
            </p:cNvCxnSpPr>
            <p:nvPr/>
          </p:nvCxnSpPr>
          <p:spPr>
            <a:xfrm flipV="1">
              <a:off x="7379672" y="4981931"/>
              <a:ext cx="947324" cy="2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C32A6A96-40ED-8F8B-CD75-B2A710A155E8}"/>
                </a:ext>
              </a:extLst>
            </p:cNvPr>
            <p:cNvCxnSpPr>
              <a:cxnSpLocks/>
              <a:stCxn id="4" idx="3"/>
              <a:endCxn id="10" idx="1"/>
            </p:cNvCxnSpPr>
            <p:nvPr/>
          </p:nvCxnSpPr>
          <p:spPr>
            <a:xfrm>
              <a:off x="7379672" y="4982173"/>
              <a:ext cx="947324" cy="53514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B2091D51-ECD3-360D-E84D-189D9A229BE4}"/>
                </a:ext>
              </a:extLst>
            </p:cNvPr>
            <p:cNvCxnSpPr>
              <a:cxnSpLocks/>
              <a:stCxn id="4" idx="3"/>
              <a:endCxn id="11" idx="1"/>
            </p:cNvCxnSpPr>
            <p:nvPr/>
          </p:nvCxnSpPr>
          <p:spPr>
            <a:xfrm>
              <a:off x="7379672" y="4982173"/>
              <a:ext cx="947319" cy="111951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135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DATA</a:t>
            </a:r>
            <a:endParaRPr lang="th-TH" sz="2800" dirty="0">
              <a:latin typeface="Sarabun" panose="00000500000000000000" pitchFamily="2" charset="-34"/>
              <a:cs typeface="Sarabun" panose="000005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2732232" y="1397705"/>
            <a:ext cx="7219021" cy="2031295"/>
          </a:xfrm>
          <a:prstGeom prst="rect">
            <a:avLst/>
          </a:prstGeom>
          <a:noFill/>
          <a:ln>
            <a:noFill/>
          </a:ln>
        </p:spPr>
        <p:txBody>
          <a:bodyPr spcFirstLastPara="1" wrap="square" lIns="91425" tIns="91425" rIns="91425" bIns="91425" anchor="t" anchorCtr="0">
            <a:spAutoFit/>
          </a:bodyPr>
          <a:lstStyle/>
          <a:p>
            <a:pPr>
              <a:lnSpc>
                <a:spcPct val="150000"/>
              </a:lnSpc>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This study utilized anonymous data from the National Reporting and Learning System (NRLS) in Thailand (https://thai-nrls.org/) to examine medical incidents, including clinical risks and adverse events. The data spanned from March 22, 2018, to January 26, 2022, and encompassed a total of 1,989,337 incidents.</a:t>
            </a:r>
            <a:endPar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pic>
        <p:nvPicPr>
          <p:cNvPr id="3" name="Google Shape;242;p30">
            <a:extLst>
              <a:ext uri="{FF2B5EF4-FFF2-40B4-BE49-F238E27FC236}">
                <a16:creationId xmlns:a16="http://schemas.microsoft.com/office/drawing/2014/main" id="{BEBB6D70-40C9-EFC0-DBE5-7085C8B777C4}"/>
              </a:ext>
            </a:extLst>
          </p:cNvPr>
          <p:cNvPicPr preferRelativeResize="0"/>
          <p:nvPr/>
        </p:nvPicPr>
        <p:blipFill>
          <a:blip r:embed="rId3">
            <a:alphaModFix/>
          </a:blip>
          <a:stretch>
            <a:fillRect/>
          </a:stretch>
        </p:blipFill>
        <p:spPr>
          <a:xfrm>
            <a:off x="2540448" y="3666593"/>
            <a:ext cx="7602590" cy="2596210"/>
          </a:xfrm>
          <a:prstGeom prst="rect">
            <a:avLst/>
          </a:prstGeom>
          <a:noFill/>
          <a:ln>
            <a:noFill/>
          </a:ln>
        </p:spPr>
      </p:pic>
    </p:spTree>
    <p:extLst>
      <p:ext uri="{BB962C8B-B14F-4D97-AF65-F5344CB8AC3E}">
        <p14:creationId xmlns:p14="http://schemas.microsoft.com/office/powerpoint/2010/main" val="202395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8048730" y="0"/>
            <a:ext cx="4143270" cy="770021"/>
          </a:xfrm>
        </p:spPr>
        <p:txBody>
          <a:bodyPr>
            <a:noAutofit/>
          </a:body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3" name="Google Shape;251;p31">
            <a:extLst>
              <a:ext uri="{FF2B5EF4-FFF2-40B4-BE49-F238E27FC236}">
                <a16:creationId xmlns:a16="http://schemas.microsoft.com/office/drawing/2014/main" id="{3DF38D17-CF24-D314-7902-58A9789D6727}"/>
              </a:ext>
            </a:extLst>
          </p:cNvPr>
          <p:cNvSpPr txBox="1"/>
          <p:nvPr/>
        </p:nvSpPr>
        <p:spPr>
          <a:xfrm>
            <a:off x="2298637" y="3264442"/>
            <a:ext cx="3215219" cy="1103799"/>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000" b="1" dirty="0">
                <a:solidFill>
                  <a:schemeClr val="tx1">
                    <a:lumMod val="75000"/>
                    <a:lumOff val="25000"/>
                  </a:schemeClr>
                </a:solidFill>
                <a:latin typeface="Sarabun"/>
                <a:ea typeface="Sarabun"/>
                <a:cs typeface="Sarabun"/>
                <a:sym typeface="Sarabun"/>
              </a:rPr>
              <a:t>Supervised Learning Classification model</a:t>
            </a:r>
            <a:endParaRPr sz="2000" b="1" dirty="0">
              <a:solidFill>
                <a:schemeClr val="tx1">
                  <a:lumMod val="75000"/>
                  <a:lumOff val="25000"/>
                </a:schemeClr>
              </a:solidFill>
              <a:latin typeface="Sarabun"/>
              <a:ea typeface="Sarabun"/>
              <a:cs typeface="Sarabun"/>
              <a:sym typeface="Sarabun"/>
            </a:endParaRPr>
          </a:p>
        </p:txBody>
      </p:sp>
      <p:sp>
        <p:nvSpPr>
          <p:cNvPr id="4" name="Google Shape;252;p31">
            <a:extLst>
              <a:ext uri="{FF2B5EF4-FFF2-40B4-BE49-F238E27FC236}">
                <a16:creationId xmlns:a16="http://schemas.microsoft.com/office/drawing/2014/main" id="{5FDB67B4-06A1-8014-4886-BF7A782FA57C}"/>
              </a:ext>
            </a:extLst>
          </p:cNvPr>
          <p:cNvSpPr txBox="1"/>
          <p:nvPr/>
        </p:nvSpPr>
        <p:spPr>
          <a:xfrm>
            <a:off x="4513797" y="1718446"/>
            <a:ext cx="4117922" cy="657155"/>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 sz="2000" b="1" dirty="0">
                <a:solidFill>
                  <a:schemeClr val="tx1">
                    <a:lumMod val="75000"/>
                    <a:lumOff val="25000"/>
                  </a:schemeClr>
                </a:solidFill>
                <a:latin typeface="Sarabun"/>
                <a:ea typeface="Sarabun"/>
                <a:cs typeface="Sarabun"/>
                <a:sym typeface="Sarabun"/>
              </a:rPr>
              <a:t>Data Preparation &amp; Labeling</a:t>
            </a:r>
            <a:endParaRPr sz="2000" b="1" dirty="0">
              <a:solidFill>
                <a:schemeClr val="tx1">
                  <a:lumMod val="75000"/>
                  <a:lumOff val="25000"/>
                </a:schemeClr>
              </a:solidFill>
              <a:latin typeface="Sarabun"/>
              <a:ea typeface="Sarabun"/>
              <a:cs typeface="Sarabun"/>
              <a:sym typeface="Sarabun"/>
            </a:endParaRPr>
          </a:p>
        </p:txBody>
      </p:sp>
      <p:cxnSp>
        <p:nvCxnSpPr>
          <p:cNvPr id="5" name="Google Shape;253;p31">
            <a:extLst>
              <a:ext uri="{FF2B5EF4-FFF2-40B4-BE49-F238E27FC236}">
                <a16:creationId xmlns:a16="http://schemas.microsoft.com/office/drawing/2014/main" id="{73B03715-C0C6-EADA-C403-71601FFF2C93}"/>
              </a:ext>
            </a:extLst>
          </p:cNvPr>
          <p:cNvCxnSpPr>
            <a:stCxn id="4" idx="2"/>
            <a:endCxn id="3" idx="0"/>
          </p:cNvCxnSpPr>
          <p:nvPr/>
        </p:nvCxnSpPr>
        <p:spPr>
          <a:xfrm rot="5400000">
            <a:off x="4795082" y="1486766"/>
            <a:ext cx="888841" cy="2666511"/>
          </a:xfrm>
          <a:prstGeom prst="bentConnector3">
            <a:avLst>
              <a:gd name="adj1" fmla="val 50000"/>
            </a:avLst>
          </a:prstGeom>
          <a:noFill/>
          <a:ln w="28575" cap="flat" cmpd="sng">
            <a:solidFill>
              <a:srgbClr val="B7B7B7"/>
            </a:solidFill>
            <a:prstDash val="solid"/>
            <a:round/>
            <a:headEnd type="none" w="med" len="med"/>
            <a:tailEnd type="triangle" w="med" len="med"/>
          </a:ln>
        </p:spPr>
      </p:cxnSp>
      <p:sp>
        <p:nvSpPr>
          <p:cNvPr id="7" name="Google Shape;254;p31">
            <a:extLst>
              <a:ext uri="{FF2B5EF4-FFF2-40B4-BE49-F238E27FC236}">
                <a16:creationId xmlns:a16="http://schemas.microsoft.com/office/drawing/2014/main" id="{531B2A6F-D6EF-D654-C8E1-6BB7F222F77E}"/>
              </a:ext>
            </a:extLst>
          </p:cNvPr>
          <p:cNvSpPr txBox="1"/>
          <p:nvPr/>
        </p:nvSpPr>
        <p:spPr>
          <a:xfrm>
            <a:off x="7272384" y="3264442"/>
            <a:ext cx="3215219" cy="1103799"/>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000" b="1" dirty="0">
                <a:solidFill>
                  <a:schemeClr val="tx1">
                    <a:lumMod val="75000"/>
                    <a:lumOff val="25000"/>
                  </a:schemeClr>
                </a:solidFill>
                <a:latin typeface="Sarabun"/>
                <a:ea typeface="Sarabun"/>
                <a:cs typeface="Sarabun"/>
                <a:sym typeface="Sarabun"/>
              </a:rPr>
              <a:t>Zero-shot Classification Model</a:t>
            </a:r>
            <a:endParaRPr sz="2000" b="1" dirty="0">
              <a:solidFill>
                <a:schemeClr val="tx1">
                  <a:lumMod val="75000"/>
                  <a:lumOff val="25000"/>
                </a:schemeClr>
              </a:solidFill>
              <a:latin typeface="Sarabun"/>
              <a:ea typeface="Sarabun"/>
              <a:cs typeface="Sarabun"/>
              <a:sym typeface="Sarabun"/>
            </a:endParaRPr>
          </a:p>
        </p:txBody>
      </p:sp>
      <p:cxnSp>
        <p:nvCxnSpPr>
          <p:cNvPr id="9" name="Google Shape;255;p31">
            <a:extLst>
              <a:ext uri="{FF2B5EF4-FFF2-40B4-BE49-F238E27FC236}">
                <a16:creationId xmlns:a16="http://schemas.microsoft.com/office/drawing/2014/main" id="{986C0145-4A0B-E473-F2C4-4A721B6ED260}"/>
              </a:ext>
            </a:extLst>
          </p:cNvPr>
          <p:cNvCxnSpPr>
            <a:stCxn id="4" idx="2"/>
            <a:endCxn id="7" idx="0"/>
          </p:cNvCxnSpPr>
          <p:nvPr/>
        </p:nvCxnSpPr>
        <p:spPr>
          <a:xfrm rot="16200000" flipH="1">
            <a:off x="7281955" y="1666403"/>
            <a:ext cx="888841" cy="2307236"/>
          </a:xfrm>
          <a:prstGeom prst="bentConnector3">
            <a:avLst>
              <a:gd name="adj1" fmla="val 50000"/>
            </a:avLst>
          </a:prstGeom>
          <a:noFill/>
          <a:ln w="28575" cap="flat" cmpd="sng">
            <a:solidFill>
              <a:srgbClr val="B7B7B7"/>
            </a:solidFill>
            <a:prstDash val="solid"/>
            <a:round/>
            <a:headEnd type="none" w="med" len="med"/>
            <a:tailEnd type="triangle" w="med" len="med"/>
          </a:ln>
        </p:spPr>
      </p:cxnSp>
      <p:cxnSp>
        <p:nvCxnSpPr>
          <p:cNvPr id="10" name="Google Shape;256;p31">
            <a:extLst>
              <a:ext uri="{FF2B5EF4-FFF2-40B4-BE49-F238E27FC236}">
                <a16:creationId xmlns:a16="http://schemas.microsoft.com/office/drawing/2014/main" id="{3F709ACE-CDE7-8FF9-1870-B630B4D3FC12}"/>
              </a:ext>
            </a:extLst>
          </p:cNvPr>
          <p:cNvCxnSpPr>
            <a:stCxn id="3" idx="2"/>
            <a:endCxn id="11" idx="0"/>
          </p:cNvCxnSpPr>
          <p:nvPr/>
        </p:nvCxnSpPr>
        <p:spPr>
          <a:xfrm>
            <a:off x="3906247" y="4368241"/>
            <a:ext cx="0" cy="471049"/>
          </a:xfrm>
          <a:prstGeom prst="straightConnector1">
            <a:avLst/>
          </a:prstGeom>
          <a:noFill/>
          <a:ln w="28575" cap="flat" cmpd="sng">
            <a:solidFill>
              <a:srgbClr val="B7B7B7"/>
            </a:solidFill>
            <a:prstDash val="solid"/>
            <a:round/>
            <a:headEnd type="none" w="med" len="med"/>
            <a:tailEnd type="triangle" w="med" len="med"/>
          </a:ln>
        </p:spPr>
      </p:cxnSp>
      <p:sp>
        <p:nvSpPr>
          <p:cNvPr id="11" name="Google Shape;257;p31">
            <a:extLst>
              <a:ext uri="{FF2B5EF4-FFF2-40B4-BE49-F238E27FC236}">
                <a16:creationId xmlns:a16="http://schemas.microsoft.com/office/drawing/2014/main" id="{8C780335-B7FD-46E9-C036-2D2001926DEC}"/>
              </a:ext>
            </a:extLst>
          </p:cNvPr>
          <p:cNvSpPr txBox="1"/>
          <p:nvPr/>
        </p:nvSpPr>
        <p:spPr>
          <a:xfrm>
            <a:off x="2298637" y="4839290"/>
            <a:ext cx="3215219" cy="657155"/>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000" b="1">
                <a:solidFill>
                  <a:schemeClr val="tx1">
                    <a:lumMod val="75000"/>
                    <a:lumOff val="25000"/>
                  </a:schemeClr>
                </a:solidFill>
                <a:latin typeface="Sarabun"/>
                <a:ea typeface="Sarabun"/>
                <a:cs typeface="Sarabun"/>
                <a:sym typeface="Sarabun"/>
              </a:rPr>
              <a:t>Model Validation</a:t>
            </a:r>
            <a:endParaRPr sz="2000" b="1">
              <a:solidFill>
                <a:schemeClr val="tx1">
                  <a:lumMod val="75000"/>
                  <a:lumOff val="25000"/>
                </a:schemeClr>
              </a:solidFill>
              <a:latin typeface="Sarabun"/>
              <a:ea typeface="Sarabun"/>
              <a:cs typeface="Sarabun"/>
              <a:sym typeface="Sarabun"/>
            </a:endParaRPr>
          </a:p>
        </p:txBody>
      </p:sp>
      <p:sp>
        <p:nvSpPr>
          <p:cNvPr id="12" name="Google Shape;258;p31">
            <a:extLst>
              <a:ext uri="{FF2B5EF4-FFF2-40B4-BE49-F238E27FC236}">
                <a16:creationId xmlns:a16="http://schemas.microsoft.com/office/drawing/2014/main" id="{86DD9CFF-9993-ECEA-6917-19FD8415FB25}"/>
              </a:ext>
            </a:extLst>
          </p:cNvPr>
          <p:cNvSpPr txBox="1"/>
          <p:nvPr/>
        </p:nvSpPr>
        <p:spPr>
          <a:xfrm>
            <a:off x="7272384" y="4839290"/>
            <a:ext cx="3215219" cy="657155"/>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000" b="1">
                <a:solidFill>
                  <a:schemeClr val="tx1">
                    <a:lumMod val="75000"/>
                    <a:lumOff val="25000"/>
                  </a:schemeClr>
                </a:solidFill>
                <a:latin typeface="Sarabun"/>
                <a:ea typeface="Sarabun"/>
                <a:cs typeface="Sarabun"/>
                <a:sym typeface="Sarabun"/>
              </a:rPr>
              <a:t>Model Validation</a:t>
            </a:r>
            <a:endParaRPr sz="2000" b="1">
              <a:solidFill>
                <a:schemeClr val="tx1">
                  <a:lumMod val="75000"/>
                  <a:lumOff val="25000"/>
                </a:schemeClr>
              </a:solidFill>
              <a:latin typeface="Sarabun"/>
              <a:ea typeface="Sarabun"/>
              <a:cs typeface="Sarabun"/>
              <a:sym typeface="Sarabun"/>
            </a:endParaRPr>
          </a:p>
        </p:txBody>
      </p:sp>
      <p:cxnSp>
        <p:nvCxnSpPr>
          <p:cNvPr id="13" name="Google Shape;259;p31">
            <a:extLst>
              <a:ext uri="{FF2B5EF4-FFF2-40B4-BE49-F238E27FC236}">
                <a16:creationId xmlns:a16="http://schemas.microsoft.com/office/drawing/2014/main" id="{A2109B69-EEFA-B419-A157-EB0F6F935B51}"/>
              </a:ext>
            </a:extLst>
          </p:cNvPr>
          <p:cNvCxnSpPr>
            <a:stCxn id="7" idx="2"/>
            <a:endCxn id="12" idx="0"/>
          </p:cNvCxnSpPr>
          <p:nvPr/>
        </p:nvCxnSpPr>
        <p:spPr>
          <a:xfrm>
            <a:off x="8879994" y="4368241"/>
            <a:ext cx="0" cy="471049"/>
          </a:xfrm>
          <a:prstGeom prst="straightConnector1">
            <a:avLst/>
          </a:prstGeom>
          <a:noFill/>
          <a:ln w="28575" cap="flat" cmpd="sng">
            <a:solidFill>
              <a:srgbClr val="B7B7B7"/>
            </a:solidFill>
            <a:prstDash val="solid"/>
            <a:round/>
            <a:headEnd type="none" w="med" len="med"/>
            <a:tailEnd type="triangle" w="med" len="med"/>
          </a:ln>
        </p:spPr>
      </p:cxnSp>
    </p:spTree>
    <p:extLst>
      <p:ext uri="{BB962C8B-B14F-4D97-AF65-F5344CB8AC3E}">
        <p14:creationId xmlns:p14="http://schemas.microsoft.com/office/powerpoint/2010/main" val="296626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8048730" y="0"/>
            <a:ext cx="4143270" cy="770021"/>
          </a:xfrm>
        </p:spPr>
        <p:txBody>
          <a:bodyPr>
            <a:noAutofit/>
          </a:body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grpSp>
        <p:nvGrpSpPr>
          <p:cNvPr id="28" name="Group 27">
            <a:extLst>
              <a:ext uri="{FF2B5EF4-FFF2-40B4-BE49-F238E27FC236}">
                <a16:creationId xmlns:a16="http://schemas.microsoft.com/office/drawing/2014/main" id="{689B5CC4-802A-F2E2-2569-1016B295E96B}"/>
              </a:ext>
            </a:extLst>
          </p:cNvPr>
          <p:cNvGrpSpPr/>
          <p:nvPr/>
        </p:nvGrpSpPr>
        <p:grpSpPr>
          <a:xfrm>
            <a:off x="1752511" y="2774612"/>
            <a:ext cx="9189275" cy="2377660"/>
            <a:chOff x="1611834" y="2885143"/>
            <a:chExt cx="9189275" cy="2377660"/>
          </a:xfrm>
        </p:grpSpPr>
        <p:sp>
          <p:nvSpPr>
            <p:cNvPr id="2" name="Google Shape;264;p32">
              <a:extLst>
                <a:ext uri="{FF2B5EF4-FFF2-40B4-BE49-F238E27FC236}">
                  <a16:creationId xmlns:a16="http://schemas.microsoft.com/office/drawing/2014/main" id="{60A96F7A-0735-9712-67A3-03B082E73F75}"/>
                </a:ext>
              </a:extLst>
            </p:cNvPr>
            <p:cNvSpPr/>
            <p:nvPr/>
          </p:nvSpPr>
          <p:spPr>
            <a:xfrm>
              <a:off x="1611834" y="3289734"/>
              <a:ext cx="1644975" cy="1973069"/>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400" dirty="0">
                  <a:latin typeface="Sarabun Medium" panose="00000600000000000000" pitchFamily="2" charset="-34"/>
                  <a:ea typeface="Sarabun"/>
                  <a:cs typeface="Sarabun Medium" panose="00000600000000000000" pitchFamily="2" charset="-34"/>
                  <a:sym typeface="Sarabun"/>
                </a:rPr>
                <a:t>Data from NRLS (22/03/2018 - 22/01/2022)</a:t>
              </a:r>
              <a:endParaRPr sz="1400" dirty="0">
                <a:latin typeface="Sarabun Medium" panose="00000600000000000000" pitchFamily="2" charset="-34"/>
                <a:ea typeface="Sarabun"/>
                <a:cs typeface="Sarabun Medium" panose="00000600000000000000" pitchFamily="2" charset="-34"/>
                <a:sym typeface="Sarabun"/>
              </a:endParaRPr>
            </a:p>
          </p:txBody>
        </p:sp>
        <p:sp>
          <p:nvSpPr>
            <p:cNvPr id="8" name="Google Shape;265;p32">
              <a:extLst>
                <a:ext uri="{FF2B5EF4-FFF2-40B4-BE49-F238E27FC236}">
                  <a16:creationId xmlns:a16="http://schemas.microsoft.com/office/drawing/2014/main" id="{E7640319-4E76-226C-973E-113CE3E77101}"/>
                </a:ext>
              </a:extLst>
            </p:cNvPr>
            <p:cNvSpPr/>
            <p:nvPr/>
          </p:nvSpPr>
          <p:spPr>
            <a:xfrm>
              <a:off x="3580464" y="3289734"/>
              <a:ext cx="1644975" cy="1973069"/>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lgn="ctr">
                <a:lnSpc>
                  <a:spcPct val="150000"/>
                </a:lnSpc>
              </a:pPr>
              <a:r>
                <a:rPr lang="en-US" sz="1400" dirty="0">
                  <a:latin typeface="Sarabun Medium" panose="00000600000000000000" pitchFamily="2" charset="-34"/>
                  <a:ea typeface="Sarabun"/>
                  <a:cs typeface="Sarabun Medium" panose="00000600000000000000" pitchFamily="2" charset="-34"/>
                  <a:sym typeface="Sarabun"/>
                </a:rPr>
                <a:t>Only medication errors were selected</a:t>
              </a:r>
              <a:endParaRPr sz="1400" dirty="0">
                <a:latin typeface="Sarabun Medium" panose="00000600000000000000" pitchFamily="2" charset="-34"/>
                <a:ea typeface="Sarabun"/>
                <a:cs typeface="Sarabun Medium" panose="00000600000000000000" pitchFamily="2" charset="-34"/>
                <a:sym typeface="Sarabun"/>
              </a:endParaRPr>
            </a:p>
          </p:txBody>
        </p:sp>
        <p:sp>
          <p:nvSpPr>
            <p:cNvPr id="14" name="Google Shape;266;p32">
              <a:extLst>
                <a:ext uri="{FF2B5EF4-FFF2-40B4-BE49-F238E27FC236}">
                  <a16:creationId xmlns:a16="http://schemas.microsoft.com/office/drawing/2014/main" id="{DF0BD191-7508-744A-93E0-DC3433E45F49}"/>
                </a:ext>
              </a:extLst>
            </p:cNvPr>
            <p:cNvSpPr/>
            <p:nvPr/>
          </p:nvSpPr>
          <p:spPr>
            <a:xfrm>
              <a:off x="5507379" y="3289734"/>
              <a:ext cx="1759845" cy="1973069"/>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lgn="ctr">
                <a:lnSpc>
                  <a:spcPct val="150000"/>
                </a:lnSpc>
              </a:pPr>
              <a:r>
                <a:rPr lang="en-US" sz="1400" dirty="0">
                  <a:latin typeface="Sarabun Medium" panose="00000600000000000000" pitchFamily="2" charset="-34"/>
                  <a:ea typeface="Sarabun"/>
                  <a:cs typeface="Sarabun Medium" panose="00000600000000000000" pitchFamily="2" charset="-34"/>
                  <a:sym typeface="Sarabun"/>
                </a:rPr>
                <a:t>Exclude non-preventable incidents and rational drug use incidents.</a:t>
              </a:r>
              <a:endParaRPr sz="1400" dirty="0">
                <a:latin typeface="Sarabun Medium" panose="00000600000000000000" pitchFamily="2" charset="-34"/>
                <a:ea typeface="Sarabun"/>
                <a:cs typeface="Sarabun Medium" panose="00000600000000000000" pitchFamily="2" charset="-34"/>
                <a:sym typeface="Sarabun"/>
              </a:endParaRPr>
            </a:p>
          </p:txBody>
        </p:sp>
        <p:sp>
          <p:nvSpPr>
            <p:cNvPr id="15" name="Google Shape;267;p32">
              <a:extLst>
                <a:ext uri="{FF2B5EF4-FFF2-40B4-BE49-F238E27FC236}">
                  <a16:creationId xmlns:a16="http://schemas.microsoft.com/office/drawing/2014/main" id="{5FAB9CCE-5A63-E070-7A4A-E13668AD950B}"/>
                </a:ext>
              </a:extLst>
            </p:cNvPr>
            <p:cNvSpPr/>
            <p:nvPr/>
          </p:nvSpPr>
          <p:spPr>
            <a:xfrm>
              <a:off x="7526395" y="3289734"/>
              <a:ext cx="1759845" cy="1973069"/>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lvl="0" algn="ctr">
                <a:lnSpc>
                  <a:spcPct val="150000"/>
                </a:lnSpc>
              </a:pPr>
              <a:r>
                <a:rPr lang="en-US" sz="1400" dirty="0">
                  <a:latin typeface="Sarabun Medium" panose="00000600000000000000" pitchFamily="2" charset="-34"/>
                  <a:ea typeface="Sarabun"/>
                  <a:cs typeface="Sarabun Medium" panose="00000600000000000000" pitchFamily="2" charset="-34"/>
                  <a:sym typeface="Sarabun"/>
                </a:rPr>
                <a:t>Exclude incidents with incomplete data in the incident detail section.</a:t>
              </a:r>
              <a:endParaRPr sz="1400" dirty="0">
                <a:latin typeface="Sarabun Medium" panose="00000600000000000000" pitchFamily="2" charset="-34"/>
                <a:ea typeface="Sarabun"/>
                <a:cs typeface="Sarabun Medium" panose="00000600000000000000" pitchFamily="2" charset="-34"/>
                <a:sym typeface="Sarabun"/>
              </a:endParaRPr>
            </a:p>
          </p:txBody>
        </p:sp>
        <p:sp>
          <p:nvSpPr>
            <p:cNvPr id="16" name="Google Shape;268;p32">
              <a:extLst>
                <a:ext uri="{FF2B5EF4-FFF2-40B4-BE49-F238E27FC236}">
                  <a16:creationId xmlns:a16="http://schemas.microsoft.com/office/drawing/2014/main" id="{9ADF33EB-EF05-AB27-F9AF-DBC6CB3ADB19}"/>
                </a:ext>
              </a:extLst>
            </p:cNvPr>
            <p:cNvSpPr/>
            <p:nvPr/>
          </p:nvSpPr>
          <p:spPr>
            <a:xfrm>
              <a:off x="9585960" y="3649548"/>
              <a:ext cx="1215149" cy="1253439"/>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000" b="1">
                <a:latin typeface="Sarabun"/>
                <a:ea typeface="Sarabun"/>
                <a:cs typeface="Sarabun"/>
                <a:sym typeface="Sarabun"/>
              </a:endParaRPr>
            </a:p>
          </p:txBody>
        </p:sp>
        <p:cxnSp>
          <p:nvCxnSpPr>
            <p:cNvPr id="17" name="Google Shape;269;p32">
              <a:extLst>
                <a:ext uri="{FF2B5EF4-FFF2-40B4-BE49-F238E27FC236}">
                  <a16:creationId xmlns:a16="http://schemas.microsoft.com/office/drawing/2014/main" id="{D56917A1-019B-434A-78D4-07019B976ACA}"/>
                </a:ext>
              </a:extLst>
            </p:cNvPr>
            <p:cNvCxnSpPr>
              <a:stCxn id="2" idx="3"/>
              <a:endCxn id="8" idx="1"/>
            </p:cNvCxnSpPr>
            <p:nvPr/>
          </p:nvCxnSpPr>
          <p:spPr>
            <a:xfrm>
              <a:off x="3256809" y="4276269"/>
              <a:ext cx="323655" cy="0"/>
            </a:xfrm>
            <a:prstGeom prst="straightConnector1">
              <a:avLst/>
            </a:prstGeom>
            <a:noFill/>
            <a:ln w="38100" cap="flat" cmpd="sng">
              <a:solidFill>
                <a:srgbClr val="595959"/>
              </a:solidFill>
              <a:prstDash val="solid"/>
              <a:round/>
              <a:headEnd type="none" w="med" len="med"/>
              <a:tailEnd type="triangle" w="med" len="med"/>
            </a:ln>
          </p:spPr>
        </p:cxnSp>
        <p:cxnSp>
          <p:nvCxnSpPr>
            <p:cNvPr id="18" name="Google Shape;270;p32">
              <a:extLst>
                <a:ext uri="{FF2B5EF4-FFF2-40B4-BE49-F238E27FC236}">
                  <a16:creationId xmlns:a16="http://schemas.microsoft.com/office/drawing/2014/main" id="{1CE02402-5F28-48FA-3EE2-F52A6A80D7B8}"/>
                </a:ext>
              </a:extLst>
            </p:cNvPr>
            <p:cNvCxnSpPr>
              <a:stCxn id="8" idx="3"/>
              <a:endCxn id="14" idx="1"/>
            </p:cNvCxnSpPr>
            <p:nvPr/>
          </p:nvCxnSpPr>
          <p:spPr>
            <a:xfrm>
              <a:off x="5225439" y="4276269"/>
              <a:ext cx="281940" cy="0"/>
            </a:xfrm>
            <a:prstGeom prst="straightConnector1">
              <a:avLst/>
            </a:prstGeom>
            <a:noFill/>
            <a:ln w="38100" cap="flat" cmpd="sng">
              <a:solidFill>
                <a:srgbClr val="595959"/>
              </a:solidFill>
              <a:prstDash val="solid"/>
              <a:round/>
              <a:headEnd type="none" w="med" len="med"/>
              <a:tailEnd type="triangle" w="med" len="med"/>
            </a:ln>
          </p:spPr>
        </p:cxnSp>
        <p:cxnSp>
          <p:nvCxnSpPr>
            <p:cNvPr id="19" name="Google Shape;271;p32">
              <a:extLst>
                <a:ext uri="{FF2B5EF4-FFF2-40B4-BE49-F238E27FC236}">
                  <a16:creationId xmlns:a16="http://schemas.microsoft.com/office/drawing/2014/main" id="{4BC9AEA2-497C-30E6-E052-8D5D7F36AB82}"/>
                </a:ext>
              </a:extLst>
            </p:cNvPr>
            <p:cNvCxnSpPr>
              <a:stCxn id="14" idx="3"/>
              <a:endCxn id="15" idx="1"/>
            </p:cNvCxnSpPr>
            <p:nvPr/>
          </p:nvCxnSpPr>
          <p:spPr>
            <a:xfrm>
              <a:off x="7267224" y="4276269"/>
              <a:ext cx="259171" cy="0"/>
            </a:xfrm>
            <a:prstGeom prst="straightConnector1">
              <a:avLst/>
            </a:prstGeom>
            <a:noFill/>
            <a:ln w="38100" cap="flat" cmpd="sng">
              <a:solidFill>
                <a:srgbClr val="595959"/>
              </a:solidFill>
              <a:prstDash val="solid"/>
              <a:round/>
              <a:headEnd type="none" w="med" len="med"/>
              <a:tailEnd type="triangle" w="med" len="med"/>
            </a:ln>
          </p:spPr>
        </p:cxnSp>
        <p:cxnSp>
          <p:nvCxnSpPr>
            <p:cNvPr id="20" name="Google Shape;272;p32">
              <a:extLst>
                <a:ext uri="{FF2B5EF4-FFF2-40B4-BE49-F238E27FC236}">
                  <a16:creationId xmlns:a16="http://schemas.microsoft.com/office/drawing/2014/main" id="{FEAF7221-8B4A-ED3A-C2AC-0D673A3D1BB2}"/>
                </a:ext>
              </a:extLst>
            </p:cNvPr>
            <p:cNvCxnSpPr>
              <a:stCxn id="15" idx="3"/>
              <a:endCxn id="16" idx="1"/>
            </p:cNvCxnSpPr>
            <p:nvPr/>
          </p:nvCxnSpPr>
          <p:spPr>
            <a:xfrm flipV="1">
              <a:off x="9286240" y="4276268"/>
              <a:ext cx="299720" cy="1"/>
            </a:xfrm>
            <a:prstGeom prst="straightConnector1">
              <a:avLst/>
            </a:prstGeom>
            <a:noFill/>
            <a:ln w="38100" cap="flat" cmpd="sng">
              <a:solidFill>
                <a:srgbClr val="595959"/>
              </a:solidFill>
              <a:prstDash val="solid"/>
              <a:round/>
              <a:headEnd type="none" w="med" len="med"/>
              <a:tailEnd type="triangle" w="med" len="med"/>
            </a:ln>
          </p:spPr>
        </p:cxnSp>
        <p:sp>
          <p:nvSpPr>
            <p:cNvPr id="21" name="Google Shape;273;p32">
              <a:extLst>
                <a:ext uri="{FF2B5EF4-FFF2-40B4-BE49-F238E27FC236}">
                  <a16:creationId xmlns:a16="http://schemas.microsoft.com/office/drawing/2014/main" id="{860E690D-CAC6-ED43-D129-D353DEB4DB78}"/>
                </a:ext>
              </a:extLst>
            </p:cNvPr>
            <p:cNvSpPr txBox="1"/>
            <p:nvPr/>
          </p:nvSpPr>
          <p:spPr>
            <a:xfrm>
              <a:off x="1826746" y="2889534"/>
              <a:ext cx="1215149" cy="65707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rgbClr val="000000"/>
                  </a:solidFill>
                  <a:latin typeface="Sarabun"/>
                  <a:ea typeface="Sarabun"/>
                  <a:cs typeface="Sarabun"/>
                  <a:sym typeface="Sarabun"/>
                </a:rPr>
                <a:t>1,989,337</a:t>
              </a:r>
              <a:endParaRPr>
                <a:solidFill>
                  <a:srgbClr val="000000"/>
                </a:solidFill>
                <a:latin typeface="Sarabun"/>
                <a:ea typeface="Sarabun"/>
                <a:cs typeface="Sarabun"/>
                <a:sym typeface="Sarabun"/>
              </a:endParaRPr>
            </a:p>
          </p:txBody>
        </p:sp>
        <p:sp>
          <p:nvSpPr>
            <p:cNvPr id="22" name="Google Shape;274;p32">
              <a:extLst>
                <a:ext uri="{FF2B5EF4-FFF2-40B4-BE49-F238E27FC236}">
                  <a16:creationId xmlns:a16="http://schemas.microsoft.com/office/drawing/2014/main" id="{FD0A5F3A-5A87-A153-8BC7-1CBB092A9C30}"/>
                </a:ext>
              </a:extLst>
            </p:cNvPr>
            <p:cNvSpPr txBox="1"/>
            <p:nvPr/>
          </p:nvSpPr>
          <p:spPr>
            <a:xfrm>
              <a:off x="3752214" y="2889534"/>
              <a:ext cx="1215149"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dirty="0">
                  <a:solidFill>
                    <a:srgbClr val="000000"/>
                  </a:solidFill>
                  <a:latin typeface="Sarabun"/>
                  <a:ea typeface="Sarabun"/>
                  <a:cs typeface="Sarabun"/>
                  <a:sym typeface="Sarabun"/>
                </a:rPr>
                <a:t>696,623</a:t>
              </a:r>
              <a:endParaRPr dirty="0">
                <a:solidFill>
                  <a:srgbClr val="000000"/>
                </a:solidFill>
                <a:latin typeface="Sarabun"/>
                <a:ea typeface="Sarabun"/>
                <a:cs typeface="Sarabun"/>
                <a:sym typeface="Sarabun"/>
              </a:endParaRPr>
            </a:p>
          </p:txBody>
        </p:sp>
        <p:sp>
          <p:nvSpPr>
            <p:cNvPr id="23" name="Google Shape;275;p32">
              <a:extLst>
                <a:ext uri="{FF2B5EF4-FFF2-40B4-BE49-F238E27FC236}">
                  <a16:creationId xmlns:a16="http://schemas.microsoft.com/office/drawing/2014/main" id="{262D9658-6FCD-509C-A2F2-0C1A7A0F24F5}"/>
                </a:ext>
              </a:extLst>
            </p:cNvPr>
            <p:cNvSpPr txBox="1"/>
            <p:nvPr/>
          </p:nvSpPr>
          <p:spPr>
            <a:xfrm>
              <a:off x="5771079" y="2889534"/>
              <a:ext cx="1215149"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a:solidFill>
                    <a:srgbClr val="000000"/>
                  </a:solidFill>
                  <a:latin typeface="Sarabun"/>
                  <a:ea typeface="Sarabun"/>
                  <a:cs typeface="Sarabun"/>
                  <a:sym typeface="Sarabun"/>
                </a:rPr>
                <a:t>688,839</a:t>
              </a:r>
              <a:endParaRPr>
                <a:solidFill>
                  <a:srgbClr val="000000"/>
                </a:solidFill>
                <a:latin typeface="Sarabun"/>
                <a:ea typeface="Sarabun"/>
                <a:cs typeface="Sarabun"/>
                <a:sym typeface="Sarabun"/>
              </a:endParaRPr>
            </a:p>
          </p:txBody>
        </p:sp>
        <p:sp>
          <p:nvSpPr>
            <p:cNvPr id="24" name="Google Shape;276;p32">
              <a:extLst>
                <a:ext uri="{FF2B5EF4-FFF2-40B4-BE49-F238E27FC236}">
                  <a16:creationId xmlns:a16="http://schemas.microsoft.com/office/drawing/2014/main" id="{94629EC2-B163-60C0-BA17-7B628969E1C6}"/>
                </a:ext>
              </a:extLst>
            </p:cNvPr>
            <p:cNvSpPr txBox="1"/>
            <p:nvPr/>
          </p:nvSpPr>
          <p:spPr>
            <a:xfrm>
              <a:off x="7789944" y="2885143"/>
              <a:ext cx="1215149" cy="65707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a:solidFill>
                    <a:srgbClr val="000000"/>
                  </a:solidFill>
                  <a:latin typeface="Sarabun"/>
                  <a:ea typeface="Sarabun"/>
                  <a:cs typeface="Sarabun"/>
                  <a:sym typeface="Sarabun"/>
                </a:rPr>
                <a:t>680,431</a:t>
              </a:r>
              <a:endParaRPr>
                <a:solidFill>
                  <a:srgbClr val="000000"/>
                </a:solidFill>
                <a:latin typeface="Sarabun"/>
                <a:ea typeface="Sarabun"/>
                <a:cs typeface="Sarabun"/>
                <a:sym typeface="Sarabun"/>
              </a:endParaRPr>
            </a:p>
          </p:txBody>
        </p:sp>
        <p:sp>
          <p:nvSpPr>
            <p:cNvPr id="25" name="Google Shape;277;p32">
              <a:extLst>
                <a:ext uri="{FF2B5EF4-FFF2-40B4-BE49-F238E27FC236}">
                  <a16:creationId xmlns:a16="http://schemas.microsoft.com/office/drawing/2014/main" id="{B482DF99-5263-335B-E817-E5DA28B5AAED}"/>
                </a:ext>
              </a:extLst>
            </p:cNvPr>
            <p:cNvSpPr txBox="1"/>
            <p:nvPr/>
          </p:nvSpPr>
          <p:spPr>
            <a:xfrm>
              <a:off x="9585959" y="4038808"/>
              <a:ext cx="1215149" cy="69246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000" b="1" dirty="0">
                  <a:solidFill>
                    <a:srgbClr val="000000"/>
                  </a:solidFill>
                  <a:latin typeface="Sarabun"/>
                  <a:ea typeface="Sarabun"/>
                  <a:cs typeface="Sarabun"/>
                  <a:sym typeface="Sarabun"/>
                </a:rPr>
                <a:t>680,431</a:t>
              </a:r>
              <a:endParaRPr sz="2000" b="1" dirty="0">
                <a:solidFill>
                  <a:srgbClr val="000000"/>
                </a:solidFill>
                <a:latin typeface="Sarabun"/>
                <a:ea typeface="Sarabun"/>
                <a:cs typeface="Sarabun"/>
                <a:sym typeface="Sarabun"/>
              </a:endParaRPr>
            </a:p>
          </p:txBody>
        </p:sp>
      </p:grpSp>
      <p:sp>
        <p:nvSpPr>
          <p:cNvPr id="26" name="Google Shape;278;p32">
            <a:extLst>
              <a:ext uri="{FF2B5EF4-FFF2-40B4-BE49-F238E27FC236}">
                <a16:creationId xmlns:a16="http://schemas.microsoft.com/office/drawing/2014/main" id="{18ED2849-31D8-5C9C-20E3-44B57F846FDF}"/>
              </a:ext>
            </a:extLst>
          </p:cNvPr>
          <p:cNvSpPr txBox="1"/>
          <p:nvPr/>
        </p:nvSpPr>
        <p:spPr>
          <a:xfrm>
            <a:off x="3315835" y="1512976"/>
            <a:ext cx="556033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Sarabun SemiBold" panose="00000700000000000000" pitchFamily="2" charset="-34"/>
                <a:ea typeface="Sarabun"/>
                <a:cs typeface="Sarabun SemiBold" panose="00000700000000000000" pitchFamily="2" charset="-34"/>
                <a:sym typeface="Sarabun"/>
              </a:rPr>
              <a:t>Data Cleaning and Preparation</a:t>
            </a:r>
            <a:endParaRPr sz="1600" dirty="0">
              <a:latin typeface="Sarabun SemiBold" panose="00000700000000000000" pitchFamily="2" charset="-34"/>
              <a:ea typeface="Sarabun"/>
              <a:cs typeface="Sarabun SemiBold" panose="00000700000000000000" pitchFamily="2" charset="-34"/>
              <a:sym typeface="Sarabun"/>
            </a:endParaRPr>
          </a:p>
        </p:txBody>
      </p:sp>
    </p:spTree>
    <p:extLst>
      <p:ext uri="{BB962C8B-B14F-4D97-AF65-F5344CB8AC3E}">
        <p14:creationId xmlns:p14="http://schemas.microsoft.com/office/powerpoint/2010/main" val="192027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9;p22">
            <a:extLst>
              <a:ext uri="{FF2B5EF4-FFF2-40B4-BE49-F238E27FC236}">
                <a16:creationId xmlns:a16="http://schemas.microsoft.com/office/drawing/2014/main" id="{9195B482-E4DF-B44E-5C3B-7C86209AE54E}"/>
              </a:ext>
            </a:extLst>
          </p:cNvPr>
          <p:cNvSpPr txBox="1"/>
          <p:nvPr/>
        </p:nvSpPr>
        <p:spPr>
          <a:xfrm>
            <a:off x="2700378" y="3338565"/>
            <a:ext cx="7167104" cy="1661963"/>
          </a:xfrm>
          <a:prstGeom prst="rect">
            <a:avLst/>
          </a:prstGeom>
          <a:noFill/>
          <a:ln>
            <a:noFill/>
          </a:ln>
        </p:spPr>
        <p:txBody>
          <a:bodyPr spcFirstLastPara="1" wrap="square" lIns="91425" tIns="91425" rIns="91425" bIns="91425" anchor="t" anchorCtr="0">
            <a:spAutoFit/>
          </a:bodyPr>
          <a:lstStyle/>
          <a:p>
            <a:pPr>
              <a:lnSpc>
                <a:spcPct val="150000"/>
              </a:lnSpc>
              <a:tabLst>
                <a:tab pos="461963"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A random sample of 1,000 incidents was selected. Domain experts were tasked with labeling the data by tagging the information from the 'Incident Detail' column. This was done to observe the distribution of data within each group of the 5Rs.</a:t>
            </a:r>
            <a:endPar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7" name="Google Shape;286;p33">
            <a:extLst>
              <a:ext uri="{FF2B5EF4-FFF2-40B4-BE49-F238E27FC236}">
                <a16:creationId xmlns:a16="http://schemas.microsoft.com/office/drawing/2014/main" id="{8BFD37A6-48B4-A0EF-1BED-FE4DBAD7673A}"/>
              </a:ext>
            </a:extLst>
          </p:cNvPr>
          <p:cNvSpPr/>
          <p:nvPr/>
        </p:nvSpPr>
        <p:spPr>
          <a:xfrm>
            <a:off x="4551903" y="1887854"/>
            <a:ext cx="1249058" cy="1001700"/>
          </a:xfrm>
          <a:prstGeom prst="roundRect">
            <a:avLst>
              <a:gd name="adj" fmla="val 16667"/>
            </a:avLst>
          </a:prstGeom>
          <a:solidFill>
            <a:srgbClr val="EEEEEE"/>
          </a:solidFill>
          <a:ln>
            <a:noFill/>
          </a:ln>
        </p:spPr>
        <p:txBody>
          <a:bodyPr spcFirstLastPara="1" wrap="square" lIns="91425" tIns="91425" rIns="91425" bIns="91425" anchor="ctr" anchorCtr="0">
            <a:noAutofit/>
          </a:bodyPr>
          <a:lstStyle/>
          <a:p>
            <a:pPr algn="ctr">
              <a:lnSpc>
                <a:spcPct val="115000"/>
              </a:lnSpc>
            </a:pPr>
            <a:r>
              <a:rPr lang="en" sz="2000" b="1" dirty="0">
                <a:solidFill>
                  <a:srgbClr val="000000"/>
                </a:solidFill>
                <a:latin typeface="Sarabun"/>
                <a:ea typeface="Sarabun"/>
                <a:cs typeface="Sarabun"/>
                <a:sym typeface="Sarabun"/>
              </a:rPr>
              <a:t>680,431</a:t>
            </a:r>
          </a:p>
        </p:txBody>
      </p:sp>
      <p:cxnSp>
        <p:nvCxnSpPr>
          <p:cNvPr id="10" name="Google Shape;288;p33">
            <a:extLst>
              <a:ext uri="{FF2B5EF4-FFF2-40B4-BE49-F238E27FC236}">
                <a16:creationId xmlns:a16="http://schemas.microsoft.com/office/drawing/2014/main" id="{4348C142-59C8-CED1-EBE6-951E1D022CDC}"/>
              </a:ext>
            </a:extLst>
          </p:cNvPr>
          <p:cNvCxnSpPr>
            <a:cxnSpLocks/>
            <a:stCxn id="7" idx="3"/>
            <a:endCxn id="11" idx="1"/>
          </p:cNvCxnSpPr>
          <p:nvPr/>
        </p:nvCxnSpPr>
        <p:spPr>
          <a:xfrm>
            <a:off x="5800961" y="2388704"/>
            <a:ext cx="836174" cy="0"/>
          </a:xfrm>
          <a:prstGeom prst="straightConnector1">
            <a:avLst/>
          </a:prstGeom>
          <a:noFill/>
          <a:ln w="38100" cap="flat" cmpd="sng">
            <a:solidFill>
              <a:srgbClr val="4A86E8"/>
            </a:solidFill>
            <a:prstDash val="solid"/>
            <a:round/>
            <a:headEnd type="none" w="med" len="med"/>
            <a:tailEnd type="triangle" w="med" len="med"/>
          </a:ln>
        </p:spPr>
      </p:cxnSp>
      <p:sp>
        <p:nvSpPr>
          <p:cNvPr id="11" name="Google Shape;289;p33">
            <a:extLst>
              <a:ext uri="{FF2B5EF4-FFF2-40B4-BE49-F238E27FC236}">
                <a16:creationId xmlns:a16="http://schemas.microsoft.com/office/drawing/2014/main" id="{23C4CF4E-7E43-2876-2EBE-C6263E1B4E3D}"/>
              </a:ext>
            </a:extLst>
          </p:cNvPr>
          <p:cNvSpPr txBox="1"/>
          <p:nvPr/>
        </p:nvSpPr>
        <p:spPr>
          <a:xfrm>
            <a:off x="6637135" y="2111720"/>
            <a:ext cx="1411595"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4A86E8"/>
                </a:solidFill>
                <a:latin typeface="Sarabun"/>
                <a:ea typeface="Sarabun"/>
                <a:cs typeface="Sarabun"/>
                <a:sym typeface="Sarabun"/>
              </a:rPr>
              <a:t>1,000</a:t>
            </a:r>
            <a:endParaRPr sz="2400" b="1" dirty="0">
              <a:solidFill>
                <a:srgbClr val="4A86E8"/>
              </a:solidFill>
              <a:latin typeface="Sarabun"/>
              <a:ea typeface="Sarabun"/>
              <a:cs typeface="Sarabun"/>
              <a:sym typeface="Sarabun"/>
            </a:endParaRPr>
          </a:p>
        </p:txBody>
      </p:sp>
    </p:spTree>
    <p:extLst>
      <p:ext uri="{BB962C8B-B14F-4D97-AF65-F5344CB8AC3E}">
        <p14:creationId xmlns:p14="http://schemas.microsoft.com/office/powerpoint/2010/main" val="277416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9;p22">
            <a:extLst>
              <a:ext uri="{FF2B5EF4-FFF2-40B4-BE49-F238E27FC236}">
                <a16:creationId xmlns:a16="http://schemas.microsoft.com/office/drawing/2014/main" id="{9195B482-E4DF-B44E-5C3B-7C86209AE54E}"/>
              </a:ext>
            </a:extLst>
          </p:cNvPr>
          <p:cNvSpPr txBox="1"/>
          <p:nvPr/>
        </p:nvSpPr>
        <p:spPr>
          <a:xfrm>
            <a:off x="2529239" y="4413739"/>
            <a:ext cx="7368070" cy="1661963"/>
          </a:xfrm>
          <a:prstGeom prst="rect">
            <a:avLst/>
          </a:prstGeom>
          <a:noFill/>
          <a:ln>
            <a:noFill/>
          </a:ln>
        </p:spPr>
        <p:txBody>
          <a:bodyPr spcFirstLastPara="1" wrap="square" lIns="91425" tIns="91425" rIns="91425" bIns="91425" anchor="t" anchorCtr="0">
            <a:spAutoFit/>
          </a:bodyPr>
          <a:lstStyle/>
          <a:p>
            <a:pPr>
              <a:lnSpc>
                <a:spcPct val="150000"/>
              </a:lnSpc>
              <a:tabLst>
                <a:tab pos="461963"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It was observed that the distribution of data within each group was not uniform. The group labeled as 'Wrong Route &amp; Technique' had a significantly low amount of data, making it </a:t>
            </a:r>
            <a:r>
              <a:rPr lang="en-US" sz="1600" dirty="0">
                <a:solidFill>
                  <a:srgbClr val="920000"/>
                </a:solidFill>
                <a:latin typeface="Sarabun SemiBold" panose="00000700000000000000" pitchFamily="2" charset="-34"/>
                <a:cs typeface="Sarabun SemiBold" panose="00000700000000000000" pitchFamily="2" charset="-34"/>
              </a:rPr>
              <a:t>impractical for domain experts to label the incidents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accurately due to the large volume of data that needed to be reviewed.</a:t>
            </a:r>
            <a:endPar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pic>
        <p:nvPicPr>
          <p:cNvPr id="2" name="Google Shape;296;p34">
            <a:extLst>
              <a:ext uri="{FF2B5EF4-FFF2-40B4-BE49-F238E27FC236}">
                <a16:creationId xmlns:a16="http://schemas.microsoft.com/office/drawing/2014/main" id="{84ADD73A-FD13-525B-4486-B6004DF66B05}"/>
              </a:ext>
            </a:extLst>
          </p:cNvPr>
          <p:cNvPicPr preferRelativeResize="0"/>
          <p:nvPr/>
        </p:nvPicPr>
        <p:blipFill rotWithShape="1">
          <a:blip r:embed="rId3">
            <a:alphaModFix/>
          </a:blip>
          <a:srcRect l="1345" t="2413" r="1169" b="2565"/>
          <a:stretch/>
        </p:blipFill>
        <p:spPr>
          <a:xfrm>
            <a:off x="3563904" y="1138713"/>
            <a:ext cx="5298741" cy="3104204"/>
          </a:xfrm>
          <a:prstGeom prst="rect">
            <a:avLst/>
          </a:prstGeom>
          <a:noFill/>
          <a:ln>
            <a:noFill/>
          </a:ln>
        </p:spPr>
      </p:pic>
    </p:spTree>
    <p:extLst>
      <p:ext uri="{BB962C8B-B14F-4D97-AF65-F5344CB8AC3E}">
        <p14:creationId xmlns:p14="http://schemas.microsoft.com/office/powerpoint/2010/main" val="316809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55E7-4B24-C729-1388-FFE336572697}"/>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
        <p:nvSpPr>
          <p:cNvPr id="7" name="TextBox 6">
            <a:extLst>
              <a:ext uri="{FF2B5EF4-FFF2-40B4-BE49-F238E27FC236}">
                <a16:creationId xmlns:a16="http://schemas.microsoft.com/office/drawing/2014/main" id="{21EE6181-BC22-94B5-EE9B-912B92F878FD}"/>
              </a:ext>
            </a:extLst>
          </p:cNvPr>
          <p:cNvSpPr txBox="1"/>
          <p:nvPr/>
        </p:nvSpPr>
        <p:spPr>
          <a:xfrm>
            <a:off x="3338565" y="6389133"/>
            <a:ext cx="6154614" cy="246221"/>
          </a:xfrm>
          <a:prstGeom prst="rect">
            <a:avLst/>
          </a:prstGeom>
          <a:noFill/>
        </p:spPr>
        <p:txBody>
          <a:bodyPr wrap="square">
            <a:spAutoFit/>
          </a:bodyPr>
          <a:lstStyle/>
          <a:p>
            <a:pPr algn="ctr"/>
            <a:r>
              <a:rPr lang="en-US" sz="1000" dirty="0">
                <a:solidFill>
                  <a:schemeClr val="tx1">
                    <a:lumMod val="75000"/>
                    <a:lumOff val="25000"/>
                  </a:schemeClr>
                </a:solidFill>
                <a:latin typeface="Sarabun ExtraLight" panose="00000300000000000000" pitchFamily="2" charset="-34"/>
                <a:cs typeface="Sarabun ExtraLight" panose="00000300000000000000" pitchFamily="2" charset="-34"/>
              </a:rPr>
              <a:t>Donaldson MS, Corrigan JM, Kohn LT, editors. To err is human: building a safer health system. </a:t>
            </a:r>
            <a:endParaRPr lang="th-TH" sz="1000" dirty="0">
              <a:solidFill>
                <a:schemeClr val="tx1">
                  <a:lumMod val="75000"/>
                  <a:lumOff val="25000"/>
                </a:schemeClr>
              </a:solidFill>
              <a:latin typeface="Sarabun ExtraLight" panose="00000300000000000000" pitchFamily="2" charset="-34"/>
              <a:cs typeface="Sarabun ExtraLight" panose="00000300000000000000" pitchFamily="2" charset="-34"/>
            </a:endParaRPr>
          </a:p>
        </p:txBody>
      </p:sp>
      <p:pic>
        <p:nvPicPr>
          <p:cNvPr id="9" name="Picture 8">
            <a:extLst>
              <a:ext uri="{FF2B5EF4-FFF2-40B4-BE49-F238E27FC236}">
                <a16:creationId xmlns:a16="http://schemas.microsoft.com/office/drawing/2014/main" id="{D5B693DE-BEA3-7553-E689-FC4A782AB3A6}"/>
              </a:ext>
            </a:extLst>
          </p:cNvPr>
          <p:cNvPicPr>
            <a:picLocks noChangeAspect="1"/>
          </p:cNvPicPr>
          <p:nvPr/>
        </p:nvPicPr>
        <p:blipFill>
          <a:blip r:embed="rId3">
            <a:alphaModFix/>
          </a:blip>
          <a:stretch>
            <a:fillRect/>
          </a:stretch>
        </p:blipFill>
        <p:spPr>
          <a:xfrm>
            <a:off x="3035125" y="893439"/>
            <a:ext cx="3380747" cy="5071121"/>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7A51F80D-8077-99DE-9946-DA48E1A72450}"/>
              </a:ext>
            </a:extLst>
          </p:cNvPr>
          <p:cNvSpPr txBox="1"/>
          <p:nvPr/>
        </p:nvSpPr>
        <p:spPr>
          <a:xfrm>
            <a:off x="7177036" y="2827738"/>
            <a:ext cx="4016827" cy="955198"/>
          </a:xfrm>
          <a:prstGeom prst="rect">
            <a:avLst/>
          </a:prstGeom>
          <a:noFill/>
        </p:spPr>
        <p:txBody>
          <a:bodyPr wrap="square">
            <a:spAutoFit/>
          </a:bodyPr>
          <a:lstStyle/>
          <a:p>
            <a:pPr>
              <a:lnSpc>
                <a:spcPct val="150000"/>
              </a:lnSpc>
            </a:pPr>
            <a:r>
              <a:rPr lang="en-US" sz="2000" b="0" i="0" dirty="0">
                <a:solidFill>
                  <a:schemeClr val="tx1">
                    <a:lumMod val="85000"/>
                    <a:lumOff val="15000"/>
                  </a:schemeClr>
                </a:solidFill>
                <a:effectLst/>
                <a:latin typeface="Sarabun" panose="00000500000000000000" pitchFamily="2" charset="-34"/>
                <a:cs typeface="Sarabun" panose="00000500000000000000" pitchFamily="2" charset="-34"/>
              </a:rPr>
              <a:t>Over </a:t>
            </a:r>
            <a:r>
              <a:rPr lang="en-US" sz="2000" b="0" i="0" dirty="0">
                <a:solidFill>
                  <a:schemeClr val="tx1">
                    <a:lumMod val="85000"/>
                    <a:lumOff val="15000"/>
                  </a:schemeClr>
                </a:solidFill>
                <a:effectLst/>
                <a:latin typeface="Sarabun ExtraBold" panose="00000900000000000000" pitchFamily="2" charset="-34"/>
                <a:cs typeface="Sarabun ExtraBold" panose="00000900000000000000" pitchFamily="2" charset="-34"/>
              </a:rPr>
              <a:t>80%</a:t>
            </a:r>
            <a:r>
              <a:rPr lang="en-US" sz="2000" b="0" i="0" dirty="0">
                <a:solidFill>
                  <a:schemeClr val="tx1">
                    <a:lumMod val="85000"/>
                    <a:lumOff val="15000"/>
                  </a:schemeClr>
                </a:solidFill>
                <a:effectLst/>
                <a:latin typeface="Sarabun" panose="00000500000000000000" pitchFamily="2" charset="-34"/>
                <a:cs typeface="Sarabun" panose="00000500000000000000" pitchFamily="2" charset="-34"/>
              </a:rPr>
              <a:t> of hospital treatments involve the use of medications.</a:t>
            </a:r>
            <a:endParaRPr lang="th-TH" sz="2000" dirty="0">
              <a:solidFill>
                <a:schemeClr val="tx1">
                  <a:lumMod val="85000"/>
                  <a:lumOff val="15000"/>
                </a:schemeClr>
              </a:solidFill>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9;p22">
            <a:extLst>
              <a:ext uri="{FF2B5EF4-FFF2-40B4-BE49-F238E27FC236}">
                <a16:creationId xmlns:a16="http://schemas.microsoft.com/office/drawing/2014/main" id="{9195B482-E4DF-B44E-5C3B-7C86209AE54E}"/>
              </a:ext>
            </a:extLst>
          </p:cNvPr>
          <p:cNvSpPr txBox="1"/>
          <p:nvPr/>
        </p:nvSpPr>
        <p:spPr>
          <a:xfrm>
            <a:off x="2561323" y="1494076"/>
            <a:ext cx="7368070" cy="1661963"/>
          </a:xfrm>
          <a:prstGeom prst="rect">
            <a:avLst/>
          </a:prstGeom>
          <a:noFill/>
          <a:ln>
            <a:noFill/>
          </a:ln>
        </p:spPr>
        <p:txBody>
          <a:bodyPr spcFirstLastPara="1" wrap="square" lIns="91425" tIns="91425" rIns="91425" bIns="91425" anchor="t" anchorCtr="0">
            <a:spAutoFit/>
          </a:bodyPr>
          <a:lstStyle/>
          <a:p>
            <a:pPr>
              <a:lnSpc>
                <a:spcPct val="150000"/>
              </a:lnSpc>
              <a:tabLst>
                <a:tab pos="461963" algn="l"/>
              </a:tabLst>
            </a:pPr>
            <a:r>
              <a:rPr lang="en-US" sz="1600" dirty="0">
                <a:solidFill>
                  <a:srgbClr val="FF0000"/>
                </a:solidFill>
                <a:latin typeface="Sarabun Light" panose="00000400000000000000" pitchFamily="2" charset="-34"/>
                <a:cs typeface="Sarabun Light" panose="00000400000000000000" pitchFamily="2" charset="-34"/>
              </a:rPr>
              <a:t>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We employed a method of defining keywords that are associated with each class of the 5Rs. We utilized regular expressions to search for these keywords within the 'Incident Summary' column, in order to label the incidents that match those specific keywords.</a:t>
            </a:r>
            <a:endPar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3" name="Google Shape;278;p32">
            <a:extLst>
              <a:ext uri="{FF2B5EF4-FFF2-40B4-BE49-F238E27FC236}">
                <a16:creationId xmlns:a16="http://schemas.microsoft.com/office/drawing/2014/main" id="{433C004A-5FE1-258A-B6F7-3BEB75FEDB13}"/>
              </a:ext>
            </a:extLst>
          </p:cNvPr>
          <p:cNvSpPr txBox="1"/>
          <p:nvPr/>
        </p:nvSpPr>
        <p:spPr>
          <a:xfrm>
            <a:off x="3315835" y="782298"/>
            <a:ext cx="556033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Data Labeling</a:t>
            </a:r>
            <a:endParaRPr sz="16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p:txBody>
      </p:sp>
      <p:pic>
        <p:nvPicPr>
          <p:cNvPr id="2" name="Google Shape;305;p35">
            <a:extLst>
              <a:ext uri="{FF2B5EF4-FFF2-40B4-BE49-F238E27FC236}">
                <a16:creationId xmlns:a16="http://schemas.microsoft.com/office/drawing/2014/main" id="{45419F7D-027C-31F9-570F-6857E2A3B4B1}"/>
              </a:ext>
            </a:extLst>
          </p:cNvPr>
          <p:cNvPicPr preferRelativeResize="0"/>
          <p:nvPr/>
        </p:nvPicPr>
        <p:blipFill>
          <a:blip r:embed="rId3">
            <a:alphaModFix/>
          </a:blip>
          <a:stretch>
            <a:fillRect/>
          </a:stretch>
        </p:blipFill>
        <p:spPr>
          <a:xfrm>
            <a:off x="2561322" y="4052512"/>
            <a:ext cx="7434439" cy="2538788"/>
          </a:xfrm>
          <a:prstGeom prst="rect">
            <a:avLst/>
          </a:prstGeom>
          <a:noFill/>
          <a:ln>
            <a:noFill/>
          </a:ln>
        </p:spPr>
      </p:pic>
      <p:sp>
        <p:nvSpPr>
          <p:cNvPr id="4" name="Google Shape;306;p35">
            <a:extLst>
              <a:ext uri="{FF2B5EF4-FFF2-40B4-BE49-F238E27FC236}">
                <a16:creationId xmlns:a16="http://schemas.microsoft.com/office/drawing/2014/main" id="{3EDD8748-807C-F547-ADE3-D4DA8A566C48}"/>
              </a:ext>
            </a:extLst>
          </p:cNvPr>
          <p:cNvSpPr txBox="1"/>
          <p:nvPr/>
        </p:nvSpPr>
        <p:spPr>
          <a:xfrm>
            <a:off x="3287648" y="3295301"/>
            <a:ext cx="1731849"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B5394"/>
                </a:solidFill>
                <a:latin typeface="Sarabun"/>
                <a:ea typeface="Sarabun"/>
                <a:cs typeface="Sarabun"/>
                <a:sym typeface="Sarabun"/>
              </a:rPr>
              <a:t>“keyword”</a:t>
            </a:r>
            <a:endParaRPr b="1">
              <a:solidFill>
                <a:srgbClr val="0B5394"/>
              </a:solidFill>
              <a:latin typeface="Sarabun"/>
              <a:ea typeface="Sarabun"/>
              <a:cs typeface="Sarabun"/>
              <a:sym typeface="Sarabun"/>
            </a:endParaRPr>
          </a:p>
        </p:txBody>
      </p:sp>
      <p:cxnSp>
        <p:nvCxnSpPr>
          <p:cNvPr id="6" name="Google Shape;307;p35">
            <a:extLst>
              <a:ext uri="{FF2B5EF4-FFF2-40B4-BE49-F238E27FC236}">
                <a16:creationId xmlns:a16="http://schemas.microsoft.com/office/drawing/2014/main" id="{CB0C40FC-F09E-100B-AB8A-1F5CD6CCEA5D}"/>
              </a:ext>
            </a:extLst>
          </p:cNvPr>
          <p:cNvCxnSpPr/>
          <p:nvPr/>
        </p:nvCxnSpPr>
        <p:spPr>
          <a:xfrm>
            <a:off x="4153573" y="3707176"/>
            <a:ext cx="0" cy="295200"/>
          </a:xfrm>
          <a:prstGeom prst="straightConnector1">
            <a:avLst/>
          </a:prstGeom>
          <a:noFill/>
          <a:ln w="38100" cap="flat" cmpd="sng">
            <a:solidFill>
              <a:srgbClr val="0B5394"/>
            </a:solidFill>
            <a:prstDash val="solid"/>
            <a:round/>
            <a:headEnd type="none" w="med" len="med"/>
            <a:tailEnd type="triangle" w="med" len="med"/>
          </a:ln>
        </p:spPr>
      </p:cxnSp>
    </p:spTree>
    <p:extLst>
      <p:ext uri="{BB962C8B-B14F-4D97-AF65-F5344CB8AC3E}">
        <p14:creationId xmlns:p14="http://schemas.microsoft.com/office/powerpoint/2010/main" val="292554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49;p22">
            <a:extLst>
              <a:ext uri="{FF2B5EF4-FFF2-40B4-BE49-F238E27FC236}">
                <a16:creationId xmlns:a16="http://schemas.microsoft.com/office/drawing/2014/main" id="{9195B482-E4DF-B44E-5C3B-7C86209AE54E}"/>
              </a:ext>
            </a:extLst>
          </p:cNvPr>
          <p:cNvSpPr txBox="1"/>
          <p:nvPr/>
        </p:nvSpPr>
        <p:spPr>
          <a:xfrm>
            <a:off x="2561323" y="1494076"/>
            <a:ext cx="7368070" cy="1661963"/>
          </a:xfrm>
          <a:prstGeom prst="rect">
            <a:avLst/>
          </a:prstGeom>
          <a:noFill/>
          <a:ln>
            <a:noFill/>
          </a:ln>
        </p:spPr>
        <p:txBody>
          <a:bodyPr spcFirstLastPara="1" wrap="square" lIns="91425" tIns="91425" rIns="91425" bIns="91425" anchor="t" anchorCtr="0">
            <a:spAutoFit/>
          </a:bodyPr>
          <a:lstStyle/>
          <a:p>
            <a:pPr>
              <a:lnSpc>
                <a:spcPct val="150000"/>
              </a:lnSpc>
              <a:tabLst>
                <a:tab pos="461963" algn="l"/>
              </a:tabLst>
            </a:pPr>
            <a:r>
              <a:rPr lang="en-US" sz="1600" dirty="0">
                <a:solidFill>
                  <a:srgbClr val="FF0000"/>
                </a:solidFill>
                <a:latin typeface="Sarabun Light" panose="00000400000000000000" pitchFamily="2" charset="-34"/>
                <a:cs typeface="Sarabun Light" panose="00000400000000000000" pitchFamily="2" charset="-34"/>
              </a:rPr>
              <a:t>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We have designed keywords to search for incidents that correspond to each specific group, focusing on high specificity. This allows us to accurately label incidents according to the 5Rs. Through testing with various keywords, we have selected the best-performing keywords in each group of the 5Rs, as follows:</a:t>
            </a:r>
            <a:endPar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3" name="Google Shape;278;p32">
            <a:extLst>
              <a:ext uri="{FF2B5EF4-FFF2-40B4-BE49-F238E27FC236}">
                <a16:creationId xmlns:a16="http://schemas.microsoft.com/office/drawing/2014/main" id="{433C004A-5FE1-258A-B6F7-3BEB75FEDB13}"/>
              </a:ext>
            </a:extLst>
          </p:cNvPr>
          <p:cNvSpPr txBox="1"/>
          <p:nvPr/>
        </p:nvSpPr>
        <p:spPr>
          <a:xfrm>
            <a:off x="3315835" y="782298"/>
            <a:ext cx="556033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Data Labeling</a:t>
            </a:r>
            <a:endParaRPr sz="16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p:txBody>
      </p:sp>
      <p:pic>
        <p:nvPicPr>
          <p:cNvPr id="7" name="Google Shape;315;p36">
            <a:extLst>
              <a:ext uri="{FF2B5EF4-FFF2-40B4-BE49-F238E27FC236}">
                <a16:creationId xmlns:a16="http://schemas.microsoft.com/office/drawing/2014/main" id="{3A2ACAC4-C8AE-5F79-7E21-315CCDB87F16}"/>
              </a:ext>
            </a:extLst>
          </p:cNvPr>
          <p:cNvPicPr preferRelativeResize="0"/>
          <p:nvPr/>
        </p:nvPicPr>
        <p:blipFill>
          <a:blip r:embed="rId3">
            <a:alphaModFix/>
          </a:blip>
          <a:stretch>
            <a:fillRect/>
          </a:stretch>
        </p:blipFill>
        <p:spPr>
          <a:xfrm>
            <a:off x="2220345" y="3327504"/>
            <a:ext cx="7751310" cy="2879813"/>
          </a:xfrm>
          <a:prstGeom prst="rect">
            <a:avLst/>
          </a:prstGeom>
          <a:noFill/>
          <a:ln>
            <a:noFill/>
          </a:ln>
        </p:spPr>
      </p:pic>
    </p:spTree>
    <p:extLst>
      <p:ext uri="{BB962C8B-B14F-4D97-AF65-F5344CB8AC3E}">
        <p14:creationId xmlns:p14="http://schemas.microsoft.com/office/powerpoint/2010/main" val="145961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grpSp>
        <p:nvGrpSpPr>
          <p:cNvPr id="41" name="Group 40">
            <a:extLst>
              <a:ext uri="{FF2B5EF4-FFF2-40B4-BE49-F238E27FC236}">
                <a16:creationId xmlns:a16="http://schemas.microsoft.com/office/drawing/2014/main" id="{81EBC6F7-690E-DC1E-AACB-5F19BFB1D81F}"/>
              </a:ext>
            </a:extLst>
          </p:cNvPr>
          <p:cNvGrpSpPr/>
          <p:nvPr/>
        </p:nvGrpSpPr>
        <p:grpSpPr>
          <a:xfrm>
            <a:off x="3315835" y="1697224"/>
            <a:ext cx="5723958" cy="4631041"/>
            <a:chOff x="3534342" y="1630549"/>
            <a:chExt cx="5723958" cy="4631041"/>
          </a:xfrm>
        </p:grpSpPr>
        <p:sp>
          <p:nvSpPr>
            <p:cNvPr id="9" name="Google Shape;324;p37">
              <a:extLst>
                <a:ext uri="{FF2B5EF4-FFF2-40B4-BE49-F238E27FC236}">
                  <a16:creationId xmlns:a16="http://schemas.microsoft.com/office/drawing/2014/main" id="{3A58832C-1CED-B1AC-B826-720FDF3A8659}"/>
                </a:ext>
              </a:extLst>
            </p:cNvPr>
            <p:cNvSpPr/>
            <p:nvPr/>
          </p:nvSpPr>
          <p:spPr>
            <a:xfrm>
              <a:off x="3534347" y="1975092"/>
              <a:ext cx="1812527" cy="32111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a:latin typeface="Sarabun"/>
                  <a:ea typeface="Sarabun"/>
                  <a:cs typeface="Sarabun"/>
                  <a:sym typeface="Sarabun"/>
                </a:rPr>
                <a:t>Wrong Patient</a:t>
              </a:r>
              <a:endParaRPr>
                <a:latin typeface="Sarabun"/>
                <a:ea typeface="Sarabun"/>
                <a:cs typeface="Sarabun"/>
                <a:sym typeface="Sarabun"/>
              </a:endParaRPr>
            </a:p>
          </p:txBody>
        </p:sp>
        <p:sp>
          <p:nvSpPr>
            <p:cNvPr id="10" name="Google Shape;325;p37">
              <a:extLst>
                <a:ext uri="{FF2B5EF4-FFF2-40B4-BE49-F238E27FC236}">
                  <a16:creationId xmlns:a16="http://schemas.microsoft.com/office/drawing/2014/main" id="{511C85F4-5E1D-FD62-19E5-B8B4EE33EFFD}"/>
                </a:ext>
              </a:extLst>
            </p:cNvPr>
            <p:cNvSpPr/>
            <p:nvPr/>
          </p:nvSpPr>
          <p:spPr>
            <a:xfrm>
              <a:off x="3534347" y="2876541"/>
              <a:ext cx="1812527" cy="32111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a:latin typeface="Sarabun"/>
                  <a:ea typeface="Sarabun"/>
                  <a:cs typeface="Sarabun"/>
                  <a:sym typeface="Sarabun"/>
                </a:rPr>
                <a:t>Wrong Drug</a:t>
              </a:r>
              <a:endParaRPr>
                <a:latin typeface="Sarabun"/>
                <a:ea typeface="Sarabun"/>
                <a:cs typeface="Sarabun"/>
                <a:sym typeface="Sarabun"/>
              </a:endParaRPr>
            </a:p>
          </p:txBody>
        </p:sp>
        <p:sp>
          <p:nvSpPr>
            <p:cNvPr id="11" name="Google Shape;326;p37">
              <a:extLst>
                <a:ext uri="{FF2B5EF4-FFF2-40B4-BE49-F238E27FC236}">
                  <a16:creationId xmlns:a16="http://schemas.microsoft.com/office/drawing/2014/main" id="{ECC3F12F-E4BC-5222-737B-560FA01AE453}"/>
                </a:ext>
              </a:extLst>
            </p:cNvPr>
            <p:cNvSpPr/>
            <p:nvPr/>
          </p:nvSpPr>
          <p:spPr>
            <a:xfrm>
              <a:off x="3534347" y="3777949"/>
              <a:ext cx="1812527" cy="32111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a:latin typeface="Sarabun"/>
                  <a:ea typeface="Sarabun"/>
                  <a:cs typeface="Sarabun"/>
                  <a:sym typeface="Sarabun"/>
                </a:rPr>
                <a:t>Wrong Dose</a:t>
              </a:r>
              <a:endParaRPr>
                <a:latin typeface="Sarabun"/>
                <a:ea typeface="Sarabun"/>
                <a:cs typeface="Sarabun"/>
                <a:sym typeface="Sarabun"/>
              </a:endParaRPr>
            </a:p>
          </p:txBody>
        </p:sp>
        <p:sp>
          <p:nvSpPr>
            <p:cNvPr id="12" name="Google Shape;327;p37">
              <a:extLst>
                <a:ext uri="{FF2B5EF4-FFF2-40B4-BE49-F238E27FC236}">
                  <a16:creationId xmlns:a16="http://schemas.microsoft.com/office/drawing/2014/main" id="{4A66B3EB-FA14-E15E-AFEA-5A2F9AF3E6BD}"/>
                </a:ext>
              </a:extLst>
            </p:cNvPr>
            <p:cNvSpPr/>
            <p:nvPr/>
          </p:nvSpPr>
          <p:spPr>
            <a:xfrm>
              <a:off x="3534347" y="4698897"/>
              <a:ext cx="1812527" cy="32111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a:latin typeface="Sarabun"/>
                  <a:ea typeface="Sarabun"/>
                  <a:cs typeface="Sarabun"/>
                  <a:sym typeface="Sarabun"/>
                </a:rPr>
                <a:t>Wrong Time</a:t>
              </a:r>
              <a:endParaRPr>
                <a:latin typeface="Sarabun"/>
                <a:ea typeface="Sarabun"/>
                <a:cs typeface="Sarabun"/>
                <a:sym typeface="Sarabun"/>
              </a:endParaRPr>
            </a:p>
          </p:txBody>
        </p:sp>
        <p:sp>
          <p:nvSpPr>
            <p:cNvPr id="13" name="Google Shape;328;p37">
              <a:extLst>
                <a:ext uri="{FF2B5EF4-FFF2-40B4-BE49-F238E27FC236}">
                  <a16:creationId xmlns:a16="http://schemas.microsoft.com/office/drawing/2014/main" id="{214FCAF5-D2C0-8AF3-A5FA-D044D5A075F1}"/>
                </a:ext>
              </a:extLst>
            </p:cNvPr>
            <p:cNvSpPr/>
            <p:nvPr/>
          </p:nvSpPr>
          <p:spPr>
            <a:xfrm>
              <a:off x="3534342" y="5600349"/>
              <a:ext cx="1812527" cy="55182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a:latin typeface="Sarabun"/>
                  <a:ea typeface="Sarabun"/>
                  <a:cs typeface="Sarabun"/>
                  <a:sym typeface="Sarabun"/>
                </a:rPr>
                <a:t>Wrong Route &amp; Technique</a:t>
              </a:r>
              <a:endParaRPr>
                <a:latin typeface="Sarabun"/>
                <a:ea typeface="Sarabun"/>
                <a:cs typeface="Sarabun"/>
                <a:sym typeface="Sarabun"/>
              </a:endParaRPr>
            </a:p>
          </p:txBody>
        </p:sp>
        <p:sp>
          <p:nvSpPr>
            <p:cNvPr id="14" name="Google Shape;329;p37">
              <a:extLst>
                <a:ext uri="{FF2B5EF4-FFF2-40B4-BE49-F238E27FC236}">
                  <a16:creationId xmlns:a16="http://schemas.microsoft.com/office/drawing/2014/main" id="{63CD7823-E9BF-634B-EA0F-0BDF959BABFA}"/>
                </a:ext>
              </a:extLst>
            </p:cNvPr>
            <p:cNvSpPr txBox="1"/>
            <p:nvPr/>
          </p:nvSpPr>
          <p:spPr>
            <a:xfrm>
              <a:off x="6067952" y="191232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a:solidFill>
                    <a:srgbClr val="4A86E8"/>
                  </a:solidFill>
                  <a:latin typeface="Sarabun"/>
                  <a:ea typeface="Sarabun"/>
                  <a:cs typeface="Sarabun"/>
                  <a:sym typeface="Sarabun"/>
                </a:rPr>
                <a:t>7,640</a:t>
              </a:r>
              <a:endParaRPr b="1">
                <a:solidFill>
                  <a:srgbClr val="4A86E8"/>
                </a:solidFill>
                <a:latin typeface="Sarabun"/>
                <a:ea typeface="Sarabun"/>
                <a:cs typeface="Sarabun"/>
                <a:sym typeface="Sarabun"/>
              </a:endParaRPr>
            </a:p>
          </p:txBody>
        </p:sp>
        <p:sp>
          <p:nvSpPr>
            <p:cNvPr id="15" name="Google Shape;330;p37">
              <a:extLst>
                <a:ext uri="{FF2B5EF4-FFF2-40B4-BE49-F238E27FC236}">
                  <a16:creationId xmlns:a16="http://schemas.microsoft.com/office/drawing/2014/main" id="{9E11BB6C-190B-953A-AF74-1C41DDD78A11}"/>
                </a:ext>
              </a:extLst>
            </p:cNvPr>
            <p:cNvSpPr txBox="1"/>
            <p:nvPr/>
          </p:nvSpPr>
          <p:spPr>
            <a:xfrm>
              <a:off x="6067952" y="276283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dirty="0">
                  <a:solidFill>
                    <a:srgbClr val="4A86E8"/>
                  </a:solidFill>
                  <a:latin typeface="Sarabun"/>
                  <a:ea typeface="Sarabun"/>
                  <a:cs typeface="Sarabun"/>
                  <a:sym typeface="Sarabun"/>
                </a:rPr>
                <a:t>36,261</a:t>
              </a:r>
              <a:endParaRPr b="1" dirty="0">
                <a:solidFill>
                  <a:srgbClr val="4A86E8"/>
                </a:solidFill>
                <a:latin typeface="Sarabun"/>
                <a:ea typeface="Sarabun"/>
                <a:cs typeface="Sarabun"/>
                <a:sym typeface="Sarabun"/>
              </a:endParaRPr>
            </a:p>
          </p:txBody>
        </p:sp>
        <p:sp>
          <p:nvSpPr>
            <p:cNvPr id="16" name="Google Shape;331;p37">
              <a:extLst>
                <a:ext uri="{FF2B5EF4-FFF2-40B4-BE49-F238E27FC236}">
                  <a16:creationId xmlns:a16="http://schemas.microsoft.com/office/drawing/2014/main" id="{501290FB-179E-93F4-EB4F-3306330D05D7}"/>
                </a:ext>
              </a:extLst>
            </p:cNvPr>
            <p:cNvSpPr txBox="1"/>
            <p:nvPr/>
          </p:nvSpPr>
          <p:spPr>
            <a:xfrm>
              <a:off x="6067952" y="4633953"/>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a:solidFill>
                    <a:srgbClr val="4A86E8"/>
                  </a:solidFill>
                  <a:latin typeface="Sarabun"/>
                  <a:ea typeface="Sarabun"/>
                  <a:cs typeface="Sarabun"/>
                  <a:sym typeface="Sarabun"/>
                </a:rPr>
                <a:t>4,040</a:t>
              </a:r>
              <a:endParaRPr b="1">
                <a:solidFill>
                  <a:srgbClr val="4A86E8"/>
                </a:solidFill>
                <a:latin typeface="Sarabun"/>
                <a:ea typeface="Sarabun"/>
                <a:cs typeface="Sarabun"/>
                <a:sym typeface="Sarabun"/>
              </a:endParaRPr>
            </a:p>
          </p:txBody>
        </p:sp>
        <p:sp>
          <p:nvSpPr>
            <p:cNvPr id="17" name="Google Shape;332;p37">
              <a:extLst>
                <a:ext uri="{FF2B5EF4-FFF2-40B4-BE49-F238E27FC236}">
                  <a16:creationId xmlns:a16="http://schemas.microsoft.com/office/drawing/2014/main" id="{51A4EFFD-9297-DF32-E6F7-883F418FD263}"/>
                </a:ext>
              </a:extLst>
            </p:cNvPr>
            <p:cNvSpPr txBox="1"/>
            <p:nvPr/>
          </p:nvSpPr>
          <p:spPr>
            <a:xfrm>
              <a:off x="6067952" y="369839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dirty="0">
                  <a:solidFill>
                    <a:srgbClr val="4A86E8"/>
                  </a:solidFill>
                  <a:latin typeface="Sarabun"/>
                  <a:ea typeface="Sarabun"/>
                  <a:cs typeface="Sarabun"/>
                  <a:sym typeface="Sarabun"/>
                </a:rPr>
                <a:t>17,692</a:t>
              </a:r>
              <a:endParaRPr b="1" dirty="0">
                <a:solidFill>
                  <a:srgbClr val="4A86E8"/>
                </a:solidFill>
                <a:latin typeface="Sarabun"/>
                <a:ea typeface="Sarabun"/>
                <a:cs typeface="Sarabun"/>
                <a:sym typeface="Sarabun"/>
              </a:endParaRPr>
            </a:p>
          </p:txBody>
        </p:sp>
        <p:sp>
          <p:nvSpPr>
            <p:cNvPr id="18" name="Google Shape;333;p37">
              <a:extLst>
                <a:ext uri="{FF2B5EF4-FFF2-40B4-BE49-F238E27FC236}">
                  <a16:creationId xmlns:a16="http://schemas.microsoft.com/office/drawing/2014/main" id="{C38B0C03-8101-22CC-0DEA-EEAE0A36D872}"/>
                </a:ext>
              </a:extLst>
            </p:cNvPr>
            <p:cNvSpPr txBox="1"/>
            <p:nvPr/>
          </p:nvSpPr>
          <p:spPr>
            <a:xfrm>
              <a:off x="6067952" y="5661456"/>
              <a:ext cx="909818" cy="600134"/>
            </a:xfrm>
            <a:prstGeom prst="rect">
              <a:avLst/>
            </a:prstGeom>
            <a:noFill/>
            <a:ln>
              <a:noFill/>
            </a:ln>
          </p:spPr>
          <p:txBody>
            <a:bodyPr spcFirstLastPara="1" wrap="square" lIns="91425" tIns="91425" rIns="91425" bIns="91425" anchor="t" anchorCtr="0">
              <a:spAutoFit/>
            </a:bodyPr>
            <a:lstStyle/>
            <a:p>
              <a:pPr marL="0" lvl="0" indent="0" algn="l">
                <a:lnSpc>
                  <a:spcPct val="150000"/>
                </a:lnSpc>
                <a:spcBef>
                  <a:spcPts val="0"/>
                </a:spcBef>
                <a:spcAft>
                  <a:spcPts val="0"/>
                </a:spcAft>
                <a:buNone/>
              </a:pPr>
              <a:r>
                <a:rPr lang="en" b="1">
                  <a:solidFill>
                    <a:srgbClr val="4A86E8"/>
                  </a:solidFill>
                  <a:latin typeface="Sarabun"/>
                  <a:ea typeface="Sarabun"/>
                  <a:cs typeface="Sarabun"/>
                  <a:sym typeface="Sarabun"/>
                </a:rPr>
                <a:t>857</a:t>
              </a:r>
              <a:endParaRPr b="1">
                <a:solidFill>
                  <a:srgbClr val="4A86E8"/>
                </a:solidFill>
                <a:latin typeface="Sarabun"/>
                <a:ea typeface="Sarabun"/>
                <a:cs typeface="Sarabun"/>
                <a:sym typeface="Sarabun"/>
              </a:endParaRPr>
            </a:p>
          </p:txBody>
        </p:sp>
        <p:sp>
          <p:nvSpPr>
            <p:cNvPr id="19" name="Google Shape;334;p37">
              <a:extLst>
                <a:ext uri="{FF2B5EF4-FFF2-40B4-BE49-F238E27FC236}">
                  <a16:creationId xmlns:a16="http://schemas.microsoft.com/office/drawing/2014/main" id="{3C1986A5-8102-C6C9-382D-4B23B286D27C}"/>
                </a:ext>
              </a:extLst>
            </p:cNvPr>
            <p:cNvSpPr txBox="1"/>
            <p:nvPr/>
          </p:nvSpPr>
          <p:spPr>
            <a:xfrm>
              <a:off x="8348482" y="191232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dirty="0">
                  <a:solidFill>
                    <a:srgbClr val="4A86E8"/>
                  </a:solidFill>
                  <a:latin typeface="Sarabun"/>
                  <a:ea typeface="Sarabun"/>
                  <a:cs typeface="Sarabun"/>
                  <a:sym typeface="Sarabun"/>
                </a:rPr>
                <a:t>1,000</a:t>
              </a:r>
              <a:endParaRPr b="1" dirty="0">
                <a:solidFill>
                  <a:srgbClr val="4A86E8"/>
                </a:solidFill>
                <a:latin typeface="Sarabun"/>
                <a:ea typeface="Sarabun"/>
                <a:cs typeface="Sarabun"/>
                <a:sym typeface="Sarabun"/>
              </a:endParaRPr>
            </a:p>
          </p:txBody>
        </p:sp>
        <p:sp>
          <p:nvSpPr>
            <p:cNvPr id="20" name="Google Shape;335;p37">
              <a:extLst>
                <a:ext uri="{FF2B5EF4-FFF2-40B4-BE49-F238E27FC236}">
                  <a16:creationId xmlns:a16="http://schemas.microsoft.com/office/drawing/2014/main" id="{1A711194-6806-2796-775D-86E39CCD8764}"/>
                </a:ext>
              </a:extLst>
            </p:cNvPr>
            <p:cNvSpPr txBox="1"/>
            <p:nvPr/>
          </p:nvSpPr>
          <p:spPr>
            <a:xfrm>
              <a:off x="8348482" y="276283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a:solidFill>
                    <a:srgbClr val="4A86E8"/>
                  </a:solidFill>
                  <a:latin typeface="Sarabun"/>
                  <a:ea typeface="Sarabun"/>
                  <a:cs typeface="Sarabun"/>
                  <a:sym typeface="Sarabun"/>
                </a:rPr>
                <a:t>1,000</a:t>
              </a:r>
              <a:endParaRPr b="1">
                <a:solidFill>
                  <a:srgbClr val="4A86E8"/>
                </a:solidFill>
                <a:latin typeface="Sarabun"/>
                <a:ea typeface="Sarabun"/>
                <a:cs typeface="Sarabun"/>
                <a:sym typeface="Sarabun"/>
              </a:endParaRPr>
            </a:p>
          </p:txBody>
        </p:sp>
        <p:sp>
          <p:nvSpPr>
            <p:cNvPr id="21" name="Google Shape;336;p37">
              <a:extLst>
                <a:ext uri="{FF2B5EF4-FFF2-40B4-BE49-F238E27FC236}">
                  <a16:creationId xmlns:a16="http://schemas.microsoft.com/office/drawing/2014/main" id="{B6BEB63D-025C-60B4-9F25-1A4E06BA9F50}"/>
                </a:ext>
              </a:extLst>
            </p:cNvPr>
            <p:cNvSpPr txBox="1"/>
            <p:nvPr/>
          </p:nvSpPr>
          <p:spPr>
            <a:xfrm>
              <a:off x="8348482" y="4633953"/>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a:solidFill>
                    <a:srgbClr val="4A86E8"/>
                  </a:solidFill>
                  <a:latin typeface="Sarabun"/>
                  <a:ea typeface="Sarabun"/>
                  <a:cs typeface="Sarabun"/>
                  <a:sym typeface="Sarabun"/>
                </a:rPr>
                <a:t>1,000</a:t>
              </a:r>
              <a:endParaRPr b="1">
                <a:solidFill>
                  <a:srgbClr val="4A86E8"/>
                </a:solidFill>
                <a:latin typeface="Sarabun"/>
                <a:ea typeface="Sarabun"/>
                <a:cs typeface="Sarabun"/>
                <a:sym typeface="Sarabun"/>
              </a:endParaRPr>
            </a:p>
          </p:txBody>
        </p:sp>
        <p:sp>
          <p:nvSpPr>
            <p:cNvPr id="22" name="Google Shape;337;p37">
              <a:extLst>
                <a:ext uri="{FF2B5EF4-FFF2-40B4-BE49-F238E27FC236}">
                  <a16:creationId xmlns:a16="http://schemas.microsoft.com/office/drawing/2014/main" id="{99452FD9-C8EB-F527-732F-3E6FB5CA14F0}"/>
                </a:ext>
              </a:extLst>
            </p:cNvPr>
            <p:cNvSpPr txBox="1"/>
            <p:nvPr/>
          </p:nvSpPr>
          <p:spPr>
            <a:xfrm>
              <a:off x="8348482" y="3698392"/>
              <a:ext cx="909818" cy="461635"/>
            </a:xfrm>
            <a:prstGeom prst="rect">
              <a:avLst/>
            </a:prstGeom>
            <a:noFill/>
            <a:ln>
              <a:noFill/>
            </a:ln>
          </p:spPr>
          <p:txBody>
            <a:bodyPr spcFirstLastPara="1" wrap="square" lIns="91425" tIns="91425" rIns="91425" bIns="91425" anchor="t" anchorCtr="0">
              <a:spAutoFit/>
            </a:bodyPr>
            <a:lstStyle/>
            <a:p>
              <a:pPr marL="0" lvl="0" indent="0" algn="l">
                <a:spcBef>
                  <a:spcPts val="0"/>
                </a:spcBef>
                <a:spcAft>
                  <a:spcPts val="0"/>
                </a:spcAft>
                <a:buNone/>
              </a:pPr>
              <a:r>
                <a:rPr lang="en" b="1">
                  <a:solidFill>
                    <a:srgbClr val="4A86E8"/>
                  </a:solidFill>
                  <a:latin typeface="Sarabun"/>
                  <a:ea typeface="Sarabun"/>
                  <a:cs typeface="Sarabun"/>
                  <a:sym typeface="Sarabun"/>
                </a:rPr>
                <a:t>1,000</a:t>
              </a:r>
              <a:endParaRPr b="1">
                <a:solidFill>
                  <a:srgbClr val="4A86E8"/>
                </a:solidFill>
                <a:latin typeface="Sarabun"/>
                <a:ea typeface="Sarabun"/>
                <a:cs typeface="Sarabun"/>
                <a:sym typeface="Sarabun"/>
              </a:endParaRPr>
            </a:p>
          </p:txBody>
        </p:sp>
        <p:sp>
          <p:nvSpPr>
            <p:cNvPr id="23" name="Google Shape;338;p37">
              <a:extLst>
                <a:ext uri="{FF2B5EF4-FFF2-40B4-BE49-F238E27FC236}">
                  <a16:creationId xmlns:a16="http://schemas.microsoft.com/office/drawing/2014/main" id="{3B2BEF4B-58FF-BFE8-0EA6-F4DBF51E1FC7}"/>
                </a:ext>
              </a:extLst>
            </p:cNvPr>
            <p:cNvSpPr txBox="1"/>
            <p:nvPr/>
          </p:nvSpPr>
          <p:spPr>
            <a:xfrm>
              <a:off x="8348482" y="5661456"/>
              <a:ext cx="909818" cy="600134"/>
            </a:xfrm>
            <a:prstGeom prst="rect">
              <a:avLst/>
            </a:prstGeom>
            <a:noFill/>
            <a:ln>
              <a:noFill/>
            </a:ln>
          </p:spPr>
          <p:txBody>
            <a:bodyPr spcFirstLastPara="1" wrap="square" lIns="91425" tIns="91425" rIns="91425" bIns="91425" anchor="t" anchorCtr="0">
              <a:spAutoFit/>
            </a:bodyPr>
            <a:lstStyle/>
            <a:p>
              <a:pPr marL="0" lvl="0" indent="0" algn="l">
                <a:lnSpc>
                  <a:spcPct val="150000"/>
                </a:lnSpc>
                <a:spcBef>
                  <a:spcPts val="0"/>
                </a:spcBef>
                <a:spcAft>
                  <a:spcPts val="0"/>
                </a:spcAft>
                <a:buNone/>
              </a:pPr>
              <a:r>
                <a:rPr lang="en" b="1">
                  <a:solidFill>
                    <a:srgbClr val="4A86E8"/>
                  </a:solidFill>
                  <a:latin typeface="Sarabun"/>
                  <a:ea typeface="Sarabun"/>
                  <a:cs typeface="Sarabun"/>
                  <a:sym typeface="Sarabun"/>
                </a:rPr>
                <a:t>857</a:t>
              </a:r>
              <a:endParaRPr b="1">
                <a:solidFill>
                  <a:srgbClr val="4A86E8"/>
                </a:solidFill>
                <a:latin typeface="Sarabun"/>
                <a:ea typeface="Sarabun"/>
                <a:cs typeface="Sarabun"/>
                <a:sym typeface="Sarabun"/>
              </a:endParaRPr>
            </a:p>
          </p:txBody>
        </p:sp>
        <p:cxnSp>
          <p:nvCxnSpPr>
            <p:cNvPr id="24" name="Google Shape;339;p37">
              <a:extLst>
                <a:ext uri="{FF2B5EF4-FFF2-40B4-BE49-F238E27FC236}">
                  <a16:creationId xmlns:a16="http://schemas.microsoft.com/office/drawing/2014/main" id="{E77B2D7E-F69F-48DF-6F1E-6484016C20CB}"/>
                </a:ext>
              </a:extLst>
            </p:cNvPr>
            <p:cNvCxnSpPr>
              <a:stCxn id="14" idx="3"/>
              <a:endCxn id="19" idx="1"/>
            </p:cNvCxnSpPr>
            <p:nvPr/>
          </p:nvCxnSpPr>
          <p:spPr>
            <a:xfrm>
              <a:off x="6977770" y="2143139"/>
              <a:ext cx="1370712" cy="0"/>
            </a:xfrm>
            <a:prstGeom prst="straightConnector1">
              <a:avLst/>
            </a:prstGeom>
            <a:noFill/>
            <a:ln w="57150" cap="flat" cmpd="sng">
              <a:solidFill>
                <a:srgbClr val="666666"/>
              </a:solidFill>
              <a:prstDash val="solid"/>
              <a:round/>
              <a:headEnd type="none" w="med" len="med"/>
              <a:tailEnd type="triangle" w="med" len="med"/>
            </a:ln>
          </p:spPr>
        </p:cxnSp>
        <p:cxnSp>
          <p:nvCxnSpPr>
            <p:cNvPr id="25" name="Google Shape;340;p37">
              <a:extLst>
                <a:ext uri="{FF2B5EF4-FFF2-40B4-BE49-F238E27FC236}">
                  <a16:creationId xmlns:a16="http://schemas.microsoft.com/office/drawing/2014/main" id="{5F8748E9-3041-5D3F-EB59-CC3A2BAB4527}"/>
                </a:ext>
              </a:extLst>
            </p:cNvPr>
            <p:cNvCxnSpPr>
              <a:cxnSpLocks/>
              <a:stCxn id="15" idx="3"/>
              <a:endCxn id="20" idx="1"/>
            </p:cNvCxnSpPr>
            <p:nvPr/>
          </p:nvCxnSpPr>
          <p:spPr>
            <a:xfrm>
              <a:off x="6977770" y="2993650"/>
              <a:ext cx="1370712" cy="0"/>
            </a:xfrm>
            <a:prstGeom prst="straightConnector1">
              <a:avLst/>
            </a:prstGeom>
            <a:noFill/>
            <a:ln w="57150" cap="flat" cmpd="sng">
              <a:solidFill>
                <a:srgbClr val="666666"/>
              </a:solidFill>
              <a:prstDash val="solid"/>
              <a:round/>
              <a:headEnd type="none" w="med" len="med"/>
              <a:tailEnd type="triangle" w="med" len="med"/>
            </a:ln>
          </p:spPr>
        </p:cxnSp>
        <p:cxnSp>
          <p:nvCxnSpPr>
            <p:cNvPr id="26" name="Google Shape;341;p37">
              <a:extLst>
                <a:ext uri="{FF2B5EF4-FFF2-40B4-BE49-F238E27FC236}">
                  <a16:creationId xmlns:a16="http://schemas.microsoft.com/office/drawing/2014/main" id="{CA8F1521-6C96-7761-9E4A-62BD582A46EE}"/>
                </a:ext>
              </a:extLst>
            </p:cNvPr>
            <p:cNvCxnSpPr>
              <a:cxnSpLocks/>
              <a:stCxn id="17" idx="3"/>
              <a:endCxn id="22" idx="1"/>
            </p:cNvCxnSpPr>
            <p:nvPr/>
          </p:nvCxnSpPr>
          <p:spPr>
            <a:xfrm>
              <a:off x="6977770" y="3929211"/>
              <a:ext cx="1370712" cy="0"/>
            </a:xfrm>
            <a:prstGeom prst="straightConnector1">
              <a:avLst/>
            </a:prstGeom>
            <a:noFill/>
            <a:ln w="57150" cap="flat" cmpd="sng">
              <a:solidFill>
                <a:srgbClr val="666666"/>
              </a:solidFill>
              <a:prstDash val="solid"/>
              <a:round/>
              <a:headEnd type="none" w="med" len="med"/>
              <a:tailEnd type="triangle" w="med" len="med"/>
            </a:ln>
          </p:spPr>
        </p:cxnSp>
        <p:cxnSp>
          <p:nvCxnSpPr>
            <p:cNvPr id="27" name="Google Shape;342;p37">
              <a:extLst>
                <a:ext uri="{FF2B5EF4-FFF2-40B4-BE49-F238E27FC236}">
                  <a16:creationId xmlns:a16="http://schemas.microsoft.com/office/drawing/2014/main" id="{75AF952A-F8F0-658E-F3AE-898128AF3C1A}"/>
                </a:ext>
              </a:extLst>
            </p:cNvPr>
            <p:cNvCxnSpPr>
              <a:stCxn id="16" idx="3"/>
              <a:endCxn id="21" idx="1"/>
            </p:cNvCxnSpPr>
            <p:nvPr/>
          </p:nvCxnSpPr>
          <p:spPr>
            <a:xfrm>
              <a:off x="6977770" y="4864771"/>
              <a:ext cx="1370712" cy="0"/>
            </a:xfrm>
            <a:prstGeom prst="straightConnector1">
              <a:avLst/>
            </a:prstGeom>
            <a:noFill/>
            <a:ln w="57150" cap="flat" cmpd="sng">
              <a:solidFill>
                <a:srgbClr val="666666"/>
              </a:solidFill>
              <a:prstDash val="solid"/>
              <a:round/>
              <a:headEnd type="none" w="med" len="med"/>
              <a:tailEnd type="triangle" w="med" len="med"/>
            </a:ln>
          </p:spPr>
        </p:cxnSp>
        <p:cxnSp>
          <p:nvCxnSpPr>
            <p:cNvPr id="28" name="Google Shape;343;p37">
              <a:extLst>
                <a:ext uri="{FF2B5EF4-FFF2-40B4-BE49-F238E27FC236}">
                  <a16:creationId xmlns:a16="http://schemas.microsoft.com/office/drawing/2014/main" id="{6BA24F8F-F192-DEA8-6A22-178DADE71CF0}"/>
                </a:ext>
              </a:extLst>
            </p:cNvPr>
            <p:cNvCxnSpPr>
              <a:stCxn id="18" idx="3"/>
              <a:endCxn id="23" idx="1"/>
            </p:cNvCxnSpPr>
            <p:nvPr/>
          </p:nvCxnSpPr>
          <p:spPr>
            <a:xfrm>
              <a:off x="6977770" y="5961523"/>
              <a:ext cx="1370712" cy="0"/>
            </a:xfrm>
            <a:prstGeom prst="straightConnector1">
              <a:avLst/>
            </a:prstGeom>
            <a:noFill/>
            <a:ln w="57150" cap="flat" cmpd="sng">
              <a:solidFill>
                <a:srgbClr val="666666"/>
              </a:solidFill>
              <a:prstDash val="solid"/>
              <a:round/>
              <a:headEnd type="none" w="med" len="med"/>
              <a:tailEnd type="triangle" w="med" len="med"/>
            </a:ln>
          </p:spPr>
        </p:cxnSp>
        <p:sp>
          <p:nvSpPr>
            <p:cNvPr id="29" name="Google Shape;344;p37">
              <a:extLst>
                <a:ext uri="{FF2B5EF4-FFF2-40B4-BE49-F238E27FC236}">
                  <a16:creationId xmlns:a16="http://schemas.microsoft.com/office/drawing/2014/main" id="{F9B72225-D740-BF9D-B220-501AE2EB0F85}"/>
                </a:ext>
              </a:extLst>
            </p:cNvPr>
            <p:cNvSpPr txBox="1"/>
            <p:nvPr/>
          </p:nvSpPr>
          <p:spPr>
            <a:xfrm>
              <a:off x="6977770" y="1630549"/>
              <a:ext cx="1233042" cy="738633"/>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pPr>
              <a:r>
                <a:rPr lang="en" b="1">
                  <a:solidFill>
                    <a:srgbClr val="666666"/>
                  </a:solidFill>
                  <a:latin typeface="Sarabun"/>
                  <a:ea typeface="Sarabun"/>
                  <a:cs typeface="Sarabun"/>
                  <a:sym typeface="Sarabun"/>
                </a:rPr>
                <a:t>sampling</a:t>
              </a:r>
              <a:endParaRPr b="1">
                <a:solidFill>
                  <a:srgbClr val="666666"/>
                </a:solidFill>
                <a:latin typeface="Sarabun"/>
                <a:ea typeface="Sarabun"/>
                <a:cs typeface="Sarabun"/>
                <a:sym typeface="Sarabun"/>
              </a:endParaRPr>
            </a:p>
          </p:txBody>
        </p:sp>
        <p:sp>
          <p:nvSpPr>
            <p:cNvPr id="30" name="Google Shape;345;p37">
              <a:extLst>
                <a:ext uri="{FF2B5EF4-FFF2-40B4-BE49-F238E27FC236}">
                  <a16:creationId xmlns:a16="http://schemas.microsoft.com/office/drawing/2014/main" id="{95C09C4D-6B03-6FE6-6AC7-C70E2AEE6D69}"/>
                </a:ext>
              </a:extLst>
            </p:cNvPr>
            <p:cNvSpPr txBox="1"/>
            <p:nvPr/>
          </p:nvSpPr>
          <p:spPr>
            <a:xfrm>
              <a:off x="6977770" y="2566109"/>
              <a:ext cx="1233042" cy="738633"/>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pPr>
              <a:r>
                <a:rPr lang="en" b="1">
                  <a:solidFill>
                    <a:srgbClr val="666666"/>
                  </a:solidFill>
                  <a:latin typeface="Sarabun"/>
                  <a:ea typeface="Sarabun"/>
                  <a:cs typeface="Sarabun"/>
                  <a:sym typeface="Sarabun"/>
                </a:rPr>
                <a:t>sampling</a:t>
              </a:r>
              <a:endParaRPr b="1">
                <a:solidFill>
                  <a:srgbClr val="666666"/>
                </a:solidFill>
                <a:latin typeface="Sarabun"/>
                <a:ea typeface="Sarabun"/>
                <a:cs typeface="Sarabun"/>
                <a:sym typeface="Sarabun"/>
              </a:endParaRPr>
            </a:p>
          </p:txBody>
        </p:sp>
        <p:sp>
          <p:nvSpPr>
            <p:cNvPr id="31" name="Google Shape;346;p37">
              <a:extLst>
                <a:ext uri="{FF2B5EF4-FFF2-40B4-BE49-F238E27FC236}">
                  <a16:creationId xmlns:a16="http://schemas.microsoft.com/office/drawing/2014/main" id="{F9937E96-D208-3C71-71FA-F899E73AE803}"/>
                </a:ext>
              </a:extLst>
            </p:cNvPr>
            <p:cNvSpPr txBox="1"/>
            <p:nvPr/>
          </p:nvSpPr>
          <p:spPr>
            <a:xfrm>
              <a:off x="6977770" y="3501670"/>
              <a:ext cx="1233042" cy="738633"/>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pPr>
              <a:r>
                <a:rPr lang="en" b="1" dirty="0">
                  <a:solidFill>
                    <a:srgbClr val="666666"/>
                  </a:solidFill>
                  <a:latin typeface="Sarabun"/>
                  <a:ea typeface="Sarabun"/>
                  <a:cs typeface="Sarabun"/>
                  <a:sym typeface="Sarabun"/>
                </a:rPr>
                <a:t>sampling</a:t>
              </a:r>
              <a:endParaRPr b="1" dirty="0">
                <a:solidFill>
                  <a:srgbClr val="666666"/>
                </a:solidFill>
                <a:latin typeface="Sarabun"/>
                <a:ea typeface="Sarabun"/>
                <a:cs typeface="Sarabun"/>
                <a:sym typeface="Sarabun"/>
              </a:endParaRPr>
            </a:p>
          </p:txBody>
        </p:sp>
        <p:sp>
          <p:nvSpPr>
            <p:cNvPr id="32" name="Google Shape;347;p37">
              <a:extLst>
                <a:ext uri="{FF2B5EF4-FFF2-40B4-BE49-F238E27FC236}">
                  <a16:creationId xmlns:a16="http://schemas.microsoft.com/office/drawing/2014/main" id="{0A136D55-C110-5D28-60C7-3F0076DACB64}"/>
                </a:ext>
              </a:extLst>
            </p:cNvPr>
            <p:cNvSpPr txBox="1"/>
            <p:nvPr/>
          </p:nvSpPr>
          <p:spPr>
            <a:xfrm>
              <a:off x="6977770" y="4437230"/>
              <a:ext cx="1233042" cy="738633"/>
            </a:xfrm>
            <a:prstGeom prst="rect">
              <a:avLst/>
            </a:prstGeom>
            <a:noFill/>
            <a:ln>
              <a:noFill/>
            </a:ln>
          </p:spPr>
          <p:txBody>
            <a:bodyPr spcFirstLastPara="1" wrap="square" lIns="91425" tIns="91425" rIns="91425" bIns="91425" anchor="t" anchorCtr="0">
              <a:spAutoFit/>
            </a:bodyPr>
            <a:lstStyle/>
            <a:p>
              <a:pPr marL="0" lvl="0" indent="0" algn="ctr">
                <a:spcBef>
                  <a:spcPts val="0"/>
                </a:spcBef>
                <a:spcAft>
                  <a:spcPts val="0"/>
                </a:spcAft>
                <a:buNone/>
              </a:pPr>
              <a:r>
                <a:rPr lang="en" b="1">
                  <a:solidFill>
                    <a:srgbClr val="666666"/>
                  </a:solidFill>
                  <a:latin typeface="Sarabun"/>
                  <a:ea typeface="Sarabun"/>
                  <a:cs typeface="Sarabun"/>
                  <a:sym typeface="Sarabun"/>
                </a:rPr>
                <a:t>sampling</a:t>
              </a:r>
              <a:endParaRPr b="1">
                <a:solidFill>
                  <a:srgbClr val="666666"/>
                </a:solidFill>
                <a:latin typeface="Sarabun"/>
                <a:ea typeface="Sarabun"/>
                <a:cs typeface="Sarabun"/>
                <a:sym typeface="Sarabun"/>
              </a:endParaRPr>
            </a:p>
          </p:txBody>
        </p:sp>
      </p:grpSp>
      <p:sp>
        <p:nvSpPr>
          <p:cNvPr id="43" name="Google Shape;278;p32">
            <a:extLst>
              <a:ext uri="{FF2B5EF4-FFF2-40B4-BE49-F238E27FC236}">
                <a16:creationId xmlns:a16="http://schemas.microsoft.com/office/drawing/2014/main" id="{84E2E932-4DF7-F3F8-BBBD-939DB32E2CBD}"/>
              </a:ext>
            </a:extLst>
          </p:cNvPr>
          <p:cNvSpPr txBox="1"/>
          <p:nvPr/>
        </p:nvSpPr>
        <p:spPr>
          <a:xfrm>
            <a:off x="3315835" y="782298"/>
            <a:ext cx="556033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Data Labeling</a:t>
            </a:r>
            <a:endParaRPr sz="16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p:txBody>
      </p:sp>
    </p:spTree>
    <p:extLst>
      <p:ext uri="{BB962C8B-B14F-4D97-AF65-F5344CB8AC3E}">
        <p14:creationId xmlns:p14="http://schemas.microsoft.com/office/powerpoint/2010/main" val="274618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3" name="Google Shape;278;p32">
            <a:extLst>
              <a:ext uri="{FF2B5EF4-FFF2-40B4-BE49-F238E27FC236}">
                <a16:creationId xmlns:a16="http://schemas.microsoft.com/office/drawing/2014/main" id="{433C004A-5FE1-258A-B6F7-3BEB75FEDB13}"/>
              </a:ext>
            </a:extLst>
          </p:cNvPr>
          <p:cNvSpPr txBox="1"/>
          <p:nvPr/>
        </p:nvSpPr>
        <p:spPr>
          <a:xfrm>
            <a:off x="3315835" y="706490"/>
            <a:ext cx="556033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Supervised Learning Classification Model</a:t>
            </a:r>
          </a:p>
        </p:txBody>
      </p:sp>
      <p:sp>
        <p:nvSpPr>
          <p:cNvPr id="2" name="Google Shape;364;p39">
            <a:extLst>
              <a:ext uri="{FF2B5EF4-FFF2-40B4-BE49-F238E27FC236}">
                <a16:creationId xmlns:a16="http://schemas.microsoft.com/office/drawing/2014/main" id="{88986E55-ACA1-FB11-08FF-D85CFD9445B4}"/>
              </a:ext>
            </a:extLst>
          </p:cNvPr>
          <p:cNvSpPr/>
          <p:nvPr/>
        </p:nvSpPr>
        <p:spPr>
          <a:xfrm>
            <a:off x="2223613" y="5143093"/>
            <a:ext cx="1661508" cy="6657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latin typeface="Sarabun"/>
                <a:ea typeface="Sarabun"/>
                <a:cs typeface="Sarabun"/>
                <a:sym typeface="Sarabun"/>
              </a:rPr>
              <a:t>Vector</a:t>
            </a:r>
            <a:endParaRPr sz="1600" b="1">
              <a:latin typeface="Sarabun"/>
              <a:ea typeface="Sarabun"/>
              <a:cs typeface="Sarabun"/>
              <a:sym typeface="Sarabun"/>
            </a:endParaRPr>
          </a:p>
          <a:p>
            <a:pPr marL="0" lvl="0" indent="0" algn="ctr" rtl="0">
              <a:lnSpc>
                <a:spcPct val="115000"/>
              </a:lnSpc>
              <a:spcBef>
                <a:spcPts val="0"/>
              </a:spcBef>
              <a:spcAft>
                <a:spcPts val="0"/>
              </a:spcAft>
              <a:buNone/>
            </a:pPr>
            <a:r>
              <a:rPr lang="en" sz="1100">
                <a:latin typeface="Sarabun"/>
                <a:ea typeface="Sarabun"/>
                <a:cs typeface="Sarabun"/>
                <a:sym typeface="Sarabun"/>
              </a:rPr>
              <a:t>(512 dimensions)</a:t>
            </a:r>
            <a:endParaRPr sz="1100">
              <a:latin typeface="Sarabun"/>
              <a:ea typeface="Sarabun"/>
              <a:cs typeface="Sarabun"/>
              <a:sym typeface="Sarabun"/>
            </a:endParaRPr>
          </a:p>
        </p:txBody>
      </p:sp>
      <p:pic>
        <p:nvPicPr>
          <p:cNvPr id="4" name="Google Shape;365;p39">
            <a:extLst>
              <a:ext uri="{FF2B5EF4-FFF2-40B4-BE49-F238E27FC236}">
                <a16:creationId xmlns:a16="http://schemas.microsoft.com/office/drawing/2014/main" id="{0089ACB0-C9B2-7129-FC10-88FF79A2E134}"/>
              </a:ext>
            </a:extLst>
          </p:cNvPr>
          <p:cNvPicPr preferRelativeResize="0"/>
          <p:nvPr/>
        </p:nvPicPr>
        <p:blipFill>
          <a:blip r:embed="rId3">
            <a:alphaModFix/>
          </a:blip>
          <a:stretch>
            <a:fillRect/>
          </a:stretch>
        </p:blipFill>
        <p:spPr>
          <a:xfrm>
            <a:off x="6549108" y="2367676"/>
            <a:ext cx="3004467" cy="930296"/>
          </a:xfrm>
          <a:prstGeom prst="rect">
            <a:avLst/>
          </a:prstGeom>
          <a:noFill/>
          <a:ln>
            <a:noFill/>
          </a:ln>
        </p:spPr>
      </p:pic>
      <p:pic>
        <p:nvPicPr>
          <p:cNvPr id="6" name="Google Shape;366;p39">
            <a:extLst>
              <a:ext uri="{FF2B5EF4-FFF2-40B4-BE49-F238E27FC236}">
                <a16:creationId xmlns:a16="http://schemas.microsoft.com/office/drawing/2014/main" id="{0D389B20-DF25-6768-A28D-1CA500B15BE9}"/>
              </a:ext>
            </a:extLst>
          </p:cNvPr>
          <p:cNvPicPr preferRelativeResize="0"/>
          <p:nvPr/>
        </p:nvPicPr>
        <p:blipFill rotWithShape="1">
          <a:blip r:embed="rId4">
            <a:alphaModFix/>
          </a:blip>
          <a:srcRect t="8567"/>
          <a:stretch/>
        </p:blipFill>
        <p:spPr>
          <a:xfrm>
            <a:off x="5126636" y="4936351"/>
            <a:ext cx="1661511" cy="1079305"/>
          </a:xfrm>
          <a:prstGeom prst="rect">
            <a:avLst/>
          </a:prstGeom>
          <a:noFill/>
          <a:ln>
            <a:noFill/>
          </a:ln>
        </p:spPr>
      </p:pic>
      <p:sp>
        <p:nvSpPr>
          <p:cNvPr id="9" name="Google Shape;367;p39">
            <a:extLst>
              <a:ext uri="{FF2B5EF4-FFF2-40B4-BE49-F238E27FC236}">
                <a16:creationId xmlns:a16="http://schemas.microsoft.com/office/drawing/2014/main" id="{6693399B-3946-FF54-24E3-5EE2B2E108CF}"/>
              </a:ext>
            </a:extLst>
          </p:cNvPr>
          <p:cNvSpPr txBox="1"/>
          <p:nvPr/>
        </p:nvSpPr>
        <p:spPr>
          <a:xfrm>
            <a:off x="6768732" y="1901037"/>
            <a:ext cx="2784841"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1C4587"/>
                </a:solidFill>
                <a:latin typeface="Sarabun"/>
                <a:ea typeface="Sarabun"/>
                <a:cs typeface="Sarabun"/>
                <a:sym typeface="Sarabun"/>
              </a:rPr>
              <a:t>Universal Sentence Encoder</a:t>
            </a:r>
            <a:endParaRPr sz="1600" b="1">
              <a:solidFill>
                <a:srgbClr val="1C4587"/>
              </a:solidFill>
              <a:latin typeface="Sarabun"/>
              <a:ea typeface="Sarabun"/>
              <a:cs typeface="Sarabun"/>
              <a:sym typeface="Sarabun"/>
            </a:endParaRPr>
          </a:p>
        </p:txBody>
      </p:sp>
      <p:sp>
        <p:nvSpPr>
          <p:cNvPr id="10" name="Google Shape;368;p39">
            <a:extLst>
              <a:ext uri="{FF2B5EF4-FFF2-40B4-BE49-F238E27FC236}">
                <a16:creationId xmlns:a16="http://schemas.microsoft.com/office/drawing/2014/main" id="{D49AD315-7021-357E-0D06-C694E2E95611}"/>
              </a:ext>
            </a:extLst>
          </p:cNvPr>
          <p:cNvSpPr txBox="1"/>
          <p:nvPr/>
        </p:nvSpPr>
        <p:spPr>
          <a:xfrm>
            <a:off x="4687112" y="6045145"/>
            <a:ext cx="2540558" cy="75017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1400" b="1" dirty="0">
                <a:solidFill>
                  <a:srgbClr val="1C4587"/>
                </a:solidFill>
                <a:latin typeface="Sarabun"/>
                <a:ea typeface="Sarabun"/>
                <a:cs typeface="Sarabun"/>
                <a:sym typeface="Sarabun"/>
              </a:rPr>
              <a:t>Artificial Neural Network</a:t>
            </a:r>
            <a:r>
              <a:rPr lang="en" sz="1400" dirty="0">
                <a:solidFill>
                  <a:srgbClr val="1C4587"/>
                </a:solidFill>
                <a:latin typeface="Sarabun"/>
                <a:ea typeface="Sarabun"/>
                <a:cs typeface="Sarabun"/>
                <a:sym typeface="Sarabun"/>
              </a:rPr>
              <a:t> </a:t>
            </a:r>
            <a:r>
              <a:rPr lang="en" sz="1050" dirty="0">
                <a:solidFill>
                  <a:srgbClr val="1C4587"/>
                </a:solidFill>
                <a:latin typeface="Sarabun"/>
                <a:ea typeface="Sarabun"/>
                <a:cs typeface="Sarabun"/>
                <a:sym typeface="Sarabun"/>
              </a:rPr>
              <a:t>(Classification)</a:t>
            </a:r>
            <a:endParaRPr sz="1050" dirty="0">
              <a:solidFill>
                <a:srgbClr val="1C4587"/>
              </a:solidFill>
              <a:latin typeface="Sarabun"/>
              <a:ea typeface="Sarabun"/>
              <a:cs typeface="Sarabun"/>
              <a:sym typeface="Sarabun"/>
            </a:endParaRPr>
          </a:p>
        </p:txBody>
      </p:sp>
      <p:sp>
        <p:nvSpPr>
          <p:cNvPr id="11" name="Google Shape;369;p39">
            <a:extLst>
              <a:ext uri="{FF2B5EF4-FFF2-40B4-BE49-F238E27FC236}">
                <a16:creationId xmlns:a16="http://schemas.microsoft.com/office/drawing/2014/main" id="{7B6106E6-1B19-EC2D-2EAB-71C35CECB8F4}"/>
              </a:ext>
            </a:extLst>
          </p:cNvPr>
          <p:cNvSpPr/>
          <p:nvPr/>
        </p:nvSpPr>
        <p:spPr>
          <a:xfrm>
            <a:off x="7892048" y="5143109"/>
            <a:ext cx="1661508" cy="6657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latin typeface="Sarabun"/>
                <a:ea typeface="Sarabun"/>
                <a:cs typeface="Sarabun"/>
                <a:sym typeface="Sarabun"/>
              </a:rPr>
              <a:t>Model Validation</a:t>
            </a:r>
            <a:endParaRPr sz="1100">
              <a:latin typeface="Sarabun"/>
              <a:ea typeface="Sarabun"/>
              <a:cs typeface="Sarabun"/>
              <a:sym typeface="Sarabun"/>
            </a:endParaRPr>
          </a:p>
        </p:txBody>
      </p:sp>
      <p:cxnSp>
        <p:nvCxnSpPr>
          <p:cNvPr id="12" name="Google Shape;370;p39">
            <a:extLst>
              <a:ext uri="{FF2B5EF4-FFF2-40B4-BE49-F238E27FC236}">
                <a16:creationId xmlns:a16="http://schemas.microsoft.com/office/drawing/2014/main" id="{701AC6AC-CE66-F5D4-98FC-DAC214545139}"/>
              </a:ext>
            </a:extLst>
          </p:cNvPr>
          <p:cNvCxnSpPr>
            <a:stCxn id="6" idx="3"/>
            <a:endCxn id="11" idx="1"/>
          </p:cNvCxnSpPr>
          <p:nvPr/>
        </p:nvCxnSpPr>
        <p:spPr>
          <a:xfrm>
            <a:off x="6788146" y="5476003"/>
            <a:ext cx="1104049" cy="0"/>
          </a:xfrm>
          <a:prstGeom prst="straightConnector1">
            <a:avLst/>
          </a:prstGeom>
          <a:noFill/>
          <a:ln w="19050" cap="flat" cmpd="sng">
            <a:solidFill>
              <a:srgbClr val="B7B7B7"/>
            </a:solidFill>
            <a:prstDash val="solid"/>
            <a:round/>
            <a:headEnd type="none" w="med" len="med"/>
            <a:tailEnd type="triangle" w="med" len="med"/>
          </a:ln>
        </p:spPr>
      </p:cxnSp>
      <p:sp>
        <p:nvSpPr>
          <p:cNvPr id="13" name="Google Shape;371;p39">
            <a:extLst>
              <a:ext uri="{FF2B5EF4-FFF2-40B4-BE49-F238E27FC236}">
                <a16:creationId xmlns:a16="http://schemas.microsoft.com/office/drawing/2014/main" id="{B1347D5A-B8C7-0B7B-4EA5-D84F244DC24A}"/>
              </a:ext>
            </a:extLst>
          </p:cNvPr>
          <p:cNvSpPr/>
          <p:nvPr/>
        </p:nvSpPr>
        <p:spPr>
          <a:xfrm>
            <a:off x="2247003" y="1766291"/>
            <a:ext cx="1166106" cy="23069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Patient</a:t>
            </a:r>
            <a:endParaRPr sz="1000">
              <a:latin typeface="Sarabun"/>
              <a:ea typeface="Sarabun"/>
              <a:cs typeface="Sarabun"/>
              <a:sym typeface="Sarabun"/>
            </a:endParaRPr>
          </a:p>
        </p:txBody>
      </p:sp>
      <p:sp>
        <p:nvSpPr>
          <p:cNvPr id="14" name="Google Shape;372;p39">
            <a:extLst>
              <a:ext uri="{FF2B5EF4-FFF2-40B4-BE49-F238E27FC236}">
                <a16:creationId xmlns:a16="http://schemas.microsoft.com/office/drawing/2014/main" id="{9495D509-E5C6-7793-8ABE-971857C74579}"/>
              </a:ext>
            </a:extLst>
          </p:cNvPr>
          <p:cNvSpPr/>
          <p:nvPr/>
        </p:nvSpPr>
        <p:spPr>
          <a:xfrm>
            <a:off x="2247003" y="2236039"/>
            <a:ext cx="1166106" cy="23069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Drug</a:t>
            </a:r>
            <a:endParaRPr sz="1000">
              <a:latin typeface="Sarabun"/>
              <a:ea typeface="Sarabun"/>
              <a:cs typeface="Sarabun"/>
              <a:sym typeface="Sarabun"/>
            </a:endParaRPr>
          </a:p>
        </p:txBody>
      </p:sp>
      <p:sp>
        <p:nvSpPr>
          <p:cNvPr id="15" name="Google Shape;373;p39">
            <a:extLst>
              <a:ext uri="{FF2B5EF4-FFF2-40B4-BE49-F238E27FC236}">
                <a16:creationId xmlns:a16="http://schemas.microsoft.com/office/drawing/2014/main" id="{389E7A3B-6E25-A82D-7BCE-283EA3250B79}"/>
              </a:ext>
            </a:extLst>
          </p:cNvPr>
          <p:cNvSpPr/>
          <p:nvPr/>
        </p:nvSpPr>
        <p:spPr>
          <a:xfrm>
            <a:off x="2247003" y="2705758"/>
            <a:ext cx="1166106" cy="23069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Dose</a:t>
            </a:r>
            <a:endParaRPr sz="1000">
              <a:latin typeface="Sarabun"/>
              <a:ea typeface="Sarabun"/>
              <a:cs typeface="Sarabun"/>
              <a:sym typeface="Sarabun"/>
            </a:endParaRPr>
          </a:p>
        </p:txBody>
      </p:sp>
      <p:sp>
        <p:nvSpPr>
          <p:cNvPr id="16" name="Google Shape;374;p39">
            <a:extLst>
              <a:ext uri="{FF2B5EF4-FFF2-40B4-BE49-F238E27FC236}">
                <a16:creationId xmlns:a16="http://schemas.microsoft.com/office/drawing/2014/main" id="{63E678AA-0D85-BAF0-ED6E-44CFC7152F33}"/>
              </a:ext>
            </a:extLst>
          </p:cNvPr>
          <p:cNvSpPr/>
          <p:nvPr/>
        </p:nvSpPr>
        <p:spPr>
          <a:xfrm>
            <a:off x="2247003" y="3189519"/>
            <a:ext cx="1166106" cy="230697"/>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Time</a:t>
            </a:r>
            <a:endParaRPr sz="1000">
              <a:latin typeface="Sarabun"/>
              <a:ea typeface="Sarabun"/>
              <a:cs typeface="Sarabun"/>
              <a:sym typeface="Sarabun"/>
            </a:endParaRPr>
          </a:p>
        </p:txBody>
      </p:sp>
      <p:sp>
        <p:nvSpPr>
          <p:cNvPr id="17" name="Google Shape;375;p39">
            <a:extLst>
              <a:ext uri="{FF2B5EF4-FFF2-40B4-BE49-F238E27FC236}">
                <a16:creationId xmlns:a16="http://schemas.microsoft.com/office/drawing/2014/main" id="{BDE07268-F9A8-70B1-1F52-C9EE6386A46A}"/>
              </a:ext>
            </a:extLst>
          </p:cNvPr>
          <p:cNvSpPr/>
          <p:nvPr/>
        </p:nvSpPr>
        <p:spPr>
          <a:xfrm>
            <a:off x="2247001" y="3570215"/>
            <a:ext cx="1166106" cy="396532"/>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000">
                <a:latin typeface="Sarabun"/>
                <a:ea typeface="Sarabun"/>
                <a:cs typeface="Sarabun"/>
                <a:sym typeface="Sarabun"/>
              </a:rPr>
              <a:t>Wrong Route &amp; Technique</a:t>
            </a:r>
            <a:endParaRPr sz="1000">
              <a:latin typeface="Sarabun"/>
              <a:ea typeface="Sarabun"/>
              <a:cs typeface="Sarabun"/>
              <a:sym typeface="Sarabun"/>
            </a:endParaRPr>
          </a:p>
        </p:txBody>
      </p:sp>
      <p:sp>
        <p:nvSpPr>
          <p:cNvPr id="18" name="Google Shape;376;p39">
            <a:extLst>
              <a:ext uri="{FF2B5EF4-FFF2-40B4-BE49-F238E27FC236}">
                <a16:creationId xmlns:a16="http://schemas.microsoft.com/office/drawing/2014/main" id="{70AF16B4-FC5B-17D2-4BD3-1A05981FFB4B}"/>
              </a:ext>
            </a:extLst>
          </p:cNvPr>
          <p:cNvSpPr txBox="1"/>
          <p:nvPr/>
        </p:nvSpPr>
        <p:spPr>
          <a:xfrm>
            <a:off x="3520571" y="1721180"/>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7,640</a:t>
            </a:r>
            <a:endParaRPr sz="1000" b="1">
              <a:solidFill>
                <a:srgbClr val="4A86E8"/>
              </a:solidFill>
              <a:latin typeface="Sarabun"/>
              <a:ea typeface="Sarabun"/>
              <a:cs typeface="Sarabun"/>
              <a:sym typeface="Sarabun"/>
            </a:endParaRPr>
          </a:p>
        </p:txBody>
      </p:sp>
      <p:sp>
        <p:nvSpPr>
          <p:cNvPr id="19" name="Google Shape;377;p39">
            <a:extLst>
              <a:ext uri="{FF2B5EF4-FFF2-40B4-BE49-F238E27FC236}">
                <a16:creationId xmlns:a16="http://schemas.microsoft.com/office/drawing/2014/main" id="{4FD8B54A-6CD5-D8BB-D2D0-F09740D321E6}"/>
              </a:ext>
            </a:extLst>
          </p:cNvPr>
          <p:cNvSpPr txBox="1"/>
          <p:nvPr/>
        </p:nvSpPr>
        <p:spPr>
          <a:xfrm>
            <a:off x="3520571" y="2154318"/>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36,261</a:t>
            </a:r>
            <a:endParaRPr sz="1000" b="1">
              <a:solidFill>
                <a:srgbClr val="4A86E8"/>
              </a:solidFill>
              <a:latin typeface="Sarabun"/>
              <a:ea typeface="Sarabun"/>
              <a:cs typeface="Sarabun"/>
              <a:sym typeface="Sarabun"/>
            </a:endParaRPr>
          </a:p>
        </p:txBody>
      </p:sp>
      <p:sp>
        <p:nvSpPr>
          <p:cNvPr id="20" name="Google Shape;378;p39">
            <a:extLst>
              <a:ext uri="{FF2B5EF4-FFF2-40B4-BE49-F238E27FC236}">
                <a16:creationId xmlns:a16="http://schemas.microsoft.com/office/drawing/2014/main" id="{C184C35B-459D-46C5-A06C-9252AA3FD472}"/>
              </a:ext>
            </a:extLst>
          </p:cNvPr>
          <p:cNvSpPr txBox="1"/>
          <p:nvPr/>
        </p:nvSpPr>
        <p:spPr>
          <a:xfrm>
            <a:off x="3520571" y="3142844"/>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4,040</a:t>
            </a:r>
            <a:endParaRPr sz="1000" b="1">
              <a:solidFill>
                <a:srgbClr val="4A86E8"/>
              </a:solidFill>
              <a:latin typeface="Sarabun"/>
              <a:ea typeface="Sarabun"/>
              <a:cs typeface="Sarabun"/>
              <a:sym typeface="Sarabun"/>
            </a:endParaRPr>
          </a:p>
        </p:txBody>
      </p:sp>
      <p:sp>
        <p:nvSpPr>
          <p:cNvPr id="21" name="Google Shape;379;p39">
            <a:extLst>
              <a:ext uri="{FF2B5EF4-FFF2-40B4-BE49-F238E27FC236}">
                <a16:creationId xmlns:a16="http://schemas.microsoft.com/office/drawing/2014/main" id="{5E5987CD-312C-9B55-E54F-78BF252CAA04}"/>
              </a:ext>
            </a:extLst>
          </p:cNvPr>
          <p:cNvSpPr txBox="1"/>
          <p:nvPr/>
        </p:nvSpPr>
        <p:spPr>
          <a:xfrm>
            <a:off x="3520571" y="2648581"/>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17,692</a:t>
            </a:r>
            <a:endParaRPr sz="1000" b="1">
              <a:solidFill>
                <a:srgbClr val="4A86E8"/>
              </a:solidFill>
              <a:latin typeface="Sarabun"/>
              <a:ea typeface="Sarabun"/>
              <a:cs typeface="Sarabun"/>
              <a:sym typeface="Sarabun"/>
            </a:endParaRPr>
          </a:p>
        </p:txBody>
      </p:sp>
      <p:sp>
        <p:nvSpPr>
          <p:cNvPr id="22" name="Google Shape;380;p39">
            <a:extLst>
              <a:ext uri="{FF2B5EF4-FFF2-40B4-BE49-F238E27FC236}">
                <a16:creationId xmlns:a16="http://schemas.microsoft.com/office/drawing/2014/main" id="{0A2D13D0-AB19-A361-F83C-9E91C554963C}"/>
              </a:ext>
            </a:extLst>
          </p:cNvPr>
          <p:cNvSpPr txBox="1"/>
          <p:nvPr/>
        </p:nvSpPr>
        <p:spPr>
          <a:xfrm>
            <a:off x="3520571" y="3614132"/>
            <a:ext cx="585157" cy="41483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000" b="1">
                <a:solidFill>
                  <a:srgbClr val="4A86E8"/>
                </a:solidFill>
                <a:latin typeface="Sarabun"/>
                <a:ea typeface="Sarabun"/>
                <a:cs typeface="Sarabun"/>
                <a:sym typeface="Sarabun"/>
              </a:rPr>
              <a:t>857</a:t>
            </a:r>
            <a:endParaRPr sz="1000" b="1">
              <a:solidFill>
                <a:srgbClr val="4A86E8"/>
              </a:solidFill>
              <a:latin typeface="Sarabun"/>
              <a:ea typeface="Sarabun"/>
              <a:cs typeface="Sarabun"/>
              <a:sym typeface="Sarabun"/>
            </a:endParaRPr>
          </a:p>
        </p:txBody>
      </p:sp>
      <p:sp>
        <p:nvSpPr>
          <p:cNvPr id="23" name="Google Shape;381;p39">
            <a:extLst>
              <a:ext uri="{FF2B5EF4-FFF2-40B4-BE49-F238E27FC236}">
                <a16:creationId xmlns:a16="http://schemas.microsoft.com/office/drawing/2014/main" id="{2BF76738-CBA8-A904-69DF-123E847EDF75}"/>
              </a:ext>
            </a:extLst>
          </p:cNvPr>
          <p:cNvSpPr txBox="1"/>
          <p:nvPr/>
        </p:nvSpPr>
        <p:spPr>
          <a:xfrm>
            <a:off x="4987558" y="1721180"/>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1,000</a:t>
            </a:r>
            <a:endParaRPr sz="1000" b="1">
              <a:solidFill>
                <a:srgbClr val="4A86E8"/>
              </a:solidFill>
              <a:latin typeface="Sarabun"/>
              <a:ea typeface="Sarabun"/>
              <a:cs typeface="Sarabun"/>
              <a:sym typeface="Sarabun"/>
            </a:endParaRPr>
          </a:p>
        </p:txBody>
      </p:sp>
      <p:sp>
        <p:nvSpPr>
          <p:cNvPr id="24" name="Google Shape;382;p39">
            <a:extLst>
              <a:ext uri="{FF2B5EF4-FFF2-40B4-BE49-F238E27FC236}">
                <a16:creationId xmlns:a16="http://schemas.microsoft.com/office/drawing/2014/main" id="{BF6875D0-F118-3C62-2882-452B5F50E472}"/>
              </a:ext>
            </a:extLst>
          </p:cNvPr>
          <p:cNvSpPr txBox="1"/>
          <p:nvPr/>
        </p:nvSpPr>
        <p:spPr>
          <a:xfrm>
            <a:off x="4987558" y="2154318"/>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1,000</a:t>
            </a:r>
            <a:endParaRPr sz="1000" b="1">
              <a:solidFill>
                <a:srgbClr val="4A86E8"/>
              </a:solidFill>
              <a:latin typeface="Sarabun"/>
              <a:ea typeface="Sarabun"/>
              <a:cs typeface="Sarabun"/>
              <a:sym typeface="Sarabun"/>
            </a:endParaRPr>
          </a:p>
        </p:txBody>
      </p:sp>
      <p:sp>
        <p:nvSpPr>
          <p:cNvPr id="25" name="Google Shape;383;p39">
            <a:extLst>
              <a:ext uri="{FF2B5EF4-FFF2-40B4-BE49-F238E27FC236}">
                <a16:creationId xmlns:a16="http://schemas.microsoft.com/office/drawing/2014/main" id="{3E2350CD-6E0F-9FF7-7334-D5BE4E86742B}"/>
              </a:ext>
            </a:extLst>
          </p:cNvPr>
          <p:cNvSpPr txBox="1"/>
          <p:nvPr/>
        </p:nvSpPr>
        <p:spPr>
          <a:xfrm>
            <a:off x="4987558" y="3142844"/>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1,000</a:t>
            </a:r>
            <a:endParaRPr sz="1000" b="1">
              <a:solidFill>
                <a:srgbClr val="4A86E8"/>
              </a:solidFill>
              <a:latin typeface="Sarabun"/>
              <a:ea typeface="Sarabun"/>
              <a:cs typeface="Sarabun"/>
              <a:sym typeface="Sarabun"/>
            </a:endParaRPr>
          </a:p>
        </p:txBody>
      </p:sp>
      <p:sp>
        <p:nvSpPr>
          <p:cNvPr id="26" name="Google Shape;384;p39">
            <a:extLst>
              <a:ext uri="{FF2B5EF4-FFF2-40B4-BE49-F238E27FC236}">
                <a16:creationId xmlns:a16="http://schemas.microsoft.com/office/drawing/2014/main" id="{E9CC5243-8A20-F9F3-A084-CA2A42CC52FC}"/>
              </a:ext>
            </a:extLst>
          </p:cNvPr>
          <p:cNvSpPr txBox="1"/>
          <p:nvPr/>
        </p:nvSpPr>
        <p:spPr>
          <a:xfrm>
            <a:off x="4987558" y="2658106"/>
            <a:ext cx="585157" cy="34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4A86E8"/>
                </a:solidFill>
                <a:latin typeface="Sarabun"/>
                <a:ea typeface="Sarabun"/>
                <a:cs typeface="Sarabun"/>
                <a:sym typeface="Sarabun"/>
              </a:rPr>
              <a:t>1,000</a:t>
            </a:r>
            <a:endParaRPr sz="1000" b="1">
              <a:solidFill>
                <a:srgbClr val="4A86E8"/>
              </a:solidFill>
              <a:latin typeface="Sarabun"/>
              <a:ea typeface="Sarabun"/>
              <a:cs typeface="Sarabun"/>
              <a:sym typeface="Sarabun"/>
            </a:endParaRPr>
          </a:p>
        </p:txBody>
      </p:sp>
      <p:sp>
        <p:nvSpPr>
          <p:cNvPr id="27" name="Google Shape;385;p39">
            <a:extLst>
              <a:ext uri="{FF2B5EF4-FFF2-40B4-BE49-F238E27FC236}">
                <a16:creationId xmlns:a16="http://schemas.microsoft.com/office/drawing/2014/main" id="{1234CE88-CB0B-829B-6BF5-CB720A2D0AB2}"/>
              </a:ext>
            </a:extLst>
          </p:cNvPr>
          <p:cNvSpPr txBox="1"/>
          <p:nvPr/>
        </p:nvSpPr>
        <p:spPr>
          <a:xfrm>
            <a:off x="4987558" y="3614132"/>
            <a:ext cx="585157" cy="414837"/>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000" b="1">
                <a:solidFill>
                  <a:srgbClr val="4A86E8"/>
                </a:solidFill>
                <a:latin typeface="Sarabun"/>
                <a:ea typeface="Sarabun"/>
                <a:cs typeface="Sarabun"/>
                <a:sym typeface="Sarabun"/>
              </a:rPr>
              <a:t>857</a:t>
            </a:r>
            <a:endParaRPr sz="1000" b="1">
              <a:solidFill>
                <a:srgbClr val="4A86E8"/>
              </a:solidFill>
              <a:latin typeface="Sarabun"/>
              <a:ea typeface="Sarabun"/>
              <a:cs typeface="Sarabun"/>
              <a:sym typeface="Sarabun"/>
            </a:endParaRPr>
          </a:p>
        </p:txBody>
      </p:sp>
      <p:cxnSp>
        <p:nvCxnSpPr>
          <p:cNvPr id="28" name="Google Shape;386;p39">
            <a:extLst>
              <a:ext uri="{FF2B5EF4-FFF2-40B4-BE49-F238E27FC236}">
                <a16:creationId xmlns:a16="http://schemas.microsoft.com/office/drawing/2014/main" id="{20A5631B-3F9F-0049-B88A-5EB0C9F17565}"/>
              </a:ext>
            </a:extLst>
          </p:cNvPr>
          <p:cNvCxnSpPr>
            <a:stCxn id="18" idx="3"/>
            <a:endCxn id="23" idx="1"/>
          </p:cNvCxnSpPr>
          <p:nvPr/>
        </p:nvCxnSpPr>
        <p:spPr>
          <a:xfrm>
            <a:off x="4105728" y="1891993"/>
            <a:ext cx="881830" cy="0"/>
          </a:xfrm>
          <a:prstGeom prst="straightConnector1">
            <a:avLst/>
          </a:prstGeom>
          <a:noFill/>
          <a:ln w="19050" cap="flat" cmpd="sng">
            <a:solidFill>
              <a:srgbClr val="666666"/>
            </a:solidFill>
            <a:prstDash val="solid"/>
            <a:round/>
            <a:headEnd type="none" w="med" len="med"/>
            <a:tailEnd type="triangle" w="med" len="med"/>
          </a:ln>
        </p:spPr>
      </p:cxnSp>
      <p:cxnSp>
        <p:nvCxnSpPr>
          <p:cNvPr id="29" name="Google Shape;387;p39">
            <a:extLst>
              <a:ext uri="{FF2B5EF4-FFF2-40B4-BE49-F238E27FC236}">
                <a16:creationId xmlns:a16="http://schemas.microsoft.com/office/drawing/2014/main" id="{7E702CDC-5293-4909-1C5A-973C5597FABE}"/>
              </a:ext>
            </a:extLst>
          </p:cNvPr>
          <p:cNvCxnSpPr>
            <a:stCxn id="19" idx="3"/>
            <a:endCxn id="24" idx="1"/>
          </p:cNvCxnSpPr>
          <p:nvPr/>
        </p:nvCxnSpPr>
        <p:spPr>
          <a:xfrm>
            <a:off x="4105728" y="2325131"/>
            <a:ext cx="881830" cy="0"/>
          </a:xfrm>
          <a:prstGeom prst="straightConnector1">
            <a:avLst/>
          </a:prstGeom>
          <a:noFill/>
          <a:ln w="19050" cap="flat" cmpd="sng">
            <a:solidFill>
              <a:srgbClr val="666666"/>
            </a:solidFill>
            <a:prstDash val="solid"/>
            <a:round/>
            <a:headEnd type="none" w="med" len="med"/>
            <a:tailEnd type="triangle" w="med" len="med"/>
          </a:ln>
        </p:spPr>
      </p:cxnSp>
      <p:cxnSp>
        <p:nvCxnSpPr>
          <p:cNvPr id="30" name="Google Shape;388;p39">
            <a:extLst>
              <a:ext uri="{FF2B5EF4-FFF2-40B4-BE49-F238E27FC236}">
                <a16:creationId xmlns:a16="http://schemas.microsoft.com/office/drawing/2014/main" id="{B6111167-E11E-A395-0077-E5DB3F42A57A}"/>
              </a:ext>
            </a:extLst>
          </p:cNvPr>
          <p:cNvCxnSpPr>
            <a:stCxn id="21" idx="3"/>
            <a:endCxn id="26" idx="1"/>
          </p:cNvCxnSpPr>
          <p:nvPr/>
        </p:nvCxnSpPr>
        <p:spPr>
          <a:xfrm>
            <a:off x="4105728" y="2819393"/>
            <a:ext cx="881830" cy="9525"/>
          </a:xfrm>
          <a:prstGeom prst="straightConnector1">
            <a:avLst/>
          </a:prstGeom>
          <a:noFill/>
          <a:ln w="19050" cap="flat" cmpd="sng">
            <a:solidFill>
              <a:srgbClr val="666666"/>
            </a:solidFill>
            <a:prstDash val="solid"/>
            <a:round/>
            <a:headEnd type="none" w="med" len="med"/>
            <a:tailEnd type="triangle" w="med" len="med"/>
          </a:ln>
        </p:spPr>
      </p:cxnSp>
      <p:cxnSp>
        <p:nvCxnSpPr>
          <p:cNvPr id="31" name="Google Shape;389;p39">
            <a:extLst>
              <a:ext uri="{FF2B5EF4-FFF2-40B4-BE49-F238E27FC236}">
                <a16:creationId xmlns:a16="http://schemas.microsoft.com/office/drawing/2014/main" id="{5F793841-F46E-4327-29CE-2738AB740347}"/>
              </a:ext>
            </a:extLst>
          </p:cNvPr>
          <p:cNvCxnSpPr>
            <a:stCxn id="20" idx="3"/>
            <a:endCxn id="25" idx="1"/>
          </p:cNvCxnSpPr>
          <p:nvPr/>
        </p:nvCxnSpPr>
        <p:spPr>
          <a:xfrm>
            <a:off x="4105728" y="3313657"/>
            <a:ext cx="881830" cy="0"/>
          </a:xfrm>
          <a:prstGeom prst="straightConnector1">
            <a:avLst/>
          </a:prstGeom>
          <a:noFill/>
          <a:ln w="19050" cap="flat" cmpd="sng">
            <a:solidFill>
              <a:srgbClr val="666666"/>
            </a:solidFill>
            <a:prstDash val="solid"/>
            <a:round/>
            <a:headEnd type="none" w="med" len="med"/>
            <a:tailEnd type="triangle" w="med" len="med"/>
          </a:ln>
        </p:spPr>
      </p:cxnSp>
      <p:cxnSp>
        <p:nvCxnSpPr>
          <p:cNvPr id="32" name="Google Shape;390;p39">
            <a:extLst>
              <a:ext uri="{FF2B5EF4-FFF2-40B4-BE49-F238E27FC236}">
                <a16:creationId xmlns:a16="http://schemas.microsoft.com/office/drawing/2014/main" id="{BD6C8ABE-FE94-3B25-32AE-D2AD07726ECF}"/>
              </a:ext>
            </a:extLst>
          </p:cNvPr>
          <p:cNvCxnSpPr>
            <a:stCxn id="22" idx="3"/>
            <a:endCxn id="27" idx="1"/>
          </p:cNvCxnSpPr>
          <p:nvPr/>
        </p:nvCxnSpPr>
        <p:spPr>
          <a:xfrm>
            <a:off x="4105728" y="3821551"/>
            <a:ext cx="881830" cy="0"/>
          </a:xfrm>
          <a:prstGeom prst="straightConnector1">
            <a:avLst/>
          </a:prstGeom>
          <a:noFill/>
          <a:ln w="19050" cap="flat" cmpd="sng">
            <a:solidFill>
              <a:srgbClr val="666666"/>
            </a:solidFill>
            <a:prstDash val="solid"/>
            <a:round/>
            <a:headEnd type="none" w="med" len="med"/>
            <a:tailEnd type="triangle" w="med" len="med"/>
          </a:ln>
        </p:spPr>
      </p:cxnSp>
      <p:sp>
        <p:nvSpPr>
          <p:cNvPr id="33" name="Google Shape;391;p39">
            <a:extLst>
              <a:ext uri="{FF2B5EF4-FFF2-40B4-BE49-F238E27FC236}">
                <a16:creationId xmlns:a16="http://schemas.microsoft.com/office/drawing/2014/main" id="{71C8270A-E7E4-7E6D-1636-C2868E70D539}"/>
              </a:ext>
            </a:extLst>
          </p:cNvPr>
          <p:cNvSpPr txBox="1"/>
          <p:nvPr/>
        </p:nvSpPr>
        <p:spPr>
          <a:xfrm>
            <a:off x="4105826" y="1518675"/>
            <a:ext cx="793064" cy="3416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666666"/>
                </a:solidFill>
                <a:latin typeface="Sarabun"/>
                <a:ea typeface="Sarabun"/>
                <a:cs typeface="Sarabun"/>
                <a:sym typeface="Sarabun"/>
              </a:rPr>
              <a:t>sampling</a:t>
            </a:r>
            <a:endParaRPr sz="1000" b="1">
              <a:solidFill>
                <a:srgbClr val="666666"/>
              </a:solidFill>
              <a:latin typeface="Sarabun"/>
              <a:ea typeface="Sarabun"/>
              <a:cs typeface="Sarabun"/>
              <a:sym typeface="Sarabun"/>
            </a:endParaRPr>
          </a:p>
        </p:txBody>
      </p:sp>
      <p:sp>
        <p:nvSpPr>
          <p:cNvPr id="34" name="Google Shape;392;p39">
            <a:extLst>
              <a:ext uri="{FF2B5EF4-FFF2-40B4-BE49-F238E27FC236}">
                <a16:creationId xmlns:a16="http://schemas.microsoft.com/office/drawing/2014/main" id="{D8F73C63-2E32-4BBA-CFD6-E3F3757615C8}"/>
              </a:ext>
            </a:extLst>
          </p:cNvPr>
          <p:cNvSpPr txBox="1"/>
          <p:nvPr/>
        </p:nvSpPr>
        <p:spPr>
          <a:xfrm>
            <a:off x="4105826" y="2012938"/>
            <a:ext cx="793064" cy="3416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666666"/>
                </a:solidFill>
                <a:latin typeface="Sarabun"/>
                <a:ea typeface="Sarabun"/>
                <a:cs typeface="Sarabun"/>
                <a:sym typeface="Sarabun"/>
              </a:rPr>
              <a:t>sampling</a:t>
            </a:r>
            <a:endParaRPr sz="1000" b="1">
              <a:solidFill>
                <a:srgbClr val="666666"/>
              </a:solidFill>
              <a:latin typeface="Sarabun"/>
              <a:ea typeface="Sarabun"/>
              <a:cs typeface="Sarabun"/>
              <a:sym typeface="Sarabun"/>
            </a:endParaRPr>
          </a:p>
        </p:txBody>
      </p:sp>
      <p:sp>
        <p:nvSpPr>
          <p:cNvPr id="35" name="Google Shape;393;p39">
            <a:extLst>
              <a:ext uri="{FF2B5EF4-FFF2-40B4-BE49-F238E27FC236}">
                <a16:creationId xmlns:a16="http://schemas.microsoft.com/office/drawing/2014/main" id="{AB0AF979-9281-38C2-3005-DFE491184223}"/>
              </a:ext>
            </a:extLst>
          </p:cNvPr>
          <p:cNvSpPr txBox="1"/>
          <p:nvPr/>
        </p:nvSpPr>
        <p:spPr>
          <a:xfrm>
            <a:off x="4105826" y="2507201"/>
            <a:ext cx="793064" cy="3416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666666"/>
                </a:solidFill>
                <a:latin typeface="Sarabun"/>
                <a:ea typeface="Sarabun"/>
                <a:cs typeface="Sarabun"/>
                <a:sym typeface="Sarabun"/>
              </a:rPr>
              <a:t>sampling</a:t>
            </a:r>
            <a:endParaRPr sz="1000" b="1">
              <a:solidFill>
                <a:srgbClr val="666666"/>
              </a:solidFill>
              <a:latin typeface="Sarabun"/>
              <a:ea typeface="Sarabun"/>
              <a:cs typeface="Sarabun"/>
              <a:sym typeface="Sarabun"/>
            </a:endParaRPr>
          </a:p>
        </p:txBody>
      </p:sp>
      <p:sp>
        <p:nvSpPr>
          <p:cNvPr id="36" name="Google Shape;394;p39">
            <a:extLst>
              <a:ext uri="{FF2B5EF4-FFF2-40B4-BE49-F238E27FC236}">
                <a16:creationId xmlns:a16="http://schemas.microsoft.com/office/drawing/2014/main" id="{D2B06638-B010-FB1E-15FC-E6BAC2574CB1}"/>
              </a:ext>
            </a:extLst>
          </p:cNvPr>
          <p:cNvSpPr txBox="1"/>
          <p:nvPr/>
        </p:nvSpPr>
        <p:spPr>
          <a:xfrm>
            <a:off x="4105826" y="3001464"/>
            <a:ext cx="793064" cy="3416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666666"/>
                </a:solidFill>
                <a:latin typeface="Sarabun"/>
                <a:ea typeface="Sarabun"/>
                <a:cs typeface="Sarabun"/>
                <a:sym typeface="Sarabun"/>
              </a:rPr>
              <a:t>sampling</a:t>
            </a:r>
            <a:endParaRPr sz="1000" b="1">
              <a:solidFill>
                <a:srgbClr val="666666"/>
              </a:solidFill>
              <a:latin typeface="Sarabun"/>
              <a:ea typeface="Sarabun"/>
              <a:cs typeface="Sarabun"/>
              <a:sym typeface="Sarabun"/>
            </a:endParaRPr>
          </a:p>
        </p:txBody>
      </p:sp>
      <p:cxnSp>
        <p:nvCxnSpPr>
          <p:cNvPr id="42" name="Google Shape;400;p39">
            <a:extLst>
              <a:ext uri="{FF2B5EF4-FFF2-40B4-BE49-F238E27FC236}">
                <a16:creationId xmlns:a16="http://schemas.microsoft.com/office/drawing/2014/main" id="{27DF03C3-B52A-977A-BB08-95D69AC629A2}"/>
              </a:ext>
            </a:extLst>
          </p:cNvPr>
          <p:cNvCxnSpPr>
            <a:stCxn id="4" idx="2"/>
            <a:endCxn id="2" idx="1"/>
          </p:cNvCxnSpPr>
          <p:nvPr/>
        </p:nvCxnSpPr>
        <p:spPr>
          <a:xfrm rot="5400000">
            <a:off x="4048506" y="1473081"/>
            <a:ext cx="2177947" cy="5827726"/>
          </a:xfrm>
          <a:prstGeom prst="bentConnector4">
            <a:avLst>
              <a:gd name="adj1" fmla="val 42359"/>
              <a:gd name="adj2" fmla="val 104775"/>
            </a:avLst>
          </a:prstGeom>
          <a:noFill/>
          <a:ln w="19050" cap="flat" cmpd="sng">
            <a:solidFill>
              <a:srgbClr val="B7B7B7"/>
            </a:solidFill>
            <a:prstDash val="solid"/>
            <a:round/>
            <a:headEnd type="none" w="med" len="med"/>
            <a:tailEnd type="triangle" w="med" len="med"/>
          </a:ln>
        </p:spPr>
      </p:cxnSp>
      <p:cxnSp>
        <p:nvCxnSpPr>
          <p:cNvPr id="43" name="Google Shape;401;p39">
            <a:extLst>
              <a:ext uri="{FF2B5EF4-FFF2-40B4-BE49-F238E27FC236}">
                <a16:creationId xmlns:a16="http://schemas.microsoft.com/office/drawing/2014/main" id="{7A08095B-ED86-2132-537B-5B736DBF8257}"/>
              </a:ext>
            </a:extLst>
          </p:cNvPr>
          <p:cNvCxnSpPr>
            <a:stCxn id="2" idx="3"/>
            <a:endCxn id="6" idx="1"/>
          </p:cNvCxnSpPr>
          <p:nvPr/>
        </p:nvCxnSpPr>
        <p:spPr>
          <a:xfrm>
            <a:off x="3885121" y="5475991"/>
            <a:ext cx="1241486" cy="0"/>
          </a:xfrm>
          <a:prstGeom prst="straightConnector1">
            <a:avLst/>
          </a:prstGeom>
          <a:noFill/>
          <a:ln w="19050" cap="flat" cmpd="sng">
            <a:solidFill>
              <a:srgbClr val="B7B7B7"/>
            </a:solidFill>
            <a:prstDash val="solid"/>
            <a:round/>
            <a:headEnd type="none" w="med" len="med"/>
            <a:tailEnd type="triangle" w="med" len="med"/>
          </a:ln>
        </p:spPr>
      </p:cxnSp>
      <p:sp>
        <p:nvSpPr>
          <p:cNvPr id="44" name="Google Shape;402;p39">
            <a:extLst>
              <a:ext uri="{FF2B5EF4-FFF2-40B4-BE49-F238E27FC236}">
                <a16:creationId xmlns:a16="http://schemas.microsoft.com/office/drawing/2014/main" id="{2C8EEB36-CFD0-F7B5-D483-B37F41492D3D}"/>
              </a:ext>
            </a:extLst>
          </p:cNvPr>
          <p:cNvSpPr txBox="1"/>
          <p:nvPr/>
        </p:nvSpPr>
        <p:spPr>
          <a:xfrm>
            <a:off x="3752607" y="5152209"/>
            <a:ext cx="149953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Sarabun"/>
                <a:ea typeface="Sarabun"/>
                <a:cs typeface="Sarabun"/>
                <a:sym typeface="Sarabun"/>
              </a:rPr>
              <a:t>80% </a:t>
            </a:r>
            <a:endParaRPr sz="1600">
              <a:latin typeface="Sarabun"/>
              <a:ea typeface="Sarabun"/>
              <a:cs typeface="Sarabun"/>
              <a:sym typeface="Sarabun"/>
            </a:endParaRPr>
          </a:p>
          <a:p>
            <a:pPr marL="0" lvl="0" indent="0" algn="ctr" rtl="0">
              <a:spcBef>
                <a:spcPts val="0"/>
              </a:spcBef>
              <a:spcAft>
                <a:spcPts val="0"/>
              </a:spcAft>
              <a:buNone/>
            </a:pPr>
            <a:r>
              <a:rPr lang="en" sz="1600">
                <a:latin typeface="Sarabun"/>
                <a:ea typeface="Sarabun"/>
                <a:cs typeface="Sarabun"/>
                <a:sym typeface="Sarabun"/>
              </a:rPr>
              <a:t>training set</a:t>
            </a:r>
            <a:endParaRPr sz="1600">
              <a:latin typeface="Sarabun"/>
              <a:ea typeface="Sarabun"/>
              <a:cs typeface="Sarabun"/>
              <a:sym typeface="Sarabun"/>
            </a:endParaRPr>
          </a:p>
        </p:txBody>
      </p:sp>
      <p:sp>
        <p:nvSpPr>
          <p:cNvPr id="45" name="Google Shape;403;p39">
            <a:extLst>
              <a:ext uri="{FF2B5EF4-FFF2-40B4-BE49-F238E27FC236}">
                <a16:creationId xmlns:a16="http://schemas.microsoft.com/office/drawing/2014/main" id="{9772DB07-8DE6-417E-5C69-C9A8CD4647C6}"/>
              </a:ext>
            </a:extLst>
          </p:cNvPr>
          <p:cNvSpPr txBox="1"/>
          <p:nvPr/>
        </p:nvSpPr>
        <p:spPr>
          <a:xfrm>
            <a:off x="6590419" y="5152209"/>
            <a:ext cx="149953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Sarabun"/>
                <a:ea typeface="Sarabun"/>
                <a:cs typeface="Sarabun"/>
                <a:sym typeface="Sarabun"/>
              </a:rPr>
              <a:t>20% </a:t>
            </a:r>
            <a:endParaRPr sz="1600" dirty="0">
              <a:latin typeface="Sarabun"/>
              <a:ea typeface="Sarabun"/>
              <a:cs typeface="Sarabun"/>
              <a:sym typeface="Sarabun"/>
            </a:endParaRPr>
          </a:p>
          <a:p>
            <a:pPr marL="0" lvl="0" indent="0" algn="ctr" rtl="0">
              <a:spcBef>
                <a:spcPts val="0"/>
              </a:spcBef>
              <a:spcAft>
                <a:spcPts val="0"/>
              </a:spcAft>
              <a:buNone/>
            </a:pPr>
            <a:r>
              <a:rPr lang="en" sz="1600" dirty="0">
                <a:latin typeface="Sarabun"/>
                <a:ea typeface="Sarabun"/>
                <a:cs typeface="Sarabun"/>
                <a:sym typeface="Sarabun"/>
              </a:rPr>
              <a:t>test set</a:t>
            </a:r>
            <a:endParaRPr sz="1600" dirty="0">
              <a:latin typeface="Sarabun"/>
              <a:ea typeface="Sarabun"/>
              <a:cs typeface="Sarabun"/>
              <a:sym typeface="Sarabun"/>
            </a:endParaRPr>
          </a:p>
        </p:txBody>
      </p:sp>
      <p:cxnSp>
        <p:nvCxnSpPr>
          <p:cNvPr id="48" name="Connector: Elbow 47">
            <a:extLst>
              <a:ext uri="{FF2B5EF4-FFF2-40B4-BE49-F238E27FC236}">
                <a16:creationId xmlns:a16="http://schemas.microsoft.com/office/drawing/2014/main" id="{FF4BF1A6-DA47-CF23-D969-9452CE9B2380}"/>
              </a:ext>
            </a:extLst>
          </p:cNvPr>
          <p:cNvCxnSpPr>
            <a:stCxn id="23" idx="3"/>
            <a:endCxn id="4" idx="1"/>
          </p:cNvCxnSpPr>
          <p:nvPr/>
        </p:nvCxnSpPr>
        <p:spPr>
          <a:xfrm>
            <a:off x="5572715" y="1891992"/>
            <a:ext cx="976393" cy="940832"/>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25EF33B2-54F1-5761-42DC-4C452310FCEA}"/>
              </a:ext>
            </a:extLst>
          </p:cNvPr>
          <p:cNvCxnSpPr>
            <a:cxnSpLocks/>
            <a:stCxn id="24" idx="3"/>
            <a:endCxn id="4" idx="1"/>
          </p:cNvCxnSpPr>
          <p:nvPr/>
        </p:nvCxnSpPr>
        <p:spPr>
          <a:xfrm>
            <a:off x="5572715" y="2325130"/>
            <a:ext cx="976393" cy="507694"/>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A8B17BFF-499A-8942-19D8-A01ECD23A202}"/>
              </a:ext>
            </a:extLst>
          </p:cNvPr>
          <p:cNvCxnSpPr>
            <a:cxnSpLocks/>
            <a:stCxn id="26" idx="3"/>
            <a:endCxn id="4" idx="1"/>
          </p:cNvCxnSpPr>
          <p:nvPr/>
        </p:nvCxnSpPr>
        <p:spPr>
          <a:xfrm>
            <a:off x="5572715" y="2828918"/>
            <a:ext cx="976393" cy="3906"/>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2AE488F5-1B40-ED59-8FFC-0A05F71E3510}"/>
              </a:ext>
            </a:extLst>
          </p:cNvPr>
          <p:cNvCxnSpPr>
            <a:cxnSpLocks/>
            <a:stCxn id="25" idx="3"/>
            <a:endCxn id="4" idx="1"/>
          </p:cNvCxnSpPr>
          <p:nvPr/>
        </p:nvCxnSpPr>
        <p:spPr>
          <a:xfrm flipV="1">
            <a:off x="5572715" y="2832824"/>
            <a:ext cx="976393" cy="480832"/>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5033E79E-6853-BFC0-357E-701F2897F6B6}"/>
              </a:ext>
            </a:extLst>
          </p:cNvPr>
          <p:cNvCxnSpPr>
            <a:cxnSpLocks/>
            <a:stCxn id="27" idx="3"/>
            <a:endCxn id="4" idx="1"/>
          </p:cNvCxnSpPr>
          <p:nvPr/>
        </p:nvCxnSpPr>
        <p:spPr>
          <a:xfrm flipV="1">
            <a:off x="5572715" y="2832824"/>
            <a:ext cx="976393" cy="988727"/>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95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pic>
        <p:nvPicPr>
          <p:cNvPr id="7" name="Google Shape;355;p38">
            <a:extLst>
              <a:ext uri="{FF2B5EF4-FFF2-40B4-BE49-F238E27FC236}">
                <a16:creationId xmlns:a16="http://schemas.microsoft.com/office/drawing/2014/main" id="{D5058359-B8DD-1708-CD4A-0DD886F66F73}"/>
              </a:ext>
            </a:extLst>
          </p:cNvPr>
          <p:cNvPicPr preferRelativeResize="0"/>
          <p:nvPr/>
        </p:nvPicPr>
        <p:blipFill rotWithShape="1">
          <a:blip r:embed="rId3">
            <a:alphaModFix/>
          </a:blip>
          <a:srcRect b="1690"/>
          <a:stretch/>
        </p:blipFill>
        <p:spPr>
          <a:xfrm>
            <a:off x="2067938" y="1418774"/>
            <a:ext cx="8802136" cy="4962975"/>
          </a:xfrm>
          <a:prstGeom prst="rect">
            <a:avLst/>
          </a:prstGeom>
          <a:noFill/>
          <a:ln>
            <a:noFill/>
          </a:ln>
        </p:spPr>
      </p:pic>
      <p:sp>
        <p:nvSpPr>
          <p:cNvPr id="47" name="Google Shape;278;p32">
            <a:extLst>
              <a:ext uri="{FF2B5EF4-FFF2-40B4-BE49-F238E27FC236}">
                <a16:creationId xmlns:a16="http://schemas.microsoft.com/office/drawing/2014/main" id="{B2AFE6B6-F9C1-4F89-E4FE-098F60E6EE59}"/>
              </a:ext>
            </a:extLst>
          </p:cNvPr>
          <p:cNvSpPr txBox="1"/>
          <p:nvPr/>
        </p:nvSpPr>
        <p:spPr>
          <a:xfrm>
            <a:off x="3315835" y="632762"/>
            <a:ext cx="556033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Sentence Embedding Vector </a:t>
            </a:r>
            <a:r>
              <a:rPr lang="en-US" sz="1600" dirty="0">
                <a:solidFill>
                  <a:schemeClr val="tx1">
                    <a:lumMod val="75000"/>
                    <a:lumOff val="25000"/>
                  </a:schemeClr>
                </a:solidFill>
                <a:latin typeface="Sarabun" panose="00000500000000000000" pitchFamily="2" charset="-34"/>
                <a:ea typeface="Sarabun"/>
                <a:cs typeface="Sarabun" panose="00000500000000000000" pitchFamily="2" charset="-34"/>
                <a:sym typeface="Sarabun"/>
              </a:rPr>
              <a:t>(512 dimensions)</a:t>
            </a:r>
            <a:endParaRPr lang="en-US" dirty="0">
              <a:solidFill>
                <a:schemeClr val="tx1">
                  <a:lumMod val="75000"/>
                  <a:lumOff val="25000"/>
                </a:schemeClr>
              </a:solidFill>
              <a:latin typeface="Sarabun" panose="00000500000000000000" pitchFamily="2" charset="-34"/>
              <a:ea typeface="Sarabun"/>
              <a:cs typeface="Sarabun" panose="00000500000000000000" pitchFamily="2" charset="-34"/>
              <a:sym typeface="Sarabun"/>
            </a:endParaRPr>
          </a:p>
        </p:txBody>
      </p:sp>
    </p:spTree>
    <p:extLst>
      <p:ext uri="{BB962C8B-B14F-4D97-AF65-F5344CB8AC3E}">
        <p14:creationId xmlns:p14="http://schemas.microsoft.com/office/powerpoint/2010/main" val="46433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8;p32">
            <a:extLst>
              <a:ext uri="{FF2B5EF4-FFF2-40B4-BE49-F238E27FC236}">
                <a16:creationId xmlns:a16="http://schemas.microsoft.com/office/drawing/2014/main" id="{CFA8F23C-320A-A96E-9C0F-92123DECB5DA}"/>
              </a:ext>
            </a:extLst>
          </p:cNvPr>
          <p:cNvSpPr txBox="1"/>
          <p:nvPr/>
        </p:nvSpPr>
        <p:spPr>
          <a:xfrm>
            <a:off x="3277735" y="535040"/>
            <a:ext cx="6618740" cy="110796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endParaRPr lang="th-TH"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Multilingual Pre-trained Language model (PLM) </a:t>
            </a:r>
          </a:p>
        </p:txBody>
      </p:sp>
      <p:grpSp>
        <p:nvGrpSpPr>
          <p:cNvPr id="56" name="Group 55">
            <a:extLst>
              <a:ext uri="{FF2B5EF4-FFF2-40B4-BE49-F238E27FC236}">
                <a16:creationId xmlns:a16="http://schemas.microsoft.com/office/drawing/2014/main" id="{D013D798-2B8F-C75A-FF21-75A14C975D2E}"/>
              </a:ext>
            </a:extLst>
          </p:cNvPr>
          <p:cNvGrpSpPr/>
          <p:nvPr/>
        </p:nvGrpSpPr>
        <p:grpSpPr>
          <a:xfrm>
            <a:off x="2144950" y="1930038"/>
            <a:ext cx="8102542" cy="3727812"/>
            <a:chOff x="2144950" y="1930038"/>
            <a:chExt cx="8102542" cy="3727812"/>
          </a:xfrm>
        </p:grpSpPr>
        <p:sp>
          <p:nvSpPr>
            <p:cNvPr id="5" name="Google Shape;421;p41">
              <a:extLst>
                <a:ext uri="{FF2B5EF4-FFF2-40B4-BE49-F238E27FC236}">
                  <a16:creationId xmlns:a16="http://schemas.microsoft.com/office/drawing/2014/main" id="{369EC11B-5668-7E97-C45C-8905F10CEBBE}"/>
                </a:ext>
              </a:extLst>
            </p:cNvPr>
            <p:cNvSpPr/>
            <p:nvPr/>
          </p:nvSpPr>
          <p:spPr>
            <a:xfrm>
              <a:off x="6878799" y="2621130"/>
              <a:ext cx="3368693" cy="180035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422;p41">
              <a:extLst>
                <a:ext uri="{FF2B5EF4-FFF2-40B4-BE49-F238E27FC236}">
                  <a16:creationId xmlns:a16="http://schemas.microsoft.com/office/drawing/2014/main" id="{C0577C8F-DB87-82EC-65E4-8F3707242897}"/>
                </a:ext>
              </a:extLst>
            </p:cNvPr>
            <p:cNvSpPr txBox="1"/>
            <p:nvPr/>
          </p:nvSpPr>
          <p:spPr>
            <a:xfrm>
              <a:off x="6926889" y="1930038"/>
              <a:ext cx="3291608" cy="553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dirty="0">
                  <a:latin typeface="Sarabun"/>
                  <a:ea typeface="Sarabun"/>
                  <a:cs typeface="Sarabun"/>
                  <a:sym typeface="Sarabun"/>
                </a:rPr>
                <a:t>Zero-shot classification</a:t>
              </a:r>
              <a:endParaRPr sz="2400" dirty="0">
                <a:latin typeface="Sarabun"/>
                <a:ea typeface="Sarabun"/>
                <a:cs typeface="Sarabun"/>
                <a:sym typeface="Sarabun"/>
              </a:endParaRPr>
            </a:p>
          </p:txBody>
        </p:sp>
        <p:sp>
          <p:nvSpPr>
            <p:cNvPr id="7" name="Google Shape;423;p41">
              <a:extLst>
                <a:ext uri="{FF2B5EF4-FFF2-40B4-BE49-F238E27FC236}">
                  <a16:creationId xmlns:a16="http://schemas.microsoft.com/office/drawing/2014/main" id="{F0AAEE7B-4FA7-B126-B538-43A04F4952C2}"/>
                </a:ext>
              </a:extLst>
            </p:cNvPr>
            <p:cNvSpPr txBox="1"/>
            <p:nvPr/>
          </p:nvSpPr>
          <p:spPr>
            <a:xfrm>
              <a:off x="7324207" y="3249809"/>
              <a:ext cx="1225201" cy="553969"/>
            </a:xfrm>
            <a:prstGeom prst="rect">
              <a:avLst/>
            </a:prstGeom>
            <a:solidFill>
              <a:srgbClr val="A4C2F4"/>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latin typeface="Sarabun"/>
                  <a:ea typeface="Sarabun"/>
                  <a:cs typeface="Sarabun"/>
                  <a:sym typeface="Sarabun"/>
                </a:rPr>
                <a:t>PLM</a:t>
              </a:r>
              <a:endParaRPr sz="2400" b="1">
                <a:latin typeface="Sarabun"/>
                <a:ea typeface="Sarabun"/>
                <a:cs typeface="Sarabun"/>
                <a:sym typeface="Sarabun"/>
              </a:endParaRPr>
            </a:p>
          </p:txBody>
        </p:sp>
        <p:sp>
          <p:nvSpPr>
            <p:cNvPr id="8" name="Google Shape;424;p41">
              <a:extLst>
                <a:ext uri="{FF2B5EF4-FFF2-40B4-BE49-F238E27FC236}">
                  <a16:creationId xmlns:a16="http://schemas.microsoft.com/office/drawing/2014/main" id="{0606C104-EB3C-2868-A044-A644CC27D0A7}"/>
                </a:ext>
              </a:extLst>
            </p:cNvPr>
            <p:cNvSpPr txBox="1"/>
            <p:nvPr/>
          </p:nvSpPr>
          <p:spPr>
            <a:xfrm>
              <a:off x="8771924" y="3291531"/>
              <a:ext cx="1134075" cy="430857"/>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latin typeface="Sarabun"/>
                  <a:ea typeface="Sarabun"/>
                  <a:cs typeface="Sarabun"/>
                  <a:sym typeface="Sarabun"/>
                </a:rPr>
                <a:t>Label set</a:t>
              </a:r>
              <a:endParaRPr sz="1600" dirty="0">
                <a:latin typeface="Sarabun"/>
                <a:ea typeface="Sarabun"/>
                <a:cs typeface="Sarabun"/>
                <a:sym typeface="Sarabun"/>
              </a:endParaRPr>
            </a:p>
          </p:txBody>
        </p:sp>
        <p:sp>
          <p:nvSpPr>
            <p:cNvPr id="9" name="Google Shape;425;p41">
              <a:extLst>
                <a:ext uri="{FF2B5EF4-FFF2-40B4-BE49-F238E27FC236}">
                  <a16:creationId xmlns:a16="http://schemas.microsoft.com/office/drawing/2014/main" id="{A73A8986-1818-35C5-B7DB-57E2AEF7E801}"/>
                </a:ext>
              </a:extLst>
            </p:cNvPr>
            <p:cNvSpPr/>
            <p:nvPr/>
          </p:nvSpPr>
          <p:spPr>
            <a:xfrm>
              <a:off x="2144953" y="2280182"/>
              <a:ext cx="1353827" cy="26783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latin typeface="Sarabun"/>
                  <a:ea typeface="Sarabun"/>
                  <a:cs typeface="Sarabun"/>
                  <a:sym typeface="Sarabun"/>
                </a:rPr>
                <a:t>Wrong Patient</a:t>
              </a:r>
              <a:endParaRPr sz="1200">
                <a:latin typeface="Sarabun"/>
                <a:ea typeface="Sarabun"/>
                <a:cs typeface="Sarabun"/>
                <a:sym typeface="Sarabun"/>
              </a:endParaRPr>
            </a:p>
          </p:txBody>
        </p:sp>
        <p:sp>
          <p:nvSpPr>
            <p:cNvPr id="10" name="Google Shape;426;p41">
              <a:extLst>
                <a:ext uri="{FF2B5EF4-FFF2-40B4-BE49-F238E27FC236}">
                  <a16:creationId xmlns:a16="http://schemas.microsoft.com/office/drawing/2014/main" id="{11979969-DED8-FB50-B0B4-E145C6227C5E}"/>
                </a:ext>
              </a:extLst>
            </p:cNvPr>
            <p:cNvSpPr/>
            <p:nvPr/>
          </p:nvSpPr>
          <p:spPr>
            <a:xfrm>
              <a:off x="2144953" y="2825552"/>
              <a:ext cx="1353827" cy="26783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latin typeface="Sarabun"/>
                  <a:ea typeface="Sarabun"/>
                  <a:cs typeface="Sarabun"/>
                  <a:sym typeface="Sarabun"/>
                </a:rPr>
                <a:t>Wrong Drug</a:t>
              </a:r>
              <a:endParaRPr sz="1200">
                <a:latin typeface="Sarabun"/>
                <a:ea typeface="Sarabun"/>
                <a:cs typeface="Sarabun"/>
                <a:sym typeface="Sarabun"/>
              </a:endParaRPr>
            </a:p>
          </p:txBody>
        </p:sp>
        <p:sp>
          <p:nvSpPr>
            <p:cNvPr id="11" name="Google Shape;427;p41">
              <a:extLst>
                <a:ext uri="{FF2B5EF4-FFF2-40B4-BE49-F238E27FC236}">
                  <a16:creationId xmlns:a16="http://schemas.microsoft.com/office/drawing/2014/main" id="{8B241F87-4CA8-EEDF-8FD8-B6B2D1912F16}"/>
                </a:ext>
              </a:extLst>
            </p:cNvPr>
            <p:cNvSpPr/>
            <p:nvPr/>
          </p:nvSpPr>
          <p:spPr>
            <a:xfrm>
              <a:off x="2144953" y="3370885"/>
              <a:ext cx="1353827" cy="26783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latin typeface="Sarabun"/>
                  <a:ea typeface="Sarabun"/>
                  <a:cs typeface="Sarabun"/>
                  <a:sym typeface="Sarabun"/>
                </a:rPr>
                <a:t>Wrong Dose</a:t>
              </a:r>
              <a:endParaRPr sz="1200">
                <a:latin typeface="Sarabun"/>
                <a:ea typeface="Sarabun"/>
                <a:cs typeface="Sarabun"/>
                <a:sym typeface="Sarabun"/>
              </a:endParaRPr>
            </a:p>
          </p:txBody>
        </p:sp>
        <p:sp>
          <p:nvSpPr>
            <p:cNvPr id="12" name="Google Shape;428;p41">
              <a:extLst>
                <a:ext uri="{FF2B5EF4-FFF2-40B4-BE49-F238E27FC236}">
                  <a16:creationId xmlns:a16="http://schemas.microsoft.com/office/drawing/2014/main" id="{3E9F6685-0E9B-AC7D-CC79-A6F9B96D2761}"/>
                </a:ext>
              </a:extLst>
            </p:cNvPr>
            <p:cNvSpPr/>
            <p:nvPr/>
          </p:nvSpPr>
          <p:spPr>
            <a:xfrm>
              <a:off x="2144953" y="3932523"/>
              <a:ext cx="1353827" cy="26783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latin typeface="Sarabun"/>
                  <a:ea typeface="Sarabun"/>
                  <a:cs typeface="Sarabun"/>
                  <a:sym typeface="Sarabun"/>
                </a:rPr>
                <a:t>Wrong Time</a:t>
              </a:r>
              <a:endParaRPr sz="1200">
                <a:latin typeface="Sarabun"/>
                <a:ea typeface="Sarabun"/>
                <a:cs typeface="Sarabun"/>
                <a:sym typeface="Sarabun"/>
              </a:endParaRPr>
            </a:p>
          </p:txBody>
        </p:sp>
        <p:sp>
          <p:nvSpPr>
            <p:cNvPr id="13" name="Google Shape;429;p41">
              <a:extLst>
                <a:ext uri="{FF2B5EF4-FFF2-40B4-BE49-F238E27FC236}">
                  <a16:creationId xmlns:a16="http://schemas.microsoft.com/office/drawing/2014/main" id="{5913C530-7413-FEE7-8BCD-551355C1A75B}"/>
                </a:ext>
              </a:extLst>
            </p:cNvPr>
            <p:cNvSpPr/>
            <p:nvPr/>
          </p:nvSpPr>
          <p:spPr>
            <a:xfrm>
              <a:off x="2144950" y="4374504"/>
              <a:ext cx="1353827" cy="460366"/>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200">
                  <a:latin typeface="Sarabun"/>
                  <a:ea typeface="Sarabun"/>
                  <a:cs typeface="Sarabun"/>
                  <a:sym typeface="Sarabun"/>
                </a:rPr>
                <a:t>Wrong Route &amp; Technique</a:t>
              </a:r>
              <a:endParaRPr sz="1200">
                <a:latin typeface="Sarabun"/>
                <a:ea typeface="Sarabun"/>
                <a:cs typeface="Sarabun"/>
                <a:sym typeface="Sarabun"/>
              </a:endParaRPr>
            </a:p>
          </p:txBody>
        </p:sp>
        <p:sp>
          <p:nvSpPr>
            <p:cNvPr id="14" name="Google Shape;430;p41">
              <a:extLst>
                <a:ext uri="{FF2B5EF4-FFF2-40B4-BE49-F238E27FC236}">
                  <a16:creationId xmlns:a16="http://schemas.microsoft.com/office/drawing/2014/main" id="{3C02BDE9-04C5-EE08-660A-B44B115AAC0A}"/>
                </a:ext>
              </a:extLst>
            </p:cNvPr>
            <p:cNvSpPr txBox="1"/>
            <p:nvPr/>
          </p:nvSpPr>
          <p:spPr>
            <a:xfrm>
              <a:off x="3623541" y="2227809"/>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7,640</a:t>
              </a:r>
              <a:endParaRPr sz="1200" b="1">
                <a:solidFill>
                  <a:srgbClr val="4A86E8"/>
                </a:solidFill>
                <a:latin typeface="Sarabun"/>
                <a:ea typeface="Sarabun"/>
                <a:cs typeface="Sarabun"/>
                <a:sym typeface="Sarabun"/>
              </a:endParaRPr>
            </a:p>
          </p:txBody>
        </p:sp>
        <p:sp>
          <p:nvSpPr>
            <p:cNvPr id="15" name="Google Shape;431;p41">
              <a:extLst>
                <a:ext uri="{FF2B5EF4-FFF2-40B4-BE49-F238E27FC236}">
                  <a16:creationId xmlns:a16="http://schemas.microsoft.com/office/drawing/2014/main" id="{032D6984-28B9-3CA1-0EF8-46ECAA9D132C}"/>
                </a:ext>
              </a:extLst>
            </p:cNvPr>
            <p:cNvSpPr txBox="1"/>
            <p:nvPr/>
          </p:nvSpPr>
          <p:spPr>
            <a:xfrm>
              <a:off x="3623541" y="2730675"/>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36,261</a:t>
              </a:r>
              <a:endParaRPr sz="1200" b="1">
                <a:solidFill>
                  <a:srgbClr val="4A86E8"/>
                </a:solidFill>
                <a:latin typeface="Sarabun"/>
                <a:ea typeface="Sarabun"/>
                <a:cs typeface="Sarabun"/>
                <a:sym typeface="Sarabun"/>
              </a:endParaRPr>
            </a:p>
          </p:txBody>
        </p:sp>
        <p:sp>
          <p:nvSpPr>
            <p:cNvPr id="16" name="Google Shape;432;p41">
              <a:extLst>
                <a:ext uri="{FF2B5EF4-FFF2-40B4-BE49-F238E27FC236}">
                  <a16:creationId xmlns:a16="http://schemas.microsoft.com/office/drawing/2014/main" id="{FA1708F4-F6AB-7C7D-D077-DF342D8A28A5}"/>
                </a:ext>
              </a:extLst>
            </p:cNvPr>
            <p:cNvSpPr txBox="1"/>
            <p:nvPr/>
          </p:nvSpPr>
          <p:spPr>
            <a:xfrm>
              <a:off x="3623541" y="3878334"/>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4,040</a:t>
              </a:r>
              <a:endParaRPr sz="1200" b="1">
                <a:solidFill>
                  <a:srgbClr val="4A86E8"/>
                </a:solidFill>
                <a:latin typeface="Sarabun"/>
                <a:ea typeface="Sarabun"/>
                <a:cs typeface="Sarabun"/>
                <a:sym typeface="Sarabun"/>
              </a:endParaRPr>
            </a:p>
          </p:txBody>
        </p:sp>
        <p:sp>
          <p:nvSpPr>
            <p:cNvPr id="17" name="Google Shape;433;p41">
              <a:extLst>
                <a:ext uri="{FF2B5EF4-FFF2-40B4-BE49-F238E27FC236}">
                  <a16:creationId xmlns:a16="http://schemas.microsoft.com/office/drawing/2014/main" id="{BD0B108E-5D22-5D1F-925E-8CD8C9D7C1D4}"/>
                </a:ext>
              </a:extLst>
            </p:cNvPr>
            <p:cNvSpPr txBox="1"/>
            <p:nvPr/>
          </p:nvSpPr>
          <p:spPr>
            <a:xfrm>
              <a:off x="3623541" y="3333080"/>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17,692</a:t>
              </a:r>
              <a:endParaRPr sz="1200" b="1">
                <a:solidFill>
                  <a:srgbClr val="4A86E8"/>
                </a:solidFill>
                <a:latin typeface="Sarabun"/>
                <a:ea typeface="Sarabun"/>
                <a:cs typeface="Sarabun"/>
                <a:sym typeface="Sarabun"/>
              </a:endParaRPr>
            </a:p>
          </p:txBody>
        </p:sp>
        <p:sp>
          <p:nvSpPr>
            <p:cNvPr id="18" name="Google Shape;434;p41">
              <a:extLst>
                <a:ext uri="{FF2B5EF4-FFF2-40B4-BE49-F238E27FC236}">
                  <a16:creationId xmlns:a16="http://schemas.microsoft.com/office/drawing/2014/main" id="{165707B9-B590-D9EB-C35F-E350C51DAE67}"/>
                </a:ext>
              </a:extLst>
            </p:cNvPr>
            <p:cNvSpPr txBox="1"/>
            <p:nvPr/>
          </p:nvSpPr>
          <p:spPr>
            <a:xfrm>
              <a:off x="3623541" y="4425491"/>
              <a:ext cx="679356" cy="46163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200" b="1">
                  <a:solidFill>
                    <a:srgbClr val="4A86E8"/>
                  </a:solidFill>
                  <a:latin typeface="Sarabun"/>
                  <a:ea typeface="Sarabun"/>
                  <a:cs typeface="Sarabun"/>
                  <a:sym typeface="Sarabun"/>
                </a:rPr>
                <a:t>857</a:t>
              </a:r>
              <a:endParaRPr sz="1200" b="1">
                <a:solidFill>
                  <a:srgbClr val="4A86E8"/>
                </a:solidFill>
                <a:latin typeface="Sarabun"/>
                <a:ea typeface="Sarabun"/>
                <a:cs typeface="Sarabun"/>
                <a:sym typeface="Sarabun"/>
              </a:endParaRPr>
            </a:p>
          </p:txBody>
        </p:sp>
        <p:sp>
          <p:nvSpPr>
            <p:cNvPr id="19" name="Google Shape;435;p41">
              <a:extLst>
                <a:ext uri="{FF2B5EF4-FFF2-40B4-BE49-F238E27FC236}">
                  <a16:creationId xmlns:a16="http://schemas.microsoft.com/office/drawing/2014/main" id="{74A3DF69-D7EB-C879-D04F-1AEDC8A6FAC8}"/>
                </a:ext>
              </a:extLst>
            </p:cNvPr>
            <p:cNvSpPr txBox="1"/>
            <p:nvPr/>
          </p:nvSpPr>
          <p:spPr>
            <a:xfrm>
              <a:off x="5326685" y="2227809"/>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1,000</a:t>
              </a:r>
              <a:endParaRPr sz="1200" b="1">
                <a:solidFill>
                  <a:srgbClr val="4A86E8"/>
                </a:solidFill>
                <a:latin typeface="Sarabun"/>
                <a:ea typeface="Sarabun"/>
                <a:cs typeface="Sarabun"/>
                <a:sym typeface="Sarabun"/>
              </a:endParaRPr>
            </a:p>
          </p:txBody>
        </p:sp>
        <p:sp>
          <p:nvSpPr>
            <p:cNvPr id="20" name="Google Shape;436;p41">
              <a:extLst>
                <a:ext uri="{FF2B5EF4-FFF2-40B4-BE49-F238E27FC236}">
                  <a16:creationId xmlns:a16="http://schemas.microsoft.com/office/drawing/2014/main" id="{13233BA2-94ED-F31B-79EE-A9C608EAAD93}"/>
                </a:ext>
              </a:extLst>
            </p:cNvPr>
            <p:cNvSpPr txBox="1"/>
            <p:nvPr/>
          </p:nvSpPr>
          <p:spPr>
            <a:xfrm>
              <a:off x="5326685" y="2730675"/>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1,000</a:t>
              </a:r>
              <a:endParaRPr sz="1200" b="1">
                <a:solidFill>
                  <a:srgbClr val="4A86E8"/>
                </a:solidFill>
                <a:latin typeface="Sarabun"/>
                <a:ea typeface="Sarabun"/>
                <a:cs typeface="Sarabun"/>
                <a:sym typeface="Sarabun"/>
              </a:endParaRPr>
            </a:p>
          </p:txBody>
        </p:sp>
        <p:sp>
          <p:nvSpPr>
            <p:cNvPr id="21" name="Google Shape;437;p41">
              <a:extLst>
                <a:ext uri="{FF2B5EF4-FFF2-40B4-BE49-F238E27FC236}">
                  <a16:creationId xmlns:a16="http://schemas.microsoft.com/office/drawing/2014/main" id="{9A35C58B-D86E-5023-CF1C-BD3C8E169140}"/>
                </a:ext>
              </a:extLst>
            </p:cNvPr>
            <p:cNvSpPr txBox="1"/>
            <p:nvPr/>
          </p:nvSpPr>
          <p:spPr>
            <a:xfrm>
              <a:off x="5326685" y="3878334"/>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1,000</a:t>
              </a:r>
              <a:endParaRPr sz="1200" b="1">
                <a:solidFill>
                  <a:srgbClr val="4A86E8"/>
                </a:solidFill>
                <a:latin typeface="Sarabun"/>
                <a:ea typeface="Sarabun"/>
                <a:cs typeface="Sarabun"/>
                <a:sym typeface="Sarabun"/>
              </a:endParaRPr>
            </a:p>
          </p:txBody>
        </p:sp>
        <p:sp>
          <p:nvSpPr>
            <p:cNvPr id="22" name="Google Shape;438;p41">
              <a:extLst>
                <a:ext uri="{FF2B5EF4-FFF2-40B4-BE49-F238E27FC236}">
                  <a16:creationId xmlns:a16="http://schemas.microsoft.com/office/drawing/2014/main" id="{0157F6E7-B26F-EA0E-E553-83F1FFC22916}"/>
                </a:ext>
              </a:extLst>
            </p:cNvPr>
            <p:cNvSpPr txBox="1"/>
            <p:nvPr/>
          </p:nvSpPr>
          <p:spPr>
            <a:xfrm>
              <a:off x="5326685" y="3333080"/>
              <a:ext cx="679356"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rgbClr val="4A86E8"/>
                  </a:solidFill>
                  <a:latin typeface="Sarabun"/>
                  <a:ea typeface="Sarabun"/>
                  <a:cs typeface="Sarabun"/>
                  <a:sym typeface="Sarabun"/>
                </a:rPr>
                <a:t>1,000</a:t>
              </a:r>
              <a:endParaRPr sz="1200" b="1">
                <a:solidFill>
                  <a:srgbClr val="4A86E8"/>
                </a:solidFill>
                <a:latin typeface="Sarabun"/>
                <a:ea typeface="Sarabun"/>
                <a:cs typeface="Sarabun"/>
                <a:sym typeface="Sarabun"/>
              </a:endParaRPr>
            </a:p>
          </p:txBody>
        </p:sp>
        <p:sp>
          <p:nvSpPr>
            <p:cNvPr id="23" name="Google Shape;439;p41">
              <a:extLst>
                <a:ext uri="{FF2B5EF4-FFF2-40B4-BE49-F238E27FC236}">
                  <a16:creationId xmlns:a16="http://schemas.microsoft.com/office/drawing/2014/main" id="{B28AACB0-6910-A582-D594-C286C806E687}"/>
                </a:ext>
              </a:extLst>
            </p:cNvPr>
            <p:cNvSpPr txBox="1"/>
            <p:nvPr/>
          </p:nvSpPr>
          <p:spPr>
            <a:xfrm>
              <a:off x="5326685" y="4425491"/>
              <a:ext cx="679356" cy="46163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200" b="1">
                  <a:solidFill>
                    <a:srgbClr val="4A86E8"/>
                  </a:solidFill>
                  <a:latin typeface="Sarabun"/>
                  <a:ea typeface="Sarabun"/>
                  <a:cs typeface="Sarabun"/>
                  <a:sym typeface="Sarabun"/>
                </a:rPr>
                <a:t>857</a:t>
              </a:r>
              <a:endParaRPr sz="1200" b="1">
                <a:solidFill>
                  <a:srgbClr val="4A86E8"/>
                </a:solidFill>
                <a:latin typeface="Sarabun"/>
                <a:ea typeface="Sarabun"/>
                <a:cs typeface="Sarabun"/>
                <a:sym typeface="Sarabun"/>
              </a:endParaRPr>
            </a:p>
          </p:txBody>
        </p:sp>
        <p:cxnSp>
          <p:nvCxnSpPr>
            <p:cNvPr id="24" name="Google Shape;440;p41">
              <a:extLst>
                <a:ext uri="{FF2B5EF4-FFF2-40B4-BE49-F238E27FC236}">
                  <a16:creationId xmlns:a16="http://schemas.microsoft.com/office/drawing/2014/main" id="{74498399-1C36-F256-1D74-7DCF3B7A16CF}"/>
                </a:ext>
              </a:extLst>
            </p:cNvPr>
            <p:cNvCxnSpPr>
              <a:stCxn id="14" idx="3"/>
              <a:endCxn id="19" idx="1"/>
            </p:cNvCxnSpPr>
            <p:nvPr/>
          </p:nvCxnSpPr>
          <p:spPr>
            <a:xfrm>
              <a:off x="4302897" y="2412460"/>
              <a:ext cx="1023788" cy="0"/>
            </a:xfrm>
            <a:prstGeom prst="straightConnector1">
              <a:avLst/>
            </a:prstGeom>
            <a:noFill/>
            <a:ln w="19050" cap="flat" cmpd="sng">
              <a:solidFill>
                <a:srgbClr val="666666"/>
              </a:solidFill>
              <a:prstDash val="solid"/>
              <a:round/>
              <a:headEnd type="none" w="med" len="med"/>
              <a:tailEnd type="triangle" w="med" len="med"/>
            </a:ln>
          </p:spPr>
        </p:cxnSp>
        <p:cxnSp>
          <p:nvCxnSpPr>
            <p:cNvPr id="25" name="Google Shape;441;p41">
              <a:extLst>
                <a:ext uri="{FF2B5EF4-FFF2-40B4-BE49-F238E27FC236}">
                  <a16:creationId xmlns:a16="http://schemas.microsoft.com/office/drawing/2014/main" id="{1833EE99-7A0A-59A8-AF19-EE63608F1338}"/>
                </a:ext>
              </a:extLst>
            </p:cNvPr>
            <p:cNvCxnSpPr>
              <a:stCxn id="15" idx="3"/>
              <a:endCxn id="20" idx="1"/>
            </p:cNvCxnSpPr>
            <p:nvPr/>
          </p:nvCxnSpPr>
          <p:spPr>
            <a:xfrm>
              <a:off x="4302897" y="2915326"/>
              <a:ext cx="1023788" cy="0"/>
            </a:xfrm>
            <a:prstGeom prst="straightConnector1">
              <a:avLst/>
            </a:prstGeom>
            <a:noFill/>
            <a:ln w="19050" cap="flat" cmpd="sng">
              <a:solidFill>
                <a:srgbClr val="666666"/>
              </a:solidFill>
              <a:prstDash val="solid"/>
              <a:round/>
              <a:headEnd type="none" w="med" len="med"/>
              <a:tailEnd type="triangle" w="med" len="med"/>
            </a:ln>
          </p:spPr>
        </p:cxnSp>
        <p:cxnSp>
          <p:nvCxnSpPr>
            <p:cNvPr id="26" name="Google Shape;442;p41">
              <a:extLst>
                <a:ext uri="{FF2B5EF4-FFF2-40B4-BE49-F238E27FC236}">
                  <a16:creationId xmlns:a16="http://schemas.microsoft.com/office/drawing/2014/main" id="{FFCDD895-10D9-37C4-4D7F-AB9AB1F86127}"/>
                </a:ext>
              </a:extLst>
            </p:cNvPr>
            <p:cNvCxnSpPr>
              <a:stCxn id="17" idx="3"/>
              <a:endCxn id="22" idx="1"/>
            </p:cNvCxnSpPr>
            <p:nvPr/>
          </p:nvCxnSpPr>
          <p:spPr>
            <a:xfrm>
              <a:off x="4302897" y="3517731"/>
              <a:ext cx="1023788" cy="0"/>
            </a:xfrm>
            <a:prstGeom prst="straightConnector1">
              <a:avLst/>
            </a:prstGeom>
            <a:noFill/>
            <a:ln w="19050" cap="flat" cmpd="sng">
              <a:solidFill>
                <a:srgbClr val="666666"/>
              </a:solidFill>
              <a:prstDash val="solid"/>
              <a:round/>
              <a:headEnd type="none" w="med" len="med"/>
              <a:tailEnd type="triangle" w="med" len="med"/>
            </a:ln>
          </p:spPr>
        </p:cxnSp>
        <p:cxnSp>
          <p:nvCxnSpPr>
            <p:cNvPr id="27" name="Google Shape;443;p41">
              <a:extLst>
                <a:ext uri="{FF2B5EF4-FFF2-40B4-BE49-F238E27FC236}">
                  <a16:creationId xmlns:a16="http://schemas.microsoft.com/office/drawing/2014/main" id="{6D99FEBB-D812-9B95-34AE-458CD74018B8}"/>
                </a:ext>
              </a:extLst>
            </p:cNvPr>
            <p:cNvCxnSpPr>
              <a:stCxn id="16" idx="3"/>
              <a:endCxn id="21" idx="1"/>
            </p:cNvCxnSpPr>
            <p:nvPr/>
          </p:nvCxnSpPr>
          <p:spPr>
            <a:xfrm>
              <a:off x="4302897" y="4062985"/>
              <a:ext cx="1023788" cy="0"/>
            </a:xfrm>
            <a:prstGeom prst="straightConnector1">
              <a:avLst/>
            </a:prstGeom>
            <a:noFill/>
            <a:ln w="19050" cap="flat" cmpd="sng">
              <a:solidFill>
                <a:srgbClr val="666666"/>
              </a:solidFill>
              <a:prstDash val="solid"/>
              <a:round/>
              <a:headEnd type="none" w="med" len="med"/>
              <a:tailEnd type="triangle" w="med" len="med"/>
            </a:ln>
          </p:spPr>
        </p:cxnSp>
        <p:cxnSp>
          <p:nvCxnSpPr>
            <p:cNvPr id="28" name="Google Shape;444;p41">
              <a:extLst>
                <a:ext uri="{FF2B5EF4-FFF2-40B4-BE49-F238E27FC236}">
                  <a16:creationId xmlns:a16="http://schemas.microsoft.com/office/drawing/2014/main" id="{F48DDA80-BB51-1B5E-9F6C-47DFAD07A9B6}"/>
                </a:ext>
              </a:extLst>
            </p:cNvPr>
            <p:cNvCxnSpPr>
              <a:stCxn id="18" idx="3"/>
              <a:endCxn id="23" idx="1"/>
            </p:cNvCxnSpPr>
            <p:nvPr/>
          </p:nvCxnSpPr>
          <p:spPr>
            <a:xfrm>
              <a:off x="4302897" y="4656309"/>
              <a:ext cx="1023788" cy="0"/>
            </a:xfrm>
            <a:prstGeom prst="straightConnector1">
              <a:avLst/>
            </a:prstGeom>
            <a:noFill/>
            <a:ln w="19050" cap="flat" cmpd="sng">
              <a:solidFill>
                <a:srgbClr val="666666"/>
              </a:solidFill>
              <a:prstDash val="solid"/>
              <a:round/>
              <a:headEnd type="none" w="med" len="med"/>
              <a:tailEnd type="triangle" w="med" len="med"/>
            </a:ln>
          </p:spPr>
        </p:cxnSp>
        <p:sp>
          <p:nvSpPr>
            <p:cNvPr id="29" name="Google Shape;445;p41">
              <a:extLst>
                <a:ext uri="{FF2B5EF4-FFF2-40B4-BE49-F238E27FC236}">
                  <a16:creationId xmlns:a16="http://schemas.microsoft.com/office/drawing/2014/main" id="{534462D2-71CE-C9D6-6A92-44EE775C5A4A}"/>
                </a:ext>
              </a:extLst>
            </p:cNvPr>
            <p:cNvSpPr txBox="1"/>
            <p:nvPr/>
          </p:nvSpPr>
          <p:spPr>
            <a:xfrm>
              <a:off x="4303011" y="1992705"/>
              <a:ext cx="92073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666666"/>
                  </a:solidFill>
                  <a:latin typeface="Sarabun"/>
                  <a:ea typeface="Sarabun"/>
                  <a:cs typeface="Sarabun"/>
                  <a:sym typeface="Sarabun"/>
                </a:rPr>
                <a:t>sampling</a:t>
              </a:r>
              <a:endParaRPr sz="1200" b="1">
                <a:solidFill>
                  <a:srgbClr val="666666"/>
                </a:solidFill>
                <a:latin typeface="Sarabun"/>
                <a:ea typeface="Sarabun"/>
                <a:cs typeface="Sarabun"/>
                <a:sym typeface="Sarabun"/>
              </a:endParaRPr>
            </a:p>
          </p:txBody>
        </p:sp>
        <p:sp>
          <p:nvSpPr>
            <p:cNvPr id="30" name="Google Shape;446;p41">
              <a:extLst>
                <a:ext uri="{FF2B5EF4-FFF2-40B4-BE49-F238E27FC236}">
                  <a16:creationId xmlns:a16="http://schemas.microsoft.com/office/drawing/2014/main" id="{68374881-147B-209D-D878-FC1B24D0B29A}"/>
                </a:ext>
              </a:extLst>
            </p:cNvPr>
            <p:cNvSpPr txBox="1"/>
            <p:nvPr/>
          </p:nvSpPr>
          <p:spPr>
            <a:xfrm>
              <a:off x="4303011" y="2566535"/>
              <a:ext cx="92073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666666"/>
                  </a:solidFill>
                  <a:latin typeface="Sarabun"/>
                  <a:ea typeface="Sarabun"/>
                  <a:cs typeface="Sarabun"/>
                  <a:sym typeface="Sarabun"/>
                </a:rPr>
                <a:t>sampling</a:t>
              </a:r>
              <a:endParaRPr sz="1200" b="1">
                <a:solidFill>
                  <a:srgbClr val="666666"/>
                </a:solidFill>
                <a:latin typeface="Sarabun"/>
                <a:ea typeface="Sarabun"/>
                <a:cs typeface="Sarabun"/>
                <a:sym typeface="Sarabun"/>
              </a:endParaRPr>
            </a:p>
          </p:txBody>
        </p:sp>
        <p:sp>
          <p:nvSpPr>
            <p:cNvPr id="31" name="Google Shape;447;p41">
              <a:extLst>
                <a:ext uri="{FF2B5EF4-FFF2-40B4-BE49-F238E27FC236}">
                  <a16:creationId xmlns:a16="http://schemas.microsoft.com/office/drawing/2014/main" id="{9D26BB42-5AE8-3C72-9C89-6B0672827C48}"/>
                </a:ext>
              </a:extLst>
            </p:cNvPr>
            <p:cNvSpPr txBox="1"/>
            <p:nvPr/>
          </p:nvSpPr>
          <p:spPr>
            <a:xfrm>
              <a:off x="4303011" y="3140364"/>
              <a:ext cx="92073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666666"/>
                  </a:solidFill>
                  <a:latin typeface="Sarabun"/>
                  <a:ea typeface="Sarabun"/>
                  <a:cs typeface="Sarabun"/>
                  <a:sym typeface="Sarabun"/>
                </a:rPr>
                <a:t>sampling</a:t>
              </a:r>
              <a:endParaRPr sz="1200" b="1">
                <a:solidFill>
                  <a:srgbClr val="666666"/>
                </a:solidFill>
                <a:latin typeface="Sarabun"/>
                <a:ea typeface="Sarabun"/>
                <a:cs typeface="Sarabun"/>
                <a:sym typeface="Sarabun"/>
              </a:endParaRPr>
            </a:p>
          </p:txBody>
        </p:sp>
        <p:sp>
          <p:nvSpPr>
            <p:cNvPr id="32" name="Google Shape;448;p41">
              <a:extLst>
                <a:ext uri="{FF2B5EF4-FFF2-40B4-BE49-F238E27FC236}">
                  <a16:creationId xmlns:a16="http://schemas.microsoft.com/office/drawing/2014/main" id="{D33907C9-F3A5-CC13-D3B4-D76447F0A369}"/>
                </a:ext>
              </a:extLst>
            </p:cNvPr>
            <p:cNvSpPr txBox="1"/>
            <p:nvPr/>
          </p:nvSpPr>
          <p:spPr>
            <a:xfrm>
              <a:off x="4303011" y="3714195"/>
              <a:ext cx="920733" cy="3693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666666"/>
                  </a:solidFill>
                  <a:latin typeface="Sarabun"/>
                  <a:ea typeface="Sarabun"/>
                  <a:cs typeface="Sarabun"/>
                  <a:sym typeface="Sarabun"/>
                </a:rPr>
                <a:t>sampling</a:t>
              </a:r>
              <a:endParaRPr sz="1200" b="1">
                <a:solidFill>
                  <a:srgbClr val="666666"/>
                </a:solidFill>
                <a:latin typeface="Sarabun"/>
                <a:ea typeface="Sarabun"/>
                <a:cs typeface="Sarabun"/>
                <a:sym typeface="Sarabun"/>
              </a:endParaRPr>
            </a:p>
          </p:txBody>
        </p:sp>
        <p:sp>
          <p:nvSpPr>
            <p:cNvPr id="38" name="Google Shape;454;p41">
              <a:extLst>
                <a:ext uri="{FF2B5EF4-FFF2-40B4-BE49-F238E27FC236}">
                  <a16:creationId xmlns:a16="http://schemas.microsoft.com/office/drawing/2014/main" id="{3FDDE8EF-046C-1CDF-F7BD-4052E9C5EC2C}"/>
                </a:ext>
              </a:extLst>
            </p:cNvPr>
            <p:cNvSpPr/>
            <p:nvPr/>
          </p:nvSpPr>
          <p:spPr>
            <a:xfrm>
              <a:off x="7598640" y="4884874"/>
              <a:ext cx="1928980" cy="772976"/>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600" b="1">
                  <a:latin typeface="Sarabun"/>
                  <a:ea typeface="Sarabun"/>
                  <a:cs typeface="Sarabun"/>
                  <a:sym typeface="Sarabun"/>
                </a:rPr>
                <a:t>Model Validation</a:t>
              </a:r>
              <a:endParaRPr sz="1100">
                <a:latin typeface="Sarabun"/>
                <a:ea typeface="Sarabun"/>
                <a:cs typeface="Sarabun"/>
                <a:sym typeface="Sarabun"/>
              </a:endParaRPr>
            </a:p>
          </p:txBody>
        </p:sp>
        <p:cxnSp>
          <p:nvCxnSpPr>
            <p:cNvPr id="39" name="Google Shape;455;p41">
              <a:extLst>
                <a:ext uri="{FF2B5EF4-FFF2-40B4-BE49-F238E27FC236}">
                  <a16:creationId xmlns:a16="http://schemas.microsoft.com/office/drawing/2014/main" id="{7D54CA5C-1668-39A3-952F-6D55ADB97688}"/>
                </a:ext>
              </a:extLst>
            </p:cNvPr>
            <p:cNvCxnSpPr>
              <a:stCxn id="5" idx="2"/>
              <a:endCxn id="38" idx="0"/>
            </p:cNvCxnSpPr>
            <p:nvPr/>
          </p:nvCxnSpPr>
          <p:spPr>
            <a:xfrm flipH="1">
              <a:off x="8563130" y="4421484"/>
              <a:ext cx="16" cy="463390"/>
            </a:xfrm>
            <a:prstGeom prst="straightConnector1">
              <a:avLst/>
            </a:prstGeom>
            <a:noFill/>
            <a:ln w="19050" cap="flat" cmpd="sng">
              <a:solidFill>
                <a:srgbClr val="B7B7B7"/>
              </a:solidFill>
              <a:prstDash val="solid"/>
              <a:round/>
              <a:headEnd type="none" w="med" len="med"/>
              <a:tailEnd type="triangle" w="med" len="med"/>
            </a:ln>
          </p:spPr>
        </p:cxnSp>
        <p:cxnSp>
          <p:nvCxnSpPr>
            <p:cNvPr id="42" name="Connector: Elbow 41">
              <a:extLst>
                <a:ext uri="{FF2B5EF4-FFF2-40B4-BE49-F238E27FC236}">
                  <a16:creationId xmlns:a16="http://schemas.microsoft.com/office/drawing/2014/main" id="{2845295A-EF50-C029-F29F-88A62E283186}"/>
                </a:ext>
              </a:extLst>
            </p:cNvPr>
            <p:cNvCxnSpPr>
              <a:stCxn id="19" idx="3"/>
              <a:endCxn id="5" idx="1"/>
            </p:cNvCxnSpPr>
            <p:nvPr/>
          </p:nvCxnSpPr>
          <p:spPr>
            <a:xfrm>
              <a:off x="6006041" y="2412460"/>
              <a:ext cx="872758" cy="1108847"/>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8AE4F4CA-9C36-7FC4-5C9B-BD7B66A9938D}"/>
                </a:ext>
              </a:extLst>
            </p:cNvPr>
            <p:cNvCxnSpPr>
              <a:cxnSpLocks/>
              <a:stCxn id="20" idx="3"/>
              <a:endCxn id="5" idx="1"/>
            </p:cNvCxnSpPr>
            <p:nvPr/>
          </p:nvCxnSpPr>
          <p:spPr>
            <a:xfrm>
              <a:off x="6006041" y="2915326"/>
              <a:ext cx="872758" cy="605981"/>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A6E3637B-A248-FA87-0E00-2C550AE3CF4A}"/>
                </a:ext>
              </a:extLst>
            </p:cNvPr>
            <p:cNvCxnSpPr>
              <a:cxnSpLocks/>
              <a:stCxn id="22" idx="3"/>
              <a:endCxn id="5" idx="1"/>
            </p:cNvCxnSpPr>
            <p:nvPr/>
          </p:nvCxnSpPr>
          <p:spPr>
            <a:xfrm>
              <a:off x="6006041" y="3517731"/>
              <a:ext cx="872758" cy="3576"/>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A8AF69B0-E593-D9FC-1073-1F9090B54D63}"/>
                </a:ext>
              </a:extLst>
            </p:cNvPr>
            <p:cNvCxnSpPr>
              <a:cxnSpLocks/>
              <a:stCxn id="21" idx="3"/>
              <a:endCxn id="5" idx="1"/>
            </p:cNvCxnSpPr>
            <p:nvPr/>
          </p:nvCxnSpPr>
          <p:spPr>
            <a:xfrm flipV="1">
              <a:off x="6006041" y="3521307"/>
              <a:ext cx="872758" cy="541678"/>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803F970-B24B-1F3E-3F94-943385560D8F}"/>
                </a:ext>
              </a:extLst>
            </p:cNvPr>
            <p:cNvCxnSpPr>
              <a:cxnSpLocks/>
              <a:stCxn id="23" idx="3"/>
              <a:endCxn id="5" idx="1"/>
            </p:cNvCxnSpPr>
            <p:nvPr/>
          </p:nvCxnSpPr>
          <p:spPr>
            <a:xfrm flipV="1">
              <a:off x="6006041" y="3521307"/>
              <a:ext cx="872758" cy="1135002"/>
            </a:xfrm>
            <a:prstGeom prst="bent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7" name="Google Shape;278;p32">
            <a:extLst>
              <a:ext uri="{FF2B5EF4-FFF2-40B4-BE49-F238E27FC236}">
                <a16:creationId xmlns:a16="http://schemas.microsoft.com/office/drawing/2014/main" id="{C98F6372-17EC-A471-0B5D-1109D11484BA}"/>
              </a:ext>
            </a:extLst>
          </p:cNvPr>
          <p:cNvSpPr txBox="1"/>
          <p:nvPr/>
        </p:nvSpPr>
        <p:spPr>
          <a:xfrm>
            <a:off x="2009754" y="5446588"/>
            <a:ext cx="8553455" cy="1338798"/>
          </a:xfrm>
          <a:prstGeom prst="rect">
            <a:avLst/>
          </a:prstGeom>
          <a:noFill/>
          <a:ln>
            <a:noFill/>
          </a:ln>
        </p:spPr>
        <p:txBody>
          <a:bodyPr spcFirstLastPara="1" wrap="square" lIns="91425" tIns="91425" rIns="91425" bIns="91425" anchor="t" anchorCtr="0">
            <a:spAutoFit/>
          </a:bodyPr>
          <a:lstStyle/>
          <a:p>
            <a:pPr marL="0" lvl="0" indent="0" rtl="0">
              <a:lnSpc>
                <a:spcPct val="150000"/>
              </a:lnSpc>
              <a:spcBef>
                <a:spcPts val="0"/>
              </a:spcBef>
              <a:spcAft>
                <a:spcPts val="0"/>
              </a:spcAft>
              <a:buNone/>
            </a:pPr>
            <a:r>
              <a:rPr lang="en-US"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Candidate labels : </a:t>
            </a:r>
          </a:p>
          <a:p>
            <a:pPr marL="0" lvl="0" indent="0" rtl="0">
              <a:lnSpc>
                <a:spcPct val="150000"/>
              </a:lnSpc>
              <a:spcBef>
                <a:spcPts val="0"/>
              </a:spcBef>
              <a:spcAft>
                <a:spcPts val="0"/>
              </a:spcAft>
              <a:buNone/>
            </a:pPr>
            <a:r>
              <a:rPr lang="th-TH" sz="1600" dirty="0">
                <a:solidFill>
                  <a:schemeClr val="tx1">
                    <a:lumMod val="75000"/>
                    <a:lumOff val="25000"/>
                  </a:schemeClr>
                </a:solidFill>
                <a:latin typeface="Sarabun Light" panose="00000400000000000000" pitchFamily="2" charset="-34"/>
                <a:cs typeface="Sarabun Light" panose="00000400000000000000" pitchFamily="2" charset="-34"/>
              </a:rPr>
              <a:t>ผิดคน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wrong patient), </a:t>
            </a:r>
            <a:r>
              <a:rPr lang="th-TH" sz="1600" dirty="0">
                <a:solidFill>
                  <a:schemeClr val="tx1">
                    <a:lumMod val="75000"/>
                    <a:lumOff val="25000"/>
                  </a:schemeClr>
                </a:solidFill>
                <a:latin typeface="Sarabun Light" panose="00000400000000000000" pitchFamily="2" charset="-34"/>
                <a:cs typeface="Sarabun Light" panose="00000400000000000000" pitchFamily="2" charset="-34"/>
              </a:rPr>
              <a:t>ผิดชนิด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(wrong drug), </a:t>
            </a:r>
            <a:r>
              <a:rPr lang="th-TH" sz="1600" dirty="0">
                <a:solidFill>
                  <a:schemeClr val="tx1">
                    <a:lumMod val="75000"/>
                    <a:lumOff val="25000"/>
                  </a:schemeClr>
                </a:solidFill>
                <a:latin typeface="Sarabun Light" panose="00000400000000000000" pitchFamily="2" charset="-34"/>
                <a:cs typeface="Sarabun Light" panose="00000400000000000000" pitchFamily="2" charset="-34"/>
              </a:rPr>
              <a:t>ผิดขนาด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wrong dose), </a:t>
            </a:r>
            <a:r>
              <a:rPr lang="th-TH" sz="1600" dirty="0">
                <a:solidFill>
                  <a:schemeClr val="tx1">
                    <a:lumMod val="75000"/>
                    <a:lumOff val="25000"/>
                  </a:schemeClr>
                </a:solidFill>
                <a:latin typeface="Sarabun Light" panose="00000400000000000000" pitchFamily="2" charset="-34"/>
                <a:cs typeface="Sarabun Light" panose="00000400000000000000" pitchFamily="2" charset="-34"/>
              </a:rPr>
              <a:t>ผิดเทคนิค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wrong technique), </a:t>
            </a:r>
            <a:r>
              <a:rPr lang="th-TH" sz="1600" dirty="0">
                <a:solidFill>
                  <a:schemeClr val="tx1">
                    <a:lumMod val="75000"/>
                    <a:lumOff val="25000"/>
                  </a:schemeClr>
                </a:solidFill>
                <a:latin typeface="Sarabun Light" panose="00000400000000000000" pitchFamily="2" charset="-34"/>
                <a:cs typeface="Sarabun Light" panose="00000400000000000000" pitchFamily="2" charset="-34"/>
              </a:rPr>
              <a:t>ผิดเวลา</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(wrong time)</a:t>
            </a:r>
            <a:r>
              <a:rPr lang="en-US" sz="1600" dirty="0">
                <a:solidFill>
                  <a:schemeClr val="tx1">
                    <a:lumMod val="75000"/>
                    <a:lumOff val="25000"/>
                  </a:schemeClr>
                </a:solidFill>
                <a:latin typeface="Sarabun Light" panose="00000400000000000000" pitchFamily="2" charset="-34"/>
                <a:ea typeface="Sarabun"/>
                <a:cs typeface="Sarabun Light" panose="00000400000000000000" pitchFamily="2" charset="-34"/>
                <a:sym typeface="Sarabun"/>
              </a:rPr>
              <a:t> </a:t>
            </a:r>
            <a:endParaRPr sz="1600" dirty="0">
              <a:solidFill>
                <a:schemeClr val="tx1">
                  <a:lumMod val="75000"/>
                  <a:lumOff val="25000"/>
                </a:schemeClr>
              </a:solidFill>
              <a:latin typeface="Sarabun Light" panose="00000400000000000000" pitchFamily="2" charset="-34"/>
              <a:ea typeface="Sarabun"/>
              <a:cs typeface="Sarabun Light" panose="00000400000000000000" pitchFamily="2" charset="-34"/>
              <a:sym typeface="Sarabun"/>
            </a:endParaRPr>
          </a:p>
        </p:txBody>
      </p:sp>
      <p:sp>
        <p:nvSpPr>
          <p:cNvPr id="58" name="Title 1">
            <a:extLst>
              <a:ext uri="{FF2B5EF4-FFF2-40B4-BE49-F238E27FC236}">
                <a16:creationId xmlns:a16="http://schemas.microsoft.com/office/drawing/2014/main" id="{6406D553-6317-505C-EDCE-22BFCA2DD6BA}"/>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1686960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2" name="Google Shape;278;p32">
            <a:extLst>
              <a:ext uri="{FF2B5EF4-FFF2-40B4-BE49-F238E27FC236}">
                <a16:creationId xmlns:a16="http://schemas.microsoft.com/office/drawing/2014/main" id="{3BBF1223-0669-66AA-A044-AD101937F5D2}"/>
              </a:ext>
            </a:extLst>
          </p:cNvPr>
          <p:cNvSpPr txBox="1"/>
          <p:nvPr/>
        </p:nvSpPr>
        <p:spPr>
          <a:xfrm>
            <a:off x="3277735" y="535040"/>
            <a:ext cx="6618740" cy="110796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endParaRPr lang="th-TH"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Multilingual Pre-trained Language model (PLM) </a:t>
            </a:r>
          </a:p>
        </p:txBody>
      </p:sp>
      <p:sp>
        <p:nvSpPr>
          <p:cNvPr id="4" name="TextBox 3">
            <a:extLst>
              <a:ext uri="{FF2B5EF4-FFF2-40B4-BE49-F238E27FC236}">
                <a16:creationId xmlns:a16="http://schemas.microsoft.com/office/drawing/2014/main" id="{9B43A1D7-B3AD-90B2-4533-89D3A73D1EBE}"/>
              </a:ext>
            </a:extLst>
          </p:cNvPr>
          <p:cNvSpPr txBox="1"/>
          <p:nvPr/>
        </p:nvSpPr>
        <p:spPr>
          <a:xfrm>
            <a:off x="2085975" y="1812500"/>
            <a:ext cx="8629649" cy="1521250"/>
          </a:xfrm>
          <a:prstGeom prst="rect">
            <a:avLst/>
          </a:prstGeom>
          <a:noFill/>
        </p:spPr>
        <p:txBody>
          <a:bodyPr wrap="square">
            <a:spAutoFit/>
          </a:bodyPr>
          <a:lstStyle/>
          <a:p>
            <a:pPr>
              <a:lnSpc>
                <a:spcPct val="150000"/>
              </a:lnSpc>
              <a:tabLst>
                <a:tab pos="457200"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We selected multilingual Pre-trained Language Model (PLM) that was trained with Thai language and fine-tuned for enhanced performance in zero-shot classification tasks. The model was obtained from Hugging Face's repository, which offers three models specifically optimized for zero-shot classification.</a:t>
            </a:r>
            <a:endParaRPr lang="th-TH" sz="1600"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6" name="Google Shape;463;p42">
            <a:extLst>
              <a:ext uri="{FF2B5EF4-FFF2-40B4-BE49-F238E27FC236}">
                <a16:creationId xmlns:a16="http://schemas.microsoft.com/office/drawing/2014/main" id="{B4D130B8-8AAE-19DB-DCE2-F689E8BEA293}"/>
              </a:ext>
            </a:extLst>
          </p:cNvPr>
          <p:cNvSpPr txBox="1"/>
          <p:nvPr/>
        </p:nvSpPr>
        <p:spPr>
          <a:xfrm>
            <a:off x="2339969" y="3595329"/>
            <a:ext cx="8121659" cy="2015906"/>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b="1" i="1" dirty="0">
                <a:solidFill>
                  <a:schemeClr val="dk1"/>
                </a:solidFill>
                <a:latin typeface="Sarabun"/>
                <a:ea typeface="Sarabun"/>
                <a:cs typeface="Sarabun"/>
                <a:sym typeface="Sarabun"/>
              </a:rPr>
              <a:t>joeddav/xlm-roberta-large-xnli </a:t>
            </a:r>
            <a:endParaRPr sz="1300" b="1" i="1" dirty="0">
              <a:solidFill>
                <a:schemeClr val="dk1"/>
              </a:solidFill>
              <a:latin typeface="Sarabun"/>
              <a:ea typeface="Sarabun"/>
              <a:cs typeface="Sarabun"/>
              <a:sym typeface="Sarabun"/>
            </a:endParaRPr>
          </a:p>
          <a:p>
            <a:pPr lvl="0" indent="457200">
              <a:lnSpc>
                <a:spcPct val="150000"/>
              </a:lnSpc>
              <a:spcBef>
                <a:spcPts val="1200"/>
              </a:spcBef>
            </a:pPr>
            <a:r>
              <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rPr>
              <a:t>It is a model based on the </a:t>
            </a:r>
            <a:r>
              <a:rPr lang="en-US" sz="1600" dirty="0" err="1">
                <a:solidFill>
                  <a:schemeClr val="tx1">
                    <a:lumMod val="75000"/>
                    <a:lumOff val="25000"/>
                  </a:schemeClr>
                </a:solidFill>
                <a:latin typeface="Sarabun Light" panose="00000400000000000000" pitchFamily="2" charset="-34"/>
                <a:cs typeface="Sarabun Light" panose="00000400000000000000" pitchFamily="2" charset="-34"/>
                <a:sym typeface="Sarabun"/>
              </a:rPr>
              <a:t>xlm</a:t>
            </a:r>
            <a:r>
              <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rPr>
              <a:t>-</a:t>
            </a:r>
            <a:r>
              <a:rPr lang="en-US" sz="1600" dirty="0" err="1">
                <a:solidFill>
                  <a:schemeClr val="tx1">
                    <a:lumMod val="75000"/>
                    <a:lumOff val="25000"/>
                  </a:schemeClr>
                </a:solidFill>
                <a:latin typeface="Sarabun Light" panose="00000400000000000000" pitchFamily="2" charset="-34"/>
                <a:cs typeface="Sarabun Light" panose="00000400000000000000" pitchFamily="2" charset="-34"/>
                <a:sym typeface="Sarabun"/>
              </a:rPr>
              <a:t>roberta</a:t>
            </a:r>
            <a:r>
              <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rPr>
              <a:t>-large architecture, which has been fine-tuned using the XNLI dataset. The XNLI dataset is a multilingual natural language inference corpus that consists of diverse languages, including 15 different languages.</a:t>
            </a:r>
            <a:endParaRPr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Tree>
    <p:extLst>
      <p:ext uri="{BB962C8B-B14F-4D97-AF65-F5344CB8AC3E}">
        <p14:creationId xmlns:p14="http://schemas.microsoft.com/office/powerpoint/2010/main" val="154868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2" name="Google Shape;278;p32">
            <a:extLst>
              <a:ext uri="{FF2B5EF4-FFF2-40B4-BE49-F238E27FC236}">
                <a16:creationId xmlns:a16="http://schemas.microsoft.com/office/drawing/2014/main" id="{3BBF1223-0669-66AA-A044-AD101937F5D2}"/>
              </a:ext>
            </a:extLst>
          </p:cNvPr>
          <p:cNvSpPr txBox="1"/>
          <p:nvPr/>
        </p:nvSpPr>
        <p:spPr>
          <a:xfrm>
            <a:off x="3277735" y="535040"/>
            <a:ext cx="6618740" cy="110796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endParaRPr lang="th-TH"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Multilingual Pre-trained Language model (PLM) </a:t>
            </a:r>
          </a:p>
        </p:txBody>
      </p:sp>
      <p:sp>
        <p:nvSpPr>
          <p:cNvPr id="3" name="Google Shape;471;p43">
            <a:extLst>
              <a:ext uri="{FF2B5EF4-FFF2-40B4-BE49-F238E27FC236}">
                <a16:creationId xmlns:a16="http://schemas.microsoft.com/office/drawing/2014/main" id="{DFF8677F-AE26-7F36-ABA5-363C7135BFE9}"/>
              </a:ext>
            </a:extLst>
          </p:cNvPr>
          <p:cNvSpPr txBox="1"/>
          <p:nvPr/>
        </p:nvSpPr>
        <p:spPr>
          <a:xfrm>
            <a:off x="2327405" y="2178045"/>
            <a:ext cx="8807320" cy="2585293"/>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b="1" i="1" dirty="0">
                <a:solidFill>
                  <a:schemeClr val="dk1"/>
                </a:solidFill>
                <a:latin typeface="Sarabun"/>
                <a:ea typeface="Sarabun"/>
                <a:cs typeface="Sarabun"/>
                <a:sym typeface="Sarabun"/>
              </a:rPr>
              <a:t>MoritzLaurer/mDeBERTa-v3-base-mnli-xnli </a:t>
            </a:r>
            <a:endParaRPr b="1" i="1" dirty="0">
              <a:solidFill>
                <a:schemeClr val="dk1"/>
              </a:solidFill>
              <a:latin typeface="Sarabun"/>
              <a:ea typeface="Sarabun"/>
              <a:cs typeface="Sarabun"/>
              <a:sym typeface="Sarabun"/>
            </a:endParaRPr>
          </a:p>
          <a:p>
            <a:pPr marL="0" lvl="0" indent="0" algn="l" rtl="0">
              <a:lnSpc>
                <a:spcPct val="150000"/>
              </a:lnSpc>
              <a:spcBef>
                <a:spcPts val="1200"/>
              </a:spcBef>
              <a:spcAft>
                <a:spcPts val="1200"/>
              </a:spcAft>
              <a:buNone/>
              <a:tabLst>
                <a:tab pos="457200" algn="l"/>
              </a:tabLst>
            </a:pPr>
            <a:r>
              <a:rPr lang="en" dirty="0">
                <a:solidFill>
                  <a:schemeClr val="dk1"/>
                </a:solidFill>
                <a:latin typeface="Sarabun"/>
                <a:ea typeface="Sarabun"/>
                <a:cs typeface="Sarabun"/>
                <a:sym typeface="Sarabun"/>
              </a:rPr>
              <a:t>      	</a:t>
            </a:r>
            <a:r>
              <a:rPr lang="en-US" b="0" i="0" dirty="0">
                <a:solidFill>
                  <a:srgbClr val="D1D5DB"/>
                </a:solidFill>
                <a:effectLst/>
                <a:latin typeface="Söhne"/>
              </a:rPr>
              <a:t>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The multilingual model, developed by Microsoft, is a Natural Language Inference (NLI) model that has been pre-trained on more than 100 languages using the CC100 dataset. It has also been fine-tuned using the XNLI dataset, which consists of pairs of hypothetical and posed questions from 15 different languages, including the English MNLI dataset.</a:t>
            </a:r>
            <a:endParaRPr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Tree>
    <p:extLst>
      <p:ext uri="{BB962C8B-B14F-4D97-AF65-F5344CB8AC3E}">
        <p14:creationId xmlns:p14="http://schemas.microsoft.com/office/powerpoint/2010/main" val="223233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RESEARCH FRAMEWORK</a:t>
            </a:r>
            <a:endParaRPr lang="th-TH" sz="2800" dirty="0">
              <a:latin typeface="Sarabun" panose="00000500000000000000" pitchFamily="2" charset="-34"/>
              <a:cs typeface="Sarabun" panose="00000500000000000000" pitchFamily="2" charset="-34"/>
            </a:endParaRPr>
          </a:p>
        </p:txBody>
      </p:sp>
      <p:sp>
        <p:nvSpPr>
          <p:cNvPr id="2" name="Google Shape;278;p32">
            <a:extLst>
              <a:ext uri="{FF2B5EF4-FFF2-40B4-BE49-F238E27FC236}">
                <a16:creationId xmlns:a16="http://schemas.microsoft.com/office/drawing/2014/main" id="{3BBF1223-0669-66AA-A044-AD101937F5D2}"/>
              </a:ext>
            </a:extLst>
          </p:cNvPr>
          <p:cNvSpPr txBox="1"/>
          <p:nvPr/>
        </p:nvSpPr>
        <p:spPr>
          <a:xfrm>
            <a:off x="3277735" y="535040"/>
            <a:ext cx="6618740" cy="1107965"/>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endParaRPr lang="th-TH"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endParaRPr>
          </a:p>
          <a:p>
            <a:pPr marL="0" lvl="0" indent="0" algn="ctr" rtl="0">
              <a:lnSpc>
                <a:spcPct val="150000"/>
              </a:lnSpc>
              <a:spcBef>
                <a:spcPts val="0"/>
              </a:spcBef>
              <a:spcAft>
                <a:spcPts val="0"/>
              </a:spcAft>
              <a:buNone/>
            </a:pPr>
            <a:r>
              <a:rPr lang="en-US" sz="20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Multilingual Pre-trained Language model (PLM) </a:t>
            </a:r>
          </a:p>
        </p:txBody>
      </p:sp>
      <p:sp>
        <p:nvSpPr>
          <p:cNvPr id="4" name="Google Shape;479;p44">
            <a:extLst>
              <a:ext uri="{FF2B5EF4-FFF2-40B4-BE49-F238E27FC236}">
                <a16:creationId xmlns:a16="http://schemas.microsoft.com/office/drawing/2014/main" id="{90B35812-6949-0C01-A81B-3BC3AD159449}"/>
              </a:ext>
            </a:extLst>
          </p:cNvPr>
          <p:cNvSpPr txBox="1"/>
          <p:nvPr/>
        </p:nvSpPr>
        <p:spPr>
          <a:xfrm>
            <a:off x="2360404" y="2009700"/>
            <a:ext cx="8879096" cy="243140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0"/>
              </a:spcAft>
              <a:buNone/>
            </a:pPr>
            <a:r>
              <a:rPr lang="en" b="1" i="1" dirty="0">
                <a:solidFill>
                  <a:schemeClr val="dk1"/>
                </a:solidFill>
                <a:latin typeface="Sarabun"/>
                <a:ea typeface="Sarabun"/>
                <a:cs typeface="Sarabun"/>
                <a:sym typeface="Sarabun"/>
              </a:rPr>
              <a:t>MoritzLaurer/multilingual-MiniLMv2-L6-mnli-xnli</a:t>
            </a:r>
            <a:endParaRPr b="1" i="1" dirty="0">
              <a:solidFill>
                <a:schemeClr val="dk1"/>
              </a:solidFill>
              <a:latin typeface="Sarabun"/>
              <a:ea typeface="Sarabun"/>
              <a:cs typeface="Sarabun"/>
              <a:sym typeface="Sarabun"/>
            </a:endParaRPr>
          </a:p>
          <a:p>
            <a:pPr marL="0" lvl="0" indent="0" algn="l" rtl="0">
              <a:lnSpc>
                <a:spcPct val="150000"/>
              </a:lnSpc>
              <a:spcBef>
                <a:spcPts val="1200"/>
              </a:spcBef>
              <a:spcAft>
                <a:spcPts val="0"/>
              </a:spcAft>
              <a:buNone/>
            </a:pPr>
            <a:r>
              <a:rPr lang="en" dirty="0">
                <a:solidFill>
                  <a:schemeClr val="dk1"/>
                </a:solidFill>
                <a:latin typeface="Sarabun"/>
                <a:ea typeface="Sarabun"/>
                <a:cs typeface="Sarabun"/>
                <a:sym typeface="Sarabun"/>
              </a:rPr>
              <a:t>      	</a:t>
            </a:r>
            <a:r>
              <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rPr>
              <a:t>The multilingual model developed by Microsoft is a Natural Language Inference (NLI) model that supports over 100 languages. The base model, multilingual-MiniLM-L6, has undergone distillation from XLM-</a:t>
            </a:r>
            <a:r>
              <a:rPr lang="en-US" sz="1600" dirty="0" err="1">
                <a:solidFill>
                  <a:schemeClr val="tx1">
                    <a:lumMod val="75000"/>
                    <a:lumOff val="25000"/>
                  </a:schemeClr>
                </a:solidFill>
                <a:latin typeface="Sarabun Light" panose="00000400000000000000" pitchFamily="2" charset="-34"/>
                <a:cs typeface="Sarabun Light" panose="00000400000000000000" pitchFamily="2" charset="-34"/>
                <a:sym typeface="Sarabun"/>
              </a:rPr>
              <a:t>RoBERTa</a:t>
            </a:r>
            <a:r>
              <a:rPr lang="en-US" sz="1600" dirty="0">
                <a:solidFill>
                  <a:schemeClr val="tx1">
                    <a:lumMod val="75000"/>
                    <a:lumOff val="25000"/>
                  </a:schemeClr>
                </a:solidFill>
                <a:latin typeface="Sarabun Light" panose="00000400000000000000" pitchFamily="2" charset="-34"/>
                <a:cs typeface="Sarabun Light" panose="00000400000000000000" pitchFamily="2" charset="-34"/>
                <a:sym typeface="Sarabun"/>
              </a:rPr>
              <a:t>-large. The model has been further improved by fine-tuning it using the XNLI dataset, which consists of hypothesis-premise pairs from 15 different languages</a:t>
            </a:r>
            <a:endParaRPr sz="1600" dirty="0">
              <a:solidFill>
                <a:schemeClr val="tx1">
                  <a:lumMod val="75000"/>
                  <a:lumOff val="25000"/>
                </a:schemeClr>
              </a:solidFill>
              <a:latin typeface="Sarabun Light" panose="00000400000000000000" pitchFamily="2" charset="-34"/>
              <a:cs typeface="Sarabun Light" panose="00000400000000000000" pitchFamily="2" charset="-34"/>
              <a:sym typeface="Sarabun"/>
            </a:endParaRPr>
          </a:p>
        </p:txBody>
      </p:sp>
    </p:spTree>
    <p:extLst>
      <p:ext uri="{BB962C8B-B14F-4D97-AF65-F5344CB8AC3E}">
        <p14:creationId xmlns:p14="http://schemas.microsoft.com/office/powerpoint/2010/main" val="3731412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4" name="TextBox 3">
            <a:extLst>
              <a:ext uri="{FF2B5EF4-FFF2-40B4-BE49-F238E27FC236}">
                <a16:creationId xmlns:a16="http://schemas.microsoft.com/office/drawing/2014/main" id="{93297DC2-869C-E48C-C9ED-BA8D87DD4B77}"/>
              </a:ext>
            </a:extLst>
          </p:cNvPr>
          <p:cNvSpPr txBox="1"/>
          <p:nvPr/>
        </p:nvSpPr>
        <p:spPr>
          <a:xfrm>
            <a:off x="3200400" y="1358383"/>
            <a:ext cx="6096000" cy="369332"/>
          </a:xfrm>
          <a:prstGeom prst="rect">
            <a:avLst/>
          </a:prstGeom>
          <a:noFill/>
        </p:spPr>
        <p:txBody>
          <a:bodyPr wrap="square">
            <a:spAutoFit/>
          </a:bodyPr>
          <a:lstStyle/>
          <a:p>
            <a:pPr algn="ctr"/>
            <a:r>
              <a:rPr lang="en-US" dirty="0">
                <a:solidFill>
                  <a:schemeClr val="tx1">
                    <a:lumMod val="75000"/>
                    <a:lumOff val="25000"/>
                  </a:schemeClr>
                </a:solidFill>
                <a:latin typeface="Sarabun SemiBold" panose="00000700000000000000" pitchFamily="2" charset="-34"/>
                <a:cs typeface="Sarabun SemiBold" panose="00000700000000000000" pitchFamily="2" charset="-34"/>
              </a:rPr>
              <a:t>Supervised Learning Classification Model</a:t>
            </a:r>
          </a:p>
        </p:txBody>
      </p:sp>
      <p:pic>
        <p:nvPicPr>
          <p:cNvPr id="3" name="Google Shape;411;p40">
            <a:extLst>
              <a:ext uri="{FF2B5EF4-FFF2-40B4-BE49-F238E27FC236}">
                <a16:creationId xmlns:a16="http://schemas.microsoft.com/office/drawing/2014/main" id="{AE622C21-9AA8-B77B-20F9-8CF711CEE108}"/>
              </a:ext>
            </a:extLst>
          </p:cNvPr>
          <p:cNvPicPr preferRelativeResize="0"/>
          <p:nvPr/>
        </p:nvPicPr>
        <p:blipFill>
          <a:blip r:embed="rId3">
            <a:alphaModFix/>
          </a:blip>
          <a:stretch>
            <a:fillRect/>
          </a:stretch>
        </p:blipFill>
        <p:spPr>
          <a:xfrm>
            <a:off x="3661639" y="1987182"/>
            <a:ext cx="5173522" cy="3786599"/>
          </a:xfrm>
          <a:prstGeom prst="rect">
            <a:avLst/>
          </a:prstGeom>
          <a:noFill/>
          <a:ln>
            <a:noFill/>
          </a:ln>
        </p:spPr>
      </p:pic>
    </p:spTree>
    <p:extLst>
      <p:ext uri="{BB962C8B-B14F-4D97-AF65-F5344CB8AC3E}">
        <p14:creationId xmlns:p14="http://schemas.microsoft.com/office/powerpoint/2010/main" val="414951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5;p16">
            <a:extLst>
              <a:ext uri="{FF2B5EF4-FFF2-40B4-BE49-F238E27FC236}">
                <a16:creationId xmlns:a16="http://schemas.microsoft.com/office/drawing/2014/main" id="{E5577893-1BE4-1B44-7FFA-C8F2FECC4D91}"/>
              </a:ext>
            </a:extLst>
          </p:cNvPr>
          <p:cNvPicPr preferRelativeResize="0"/>
          <p:nvPr/>
        </p:nvPicPr>
        <p:blipFill>
          <a:blip r:embed="rId3">
            <a:alphaModFix/>
          </a:blip>
          <a:stretch>
            <a:fillRect/>
          </a:stretch>
        </p:blipFill>
        <p:spPr>
          <a:xfrm>
            <a:off x="2087828" y="1009650"/>
            <a:ext cx="3553310" cy="4838699"/>
          </a:xfrm>
          <a:prstGeom prst="rect">
            <a:avLst/>
          </a:prstGeom>
          <a:ln>
            <a:noFill/>
          </a:ln>
          <a:effectLst>
            <a:outerShdw blurRad="190500" algn="tl" rotWithShape="0">
              <a:srgbClr val="000000">
                <a:alpha val="70000"/>
              </a:srgbClr>
            </a:outerShdw>
          </a:effectLst>
        </p:spPr>
      </p:pic>
      <p:sp>
        <p:nvSpPr>
          <p:cNvPr id="7" name="Google Shape;98;p16">
            <a:extLst>
              <a:ext uri="{FF2B5EF4-FFF2-40B4-BE49-F238E27FC236}">
                <a16:creationId xmlns:a16="http://schemas.microsoft.com/office/drawing/2014/main" id="{51311F79-C23C-2E56-36B0-0598823F46D8}"/>
              </a:ext>
            </a:extLst>
          </p:cNvPr>
          <p:cNvSpPr txBox="1"/>
          <p:nvPr/>
        </p:nvSpPr>
        <p:spPr>
          <a:xfrm>
            <a:off x="3249637" y="6312657"/>
            <a:ext cx="7090117"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Sarabun ExtraLight" panose="00000300000000000000" pitchFamily="2" charset="-34"/>
                <a:cs typeface="Sarabun ExtraLight" panose="00000300000000000000" pitchFamily="2" charset="-34"/>
                <a:sym typeface="Sarabun"/>
              </a:rPr>
              <a:t>Challenge WG. Medication without harm. World Health Organization. 2017.</a:t>
            </a:r>
          </a:p>
        </p:txBody>
      </p:sp>
      <p:sp>
        <p:nvSpPr>
          <p:cNvPr id="9" name="TextBox 8">
            <a:extLst>
              <a:ext uri="{FF2B5EF4-FFF2-40B4-BE49-F238E27FC236}">
                <a16:creationId xmlns:a16="http://schemas.microsoft.com/office/drawing/2014/main" id="{4BC6C185-133C-C36D-D73B-337FA566955A}"/>
              </a:ext>
            </a:extLst>
          </p:cNvPr>
          <p:cNvSpPr txBox="1"/>
          <p:nvPr/>
        </p:nvSpPr>
        <p:spPr>
          <a:xfrm>
            <a:off x="6096000" y="1234329"/>
            <a:ext cx="5460441" cy="782587"/>
          </a:xfrm>
          <a:prstGeom prst="rect">
            <a:avLst/>
          </a:prstGeom>
          <a:noFill/>
        </p:spPr>
        <p:txBody>
          <a:bodyPr wrap="square">
            <a:spAutoFit/>
          </a:bodyPr>
          <a:lstStyle/>
          <a:p>
            <a:pPr>
              <a:lnSpc>
                <a:spcPct val="150000"/>
              </a:lnSpc>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World Health Organization (WHO) estimates that medication errors cost approximately </a:t>
            </a:r>
            <a:r>
              <a:rPr lang="en-US" sz="1600" dirty="0">
                <a:solidFill>
                  <a:schemeClr val="tx1">
                    <a:lumMod val="75000"/>
                    <a:lumOff val="25000"/>
                  </a:schemeClr>
                </a:solidFill>
                <a:latin typeface="Sarabun SemiBold" panose="00000700000000000000" pitchFamily="2" charset="-34"/>
                <a:cs typeface="Sarabun SemiBold" panose="00000700000000000000" pitchFamily="2" charset="-34"/>
              </a:rPr>
              <a:t>US$ 42 </a:t>
            </a:r>
            <a:r>
              <a:rPr lang="en-US" sz="1600" dirty="0">
                <a:solidFill>
                  <a:schemeClr val="tx1">
                    <a:lumMod val="75000"/>
                    <a:lumOff val="25000"/>
                  </a:schemeClr>
                </a:solidFill>
                <a:latin typeface="Sarabun ExtraBold" panose="00000900000000000000" pitchFamily="2" charset="-34"/>
                <a:cs typeface="Sarabun ExtraBold" panose="00000900000000000000" pitchFamily="2" charset="-34"/>
              </a:rPr>
              <a:t>billion annually</a:t>
            </a:r>
          </a:p>
        </p:txBody>
      </p:sp>
      <p:sp>
        <p:nvSpPr>
          <p:cNvPr id="11" name="TextBox 10">
            <a:extLst>
              <a:ext uri="{FF2B5EF4-FFF2-40B4-BE49-F238E27FC236}">
                <a16:creationId xmlns:a16="http://schemas.microsoft.com/office/drawing/2014/main" id="{CF41AC1C-45C3-25F8-9AAB-C371C79EDDA7}"/>
              </a:ext>
            </a:extLst>
          </p:cNvPr>
          <p:cNvSpPr txBox="1"/>
          <p:nvPr/>
        </p:nvSpPr>
        <p:spPr>
          <a:xfrm>
            <a:off x="6096000" y="2844224"/>
            <a:ext cx="5087815" cy="782587"/>
          </a:xfrm>
          <a:prstGeom prst="rect">
            <a:avLst/>
          </a:prstGeom>
          <a:noFill/>
        </p:spPr>
        <p:txBody>
          <a:bodyPr wrap="square">
            <a:spAutoFit/>
          </a:bodyPr>
          <a:lstStyle/>
          <a:p>
            <a:pPr>
              <a:lnSpc>
                <a:spcPct val="150000"/>
              </a:lnSpc>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In 2017, WHO launched the </a:t>
            </a:r>
            <a:r>
              <a:rPr lang="en-US" sz="1600" dirty="0">
                <a:solidFill>
                  <a:schemeClr val="tx1">
                    <a:lumMod val="75000"/>
                    <a:lumOff val="25000"/>
                  </a:schemeClr>
                </a:solidFill>
                <a:latin typeface="Sarabun SemiBold" panose="00000700000000000000" pitchFamily="2" charset="-34"/>
                <a:cs typeface="Sarabun SemiBold" panose="00000700000000000000" pitchFamily="2" charset="-34"/>
              </a:rPr>
              <a:t>"Third Global Patient Safety Challenge: Medication Without Harm."</a:t>
            </a:r>
            <a:endParaRPr lang="th-TH" sz="1600" dirty="0">
              <a:solidFill>
                <a:schemeClr val="tx1">
                  <a:lumMod val="75000"/>
                  <a:lumOff val="25000"/>
                </a:schemeClr>
              </a:solidFill>
              <a:latin typeface="Sarabun SemiBold" panose="00000700000000000000" pitchFamily="2" charset="-34"/>
              <a:cs typeface="Sarabun SemiBold" panose="00000700000000000000" pitchFamily="2" charset="-34"/>
            </a:endParaRPr>
          </a:p>
        </p:txBody>
      </p:sp>
      <p:sp>
        <p:nvSpPr>
          <p:cNvPr id="13" name="TextBox 12">
            <a:extLst>
              <a:ext uri="{FF2B5EF4-FFF2-40B4-BE49-F238E27FC236}">
                <a16:creationId xmlns:a16="http://schemas.microsoft.com/office/drawing/2014/main" id="{EF150C18-8C34-985C-572E-1E2A8FAD4D32}"/>
              </a:ext>
            </a:extLst>
          </p:cNvPr>
          <p:cNvSpPr txBox="1"/>
          <p:nvPr/>
        </p:nvSpPr>
        <p:spPr>
          <a:xfrm>
            <a:off x="6096001" y="4261473"/>
            <a:ext cx="5550040" cy="1151918"/>
          </a:xfrm>
          <a:prstGeom prst="rect">
            <a:avLst/>
          </a:prstGeom>
          <a:noFill/>
        </p:spPr>
        <p:txBody>
          <a:bodyPr wrap="square">
            <a:spAutoFit/>
          </a:bodyPr>
          <a:lstStyle/>
          <a:p>
            <a:pPr>
              <a:lnSpc>
                <a:spcPct val="150000"/>
              </a:lnSpc>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The objective is to prioritize the development of a system that ensures safety in medication use, with the goal of </a:t>
            </a:r>
            <a:r>
              <a:rPr lang="en-US" sz="1600" dirty="0">
                <a:solidFill>
                  <a:schemeClr val="tx1">
                    <a:lumMod val="75000"/>
                    <a:lumOff val="25000"/>
                  </a:schemeClr>
                </a:solidFill>
                <a:latin typeface="Sarabun SemiBold" panose="00000700000000000000" pitchFamily="2" charset="-34"/>
                <a:cs typeface="Sarabun SemiBold" panose="00000700000000000000" pitchFamily="2" charset="-34"/>
              </a:rPr>
              <a:t>reducing medication-related harm by 50%.</a:t>
            </a:r>
            <a:endParaRPr lang="th-TH" sz="1600" dirty="0">
              <a:solidFill>
                <a:schemeClr val="tx1">
                  <a:lumMod val="75000"/>
                  <a:lumOff val="25000"/>
                </a:schemeClr>
              </a:solidFill>
              <a:latin typeface="Sarabun SemiBold" panose="00000700000000000000" pitchFamily="2" charset="-34"/>
              <a:cs typeface="Sarabun SemiBold" panose="00000700000000000000" pitchFamily="2" charset="-34"/>
            </a:endParaRPr>
          </a:p>
        </p:txBody>
      </p:sp>
      <p:sp>
        <p:nvSpPr>
          <p:cNvPr id="16" name="Title 1">
            <a:extLst>
              <a:ext uri="{FF2B5EF4-FFF2-40B4-BE49-F238E27FC236}">
                <a16:creationId xmlns:a16="http://schemas.microsoft.com/office/drawing/2014/main" id="{75C5A69B-0C4E-1EB0-4713-DA64B8006B54}"/>
              </a:ext>
            </a:extLst>
          </p:cNvPr>
          <p:cNvSpPr txBox="1">
            <a:spLocks/>
          </p:cNvSpPr>
          <p:nvPr/>
        </p:nvSpPr>
        <p:spPr>
          <a:xfrm>
            <a:off x="9003632" y="0"/>
            <a:ext cx="3188368"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2563222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4" name="TextBox 3">
            <a:extLst>
              <a:ext uri="{FF2B5EF4-FFF2-40B4-BE49-F238E27FC236}">
                <a16:creationId xmlns:a16="http://schemas.microsoft.com/office/drawing/2014/main" id="{93297DC2-869C-E48C-C9ED-BA8D87DD4B77}"/>
              </a:ext>
            </a:extLst>
          </p:cNvPr>
          <p:cNvSpPr txBox="1"/>
          <p:nvPr/>
        </p:nvSpPr>
        <p:spPr>
          <a:xfrm>
            <a:off x="3200400" y="925207"/>
            <a:ext cx="6096000" cy="868892"/>
          </a:xfrm>
          <a:prstGeom prst="rect">
            <a:avLst/>
          </a:prstGeom>
          <a:noFill/>
        </p:spPr>
        <p:txBody>
          <a:bodyPr wrap="square">
            <a:spAutoFit/>
          </a:bodyPr>
          <a:lstStyle/>
          <a:p>
            <a:pPr marL="0" lvl="0" indent="0" algn="ctr" rtl="0">
              <a:lnSpc>
                <a:spcPct val="150000"/>
              </a:lnSpc>
              <a:spcBef>
                <a:spcPts val="0"/>
              </a:spcBef>
              <a:spcAft>
                <a:spcPts val="0"/>
              </a:spcAft>
              <a:buNone/>
            </a:pPr>
            <a:r>
              <a:rPr lang="en-US" sz="18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p>
          <a:p>
            <a:pPr marL="0" lvl="0" indent="0" algn="ctr" rtl="0">
              <a:lnSpc>
                <a:spcPct val="150000"/>
              </a:lnSpc>
              <a:spcBef>
                <a:spcPts val="0"/>
              </a:spcBef>
              <a:spcAft>
                <a:spcPts val="0"/>
              </a:spcAft>
              <a:buNone/>
            </a:pP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joeddav</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a:t>
            </a: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xlm</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a:t>
            </a: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roberta</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-large-</a:t>
            </a: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xnli</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 </a:t>
            </a:r>
          </a:p>
        </p:txBody>
      </p:sp>
      <p:pic>
        <p:nvPicPr>
          <p:cNvPr id="2" name="Google Shape;465;p42">
            <a:extLst>
              <a:ext uri="{FF2B5EF4-FFF2-40B4-BE49-F238E27FC236}">
                <a16:creationId xmlns:a16="http://schemas.microsoft.com/office/drawing/2014/main" id="{2C4FFD85-E359-BA3F-FFA4-D7414D309FC8}"/>
              </a:ext>
            </a:extLst>
          </p:cNvPr>
          <p:cNvPicPr preferRelativeResize="0"/>
          <p:nvPr/>
        </p:nvPicPr>
        <p:blipFill>
          <a:blip r:embed="rId3">
            <a:alphaModFix/>
          </a:blip>
          <a:stretch>
            <a:fillRect/>
          </a:stretch>
        </p:blipFill>
        <p:spPr>
          <a:xfrm>
            <a:off x="3740277" y="2254638"/>
            <a:ext cx="4863792" cy="3564944"/>
          </a:xfrm>
          <a:prstGeom prst="rect">
            <a:avLst/>
          </a:prstGeom>
          <a:noFill/>
          <a:ln>
            <a:noFill/>
          </a:ln>
        </p:spPr>
      </p:pic>
    </p:spTree>
    <p:extLst>
      <p:ext uri="{BB962C8B-B14F-4D97-AF65-F5344CB8AC3E}">
        <p14:creationId xmlns:p14="http://schemas.microsoft.com/office/powerpoint/2010/main" val="1809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4" name="TextBox 3">
            <a:extLst>
              <a:ext uri="{FF2B5EF4-FFF2-40B4-BE49-F238E27FC236}">
                <a16:creationId xmlns:a16="http://schemas.microsoft.com/office/drawing/2014/main" id="{93297DC2-869C-E48C-C9ED-BA8D87DD4B77}"/>
              </a:ext>
            </a:extLst>
          </p:cNvPr>
          <p:cNvSpPr txBox="1"/>
          <p:nvPr/>
        </p:nvSpPr>
        <p:spPr>
          <a:xfrm>
            <a:off x="3200400" y="925207"/>
            <a:ext cx="6096000" cy="868892"/>
          </a:xfrm>
          <a:prstGeom prst="rect">
            <a:avLst/>
          </a:prstGeom>
          <a:noFill/>
        </p:spPr>
        <p:txBody>
          <a:bodyPr wrap="square">
            <a:spAutoFit/>
          </a:bodyPr>
          <a:lstStyle/>
          <a:p>
            <a:pPr marL="0" lvl="0" indent="0" algn="ctr" rtl="0">
              <a:lnSpc>
                <a:spcPct val="150000"/>
              </a:lnSpc>
              <a:spcBef>
                <a:spcPts val="0"/>
              </a:spcBef>
              <a:spcAft>
                <a:spcPts val="0"/>
              </a:spcAft>
              <a:buNone/>
            </a:pPr>
            <a:r>
              <a:rPr lang="en-US" sz="18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p>
          <a:p>
            <a:pPr marL="0" lvl="0" indent="0" algn="ctr" rtl="0">
              <a:lnSpc>
                <a:spcPct val="150000"/>
              </a:lnSpc>
              <a:spcBef>
                <a:spcPts val="0"/>
              </a:spcBef>
              <a:spcAft>
                <a:spcPts val="0"/>
              </a:spcAft>
              <a:buNone/>
            </a:pP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MoritzLaurer</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/mDeBERTa-v3-base-mnli-xnli </a:t>
            </a:r>
          </a:p>
        </p:txBody>
      </p:sp>
      <p:pic>
        <p:nvPicPr>
          <p:cNvPr id="3" name="Google Shape;473;p43">
            <a:extLst>
              <a:ext uri="{FF2B5EF4-FFF2-40B4-BE49-F238E27FC236}">
                <a16:creationId xmlns:a16="http://schemas.microsoft.com/office/drawing/2014/main" id="{2CF1D72D-AB6D-E6EC-6030-1A74127A1DDE}"/>
              </a:ext>
            </a:extLst>
          </p:cNvPr>
          <p:cNvPicPr preferRelativeResize="0"/>
          <p:nvPr/>
        </p:nvPicPr>
        <p:blipFill>
          <a:blip r:embed="rId3">
            <a:alphaModFix/>
          </a:blip>
          <a:stretch>
            <a:fillRect/>
          </a:stretch>
        </p:blipFill>
        <p:spPr>
          <a:xfrm>
            <a:off x="3615934" y="2293480"/>
            <a:ext cx="4960132" cy="3639313"/>
          </a:xfrm>
          <a:prstGeom prst="rect">
            <a:avLst/>
          </a:prstGeom>
          <a:noFill/>
          <a:ln>
            <a:noFill/>
          </a:ln>
        </p:spPr>
      </p:pic>
    </p:spTree>
    <p:extLst>
      <p:ext uri="{BB962C8B-B14F-4D97-AF65-F5344CB8AC3E}">
        <p14:creationId xmlns:p14="http://schemas.microsoft.com/office/powerpoint/2010/main" val="3132496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4" name="TextBox 3">
            <a:extLst>
              <a:ext uri="{FF2B5EF4-FFF2-40B4-BE49-F238E27FC236}">
                <a16:creationId xmlns:a16="http://schemas.microsoft.com/office/drawing/2014/main" id="{93297DC2-869C-E48C-C9ED-BA8D87DD4B77}"/>
              </a:ext>
            </a:extLst>
          </p:cNvPr>
          <p:cNvSpPr txBox="1"/>
          <p:nvPr/>
        </p:nvSpPr>
        <p:spPr>
          <a:xfrm>
            <a:off x="3200400" y="925207"/>
            <a:ext cx="6096000" cy="868892"/>
          </a:xfrm>
          <a:prstGeom prst="rect">
            <a:avLst/>
          </a:prstGeom>
          <a:noFill/>
        </p:spPr>
        <p:txBody>
          <a:bodyPr wrap="square">
            <a:spAutoFit/>
          </a:bodyPr>
          <a:lstStyle/>
          <a:p>
            <a:pPr marL="0" lvl="0" indent="0" algn="ctr" rtl="0">
              <a:lnSpc>
                <a:spcPct val="150000"/>
              </a:lnSpc>
              <a:spcBef>
                <a:spcPts val="0"/>
              </a:spcBef>
              <a:spcAft>
                <a:spcPts val="0"/>
              </a:spcAft>
              <a:buNone/>
            </a:pPr>
            <a:r>
              <a:rPr lang="en-US" sz="1800"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Zero-Shot Classification Model with</a:t>
            </a:r>
          </a:p>
          <a:p>
            <a:pPr marL="0" lvl="0" indent="0" algn="ctr" rtl="0">
              <a:lnSpc>
                <a:spcPct val="150000"/>
              </a:lnSpc>
              <a:spcBef>
                <a:spcPts val="0"/>
              </a:spcBef>
              <a:spcAft>
                <a:spcPts val="0"/>
              </a:spcAft>
              <a:buNone/>
            </a:pPr>
            <a:r>
              <a:rPr lang="en-US" sz="1800" i="1" dirty="0" err="1">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MoritzLaurer</a:t>
            </a:r>
            <a:r>
              <a:rPr lang="en-US" sz="1800" i="1" dirty="0">
                <a:solidFill>
                  <a:schemeClr val="tx1">
                    <a:lumMod val="75000"/>
                    <a:lumOff val="25000"/>
                  </a:schemeClr>
                </a:solidFill>
                <a:latin typeface="Sarabun SemiBold" panose="00000700000000000000" pitchFamily="2" charset="-34"/>
                <a:ea typeface="Sarabun"/>
                <a:cs typeface="Sarabun SemiBold" panose="00000700000000000000" pitchFamily="2" charset="-34"/>
                <a:sym typeface="Sarabun"/>
              </a:rPr>
              <a:t>/multilingual-MiniLMv2-L6-mnli-xnli</a:t>
            </a:r>
          </a:p>
        </p:txBody>
      </p:sp>
      <p:pic>
        <p:nvPicPr>
          <p:cNvPr id="2" name="Google Shape;481;p44">
            <a:extLst>
              <a:ext uri="{FF2B5EF4-FFF2-40B4-BE49-F238E27FC236}">
                <a16:creationId xmlns:a16="http://schemas.microsoft.com/office/drawing/2014/main" id="{5ECC25E1-02CB-8313-8814-AC58B799B866}"/>
              </a:ext>
            </a:extLst>
          </p:cNvPr>
          <p:cNvPicPr preferRelativeResize="0"/>
          <p:nvPr/>
        </p:nvPicPr>
        <p:blipFill>
          <a:blip r:embed="rId3">
            <a:alphaModFix/>
          </a:blip>
          <a:stretch>
            <a:fillRect/>
          </a:stretch>
        </p:blipFill>
        <p:spPr>
          <a:xfrm>
            <a:off x="3722028" y="2259573"/>
            <a:ext cx="4747943" cy="3470667"/>
          </a:xfrm>
          <a:prstGeom prst="rect">
            <a:avLst/>
          </a:prstGeom>
          <a:noFill/>
          <a:ln>
            <a:noFill/>
          </a:ln>
        </p:spPr>
      </p:pic>
    </p:spTree>
    <p:extLst>
      <p:ext uri="{BB962C8B-B14F-4D97-AF65-F5344CB8AC3E}">
        <p14:creationId xmlns:p14="http://schemas.microsoft.com/office/powerpoint/2010/main" val="228341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pic>
        <p:nvPicPr>
          <p:cNvPr id="2" name="Google Shape;487;p45">
            <a:extLst>
              <a:ext uri="{FF2B5EF4-FFF2-40B4-BE49-F238E27FC236}">
                <a16:creationId xmlns:a16="http://schemas.microsoft.com/office/drawing/2014/main" id="{ABDCF6DF-F4A0-0F15-452B-44F123FEA8AD}"/>
              </a:ext>
            </a:extLst>
          </p:cNvPr>
          <p:cNvPicPr preferRelativeResize="0"/>
          <p:nvPr/>
        </p:nvPicPr>
        <p:blipFill>
          <a:blip r:embed="rId3">
            <a:alphaModFix/>
          </a:blip>
          <a:stretch>
            <a:fillRect/>
          </a:stretch>
        </p:blipFill>
        <p:spPr>
          <a:xfrm>
            <a:off x="1999569" y="2168761"/>
            <a:ext cx="8192861" cy="2961525"/>
          </a:xfrm>
          <a:prstGeom prst="rect">
            <a:avLst/>
          </a:prstGeom>
          <a:noFill/>
          <a:ln>
            <a:noFill/>
          </a:ln>
        </p:spPr>
      </p:pic>
      <p:sp>
        <p:nvSpPr>
          <p:cNvPr id="4" name="TextBox 3">
            <a:extLst>
              <a:ext uri="{FF2B5EF4-FFF2-40B4-BE49-F238E27FC236}">
                <a16:creationId xmlns:a16="http://schemas.microsoft.com/office/drawing/2014/main" id="{93297DC2-869C-E48C-C9ED-BA8D87DD4B77}"/>
              </a:ext>
            </a:extLst>
          </p:cNvPr>
          <p:cNvSpPr txBox="1"/>
          <p:nvPr/>
        </p:nvSpPr>
        <p:spPr>
          <a:xfrm>
            <a:off x="3200400" y="1358383"/>
            <a:ext cx="6096000" cy="369332"/>
          </a:xfrm>
          <a:prstGeom prst="rect">
            <a:avLst/>
          </a:prstGeom>
          <a:noFill/>
        </p:spPr>
        <p:txBody>
          <a:bodyPr wrap="square">
            <a:spAutoFit/>
          </a:bodyPr>
          <a:lstStyle/>
          <a:p>
            <a:pPr algn="ctr"/>
            <a:r>
              <a:rPr lang="en-US" dirty="0">
                <a:solidFill>
                  <a:schemeClr val="tx1">
                    <a:lumMod val="75000"/>
                    <a:lumOff val="25000"/>
                  </a:schemeClr>
                </a:solidFill>
                <a:latin typeface="Sarabun SemiBold" panose="00000700000000000000" pitchFamily="2" charset="-34"/>
                <a:cs typeface="Sarabun SemiBold" panose="00000700000000000000" pitchFamily="2" charset="-34"/>
              </a:rPr>
              <a:t>All Models</a:t>
            </a:r>
            <a:endParaRPr lang="th-TH" dirty="0">
              <a:solidFill>
                <a:schemeClr val="tx1">
                  <a:lumMod val="75000"/>
                  <a:lumOff val="25000"/>
                </a:schemeClr>
              </a:solidFill>
              <a:latin typeface="Sarabun SemiBold" panose="00000700000000000000" pitchFamily="2" charset="-34"/>
              <a:cs typeface="Sarabun SemiBold" panose="00000700000000000000" pitchFamily="2" charset="-34"/>
            </a:endParaRPr>
          </a:p>
        </p:txBody>
      </p:sp>
    </p:spTree>
    <p:extLst>
      <p:ext uri="{BB962C8B-B14F-4D97-AF65-F5344CB8AC3E}">
        <p14:creationId xmlns:p14="http://schemas.microsoft.com/office/powerpoint/2010/main" val="3150955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3" name="TextBox 2">
            <a:extLst>
              <a:ext uri="{FF2B5EF4-FFF2-40B4-BE49-F238E27FC236}">
                <a16:creationId xmlns:a16="http://schemas.microsoft.com/office/drawing/2014/main" id="{E80D08F6-36C1-860E-E966-B305A91F1084}"/>
              </a:ext>
            </a:extLst>
          </p:cNvPr>
          <p:cNvSpPr txBox="1"/>
          <p:nvPr/>
        </p:nvSpPr>
        <p:spPr>
          <a:xfrm>
            <a:off x="2024062" y="1392015"/>
            <a:ext cx="8143875" cy="1284391"/>
          </a:xfrm>
          <a:prstGeom prst="rect">
            <a:avLst/>
          </a:prstGeom>
          <a:noFill/>
        </p:spPr>
        <p:txBody>
          <a:bodyPr wrap="square">
            <a:spAutoFit/>
          </a:bodyPr>
          <a:lstStyle/>
          <a:p>
            <a:pPr marL="285750" indent="-285750">
              <a:lnSpc>
                <a:spcPct val="150000"/>
              </a:lnSpc>
              <a:buFont typeface="Arial" panose="020B0604020202020204" pitchFamily="34" charset="0"/>
              <a:buChar char="•"/>
              <a:tabLst>
                <a:tab pos="457200" algn="l"/>
              </a:tabLst>
            </a:pPr>
            <a:r>
              <a:rPr lang="en-US" dirty="0">
                <a:solidFill>
                  <a:schemeClr val="tx1">
                    <a:lumMod val="75000"/>
                    <a:lumOff val="25000"/>
                  </a:schemeClr>
                </a:solidFill>
                <a:latin typeface="Sarabun Light" panose="00000400000000000000" pitchFamily="2" charset="-34"/>
                <a:cs typeface="Sarabun Light" panose="00000400000000000000" pitchFamily="2" charset="-34"/>
              </a:rPr>
              <a:t>Based on the experimental results, it was found that the supervised learning classification model still outperforms the zero-shot classification model in terms of performance.</a:t>
            </a:r>
            <a:endParaRPr lang="th-TH"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4" name="TextBox 3">
            <a:extLst>
              <a:ext uri="{FF2B5EF4-FFF2-40B4-BE49-F238E27FC236}">
                <a16:creationId xmlns:a16="http://schemas.microsoft.com/office/drawing/2014/main" id="{AB28903B-8369-E5EC-5A42-DAFEE4069B0E}"/>
              </a:ext>
            </a:extLst>
          </p:cNvPr>
          <p:cNvSpPr txBox="1"/>
          <p:nvPr/>
        </p:nvSpPr>
        <p:spPr>
          <a:xfrm>
            <a:off x="1976490" y="3398089"/>
            <a:ext cx="8143875" cy="1699889"/>
          </a:xfrm>
          <a:prstGeom prst="rect">
            <a:avLst/>
          </a:prstGeom>
          <a:noFill/>
        </p:spPr>
        <p:txBody>
          <a:bodyPr wrap="square">
            <a:spAutoFit/>
          </a:bodyPr>
          <a:lstStyle/>
          <a:p>
            <a:pPr marL="285750" indent="-285750">
              <a:lnSpc>
                <a:spcPct val="150000"/>
              </a:lnSpc>
              <a:buFont typeface="Arial" panose="020B0604020202020204" pitchFamily="34" charset="0"/>
              <a:buChar char="•"/>
              <a:tabLst>
                <a:tab pos="457200" algn="l"/>
              </a:tabLst>
            </a:pPr>
            <a:r>
              <a:rPr lang="en-US" dirty="0">
                <a:solidFill>
                  <a:schemeClr val="tx1">
                    <a:lumMod val="75000"/>
                    <a:lumOff val="25000"/>
                  </a:schemeClr>
                </a:solidFill>
                <a:latin typeface="Sarabun Light" panose="00000400000000000000" pitchFamily="2" charset="-34"/>
                <a:cs typeface="Sarabun Light" panose="00000400000000000000" pitchFamily="2" charset="-34"/>
              </a:rPr>
              <a:t>Partly, this could be due to the current availability of Pretrained Large Language Models (PLMs) that are primarily pretrained on Thai language data from general domains. There is still a lack of PLMs specifically trained on Thai medical data for improved performance in the medical domain.</a:t>
            </a:r>
            <a:endParaRPr lang="th-TH" dirty="0">
              <a:solidFill>
                <a:schemeClr val="tx1">
                  <a:lumMod val="75000"/>
                  <a:lumOff val="25000"/>
                </a:schemeClr>
              </a:solidFill>
              <a:latin typeface="Sarabun Light" panose="00000400000000000000" pitchFamily="2" charset="-34"/>
              <a:cs typeface="Sarabun Light" panose="00000400000000000000" pitchFamily="2" charset="-34"/>
            </a:endParaRPr>
          </a:p>
        </p:txBody>
      </p:sp>
    </p:spTree>
    <p:extLst>
      <p:ext uri="{BB962C8B-B14F-4D97-AF65-F5344CB8AC3E}">
        <p14:creationId xmlns:p14="http://schemas.microsoft.com/office/powerpoint/2010/main" val="2388322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RESULT</a:t>
            </a:r>
            <a:endParaRPr lang="th-TH" sz="2800" dirty="0">
              <a:latin typeface="Sarabun" panose="00000500000000000000" pitchFamily="2" charset="-34"/>
              <a:cs typeface="Sarabun" panose="00000500000000000000" pitchFamily="2" charset="-34"/>
            </a:endParaRPr>
          </a:p>
        </p:txBody>
      </p:sp>
      <p:sp>
        <p:nvSpPr>
          <p:cNvPr id="2" name="TextBox 1">
            <a:extLst>
              <a:ext uri="{FF2B5EF4-FFF2-40B4-BE49-F238E27FC236}">
                <a16:creationId xmlns:a16="http://schemas.microsoft.com/office/drawing/2014/main" id="{BCB60C4F-85CA-E49E-0726-FFA90E14CEDB}"/>
              </a:ext>
            </a:extLst>
          </p:cNvPr>
          <p:cNvSpPr txBox="1"/>
          <p:nvPr/>
        </p:nvSpPr>
        <p:spPr>
          <a:xfrm>
            <a:off x="2024062" y="969846"/>
            <a:ext cx="8143875" cy="1699889"/>
          </a:xfrm>
          <a:prstGeom prst="rect">
            <a:avLst/>
          </a:prstGeom>
          <a:noFill/>
        </p:spPr>
        <p:txBody>
          <a:bodyPr wrap="square">
            <a:spAutoFit/>
          </a:bodyPr>
          <a:lstStyle/>
          <a:p>
            <a:pPr marL="285750" indent="-285750">
              <a:lnSpc>
                <a:spcPct val="150000"/>
              </a:lnSpc>
              <a:buFont typeface="Arial" panose="020B0604020202020204" pitchFamily="34" charset="0"/>
              <a:buChar char="•"/>
              <a:tabLst>
                <a:tab pos="457200" algn="l"/>
              </a:tabLst>
            </a:pPr>
            <a:r>
              <a:rPr lang="en-US" dirty="0">
                <a:solidFill>
                  <a:schemeClr val="tx1">
                    <a:lumMod val="75000"/>
                    <a:lumOff val="25000"/>
                  </a:schemeClr>
                </a:solidFill>
                <a:latin typeface="Sarabun Light" panose="00000400000000000000" pitchFamily="2" charset="-34"/>
                <a:cs typeface="Sarabun Light" panose="00000400000000000000" pitchFamily="2" charset="-34"/>
              </a:rPr>
              <a:t>In the future, if there is a fine-tuning process using Thai medical datasets, employing zero-shot classification may yield significantly improved performance. It could be a promising approach for medical data that often lacks labeled data or requires substantial resources for data annotation.</a:t>
            </a:r>
            <a:endParaRPr lang="th-TH"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7" name="TextBox 6">
            <a:extLst>
              <a:ext uri="{FF2B5EF4-FFF2-40B4-BE49-F238E27FC236}">
                <a16:creationId xmlns:a16="http://schemas.microsoft.com/office/drawing/2014/main" id="{51467D1C-1137-9FE1-E132-787EFA43E577}"/>
              </a:ext>
            </a:extLst>
          </p:cNvPr>
          <p:cNvSpPr txBox="1"/>
          <p:nvPr/>
        </p:nvSpPr>
        <p:spPr>
          <a:xfrm>
            <a:off x="2024062" y="3046296"/>
            <a:ext cx="8143875" cy="868892"/>
          </a:xfrm>
          <a:prstGeom prst="rect">
            <a:avLst/>
          </a:prstGeom>
          <a:noFill/>
        </p:spPr>
        <p:txBody>
          <a:bodyPr wrap="square">
            <a:spAutoFit/>
          </a:bodyPr>
          <a:lstStyle/>
          <a:p>
            <a:pPr marL="285750" indent="-285750">
              <a:lnSpc>
                <a:spcPct val="150000"/>
              </a:lnSpc>
              <a:buFont typeface="Arial" panose="020B0604020202020204" pitchFamily="34" charset="0"/>
              <a:buChar char="•"/>
              <a:tabLst>
                <a:tab pos="457200" algn="l"/>
              </a:tabLst>
            </a:pPr>
            <a:r>
              <a:rPr lang="en-US" dirty="0">
                <a:solidFill>
                  <a:schemeClr val="tx1">
                    <a:lumMod val="75000"/>
                    <a:lumOff val="25000"/>
                  </a:schemeClr>
                </a:solidFill>
                <a:latin typeface="Sarabun Light" panose="00000400000000000000" pitchFamily="2" charset="-34"/>
                <a:cs typeface="Sarabun Light" panose="00000400000000000000" pitchFamily="2" charset="-34"/>
              </a:rPr>
              <a:t>In addition, we have also found that some incident reports are still missing crucial and necessary data for analysis.</a:t>
            </a:r>
            <a:endParaRPr lang="th-TH" dirty="0">
              <a:solidFill>
                <a:schemeClr val="tx1">
                  <a:lumMod val="75000"/>
                  <a:lumOff val="25000"/>
                </a:schemeClr>
              </a:solidFill>
              <a:latin typeface="Sarabun Light" panose="00000400000000000000" pitchFamily="2" charset="-34"/>
              <a:cs typeface="Sarabun Light" panose="00000400000000000000" pitchFamily="2" charset="-34"/>
            </a:endParaRPr>
          </a:p>
        </p:txBody>
      </p:sp>
      <p:pic>
        <p:nvPicPr>
          <p:cNvPr id="8" name="Google Shape;506;p47">
            <a:extLst>
              <a:ext uri="{FF2B5EF4-FFF2-40B4-BE49-F238E27FC236}">
                <a16:creationId xmlns:a16="http://schemas.microsoft.com/office/drawing/2014/main" id="{91ED0395-6B9F-FD83-269E-1D75D5DBCC7D}"/>
              </a:ext>
            </a:extLst>
          </p:cNvPr>
          <p:cNvPicPr preferRelativeResize="0"/>
          <p:nvPr/>
        </p:nvPicPr>
        <p:blipFill rotWithShape="1">
          <a:blip r:embed="rId3">
            <a:alphaModFix/>
          </a:blip>
          <a:srcRect l="2779" t="27853" r="20481" b="36937"/>
          <a:stretch/>
        </p:blipFill>
        <p:spPr>
          <a:xfrm>
            <a:off x="2337238" y="4291749"/>
            <a:ext cx="7607951" cy="1963499"/>
          </a:xfrm>
          <a:prstGeom prst="rect">
            <a:avLst/>
          </a:prstGeom>
          <a:noFill/>
          <a:ln>
            <a:noFill/>
          </a:ln>
        </p:spPr>
      </p:pic>
    </p:spTree>
    <p:extLst>
      <p:ext uri="{BB962C8B-B14F-4D97-AF65-F5344CB8AC3E}">
        <p14:creationId xmlns:p14="http://schemas.microsoft.com/office/powerpoint/2010/main" val="3628898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LIMITATION</a:t>
            </a:r>
            <a:endParaRPr lang="th-TH" sz="2800" dirty="0">
              <a:latin typeface="Sarabun" panose="00000500000000000000" pitchFamily="2" charset="-34"/>
              <a:cs typeface="Sarabun" panose="00000500000000000000" pitchFamily="2" charset="-34"/>
            </a:endParaRPr>
          </a:p>
        </p:txBody>
      </p:sp>
      <p:sp>
        <p:nvSpPr>
          <p:cNvPr id="3" name="Google Shape;514;p48">
            <a:extLst>
              <a:ext uri="{FF2B5EF4-FFF2-40B4-BE49-F238E27FC236}">
                <a16:creationId xmlns:a16="http://schemas.microsoft.com/office/drawing/2014/main" id="{A083B2F1-911C-AD56-65DF-91A8760E7C37}"/>
              </a:ext>
            </a:extLst>
          </p:cNvPr>
          <p:cNvSpPr/>
          <p:nvPr/>
        </p:nvSpPr>
        <p:spPr>
          <a:xfrm rot="-5400000">
            <a:off x="5522775" y="1119800"/>
            <a:ext cx="138900" cy="3082800"/>
          </a:xfrm>
          <a:prstGeom prst="rightBracket">
            <a:avLst>
              <a:gd name="adj" fmla="val 8333"/>
            </a:avLst>
          </a:prstGeom>
          <a:noFill/>
          <a:ln w="38100" cap="flat" cmpd="sng">
            <a:solidFill>
              <a:schemeClr val="accent1">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15;p48">
            <a:extLst>
              <a:ext uri="{FF2B5EF4-FFF2-40B4-BE49-F238E27FC236}">
                <a16:creationId xmlns:a16="http://schemas.microsoft.com/office/drawing/2014/main" id="{21675906-8F4C-1361-0FA5-C210CFD476C1}"/>
              </a:ext>
            </a:extLst>
          </p:cNvPr>
          <p:cNvSpPr txBox="1"/>
          <p:nvPr/>
        </p:nvSpPr>
        <p:spPr>
          <a:xfrm>
            <a:off x="1910687" y="1660801"/>
            <a:ext cx="8006325"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accent1">
                    <a:lumMod val="50000"/>
                  </a:schemeClr>
                </a:solidFill>
                <a:latin typeface="Sarabun"/>
                <a:ea typeface="Sarabun"/>
                <a:cs typeface="Sarabun"/>
                <a:sym typeface="Sarabun"/>
              </a:rPr>
              <a:t>The problem of model overfitting arises because some incidents have keywords in both the "Incident Summary" and "Incident Detail" sections that are similar.</a:t>
            </a:r>
            <a:endParaRPr dirty="0">
              <a:solidFill>
                <a:schemeClr val="accent1">
                  <a:lumMod val="50000"/>
                </a:schemeClr>
              </a:solidFill>
              <a:latin typeface="Sarabun"/>
              <a:ea typeface="Sarabun"/>
              <a:cs typeface="Sarabun"/>
              <a:sym typeface="Sarabun"/>
            </a:endParaRPr>
          </a:p>
        </p:txBody>
      </p:sp>
      <p:pic>
        <p:nvPicPr>
          <p:cNvPr id="6" name="Google Shape;516;p48">
            <a:extLst>
              <a:ext uri="{FF2B5EF4-FFF2-40B4-BE49-F238E27FC236}">
                <a16:creationId xmlns:a16="http://schemas.microsoft.com/office/drawing/2014/main" id="{B2ABC7C0-9A5A-602C-D2D6-E960E63E66CC}"/>
              </a:ext>
            </a:extLst>
          </p:cNvPr>
          <p:cNvPicPr preferRelativeResize="0"/>
          <p:nvPr/>
        </p:nvPicPr>
        <p:blipFill rotWithShape="1">
          <a:blip r:embed="rId3">
            <a:alphaModFix/>
          </a:blip>
          <a:srcRect l="2778" t="27853" r="20049" b="36937"/>
          <a:stretch/>
        </p:blipFill>
        <p:spPr>
          <a:xfrm>
            <a:off x="2088413" y="2806850"/>
            <a:ext cx="7650874" cy="1963499"/>
          </a:xfrm>
          <a:prstGeom prst="rect">
            <a:avLst/>
          </a:prstGeom>
          <a:noFill/>
          <a:ln>
            <a:noFill/>
          </a:ln>
        </p:spPr>
      </p:pic>
    </p:spTree>
    <p:extLst>
      <p:ext uri="{BB962C8B-B14F-4D97-AF65-F5344CB8AC3E}">
        <p14:creationId xmlns:p14="http://schemas.microsoft.com/office/powerpoint/2010/main" val="404532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LIMITATION</a:t>
            </a:r>
            <a:endParaRPr lang="th-TH" sz="2800" dirty="0">
              <a:latin typeface="Sarabun" panose="00000500000000000000" pitchFamily="2" charset="-34"/>
              <a:cs typeface="Sarabun" panose="00000500000000000000" pitchFamily="2" charset="-34"/>
            </a:endParaRPr>
          </a:p>
        </p:txBody>
      </p:sp>
      <p:sp>
        <p:nvSpPr>
          <p:cNvPr id="2" name="Google Shape;524;p49">
            <a:extLst>
              <a:ext uri="{FF2B5EF4-FFF2-40B4-BE49-F238E27FC236}">
                <a16:creationId xmlns:a16="http://schemas.microsoft.com/office/drawing/2014/main" id="{C0A27543-C3FF-2134-88CB-AA2DC324A9FF}"/>
              </a:ext>
            </a:extLst>
          </p:cNvPr>
          <p:cNvSpPr txBox="1"/>
          <p:nvPr/>
        </p:nvSpPr>
        <p:spPr>
          <a:xfrm>
            <a:off x="2466393" y="917536"/>
            <a:ext cx="7731513"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rgbClr val="920000"/>
                </a:solidFill>
                <a:latin typeface="Sarabun"/>
                <a:ea typeface="Sarabun"/>
                <a:cs typeface="Sarabun"/>
                <a:sym typeface="Sarabun"/>
              </a:rPr>
              <a:t>In some incidents, there is unrelated data mixed in for analysis.</a:t>
            </a:r>
            <a:endParaRPr sz="2000" b="1" dirty="0">
              <a:solidFill>
                <a:srgbClr val="920000"/>
              </a:solidFill>
              <a:latin typeface="Sarabun"/>
              <a:ea typeface="Sarabun"/>
              <a:cs typeface="Sarabun"/>
              <a:sym typeface="Sarabun"/>
            </a:endParaRPr>
          </a:p>
        </p:txBody>
      </p:sp>
      <p:sp>
        <p:nvSpPr>
          <p:cNvPr id="7" name="Google Shape;525;p49">
            <a:extLst>
              <a:ext uri="{FF2B5EF4-FFF2-40B4-BE49-F238E27FC236}">
                <a16:creationId xmlns:a16="http://schemas.microsoft.com/office/drawing/2014/main" id="{9E8EC421-799A-37DD-07FE-35F61AAAE665}"/>
              </a:ext>
            </a:extLst>
          </p:cNvPr>
          <p:cNvSpPr txBox="1"/>
          <p:nvPr/>
        </p:nvSpPr>
        <p:spPr>
          <a:xfrm>
            <a:off x="2980275" y="1884350"/>
            <a:ext cx="6704076" cy="4339619"/>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dirty="0">
                <a:latin typeface="Sarabun"/>
                <a:ea typeface="Sarabun"/>
                <a:cs typeface="Sarabun"/>
                <a:sym typeface="Sarabun"/>
              </a:rPr>
              <a:t>case ผู้ป่วยเพศหญิงอายุ 33ปี U/D SLE มาF/U อาการทั่วไปปกติดี ช่วยเหลือตัวเองได้ตามนัดมีผลLab FBS 378 mg/dl แพทย์มี order ให้ RI 6 unit SC stat. ให้ทำนัด DM clinic ขอคิวเร็วสุด ,at 11.09 น. พยาบาลทำนัดและส่งผู้ป่วยให้ยาเคมีบำบัดที่ห้องให้ยาเคมีบำบัดชั้น 4 และส่งห้องให้คำปรึกษายาห้อง 23 เพื่อแนะนำการทานยา , </a:t>
            </a:r>
            <a:endParaRPr dirty="0">
              <a:latin typeface="Sarabun"/>
              <a:ea typeface="Sarabun"/>
              <a:cs typeface="Sarabun"/>
              <a:sym typeface="Sarabun"/>
            </a:endParaRPr>
          </a:p>
          <a:p>
            <a:pPr marL="0" lvl="0" indent="0" algn="l" rtl="0">
              <a:lnSpc>
                <a:spcPct val="150000"/>
              </a:lnSpc>
              <a:spcBef>
                <a:spcPts val="0"/>
              </a:spcBef>
              <a:spcAft>
                <a:spcPts val="0"/>
              </a:spcAft>
              <a:buNone/>
            </a:pPr>
            <a:r>
              <a:rPr lang="en" dirty="0">
                <a:latin typeface="Sarabun"/>
                <a:ea typeface="Sarabun"/>
                <a:cs typeface="Sarabun"/>
                <a:sym typeface="Sarabun"/>
              </a:rPr>
              <a:t>15.30 น. ห้องให้คำปรึกษายาโทรแจ้งว่าฉีดยาRI 6 unit SC ก่อนกลับบ้าน ,at 16.00 น.ผู้ป่วยถือOPD card กลับมาพบพยาบาล confrim order พบว่าแพทย์มีorder ให้ RI 6 unit SC stat พยาบาลได้เจาะ DTX stat 485 mg/dl notify แพทย์เจ้าของไข้ ให้ admit , notify staff med ให้เพิ่ม RI 12 unit SC +admit ผู้ป่วยรู้สึกตัวดี ช่วยเหลือตัวเองได้</a:t>
            </a:r>
            <a:endParaRPr dirty="0">
              <a:latin typeface="Sarabun"/>
              <a:ea typeface="Sarabun"/>
              <a:cs typeface="Sarabun"/>
              <a:sym typeface="Sarabun"/>
            </a:endParaRPr>
          </a:p>
        </p:txBody>
      </p:sp>
      <p:sp>
        <p:nvSpPr>
          <p:cNvPr id="8" name="Google Shape;526;p49">
            <a:extLst>
              <a:ext uri="{FF2B5EF4-FFF2-40B4-BE49-F238E27FC236}">
                <a16:creationId xmlns:a16="http://schemas.microsoft.com/office/drawing/2014/main" id="{7AF00AF1-1184-97B0-01CE-F7E1EDF87539}"/>
              </a:ext>
            </a:extLst>
          </p:cNvPr>
          <p:cNvSpPr/>
          <p:nvPr/>
        </p:nvSpPr>
        <p:spPr>
          <a:xfrm>
            <a:off x="2979950" y="1870299"/>
            <a:ext cx="6704400" cy="2177825"/>
          </a:xfrm>
          <a:prstGeom prst="rect">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358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8800E9-9324-D1EE-22E8-27FCE916B71E}"/>
              </a:ext>
            </a:extLst>
          </p:cNvPr>
          <p:cNvSpPr txBox="1">
            <a:spLocks/>
          </p:cNvSpPr>
          <p:nvPr/>
        </p:nvSpPr>
        <p:spPr>
          <a:xfrm>
            <a:off x="8048730" y="0"/>
            <a:ext cx="4143270"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dirty="0">
                <a:latin typeface="Sarabun" panose="00000500000000000000" pitchFamily="2" charset="-34"/>
                <a:cs typeface="Sarabun" panose="00000500000000000000" pitchFamily="2" charset="-34"/>
              </a:rPr>
              <a:t>CONCLUSION</a:t>
            </a:r>
            <a:endParaRPr lang="th-TH" sz="2800" dirty="0">
              <a:latin typeface="Sarabun" panose="00000500000000000000" pitchFamily="2" charset="-34"/>
              <a:cs typeface="Sarabun" panose="00000500000000000000" pitchFamily="2" charset="-34"/>
            </a:endParaRPr>
          </a:p>
        </p:txBody>
      </p:sp>
      <p:sp>
        <p:nvSpPr>
          <p:cNvPr id="2" name="Google Shape;533;p50">
            <a:extLst>
              <a:ext uri="{FF2B5EF4-FFF2-40B4-BE49-F238E27FC236}">
                <a16:creationId xmlns:a16="http://schemas.microsoft.com/office/drawing/2014/main" id="{C2A5361D-0BF8-6893-834A-9070A63BC8E1}"/>
              </a:ext>
            </a:extLst>
          </p:cNvPr>
          <p:cNvSpPr txBox="1"/>
          <p:nvPr/>
        </p:nvSpPr>
        <p:spPr>
          <a:xfrm>
            <a:off x="2200875" y="2703175"/>
            <a:ext cx="3106378" cy="1015632"/>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b="1">
                <a:latin typeface="Sarabun"/>
                <a:ea typeface="Sarabun"/>
                <a:cs typeface="Sarabun"/>
                <a:sym typeface="Sarabun"/>
              </a:rPr>
              <a:t>Supervised learning classification model</a:t>
            </a:r>
            <a:endParaRPr b="1">
              <a:latin typeface="Sarabun"/>
              <a:ea typeface="Sarabun"/>
              <a:cs typeface="Sarabun"/>
              <a:sym typeface="Sarabun"/>
            </a:endParaRPr>
          </a:p>
        </p:txBody>
      </p:sp>
      <p:sp>
        <p:nvSpPr>
          <p:cNvPr id="7" name="Google Shape;534;p50">
            <a:extLst>
              <a:ext uri="{FF2B5EF4-FFF2-40B4-BE49-F238E27FC236}">
                <a16:creationId xmlns:a16="http://schemas.microsoft.com/office/drawing/2014/main" id="{A201F85D-1AA7-FC86-C083-DF29E0915C44}"/>
              </a:ext>
            </a:extLst>
          </p:cNvPr>
          <p:cNvSpPr txBox="1"/>
          <p:nvPr/>
        </p:nvSpPr>
        <p:spPr>
          <a:xfrm>
            <a:off x="4376224" y="1291325"/>
            <a:ext cx="3978523" cy="1015632"/>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 b="1">
                <a:latin typeface="Sarabun"/>
                <a:ea typeface="Sarabun"/>
                <a:cs typeface="Sarabun"/>
                <a:sym typeface="Sarabun"/>
              </a:rPr>
              <a:t>Medication Error </a:t>
            </a:r>
            <a:endParaRPr b="1">
              <a:latin typeface="Sarabun"/>
              <a:ea typeface="Sarabun"/>
              <a:cs typeface="Sarabun"/>
              <a:sym typeface="Sarabun"/>
            </a:endParaRPr>
          </a:p>
          <a:p>
            <a:pPr marL="0" marR="0" lvl="0" indent="0" algn="ctr" rtl="0">
              <a:lnSpc>
                <a:spcPct val="150000"/>
              </a:lnSpc>
              <a:spcBef>
                <a:spcPts val="0"/>
              </a:spcBef>
              <a:spcAft>
                <a:spcPts val="0"/>
              </a:spcAft>
              <a:buNone/>
            </a:pPr>
            <a:r>
              <a:rPr lang="en" b="1">
                <a:latin typeface="Sarabun"/>
                <a:ea typeface="Sarabun"/>
                <a:cs typeface="Sarabun"/>
                <a:sym typeface="Sarabun"/>
              </a:rPr>
              <a:t>Classification Model</a:t>
            </a:r>
            <a:endParaRPr b="1">
              <a:latin typeface="Sarabun"/>
              <a:ea typeface="Sarabun"/>
              <a:cs typeface="Sarabun"/>
              <a:sym typeface="Sarabun"/>
            </a:endParaRPr>
          </a:p>
        </p:txBody>
      </p:sp>
      <p:cxnSp>
        <p:nvCxnSpPr>
          <p:cNvPr id="8" name="Google Shape;535;p50">
            <a:extLst>
              <a:ext uri="{FF2B5EF4-FFF2-40B4-BE49-F238E27FC236}">
                <a16:creationId xmlns:a16="http://schemas.microsoft.com/office/drawing/2014/main" id="{34914BF9-9C4D-A078-2865-793DD9B00BDE}"/>
              </a:ext>
            </a:extLst>
          </p:cNvPr>
          <p:cNvCxnSpPr>
            <a:stCxn id="7" idx="2"/>
            <a:endCxn id="2" idx="0"/>
          </p:cNvCxnSpPr>
          <p:nvPr/>
        </p:nvCxnSpPr>
        <p:spPr>
          <a:xfrm rot="5400000">
            <a:off x="4861666" y="1199355"/>
            <a:ext cx="396218" cy="2611422"/>
          </a:xfrm>
          <a:prstGeom prst="bentConnector3">
            <a:avLst>
              <a:gd name="adj1" fmla="val 50000"/>
            </a:avLst>
          </a:prstGeom>
          <a:noFill/>
          <a:ln w="28575" cap="flat" cmpd="sng">
            <a:solidFill>
              <a:srgbClr val="B7B7B7"/>
            </a:solidFill>
            <a:prstDash val="solid"/>
            <a:round/>
            <a:headEnd type="none" w="med" len="med"/>
            <a:tailEnd type="none" w="med" len="med"/>
          </a:ln>
        </p:spPr>
      </p:cxnSp>
      <p:sp>
        <p:nvSpPr>
          <p:cNvPr id="9" name="Google Shape;536;p50">
            <a:extLst>
              <a:ext uri="{FF2B5EF4-FFF2-40B4-BE49-F238E27FC236}">
                <a16:creationId xmlns:a16="http://schemas.microsoft.com/office/drawing/2014/main" id="{734421BB-4D15-BFB8-8237-CBC6E2FF334F}"/>
              </a:ext>
            </a:extLst>
          </p:cNvPr>
          <p:cNvSpPr txBox="1"/>
          <p:nvPr/>
        </p:nvSpPr>
        <p:spPr>
          <a:xfrm>
            <a:off x="6895450" y="2703175"/>
            <a:ext cx="3106378" cy="1015632"/>
          </a:xfrm>
          <a:prstGeom prst="rect">
            <a:avLst/>
          </a:prstGeom>
          <a:noFill/>
          <a:ln w="19050" cap="flat" cmpd="sng">
            <a:solidFill>
              <a:srgbClr val="999999"/>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b="1">
                <a:latin typeface="Sarabun"/>
                <a:ea typeface="Sarabun"/>
                <a:cs typeface="Sarabun"/>
                <a:sym typeface="Sarabun"/>
              </a:rPr>
              <a:t>Zero-shot classification model</a:t>
            </a:r>
            <a:endParaRPr b="1">
              <a:latin typeface="Sarabun"/>
              <a:ea typeface="Sarabun"/>
              <a:cs typeface="Sarabun"/>
              <a:sym typeface="Sarabun"/>
            </a:endParaRPr>
          </a:p>
        </p:txBody>
      </p:sp>
      <p:cxnSp>
        <p:nvCxnSpPr>
          <p:cNvPr id="10" name="Google Shape;537;p50">
            <a:extLst>
              <a:ext uri="{FF2B5EF4-FFF2-40B4-BE49-F238E27FC236}">
                <a16:creationId xmlns:a16="http://schemas.microsoft.com/office/drawing/2014/main" id="{89D980AB-3F4B-EF0B-EC15-4F4DF66D7693}"/>
              </a:ext>
            </a:extLst>
          </p:cNvPr>
          <p:cNvCxnSpPr>
            <a:stCxn id="7" idx="2"/>
            <a:endCxn id="9" idx="0"/>
          </p:cNvCxnSpPr>
          <p:nvPr/>
        </p:nvCxnSpPr>
        <p:spPr>
          <a:xfrm rot="16200000" flipH="1">
            <a:off x="7208953" y="1463489"/>
            <a:ext cx="396218" cy="2083153"/>
          </a:xfrm>
          <a:prstGeom prst="bentConnector3">
            <a:avLst>
              <a:gd name="adj1" fmla="val 50000"/>
            </a:avLst>
          </a:prstGeom>
          <a:noFill/>
          <a:ln w="28575" cap="flat" cmpd="sng">
            <a:solidFill>
              <a:srgbClr val="B7B7B7"/>
            </a:solidFill>
            <a:prstDash val="solid"/>
            <a:round/>
            <a:headEnd type="none" w="med" len="med"/>
            <a:tailEnd type="none" w="med" len="med"/>
          </a:ln>
        </p:spPr>
      </p:cxnSp>
      <p:sp>
        <p:nvSpPr>
          <p:cNvPr id="11" name="Google Shape;538;p50">
            <a:extLst>
              <a:ext uri="{FF2B5EF4-FFF2-40B4-BE49-F238E27FC236}">
                <a16:creationId xmlns:a16="http://schemas.microsoft.com/office/drawing/2014/main" id="{50C716A7-974B-D94F-74CA-C80A119E3394}"/>
              </a:ext>
            </a:extLst>
          </p:cNvPr>
          <p:cNvSpPr txBox="1"/>
          <p:nvPr/>
        </p:nvSpPr>
        <p:spPr>
          <a:xfrm>
            <a:off x="1975024" y="3614200"/>
            <a:ext cx="3421889" cy="1169521"/>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rgbClr val="4A86E8"/>
              </a:buClr>
              <a:buSzPts val="1400"/>
              <a:buFont typeface="Sarabun"/>
              <a:buChar char="●"/>
            </a:pPr>
            <a:r>
              <a:rPr lang="en-US" b="1" dirty="0">
                <a:solidFill>
                  <a:srgbClr val="4A86E8"/>
                </a:solidFill>
                <a:latin typeface="Sarabun"/>
                <a:ea typeface="Sarabun"/>
                <a:cs typeface="Sarabun"/>
                <a:sym typeface="Sarabun"/>
              </a:rPr>
              <a:t>Better performance</a:t>
            </a:r>
            <a:endParaRPr b="1" dirty="0">
              <a:solidFill>
                <a:srgbClr val="4A86E8"/>
              </a:solidFill>
              <a:latin typeface="Sarabun"/>
              <a:ea typeface="Sarabun"/>
              <a:cs typeface="Sarabun"/>
              <a:sym typeface="Sarabun"/>
            </a:endParaRPr>
          </a:p>
          <a:p>
            <a:pPr marL="457200" lvl="0" indent="-317500" algn="l" rtl="0">
              <a:lnSpc>
                <a:spcPct val="150000"/>
              </a:lnSpc>
              <a:spcBef>
                <a:spcPts val="0"/>
              </a:spcBef>
              <a:spcAft>
                <a:spcPts val="0"/>
              </a:spcAft>
              <a:buClr>
                <a:srgbClr val="980000"/>
              </a:buClr>
              <a:buSzPts val="1400"/>
              <a:buFont typeface="Sarabun"/>
              <a:buChar char="●"/>
            </a:pPr>
            <a:r>
              <a:rPr lang="en-US" b="1" dirty="0">
                <a:solidFill>
                  <a:srgbClr val="980000"/>
                </a:solidFill>
                <a:latin typeface="Sarabun"/>
                <a:ea typeface="Sarabun"/>
                <a:cs typeface="Sarabun"/>
                <a:sym typeface="Sarabun"/>
              </a:rPr>
              <a:t>Data labeling is needed</a:t>
            </a:r>
            <a:endParaRPr b="1" dirty="0">
              <a:solidFill>
                <a:srgbClr val="980000"/>
              </a:solidFill>
              <a:latin typeface="Sarabun"/>
              <a:ea typeface="Sarabun"/>
              <a:cs typeface="Sarabun"/>
              <a:sym typeface="Sarabun"/>
            </a:endParaRPr>
          </a:p>
        </p:txBody>
      </p:sp>
      <p:sp>
        <p:nvSpPr>
          <p:cNvPr id="12" name="Google Shape;539;p50">
            <a:extLst>
              <a:ext uri="{FF2B5EF4-FFF2-40B4-BE49-F238E27FC236}">
                <a16:creationId xmlns:a16="http://schemas.microsoft.com/office/drawing/2014/main" id="{4F0D8C5B-ACBE-02A5-DD35-B453869A3878}"/>
              </a:ext>
            </a:extLst>
          </p:cNvPr>
          <p:cNvSpPr txBox="1"/>
          <p:nvPr/>
        </p:nvSpPr>
        <p:spPr>
          <a:xfrm>
            <a:off x="6784750" y="3614200"/>
            <a:ext cx="4016600" cy="2831514"/>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rgbClr val="980000"/>
              </a:buClr>
              <a:buSzPts val="1400"/>
              <a:buFont typeface="Sarabun"/>
              <a:buChar char="●"/>
            </a:pPr>
            <a:r>
              <a:rPr lang="en-US" b="1" dirty="0">
                <a:solidFill>
                  <a:srgbClr val="980000"/>
                </a:solidFill>
                <a:latin typeface="Sarabun"/>
                <a:ea typeface="Sarabun"/>
                <a:cs typeface="Sarabun"/>
                <a:sym typeface="Sarabun"/>
              </a:rPr>
              <a:t>Lower performance</a:t>
            </a:r>
            <a:endParaRPr b="1" dirty="0">
              <a:solidFill>
                <a:srgbClr val="980000"/>
              </a:solidFill>
              <a:latin typeface="Sarabun"/>
              <a:ea typeface="Sarabun"/>
              <a:cs typeface="Sarabun"/>
              <a:sym typeface="Sarabun"/>
            </a:endParaRPr>
          </a:p>
          <a:p>
            <a:pPr marL="457200" lvl="0" indent="-317500" algn="l" rtl="0">
              <a:lnSpc>
                <a:spcPct val="150000"/>
              </a:lnSpc>
              <a:spcBef>
                <a:spcPts val="0"/>
              </a:spcBef>
              <a:spcAft>
                <a:spcPts val="0"/>
              </a:spcAft>
              <a:buClr>
                <a:srgbClr val="4A86E8"/>
              </a:buClr>
              <a:buSzPts val="1400"/>
              <a:buFont typeface="Sarabun"/>
              <a:buChar char="●"/>
            </a:pPr>
            <a:r>
              <a:rPr lang="en-US" b="1" dirty="0">
                <a:solidFill>
                  <a:srgbClr val="4A86E8"/>
                </a:solidFill>
                <a:latin typeface="Sarabun"/>
                <a:ea typeface="Sarabun"/>
                <a:cs typeface="Sarabun"/>
                <a:sym typeface="Sarabun"/>
              </a:rPr>
              <a:t>Data labeling is not needed</a:t>
            </a:r>
          </a:p>
          <a:p>
            <a:pPr marL="457200" lvl="0" indent="-317500" algn="l" rtl="0">
              <a:lnSpc>
                <a:spcPct val="150000"/>
              </a:lnSpc>
              <a:spcBef>
                <a:spcPts val="0"/>
              </a:spcBef>
              <a:spcAft>
                <a:spcPts val="0"/>
              </a:spcAft>
              <a:buClr>
                <a:srgbClr val="4A86E8"/>
              </a:buClr>
              <a:buSzPts val="1400"/>
              <a:buFont typeface="Sarabun"/>
              <a:buChar char="●"/>
            </a:pPr>
            <a:r>
              <a:rPr lang="en-US" b="1" dirty="0">
                <a:solidFill>
                  <a:srgbClr val="4A86E8"/>
                </a:solidFill>
                <a:latin typeface="Sarabun"/>
                <a:ea typeface="Sarabun"/>
                <a:cs typeface="Sarabun"/>
                <a:sym typeface="Sarabun"/>
              </a:rPr>
              <a:t>If there is a development of Thai-language PLMs in the medical field, it is likely to be more effective.</a:t>
            </a:r>
            <a:endParaRPr b="1" dirty="0">
              <a:solidFill>
                <a:srgbClr val="4A86E8"/>
              </a:solidFill>
              <a:latin typeface="Sarabun"/>
              <a:ea typeface="Sarabun"/>
              <a:cs typeface="Sarabun"/>
              <a:sym typeface="Sarabun"/>
            </a:endParaRPr>
          </a:p>
        </p:txBody>
      </p:sp>
    </p:spTree>
    <p:extLst>
      <p:ext uri="{BB962C8B-B14F-4D97-AF65-F5344CB8AC3E}">
        <p14:creationId xmlns:p14="http://schemas.microsoft.com/office/powerpoint/2010/main" val="2929412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a:xfrm>
            <a:off x="1524000" y="1397370"/>
            <a:ext cx="9144000" cy="2387600"/>
          </a:xfrm>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a:xfrm>
            <a:off x="1524000" y="3877045"/>
            <a:ext cx="9144000" cy="1655762"/>
          </a:xfrm>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05;p17">
            <a:extLst>
              <a:ext uri="{FF2B5EF4-FFF2-40B4-BE49-F238E27FC236}">
                <a16:creationId xmlns:a16="http://schemas.microsoft.com/office/drawing/2014/main" id="{9A813A8E-5BD3-D8AB-280A-4B3D7BC9B68B}"/>
              </a:ext>
            </a:extLst>
          </p:cNvPr>
          <p:cNvPicPr preferRelativeResize="0"/>
          <p:nvPr/>
        </p:nvPicPr>
        <p:blipFill rotWithShape="1">
          <a:blip r:embed="rId3">
            <a:alphaModFix/>
          </a:blip>
          <a:srcRect l="6406" t="17316" b="6610"/>
          <a:stretch/>
        </p:blipFill>
        <p:spPr>
          <a:xfrm>
            <a:off x="1871003" y="2092569"/>
            <a:ext cx="3288442" cy="2672861"/>
          </a:xfrm>
          <a:prstGeom prst="rect">
            <a:avLst/>
          </a:prstGeom>
          <a:noFill/>
          <a:ln>
            <a:noFill/>
          </a:ln>
        </p:spPr>
      </p:pic>
      <p:sp>
        <p:nvSpPr>
          <p:cNvPr id="6" name="Google Shape;106;p17">
            <a:extLst>
              <a:ext uri="{FF2B5EF4-FFF2-40B4-BE49-F238E27FC236}">
                <a16:creationId xmlns:a16="http://schemas.microsoft.com/office/drawing/2014/main" id="{F171D67F-7CDE-FC90-6291-4BAD207EA3EF}"/>
              </a:ext>
            </a:extLst>
          </p:cNvPr>
          <p:cNvSpPr txBox="1"/>
          <p:nvPr/>
        </p:nvSpPr>
        <p:spPr>
          <a:xfrm>
            <a:off x="4149422" y="2264524"/>
            <a:ext cx="230340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666666"/>
                </a:solidFill>
                <a:latin typeface="Sarabun" panose="00000500000000000000" pitchFamily="2" charset="-34"/>
                <a:ea typeface="Sarabun"/>
                <a:cs typeface="Sarabun" panose="00000500000000000000" pitchFamily="2" charset="-34"/>
                <a:sym typeface="Sarabun"/>
              </a:rPr>
              <a:t>What Happen?</a:t>
            </a:r>
            <a:endParaRPr sz="2400" b="1" dirty="0">
              <a:solidFill>
                <a:srgbClr val="666666"/>
              </a:solidFill>
              <a:latin typeface="Sarabun" panose="00000500000000000000" pitchFamily="2" charset="-34"/>
              <a:ea typeface="Sarabun"/>
              <a:cs typeface="Sarabun" panose="00000500000000000000" pitchFamily="2" charset="-34"/>
              <a:sym typeface="Sarabun"/>
            </a:endParaRPr>
          </a:p>
        </p:txBody>
      </p:sp>
      <p:sp>
        <p:nvSpPr>
          <p:cNvPr id="7" name="Google Shape;107;p17">
            <a:extLst>
              <a:ext uri="{FF2B5EF4-FFF2-40B4-BE49-F238E27FC236}">
                <a16:creationId xmlns:a16="http://schemas.microsoft.com/office/drawing/2014/main" id="{D1427D5B-CAE3-1C97-676A-5D9B39963312}"/>
              </a:ext>
            </a:extLst>
          </p:cNvPr>
          <p:cNvSpPr txBox="1"/>
          <p:nvPr/>
        </p:nvSpPr>
        <p:spPr>
          <a:xfrm>
            <a:off x="4069582" y="3184676"/>
            <a:ext cx="2383240" cy="55396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solidFill>
                  <a:srgbClr val="999999"/>
                </a:solidFill>
                <a:latin typeface="Sarabun" panose="00000500000000000000" pitchFamily="2" charset="-34"/>
                <a:ea typeface="Sarabun"/>
                <a:cs typeface="Sarabun" panose="00000500000000000000" pitchFamily="2" charset="-34"/>
                <a:sym typeface="Sarabun"/>
              </a:rPr>
              <a:t>Why it Happen?</a:t>
            </a:r>
            <a:endParaRPr sz="2400" b="1" dirty="0">
              <a:solidFill>
                <a:srgbClr val="999999"/>
              </a:solidFill>
              <a:latin typeface="Sarabun" panose="00000500000000000000" pitchFamily="2" charset="-34"/>
              <a:ea typeface="Sarabun"/>
              <a:cs typeface="Sarabun" panose="00000500000000000000" pitchFamily="2" charset="-34"/>
              <a:sym typeface="Sarabun"/>
            </a:endParaRPr>
          </a:p>
        </p:txBody>
      </p:sp>
      <p:sp>
        <p:nvSpPr>
          <p:cNvPr id="8" name="Google Shape;108;p17">
            <a:extLst>
              <a:ext uri="{FF2B5EF4-FFF2-40B4-BE49-F238E27FC236}">
                <a16:creationId xmlns:a16="http://schemas.microsoft.com/office/drawing/2014/main" id="{0197269F-36FD-1423-142B-10D4B3D9F977}"/>
              </a:ext>
            </a:extLst>
          </p:cNvPr>
          <p:cNvSpPr txBox="1"/>
          <p:nvPr/>
        </p:nvSpPr>
        <p:spPr>
          <a:xfrm>
            <a:off x="6760283" y="2204298"/>
            <a:ext cx="4276685" cy="1569630"/>
          </a:xfrm>
          <a:prstGeom prst="rect">
            <a:avLst/>
          </a:prstGeom>
          <a:noFill/>
          <a:ln>
            <a:noFill/>
          </a:ln>
        </p:spPr>
        <p:txBody>
          <a:bodyPr spcFirstLastPara="1" wrap="square" lIns="91425" tIns="91425" rIns="91425" bIns="91425" anchor="t" anchorCtr="0">
            <a:spAutoFit/>
          </a:bodyPr>
          <a:lstStyle/>
          <a:p>
            <a:pPr marL="0" lvl="0" indent="0" rtl="0">
              <a:lnSpc>
                <a:spcPct val="150000"/>
              </a:lnSpc>
              <a:spcBef>
                <a:spcPts val="0"/>
              </a:spcBef>
              <a:spcAft>
                <a:spcPts val="0"/>
              </a:spcAft>
              <a:buNone/>
            </a:pPr>
            <a:r>
              <a:rPr lang="en-US" sz="2000" b="1" dirty="0">
                <a:solidFill>
                  <a:srgbClr val="434343"/>
                </a:solidFill>
                <a:latin typeface="Sarabun" panose="00000500000000000000" pitchFamily="2" charset="-34"/>
                <a:ea typeface="Sarabun"/>
                <a:cs typeface="Sarabun" panose="00000500000000000000" pitchFamily="2" charset="-34"/>
                <a:sym typeface="Sarabun"/>
              </a:rPr>
              <a:t>Classifying incidents to identify methods for preventing/reducing the severity of incidents.</a:t>
            </a:r>
          </a:p>
        </p:txBody>
      </p:sp>
      <p:sp>
        <p:nvSpPr>
          <p:cNvPr id="9" name="Google Shape;109;p17">
            <a:extLst>
              <a:ext uri="{FF2B5EF4-FFF2-40B4-BE49-F238E27FC236}">
                <a16:creationId xmlns:a16="http://schemas.microsoft.com/office/drawing/2014/main" id="{987B9521-F0F3-5980-A358-ED3B8EC53504}"/>
              </a:ext>
            </a:extLst>
          </p:cNvPr>
          <p:cNvSpPr/>
          <p:nvPr/>
        </p:nvSpPr>
        <p:spPr>
          <a:xfrm>
            <a:off x="6452822" y="2386873"/>
            <a:ext cx="118200" cy="1331400"/>
          </a:xfrm>
          <a:prstGeom prst="rightBrace">
            <a:avLst>
              <a:gd name="adj1" fmla="val 50000"/>
              <a:gd name="adj2" fmla="val 5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itle 1">
            <a:extLst>
              <a:ext uri="{FF2B5EF4-FFF2-40B4-BE49-F238E27FC236}">
                <a16:creationId xmlns:a16="http://schemas.microsoft.com/office/drawing/2014/main" id="{51F11744-33D6-B54E-9084-CFF3314A502B}"/>
              </a:ext>
            </a:extLst>
          </p:cNvPr>
          <p:cNvSpPr txBox="1">
            <a:spLocks/>
          </p:cNvSpPr>
          <p:nvPr/>
        </p:nvSpPr>
        <p:spPr>
          <a:xfrm>
            <a:off x="9003632" y="0"/>
            <a:ext cx="3188368" cy="7700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r>
              <a:rPr lang="en-US" sz="280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319804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17;p18">
            <a:extLst>
              <a:ext uri="{FF2B5EF4-FFF2-40B4-BE49-F238E27FC236}">
                <a16:creationId xmlns:a16="http://schemas.microsoft.com/office/drawing/2014/main" id="{E670B351-59BD-6CC7-12FC-B02C06DC7186}"/>
              </a:ext>
            </a:extLst>
          </p:cNvPr>
          <p:cNvPicPr preferRelativeResize="0"/>
          <p:nvPr/>
        </p:nvPicPr>
        <p:blipFill>
          <a:blip r:embed="rId3">
            <a:alphaModFix/>
          </a:blip>
          <a:stretch>
            <a:fillRect/>
          </a:stretch>
        </p:blipFill>
        <p:spPr>
          <a:xfrm>
            <a:off x="3273153" y="2569316"/>
            <a:ext cx="6698840" cy="1719367"/>
          </a:xfrm>
          <a:prstGeom prst="rect">
            <a:avLst/>
          </a:prstGeom>
          <a:noFill/>
          <a:ln>
            <a:noFill/>
          </a:ln>
        </p:spPr>
      </p:pic>
      <p:sp>
        <p:nvSpPr>
          <p:cNvPr id="12" name="Google Shape;118;p18">
            <a:extLst>
              <a:ext uri="{FF2B5EF4-FFF2-40B4-BE49-F238E27FC236}">
                <a16:creationId xmlns:a16="http://schemas.microsoft.com/office/drawing/2014/main" id="{C9414CEC-E7EA-791B-4832-7BA15E2B6CA7}"/>
              </a:ext>
            </a:extLst>
          </p:cNvPr>
          <p:cNvSpPr txBox="1"/>
          <p:nvPr/>
        </p:nvSpPr>
        <p:spPr>
          <a:xfrm>
            <a:off x="3054211" y="6300892"/>
            <a:ext cx="6755842"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err="1">
                <a:solidFill>
                  <a:schemeClr val="dk1"/>
                </a:solidFill>
                <a:latin typeface="Sarabun ExtraLight" panose="00000300000000000000" pitchFamily="2" charset="-34"/>
                <a:ea typeface="Sarabun"/>
                <a:cs typeface="Sarabun ExtraLight" panose="00000300000000000000" pitchFamily="2" charset="-34"/>
                <a:sym typeface="Sarabun"/>
              </a:rPr>
              <a:t>Grissinger</a:t>
            </a:r>
            <a:r>
              <a:rPr lang="en-US" sz="1000" dirty="0">
                <a:solidFill>
                  <a:schemeClr val="dk1"/>
                </a:solidFill>
                <a:latin typeface="Sarabun ExtraLight" panose="00000300000000000000" pitchFamily="2" charset="-34"/>
                <a:ea typeface="Sarabun"/>
                <a:cs typeface="Sarabun ExtraLight" panose="00000300000000000000" pitchFamily="2" charset="-34"/>
                <a:sym typeface="Sarabun"/>
              </a:rPr>
              <a:t> M. The five rights: a destination without a map. Pharmacy and Therapeutics. 2010 Oct;35(10):542.</a:t>
            </a:r>
            <a:endParaRPr lang="en-US" sz="1000" dirty="0">
              <a:latin typeface="Sarabun ExtraLight" panose="00000300000000000000" pitchFamily="2" charset="-34"/>
              <a:ea typeface="Sarabun"/>
              <a:cs typeface="Sarabun ExtraLight" panose="00000300000000000000" pitchFamily="2" charset="-34"/>
              <a:sym typeface="Sarabun"/>
            </a:endParaRPr>
          </a:p>
        </p:txBody>
      </p:sp>
      <p:sp>
        <p:nvSpPr>
          <p:cNvPr id="14" name="TextBox 13">
            <a:extLst>
              <a:ext uri="{FF2B5EF4-FFF2-40B4-BE49-F238E27FC236}">
                <a16:creationId xmlns:a16="http://schemas.microsoft.com/office/drawing/2014/main" id="{B47865AF-AF6B-CD92-3DA4-A5DF4575A961}"/>
              </a:ext>
            </a:extLst>
          </p:cNvPr>
          <p:cNvSpPr txBox="1"/>
          <p:nvPr/>
        </p:nvSpPr>
        <p:spPr>
          <a:xfrm>
            <a:off x="2597321" y="970556"/>
            <a:ext cx="7374672" cy="1521250"/>
          </a:xfrm>
          <a:prstGeom prst="rect">
            <a:avLst/>
          </a:prstGeom>
          <a:noFill/>
        </p:spPr>
        <p:txBody>
          <a:bodyPr wrap="square">
            <a:spAutoFit/>
          </a:bodyPr>
          <a:lstStyle/>
          <a:p>
            <a:pPr>
              <a:lnSpc>
                <a:spcPct val="150000"/>
              </a:lnSpc>
              <a:tabLst>
                <a:tab pos="401638" algn="l"/>
              </a:tabLst>
            </a:pPr>
            <a:r>
              <a:rPr lang="en-US" sz="1600" b="0" i="0" dirty="0">
                <a:solidFill>
                  <a:schemeClr val="tx1">
                    <a:lumMod val="75000"/>
                    <a:lumOff val="25000"/>
                  </a:schemeClr>
                </a:solidFill>
                <a:effectLst/>
                <a:latin typeface="Sarabun ExtraLight" panose="00000300000000000000" pitchFamily="2" charset="-34"/>
                <a:cs typeface="Sarabun ExtraLight" panose="00000300000000000000" pitchFamily="2" charset="-34"/>
              </a:rPr>
              <a:t>	</a:t>
            </a:r>
            <a:r>
              <a:rPr lang="en-US" sz="1600" b="0" i="0" dirty="0">
                <a:solidFill>
                  <a:schemeClr val="tx1">
                    <a:lumMod val="75000"/>
                    <a:lumOff val="25000"/>
                  </a:schemeClr>
                </a:solidFill>
                <a:effectLst/>
                <a:latin typeface="Sarabun Light" panose="00000400000000000000" pitchFamily="2" charset="-34"/>
                <a:cs typeface="Sarabun Light" panose="00000400000000000000" pitchFamily="2" charset="-34"/>
              </a:rPr>
              <a:t>Grouping commonly used practices in hospitals is done by following standard guidelines for medication management for patients, known as the Five Rights (5R). These include ensuring the right patient receives the right drug in the right dose, through the right route and technique, and at the right time.</a:t>
            </a:r>
            <a:endParaRPr lang="th-TH" sz="1600"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15" name="TextBox 14">
            <a:extLst>
              <a:ext uri="{FF2B5EF4-FFF2-40B4-BE49-F238E27FC236}">
                <a16:creationId xmlns:a16="http://schemas.microsoft.com/office/drawing/2014/main" id="{BB9B05A2-9F22-F73E-D5E8-2E74E42242DE}"/>
              </a:ext>
            </a:extLst>
          </p:cNvPr>
          <p:cNvSpPr txBox="1"/>
          <p:nvPr/>
        </p:nvSpPr>
        <p:spPr>
          <a:xfrm>
            <a:off x="2553578" y="4504015"/>
            <a:ext cx="7757109" cy="954107"/>
          </a:xfrm>
          <a:prstGeom prst="rect">
            <a:avLst/>
          </a:prstGeom>
          <a:noFill/>
        </p:spPr>
        <p:txBody>
          <a:bodyPr wrap="square">
            <a:spAutoFit/>
          </a:bodyPr>
          <a:lstStyle/>
          <a:p>
            <a:pPr>
              <a:tabLst>
                <a:tab pos="401638" algn="l"/>
              </a:tabLst>
            </a:pPr>
            <a:r>
              <a:rPr lang="en-US" sz="2400" b="0" i="0" dirty="0">
                <a:solidFill>
                  <a:schemeClr val="tx1">
                    <a:lumMod val="75000"/>
                    <a:lumOff val="25000"/>
                  </a:schemeClr>
                </a:solidFill>
                <a:effectLst/>
                <a:latin typeface="TH Sarabun New" panose="020B0500040200020003" pitchFamily="34" charset="-34"/>
                <a:cs typeface="TH Sarabun New" panose="020B0500040200020003" pitchFamily="34" charset="-34"/>
              </a:rPr>
              <a:t>	</a:t>
            </a: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When it comes to medication errors, they can be categorized into different groups: </a:t>
            </a:r>
            <a:r>
              <a:rPr lang="en-US" sz="1600" dirty="0">
                <a:solidFill>
                  <a:schemeClr val="tx1">
                    <a:lumMod val="75000"/>
                    <a:lumOff val="25000"/>
                  </a:schemeClr>
                </a:solidFill>
                <a:latin typeface="Sarabun SemiBold" panose="00000700000000000000" pitchFamily="2" charset="-34"/>
                <a:cs typeface="Sarabun SemiBold" panose="00000700000000000000" pitchFamily="2" charset="-34"/>
              </a:rPr>
              <a:t>wrong patient, wrong drug, wrong dose, wrong route and technique, and wrong time.</a:t>
            </a:r>
            <a:endParaRPr lang="th-TH" sz="1600" dirty="0">
              <a:solidFill>
                <a:schemeClr val="tx1">
                  <a:lumMod val="75000"/>
                  <a:lumOff val="25000"/>
                </a:schemeClr>
              </a:solidFill>
              <a:latin typeface="Sarabun SemiBold" panose="00000700000000000000" pitchFamily="2" charset="-34"/>
              <a:cs typeface="Sarabun SemiBold" panose="00000700000000000000" pitchFamily="2" charset="-34"/>
            </a:endParaRPr>
          </a:p>
        </p:txBody>
      </p:sp>
      <p:sp>
        <p:nvSpPr>
          <p:cNvPr id="18" name="Title 1">
            <a:extLst>
              <a:ext uri="{FF2B5EF4-FFF2-40B4-BE49-F238E27FC236}">
                <a16:creationId xmlns:a16="http://schemas.microsoft.com/office/drawing/2014/main" id="{5FFA8957-0765-EBC5-EE3A-E17022E766D4}"/>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51870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2;p20">
            <a:extLst>
              <a:ext uri="{FF2B5EF4-FFF2-40B4-BE49-F238E27FC236}">
                <a16:creationId xmlns:a16="http://schemas.microsoft.com/office/drawing/2014/main" id="{AA7AC585-ADB3-1656-7E8F-99EF32A58362}"/>
              </a:ext>
            </a:extLst>
          </p:cNvPr>
          <p:cNvPicPr preferRelativeResize="0"/>
          <p:nvPr/>
        </p:nvPicPr>
        <p:blipFill rotWithShape="1">
          <a:blip r:embed="rId3">
            <a:alphaModFix/>
          </a:blip>
          <a:srcRect t="11584" b="11852"/>
          <a:stretch/>
        </p:blipFill>
        <p:spPr>
          <a:xfrm>
            <a:off x="2035569" y="1826902"/>
            <a:ext cx="9465893" cy="4076592"/>
          </a:xfrm>
          <a:prstGeom prst="rect">
            <a:avLst/>
          </a:prstGeom>
          <a:noFill/>
          <a:ln>
            <a:noFill/>
          </a:ln>
        </p:spPr>
      </p:pic>
      <p:sp>
        <p:nvSpPr>
          <p:cNvPr id="5" name="TextBox 4">
            <a:extLst>
              <a:ext uri="{FF2B5EF4-FFF2-40B4-BE49-F238E27FC236}">
                <a16:creationId xmlns:a16="http://schemas.microsoft.com/office/drawing/2014/main" id="{FEEEB25D-943B-0E2A-2E00-49D5A4FB9225}"/>
              </a:ext>
            </a:extLst>
          </p:cNvPr>
          <p:cNvSpPr txBox="1"/>
          <p:nvPr/>
        </p:nvSpPr>
        <p:spPr>
          <a:xfrm>
            <a:off x="3245619" y="1031278"/>
            <a:ext cx="6933056" cy="400110"/>
          </a:xfrm>
          <a:prstGeom prst="rect">
            <a:avLst/>
          </a:prstGeom>
          <a:noFill/>
        </p:spPr>
        <p:txBody>
          <a:bodyPr wrap="square">
            <a:spAutoFit/>
          </a:bodyPr>
          <a:lstStyle/>
          <a:p>
            <a:pPr algn="ctr"/>
            <a:r>
              <a:rPr lang="en-US" sz="2000" b="1" i="0" dirty="0">
                <a:solidFill>
                  <a:srgbClr val="333333"/>
                </a:solidFill>
                <a:effectLst/>
                <a:latin typeface="Sarabun SemiBold" panose="00000700000000000000" pitchFamily="2" charset="-34"/>
                <a:cs typeface="Sarabun SemiBold" panose="00000700000000000000" pitchFamily="2" charset="-34"/>
              </a:rPr>
              <a:t>NRLS: National Reporting and Learning System (THAILAND)</a:t>
            </a:r>
          </a:p>
        </p:txBody>
      </p:sp>
      <p:sp>
        <p:nvSpPr>
          <p:cNvPr id="8" name="Title 1">
            <a:extLst>
              <a:ext uri="{FF2B5EF4-FFF2-40B4-BE49-F238E27FC236}">
                <a16:creationId xmlns:a16="http://schemas.microsoft.com/office/drawing/2014/main" id="{7C5CF4E3-1510-7FFF-4B39-DB91B1293959}"/>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22977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25;p19">
            <a:extLst>
              <a:ext uri="{FF2B5EF4-FFF2-40B4-BE49-F238E27FC236}">
                <a16:creationId xmlns:a16="http://schemas.microsoft.com/office/drawing/2014/main" id="{46E04234-D268-95BB-CE38-D8EE5D1241DE}"/>
              </a:ext>
            </a:extLst>
          </p:cNvPr>
          <p:cNvPicPr preferRelativeResize="0"/>
          <p:nvPr/>
        </p:nvPicPr>
        <p:blipFill rotWithShape="1">
          <a:blip r:embed="rId3">
            <a:alphaModFix/>
          </a:blip>
          <a:srcRect t="5592" b="6749"/>
          <a:stretch/>
        </p:blipFill>
        <p:spPr>
          <a:xfrm>
            <a:off x="1516119" y="1308250"/>
            <a:ext cx="9649186" cy="4757782"/>
          </a:xfrm>
          <a:prstGeom prst="rect">
            <a:avLst/>
          </a:prstGeom>
          <a:noFill/>
          <a:ln>
            <a:noFill/>
          </a:ln>
        </p:spPr>
      </p:pic>
      <p:sp>
        <p:nvSpPr>
          <p:cNvPr id="7" name="Title 1">
            <a:extLst>
              <a:ext uri="{FF2B5EF4-FFF2-40B4-BE49-F238E27FC236}">
                <a16:creationId xmlns:a16="http://schemas.microsoft.com/office/drawing/2014/main" id="{C34F9A2A-B77D-A411-5C86-1E2F6F0C4424}"/>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INTRODUCTION</a:t>
            </a:r>
            <a:endParaRPr lang="th-TH" sz="2800" dirty="0">
              <a:latin typeface="Sarabun" panose="00000500000000000000" pitchFamily="2" charset="-34"/>
              <a:cs typeface="Sarabun" panose="00000500000000000000" pitchFamily="2" charset="-34"/>
            </a:endParaRPr>
          </a:p>
        </p:txBody>
      </p:sp>
    </p:spTree>
    <p:extLst>
      <p:ext uri="{BB962C8B-B14F-4D97-AF65-F5344CB8AC3E}">
        <p14:creationId xmlns:p14="http://schemas.microsoft.com/office/powerpoint/2010/main" val="615817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pic>
        <p:nvPicPr>
          <p:cNvPr id="7" name="Google Shape;140;p21">
            <a:extLst>
              <a:ext uri="{FF2B5EF4-FFF2-40B4-BE49-F238E27FC236}">
                <a16:creationId xmlns:a16="http://schemas.microsoft.com/office/drawing/2014/main" id="{91372510-67E0-084F-AEC3-24B96C708B94}"/>
              </a:ext>
            </a:extLst>
          </p:cNvPr>
          <p:cNvPicPr preferRelativeResize="0"/>
          <p:nvPr/>
        </p:nvPicPr>
        <p:blipFill>
          <a:blip r:embed="rId3">
            <a:alphaModFix/>
          </a:blip>
          <a:stretch>
            <a:fillRect/>
          </a:stretch>
        </p:blipFill>
        <p:spPr>
          <a:xfrm>
            <a:off x="2381734" y="833611"/>
            <a:ext cx="7596278" cy="5420102"/>
          </a:xfrm>
          <a:prstGeom prst="rect">
            <a:avLst/>
          </a:prstGeom>
          <a:noFill/>
          <a:ln>
            <a:noFill/>
          </a:ln>
        </p:spPr>
      </p:pic>
      <p:sp>
        <p:nvSpPr>
          <p:cNvPr id="9" name="TextBox 8">
            <a:extLst>
              <a:ext uri="{FF2B5EF4-FFF2-40B4-BE49-F238E27FC236}">
                <a16:creationId xmlns:a16="http://schemas.microsoft.com/office/drawing/2014/main" id="{C3B464F5-E251-C97D-6EF8-30C9751A04B6}"/>
              </a:ext>
            </a:extLst>
          </p:cNvPr>
          <p:cNvSpPr txBox="1"/>
          <p:nvPr/>
        </p:nvSpPr>
        <p:spPr>
          <a:xfrm>
            <a:off x="3002919" y="6317303"/>
            <a:ext cx="6353908" cy="400110"/>
          </a:xfrm>
          <a:prstGeom prst="rect">
            <a:avLst/>
          </a:prstGeom>
          <a:noFill/>
        </p:spPr>
        <p:txBody>
          <a:bodyPr wrap="square">
            <a:spAutoFit/>
          </a:bodyPr>
          <a:lstStyle/>
          <a:p>
            <a:pPr algn="ctr"/>
            <a:r>
              <a:rPr lang="en-US" sz="1000" dirty="0">
                <a:solidFill>
                  <a:schemeClr val="dk1"/>
                </a:solidFill>
                <a:latin typeface="Sarabun ExtraLight" panose="00000300000000000000" pitchFamily="2" charset="-34"/>
                <a:cs typeface="Sarabun ExtraLight" panose="00000300000000000000" pitchFamily="2" charset="-34"/>
              </a:rPr>
              <a:t>Fu S, Chen D, He H, Liu S, Moon S, Peterson KJ, Shen F, Wang L, Wang Y, Wen A, Zhao Y. Clinical concept extraction: a methodology review. Journal of biomedical informatics. 2020 Sep 1;109:103526.</a:t>
            </a:r>
            <a:endParaRPr lang="th-TH" sz="1000" dirty="0">
              <a:solidFill>
                <a:schemeClr val="dk1"/>
              </a:solidFill>
              <a:latin typeface="Sarabun ExtraLight" panose="00000300000000000000" pitchFamily="2" charset="-34"/>
              <a:cs typeface="Sarabun ExtraLight" panose="00000300000000000000" pitchFamily="2" charset="-34"/>
            </a:endParaRPr>
          </a:p>
        </p:txBody>
      </p:sp>
    </p:spTree>
    <p:extLst>
      <p:ext uri="{BB962C8B-B14F-4D97-AF65-F5344CB8AC3E}">
        <p14:creationId xmlns:p14="http://schemas.microsoft.com/office/powerpoint/2010/main" val="3294431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82088B-59BB-69DE-1A7C-248ABED70653}"/>
              </a:ext>
            </a:extLst>
          </p:cNvPr>
          <p:cNvSpPr>
            <a:spLocks noGrp="1"/>
          </p:cNvSpPr>
          <p:nvPr>
            <p:ph type="title"/>
          </p:nvPr>
        </p:nvSpPr>
        <p:spPr>
          <a:xfrm>
            <a:off x="9003632" y="0"/>
            <a:ext cx="3188368" cy="770021"/>
          </a:xfrm>
        </p:spPr>
        <p:txBody>
          <a:bodyPr>
            <a:noAutofit/>
          </a:bodyPr>
          <a:lstStyle/>
          <a:p>
            <a:r>
              <a:rPr lang="en-US" sz="2800" dirty="0">
                <a:latin typeface="Sarabun" panose="00000500000000000000" pitchFamily="2" charset="-34"/>
                <a:cs typeface="Sarabun" panose="00000500000000000000" pitchFamily="2" charset="-34"/>
              </a:rPr>
              <a:t>BACKGROUND</a:t>
            </a:r>
            <a:endParaRPr lang="th-TH" sz="2800" dirty="0">
              <a:latin typeface="Sarabun" panose="00000500000000000000" pitchFamily="2" charset="-34"/>
              <a:cs typeface="Sarabun" panose="00000500000000000000" pitchFamily="2" charset="-34"/>
            </a:endParaRPr>
          </a:p>
        </p:txBody>
      </p:sp>
      <p:sp>
        <p:nvSpPr>
          <p:cNvPr id="9" name="TextBox 8">
            <a:extLst>
              <a:ext uri="{FF2B5EF4-FFF2-40B4-BE49-F238E27FC236}">
                <a16:creationId xmlns:a16="http://schemas.microsoft.com/office/drawing/2014/main" id="{C3B464F5-E251-C97D-6EF8-30C9751A04B6}"/>
              </a:ext>
            </a:extLst>
          </p:cNvPr>
          <p:cNvSpPr txBox="1"/>
          <p:nvPr/>
        </p:nvSpPr>
        <p:spPr>
          <a:xfrm>
            <a:off x="2569028" y="6317303"/>
            <a:ext cx="7053943" cy="400110"/>
          </a:xfrm>
          <a:prstGeom prst="rect">
            <a:avLst/>
          </a:prstGeom>
          <a:noFill/>
        </p:spPr>
        <p:txBody>
          <a:bodyPr wrap="square">
            <a:spAutoFit/>
          </a:bodyPr>
          <a:lstStyle/>
          <a:p>
            <a:pPr algn="ctr"/>
            <a:r>
              <a:rPr lang="en-US" sz="1000" dirty="0" err="1">
                <a:solidFill>
                  <a:schemeClr val="dk1"/>
                </a:solidFill>
                <a:latin typeface="Sarabun ExtraLight" panose="00000300000000000000" pitchFamily="2" charset="-34"/>
                <a:cs typeface="Sarabun ExtraLight" panose="00000300000000000000" pitchFamily="2" charset="-34"/>
              </a:rPr>
              <a:t>Cer</a:t>
            </a:r>
            <a:r>
              <a:rPr lang="en-US" sz="1000" dirty="0">
                <a:solidFill>
                  <a:schemeClr val="dk1"/>
                </a:solidFill>
                <a:latin typeface="Sarabun ExtraLight" panose="00000300000000000000" pitchFamily="2" charset="-34"/>
                <a:cs typeface="Sarabun ExtraLight" panose="00000300000000000000" pitchFamily="2" charset="-34"/>
              </a:rPr>
              <a:t> D, Yang Y, Kong SY, Hua N, </a:t>
            </a:r>
            <a:r>
              <a:rPr lang="en-US" sz="1000" dirty="0" err="1">
                <a:solidFill>
                  <a:schemeClr val="dk1"/>
                </a:solidFill>
                <a:latin typeface="Sarabun ExtraLight" panose="00000300000000000000" pitchFamily="2" charset="-34"/>
                <a:cs typeface="Sarabun ExtraLight" panose="00000300000000000000" pitchFamily="2" charset="-34"/>
              </a:rPr>
              <a:t>Limtiaco</a:t>
            </a:r>
            <a:r>
              <a:rPr lang="en-US" sz="1000" dirty="0">
                <a:solidFill>
                  <a:schemeClr val="dk1"/>
                </a:solidFill>
                <a:latin typeface="Sarabun ExtraLight" panose="00000300000000000000" pitchFamily="2" charset="-34"/>
                <a:cs typeface="Sarabun ExtraLight" panose="00000300000000000000" pitchFamily="2" charset="-34"/>
              </a:rPr>
              <a:t> N, John RS, Constant N, Guajardo-Cespedes M, Yuan S, Tar C, Sung YH. Universal sentence encoder. </a:t>
            </a:r>
            <a:r>
              <a:rPr lang="en-US" sz="1000" dirty="0" err="1">
                <a:solidFill>
                  <a:schemeClr val="dk1"/>
                </a:solidFill>
                <a:latin typeface="Sarabun ExtraLight" panose="00000300000000000000" pitchFamily="2" charset="-34"/>
                <a:cs typeface="Sarabun ExtraLight" panose="00000300000000000000" pitchFamily="2" charset="-34"/>
              </a:rPr>
              <a:t>arXiv</a:t>
            </a:r>
            <a:r>
              <a:rPr lang="en-US" sz="1000" dirty="0">
                <a:solidFill>
                  <a:schemeClr val="dk1"/>
                </a:solidFill>
                <a:latin typeface="Sarabun ExtraLight" panose="00000300000000000000" pitchFamily="2" charset="-34"/>
                <a:cs typeface="Sarabun ExtraLight" panose="00000300000000000000" pitchFamily="2" charset="-34"/>
              </a:rPr>
              <a:t> preprint arXiv:1803.11175. 2018 Mar 29.</a:t>
            </a:r>
            <a:endParaRPr lang="th-TH" sz="1000" dirty="0">
              <a:solidFill>
                <a:schemeClr val="dk1"/>
              </a:solidFill>
              <a:latin typeface="Sarabun ExtraLight" panose="00000300000000000000" pitchFamily="2" charset="-34"/>
              <a:cs typeface="Sarabun ExtraLight" panose="00000300000000000000" pitchFamily="2" charset="-34"/>
            </a:endParaRPr>
          </a:p>
        </p:txBody>
      </p:sp>
      <p:pic>
        <p:nvPicPr>
          <p:cNvPr id="2" name="Google Shape;153;p22">
            <a:extLst>
              <a:ext uri="{FF2B5EF4-FFF2-40B4-BE49-F238E27FC236}">
                <a16:creationId xmlns:a16="http://schemas.microsoft.com/office/drawing/2014/main" id="{27EFEA44-3F08-8008-E0FE-EC77196DEE11}"/>
              </a:ext>
            </a:extLst>
          </p:cNvPr>
          <p:cNvPicPr preferRelativeResize="0"/>
          <p:nvPr/>
        </p:nvPicPr>
        <p:blipFill rotWithShape="1">
          <a:blip r:embed="rId3">
            <a:alphaModFix/>
          </a:blip>
          <a:srcRect r="35221"/>
          <a:stretch/>
        </p:blipFill>
        <p:spPr>
          <a:xfrm>
            <a:off x="3120769" y="3438082"/>
            <a:ext cx="5950460" cy="2022846"/>
          </a:xfrm>
          <a:prstGeom prst="rect">
            <a:avLst/>
          </a:prstGeom>
          <a:noFill/>
          <a:ln>
            <a:noFill/>
          </a:ln>
        </p:spPr>
      </p:pic>
      <p:sp>
        <p:nvSpPr>
          <p:cNvPr id="5" name="TextBox 4">
            <a:extLst>
              <a:ext uri="{FF2B5EF4-FFF2-40B4-BE49-F238E27FC236}">
                <a16:creationId xmlns:a16="http://schemas.microsoft.com/office/drawing/2014/main" id="{2E43FB52-B8F5-9E5E-D65F-28CD7BD44B20}"/>
              </a:ext>
            </a:extLst>
          </p:cNvPr>
          <p:cNvSpPr txBox="1"/>
          <p:nvPr/>
        </p:nvSpPr>
        <p:spPr>
          <a:xfrm>
            <a:off x="2227384" y="1397072"/>
            <a:ext cx="8242999" cy="1521250"/>
          </a:xfrm>
          <a:prstGeom prst="rect">
            <a:avLst/>
          </a:prstGeom>
          <a:noFill/>
        </p:spPr>
        <p:txBody>
          <a:bodyPr wrap="square">
            <a:spAutoFit/>
          </a:bodyPr>
          <a:lstStyle/>
          <a:p>
            <a:pPr>
              <a:lnSpc>
                <a:spcPct val="150000"/>
              </a:lnSpc>
              <a:tabLst>
                <a:tab pos="461963" algn="l"/>
              </a:tabLst>
            </a:pPr>
            <a:r>
              <a:rPr lang="en-US" sz="1600" dirty="0">
                <a:solidFill>
                  <a:schemeClr val="tx1">
                    <a:lumMod val="75000"/>
                    <a:lumOff val="25000"/>
                  </a:schemeClr>
                </a:solidFill>
                <a:latin typeface="Sarabun Light" panose="00000400000000000000" pitchFamily="2" charset="-34"/>
                <a:cs typeface="Sarabun Light" panose="00000400000000000000" pitchFamily="2" charset="-34"/>
              </a:rPr>
              <a:t>	The research team has developed a 512-dimensional vector model for sentence embeddings by utilizing a large multi-lingual dataset sourced from Wikipedia, news websites, question-and-answer forums, and incorporating unsupervised learning through training with supervised data from the Stanford Natural Language Inference (SNLI) dataset.</a:t>
            </a:r>
            <a:endParaRPr lang="th-TH" sz="1600" dirty="0">
              <a:solidFill>
                <a:schemeClr val="tx1">
                  <a:lumMod val="75000"/>
                  <a:lumOff val="25000"/>
                </a:schemeClr>
              </a:solidFill>
              <a:latin typeface="Sarabun Light" panose="00000400000000000000" pitchFamily="2" charset="-34"/>
              <a:cs typeface="Sarabun Light" panose="00000400000000000000" pitchFamily="2" charset="-34"/>
            </a:endParaRPr>
          </a:p>
        </p:txBody>
      </p:sp>
      <p:sp>
        <p:nvSpPr>
          <p:cNvPr id="8" name="Google Shape;149;p22">
            <a:extLst>
              <a:ext uri="{FF2B5EF4-FFF2-40B4-BE49-F238E27FC236}">
                <a16:creationId xmlns:a16="http://schemas.microsoft.com/office/drawing/2014/main" id="{9195B482-E4DF-B44E-5C3B-7C86209AE54E}"/>
              </a:ext>
            </a:extLst>
          </p:cNvPr>
          <p:cNvSpPr txBox="1"/>
          <p:nvPr/>
        </p:nvSpPr>
        <p:spPr>
          <a:xfrm>
            <a:off x="3322199" y="727988"/>
            <a:ext cx="55476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Sarabun SemiBold" panose="00000700000000000000" pitchFamily="2" charset="-34"/>
                <a:ea typeface="Sarabun"/>
                <a:cs typeface="Sarabun SemiBold" panose="00000700000000000000" pitchFamily="2" charset="-34"/>
                <a:sym typeface="Sarabun"/>
              </a:rPr>
              <a:t>Universal Sentence Encoder</a:t>
            </a:r>
            <a:endParaRPr dirty="0">
              <a:latin typeface="Sarabun SemiBold" panose="00000700000000000000" pitchFamily="2" charset="-34"/>
              <a:ea typeface="Sarabun"/>
              <a:cs typeface="Sarabun SemiBold" panose="00000700000000000000" pitchFamily="2" charset="-34"/>
              <a:sym typeface="Sarabun"/>
            </a:endParaRPr>
          </a:p>
        </p:txBody>
      </p:sp>
    </p:spTree>
    <p:extLst>
      <p:ext uri="{BB962C8B-B14F-4D97-AF65-F5344CB8AC3E}">
        <p14:creationId xmlns:p14="http://schemas.microsoft.com/office/powerpoint/2010/main" val="392316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2316</Words>
  <Application>Microsoft Office PowerPoint</Application>
  <PresentationFormat>Widescreen</PresentationFormat>
  <Paragraphs>278</Paragraphs>
  <Slides>39</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Sarabun</vt:lpstr>
      <vt:lpstr>Sarabun ExtraBold</vt:lpstr>
      <vt:lpstr>Sarabun ExtraLight</vt:lpstr>
      <vt:lpstr>Sarabun Light</vt:lpstr>
      <vt:lpstr>Sarabun Medium</vt:lpstr>
      <vt:lpstr>Sarabun SemiBold</vt:lpstr>
      <vt:lpstr>Söhne</vt:lpstr>
      <vt:lpstr>TH Sarabun New</vt:lpstr>
      <vt:lpstr>Office Theme</vt:lpstr>
      <vt:lpstr>PowerPoint Presentation</vt:lpstr>
      <vt:lpstr>INTRODUCTION</vt:lpstr>
      <vt:lpstr>PowerPoint Presentation</vt:lpstr>
      <vt:lpstr>PowerPoint Presentation</vt:lpstr>
      <vt:lpstr>INTRODUCTION</vt:lpstr>
      <vt:lpstr>INTRODUCTION</vt:lpstr>
      <vt:lpstr>INTRODUCTION</vt:lpstr>
      <vt:lpstr>BACKGROUND</vt:lpstr>
      <vt:lpstr>BACKGROUND</vt:lpstr>
      <vt:lpstr>BACKGROUND</vt:lpstr>
      <vt:lpstr>BACKGROUND</vt:lpstr>
      <vt:lpstr>BACKGROUND</vt:lpstr>
      <vt:lpstr>BACKGROUND</vt:lpstr>
      <vt:lpstr>OBJECTIVE</vt:lpstr>
      <vt:lpstr>DATA</vt:lpstr>
      <vt:lpstr>RESEARCH FRAMEWORK</vt:lpstr>
      <vt:lpstr>RESEARCH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Peachyasitt Udomnuchaisup</cp:lastModifiedBy>
  <cp:revision>13</cp:revision>
  <dcterms:created xsi:type="dcterms:W3CDTF">2023-05-16T14:53:12Z</dcterms:created>
  <dcterms:modified xsi:type="dcterms:W3CDTF">2023-06-25T01:56:31Z</dcterms:modified>
</cp:coreProperties>
</file>