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uce Light" charset="1" panose="00000400000000000000"/>
      <p:regular r:id="rId10"/>
    </p:embeddedFont>
    <p:embeddedFont>
      <p:font typeface="Open Sauce Light Bold" charset="1" panose="00000600000000000000"/>
      <p:regular r:id="rId11"/>
    </p:embeddedFont>
    <p:embeddedFont>
      <p:font typeface="Open Sauce Light Italics" charset="1" panose="00000400000000000000"/>
      <p:regular r:id="rId12"/>
    </p:embeddedFont>
    <p:embeddedFont>
      <p:font typeface="Open Sauce Light Bold Italics" charset="1" panose="00000600000000000000"/>
      <p:regular r:id="rId13"/>
    </p:embeddedFont>
    <p:embeddedFont>
      <p:font typeface="Open Sauce" charset="1" panose="00000500000000000000"/>
      <p:regular r:id="rId14"/>
    </p:embeddedFont>
    <p:embeddedFont>
      <p:font typeface="Open Sauce Bold" charset="1" panose="00000800000000000000"/>
      <p:regular r:id="rId15"/>
    </p:embeddedFont>
    <p:embeddedFont>
      <p:font typeface="Open Sauce Italics" charset="1" panose="00000500000000000000"/>
      <p:regular r:id="rId16"/>
    </p:embeddedFont>
    <p:embeddedFont>
      <p:font typeface="Open Sauce Bold Italics" charset="1" panose="00000800000000000000"/>
      <p:regular r:id="rId17"/>
    </p:embeddedFont>
    <p:embeddedFont>
      <p:font typeface="Open Sauce SemiBold" charset="1" panose="00000700000000000000"/>
      <p:regular r:id="rId18"/>
    </p:embeddedFont>
    <p:embeddedFont>
      <p:font typeface="Open Sauce SemiBold Bold" charset="1" panose="00000A00000000000000"/>
      <p:regular r:id="rId19"/>
    </p:embeddedFont>
    <p:embeddedFont>
      <p:font typeface="Open Sauce SemiBold Italics" charset="1" panose="00000700000000000000"/>
      <p:regular r:id="rId20"/>
    </p:embeddedFont>
    <p:embeddedFont>
      <p:font typeface="Open Sauce SemiBold Bold Italics" charset="1" panose="00000A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36" Target="slides/slide15.xml" Type="http://schemas.openxmlformats.org/officeDocument/2006/relationships/slide"/><Relationship Id="rId37" Target="slides/slide16.xml" Type="http://schemas.openxmlformats.org/officeDocument/2006/relationships/slide"/><Relationship Id="rId38" Target="slides/slide17.xml" Type="http://schemas.openxmlformats.org/officeDocument/2006/relationships/slide"/><Relationship Id="rId39" Target="slides/slide18.xml" Type="http://schemas.openxmlformats.org/officeDocument/2006/relationships/slide"/><Relationship Id="rId4" Target="theme/theme1.xml" Type="http://schemas.openxmlformats.org/officeDocument/2006/relationships/theme"/><Relationship Id="rId40" Target="slides/slide19.xml" Type="http://schemas.openxmlformats.org/officeDocument/2006/relationships/slide"/><Relationship Id="rId41" Target="slides/slide20.xml" Type="http://schemas.openxmlformats.org/officeDocument/2006/relationships/slide"/><Relationship Id="rId42" Target="slides/slide21.xml" Type="http://schemas.openxmlformats.org/officeDocument/2006/relationships/slide"/><Relationship Id="rId43" Target="slides/slide22.xml" Type="http://schemas.openxmlformats.org/officeDocument/2006/relationships/slide"/><Relationship Id="rId44" Target="slides/slide23.xml" Type="http://schemas.openxmlformats.org/officeDocument/2006/relationships/slide"/><Relationship Id="rId45" Target="slides/slide24.xml" Type="http://schemas.openxmlformats.org/officeDocument/2006/relationships/slide"/><Relationship Id="rId46" Target="slides/slide25.xml" Type="http://schemas.openxmlformats.org/officeDocument/2006/relationships/slide"/><Relationship Id="rId47" Target="slides/slide26.xml" Type="http://schemas.openxmlformats.org/officeDocument/2006/relationships/slide"/><Relationship Id="rId48" Target="slides/slide27.xml" Type="http://schemas.openxmlformats.org/officeDocument/2006/relationships/slide"/><Relationship Id="rId49" Target="slides/slide28.xml" Type="http://schemas.openxmlformats.org/officeDocument/2006/relationships/slide"/><Relationship Id="rId5" Target="tableStyles.xml" Type="http://schemas.openxmlformats.org/officeDocument/2006/relationships/tableStyles"/><Relationship Id="rId50" Target="slides/slide29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9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9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379674"/>
            <a:ext cx="16230600" cy="1988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000000"/>
                </a:solidFill>
                <a:latin typeface="Open Sauce"/>
              </a:rPr>
              <a:t>Enhancing Student Photography Skills with</a:t>
            </a:r>
          </a:p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000000"/>
                </a:solidFill>
                <a:latin typeface="Open Sauce"/>
              </a:rPr>
              <a:t>Web-based Photo Stock and Learning System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8750" y="3747721"/>
            <a:ext cx="7000875" cy="4053254"/>
          </a:xfrm>
          <a:custGeom>
            <a:avLst/>
            <a:gdLst/>
            <a:ahLst/>
            <a:cxnLst/>
            <a:rect r="r" b="b" t="t" l="l"/>
            <a:pathLst>
              <a:path h="4053254" w="7000875">
                <a:moveTo>
                  <a:pt x="0" y="0"/>
                </a:moveTo>
                <a:lnTo>
                  <a:pt x="7000875" y="0"/>
                </a:lnTo>
                <a:lnTo>
                  <a:pt x="7000875" y="4053254"/>
                </a:lnTo>
                <a:lnTo>
                  <a:pt x="0" y="40532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4" r="0" b="-757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58375" y="3747721"/>
            <a:ext cx="7000875" cy="4053254"/>
          </a:xfrm>
          <a:custGeom>
            <a:avLst/>
            <a:gdLst/>
            <a:ahLst/>
            <a:cxnLst/>
            <a:rect r="r" b="b" t="t" l="l"/>
            <a:pathLst>
              <a:path h="4053254" w="7000875">
                <a:moveTo>
                  <a:pt x="0" y="0"/>
                </a:moveTo>
                <a:lnTo>
                  <a:pt x="7000875" y="0"/>
                </a:lnTo>
                <a:lnTo>
                  <a:pt x="7000875" y="4053254"/>
                </a:lnTo>
                <a:lnTo>
                  <a:pt x="0" y="4053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574" r="0" b="-757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8750" y="3747721"/>
            <a:ext cx="6962573" cy="4053254"/>
          </a:xfrm>
          <a:custGeom>
            <a:avLst/>
            <a:gdLst/>
            <a:ahLst/>
            <a:cxnLst/>
            <a:rect r="r" b="b" t="t" l="l"/>
            <a:pathLst>
              <a:path h="4053254" w="6962573">
                <a:moveTo>
                  <a:pt x="0" y="0"/>
                </a:moveTo>
                <a:lnTo>
                  <a:pt x="6962573" y="0"/>
                </a:lnTo>
                <a:lnTo>
                  <a:pt x="6962573" y="4053254"/>
                </a:lnTo>
                <a:lnTo>
                  <a:pt x="0" y="405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608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39400" y="3747721"/>
            <a:ext cx="7638825" cy="4053254"/>
          </a:xfrm>
          <a:custGeom>
            <a:avLst/>
            <a:gdLst/>
            <a:ahLst/>
            <a:cxnLst/>
            <a:rect r="r" b="b" t="t" l="l"/>
            <a:pathLst>
              <a:path h="4053254" w="7638825">
                <a:moveTo>
                  <a:pt x="0" y="0"/>
                </a:moveTo>
                <a:lnTo>
                  <a:pt x="7638825" y="0"/>
                </a:lnTo>
                <a:lnTo>
                  <a:pt x="7638825" y="4053254"/>
                </a:lnTo>
                <a:lnTo>
                  <a:pt x="0" y="4053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28750" y="1314450"/>
            <a:ext cx="15430500" cy="1052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Open Sauce"/>
              </a:rPr>
              <a:t>Submission process and licensing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8750" y="8017437"/>
            <a:ext cx="7000875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Taking a pictures.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58375" y="8017437"/>
            <a:ext cx="7000875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Submit to stock agencies.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8750" y="4048858"/>
            <a:ext cx="15430500" cy="4809392"/>
          </a:xfrm>
          <a:custGeom>
            <a:avLst/>
            <a:gdLst/>
            <a:ahLst/>
            <a:cxnLst/>
            <a:rect r="r" b="b" t="t" l="l"/>
            <a:pathLst>
              <a:path h="4809392" w="15430500">
                <a:moveTo>
                  <a:pt x="0" y="0"/>
                </a:moveTo>
                <a:lnTo>
                  <a:pt x="15430500" y="0"/>
                </a:lnTo>
                <a:lnTo>
                  <a:pt x="15430500" y="4809392"/>
                </a:lnTo>
                <a:lnTo>
                  <a:pt x="0" y="4809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963" r="0" b="-789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8750" y="4048858"/>
            <a:ext cx="15430500" cy="4809392"/>
          </a:xfrm>
          <a:custGeom>
            <a:avLst/>
            <a:gdLst/>
            <a:ahLst/>
            <a:cxnLst/>
            <a:rect r="r" b="b" t="t" l="l"/>
            <a:pathLst>
              <a:path h="4809392" w="15430500">
                <a:moveTo>
                  <a:pt x="0" y="0"/>
                </a:moveTo>
                <a:lnTo>
                  <a:pt x="15430500" y="0"/>
                </a:lnTo>
                <a:lnTo>
                  <a:pt x="15430500" y="4809392"/>
                </a:lnTo>
                <a:lnTo>
                  <a:pt x="0" y="480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501" r="0" b="-6297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8750" y="962025"/>
            <a:ext cx="15430500" cy="2105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Open Sauce"/>
              </a:rPr>
              <a:t>Benefits and challenges of incorporating stock photography in education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8750" y="4048858"/>
            <a:ext cx="15430500" cy="4809392"/>
          </a:xfrm>
          <a:custGeom>
            <a:avLst/>
            <a:gdLst/>
            <a:ahLst/>
            <a:cxnLst/>
            <a:rect r="r" b="b" t="t" l="l"/>
            <a:pathLst>
              <a:path h="4809392" w="15430500">
                <a:moveTo>
                  <a:pt x="0" y="0"/>
                </a:moveTo>
                <a:lnTo>
                  <a:pt x="15430500" y="0"/>
                </a:lnTo>
                <a:lnTo>
                  <a:pt x="15430500" y="4809392"/>
                </a:lnTo>
                <a:lnTo>
                  <a:pt x="0" y="4809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963" r="0" b="-789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8750" y="4048858"/>
            <a:ext cx="15430500" cy="5051495"/>
          </a:xfrm>
          <a:custGeom>
            <a:avLst/>
            <a:gdLst/>
            <a:ahLst/>
            <a:cxnLst/>
            <a:rect r="r" b="b" t="t" l="l"/>
            <a:pathLst>
              <a:path h="5051495" w="15430500">
                <a:moveTo>
                  <a:pt x="0" y="0"/>
                </a:moveTo>
                <a:lnTo>
                  <a:pt x="15430500" y="0"/>
                </a:lnTo>
                <a:lnTo>
                  <a:pt x="15430500" y="5051495"/>
                </a:lnTo>
                <a:lnTo>
                  <a:pt x="0" y="505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89" t="-16302" r="0" b="-9898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8750" y="962025"/>
            <a:ext cx="1543050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Skills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625939" y="2598120"/>
            <a:ext cx="13036123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Your work will be checked by a professional.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3700909" cy="8229600"/>
          </a:xfrm>
          <a:custGeom>
            <a:avLst/>
            <a:gdLst/>
            <a:ahLst/>
            <a:cxnLst/>
            <a:rect r="r" b="b" t="t" l="l"/>
            <a:pathLst>
              <a:path h="8229600" w="3700909">
                <a:moveTo>
                  <a:pt x="0" y="0"/>
                </a:moveTo>
                <a:lnTo>
                  <a:pt x="3700909" y="0"/>
                </a:lnTo>
                <a:lnTo>
                  <a:pt x="3700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43091" y="1028700"/>
            <a:ext cx="3700909" cy="8229600"/>
          </a:xfrm>
          <a:custGeom>
            <a:avLst/>
            <a:gdLst/>
            <a:ahLst/>
            <a:cxnLst/>
            <a:rect r="r" b="b" t="t" l="l"/>
            <a:pathLst>
              <a:path h="8229600" w="3700909">
                <a:moveTo>
                  <a:pt x="0" y="0"/>
                </a:moveTo>
                <a:lnTo>
                  <a:pt x="3700909" y="0"/>
                </a:lnTo>
                <a:lnTo>
                  <a:pt x="3700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000722" y="4080798"/>
            <a:ext cx="851535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Earning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981585" y="5558502"/>
            <a:ext cx="655362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Earning money thought licenses</a:t>
            </a:r>
            <a:r>
              <a:rPr lang="en-US" sz="3000">
                <a:solidFill>
                  <a:srgbClr val="000000"/>
                </a:solidFill>
                <a:latin typeface="Open Sauce Light"/>
              </a:rPr>
              <a:t>.</a:t>
            </a:r>
            <a:r>
              <a:rPr lang="en-US" sz="3000">
                <a:solidFill>
                  <a:srgbClr val="000000"/>
                </a:solidFill>
                <a:latin typeface="Open Sauce Light"/>
              </a:rPr>
              <a:t> 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8750" y="4048858"/>
            <a:ext cx="15430500" cy="4809392"/>
          </a:xfrm>
          <a:custGeom>
            <a:avLst/>
            <a:gdLst/>
            <a:ahLst/>
            <a:cxnLst/>
            <a:rect r="r" b="b" t="t" l="l"/>
            <a:pathLst>
              <a:path h="4809392" w="15430500">
                <a:moveTo>
                  <a:pt x="0" y="0"/>
                </a:moveTo>
                <a:lnTo>
                  <a:pt x="15430500" y="0"/>
                </a:lnTo>
                <a:lnTo>
                  <a:pt x="15430500" y="4809392"/>
                </a:lnTo>
                <a:lnTo>
                  <a:pt x="0" y="4809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963" r="0" b="-789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8750" y="3607770"/>
            <a:ext cx="15430500" cy="6291196"/>
          </a:xfrm>
          <a:custGeom>
            <a:avLst/>
            <a:gdLst/>
            <a:ahLst/>
            <a:cxnLst/>
            <a:rect r="r" b="b" t="t" l="l"/>
            <a:pathLst>
              <a:path h="6291196" w="15430500">
                <a:moveTo>
                  <a:pt x="0" y="0"/>
                </a:moveTo>
                <a:lnTo>
                  <a:pt x="15430500" y="0"/>
                </a:lnTo>
                <a:lnTo>
                  <a:pt x="15430500" y="6291196"/>
                </a:lnTo>
                <a:lnTo>
                  <a:pt x="0" y="6291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8750" y="962025"/>
            <a:ext cx="1543050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Experience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625939" y="2598120"/>
            <a:ext cx="13036123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In getting accepted and selling your work.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8750" y="3893420"/>
            <a:ext cx="15430500" cy="2500160"/>
          </a:xfrm>
          <a:custGeom>
            <a:avLst/>
            <a:gdLst/>
            <a:ahLst/>
            <a:cxnLst/>
            <a:rect r="r" b="b" t="t" l="l"/>
            <a:pathLst>
              <a:path h="2500160" w="15430500">
                <a:moveTo>
                  <a:pt x="0" y="0"/>
                </a:moveTo>
                <a:lnTo>
                  <a:pt x="15430500" y="0"/>
                </a:lnTo>
                <a:lnTo>
                  <a:pt x="15430500" y="2500160"/>
                </a:lnTo>
                <a:lnTo>
                  <a:pt x="0" y="2500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8750" y="6879355"/>
            <a:ext cx="15603132" cy="2497385"/>
          </a:xfrm>
          <a:custGeom>
            <a:avLst/>
            <a:gdLst/>
            <a:ahLst/>
            <a:cxnLst/>
            <a:rect r="r" b="b" t="t" l="l"/>
            <a:pathLst>
              <a:path h="2497385" w="15603132">
                <a:moveTo>
                  <a:pt x="0" y="0"/>
                </a:moveTo>
                <a:lnTo>
                  <a:pt x="15603132" y="0"/>
                </a:lnTo>
                <a:lnTo>
                  <a:pt x="15603132" y="2497385"/>
                </a:lnTo>
                <a:lnTo>
                  <a:pt x="0" y="2497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8750" y="962025"/>
            <a:ext cx="1543050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Income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625939" y="2598120"/>
            <a:ext cx="13036123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Your authorized permit allows for the ongoing sale of your photos.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86711" y="2629126"/>
            <a:ext cx="14514578" cy="6940179"/>
          </a:xfrm>
          <a:custGeom>
            <a:avLst/>
            <a:gdLst/>
            <a:ahLst/>
            <a:cxnLst/>
            <a:rect r="r" b="b" t="t" l="l"/>
            <a:pathLst>
              <a:path h="6940179" w="14514578">
                <a:moveTo>
                  <a:pt x="0" y="0"/>
                </a:moveTo>
                <a:lnTo>
                  <a:pt x="14514578" y="0"/>
                </a:lnTo>
                <a:lnTo>
                  <a:pt x="14514578" y="6940179"/>
                </a:lnTo>
                <a:lnTo>
                  <a:pt x="0" y="6940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28750" y="962025"/>
            <a:ext cx="1543050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Income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4100" y="2186918"/>
            <a:ext cx="7769165" cy="5913164"/>
          </a:xfrm>
          <a:custGeom>
            <a:avLst/>
            <a:gdLst/>
            <a:ahLst/>
            <a:cxnLst/>
            <a:rect r="r" b="b" t="t" l="l"/>
            <a:pathLst>
              <a:path h="5913164" w="7769165">
                <a:moveTo>
                  <a:pt x="0" y="0"/>
                </a:moveTo>
                <a:lnTo>
                  <a:pt x="7769165" y="0"/>
                </a:lnTo>
                <a:lnTo>
                  <a:pt x="7769165" y="5913164"/>
                </a:lnTo>
                <a:lnTo>
                  <a:pt x="0" y="5913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04875"/>
            <a:ext cx="851535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Proposed Method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964494"/>
            <a:ext cx="8515350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Challenges faced in traditional teaching methods.</a:t>
            </a:r>
          </a:p>
          <a:p>
            <a:pPr>
              <a:lnSpc>
                <a:spcPts val="4200"/>
              </a:lnSpc>
            </a:pP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Introduction of a teaching course incorporating stock photography.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03859" y="3190867"/>
            <a:ext cx="13680281" cy="4730131"/>
          </a:xfrm>
          <a:custGeom>
            <a:avLst/>
            <a:gdLst/>
            <a:ahLst/>
            <a:cxnLst/>
            <a:rect r="r" b="b" t="t" l="l"/>
            <a:pathLst>
              <a:path h="4730131" w="13680281">
                <a:moveTo>
                  <a:pt x="0" y="0"/>
                </a:moveTo>
                <a:lnTo>
                  <a:pt x="13680282" y="0"/>
                </a:lnTo>
                <a:lnTo>
                  <a:pt x="13680282" y="4730131"/>
                </a:lnTo>
                <a:lnTo>
                  <a:pt x="0" y="4730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28750" y="1314450"/>
            <a:ext cx="15430500" cy="1012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000000"/>
                </a:solidFill>
                <a:latin typeface="Open Sauce"/>
              </a:rPr>
              <a:t>Examples of assignment-related factors.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643563" y="8551545"/>
            <a:ext cx="7000875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not underexposure or overexposure.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643563" y="8017437"/>
            <a:ext cx="7000875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Exposure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03859" y="3190867"/>
            <a:ext cx="13680281" cy="4730131"/>
          </a:xfrm>
          <a:custGeom>
            <a:avLst/>
            <a:gdLst/>
            <a:ahLst/>
            <a:cxnLst/>
            <a:rect r="r" b="b" t="t" l="l"/>
            <a:pathLst>
              <a:path h="4730131" w="13680281">
                <a:moveTo>
                  <a:pt x="0" y="0"/>
                </a:moveTo>
                <a:lnTo>
                  <a:pt x="13680282" y="0"/>
                </a:lnTo>
                <a:lnTo>
                  <a:pt x="13680282" y="4730131"/>
                </a:lnTo>
                <a:lnTo>
                  <a:pt x="0" y="4730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61771" y="3215102"/>
            <a:ext cx="13052719" cy="4688035"/>
          </a:xfrm>
          <a:custGeom>
            <a:avLst/>
            <a:gdLst/>
            <a:ahLst/>
            <a:cxnLst/>
            <a:rect r="r" b="b" t="t" l="l"/>
            <a:pathLst>
              <a:path h="4688035" w="13052719">
                <a:moveTo>
                  <a:pt x="0" y="0"/>
                </a:moveTo>
                <a:lnTo>
                  <a:pt x="13052719" y="0"/>
                </a:lnTo>
                <a:lnTo>
                  <a:pt x="13052719" y="4688035"/>
                </a:lnTo>
                <a:lnTo>
                  <a:pt x="0" y="4688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45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643563" y="8551545"/>
            <a:ext cx="7000875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It refers to “blurred” images, presenting focus and sharpness issues as a result of using a slow shutter speed.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643563" y="8017437"/>
            <a:ext cx="7000875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Shutter speed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8750" y="1314450"/>
            <a:ext cx="15430500" cy="1012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000000"/>
                </a:solidFill>
                <a:latin typeface="Open Sauce"/>
              </a:rPr>
              <a:t>Examples of assignment-related factors.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8750" y="3707402"/>
            <a:ext cx="4539880" cy="3025480"/>
          </a:xfrm>
          <a:custGeom>
            <a:avLst/>
            <a:gdLst/>
            <a:ahLst/>
            <a:cxnLst/>
            <a:rect r="r" b="b" t="t" l="l"/>
            <a:pathLst>
              <a:path h="3025480" w="4539880">
                <a:moveTo>
                  <a:pt x="0" y="0"/>
                </a:moveTo>
                <a:lnTo>
                  <a:pt x="4539880" y="0"/>
                </a:lnTo>
                <a:lnTo>
                  <a:pt x="4539880" y="3025480"/>
                </a:lnTo>
                <a:lnTo>
                  <a:pt x="0" y="3025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9814" r="0" b="-4981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74060" y="2891068"/>
            <a:ext cx="4539880" cy="3841814"/>
          </a:xfrm>
          <a:custGeom>
            <a:avLst/>
            <a:gdLst/>
            <a:ahLst/>
            <a:cxnLst/>
            <a:rect r="r" b="b" t="t" l="l"/>
            <a:pathLst>
              <a:path h="3841814" w="4539880">
                <a:moveTo>
                  <a:pt x="0" y="0"/>
                </a:moveTo>
                <a:lnTo>
                  <a:pt x="4539880" y="0"/>
                </a:lnTo>
                <a:lnTo>
                  <a:pt x="4539880" y="3841814"/>
                </a:lnTo>
                <a:lnTo>
                  <a:pt x="0" y="3841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913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38361" y="2891068"/>
            <a:ext cx="4530824" cy="3841814"/>
          </a:xfrm>
          <a:custGeom>
            <a:avLst/>
            <a:gdLst/>
            <a:ahLst/>
            <a:cxnLst/>
            <a:rect r="r" b="b" t="t" l="l"/>
            <a:pathLst>
              <a:path h="3841814" w="4530824">
                <a:moveTo>
                  <a:pt x="0" y="0"/>
                </a:moveTo>
                <a:lnTo>
                  <a:pt x="4530824" y="0"/>
                </a:lnTo>
                <a:lnTo>
                  <a:pt x="4530824" y="3841814"/>
                </a:lnTo>
                <a:lnTo>
                  <a:pt x="0" y="3841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0767" r="0" b="-5613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338778" y="2891068"/>
            <a:ext cx="4501063" cy="3841814"/>
          </a:xfrm>
          <a:custGeom>
            <a:avLst/>
            <a:gdLst/>
            <a:ahLst/>
            <a:cxnLst/>
            <a:rect r="r" b="b" t="t" l="l"/>
            <a:pathLst>
              <a:path h="3841814" w="4501063">
                <a:moveTo>
                  <a:pt x="0" y="0"/>
                </a:moveTo>
                <a:lnTo>
                  <a:pt x="4501064" y="0"/>
                </a:lnTo>
                <a:lnTo>
                  <a:pt x="4501064" y="3841814"/>
                </a:lnTo>
                <a:lnTo>
                  <a:pt x="0" y="3841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926" r="0" b="-1403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28750" y="1304925"/>
            <a:ext cx="1543050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Our team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8750" y="7758751"/>
            <a:ext cx="4539880" cy="1878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Center of Excellence in Artificial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Intelligence and Emerging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Technologies,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School of Information Technology,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Mae Fah Luang University</a:t>
            </a:r>
          </a:p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428750" y="7224642"/>
            <a:ext cx="453988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Nontawat Thongsibsong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874060" y="7758751"/>
            <a:ext cx="4539880" cy="1878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Center of Excellence in Artificial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Intelligence and Emerging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Technologies,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School of Information Technology,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Mae Fah Luang University</a:t>
            </a:r>
          </a:p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874060" y="7224642"/>
            <a:ext cx="453988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Kemachart Kemavuthanon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19370" y="7758751"/>
            <a:ext cx="4539880" cy="1878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Center of Excellence in Artificial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Intelligence and Emerging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Technologies,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School of Information Technology,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Mae Fah Luang University</a:t>
            </a:r>
          </a:p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2319370" y="7224642"/>
            <a:ext cx="453988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Surapol Vorapatratorn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03859" y="3190867"/>
            <a:ext cx="13680281" cy="4730131"/>
          </a:xfrm>
          <a:custGeom>
            <a:avLst/>
            <a:gdLst/>
            <a:ahLst/>
            <a:cxnLst/>
            <a:rect r="r" b="b" t="t" l="l"/>
            <a:pathLst>
              <a:path h="4730131" w="13680281">
                <a:moveTo>
                  <a:pt x="0" y="0"/>
                </a:moveTo>
                <a:lnTo>
                  <a:pt x="13680282" y="0"/>
                </a:lnTo>
                <a:lnTo>
                  <a:pt x="13680282" y="4730131"/>
                </a:lnTo>
                <a:lnTo>
                  <a:pt x="0" y="4730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69361" y="3190867"/>
            <a:ext cx="13072748" cy="4496959"/>
          </a:xfrm>
          <a:custGeom>
            <a:avLst/>
            <a:gdLst/>
            <a:ahLst/>
            <a:cxnLst/>
            <a:rect r="r" b="b" t="t" l="l"/>
            <a:pathLst>
              <a:path h="4496959" w="13072748">
                <a:moveTo>
                  <a:pt x="0" y="0"/>
                </a:moveTo>
                <a:lnTo>
                  <a:pt x="13072748" y="0"/>
                </a:lnTo>
                <a:lnTo>
                  <a:pt x="13072748" y="4496958"/>
                </a:lnTo>
                <a:lnTo>
                  <a:pt x="0" y="449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478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643563" y="8527977"/>
            <a:ext cx="7000875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Photos must be correctly focused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643563" y="8017437"/>
            <a:ext cx="7000875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Focus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8750" y="1314450"/>
            <a:ext cx="15430500" cy="1012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000000"/>
                </a:solidFill>
                <a:latin typeface="Open Sauce"/>
              </a:rPr>
              <a:t>Examples of assignment-related factors.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03859" y="3190867"/>
            <a:ext cx="13680281" cy="4730131"/>
          </a:xfrm>
          <a:custGeom>
            <a:avLst/>
            <a:gdLst/>
            <a:ahLst/>
            <a:cxnLst/>
            <a:rect r="r" b="b" t="t" l="l"/>
            <a:pathLst>
              <a:path h="4730131" w="13680281">
                <a:moveTo>
                  <a:pt x="0" y="0"/>
                </a:moveTo>
                <a:lnTo>
                  <a:pt x="13680282" y="0"/>
                </a:lnTo>
                <a:lnTo>
                  <a:pt x="13680282" y="4730131"/>
                </a:lnTo>
                <a:lnTo>
                  <a:pt x="0" y="4730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69361" y="3190867"/>
            <a:ext cx="13072748" cy="4496959"/>
          </a:xfrm>
          <a:custGeom>
            <a:avLst/>
            <a:gdLst/>
            <a:ahLst/>
            <a:cxnLst/>
            <a:rect r="r" b="b" t="t" l="l"/>
            <a:pathLst>
              <a:path h="4496959" w="13072748">
                <a:moveTo>
                  <a:pt x="0" y="0"/>
                </a:moveTo>
                <a:lnTo>
                  <a:pt x="13072748" y="0"/>
                </a:lnTo>
                <a:lnTo>
                  <a:pt x="13072748" y="4496958"/>
                </a:lnTo>
                <a:lnTo>
                  <a:pt x="0" y="449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478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69361" y="3152234"/>
            <a:ext cx="13072748" cy="4807398"/>
          </a:xfrm>
          <a:custGeom>
            <a:avLst/>
            <a:gdLst/>
            <a:ahLst/>
            <a:cxnLst/>
            <a:rect r="r" b="b" t="t" l="l"/>
            <a:pathLst>
              <a:path h="4807398" w="13072748">
                <a:moveTo>
                  <a:pt x="0" y="0"/>
                </a:moveTo>
                <a:lnTo>
                  <a:pt x="13072748" y="0"/>
                </a:lnTo>
                <a:lnTo>
                  <a:pt x="13072748" y="4807397"/>
                </a:lnTo>
                <a:lnTo>
                  <a:pt x="0" y="4807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386610" y="3127374"/>
            <a:ext cx="13238250" cy="5116758"/>
          </a:xfrm>
          <a:custGeom>
            <a:avLst/>
            <a:gdLst/>
            <a:ahLst/>
            <a:cxnLst/>
            <a:rect r="r" b="b" t="t" l="l"/>
            <a:pathLst>
              <a:path h="5116758" w="13238250">
                <a:moveTo>
                  <a:pt x="0" y="0"/>
                </a:moveTo>
                <a:lnTo>
                  <a:pt x="13238250" y="0"/>
                </a:lnTo>
                <a:lnTo>
                  <a:pt x="13238250" y="5116758"/>
                </a:lnTo>
                <a:lnTo>
                  <a:pt x="0" y="5116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43563" y="8527977"/>
            <a:ext cx="7000875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The photo does not comply with the basic composition rules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643563" y="8017437"/>
            <a:ext cx="7000875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Composition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28750" y="1314450"/>
            <a:ext cx="15430500" cy="1012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000000"/>
                </a:solidFill>
                <a:latin typeface="Open Sauce"/>
              </a:rPr>
              <a:t>Examples of assignment-related factors.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70779" y="2581227"/>
            <a:ext cx="8342486" cy="5124547"/>
          </a:xfrm>
          <a:custGeom>
            <a:avLst/>
            <a:gdLst/>
            <a:ahLst/>
            <a:cxnLst/>
            <a:rect r="r" b="b" t="t" l="l"/>
            <a:pathLst>
              <a:path h="5124547" w="8342486">
                <a:moveTo>
                  <a:pt x="0" y="0"/>
                </a:moveTo>
                <a:lnTo>
                  <a:pt x="8342486" y="0"/>
                </a:lnTo>
                <a:lnTo>
                  <a:pt x="8342486" y="5124546"/>
                </a:lnTo>
                <a:lnTo>
                  <a:pt x="0" y="5124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04875"/>
            <a:ext cx="8515350" cy="2105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Open Sauce"/>
              </a:rPr>
              <a:t>Learning Photography Framework Design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781425"/>
            <a:ext cx="8515350" cy="372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Problem-Based Learning (PBL) framework.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Integration of the PBL framework with the assessment framework.</a:t>
            </a:r>
          </a:p>
          <a:p>
            <a:pPr>
              <a:lnSpc>
                <a:spcPts val="4200"/>
              </a:lnSpc>
            </a:pP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Implementation in a specific digital photography course.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3054113"/>
            <a:ext cx="8115300" cy="3965124"/>
          </a:xfrm>
          <a:custGeom>
            <a:avLst/>
            <a:gdLst/>
            <a:ahLst/>
            <a:cxnLst/>
            <a:rect r="r" b="b" t="t" l="l"/>
            <a:pathLst>
              <a:path h="3965124" w="8115300">
                <a:moveTo>
                  <a:pt x="0" y="0"/>
                </a:moveTo>
                <a:lnTo>
                  <a:pt x="8115300" y="0"/>
                </a:lnTo>
                <a:lnTo>
                  <a:pt x="8115300" y="3965124"/>
                </a:lnTo>
                <a:lnTo>
                  <a:pt x="0" y="396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94" r="0" b="-269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04875"/>
            <a:ext cx="8515350" cy="2105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Open Sauce"/>
              </a:rPr>
              <a:t>Data Gathering and Evaluation Tools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781425"/>
            <a:ext cx="8515350" cy="372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Two-part data collection process: stock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photo website and Google Classroom.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Submission, evaluation, and feedback workflow.</a:t>
            </a:r>
          </a:p>
          <a:p>
            <a:pPr>
              <a:lnSpc>
                <a:spcPts val="4200"/>
              </a:lnSpc>
            </a:pPr>
          </a:p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Grading and evaluation by the instructor.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29918" y="3237531"/>
            <a:ext cx="10636917" cy="5160484"/>
          </a:xfrm>
          <a:custGeom>
            <a:avLst/>
            <a:gdLst/>
            <a:ahLst/>
            <a:cxnLst/>
            <a:rect r="r" b="b" t="t" l="l"/>
            <a:pathLst>
              <a:path h="5160484" w="10636917">
                <a:moveTo>
                  <a:pt x="0" y="0"/>
                </a:moveTo>
                <a:lnTo>
                  <a:pt x="10636917" y="0"/>
                </a:lnTo>
                <a:lnTo>
                  <a:pt x="10636917" y="5160485"/>
                </a:lnTo>
                <a:lnTo>
                  <a:pt x="0" y="51604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28750" y="1304925"/>
            <a:ext cx="1543050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Evaluation and Results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605853" y="8486582"/>
            <a:ext cx="10860982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Improvement in the number of accepted photos per student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07412" y="2801335"/>
            <a:ext cx="8873176" cy="5453757"/>
          </a:xfrm>
          <a:custGeom>
            <a:avLst/>
            <a:gdLst/>
            <a:ahLst/>
            <a:cxnLst/>
            <a:rect r="r" b="b" t="t" l="l"/>
            <a:pathLst>
              <a:path h="5453757" w="8873176">
                <a:moveTo>
                  <a:pt x="0" y="0"/>
                </a:moveTo>
                <a:lnTo>
                  <a:pt x="8873176" y="0"/>
                </a:lnTo>
                <a:lnTo>
                  <a:pt x="8873176" y="5453757"/>
                </a:lnTo>
                <a:lnTo>
                  <a:pt x="0" y="545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28750" y="1304925"/>
            <a:ext cx="1543050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Evaluation and Results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605853" y="8486582"/>
            <a:ext cx="10860982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percentage of grades in digital photography class from</a:t>
            </a:r>
          </a:p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Open Sauce SemiBold"/>
              </a:rPr>
              <a:t>semester 1/2017 to 1/2020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83062" y="1428750"/>
            <a:ext cx="6176188" cy="7429500"/>
          </a:xfrm>
          <a:custGeom>
            <a:avLst/>
            <a:gdLst/>
            <a:ahLst/>
            <a:cxnLst/>
            <a:rect r="r" b="b" t="t" l="l"/>
            <a:pathLst>
              <a:path h="7429500" w="6176188">
                <a:moveTo>
                  <a:pt x="0" y="0"/>
                </a:moveTo>
                <a:lnTo>
                  <a:pt x="6176188" y="0"/>
                </a:lnTo>
                <a:lnTo>
                  <a:pt x="6176188" y="7429500"/>
                </a:lnTo>
                <a:lnTo>
                  <a:pt x="0" y="7429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4" r="-21698" b="-5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683062" y="1428750"/>
            <a:ext cx="6176188" cy="7429500"/>
          </a:xfrm>
          <a:custGeom>
            <a:avLst/>
            <a:gdLst/>
            <a:ahLst/>
            <a:cxnLst/>
            <a:rect r="r" b="b" t="t" l="l"/>
            <a:pathLst>
              <a:path h="7429500" w="6176188">
                <a:moveTo>
                  <a:pt x="0" y="0"/>
                </a:moveTo>
                <a:lnTo>
                  <a:pt x="6176188" y="0"/>
                </a:lnTo>
                <a:lnTo>
                  <a:pt x="6176188" y="7429500"/>
                </a:lnTo>
                <a:lnTo>
                  <a:pt x="0" y="742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554" t="0" r="-1532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83062" y="1394309"/>
            <a:ext cx="6176188" cy="7463941"/>
          </a:xfrm>
          <a:custGeom>
            <a:avLst/>
            <a:gdLst/>
            <a:ahLst/>
            <a:cxnLst/>
            <a:rect r="r" b="b" t="t" l="l"/>
            <a:pathLst>
              <a:path h="7463941" w="6176188">
                <a:moveTo>
                  <a:pt x="0" y="0"/>
                </a:moveTo>
                <a:lnTo>
                  <a:pt x="6176188" y="0"/>
                </a:lnTo>
                <a:lnTo>
                  <a:pt x="6176188" y="7463941"/>
                </a:lnTo>
                <a:lnTo>
                  <a:pt x="0" y="746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213" t="0" r="-5001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28750" y="1304925"/>
            <a:ext cx="8515350" cy="2493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Conclusion and Future Challenges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8750" y="4217370"/>
            <a:ext cx="85153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Students have </a:t>
            </a:r>
            <a:r>
              <a:rPr lang="en-US" sz="3000">
                <a:solidFill>
                  <a:srgbClr val="000000"/>
                </a:solidFill>
                <a:latin typeface="Open Sauce Light"/>
              </a:rPr>
              <a:t>significantly improved their photography skills.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83062" y="1428750"/>
            <a:ext cx="6176188" cy="7429500"/>
          </a:xfrm>
          <a:custGeom>
            <a:avLst/>
            <a:gdLst/>
            <a:ahLst/>
            <a:cxnLst/>
            <a:rect r="r" b="b" t="t" l="l"/>
            <a:pathLst>
              <a:path h="7429500" w="6176188">
                <a:moveTo>
                  <a:pt x="0" y="0"/>
                </a:moveTo>
                <a:lnTo>
                  <a:pt x="6176188" y="0"/>
                </a:lnTo>
                <a:lnTo>
                  <a:pt x="6176188" y="7429500"/>
                </a:lnTo>
                <a:lnTo>
                  <a:pt x="0" y="7429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4" r="-21698" b="-5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683062" y="1428750"/>
            <a:ext cx="6176188" cy="7429500"/>
          </a:xfrm>
          <a:custGeom>
            <a:avLst/>
            <a:gdLst/>
            <a:ahLst/>
            <a:cxnLst/>
            <a:rect r="r" b="b" t="t" l="l"/>
            <a:pathLst>
              <a:path h="7429500" w="6176188">
                <a:moveTo>
                  <a:pt x="0" y="0"/>
                </a:moveTo>
                <a:lnTo>
                  <a:pt x="6176188" y="0"/>
                </a:lnTo>
                <a:lnTo>
                  <a:pt x="6176188" y="7429500"/>
                </a:lnTo>
                <a:lnTo>
                  <a:pt x="0" y="742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554" t="0" r="-1532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83062" y="1394309"/>
            <a:ext cx="6176188" cy="7463941"/>
          </a:xfrm>
          <a:custGeom>
            <a:avLst/>
            <a:gdLst/>
            <a:ahLst/>
            <a:cxnLst/>
            <a:rect r="r" b="b" t="t" l="l"/>
            <a:pathLst>
              <a:path h="7463941" w="6176188">
                <a:moveTo>
                  <a:pt x="0" y="0"/>
                </a:moveTo>
                <a:lnTo>
                  <a:pt x="6176188" y="0"/>
                </a:lnTo>
                <a:lnTo>
                  <a:pt x="6176188" y="7463941"/>
                </a:lnTo>
                <a:lnTo>
                  <a:pt x="0" y="746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213" t="0" r="-5001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83062" y="1394309"/>
            <a:ext cx="6176188" cy="7717317"/>
          </a:xfrm>
          <a:custGeom>
            <a:avLst/>
            <a:gdLst/>
            <a:ahLst/>
            <a:cxnLst/>
            <a:rect r="r" b="b" t="t" l="l"/>
            <a:pathLst>
              <a:path h="7717317" w="6176188">
                <a:moveTo>
                  <a:pt x="0" y="0"/>
                </a:moveTo>
                <a:lnTo>
                  <a:pt x="6176188" y="0"/>
                </a:lnTo>
                <a:lnTo>
                  <a:pt x="6176188" y="7717316"/>
                </a:lnTo>
                <a:lnTo>
                  <a:pt x="0" y="7717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28750" y="1304925"/>
            <a:ext cx="8515350" cy="2493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Conclusion and Future Challenges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8750" y="4217370"/>
            <a:ext cx="85153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Opportunities for students in the commercial market.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4100" y="1428750"/>
            <a:ext cx="7544958" cy="7312727"/>
          </a:xfrm>
          <a:custGeom>
            <a:avLst/>
            <a:gdLst/>
            <a:ahLst/>
            <a:cxnLst/>
            <a:rect r="r" b="b" t="t" l="l"/>
            <a:pathLst>
              <a:path h="7312727" w="7544958">
                <a:moveTo>
                  <a:pt x="0" y="0"/>
                </a:moveTo>
                <a:lnTo>
                  <a:pt x="7544958" y="0"/>
                </a:lnTo>
                <a:lnTo>
                  <a:pt x="7544958" y="7312727"/>
                </a:lnTo>
                <a:lnTo>
                  <a:pt x="0" y="7312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0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28750" y="1304925"/>
            <a:ext cx="8515350" cy="2493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Conclusion and Future Challenges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28750" y="4217370"/>
            <a:ext cx="851535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Need for further improvements in the teaching system and automation of processes.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28750" y="4472940"/>
            <a:ext cx="1543050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Questions and Discussion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8750" y="4048858"/>
            <a:ext cx="15430500" cy="4809392"/>
          </a:xfrm>
          <a:custGeom>
            <a:avLst/>
            <a:gdLst/>
            <a:ahLst/>
            <a:cxnLst/>
            <a:rect r="r" b="b" t="t" l="l"/>
            <a:pathLst>
              <a:path h="4809392" w="15430500">
                <a:moveTo>
                  <a:pt x="0" y="0"/>
                </a:moveTo>
                <a:lnTo>
                  <a:pt x="15430500" y="0"/>
                </a:lnTo>
                <a:lnTo>
                  <a:pt x="15430500" y="4809392"/>
                </a:lnTo>
                <a:lnTo>
                  <a:pt x="0" y="4809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963" r="0" b="-789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8750" y="4048858"/>
            <a:ext cx="15430500" cy="4809392"/>
          </a:xfrm>
          <a:custGeom>
            <a:avLst/>
            <a:gdLst/>
            <a:ahLst/>
            <a:cxnLst/>
            <a:rect r="r" b="b" t="t" l="l"/>
            <a:pathLst>
              <a:path h="4809392" w="15430500">
                <a:moveTo>
                  <a:pt x="0" y="0"/>
                </a:moveTo>
                <a:lnTo>
                  <a:pt x="15430500" y="0"/>
                </a:lnTo>
                <a:lnTo>
                  <a:pt x="15430500" y="4809392"/>
                </a:lnTo>
                <a:lnTo>
                  <a:pt x="0" y="480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6086" r="0" b="-3438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8750" y="962025"/>
            <a:ext cx="15430500" cy="2493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Importance of photography education in universities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8750" y="1428750"/>
            <a:ext cx="6176188" cy="7429500"/>
          </a:xfrm>
          <a:custGeom>
            <a:avLst/>
            <a:gdLst/>
            <a:ahLst/>
            <a:cxnLst/>
            <a:rect r="r" b="b" t="t" l="l"/>
            <a:pathLst>
              <a:path h="7429500" w="6176188">
                <a:moveTo>
                  <a:pt x="0" y="0"/>
                </a:moveTo>
                <a:lnTo>
                  <a:pt x="6176188" y="0"/>
                </a:lnTo>
                <a:lnTo>
                  <a:pt x="6176188" y="7429500"/>
                </a:lnTo>
                <a:lnTo>
                  <a:pt x="0" y="7429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219" t="0" r="-4021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8750" y="1428750"/>
            <a:ext cx="6176188" cy="7622540"/>
          </a:xfrm>
          <a:custGeom>
            <a:avLst/>
            <a:gdLst/>
            <a:ahLst/>
            <a:cxnLst/>
            <a:rect r="r" b="b" t="t" l="l"/>
            <a:pathLst>
              <a:path h="7622540" w="6176188">
                <a:moveTo>
                  <a:pt x="0" y="0"/>
                </a:moveTo>
                <a:lnTo>
                  <a:pt x="6176188" y="0"/>
                </a:lnTo>
                <a:lnTo>
                  <a:pt x="6176188" y="7622540"/>
                </a:lnTo>
                <a:lnTo>
                  <a:pt x="0" y="7622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92" t="0" r="-49551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743950" y="2934251"/>
            <a:ext cx="851535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Problems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43950" y="4247599"/>
            <a:ext cx="8515350" cy="298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Lack of professional staff.</a:t>
            </a:r>
          </a:p>
          <a:p>
            <a:pPr algn="ctr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I need production experience.</a:t>
            </a:r>
          </a:p>
          <a:p>
            <a:pPr algn="ctr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Real-world training.</a:t>
            </a:r>
          </a:p>
          <a:p>
            <a:pPr algn="ctr">
              <a:lnSpc>
                <a:spcPts val="600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8750" y="1428750"/>
            <a:ext cx="6176188" cy="7429500"/>
          </a:xfrm>
          <a:custGeom>
            <a:avLst/>
            <a:gdLst/>
            <a:ahLst/>
            <a:cxnLst/>
            <a:rect r="r" b="b" t="t" l="l"/>
            <a:pathLst>
              <a:path h="7429500" w="6176188">
                <a:moveTo>
                  <a:pt x="0" y="0"/>
                </a:moveTo>
                <a:lnTo>
                  <a:pt x="6176188" y="0"/>
                </a:lnTo>
                <a:lnTo>
                  <a:pt x="6176188" y="7429500"/>
                </a:lnTo>
                <a:lnTo>
                  <a:pt x="0" y="7429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219" t="0" r="-4021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8750" y="1428750"/>
            <a:ext cx="6176188" cy="7429500"/>
          </a:xfrm>
          <a:custGeom>
            <a:avLst/>
            <a:gdLst/>
            <a:ahLst/>
            <a:cxnLst/>
            <a:rect r="r" b="b" t="t" l="l"/>
            <a:pathLst>
              <a:path h="7429500" w="6176188">
                <a:moveTo>
                  <a:pt x="0" y="0"/>
                </a:moveTo>
                <a:lnTo>
                  <a:pt x="6176188" y="0"/>
                </a:lnTo>
                <a:lnTo>
                  <a:pt x="6176188" y="7429500"/>
                </a:lnTo>
                <a:lnTo>
                  <a:pt x="0" y="742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388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743950" y="3705861"/>
            <a:ext cx="8515350" cy="2770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000000"/>
                </a:solidFill>
                <a:latin typeface="Open Sauce"/>
              </a:rPr>
              <a:t>Use of stock photography techniques in teaching photography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8600" y="-165731"/>
            <a:ext cx="18745200" cy="7571931"/>
          </a:xfrm>
          <a:custGeom>
            <a:avLst/>
            <a:gdLst/>
            <a:ahLst/>
            <a:cxnLst/>
            <a:rect r="r" b="b" t="t" l="l"/>
            <a:pathLst>
              <a:path h="7571931" w="18745200">
                <a:moveTo>
                  <a:pt x="0" y="0"/>
                </a:moveTo>
                <a:lnTo>
                  <a:pt x="18745200" y="0"/>
                </a:lnTo>
                <a:lnTo>
                  <a:pt x="18745200" y="7571931"/>
                </a:lnTo>
                <a:lnTo>
                  <a:pt x="0" y="757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2643" r="0" b="-439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406699"/>
            <a:ext cx="18288000" cy="7812899"/>
          </a:xfrm>
          <a:custGeom>
            <a:avLst/>
            <a:gdLst/>
            <a:ahLst/>
            <a:cxnLst/>
            <a:rect r="r" b="b" t="t" l="l"/>
            <a:pathLst>
              <a:path h="7812899" w="18288000">
                <a:moveTo>
                  <a:pt x="0" y="0"/>
                </a:moveTo>
                <a:lnTo>
                  <a:pt x="18288000" y="0"/>
                </a:lnTo>
                <a:lnTo>
                  <a:pt x="18288000" y="7812899"/>
                </a:lnTo>
                <a:lnTo>
                  <a:pt x="0" y="7812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601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8750" y="8572500"/>
            <a:ext cx="1543050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Definition and purpose of stock photography.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8550" y="-924876"/>
            <a:ext cx="15630899" cy="10829101"/>
          </a:xfrm>
          <a:custGeom>
            <a:avLst/>
            <a:gdLst/>
            <a:ahLst/>
            <a:cxnLst/>
            <a:rect r="r" b="b" t="t" l="l"/>
            <a:pathLst>
              <a:path h="10829101" w="15630899">
                <a:moveTo>
                  <a:pt x="0" y="0"/>
                </a:moveTo>
                <a:lnTo>
                  <a:pt x="15630900" y="0"/>
                </a:lnTo>
                <a:lnTo>
                  <a:pt x="15630900" y="10829100"/>
                </a:lnTo>
                <a:lnTo>
                  <a:pt x="0" y="108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8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8750" y="4048858"/>
            <a:ext cx="15430500" cy="4809392"/>
          </a:xfrm>
          <a:custGeom>
            <a:avLst/>
            <a:gdLst/>
            <a:ahLst/>
            <a:cxnLst/>
            <a:rect r="r" b="b" t="t" l="l"/>
            <a:pathLst>
              <a:path h="4809392" w="15430500">
                <a:moveTo>
                  <a:pt x="0" y="0"/>
                </a:moveTo>
                <a:lnTo>
                  <a:pt x="15430500" y="0"/>
                </a:lnTo>
                <a:lnTo>
                  <a:pt x="15430500" y="4809392"/>
                </a:lnTo>
                <a:lnTo>
                  <a:pt x="0" y="4809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963" r="0" b="-789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8750" y="4048858"/>
            <a:ext cx="15430500" cy="4809392"/>
          </a:xfrm>
          <a:custGeom>
            <a:avLst/>
            <a:gdLst/>
            <a:ahLst/>
            <a:cxnLst/>
            <a:rect r="r" b="b" t="t" l="l"/>
            <a:pathLst>
              <a:path h="4809392" w="15430500">
                <a:moveTo>
                  <a:pt x="0" y="0"/>
                </a:moveTo>
                <a:lnTo>
                  <a:pt x="15430500" y="0"/>
                </a:lnTo>
                <a:lnTo>
                  <a:pt x="15430500" y="4809392"/>
                </a:lnTo>
                <a:lnTo>
                  <a:pt x="0" y="480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3795" r="0" b="-6009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8750" y="962025"/>
            <a:ext cx="15430500" cy="121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Open Sauce"/>
              </a:rPr>
              <a:t>What do stock agencies do?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28750" y="2375368"/>
            <a:ext cx="15430500" cy="4155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000000"/>
                </a:solidFill>
                <a:latin typeface="Open Sauce"/>
              </a:rPr>
              <a:t>"Photographers submit their images to an agency or distributor, who then approves the images, adds them to their collection, and sells them to buyers."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28750" y="7075972"/>
            <a:ext cx="13036123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uce Light"/>
              </a:rPr>
              <a:t>— Featureshoot blog at 500px agency.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DAFmuO3lC-o</dc:identifier>
  <dcterms:modified xsi:type="dcterms:W3CDTF">2011-08-01T06:04:30Z</dcterms:modified>
  <cp:revision>1</cp:revision>
  <dc:title>Enhancing Student Photography Skills with Web-based Photo Stock and Learning System</dc:title>
</cp:coreProperties>
</file>