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9" r:id="rId4"/>
    <p:sldId id="260" r:id="rId5"/>
    <p:sldId id="262" r:id="rId6"/>
    <p:sldId id="283" r:id="rId7"/>
    <p:sldId id="282" r:id="rId8"/>
    <p:sldId id="264" r:id="rId9"/>
    <p:sldId id="263" r:id="rId10"/>
    <p:sldId id="265" r:id="rId11"/>
    <p:sldId id="268" r:id="rId12"/>
    <p:sldId id="267" r:id="rId13"/>
    <p:sldId id="266" r:id="rId14"/>
    <p:sldId id="270" r:id="rId15"/>
    <p:sldId id="273" r:id="rId16"/>
    <p:sldId id="272" r:id="rId17"/>
    <p:sldId id="271" r:id="rId18"/>
    <p:sldId id="279" r:id="rId19"/>
    <p:sldId id="280" r:id="rId20"/>
    <p:sldId id="281" r:id="rId21"/>
    <p:sldId id="269" r:id="rId22"/>
    <p:sldId id="261" r:id="rId23"/>
    <p:sldId id="258" r:id="rId24"/>
  </p:sldIdLst>
  <p:sldSz cx="12192000" cy="6858000"/>
  <p:notesSz cx="6858000" cy="9144000"/>
  <p:defaultTextStyle>
    <a:defPPr>
      <a:defRPr lang="en-TH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400"/>
    <a:srgbClr val="FFD400"/>
    <a:srgbClr val="103EA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785"/>
    <p:restoredTop sz="96058"/>
  </p:normalViewPr>
  <p:slideViewPr>
    <p:cSldViewPr snapToGrid="0">
      <p:cViewPr>
        <p:scale>
          <a:sx n="100" d="100"/>
          <a:sy n="100" d="100"/>
        </p:scale>
        <p:origin x="-192" y="376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6230309320017902"/>
          <c:y val="3.144093089254512E-2"/>
          <c:w val="0.83456829304636082"/>
          <c:h val="0.736151585691445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Sequence Length</c:v>
                </c:pt>
              </c:strCache>
            </c:strRef>
          </c:tx>
          <c:spPr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cat>
            <c:strRef>
              <c:f>Sheet1!$A$2:$A$4</c:f>
              <c:strCache>
                <c:ptCount val="3"/>
                <c:pt idx="0">
                  <c:v>Introduction</c:v>
                </c:pt>
                <c:pt idx="1">
                  <c:v>Body</c:v>
                </c:pt>
                <c:pt idx="2">
                  <c:v>Conclusion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300</c:v>
                </c:pt>
                <c:pt idx="1">
                  <c:v>500</c:v>
                </c:pt>
                <c:pt idx="2">
                  <c:v>100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F5A-6F4F-8FEC-F7F9A2CE248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278509279"/>
        <c:axId val="657643167"/>
      </c:barChart>
      <c:catAx>
        <c:axId val="278509279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TH"/>
          </a:p>
        </c:txPr>
        <c:crossAx val="657643167"/>
        <c:crosses val="autoZero"/>
        <c:auto val="1"/>
        <c:lblAlgn val="ctr"/>
        <c:lblOffset val="100"/>
        <c:noMultiLvlLbl val="0"/>
      </c:catAx>
      <c:valAx>
        <c:axId val="657643167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TH"/>
          </a:p>
        </c:txPr>
        <c:crossAx val="278509279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TH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TH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%</c:v>
                </c:pt>
              </c:strCache>
            </c:strRef>
          </c:tx>
          <c:spPr>
            <a:solidFill>
              <a:schemeClr val="lt1"/>
            </a:solidFill>
            <a:ln w="25400">
              <a:solidFill>
                <a:schemeClr val="bg1"/>
              </a:solidFill>
            </a:ln>
            <a:effectLst/>
          </c:spPr>
          <c:dPt>
            <c:idx val="0"/>
            <c:bubble3D val="0"/>
            <c:spPr>
              <a:solidFill>
                <a:schemeClr val="accent1">
                  <a:lumMod val="60000"/>
                  <a:lumOff val="40000"/>
                </a:schemeClr>
              </a:solidFill>
              <a:ln w="25400"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685F-DA43-90FA-3D2FDB4C6FCF}"/>
              </c:ext>
            </c:extLst>
          </c:dPt>
          <c:dPt>
            <c:idx val="1"/>
            <c:bubble3D val="0"/>
            <c:spPr>
              <a:solidFill>
                <a:srgbClr val="FFD400"/>
              </a:solidFill>
              <a:ln w="25400"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6-685F-DA43-90FA-3D2FDB4C6FCF}"/>
              </c:ext>
            </c:extLst>
          </c:dPt>
          <c:dPt>
            <c:idx val="2"/>
            <c:bubble3D val="0"/>
            <c:spPr>
              <a:solidFill>
                <a:srgbClr val="FF9400"/>
              </a:solidFill>
              <a:ln w="25400"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685F-DA43-90FA-3D2FDB4C6FCF}"/>
              </c:ext>
            </c:extLst>
          </c:dPt>
          <c:dLbls>
            <c:dLbl>
              <c:idx val="0"/>
              <c:layout>
                <c:manualLayout>
                  <c:x val="-0.36304996321258648"/>
                  <c:y val="-7.9599935849586842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7716633040054101"/>
                      <c:h val="0.14582561074070874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5-685F-DA43-90FA-3D2FDB4C6FCF}"/>
                </c:ext>
              </c:extLst>
            </c:dLbl>
            <c:dLbl>
              <c:idx val="1"/>
              <c:dLblPos val="inEnd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31455954022413812"/>
                      <c:h val="0.14582561074070874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6-685F-DA43-90FA-3D2FDB4C6FCF}"/>
                </c:ext>
              </c:extLst>
            </c:dLbl>
            <c:dLbl>
              <c:idx val="2"/>
              <c:layout>
                <c:manualLayout>
                  <c:x val="0.1105597548712613"/>
                  <c:y val="0.18911402185853393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600" b="1" i="0" u="none" strike="noStrike" kern="1200" baseline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B4FCC7DD-285F-A642-8DD2-DFC9B39BD343}" type="CATEGORYNAME">
                      <a:rPr lang="en-US" smtClean="0"/>
                      <a:pPr>
                        <a:defRPr sz="1600">
                          <a:solidFill>
                            <a:schemeClr val="tx1"/>
                          </a:solidFill>
                        </a:defRPr>
                      </a:pPr>
                      <a:t>[CATEGORY NAME]</a:t>
                    </a:fld>
                    <a:r>
                      <a:rPr lang="en-US" dirty="0"/>
                      <a:t> Set</a:t>
                    </a:r>
                    <a:r>
                      <a:rPr lang="en-US" baseline="0" dirty="0"/>
                      <a:t>
</a:t>
                    </a:r>
                    <a:fld id="{57804E3B-1A3F-5541-9810-37EC9FB13ED4}" type="PERCENTAGE">
                      <a:rPr lang="en-US" baseline="0"/>
                      <a:pPr>
                        <a:defRPr sz="1600">
                          <a:solidFill>
                            <a:schemeClr val="tx1"/>
                          </a:solidFill>
                        </a:defRPr>
                      </a:pPr>
                      <a:t>[PERCENTAGE]</a:t>
                    </a:fld>
                    <a:endParaRPr lang="en-US" baseline="0" dirty="0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600" b="1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TH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38656912434749208"/>
                      <c:h val="0.15095785537890213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7-685F-DA43-90FA-3D2FDB4C6FC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TH"/>
              </a:p>
            </c:txPr>
            <c:dLblPos val="inEnd"/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accent1">
                      <a:lumMod val="60000"/>
                      <a:lumOff val="40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Sheet1!$A$2:$A$4</c:f>
              <c:strCache>
                <c:ptCount val="3"/>
                <c:pt idx="0">
                  <c:v>Training Set</c:v>
                </c:pt>
                <c:pt idx="1">
                  <c:v>Validation Set</c:v>
                </c:pt>
                <c:pt idx="2">
                  <c:v>Testing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70</c:v>
                </c:pt>
                <c:pt idx="1">
                  <c:v>10</c:v>
                </c:pt>
                <c:pt idx="2">
                  <c:v>20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85F-DA43-90FA-3D2FDB4C6FCF}"/>
            </c:ext>
          </c:extLst>
        </c:ser>
        <c:dLbls>
          <c:dLblPos val="inEnd"/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 w="9525" cap="flat" cmpd="sng" algn="ctr">
      <a:solidFill>
        <a:schemeClr val="accent1"/>
      </a:solidFill>
      <a:round/>
    </a:ln>
    <a:effectLst/>
  </c:spPr>
  <c:txPr>
    <a:bodyPr/>
    <a:lstStyle/>
    <a:p>
      <a:pPr>
        <a:defRPr/>
      </a:pPr>
      <a:endParaRPr lang="en-TH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60">
  <cs:axisTitle>
    <cs:lnRef idx="0"/>
    <cs:fillRef idx="0"/>
    <cs:effectRef idx="0"/>
    <cs:fontRef idx="minor">
      <a:schemeClr val="lt1"/>
    </cs:fontRef>
    <cs:defRPr sz="1197" b="1" kern="1200"/>
  </cs:axisTitle>
  <cs:categoryAxis>
    <cs:lnRef idx="0">
      <cs:styleClr val="0"/>
    </cs:lnRef>
    <cs:fillRef idx="0"/>
    <cs:effectRef idx="0"/>
    <cs:fontRef idx="minor">
      <a:schemeClr val="lt1"/>
    </cs:fontRef>
    <cs:spPr>
      <a:ln w="3175" cap="flat" cmpd="sng" algn="ctr">
        <a:solidFill>
          <a:schemeClr val="phClr">
            <a:lumMod val="60000"/>
            <a:lumOff val="40000"/>
          </a:schemeClr>
        </a:solidFill>
        <a:round/>
      </a:ln>
    </cs:spPr>
    <cs:defRPr sz="1064" kern="1200" cap="all" spc="150" normalizeH="0" baseline="0"/>
  </cs:categoryAxis>
  <cs:chartArea>
    <cs:lnRef idx="0">
      <cs:styleClr val="0"/>
    </cs:lnRef>
    <cs:fillRef idx="0">
      <cs:styleClr val="0"/>
    </cs:fillRef>
    <cs:effectRef idx="0"/>
    <cs:fontRef idx="minor">
      <a:schemeClr val="dk1"/>
    </cs:fontRef>
    <cs:spPr>
      <a:solidFill>
        <a:schemeClr val="phClr"/>
      </a:solidFill>
      <a:ln w="9525" cap="flat" cmpd="sng" algn="ctr">
        <a:solidFill>
          <a:schemeClr val="phClr"/>
        </a:solidFill>
        <a:round/>
      </a:ln>
    </cs:spPr>
    <cs:defRPr sz="1330" kern="1200"/>
  </cs:chartArea>
  <cs:dataLabel>
    <cs:lnRef idx="0">
      <cs:styleClr val="0"/>
    </cs:lnRef>
    <cs:fillRef idx="0"/>
    <cs:effectRef idx="0"/>
    <cs:fontRef idx="minor">
      <cs:styleClr val="0"/>
    </cs:fontRef>
    <cs:defRPr sz="1197" b="1" kern="1200"/>
  </cs:dataLabel>
  <cs:dataLabelCallout>
    <cs:lnRef idx="0">
      <cs:styleClr val="0"/>
    </cs:lnRef>
    <cs:fillRef idx="0"/>
    <cs:effectRef idx="0"/>
    <cs:fontRef idx="minor">
      <cs:styleClr val="0"/>
    </cs:fontRef>
    <cs:spPr>
      <a:solidFill>
        <a:schemeClr val="lt1"/>
      </a:solidFill>
      <a:ln>
        <a:solidFill>
          <a:schemeClr val="phClr"/>
        </a:solidFill>
      </a:ln>
    </cs:spPr>
    <cs:defRPr sz="1197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0"/>
    </cs:lnRef>
    <cs:fillRef idx="0"/>
    <cs:effectRef idx="0"/>
    <cs:fontRef idx="minor">
      <a:schemeClr val="dk1"/>
    </cs:fontRef>
    <cs:spPr>
      <a:solidFill>
        <a:schemeClr val="lt1"/>
      </a:solidFill>
      <a:ln w="19050">
        <a:solidFill>
          <a:schemeClr val="phClr"/>
        </a:solidFill>
      </a:ln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>
      <cs:styleClr val="auto"/>
    </cs:effectRef>
    <cs:fontRef idx="minor">
      <a:schemeClr val="dk1"/>
    </cs:fontRef>
    <cs:spPr>
      <a:ln w="34925" cap="rnd">
        <a:solidFill>
          <a:schemeClr val="lt1"/>
        </a:solidFill>
        <a:round/>
      </a:ln>
      <a:effectLst>
        <a:outerShdw dist="25400" dir="2700000" algn="tl" rotWithShape="0">
          <a:schemeClr val="phClr"/>
        </a:outerShdw>
      </a:effectLst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22225">
        <a:solidFill>
          <a:schemeClr val="lt1"/>
        </a:solidFill>
        <a:round/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>
      <cs:styleClr val="0"/>
    </cs:lnRef>
    <cs:fillRef idx="0"/>
    <cs:effectRef idx="0"/>
    <cs:fontRef idx="minor">
      <a:schemeClr val="lt1"/>
    </cs:fontRef>
    <cs:spPr>
      <a:ln w="9525">
        <a:solidFill>
          <a:schemeClr val="phClr">
            <a:lumMod val="60000"/>
            <a:lumOff val="40000"/>
          </a:schemeClr>
        </a:solidFill>
      </a:ln>
    </cs:spPr>
    <cs:defRPr sz="1197" kern="1200"/>
  </cs:dataTable>
  <cs:downBar>
    <cs:lnRef idx="0">
      <cs:styleClr val="0"/>
    </cs:lnRef>
    <cs:fillRef idx="0"/>
    <cs:effectRef idx="0"/>
    <cs:fontRef idx="minor">
      <a:schemeClr val="dk1"/>
    </cs:fontRef>
    <cs:spPr>
      <a:solidFill>
        <a:schemeClr val="dk1">
          <a:lumMod val="35000"/>
          <a:lumOff val="65000"/>
        </a:schemeClr>
      </a:solidFill>
      <a:ln w="9525">
        <a:solidFill>
          <a:schemeClr val="phClr">
            <a:lumMod val="60000"/>
            <a:lumOff val="40000"/>
          </a:schemeClr>
        </a:solidFill>
      </a:ln>
    </cs:spPr>
  </cs:downBar>
  <cs:dropLine>
    <cs:lnRef idx="0">
      <cs:styleClr val="0"/>
    </cs:lnRef>
    <cs:fillRef idx="0"/>
    <cs:effectRef idx="0"/>
    <cs:fontRef idx="minor">
      <a:schemeClr val="dk1"/>
    </cs:fontRef>
    <cs:spPr>
      <a:ln w="9525">
        <a:solidFill>
          <a:schemeClr val="phClr">
            <a:lumMod val="60000"/>
            <a:lumOff val="40000"/>
          </a:schemeClr>
        </a:solidFill>
        <a:prstDash val="dash"/>
      </a:ln>
    </cs:spPr>
  </cs:dropLine>
  <cs:errorBar>
    <cs:lnRef idx="0">
      <cs:styleClr val="0"/>
    </cs:lnRef>
    <cs:fillRef idx="0"/>
    <cs:effectRef idx="0"/>
    <cs:fontRef idx="minor">
      <a:schemeClr val="dk1"/>
    </cs:fontRef>
    <cs:spPr>
      <a:ln w="9525">
        <a:solidFill>
          <a:schemeClr val="phClr">
            <a:lumMod val="60000"/>
            <a:lumOff val="40000"/>
          </a:schemeClr>
        </a:solidFill>
        <a:round/>
      </a:ln>
      <a:effectLst>
        <a:glow rad="25400">
          <a:schemeClr val="lt1"/>
        </a:glow>
      </a:effectLst>
    </cs:spPr>
  </cs:errorBar>
  <cs:floor>
    <cs:lnRef idx="0"/>
    <cs:fillRef idx="0"/>
    <cs:effectRef idx="0"/>
    <cs:fontRef idx="minor">
      <a:schemeClr val="dk1"/>
    </cs:fontRef>
  </cs:floor>
  <cs:gridlineMajor>
    <cs:lnRef idx="0">
      <cs:styleClr val="0"/>
    </cs:lnRef>
    <cs:fillRef idx="0"/>
    <cs:effectRef idx="0"/>
    <cs:fontRef idx="minor">
      <a:schemeClr val="dk1"/>
    </cs:fontRef>
    <cs:spPr>
      <a:ln w="9525" cap="flat" cmpd="sng" algn="ctr">
        <a:solidFill>
          <a:schemeClr val="lt1">
            <a:alpha val="25000"/>
          </a:schemeClr>
        </a:solidFill>
        <a:round/>
      </a:ln>
    </cs:spPr>
  </cs:gridlineMajor>
  <cs:gridlineMinor>
    <cs:lnRef idx="0">
      <cs:styleClr val="0"/>
    </cs:lnRef>
    <cs:fillRef idx="0"/>
    <cs:effectRef idx="0"/>
    <cs:fontRef idx="minor">
      <a:schemeClr val="dk1"/>
    </cs:fontRef>
    <cs:spPr>
      <a:ln>
        <a:solidFill>
          <a:schemeClr val="lt1">
            <a:alpha val="10000"/>
          </a:schemeClr>
        </a:solidFill>
      </a:ln>
    </cs:spPr>
  </cs:gridlineMinor>
  <cs:hiLoLine>
    <cs:lnRef idx="0">
      <cs:styleClr val="0"/>
    </cs:lnRef>
    <cs:fillRef idx="0"/>
    <cs:effectRef idx="0"/>
    <cs:fontRef idx="minor">
      <a:schemeClr val="dk1"/>
    </cs:fontRef>
    <cs:spPr>
      <a:ln w="9525">
        <a:solidFill>
          <a:schemeClr val="phClr">
            <a:lumMod val="60000"/>
            <a:lumOff val="40000"/>
          </a:schemeClr>
        </a:solidFill>
        <a:prstDash val="dash"/>
      </a:ln>
    </cs:spPr>
  </cs:hiLoLine>
  <cs:leaderLine>
    <cs:lnRef idx="0">
      <cs:styleClr val="0"/>
    </cs:lnRef>
    <cs:fillRef idx="0"/>
    <cs:effectRef idx="0"/>
    <cs:fontRef idx="minor">
      <a:schemeClr val="dk1"/>
    </cs:fontRef>
    <cs:spPr>
      <a:ln w="9525">
        <a:solidFill>
          <a:schemeClr val="phClr">
            <a:lumMod val="60000"/>
            <a:lumOff val="40000"/>
          </a:schemeClr>
        </a:solidFill>
      </a:ln>
    </cs:spPr>
  </cs:leaderLine>
  <cs:legend>
    <cs:lnRef idx="0"/>
    <cs:fillRef idx="0"/>
    <cs:effectRef idx="0"/>
    <cs:fontRef idx="minor">
      <a:schemeClr val="lt1"/>
    </cs:fontRef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>
      <cs:styleClr val="0"/>
    </cs:lnRef>
    <cs:fillRef idx="0"/>
    <cs:effectRef idx="0"/>
    <cs:fontRef idx="minor">
      <a:schemeClr val="lt1"/>
    </cs:fontRef>
    <cs:spPr>
      <a:ln w="3175" cap="flat" cmpd="sng" algn="ctr">
        <a:solidFill>
          <a:schemeClr val="phClr">
            <a:lumMod val="60000"/>
            <a:lumOff val="40000"/>
          </a:schemeClr>
        </a:solidFill>
        <a:round/>
      </a:ln>
    </cs:spPr>
    <cs:defRPr sz="1197" kern="1200"/>
  </cs:seriesAxis>
  <cs:seriesLine>
    <cs:lnRef idx="0">
      <cs:styleClr val="0"/>
    </cs:lnRef>
    <cs:fillRef idx="0"/>
    <cs:effectRef idx="0"/>
    <cs:fontRef idx="minor">
      <a:schemeClr val="dk1"/>
    </cs:fontRef>
    <cs:spPr>
      <a:ln w="9525">
        <a:solidFill>
          <a:schemeClr val="phClr">
            <a:lumMod val="60000"/>
            <a:lumOff val="40000"/>
            <a:tint val="5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lt1"/>
    </cs:fontRef>
    <cs:defRPr sz="1995" b="1" kern="1200" cap="all" spc="100" normalizeH="0" baseline="0"/>
  </cs:title>
  <cs:trendline>
    <cs:lnRef idx="0"/>
    <cs:fillRef idx="0"/>
    <cs:effectRef idx="0"/>
    <cs:fontRef idx="minor">
      <a:schemeClr val="dk1"/>
    </cs:fontRef>
    <cs:spPr>
      <a:ln w="28575" cap="rnd">
        <a:solidFill>
          <a:schemeClr val="lt1">
            <a:alpha val="50000"/>
          </a:schemeClr>
        </a:solidFill>
        <a:round/>
      </a:ln>
    </cs:spPr>
  </cs:trendline>
  <cs:trendlineLabel>
    <cs:lnRef idx="0"/>
    <cs:fillRef idx="0"/>
    <cs:effectRef idx="0"/>
    <cs:fontRef idx="minor">
      <a:schemeClr val="lt1"/>
    </cs:fontRef>
    <cs:defRPr sz="1197" kern="1200"/>
  </cs:trendlineLabel>
  <cs:upBar>
    <cs:lnRef idx="0">
      <cs:styleClr val="0"/>
    </cs:lnRef>
    <cs:fillRef idx="0"/>
    <cs:effectRef idx="0"/>
    <cs:fontRef idx="minor">
      <a:schemeClr val="dk1"/>
    </cs:fontRef>
    <cs:spPr>
      <a:solidFill>
        <a:schemeClr val="lt1">
          <a:lumMod val="95000"/>
        </a:schemeClr>
      </a:solidFill>
      <a:ln w="9525">
        <a:solidFill>
          <a:schemeClr val="phClr">
            <a:lumMod val="60000"/>
            <a:lumOff val="40000"/>
          </a:schemeClr>
        </a:solidFill>
      </a:ln>
    </cs:spPr>
  </cs:upBar>
  <cs:valueAxis>
    <cs:lnRef idx="0"/>
    <cs:fillRef idx="0"/>
    <cs:effectRef idx="0"/>
    <cs:fontRef idx="minor">
      <a:schemeClr val="lt1"/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1876C4-9CAD-85AE-18F9-47CE250F065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>
            <a:normAutofit/>
          </a:bodyPr>
          <a:lstStyle>
            <a:lvl1pPr algn="ctr">
              <a:defRPr sz="5400"/>
            </a:lvl1pPr>
          </a:lstStyle>
          <a:p>
            <a:r>
              <a:rPr lang="en-US"/>
              <a:t>Click to edit Master title style</a:t>
            </a:r>
            <a:endParaRPr lang="en-TH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62B0FA9-02F8-93D2-C1E2-9E6658487D0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en-TH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17BD81A-336C-D28A-844C-37F7486DCD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C08AA6-0FA5-1E47-A822-B48AB6A875A7}" type="datetimeFigureOut">
              <a:rPr lang="en-TH" smtClean="0"/>
              <a:t>25/5/2023 R</a:t>
            </a:fld>
            <a:endParaRPr lang="en-TH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1D98971-AE1B-1A58-37FF-C633A2E5E0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TH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28045D2-7CC8-D25F-CE11-3D42B8FE28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F47DF-F2F7-574C-9B75-58C88A041A29}" type="slidenum">
              <a:rPr lang="en-TH" smtClean="0"/>
              <a:t>‹#›</a:t>
            </a:fld>
            <a:endParaRPr lang="en-TH"/>
          </a:p>
        </p:txBody>
      </p:sp>
    </p:spTree>
    <p:extLst>
      <p:ext uri="{BB962C8B-B14F-4D97-AF65-F5344CB8AC3E}">
        <p14:creationId xmlns:p14="http://schemas.microsoft.com/office/powerpoint/2010/main" val="2421702537"/>
      </p:ext>
    </p:extLst>
  </p:cSld>
  <p:clrMapOvr>
    <a:masterClrMapping/>
  </p:clrMapOvr>
  <p:transition spd="slow">
    <p:wip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75A385-F972-2F4E-CF89-0B5B3DD852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TH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A24D084-2925-5D6A-E49F-A071AAD1E39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TH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0AB22E3-8BE6-C138-55FA-E5BC74F352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C08AA6-0FA5-1E47-A822-B48AB6A875A7}" type="datetimeFigureOut">
              <a:rPr lang="en-TH" smtClean="0"/>
              <a:t>25/5/2023 R</a:t>
            </a:fld>
            <a:endParaRPr lang="en-TH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66F9948-E13F-AABC-224B-2F7A6DB8CE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TH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FE3F4F6-0237-830F-4154-C84E132DC9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F47DF-F2F7-574C-9B75-58C88A041A29}" type="slidenum">
              <a:rPr lang="en-TH" smtClean="0"/>
              <a:t>‹#›</a:t>
            </a:fld>
            <a:endParaRPr lang="en-TH"/>
          </a:p>
        </p:txBody>
      </p:sp>
    </p:spTree>
    <p:extLst>
      <p:ext uri="{BB962C8B-B14F-4D97-AF65-F5344CB8AC3E}">
        <p14:creationId xmlns:p14="http://schemas.microsoft.com/office/powerpoint/2010/main" val="3422568598"/>
      </p:ext>
    </p:extLst>
  </p:cSld>
  <p:clrMapOvr>
    <a:masterClrMapping/>
  </p:clrMapOvr>
  <p:transition spd="slow">
    <p:wip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CAD74C9-6493-DF9D-82E5-18EDE88AF5F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TH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FC3FB3C-1C40-F850-BCD1-683A51C6D70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TH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F627E20-F508-0C5C-1047-574DFBB0AC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C08AA6-0FA5-1E47-A822-B48AB6A875A7}" type="datetimeFigureOut">
              <a:rPr lang="en-TH" smtClean="0"/>
              <a:t>25/5/2023 R</a:t>
            </a:fld>
            <a:endParaRPr lang="en-TH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AB9B1BE-CF50-6FA8-3C91-BE6E2550B3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TH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8AE25DF-A7DE-1BEC-A0EC-642BE3477E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F47DF-F2F7-574C-9B75-58C88A041A29}" type="slidenum">
              <a:rPr lang="en-TH" smtClean="0"/>
              <a:t>‹#›</a:t>
            </a:fld>
            <a:endParaRPr lang="en-TH"/>
          </a:p>
        </p:txBody>
      </p:sp>
    </p:spTree>
    <p:extLst>
      <p:ext uri="{BB962C8B-B14F-4D97-AF65-F5344CB8AC3E}">
        <p14:creationId xmlns:p14="http://schemas.microsoft.com/office/powerpoint/2010/main" val="1445663297"/>
      </p:ext>
    </p:extLst>
  </p:cSld>
  <p:clrMapOvr>
    <a:masterClrMapping/>
  </p:clrMapOvr>
  <p:transition spd="slow">
    <p:wip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E27619-2CC3-0446-4D8B-0434682262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TH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CE1EA15-48E7-6DD7-71BA-8536A7E4BEA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TH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AD56717-0603-0489-29B1-F1A8D55558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TH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91546FE-C351-A461-3A24-9A2E91431A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F47DF-F2F7-574C-9B75-58C88A041A29}" type="slidenum">
              <a:rPr lang="en-TH" smtClean="0"/>
              <a:t>‹#›</a:t>
            </a:fld>
            <a:endParaRPr lang="en-TH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6F9774D-DF37-D06F-CA4A-96D97679662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347707" y="5686470"/>
            <a:ext cx="980986" cy="980986"/>
          </a:xfrm>
          <a:prstGeom prst="rect">
            <a:avLst/>
          </a:prstGeom>
        </p:spPr>
      </p:pic>
      <p:sp>
        <p:nvSpPr>
          <p:cNvPr id="8" name="Oval 7">
            <a:extLst>
              <a:ext uri="{FF2B5EF4-FFF2-40B4-BE49-F238E27FC236}">
                <a16:creationId xmlns:a16="http://schemas.microsoft.com/office/drawing/2014/main" id="{D2D175AE-B346-0CEF-019D-7B8928FC13D2}"/>
              </a:ext>
            </a:extLst>
          </p:cNvPr>
          <p:cNvSpPr/>
          <p:nvPr userDrawn="1"/>
        </p:nvSpPr>
        <p:spPr>
          <a:xfrm>
            <a:off x="11481070" y="6206941"/>
            <a:ext cx="490492" cy="478465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fld id="{8CC7B512-618B-AB49-B896-F4BC479D85BE}" type="slidenum">
              <a:rPr lang="en-TH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TH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44550958"/>
      </p:ext>
    </p:extLst>
  </p:cSld>
  <p:clrMapOvr>
    <a:masterClrMapping/>
  </p:clrMapOvr>
  <p:transition spd="slow">
    <p:wip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BFFA7B-247A-809F-4CBA-73661B23F3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TH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7AD4C8F-D89F-6CDE-8674-5306ABF8A34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6DA955D-74B7-FEEC-140A-0A9CACAC91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C08AA6-0FA5-1E47-A822-B48AB6A875A7}" type="datetimeFigureOut">
              <a:rPr lang="en-TH" smtClean="0"/>
              <a:t>25/5/2023 R</a:t>
            </a:fld>
            <a:endParaRPr lang="en-TH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5483C5F-6FE3-3988-1736-392FE8C544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TH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1078560-70AE-AB55-4034-4BD5AF6C82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F47DF-F2F7-574C-9B75-58C88A041A29}" type="slidenum">
              <a:rPr lang="en-TH" smtClean="0"/>
              <a:t>‹#›</a:t>
            </a:fld>
            <a:endParaRPr lang="en-TH"/>
          </a:p>
        </p:txBody>
      </p:sp>
    </p:spTree>
    <p:extLst>
      <p:ext uri="{BB962C8B-B14F-4D97-AF65-F5344CB8AC3E}">
        <p14:creationId xmlns:p14="http://schemas.microsoft.com/office/powerpoint/2010/main" val="3878227380"/>
      </p:ext>
    </p:extLst>
  </p:cSld>
  <p:clrMapOvr>
    <a:masterClrMapping/>
  </p:clrMapOvr>
  <p:transition spd="slow">
    <p:wip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E8ABE4-DCF6-06F6-0176-3137E765ED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TH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6C7F98-A5B9-A150-2DFC-E50DC6E2EBE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TH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2502CBC-A417-E109-27B9-6ECDA3A5D6A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TH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D52A54F-8297-E412-0502-FF27FBE107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C08AA6-0FA5-1E47-A822-B48AB6A875A7}" type="datetimeFigureOut">
              <a:rPr lang="en-TH" smtClean="0"/>
              <a:t>25/5/2023 R</a:t>
            </a:fld>
            <a:endParaRPr lang="en-TH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663F966-A443-9A40-35C4-1236D23FEB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TH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9F83390-9C0D-65DE-4FBB-C05BAA649E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F47DF-F2F7-574C-9B75-58C88A041A29}" type="slidenum">
              <a:rPr lang="en-TH" smtClean="0"/>
              <a:t>‹#›</a:t>
            </a:fld>
            <a:endParaRPr lang="en-TH"/>
          </a:p>
        </p:txBody>
      </p:sp>
    </p:spTree>
    <p:extLst>
      <p:ext uri="{BB962C8B-B14F-4D97-AF65-F5344CB8AC3E}">
        <p14:creationId xmlns:p14="http://schemas.microsoft.com/office/powerpoint/2010/main" val="206068844"/>
      </p:ext>
    </p:extLst>
  </p:cSld>
  <p:clrMapOvr>
    <a:masterClrMapping/>
  </p:clrMapOvr>
  <p:transition spd="slow">
    <p:wip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65980E-06F7-F899-1B1A-3B41EA4E81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TH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2954622-D8D9-AD5D-2A08-5730663D500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2B3641A-8A22-9694-317F-9B4E748D8E7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TH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7C5B13B-A52B-BF51-F6C9-8900A039021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F8C3F3D-A6BE-9CA9-BE31-0284D60BB1D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TH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5FD8228-2A48-4AF0-D5E3-3D30539523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C08AA6-0FA5-1E47-A822-B48AB6A875A7}" type="datetimeFigureOut">
              <a:rPr lang="en-TH" smtClean="0"/>
              <a:t>25/5/2023 R</a:t>
            </a:fld>
            <a:endParaRPr lang="en-TH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B47D5FE-7AEB-7C0C-E01B-D1C3E7CBC5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TH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C8B417A-1971-466E-274A-6DD7A1C804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F47DF-F2F7-574C-9B75-58C88A041A29}" type="slidenum">
              <a:rPr lang="en-TH" smtClean="0"/>
              <a:t>‹#›</a:t>
            </a:fld>
            <a:endParaRPr lang="en-TH"/>
          </a:p>
        </p:txBody>
      </p:sp>
    </p:spTree>
    <p:extLst>
      <p:ext uri="{BB962C8B-B14F-4D97-AF65-F5344CB8AC3E}">
        <p14:creationId xmlns:p14="http://schemas.microsoft.com/office/powerpoint/2010/main" val="1340853895"/>
      </p:ext>
    </p:extLst>
  </p:cSld>
  <p:clrMapOvr>
    <a:masterClrMapping/>
  </p:clrMapOvr>
  <p:transition spd="slow">
    <p:wip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6A1A76-5209-66E5-07BF-8549B80B2E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TH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34D9544-81E4-35DA-3283-3714F34676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C08AA6-0FA5-1E47-A822-B48AB6A875A7}" type="datetimeFigureOut">
              <a:rPr lang="en-TH" smtClean="0"/>
              <a:t>25/5/2023 R</a:t>
            </a:fld>
            <a:endParaRPr lang="en-TH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31BCCFD-3472-EB06-673C-349DA20E6E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TH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0E33822-7509-8CF1-47B7-B39BDCCD0B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F47DF-F2F7-574C-9B75-58C88A041A29}" type="slidenum">
              <a:rPr lang="en-TH" smtClean="0"/>
              <a:t>‹#›</a:t>
            </a:fld>
            <a:endParaRPr lang="en-TH"/>
          </a:p>
        </p:txBody>
      </p:sp>
    </p:spTree>
    <p:extLst>
      <p:ext uri="{BB962C8B-B14F-4D97-AF65-F5344CB8AC3E}">
        <p14:creationId xmlns:p14="http://schemas.microsoft.com/office/powerpoint/2010/main" val="1876252216"/>
      </p:ext>
    </p:extLst>
  </p:cSld>
  <p:clrMapOvr>
    <a:masterClrMapping/>
  </p:clrMapOvr>
  <p:transition spd="slow">
    <p:wip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4657504-29EF-1028-370B-BCEF7CB9FE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C08AA6-0FA5-1E47-A822-B48AB6A875A7}" type="datetimeFigureOut">
              <a:rPr lang="en-TH" smtClean="0"/>
              <a:t>25/5/2023 R</a:t>
            </a:fld>
            <a:endParaRPr lang="en-TH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21ABB50-5BE2-2DF3-318F-77A7DA6C05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TH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513BD02-D519-C83E-55DD-3AE1BD9DBF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F47DF-F2F7-574C-9B75-58C88A041A29}" type="slidenum">
              <a:rPr lang="en-TH" smtClean="0"/>
              <a:t>‹#›</a:t>
            </a:fld>
            <a:endParaRPr lang="en-TH"/>
          </a:p>
        </p:txBody>
      </p:sp>
    </p:spTree>
    <p:extLst>
      <p:ext uri="{BB962C8B-B14F-4D97-AF65-F5344CB8AC3E}">
        <p14:creationId xmlns:p14="http://schemas.microsoft.com/office/powerpoint/2010/main" val="469330058"/>
      </p:ext>
    </p:extLst>
  </p:cSld>
  <p:clrMapOvr>
    <a:masterClrMapping/>
  </p:clrMapOvr>
  <p:transition spd="slow">
    <p:wip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C18FD0-1277-E397-0FE0-02095E4557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TH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94EBDA0-DBF2-9A25-7052-AE83FBF953D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TH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BDFE077-D1D3-6650-2180-3407335F714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4E9825F-1122-2C2D-A337-267131D432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C08AA6-0FA5-1E47-A822-B48AB6A875A7}" type="datetimeFigureOut">
              <a:rPr lang="en-TH" smtClean="0"/>
              <a:t>25/5/2023 R</a:t>
            </a:fld>
            <a:endParaRPr lang="en-TH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182BDDE-4177-7D4A-7336-2991F110F0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TH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28ED7DE-E9CA-01A6-545F-4452C80494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F47DF-F2F7-574C-9B75-58C88A041A29}" type="slidenum">
              <a:rPr lang="en-TH" smtClean="0"/>
              <a:t>‹#›</a:t>
            </a:fld>
            <a:endParaRPr lang="en-TH"/>
          </a:p>
        </p:txBody>
      </p:sp>
    </p:spTree>
    <p:extLst>
      <p:ext uri="{BB962C8B-B14F-4D97-AF65-F5344CB8AC3E}">
        <p14:creationId xmlns:p14="http://schemas.microsoft.com/office/powerpoint/2010/main" val="3370956615"/>
      </p:ext>
    </p:extLst>
  </p:cSld>
  <p:clrMapOvr>
    <a:masterClrMapping/>
  </p:clrMapOvr>
  <p:transition spd="slow">
    <p:wip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A2B9B6-E85B-1A28-A191-D6F3D4596C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TH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73C8655-E464-7E9D-2323-885C262C454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TH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276FB81-645A-AD94-879F-3D8EB9F99DE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47F58C4-63B9-01AC-AF2D-DA687DC70F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C08AA6-0FA5-1E47-A822-B48AB6A875A7}" type="datetimeFigureOut">
              <a:rPr lang="en-TH" smtClean="0"/>
              <a:t>25/5/2023 R</a:t>
            </a:fld>
            <a:endParaRPr lang="en-TH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F113EB8-2CDB-CE74-50BC-434E0E45AA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TH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3ACC789-0A86-BBDE-1AA2-AA897F41AF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F47DF-F2F7-574C-9B75-58C88A041A29}" type="slidenum">
              <a:rPr lang="en-TH" smtClean="0"/>
              <a:t>‹#›</a:t>
            </a:fld>
            <a:endParaRPr lang="en-TH"/>
          </a:p>
        </p:txBody>
      </p:sp>
    </p:spTree>
    <p:extLst>
      <p:ext uri="{BB962C8B-B14F-4D97-AF65-F5344CB8AC3E}">
        <p14:creationId xmlns:p14="http://schemas.microsoft.com/office/powerpoint/2010/main" val="3303175844"/>
      </p:ext>
    </p:extLst>
  </p:cSld>
  <p:clrMapOvr>
    <a:masterClrMapping/>
  </p:clrMapOvr>
  <p:transition spd="slow">
    <p:wip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7720923-DC36-8555-3C46-215E251923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TH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CED8AD9-85FC-852A-E73F-222BCEEEACF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679944" y="1825625"/>
            <a:ext cx="9673856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TH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0522D1B-4351-448C-C6CE-879796DBD6D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C08AA6-0FA5-1E47-A822-B48AB6A875A7}" type="datetimeFigureOut">
              <a:rPr lang="en-TH" smtClean="0"/>
              <a:t>25/5/2023 R</a:t>
            </a:fld>
            <a:endParaRPr lang="en-TH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7D0F0C2-03DE-C70E-7F98-9EB18AAC57A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TH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0977842-C0C6-D340-FD18-60E6EB905DC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DF47DF-F2F7-574C-9B75-58C88A041A29}" type="slidenum">
              <a:rPr lang="en-TH" smtClean="0"/>
              <a:t>‹#›</a:t>
            </a:fld>
            <a:endParaRPr lang="en-TH"/>
          </a:p>
        </p:txBody>
      </p:sp>
    </p:spTree>
    <p:extLst>
      <p:ext uri="{BB962C8B-B14F-4D97-AF65-F5344CB8AC3E}">
        <p14:creationId xmlns:p14="http://schemas.microsoft.com/office/powerpoint/2010/main" val="14709901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wipe/>
  </p:transition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rgbClr val="103EA7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TH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A90D62AF-8345-3DC2-7A36-F8A0B505F679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7254489" y="-124870"/>
            <a:ext cx="1749196" cy="174919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F10B634C-F911-58DD-D3D4-EAACDD24ADE0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5375330" y="24186"/>
            <a:ext cx="1749196" cy="1749196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302D4A25-7AEF-B263-314A-7A0DFB2DB313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3854200" y="102086"/>
            <a:ext cx="1295284" cy="1295284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2A6D27B6-0152-4307-2D9E-0F2539E775BB}"/>
              </a:ext>
            </a:extLst>
          </p:cNvPr>
          <p:cNvSpPr txBox="1"/>
          <p:nvPr/>
        </p:nvSpPr>
        <p:spPr>
          <a:xfrm>
            <a:off x="-220080" y="5454416"/>
            <a:ext cx="12269867" cy="29905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300"/>
              </a:lnSpc>
              <a:spcBef>
                <a:spcPct val="0"/>
              </a:spcBef>
            </a:pPr>
            <a:r>
              <a:rPr lang="en-US" sz="2300" dirty="0">
                <a:latin typeface="Arial Bold"/>
              </a:rPr>
              <a:t>The 20th International Joint Conference on Computer Science and Software Engineering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17F4761-89EA-1E24-70EC-9FAEDA2BEDD1}"/>
              </a:ext>
            </a:extLst>
          </p:cNvPr>
          <p:cNvSpPr txBox="1"/>
          <p:nvPr/>
        </p:nvSpPr>
        <p:spPr>
          <a:xfrm>
            <a:off x="-2" y="1341651"/>
            <a:ext cx="12191999" cy="109164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0499"/>
              </a:lnSpc>
            </a:pPr>
            <a:r>
              <a:rPr lang="en-US" sz="2600" dirty="0">
                <a:solidFill>
                  <a:srgbClr val="2B4A9D"/>
                </a:solidFill>
                <a:latin typeface="Arial Bold"/>
              </a:rPr>
              <a:t>A Comparison of Machine Learning And Neural Network 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9F43A58-E8D6-D49B-FDDB-E6049DB745FD}"/>
              </a:ext>
            </a:extLst>
          </p:cNvPr>
          <p:cNvSpPr txBox="1"/>
          <p:nvPr/>
        </p:nvSpPr>
        <p:spPr>
          <a:xfrm>
            <a:off x="-1" y="3032064"/>
            <a:ext cx="12191999" cy="73577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6826"/>
              </a:lnSpc>
            </a:pPr>
            <a:r>
              <a:rPr lang="en-US" sz="2300" dirty="0" err="1">
                <a:solidFill>
                  <a:srgbClr val="DB5300"/>
                </a:solidFill>
                <a:latin typeface="Arial Bold"/>
              </a:rPr>
              <a:t>Nichaphan</a:t>
            </a:r>
            <a:r>
              <a:rPr lang="en-US" sz="2300" dirty="0">
                <a:solidFill>
                  <a:srgbClr val="DB5300"/>
                </a:solidFill>
                <a:latin typeface="Arial Bold"/>
              </a:rPr>
              <a:t> </a:t>
            </a:r>
            <a:r>
              <a:rPr lang="en-US" sz="2300" dirty="0" err="1">
                <a:solidFill>
                  <a:srgbClr val="DB5300"/>
                </a:solidFill>
                <a:latin typeface="Arial Bold"/>
              </a:rPr>
              <a:t>Noiyoo</a:t>
            </a:r>
            <a:r>
              <a:rPr lang="en-US" sz="2300" dirty="0">
                <a:solidFill>
                  <a:srgbClr val="DB5300"/>
                </a:solidFill>
                <a:latin typeface="Arial Bold"/>
              </a:rPr>
              <a:t> and </a:t>
            </a:r>
            <a:r>
              <a:rPr lang="en-US" sz="2300" dirty="0" err="1">
                <a:solidFill>
                  <a:srgbClr val="DB5300"/>
                </a:solidFill>
                <a:latin typeface="Arial Bold"/>
              </a:rPr>
              <a:t>Jessada</a:t>
            </a:r>
            <a:r>
              <a:rPr lang="en-US" sz="2300" dirty="0">
                <a:solidFill>
                  <a:srgbClr val="DB5300"/>
                </a:solidFill>
                <a:latin typeface="Arial Bold"/>
              </a:rPr>
              <a:t> </a:t>
            </a:r>
            <a:r>
              <a:rPr lang="en-US" sz="2300" dirty="0" err="1">
                <a:solidFill>
                  <a:srgbClr val="DB5300"/>
                </a:solidFill>
                <a:latin typeface="Arial Bold"/>
              </a:rPr>
              <a:t>Thutkawkornpin</a:t>
            </a:r>
            <a:endParaRPr lang="en-US" sz="2300" dirty="0">
              <a:solidFill>
                <a:srgbClr val="DB5300"/>
              </a:solidFill>
              <a:latin typeface="Arial Bold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D3644EF-9C72-6F0F-1487-5457E76EF35E}"/>
              </a:ext>
            </a:extLst>
          </p:cNvPr>
          <p:cNvSpPr txBox="1"/>
          <p:nvPr/>
        </p:nvSpPr>
        <p:spPr>
          <a:xfrm>
            <a:off x="1616876" y="5753472"/>
            <a:ext cx="8958248" cy="70788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spcBef>
                <a:spcPct val="0"/>
              </a:spcBef>
            </a:pPr>
            <a:r>
              <a:rPr lang="en-US" sz="2300" dirty="0">
                <a:latin typeface="Arial Bold"/>
              </a:rPr>
              <a:t>28</a:t>
            </a:r>
            <a:r>
              <a:rPr lang="en-US" sz="2300" baseline="30000" dirty="0">
                <a:latin typeface="Arial Bold"/>
              </a:rPr>
              <a:t>th</a:t>
            </a:r>
            <a:r>
              <a:rPr lang="en-US" sz="2300" dirty="0">
                <a:latin typeface="Arial Bold"/>
              </a:rPr>
              <a:t> June-1</a:t>
            </a:r>
            <a:r>
              <a:rPr lang="en-US" sz="2300" baseline="30000" dirty="0">
                <a:latin typeface="Arial Bold"/>
              </a:rPr>
              <a:t>st</a:t>
            </a:r>
            <a:r>
              <a:rPr lang="en-US" sz="2300" dirty="0">
                <a:latin typeface="Arial Bold"/>
              </a:rPr>
              <a:t> July 2023</a:t>
            </a:r>
          </a:p>
          <a:p>
            <a:pPr algn="ctr"/>
            <a:r>
              <a:rPr lang="en-US" sz="2300" dirty="0" err="1">
                <a:latin typeface="Arial Bold"/>
              </a:rPr>
              <a:t>Naresuan</a:t>
            </a:r>
            <a:r>
              <a:rPr lang="en-US" sz="2300" dirty="0">
                <a:latin typeface="Arial Bold"/>
              </a:rPr>
              <a:t> University </a:t>
            </a:r>
            <a:r>
              <a:rPr lang="en-US" sz="2300" dirty="0" err="1">
                <a:latin typeface="Arial Bold"/>
              </a:rPr>
              <a:t>Phitsanulok</a:t>
            </a:r>
            <a:r>
              <a:rPr lang="en-US" sz="2300" dirty="0">
                <a:latin typeface="Arial Bold"/>
              </a:rPr>
              <a:t>, THAILAND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18A95017-1152-D2F0-D115-59C6659A5572}"/>
              </a:ext>
            </a:extLst>
          </p:cNvPr>
          <p:cNvSpPr txBox="1"/>
          <p:nvPr/>
        </p:nvSpPr>
        <p:spPr>
          <a:xfrm>
            <a:off x="0" y="4026471"/>
            <a:ext cx="12191999" cy="64120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2499"/>
              </a:lnSpc>
              <a:spcBef>
                <a:spcPct val="0"/>
              </a:spcBef>
            </a:pPr>
            <a:r>
              <a:rPr lang="en-US" sz="2300" i="1" dirty="0">
                <a:solidFill>
                  <a:srgbClr val="000000"/>
                </a:solidFill>
                <a:latin typeface="Arial Italics"/>
              </a:rPr>
              <a:t>Department of Computer Engineering, Faculty of Engineering</a:t>
            </a:r>
          </a:p>
          <a:p>
            <a:pPr algn="ctr">
              <a:lnSpc>
                <a:spcPts val="2499"/>
              </a:lnSpc>
              <a:spcBef>
                <a:spcPct val="0"/>
              </a:spcBef>
            </a:pPr>
            <a:r>
              <a:rPr lang="en-US" sz="2300" i="1" dirty="0">
                <a:solidFill>
                  <a:srgbClr val="000000"/>
                </a:solidFill>
                <a:latin typeface="Arial Italics"/>
              </a:rPr>
              <a:t>Chulalongkorn University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86ADD7E5-B7FE-D41B-F905-457EE8039EDA}"/>
              </a:ext>
            </a:extLst>
          </p:cNvPr>
          <p:cNvSpPr txBox="1"/>
          <p:nvPr/>
        </p:nvSpPr>
        <p:spPr>
          <a:xfrm>
            <a:off x="-3" y="1897217"/>
            <a:ext cx="12191999" cy="109164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0499"/>
              </a:lnSpc>
            </a:pPr>
            <a:r>
              <a:rPr lang="en-US" sz="2600" dirty="0">
                <a:solidFill>
                  <a:srgbClr val="2B4A9D"/>
                </a:solidFill>
                <a:latin typeface="Arial Bold"/>
              </a:rPr>
              <a:t>Algorithms For An Automated Thai Essay Quality Checking</a:t>
            </a:r>
          </a:p>
        </p:txBody>
      </p:sp>
    </p:spTree>
    <p:extLst>
      <p:ext uri="{BB962C8B-B14F-4D97-AF65-F5344CB8AC3E}">
        <p14:creationId xmlns:p14="http://schemas.microsoft.com/office/powerpoint/2010/main" val="894987608"/>
      </p:ext>
    </p:extLst>
  </p:cSld>
  <p:clrMapOvr>
    <a:masterClrMapping/>
  </p:clrMapOvr>
  <p:transition spd="slow">
    <p:wip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BA2C7B-C5B6-70EF-33FD-48A625340D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PROPOSED METHOD </a:t>
            </a:r>
            <a:endParaRPr lang="en-TH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33A1A9A-06A4-9580-06E0-CD43D3ECDFB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72368" y="1825625"/>
            <a:ext cx="9673856" cy="4351338"/>
          </a:xfrm>
          <a:ln>
            <a:noFill/>
          </a:ln>
        </p:spPr>
        <p:txBody>
          <a:bodyPr/>
          <a:lstStyle/>
          <a:p>
            <a:endParaRPr lang="en-TH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0076CFA-CC9A-7099-A4B2-A07CC54AA21E}"/>
              </a:ext>
            </a:extLst>
          </p:cNvPr>
          <p:cNvSpPr/>
          <p:nvPr/>
        </p:nvSpPr>
        <p:spPr>
          <a:xfrm>
            <a:off x="1774074" y="1919754"/>
            <a:ext cx="2233150" cy="3042209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/>
              <a:t>Data Collecting</a:t>
            </a:r>
          </a:p>
          <a:p>
            <a:pPr algn="ctr"/>
            <a:endParaRPr lang="en-US" b="1" dirty="0"/>
          </a:p>
          <a:p>
            <a:pPr algn="ctr"/>
            <a:endParaRPr lang="en-US" b="1" dirty="0"/>
          </a:p>
          <a:p>
            <a:pPr algn="ctr"/>
            <a:r>
              <a:rPr lang="en-US" dirty="0"/>
              <a:t>Collect essays  in Thai Language from Sirindhorn Thai Language Institute</a:t>
            </a:r>
            <a:endParaRPr lang="en-TH" dirty="0"/>
          </a:p>
        </p:txBody>
      </p:sp>
      <p:sp>
        <p:nvSpPr>
          <p:cNvPr id="7" name="Right Triangle 6">
            <a:extLst>
              <a:ext uri="{FF2B5EF4-FFF2-40B4-BE49-F238E27FC236}">
                <a16:creationId xmlns:a16="http://schemas.microsoft.com/office/drawing/2014/main" id="{559EE40F-FC4E-FFEB-1C12-B0E09A7F7CF0}"/>
              </a:ext>
            </a:extLst>
          </p:cNvPr>
          <p:cNvSpPr/>
          <p:nvPr/>
        </p:nvSpPr>
        <p:spPr>
          <a:xfrm rot="5400000">
            <a:off x="1780797" y="1913031"/>
            <a:ext cx="470647" cy="484094"/>
          </a:xfrm>
          <a:prstGeom prst="rtTriangle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TH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8C9080C2-19F2-B8A6-AA1A-38FD704A4469}"/>
              </a:ext>
            </a:extLst>
          </p:cNvPr>
          <p:cNvSpPr/>
          <p:nvPr/>
        </p:nvSpPr>
        <p:spPr>
          <a:xfrm>
            <a:off x="4249636" y="1919754"/>
            <a:ext cx="2233150" cy="3042209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i="0" u="none" strike="noStrike" dirty="0">
                <a:solidFill>
                  <a:srgbClr val="242424"/>
                </a:solidFill>
                <a:effectLst/>
                <a:latin typeface="YALBs8CsScI 0"/>
              </a:rPr>
              <a:t>Data Preprocessing</a:t>
            </a:r>
          </a:p>
          <a:p>
            <a:pPr algn="ctr"/>
            <a:endParaRPr lang="en-US" b="1" dirty="0"/>
          </a:p>
          <a:p>
            <a:pPr algn="ctr"/>
            <a:endParaRPr lang="en-US" b="1" dirty="0"/>
          </a:p>
          <a:p>
            <a:pPr algn="ctr"/>
            <a:r>
              <a:rPr lang="en-US" dirty="0"/>
              <a:t>Remove stop word and Tokenization</a:t>
            </a:r>
          </a:p>
          <a:p>
            <a:pPr algn="ctr"/>
            <a:endParaRPr lang="en-US" dirty="0"/>
          </a:p>
          <a:p>
            <a:pPr algn="ctr"/>
            <a:endParaRPr lang="en-TH" dirty="0"/>
          </a:p>
        </p:txBody>
      </p:sp>
      <p:sp>
        <p:nvSpPr>
          <p:cNvPr id="9" name="Right Triangle 8">
            <a:extLst>
              <a:ext uri="{FF2B5EF4-FFF2-40B4-BE49-F238E27FC236}">
                <a16:creationId xmlns:a16="http://schemas.microsoft.com/office/drawing/2014/main" id="{6E39B43A-CB56-5FF9-A458-9590E5BB9788}"/>
              </a:ext>
            </a:extLst>
          </p:cNvPr>
          <p:cNvSpPr/>
          <p:nvPr/>
        </p:nvSpPr>
        <p:spPr>
          <a:xfrm rot="5400000">
            <a:off x="4256359" y="1913031"/>
            <a:ext cx="470647" cy="484094"/>
          </a:xfrm>
          <a:prstGeom prst="rtTriangle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TH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244F0AD-9BA2-04DA-5113-EF7A26D93E6E}"/>
              </a:ext>
            </a:extLst>
          </p:cNvPr>
          <p:cNvSpPr/>
          <p:nvPr/>
        </p:nvSpPr>
        <p:spPr>
          <a:xfrm>
            <a:off x="6725198" y="1916581"/>
            <a:ext cx="2233150" cy="304221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/>
              <a:t>Classification Model</a:t>
            </a:r>
          </a:p>
          <a:p>
            <a:pPr algn="ctr"/>
            <a:endParaRPr lang="en-US" b="1" dirty="0"/>
          </a:p>
          <a:p>
            <a:pPr algn="ctr"/>
            <a:endParaRPr lang="en-US" b="1" dirty="0"/>
          </a:p>
          <a:p>
            <a:pPr algn="ctr"/>
            <a:r>
              <a:rPr lang="en-US" dirty="0"/>
              <a:t> LSTM</a:t>
            </a:r>
          </a:p>
          <a:p>
            <a:pPr algn="ctr"/>
            <a:r>
              <a:rPr lang="en-US" dirty="0"/>
              <a:t>CNN</a:t>
            </a:r>
          </a:p>
          <a:p>
            <a:pPr algn="ctr"/>
            <a:r>
              <a:rPr lang="en-US" dirty="0"/>
              <a:t>BERT</a:t>
            </a:r>
          </a:p>
          <a:p>
            <a:pPr algn="ctr"/>
            <a:r>
              <a:rPr lang="en-US" dirty="0" err="1"/>
              <a:t>WangchanBERTa</a:t>
            </a:r>
            <a:endParaRPr lang="en-TH" dirty="0"/>
          </a:p>
        </p:txBody>
      </p:sp>
      <p:sp>
        <p:nvSpPr>
          <p:cNvPr id="11" name="Right Triangle 10">
            <a:extLst>
              <a:ext uri="{FF2B5EF4-FFF2-40B4-BE49-F238E27FC236}">
                <a16:creationId xmlns:a16="http://schemas.microsoft.com/office/drawing/2014/main" id="{79BBFF86-82F7-AE54-AE83-9EA9F96E30E0}"/>
              </a:ext>
            </a:extLst>
          </p:cNvPr>
          <p:cNvSpPr/>
          <p:nvPr/>
        </p:nvSpPr>
        <p:spPr>
          <a:xfrm rot="5400000">
            <a:off x="6731921" y="1909857"/>
            <a:ext cx="470647" cy="484094"/>
          </a:xfrm>
          <a:prstGeom prst="rtTriangle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TH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1CC01C20-7D11-6475-6F80-9C12DD178EFD}"/>
              </a:ext>
            </a:extLst>
          </p:cNvPr>
          <p:cNvSpPr/>
          <p:nvPr/>
        </p:nvSpPr>
        <p:spPr>
          <a:xfrm>
            <a:off x="9200760" y="1916580"/>
            <a:ext cx="2233150" cy="3042211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/>
              <a:t>Performance Evaluation </a:t>
            </a:r>
          </a:p>
          <a:p>
            <a:pPr algn="ctr"/>
            <a:endParaRPr lang="en-US" b="1" dirty="0"/>
          </a:p>
          <a:p>
            <a:pPr algn="ctr"/>
            <a:r>
              <a:rPr lang="en-US" dirty="0"/>
              <a:t>Accuracy</a:t>
            </a:r>
          </a:p>
          <a:p>
            <a:pPr algn="ctr"/>
            <a:r>
              <a:rPr lang="en-US" dirty="0"/>
              <a:t>Precision  </a:t>
            </a:r>
          </a:p>
          <a:p>
            <a:pPr algn="ctr"/>
            <a:r>
              <a:rPr lang="en-US" dirty="0"/>
              <a:t>Recall </a:t>
            </a:r>
          </a:p>
          <a:p>
            <a:pPr algn="ctr"/>
            <a:r>
              <a:rPr lang="en-US" dirty="0"/>
              <a:t>F1 - Score</a:t>
            </a:r>
            <a:endParaRPr lang="en-TH" dirty="0"/>
          </a:p>
        </p:txBody>
      </p:sp>
      <p:sp>
        <p:nvSpPr>
          <p:cNvPr id="13" name="Right Triangle 12">
            <a:extLst>
              <a:ext uri="{FF2B5EF4-FFF2-40B4-BE49-F238E27FC236}">
                <a16:creationId xmlns:a16="http://schemas.microsoft.com/office/drawing/2014/main" id="{A078A0F3-CE0F-7B7B-455F-ACAE07884FA8}"/>
              </a:ext>
            </a:extLst>
          </p:cNvPr>
          <p:cNvSpPr/>
          <p:nvPr/>
        </p:nvSpPr>
        <p:spPr>
          <a:xfrm rot="5400000">
            <a:off x="9207483" y="1909857"/>
            <a:ext cx="470647" cy="484094"/>
          </a:xfrm>
          <a:prstGeom prst="rtTriangle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TH"/>
          </a:p>
        </p:txBody>
      </p:sp>
    </p:spTree>
    <p:extLst>
      <p:ext uri="{BB962C8B-B14F-4D97-AF65-F5344CB8AC3E}">
        <p14:creationId xmlns:p14="http://schemas.microsoft.com/office/powerpoint/2010/main" val="5204290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wipe/>
      </p:transition>
    </mc:Choice>
    <mc:Fallback>
      <p:transition spd="slow">
        <p:wip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BA2C7B-C5B6-70EF-33FD-48A625340D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Data Collecting</a:t>
            </a:r>
            <a:endParaRPr lang="en-TH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33A1A9A-06A4-9580-06E0-CD43D3ECDFB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34672" y="1573306"/>
            <a:ext cx="9619128" cy="4603657"/>
          </a:xfrm>
        </p:spPr>
        <p:txBody>
          <a:bodyPr>
            <a:normAutofit/>
          </a:bodyPr>
          <a:lstStyle/>
          <a:p>
            <a:r>
              <a:rPr lang="en-US" dirty="0"/>
              <a:t>Collecting essays in Thai Language from Sirindhorn Thai Language Institute</a:t>
            </a:r>
          </a:p>
          <a:p>
            <a:r>
              <a:rPr lang="en-US" dirty="0"/>
              <a:t>Transform essay data from text format to JSON format</a:t>
            </a:r>
          </a:p>
          <a:p>
            <a:endParaRPr lang="en-TH" dirty="0"/>
          </a:p>
        </p:txBody>
      </p:sp>
      <p:pic>
        <p:nvPicPr>
          <p:cNvPr id="7" name="Picture 6" descr="A screenshot of a computer&#10;&#10;Description automatically generated with medium confidence">
            <a:extLst>
              <a:ext uri="{FF2B5EF4-FFF2-40B4-BE49-F238E27FC236}">
                <a16:creationId xmlns:a16="http://schemas.microsoft.com/office/drawing/2014/main" id="{15B9E9B4-2F22-46DA-B331-36525C1DFD5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74789" y="3106270"/>
            <a:ext cx="2654354" cy="3537298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E6268679-D093-11DF-FA64-6F29ACEC5C1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45624" y="3106270"/>
            <a:ext cx="3391695" cy="3537298"/>
          </a:xfrm>
          <a:prstGeom prst="rect">
            <a:avLst/>
          </a:prstGeom>
        </p:spPr>
      </p:pic>
      <p:sp>
        <p:nvSpPr>
          <p:cNvPr id="9" name="Right Arrow 8">
            <a:extLst>
              <a:ext uri="{FF2B5EF4-FFF2-40B4-BE49-F238E27FC236}">
                <a16:creationId xmlns:a16="http://schemas.microsoft.com/office/drawing/2014/main" id="{847EBB5F-D209-A7F4-2929-844CC6D740F0}"/>
              </a:ext>
            </a:extLst>
          </p:cNvPr>
          <p:cNvSpPr/>
          <p:nvPr/>
        </p:nvSpPr>
        <p:spPr>
          <a:xfrm>
            <a:off x="5298141" y="4641618"/>
            <a:ext cx="797859" cy="548948"/>
          </a:xfrm>
          <a:prstGeom prst="rightArrow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rgbClr val="103EA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TH"/>
          </a:p>
        </p:txBody>
      </p:sp>
    </p:spTree>
    <p:extLst>
      <p:ext uri="{BB962C8B-B14F-4D97-AF65-F5344CB8AC3E}">
        <p14:creationId xmlns:p14="http://schemas.microsoft.com/office/powerpoint/2010/main" val="79733778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wipe/>
      </p:transition>
    </mc:Choice>
    <mc:Fallback>
      <p:transition spd="slow">
        <p:wip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BA2C7B-C5B6-70EF-33FD-48A625340D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Data Collecting</a:t>
            </a:r>
            <a:endParaRPr lang="en-TH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33A1A9A-06A4-9580-06E0-CD43D3ECDFB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79944" y="1825625"/>
            <a:ext cx="4281586" cy="4351338"/>
          </a:xfrm>
        </p:spPr>
        <p:txBody>
          <a:bodyPr>
            <a:normAutofit/>
          </a:bodyPr>
          <a:lstStyle/>
          <a:p>
            <a:r>
              <a:rPr lang="en-US" dirty="0"/>
              <a:t>An essay was divided into 3 parts introduction, body, and conclusion to examine the quality of the writing in 7 topics.</a:t>
            </a:r>
          </a:p>
          <a:p>
            <a:r>
              <a:rPr lang="en-US" dirty="0"/>
              <a:t>C</a:t>
            </a:r>
            <a:r>
              <a:rPr lang="en-US" dirty="0">
                <a:effectLst/>
              </a:rPr>
              <a:t>haracteristics of the class description and number of individual data classes are shown in this table.</a:t>
            </a:r>
            <a:endParaRPr lang="en-US" dirty="0"/>
          </a:p>
          <a:p>
            <a:endParaRPr lang="en-TH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4736B91-2E1E-476A-D7C0-EFE63BB0AA8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0" y="1562563"/>
            <a:ext cx="4034120" cy="5237576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C08249FD-53AB-2FEA-459B-7F6FCC87E8AC}"/>
              </a:ext>
            </a:extLst>
          </p:cNvPr>
          <p:cNvSpPr txBox="1"/>
          <p:nvPr/>
        </p:nvSpPr>
        <p:spPr>
          <a:xfrm>
            <a:off x="6848134" y="2406224"/>
            <a:ext cx="122358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TH" sz="800" dirty="0">
                <a:solidFill>
                  <a:srgbClr val="FF9400"/>
                </a:solidFill>
              </a:rPr>
              <a:t>Regression Problem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743356C-22D1-A3B6-9949-A11C0AC2AC86}"/>
              </a:ext>
            </a:extLst>
          </p:cNvPr>
          <p:cNvSpPr txBox="1"/>
          <p:nvPr/>
        </p:nvSpPr>
        <p:spPr>
          <a:xfrm>
            <a:off x="6848133" y="4181351"/>
            <a:ext cx="1223586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TH" sz="800" dirty="0">
                <a:solidFill>
                  <a:srgbClr val="FF9400"/>
                </a:solidFill>
              </a:rPr>
              <a:t>Regression Problem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35A8DDF-EF00-30F7-21CF-8FDD4C24EDC4}"/>
              </a:ext>
            </a:extLst>
          </p:cNvPr>
          <p:cNvSpPr txBox="1"/>
          <p:nvPr/>
        </p:nvSpPr>
        <p:spPr>
          <a:xfrm>
            <a:off x="6848134" y="4986030"/>
            <a:ext cx="122358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TH" sz="800" dirty="0">
                <a:solidFill>
                  <a:srgbClr val="FF9400"/>
                </a:solidFill>
              </a:rPr>
              <a:t>Regression Problem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7EE704C-3CC4-950D-E31A-4DF4C5F1E276}"/>
              </a:ext>
            </a:extLst>
          </p:cNvPr>
          <p:cNvSpPr txBox="1"/>
          <p:nvPr/>
        </p:nvSpPr>
        <p:spPr>
          <a:xfrm>
            <a:off x="6848134" y="5641902"/>
            <a:ext cx="122358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TH" sz="800" dirty="0">
                <a:solidFill>
                  <a:srgbClr val="FF9400"/>
                </a:solidFill>
              </a:rPr>
              <a:t>Regression Problem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BD76291-C75D-A9CC-00EF-F1E67309C3EF}"/>
              </a:ext>
            </a:extLst>
          </p:cNvPr>
          <p:cNvSpPr txBox="1"/>
          <p:nvPr/>
        </p:nvSpPr>
        <p:spPr>
          <a:xfrm>
            <a:off x="6848133" y="6612630"/>
            <a:ext cx="1223585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TH" sz="800" dirty="0">
                <a:solidFill>
                  <a:srgbClr val="FF9400"/>
                </a:solidFill>
              </a:rPr>
              <a:t>Classification Problem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C28A787-FDE4-22C6-96C4-433FC6F3AE4D}"/>
              </a:ext>
            </a:extLst>
          </p:cNvPr>
          <p:cNvSpPr txBox="1"/>
          <p:nvPr/>
        </p:nvSpPr>
        <p:spPr>
          <a:xfrm>
            <a:off x="6848133" y="3372723"/>
            <a:ext cx="1223585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TH" sz="800" dirty="0">
                <a:solidFill>
                  <a:srgbClr val="FF9400"/>
                </a:solidFill>
              </a:rPr>
              <a:t>Classification Problem</a:t>
            </a:r>
          </a:p>
        </p:txBody>
      </p:sp>
    </p:spTree>
    <p:extLst>
      <p:ext uri="{BB962C8B-B14F-4D97-AF65-F5344CB8AC3E}">
        <p14:creationId xmlns:p14="http://schemas.microsoft.com/office/powerpoint/2010/main" val="274015374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wipe/>
      </p:transition>
    </mc:Choice>
    <mc:Fallback>
      <p:transition spd="slow">
        <p:wip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BA2C7B-C5B6-70EF-33FD-48A625340D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Data Preprocessing</a:t>
            </a:r>
            <a:endParaRPr lang="en-TH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33A1A9A-06A4-9580-06E0-CD43D3ECDFB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79944" y="1825625"/>
            <a:ext cx="5944538" cy="4667250"/>
          </a:xfrm>
        </p:spPr>
        <p:txBody>
          <a:bodyPr>
            <a:normAutofit/>
          </a:bodyPr>
          <a:lstStyle/>
          <a:p>
            <a:r>
              <a:rPr lang="en-US" dirty="0"/>
              <a:t>Oversampling data</a:t>
            </a:r>
          </a:p>
          <a:p>
            <a:r>
              <a:rPr lang="en-US" dirty="0"/>
              <a:t>Remove special character</a:t>
            </a:r>
          </a:p>
          <a:p>
            <a:r>
              <a:rPr lang="en-US" dirty="0"/>
              <a:t>Remove stop word </a:t>
            </a:r>
          </a:p>
          <a:p>
            <a:r>
              <a:rPr lang="en-US" dirty="0"/>
              <a:t>Tokenization </a:t>
            </a:r>
          </a:p>
          <a:p>
            <a:pPr lvl="1">
              <a:buFontTx/>
              <a:buChar char="-"/>
            </a:pPr>
            <a:r>
              <a:rPr lang="en-US" sz="2800" dirty="0" err="1"/>
              <a:t>PyThaiNLP</a:t>
            </a:r>
            <a:r>
              <a:rPr lang="en-US" sz="2800" dirty="0"/>
              <a:t> ( Engine : </a:t>
            </a:r>
            <a:r>
              <a:rPr lang="en-US" sz="2800" dirty="0" err="1"/>
              <a:t>newmm</a:t>
            </a:r>
            <a:r>
              <a:rPr lang="en-US" sz="2800" dirty="0"/>
              <a:t> )</a:t>
            </a:r>
          </a:p>
          <a:p>
            <a:pPr lvl="1">
              <a:buFontTx/>
              <a:buChar char="-"/>
            </a:pPr>
            <a:r>
              <a:rPr lang="en-US" sz="2800" dirty="0"/>
              <a:t>BERT Tokenizer</a:t>
            </a:r>
          </a:p>
          <a:p>
            <a:pPr lvl="1">
              <a:buFontTx/>
              <a:buChar char="-"/>
            </a:pPr>
            <a:r>
              <a:rPr lang="en-US" sz="2800" dirty="0" err="1"/>
              <a:t>WangchanBERTa</a:t>
            </a:r>
            <a:r>
              <a:rPr lang="en-US" sz="2800" dirty="0"/>
              <a:t> Tokenizer </a:t>
            </a:r>
          </a:p>
          <a:p>
            <a:r>
              <a:rPr lang="en-US" dirty="0"/>
              <a:t>Set sequence length of each sample by most common token length in each part of the essay</a:t>
            </a:r>
          </a:p>
        </p:txBody>
      </p:sp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id="{B0B4F9DF-D75B-E3C4-E7C8-F39A42B1A0D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72936323"/>
              </p:ext>
            </p:extLst>
          </p:nvPr>
        </p:nvGraphicFramePr>
        <p:xfrm>
          <a:off x="7288306" y="2095688"/>
          <a:ext cx="3899647" cy="40274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38166166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wipe/>
      </p:transition>
    </mc:Choice>
    <mc:Fallback>
      <p:transition spd="slow">
        <p:wip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BA2C7B-C5B6-70EF-33FD-48A625340D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Data Preprocessing</a:t>
            </a:r>
            <a:endParaRPr lang="en-TH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33A1A9A-06A4-9580-06E0-CD43D3ECDFB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79944" y="1825625"/>
            <a:ext cx="4640174" cy="4351338"/>
          </a:xfrm>
        </p:spPr>
        <p:txBody>
          <a:bodyPr/>
          <a:lstStyle/>
          <a:p>
            <a:r>
              <a:rPr lang="en-US" dirty="0"/>
              <a:t>Split Dataset (576 Essays)</a:t>
            </a:r>
          </a:p>
          <a:p>
            <a:pPr marL="457200" lvl="1" indent="0">
              <a:buNone/>
            </a:pPr>
            <a:r>
              <a:rPr lang="en-US" dirty="0"/>
              <a:t>- Training set (400 Essays) </a:t>
            </a:r>
          </a:p>
          <a:p>
            <a:pPr marL="457200" lvl="1" indent="0">
              <a:buNone/>
            </a:pPr>
            <a:r>
              <a:rPr lang="en-US" dirty="0"/>
              <a:t>- Validation set (57 Essays)</a:t>
            </a:r>
          </a:p>
          <a:p>
            <a:pPr marL="457200" lvl="1" indent="0">
              <a:buNone/>
            </a:pPr>
            <a:r>
              <a:rPr lang="en-US" dirty="0"/>
              <a:t>- Testing set (114 Essays)</a:t>
            </a:r>
            <a:endParaRPr lang="en-TH" dirty="0"/>
          </a:p>
        </p:txBody>
      </p:sp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88081E28-8E96-A1B3-F440-48EC5DEB956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348980833"/>
              </p:ext>
            </p:extLst>
          </p:nvPr>
        </p:nvGraphicFramePr>
        <p:xfrm>
          <a:off x="6238497" y="1605709"/>
          <a:ext cx="4411574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14084453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wipe/>
      </p:transition>
    </mc:Choice>
    <mc:Fallback>
      <p:transition spd="slow">
        <p:wip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BA2C7B-C5B6-70EF-33FD-48A625340D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Classification Model</a:t>
            </a:r>
            <a:endParaRPr lang="en-TH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33A1A9A-06A4-9580-06E0-CD43D3ECDFB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We adopted 2 set of configurations for 4 model.</a:t>
            </a:r>
            <a:endParaRPr lang="en-TH" dirty="0"/>
          </a:p>
          <a:p>
            <a:pPr lvl="1">
              <a:buFont typeface="System Font Regular"/>
              <a:buChar char="-"/>
            </a:pPr>
            <a:r>
              <a:rPr lang="en-TH" dirty="0"/>
              <a:t>LSTM</a:t>
            </a:r>
          </a:p>
          <a:p>
            <a:pPr lvl="1">
              <a:buFont typeface="System Font Regular"/>
              <a:buChar char="-"/>
            </a:pPr>
            <a:r>
              <a:rPr lang="en-TH" dirty="0"/>
              <a:t>CNN</a:t>
            </a:r>
          </a:p>
          <a:p>
            <a:pPr lvl="1">
              <a:buFont typeface="System Font Regular"/>
              <a:buChar char="-"/>
            </a:pPr>
            <a:r>
              <a:rPr lang="en-TH" dirty="0"/>
              <a:t>BERT</a:t>
            </a:r>
          </a:p>
          <a:p>
            <a:pPr lvl="1">
              <a:buFont typeface="System Font Regular"/>
              <a:buChar char="-"/>
            </a:pPr>
            <a:r>
              <a:rPr lang="en-TH" dirty="0"/>
              <a:t>WangchanBERTa</a:t>
            </a:r>
          </a:p>
          <a:p>
            <a:r>
              <a:rPr lang="en-US" dirty="0"/>
              <a:t>Configuration#1 is compiled using Adam optimizer and Binary </a:t>
            </a:r>
            <a:r>
              <a:rPr lang="en-US" dirty="0" err="1"/>
              <a:t>Crossentropy</a:t>
            </a:r>
            <a:r>
              <a:rPr lang="en-US" dirty="0"/>
              <a:t> as loss function. </a:t>
            </a:r>
          </a:p>
          <a:p>
            <a:r>
              <a:rPr lang="en-US" dirty="0"/>
              <a:t>Configuration#2 is compiled using RMSprop optimizer and Mean Squared Error as a loss function.</a:t>
            </a:r>
            <a:endParaRPr lang="en-TH" dirty="0"/>
          </a:p>
        </p:txBody>
      </p:sp>
    </p:spTree>
    <p:extLst>
      <p:ext uri="{BB962C8B-B14F-4D97-AF65-F5344CB8AC3E}">
        <p14:creationId xmlns:p14="http://schemas.microsoft.com/office/powerpoint/2010/main" val="46009874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wipe/>
      </p:transition>
    </mc:Choice>
    <mc:Fallback>
      <p:transition spd="slow">
        <p:wip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BA2C7B-C5B6-70EF-33FD-48A625340D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Performance Evaluation</a:t>
            </a:r>
            <a:endParaRPr lang="en-TH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33A1A9A-06A4-9580-06E0-CD43D3ECDFB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79944" y="1825625"/>
            <a:ext cx="9328025" cy="4351338"/>
          </a:xfrm>
        </p:spPr>
        <p:txBody>
          <a:bodyPr>
            <a:normAutofit/>
          </a:bodyPr>
          <a:lstStyle/>
          <a:p>
            <a:r>
              <a:rPr lang="en-US" dirty="0"/>
              <a:t>Use testing data that is not included in training model processing for validation</a:t>
            </a:r>
          </a:p>
          <a:p>
            <a:r>
              <a:rPr lang="en-US" dirty="0"/>
              <a:t>Conclusion Metrix</a:t>
            </a:r>
          </a:p>
          <a:p>
            <a:pPr lvl="1">
              <a:buFont typeface="System Font Regular"/>
              <a:buChar char="-"/>
            </a:pPr>
            <a:r>
              <a:rPr lang="en-US" dirty="0"/>
              <a:t>Accuracy</a:t>
            </a:r>
            <a:endParaRPr lang="th-TH" dirty="0"/>
          </a:p>
          <a:p>
            <a:pPr lvl="1">
              <a:buFont typeface="System Font Regular"/>
              <a:buChar char="-"/>
            </a:pPr>
            <a:r>
              <a:rPr lang="en-US" dirty="0"/>
              <a:t>Precision</a:t>
            </a:r>
            <a:endParaRPr lang="th-TH" dirty="0"/>
          </a:p>
          <a:p>
            <a:pPr lvl="1">
              <a:buFont typeface="System Font Regular"/>
              <a:buChar char="-"/>
            </a:pPr>
            <a:r>
              <a:rPr lang="en-US" dirty="0"/>
              <a:t>Recall</a:t>
            </a:r>
            <a:endParaRPr lang="th-TH" dirty="0"/>
          </a:p>
          <a:p>
            <a:pPr lvl="1">
              <a:buFont typeface="System Font Regular"/>
              <a:buChar char="-"/>
            </a:pPr>
            <a:r>
              <a:rPr lang="en-US" dirty="0"/>
              <a:t>F1-score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C65DCA0-0BC5-C703-3863-A4DA04C8AFE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5669" y="2713758"/>
            <a:ext cx="3208454" cy="2575071"/>
          </a:xfrm>
          <a:prstGeom prst="rect">
            <a:avLst/>
          </a:prstGeom>
        </p:spPr>
      </p:pic>
      <p:graphicFrame>
        <p:nvGraphicFramePr>
          <p:cNvPr id="5" name="Table 5">
            <a:extLst>
              <a:ext uri="{FF2B5EF4-FFF2-40B4-BE49-F238E27FC236}">
                <a16:creationId xmlns:a16="http://schemas.microsoft.com/office/drawing/2014/main" id="{7713D7F4-DB95-AB1A-E737-46ACF8C1565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32076422"/>
              </p:ext>
            </p:extLst>
          </p:nvPr>
        </p:nvGraphicFramePr>
        <p:xfrm>
          <a:off x="4800537" y="3197668"/>
          <a:ext cx="3458433" cy="17780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75263">
                  <a:extLst>
                    <a:ext uri="{9D8B030D-6E8A-4147-A177-3AD203B41FA5}">
                      <a16:colId xmlns:a16="http://schemas.microsoft.com/office/drawing/2014/main" val="1444569213"/>
                    </a:ext>
                  </a:extLst>
                </a:gridCol>
                <a:gridCol w="1066800">
                  <a:extLst>
                    <a:ext uri="{9D8B030D-6E8A-4147-A177-3AD203B41FA5}">
                      <a16:colId xmlns:a16="http://schemas.microsoft.com/office/drawing/2014/main" val="2126801768"/>
                    </a:ext>
                  </a:extLst>
                </a:gridCol>
                <a:gridCol w="961293">
                  <a:extLst>
                    <a:ext uri="{9D8B030D-6E8A-4147-A177-3AD203B41FA5}">
                      <a16:colId xmlns:a16="http://schemas.microsoft.com/office/drawing/2014/main" val="1622583264"/>
                    </a:ext>
                  </a:extLst>
                </a:gridCol>
                <a:gridCol w="1055077">
                  <a:extLst>
                    <a:ext uri="{9D8B030D-6E8A-4147-A177-3AD203B41FA5}">
                      <a16:colId xmlns:a16="http://schemas.microsoft.com/office/drawing/2014/main" val="3204614017"/>
                    </a:ext>
                  </a:extLst>
                </a:gridCol>
              </a:tblGrid>
              <a:tr h="370840">
                <a:tc rowSpan="2" gridSpan="2">
                  <a:txBody>
                    <a:bodyPr/>
                    <a:lstStyle/>
                    <a:p>
                      <a:pPr algn="ctr"/>
                      <a:endParaRPr lang="en-TH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rowSpan="2" hMerge="1">
                  <a:txBody>
                    <a:bodyPr/>
                    <a:lstStyle/>
                    <a:p>
                      <a:pPr algn="ctr"/>
                      <a:endParaRPr lang="en-TH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TH" sz="1400" dirty="0"/>
                        <a:t>Actual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en-TH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84588260"/>
                  </a:ext>
                </a:extLst>
              </a:tr>
              <a:tr h="370840">
                <a:tc gridSpan="2" vMerge="1">
                  <a:txBody>
                    <a:bodyPr/>
                    <a:lstStyle/>
                    <a:p>
                      <a:pPr algn="ctr"/>
                      <a:endParaRPr lang="en-TH" dirty="0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pPr algn="ctr"/>
                      <a:endParaRPr lang="en-TH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TH" sz="1400" dirty="0"/>
                        <a:t>Positive(1)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TH" sz="1400" dirty="0"/>
                        <a:t>Negative(0)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419257384"/>
                  </a:ext>
                </a:extLst>
              </a:tr>
              <a:tr h="370840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TH" sz="1400" dirty="0"/>
                        <a:t>Predicted</a:t>
                      </a:r>
                    </a:p>
                  </a:txBody>
                  <a:tcPr vert="vert27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TH" sz="1400" dirty="0"/>
                        <a:t>Positive(1)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TH" sz="1400" dirty="0"/>
                        <a:t>True Positive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TH" sz="1400" dirty="0"/>
                        <a:t>False Positive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94526904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TH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TH" sz="1400" dirty="0"/>
                        <a:t>Negative(0)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TH" sz="1400" dirty="0"/>
                        <a:t>False Negative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TH" sz="1400" dirty="0"/>
                        <a:t>True Negative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9625742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7014683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wipe/>
      </p:transition>
    </mc:Choice>
    <mc:Fallback>
      <p:transition spd="slow">
        <p:wip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BA2C7B-C5B6-70EF-33FD-48A625340D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b="1" dirty="0"/>
              <a:t>Accuracy </a:t>
            </a:r>
            <a:r>
              <a:rPr lang="en-US" b="1" dirty="0"/>
              <a:t>Result</a:t>
            </a:r>
            <a:endParaRPr lang="en-TH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33A1A9A-06A4-9580-06E0-CD43D3ECDFB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79944" y="1875692"/>
            <a:ext cx="5435964" cy="4700953"/>
          </a:xfrm>
        </p:spPr>
        <p:txBody>
          <a:bodyPr>
            <a:normAutofit/>
          </a:bodyPr>
          <a:lstStyle/>
          <a:p>
            <a:r>
              <a:rPr lang="en-US" sz="2000" dirty="0"/>
              <a:t>Adam Optimizer</a:t>
            </a:r>
            <a:endParaRPr lang="en-TH" sz="2000" dirty="0"/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63B08BA8-6F79-130B-3762-7A4D8CF02953}"/>
              </a:ext>
            </a:extLst>
          </p:cNvPr>
          <p:cNvSpPr txBox="1">
            <a:spLocks/>
          </p:cNvSpPr>
          <p:nvPr/>
        </p:nvSpPr>
        <p:spPr>
          <a:xfrm>
            <a:off x="6756036" y="1875691"/>
            <a:ext cx="5435964" cy="470095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/>
              <a:t>RMSprop Optimizer</a:t>
            </a:r>
            <a:endParaRPr lang="en-TH" sz="2000" dirty="0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AB48B378-669B-9642-78F1-8D3568D78C0E}"/>
              </a:ext>
            </a:extLst>
          </p:cNvPr>
          <p:cNvCxnSpPr>
            <a:cxnSpLocks/>
          </p:cNvCxnSpPr>
          <p:nvPr/>
        </p:nvCxnSpPr>
        <p:spPr>
          <a:xfrm>
            <a:off x="6673975" y="1969477"/>
            <a:ext cx="0" cy="3704492"/>
          </a:xfrm>
          <a:prstGeom prst="line">
            <a:avLst/>
          </a:prstGeom>
          <a:ln w="19050">
            <a:solidFill>
              <a:srgbClr val="103EA7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2" name="Table 11">
            <a:extLst>
              <a:ext uri="{FF2B5EF4-FFF2-40B4-BE49-F238E27FC236}">
                <a16:creationId xmlns:a16="http://schemas.microsoft.com/office/drawing/2014/main" id="{F65B303C-E604-F1A9-BE73-FAC88F15490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03557220"/>
              </p:ext>
            </p:extLst>
          </p:nvPr>
        </p:nvGraphicFramePr>
        <p:xfrm>
          <a:off x="1869948" y="2446655"/>
          <a:ext cx="4557209" cy="2981131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1134844">
                  <a:extLst>
                    <a:ext uri="{9D8B030D-6E8A-4147-A177-3AD203B41FA5}">
                      <a16:colId xmlns:a16="http://schemas.microsoft.com/office/drawing/2014/main" val="2465920250"/>
                    </a:ext>
                  </a:extLst>
                </a:gridCol>
                <a:gridCol w="650493">
                  <a:extLst>
                    <a:ext uri="{9D8B030D-6E8A-4147-A177-3AD203B41FA5}">
                      <a16:colId xmlns:a16="http://schemas.microsoft.com/office/drawing/2014/main" val="2106633971"/>
                    </a:ext>
                  </a:extLst>
                </a:gridCol>
                <a:gridCol w="575401">
                  <a:extLst>
                    <a:ext uri="{9D8B030D-6E8A-4147-A177-3AD203B41FA5}">
                      <a16:colId xmlns:a16="http://schemas.microsoft.com/office/drawing/2014/main" val="1712697306"/>
                    </a:ext>
                  </a:extLst>
                </a:gridCol>
                <a:gridCol w="675838">
                  <a:extLst>
                    <a:ext uri="{9D8B030D-6E8A-4147-A177-3AD203B41FA5}">
                      <a16:colId xmlns:a16="http://schemas.microsoft.com/office/drawing/2014/main" val="3010109243"/>
                    </a:ext>
                  </a:extLst>
                </a:gridCol>
                <a:gridCol w="1520633">
                  <a:extLst>
                    <a:ext uri="{9D8B030D-6E8A-4147-A177-3AD203B41FA5}">
                      <a16:colId xmlns:a16="http://schemas.microsoft.com/office/drawing/2014/main" val="3786205498"/>
                    </a:ext>
                  </a:extLst>
                </a:gridCol>
              </a:tblGrid>
              <a:tr h="288092">
                <a:tc>
                  <a:txBody>
                    <a:bodyPr/>
                    <a:lstStyle/>
                    <a:p>
                      <a:pPr algn="ctr"/>
                      <a:r>
                        <a:rPr lang="en-TH" sz="1200" b="1" dirty="0">
                          <a:effectLst/>
                        </a:rPr>
                        <a:t>Algorithm</a:t>
                      </a:r>
                      <a:endParaRPr lang="en-TH" sz="24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TH" sz="1200" b="1" dirty="0">
                          <a:effectLst/>
                        </a:rPr>
                        <a:t>LSTM</a:t>
                      </a:r>
                      <a:endParaRPr lang="en-TH" sz="24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TH" sz="1200" b="1" dirty="0">
                          <a:effectLst/>
                        </a:rPr>
                        <a:t>CNN</a:t>
                      </a:r>
                      <a:endParaRPr lang="en-TH" sz="24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TH" sz="1200" b="1">
                          <a:effectLst/>
                        </a:rPr>
                        <a:t>BERT</a:t>
                      </a:r>
                      <a:endParaRPr lang="en-TH" sz="24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TH" sz="1200" b="1" dirty="0">
                          <a:effectLst/>
                        </a:rPr>
                        <a:t>WangchanBERTa</a:t>
                      </a:r>
                      <a:endParaRPr lang="en-TH" sz="24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836025885"/>
                  </a:ext>
                </a:extLst>
              </a:tr>
              <a:tr h="369992"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effectLst/>
                        </a:rPr>
                        <a:t>In</a:t>
                      </a:r>
                      <a:r>
                        <a:rPr lang="en-TH" sz="1200" b="1" dirty="0">
                          <a:effectLst/>
                        </a:rPr>
                        <a:t>troductory Introduction</a:t>
                      </a:r>
                      <a:endParaRPr lang="en-TH" sz="24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TH" sz="1200">
                          <a:effectLst/>
                          <a:latin typeface="+mn-lt"/>
                          <a:ea typeface="Times New Roman" panose="02020603050405020304" pitchFamily="18" charset="0"/>
                          <a:cs typeface="Cordia New" panose="020B0304020202020204" pitchFamily="34" charset="-34"/>
                        </a:rPr>
                        <a:t>38</a:t>
                      </a:r>
                      <a:r>
                        <a:rPr lang="en-US" sz="1200">
                          <a:effectLst/>
                          <a:latin typeface="+mn-lt"/>
                          <a:ea typeface="Times New Roman" panose="02020603050405020304" pitchFamily="18" charset="0"/>
                          <a:cs typeface="Cordia New" panose="020B0304020202020204" pitchFamily="34" charset="-34"/>
                        </a:rPr>
                        <a:t>.</a:t>
                      </a:r>
                      <a:r>
                        <a:rPr lang="en-TH" sz="1200">
                          <a:effectLst/>
                          <a:latin typeface="+mn-lt"/>
                          <a:ea typeface="Times New Roman" panose="02020603050405020304" pitchFamily="18" charset="0"/>
                          <a:cs typeface="Cordia New" panose="020B0304020202020204" pitchFamily="34" charset="-34"/>
                        </a:rPr>
                        <a:t>37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TH" sz="1200" b="1">
                          <a:effectLst/>
                          <a:latin typeface="+mn-lt"/>
                          <a:ea typeface="Times New Roman" panose="02020603050405020304" pitchFamily="18" charset="0"/>
                          <a:cs typeface="Cordia New" panose="020B0304020202020204" pitchFamily="34" charset="-34"/>
                        </a:rPr>
                        <a:t>92</a:t>
                      </a:r>
                      <a:r>
                        <a:rPr lang="en-US" sz="1200" b="1">
                          <a:effectLst/>
                          <a:latin typeface="+mn-lt"/>
                          <a:ea typeface="Times New Roman" panose="02020603050405020304" pitchFamily="18" charset="0"/>
                          <a:cs typeface="Cordia New" panose="020B0304020202020204" pitchFamily="34" charset="-34"/>
                        </a:rPr>
                        <a:t>.</a:t>
                      </a:r>
                      <a:r>
                        <a:rPr lang="en-TH" sz="1200" b="1">
                          <a:effectLst/>
                          <a:latin typeface="+mn-lt"/>
                          <a:ea typeface="Times New Roman" panose="02020603050405020304" pitchFamily="18" charset="0"/>
                          <a:cs typeface="Cordia New" panose="020B0304020202020204" pitchFamily="34" charset="-34"/>
                        </a:rPr>
                        <a:t>44</a:t>
                      </a:r>
                      <a:endParaRPr lang="en-TH" sz="1200">
                        <a:effectLst/>
                        <a:latin typeface="+mn-lt"/>
                        <a:ea typeface="Times New Roman" panose="02020603050405020304" pitchFamily="18" charset="0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TH" sz="1200">
                          <a:effectLst/>
                          <a:latin typeface="+mn-lt"/>
                          <a:ea typeface="Times New Roman" panose="02020603050405020304" pitchFamily="18" charset="0"/>
                          <a:cs typeface="Cordia New" panose="020B0304020202020204" pitchFamily="34" charset="-34"/>
                        </a:rPr>
                        <a:t>92</a:t>
                      </a:r>
                      <a:r>
                        <a:rPr lang="en-US" sz="1200">
                          <a:effectLst/>
                          <a:latin typeface="+mn-lt"/>
                          <a:ea typeface="Times New Roman" panose="02020603050405020304" pitchFamily="18" charset="0"/>
                          <a:cs typeface="Cordia New" panose="020B0304020202020204" pitchFamily="34" charset="-34"/>
                        </a:rPr>
                        <a:t>.</a:t>
                      </a:r>
                      <a:r>
                        <a:rPr lang="en-TH" sz="1200">
                          <a:effectLst/>
                          <a:latin typeface="+mn-lt"/>
                          <a:ea typeface="Times New Roman" panose="02020603050405020304" pitchFamily="18" charset="0"/>
                          <a:cs typeface="Cordia New" panose="020B0304020202020204" pitchFamily="34" charset="-34"/>
                        </a:rPr>
                        <a:t>44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TH" sz="1200">
                          <a:effectLst/>
                          <a:latin typeface="+mn-lt"/>
                          <a:ea typeface="Times New Roman" panose="02020603050405020304" pitchFamily="18" charset="0"/>
                          <a:cs typeface="Cordia New" panose="020B0304020202020204" pitchFamily="34" charset="-34"/>
                        </a:rPr>
                        <a:t>91</a:t>
                      </a:r>
                      <a:r>
                        <a:rPr lang="en-US" sz="1200">
                          <a:effectLst/>
                          <a:latin typeface="+mn-lt"/>
                          <a:ea typeface="Times New Roman" panose="02020603050405020304" pitchFamily="18" charset="0"/>
                          <a:cs typeface="Cordia New" panose="020B0304020202020204" pitchFamily="34" charset="-34"/>
                        </a:rPr>
                        <a:t>.</a:t>
                      </a:r>
                      <a:r>
                        <a:rPr lang="en-TH" sz="1200">
                          <a:effectLst/>
                          <a:latin typeface="+mn-lt"/>
                          <a:ea typeface="Times New Roman" panose="02020603050405020304" pitchFamily="18" charset="0"/>
                          <a:cs typeface="Cordia New" panose="020B0304020202020204" pitchFamily="34" charset="-34"/>
                        </a:rPr>
                        <a:t>28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516009907"/>
                  </a:ext>
                </a:extLst>
              </a:tr>
              <a:tr h="554987"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effectLst/>
                        </a:rPr>
                        <a:t>In</a:t>
                      </a:r>
                      <a:r>
                        <a:rPr lang="en-TH" sz="1200" b="1" dirty="0">
                          <a:effectLst/>
                        </a:rPr>
                        <a:t>terestedness</a:t>
                      </a:r>
                      <a:r>
                        <a:rPr lang="en-US" sz="1200" b="1" dirty="0">
                          <a:effectLst/>
                        </a:rPr>
                        <a:t> of Introduction</a:t>
                      </a:r>
                      <a:endParaRPr lang="en-TH" sz="24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TH" sz="1200">
                          <a:effectLst/>
                          <a:latin typeface="+mn-lt"/>
                          <a:ea typeface="Times New Roman" panose="02020603050405020304" pitchFamily="18" charset="0"/>
                          <a:cs typeface="Cordia New" panose="020B0304020202020204" pitchFamily="34" charset="-34"/>
                        </a:rPr>
                        <a:t>20</a:t>
                      </a:r>
                      <a:r>
                        <a:rPr lang="en-US" sz="1200">
                          <a:effectLst/>
                          <a:latin typeface="+mn-lt"/>
                          <a:ea typeface="Times New Roman" panose="02020603050405020304" pitchFamily="18" charset="0"/>
                          <a:cs typeface="Cordia New" panose="020B0304020202020204" pitchFamily="34" charset="-34"/>
                        </a:rPr>
                        <a:t>.</a:t>
                      </a:r>
                      <a:r>
                        <a:rPr lang="en-TH" sz="1200">
                          <a:effectLst/>
                          <a:latin typeface="+mn-lt"/>
                          <a:ea typeface="Times New Roman" panose="02020603050405020304" pitchFamily="18" charset="0"/>
                          <a:cs typeface="Cordia New" panose="020B0304020202020204" pitchFamily="34" charset="-34"/>
                        </a:rPr>
                        <a:t>77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TH" sz="1200">
                          <a:effectLst/>
                          <a:latin typeface="+mn-lt"/>
                          <a:ea typeface="Times New Roman" panose="02020603050405020304" pitchFamily="18" charset="0"/>
                          <a:cs typeface="Cordia New" panose="020B0304020202020204" pitchFamily="34" charset="-34"/>
                        </a:rPr>
                        <a:t>87</a:t>
                      </a:r>
                      <a:r>
                        <a:rPr lang="en-US" sz="1200">
                          <a:effectLst/>
                          <a:latin typeface="+mn-lt"/>
                          <a:ea typeface="Times New Roman" panose="02020603050405020304" pitchFamily="18" charset="0"/>
                          <a:cs typeface="Cordia New" panose="020B0304020202020204" pitchFamily="34" charset="-34"/>
                        </a:rPr>
                        <a:t>.</a:t>
                      </a:r>
                      <a:r>
                        <a:rPr lang="en-TH" sz="1200">
                          <a:effectLst/>
                          <a:latin typeface="+mn-lt"/>
                          <a:ea typeface="Times New Roman" panose="02020603050405020304" pitchFamily="18" charset="0"/>
                          <a:cs typeface="Cordia New" panose="020B0304020202020204" pitchFamily="34" charset="-34"/>
                        </a:rPr>
                        <a:t>98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TH" sz="1200">
                          <a:effectLst/>
                          <a:latin typeface="+mn-lt"/>
                          <a:ea typeface="Times New Roman" panose="02020603050405020304" pitchFamily="18" charset="0"/>
                          <a:cs typeface="Cordia New" panose="020B0304020202020204" pitchFamily="34" charset="-34"/>
                        </a:rPr>
                        <a:t>77</a:t>
                      </a:r>
                      <a:r>
                        <a:rPr lang="en-US" sz="1200">
                          <a:effectLst/>
                          <a:latin typeface="+mn-lt"/>
                          <a:ea typeface="Times New Roman" panose="02020603050405020304" pitchFamily="18" charset="0"/>
                          <a:cs typeface="Cordia New" panose="020B0304020202020204" pitchFamily="34" charset="-34"/>
                        </a:rPr>
                        <a:t>.</a:t>
                      </a:r>
                      <a:r>
                        <a:rPr lang="en-TH" sz="1200">
                          <a:effectLst/>
                          <a:latin typeface="+mn-lt"/>
                          <a:ea typeface="Times New Roman" panose="02020603050405020304" pitchFamily="18" charset="0"/>
                          <a:cs typeface="Cordia New" panose="020B0304020202020204" pitchFamily="34" charset="-34"/>
                        </a:rPr>
                        <a:t>05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TH" sz="1200" b="1">
                          <a:effectLst/>
                          <a:latin typeface="+mn-lt"/>
                          <a:ea typeface="Times New Roman" panose="02020603050405020304" pitchFamily="18" charset="0"/>
                          <a:cs typeface="Cordia New" panose="020B0304020202020204" pitchFamily="34" charset="-34"/>
                        </a:rPr>
                        <a:t>90</a:t>
                      </a:r>
                      <a:r>
                        <a:rPr lang="en-US" sz="1200" b="1">
                          <a:effectLst/>
                          <a:latin typeface="+mn-lt"/>
                          <a:ea typeface="Times New Roman" panose="02020603050405020304" pitchFamily="18" charset="0"/>
                          <a:cs typeface="Cordia New" panose="020B0304020202020204" pitchFamily="34" charset="-34"/>
                        </a:rPr>
                        <a:t>.</a:t>
                      </a:r>
                      <a:r>
                        <a:rPr lang="en-TH" sz="1200" b="1">
                          <a:effectLst/>
                          <a:latin typeface="+mn-lt"/>
                          <a:ea typeface="Times New Roman" panose="02020603050405020304" pitchFamily="18" charset="0"/>
                          <a:cs typeface="Cordia New" panose="020B0304020202020204" pitchFamily="34" charset="-34"/>
                        </a:rPr>
                        <a:t>16</a:t>
                      </a:r>
                      <a:endParaRPr lang="en-TH" sz="1200">
                        <a:effectLst/>
                        <a:latin typeface="+mn-lt"/>
                        <a:ea typeface="Times New Roman" panose="02020603050405020304" pitchFamily="18" charset="0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761132683"/>
                  </a:ext>
                </a:extLst>
              </a:tr>
              <a:tr h="369992"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effectLst/>
                        </a:rPr>
                        <a:t>S</a:t>
                      </a:r>
                      <a:r>
                        <a:rPr lang="en-TH" sz="1200" b="1" dirty="0">
                          <a:effectLst/>
                        </a:rPr>
                        <a:t>equence of body</a:t>
                      </a:r>
                      <a:endParaRPr lang="en-TH" sz="24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TH" sz="1200">
                          <a:effectLst/>
                          <a:latin typeface="+mn-lt"/>
                          <a:ea typeface="Times New Roman" panose="02020603050405020304" pitchFamily="18" charset="0"/>
                          <a:cs typeface="Cordia New" panose="020B0304020202020204" pitchFamily="34" charset="-34"/>
                        </a:rPr>
                        <a:t>88</a:t>
                      </a:r>
                      <a:r>
                        <a:rPr lang="en-US" sz="1200">
                          <a:effectLst/>
                          <a:latin typeface="+mn-lt"/>
                          <a:ea typeface="Times New Roman" panose="02020603050405020304" pitchFamily="18" charset="0"/>
                          <a:cs typeface="Cordia New" panose="020B0304020202020204" pitchFamily="34" charset="-34"/>
                        </a:rPr>
                        <a:t>.</a:t>
                      </a:r>
                      <a:r>
                        <a:rPr lang="en-TH" sz="1200">
                          <a:effectLst/>
                          <a:latin typeface="+mn-lt"/>
                          <a:ea typeface="Times New Roman" panose="02020603050405020304" pitchFamily="18" charset="0"/>
                          <a:cs typeface="Cordia New" panose="020B0304020202020204" pitchFamily="34" charset="-34"/>
                        </a:rPr>
                        <a:t>5</a:t>
                      </a:r>
                      <a:r>
                        <a:rPr lang="en-US" sz="1200">
                          <a:effectLst/>
                          <a:latin typeface="+mn-lt"/>
                          <a:ea typeface="Times New Roman" panose="02020603050405020304" pitchFamily="18" charset="0"/>
                          <a:cs typeface="Cordia New" panose="020B0304020202020204" pitchFamily="34" charset="-34"/>
                        </a:rPr>
                        <a:t>0</a:t>
                      </a:r>
                      <a:endParaRPr lang="en-TH" sz="1200">
                        <a:effectLst/>
                        <a:latin typeface="+mn-lt"/>
                        <a:ea typeface="Times New Roman" panose="02020603050405020304" pitchFamily="18" charset="0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TH" sz="1200">
                          <a:effectLst/>
                          <a:latin typeface="+mn-lt"/>
                          <a:ea typeface="Times New Roman" panose="02020603050405020304" pitchFamily="18" charset="0"/>
                          <a:cs typeface="Cordia New" panose="020B0304020202020204" pitchFamily="34" charset="-34"/>
                        </a:rPr>
                        <a:t>96</a:t>
                      </a:r>
                      <a:r>
                        <a:rPr lang="en-US" sz="1200">
                          <a:effectLst/>
                          <a:latin typeface="+mn-lt"/>
                          <a:ea typeface="Times New Roman" panose="02020603050405020304" pitchFamily="18" charset="0"/>
                          <a:cs typeface="Cordia New" panose="020B0304020202020204" pitchFamily="34" charset="-34"/>
                        </a:rPr>
                        <a:t>.</a:t>
                      </a:r>
                      <a:r>
                        <a:rPr lang="en-TH" sz="1200">
                          <a:effectLst/>
                          <a:latin typeface="+mn-lt"/>
                          <a:ea typeface="Times New Roman" panose="02020603050405020304" pitchFamily="18" charset="0"/>
                          <a:cs typeface="Cordia New" panose="020B0304020202020204" pitchFamily="34" charset="-34"/>
                        </a:rPr>
                        <a:t>5</a:t>
                      </a:r>
                      <a:r>
                        <a:rPr lang="en-US" sz="1200">
                          <a:effectLst/>
                          <a:latin typeface="+mn-lt"/>
                          <a:ea typeface="Times New Roman" panose="02020603050405020304" pitchFamily="18" charset="0"/>
                          <a:cs typeface="Cordia New" panose="020B0304020202020204" pitchFamily="34" charset="-34"/>
                        </a:rPr>
                        <a:t>0</a:t>
                      </a:r>
                      <a:endParaRPr lang="en-TH" sz="1200">
                        <a:effectLst/>
                        <a:latin typeface="+mn-lt"/>
                        <a:ea typeface="Times New Roman" panose="02020603050405020304" pitchFamily="18" charset="0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TH" sz="1200">
                          <a:effectLst/>
                          <a:latin typeface="+mn-lt"/>
                          <a:ea typeface="Times New Roman" panose="02020603050405020304" pitchFamily="18" charset="0"/>
                          <a:cs typeface="Cordia New" panose="020B0304020202020204" pitchFamily="34" charset="-34"/>
                        </a:rPr>
                        <a:t>64</a:t>
                      </a:r>
                      <a:r>
                        <a:rPr lang="en-US" sz="1200">
                          <a:effectLst/>
                          <a:latin typeface="+mn-lt"/>
                          <a:ea typeface="Times New Roman" panose="02020603050405020304" pitchFamily="18" charset="0"/>
                          <a:cs typeface="Cordia New" panose="020B0304020202020204" pitchFamily="34" charset="-34"/>
                        </a:rPr>
                        <a:t>.</a:t>
                      </a:r>
                      <a:r>
                        <a:rPr lang="en-TH" sz="1200">
                          <a:effectLst/>
                          <a:latin typeface="+mn-lt"/>
                          <a:ea typeface="Times New Roman" panose="02020603050405020304" pitchFamily="18" charset="0"/>
                          <a:cs typeface="Cordia New" panose="020B0304020202020204" pitchFamily="34" charset="-34"/>
                        </a:rPr>
                        <a:t>5</a:t>
                      </a:r>
                      <a:r>
                        <a:rPr lang="en-US" sz="1200">
                          <a:effectLst/>
                          <a:latin typeface="+mn-lt"/>
                          <a:ea typeface="Times New Roman" panose="02020603050405020304" pitchFamily="18" charset="0"/>
                          <a:cs typeface="Cordia New" panose="020B0304020202020204" pitchFamily="34" charset="-34"/>
                        </a:rPr>
                        <a:t>0</a:t>
                      </a:r>
                      <a:endParaRPr lang="en-TH" sz="1200">
                        <a:effectLst/>
                        <a:latin typeface="+mn-lt"/>
                        <a:ea typeface="Times New Roman" panose="02020603050405020304" pitchFamily="18" charset="0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TH" sz="1200" b="1">
                          <a:effectLst/>
                          <a:latin typeface="+mn-lt"/>
                          <a:ea typeface="Times New Roman" panose="02020603050405020304" pitchFamily="18" charset="0"/>
                          <a:cs typeface="Cordia New" panose="020B0304020202020204" pitchFamily="34" charset="-34"/>
                        </a:rPr>
                        <a:t>97</a:t>
                      </a:r>
                      <a:r>
                        <a:rPr lang="en-US" sz="1200" b="1">
                          <a:effectLst/>
                          <a:latin typeface="+mn-lt"/>
                          <a:ea typeface="Times New Roman" panose="02020603050405020304" pitchFamily="18" charset="0"/>
                          <a:cs typeface="Cordia New" panose="020B0304020202020204" pitchFamily="34" charset="-34"/>
                        </a:rPr>
                        <a:t>.00</a:t>
                      </a:r>
                      <a:endParaRPr lang="en-TH" sz="1200">
                        <a:effectLst/>
                        <a:latin typeface="+mn-lt"/>
                        <a:ea typeface="Times New Roman" panose="02020603050405020304" pitchFamily="18" charset="0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848077962"/>
                  </a:ext>
                </a:extLst>
              </a:tr>
              <a:tr h="369992"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effectLst/>
                        </a:rPr>
                        <a:t>Co</a:t>
                      </a:r>
                      <a:r>
                        <a:rPr lang="en-TH" sz="1200" b="1" dirty="0">
                          <a:effectLst/>
                        </a:rPr>
                        <a:t>mment</a:t>
                      </a:r>
                      <a:r>
                        <a:rPr lang="en-US" sz="1200" b="1" dirty="0">
                          <a:effectLst/>
                        </a:rPr>
                        <a:t> in b</a:t>
                      </a:r>
                      <a:r>
                        <a:rPr lang="en-TH" sz="1200" b="1" dirty="0">
                          <a:effectLst/>
                        </a:rPr>
                        <a:t>ody</a:t>
                      </a:r>
                      <a:endParaRPr lang="en-TH" sz="24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TH" sz="1200">
                          <a:effectLst/>
                          <a:latin typeface="+mn-lt"/>
                          <a:ea typeface="Times New Roman" panose="02020603050405020304" pitchFamily="18" charset="0"/>
                          <a:cs typeface="Cordia New" panose="020B0304020202020204" pitchFamily="34" charset="-34"/>
                        </a:rPr>
                        <a:t>44</a:t>
                      </a:r>
                      <a:r>
                        <a:rPr lang="en-US" sz="1200">
                          <a:effectLst/>
                          <a:latin typeface="+mn-lt"/>
                          <a:ea typeface="Times New Roman" panose="02020603050405020304" pitchFamily="18" charset="0"/>
                          <a:cs typeface="Cordia New" panose="020B0304020202020204" pitchFamily="34" charset="-34"/>
                        </a:rPr>
                        <a:t>.</a:t>
                      </a:r>
                      <a:r>
                        <a:rPr lang="en-TH" sz="1200">
                          <a:effectLst/>
                          <a:latin typeface="+mn-lt"/>
                          <a:ea typeface="Times New Roman" panose="02020603050405020304" pitchFamily="18" charset="0"/>
                          <a:cs typeface="Cordia New" panose="020B0304020202020204" pitchFamily="34" charset="-34"/>
                        </a:rPr>
                        <a:t>39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TH" sz="1200" b="1">
                          <a:effectLst/>
                          <a:latin typeface="+mn-lt"/>
                          <a:ea typeface="Times New Roman" panose="02020603050405020304" pitchFamily="18" charset="0"/>
                          <a:cs typeface="Cordia New" panose="020B0304020202020204" pitchFamily="34" charset="-34"/>
                        </a:rPr>
                        <a:t>95</a:t>
                      </a:r>
                      <a:r>
                        <a:rPr lang="en-US" sz="1200" b="1">
                          <a:effectLst/>
                          <a:latin typeface="+mn-lt"/>
                          <a:ea typeface="Times New Roman" panose="02020603050405020304" pitchFamily="18" charset="0"/>
                          <a:cs typeface="Cordia New" panose="020B0304020202020204" pitchFamily="34" charset="-34"/>
                        </a:rPr>
                        <a:t>.</a:t>
                      </a:r>
                      <a:r>
                        <a:rPr lang="en-TH" sz="1200" b="1">
                          <a:effectLst/>
                          <a:latin typeface="+mn-lt"/>
                          <a:ea typeface="Times New Roman" panose="02020603050405020304" pitchFamily="18" charset="0"/>
                          <a:cs typeface="Cordia New" panose="020B0304020202020204" pitchFamily="34" charset="-34"/>
                        </a:rPr>
                        <a:t>61</a:t>
                      </a:r>
                      <a:endParaRPr lang="en-TH" sz="1200">
                        <a:effectLst/>
                        <a:latin typeface="+mn-lt"/>
                        <a:ea typeface="Times New Roman" panose="02020603050405020304" pitchFamily="18" charset="0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TH" sz="1200">
                          <a:effectLst/>
                          <a:latin typeface="+mn-lt"/>
                          <a:ea typeface="Times New Roman" panose="02020603050405020304" pitchFamily="18" charset="0"/>
                          <a:cs typeface="Cordia New" panose="020B0304020202020204" pitchFamily="34" charset="-34"/>
                        </a:rPr>
                        <a:t>71</a:t>
                      </a:r>
                      <a:r>
                        <a:rPr lang="en-US" sz="1200">
                          <a:effectLst/>
                          <a:latin typeface="+mn-lt"/>
                          <a:ea typeface="Times New Roman" panose="02020603050405020304" pitchFamily="18" charset="0"/>
                          <a:cs typeface="Cordia New" panose="020B0304020202020204" pitchFamily="34" charset="-34"/>
                        </a:rPr>
                        <a:t>.</a:t>
                      </a:r>
                      <a:r>
                        <a:rPr lang="en-TH" sz="1200">
                          <a:effectLst/>
                          <a:latin typeface="+mn-lt"/>
                          <a:ea typeface="Times New Roman" panose="02020603050405020304" pitchFamily="18" charset="0"/>
                          <a:cs typeface="Cordia New" panose="020B0304020202020204" pitchFamily="34" charset="-34"/>
                        </a:rPr>
                        <a:t>71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TH" sz="1200">
                          <a:effectLst/>
                          <a:latin typeface="+mn-lt"/>
                          <a:ea typeface="Times New Roman" panose="02020603050405020304" pitchFamily="18" charset="0"/>
                          <a:cs typeface="Cordia New" panose="020B0304020202020204" pitchFamily="34" charset="-34"/>
                        </a:rPr>
                        <a:t>90</a:t>
                      </a:r>
                      <a:r>
                        <a:rPr lang="en-US" sz="1200">
                          <a:effectLst/>
                          <a:latin typeface="+mn-lt"/>
                          <a:ea typeface="Times New Roman" panose="02020603050405020304" pitchFamily="18" charset="0"/>
                          <a:cs typeface="Cordia New" panose="020B0304020202020204" pitchFamily="34" charset="-34"/>
                        </a:rPr>
                        <a:t>.</a:t>
                      </a:r>
                      <a:r>
                        <a:rPr lang="en-TH" sz="1200">
                          <a:effectLst/>
                          <a:latin typeface="+mn-lt"/>
                          <a:ea typeface="Times New Roman" panose="02020603050405020304" pitchFamily="18" charset="0"/>
                          <a:cs typeface="Cordia New" panose="020B0304020202020204" pitchFamily="34" charset="-34"/>
                        </a:rPr>
                        <a:t>24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481766114"/>
                  </a:ext>
                </a:extLst>
              </a:tr>
              <a:tr h="369992"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effectLst/>
                        </a:rPr>
                        <a:t>Fr</a:t>
                      </a:r>
                      <a:r>
                        <a:rPr lang="en-TH" sz="1200" b="1" dirty="0">
                          <a:effectLst/>
                        </a:rPr>
                        <a:t>own of conclusion</a:t>
                      </a:r>
                      <a:endParaRPr lang="en-TH" sz="24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TH" sz="1200">
                          <a:effectLst/>
                          <a:latin typeface="+mn-lt"/>
                          <a:ea typeface="Times New Roman" panose="02020603050405020304" pitchFamily="18" charset="0"/>
                          <a:cs typeface="Cordia New" panose="020B0304020202020204" pitchFamily="34" charset="-34"/>
                        </a:rPr>
                        <a:t>91</a:t>
                      </a:r>
                      <a:r>
                        <a:rPr lang="en-US" sz="1200">
                          <a:effectLst/>
                          <a:latin typeface="+mn-lt"/>
                          <a:ea typeface="Times New Roman" panose="02020603050405020304" pitchFamily="18" charset="0"/>
                          <a:cs typeface="Cordia New" panose="020B0304020202020204" pitchFamily="34" charset="-34"/>
                        </a:rPr>
                        <a:t>.</a:t>
                      </a:r>
                      <a:r>
                        <a:rPr lang="en-TH" sz="1200">
                          <a:effectLst/>
                          <a:latin typeface="+mn-lt"/>
                          <a:ea typeface="Times New Roman" panose="02020603050405020304" pitchFamily="18" charset="0"/>
                          <a:cs typeface="Cordia New" panose="020B0304020202020204" pitchFamily="34" charset="-34"/>
                        </a:rPr>
                        <a:t>98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TH" sz="1200">
                          <a:effectLst/>
                          <a:latin typeface="+mn-lt"/>
                          <a:ea typeface="Times New Roman" panose="02020603050405020304" pitchFamily="18" charset="0"/>
                          <a:cs typeface="Cordia New" panose="020B0304020202020204" pitchFamily="34" charset="-34"/>
                        </a:rPr>
                        <a:t>92</a:t>
                      </a:r>
                      <a:r>
                        <a:rPr lang="en-US" sz="1200">
                          <a:effectLst/>
                          <a:latin typeface="+mn-lt"/>
                          <a:ea typeface="Times New Roman" panose="02020603050405020304" pitchFamily="18" charset="0"/>
                          <a:cs typeface="Cordia New" panose="020B0304020202020204" pitchFamily="34" charset="-34"/>
                        </a:rPr>
                        <a:t>.</a:t>
                      </a:r>
                      <a:r>
                        <a:rPr lang="en-TH" sz="1200">
                          <a:effectLst/>
                          <a:latin typeface="+mn-lt"/>
                          <a:ea typeface="Times New Roman" panose="02020603050405020304" pitchFamily="18" charset="0"/>
                          <a:cs typeface="Cordia New" panose="020B0304020202020204" pitchFamily="34" charset="-34"/>
                        </a:rPr>
                        <a:t>45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TH" sz="1200">
                          <a:effectLst/>
                          <a:latin typeface="+mn-lt"/>
                          <a:ea typeface="Times New Roman" panose="02020603050405020304" pitchFamily="18" charset="0"/>
                          <a:cs typeface="Cordia New" panose="020B0304020202020204" pitchFamily="34" charset="-34"/>
                        </a:rPr>
                        <a:t>91</a:t>
                      </a:r>
                      <a:r>
                        <a:rPr lang="en-US" sz="1200">
                          <a:effectLst/>
                          <a:latin typeface="+mn-lt"/>
                          <a:ea typeface="Times New Roman" panose="02020603050405020304" pitchFamily="18" charset="0"/>
                          <a:cs typeface="Cordia New" panose="020B0304020202020204" pitchFamily="34" charset="-34"/>
                        </a:rPr>
                        <a:t>.</a:t>
                      </a:r>
                      <a:r>
                        <a:rPr lang="en-TH" sz="1200">
                          <a:effectLst/>
                          <a:latin typeface="+mn-lt"/>
                          <a:ea typeface="Times New Roman" panose="02020603050405020304" pitchFamily="18" charset="0"/>
                          <a:cs typeface="Cordia New" panose="020B0304020202020204" pitchFamily="34" charset="-34"/>
                        </a:rPr>
                        <a:t>04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TH" sz="1200" b="1">
                          <a:effectLst/>
                          <a:latin typeface="+mn-lt"/>
                          <a:ea typeface="Times New Roman" panose="02020603050405020304" pitchFamily="18" charset="0"/>
                          <a:cs typeface="Cordia New" panose="020B0304020202020204" pitchFamily="34" charset="-34"/>
                        </a:rPr>
                        <a:t>93</a:t>
                      </a:r>
                      <a:r>
                        <a:rPr lang="en-US" sz="1200" b="1">
                          <a:effectLst/>
                          <a:latin typeface="+mn-lt"/>
                          <a:ea typeface="Times New Roman" panose="02020603050405020304" pitchFamily="18" charset="0"/>
                          <a:cs typeface="Cordia New" panose="020B0304020202020204" pitchFamily="34" charset="-34"/>
                        </a:rPr>
                        <a:t>.</a:t>
                      </a:r>
                      <a:r>
                        <a:rPr lang="en-TH" sz="1200" b="1">
                          <a:effectLst/>
                          <a:latin typeface="+mn-lt"/>
                          <a:ea typeface="Times New Roman" panose="02020603050405020304" pitchFamily="18" charset="0"/>
                          <a:cs typeface="Cordia New" panose="020B0304020202020204" pitchFamily="34" charset="-34"/>
                        </a:rPr>
                        <a:t>4</a:t>
                      </a:r>
                      <a:r>
                        <a:rPr lang="en-US" sz="1200" b="1">
                          <a:effectLst/>
                          <a:latin typeface="+mn-lt"/>
                          <a:ea typeface="Times New Roman" panose="02020603050405020304" pitchFamily="18" charset="0"/>
                          <a:cs typeface="Cordia New" panose="020B0304020202020204" pitchFamily="34" charset="-34"/>
                        </a:rPr>
                        <a:t>0</a:t>
                      </a:r>
                      <a:endParaRPr lang="en-TH" sz="1200">
                        <a:effectLst/>
                        <a:latin typeface="+mn-lt"/>
                        <a:ea typeface="Times New Roman" panose="02020603050405020304" pitchFamily="18" charset="0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686148826"/>
                  </a:ext>
                </a:extLst>
              </a:tr>
              <a:tr h="369992"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effectLst/>
                        </a:rPr>
                        <a:t>In</a:t>
                      </a:r>
                      <a:r>
                        <a:rPr lang="en-TH" sz="1200" b="1" dirty="0">
                          <a:effectLst/>
                        </a:rPr>
                        <a:t>terestedness</a:t>
                      </a:r>
                      <a:r>
                        <a:rPr lang="en-US" sz="1200" b="1" dirty="0">
                          <a:effectLst/>
                        </a:rPr>
                        <a:t> of Conclusion</a:t>
                      </a:r>
                      <a:endParaRPr lang="en-TH" sz="24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TH" sz="1200">
                          <a:effectLst/>
                          <a:latin typeface="+mn-lt"/>
                          <a:ea typeface="Times New Roman" panose="02020603050405020304" pitchFamily="18" charset="0"/>
                          <a:cs typeface="Cordia New" panose="020B0304020202020204" pitchFamily="34" charset="-34"/>
                        </a:rPr>
                        <a:t>95</a:t>
                      </a:r>
                      <a:r>
                        <a:rPr lang="en-US" sz="1200">
                          <a:effectLst/>
                          <a:latin typeface="+mn-lt"/>
                          <a:ea typeface="Times New Roman" panose="02020603050405020304" pitchFamily="18" charset="0"/>
                          <a:cs typeface="Cordia New" panose="020B0304020202020204" pitchFamily="34" charset="-34"/>
                        </a:rPr>
                        <a:t>.</a:t>
                      </a:r>
                      <a:r>
                        <a:rPr lang="en-TH" sz="1200">
                          <a:effectLst/>
                          <a:latin typeface="+mn-lt"/>
                          <a:ea typeface="Times New Roman" panose="02020603050405020304" pitchFamily="18" charset="0"/>
                          <a:cs typeface="Cordia New" panose="020B0304020202020204" pitchFamily="34" charset="-34"/>
                        </a:rPr>
                        <a:t>37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TH" sz="1200">
                          <a:effectLst/>
                          <a:latin typeface="+mn-lt"/>
                          <a:ea typeface="Times New Roman" panose="02020603050405020304" pitchFamily="18" charset="0"/>
                          <a:cs typeface="Cordia New" panose="020B0304020202020204" pitchFamily="34" charset="-34"/>
                        </a:rPr>
                        <a:t>96</a:t>
                      </a:r>
                      <a:r>
                        <a:rPr lang="en-US" sz="1200">
                          <a:effectLst/>
                          <a:latin typeface="+mn-lt"/>
                          <a:ea typeface="Times New Roman" panose="02020603050405020304" pitchFamily="18" charset="0"/>
                          <a:cs typeface="Cordia New" panose="020B0304020202020204" pitchFamily="34" charset="-34"/>
                        </a:rPr>
                        <a:t>.</a:t>
                      </a:r>
                      <a:r>
                        <a:rPr lang="en-TH" sz="1200">
                          <a:effectLst/>
                          <a:latin typeface="+mn-lt"/>
                          <a:ea typeface="Times New Roman" panose="02020603050405020304" pitchFamily="18" charset="0"/>
                          <a:cs typeface="Cordia New" panose="020B0304020202020204" pitchFamily="34" charset="-34"/>
                        </a:rPr>
                        <a:t>8</a:t>
                      </a:r>
                      <a:r>
                        <a:rPr lang="en-US" sz="1200">
                          <a:effectLst/>
                          <a:latin typeface="+mn-lt"/>
                          <a:ea typeface="Times New Roman" panose="02020603050405020304" pitchFamily="18" charset="0"/>
                          <a:cs typeface="Cordia New" panose="020B0304020202020204" pitchFamily="34" charset="-34"/>
                        </a:rPr>
                        <a:t>0</a:t>
                      </a:r>
                      <a:endParaRPr lang="en-TH" sz="1200">
                        <a:effectLst/>
                        <a:latin typeface="+mn-lt"/>
                        <a:ea typeface="Times New Roman" panose="02020603050405020304" pitchFamily="18" charset="0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TH" sz="1200">
                          <a:effectLst/>
                          <a:latin typeface="+mn-lt"/>
                          <a:ea typeface="Times New Roman" panose="02020603050405020304" pitchFamily="18" charset="0"/>
                          <a:cs typeface="Cordia New" panose="020B0304020202020204" pitchFamily="34" charset="-34"/>
                        </a:rPr>
                        <a:t>59</a:t>
                      </a:r>
                      <a:r>
                        <a:rPr lang="en-US" sz="1200">
                          <a:effectLst/>
                          <a:latin typeface="+mn-lt"/>
                          <a:ea typeface="Times New Roman" panose="02020603050405020304" pitchFamily="18" charset="0"/>
                          <a:cs typeface="Cordia New" panose="020B0304020202020204" pitchFamily="34" charset="-34"/>
                        </a:rPr>
                        <a:t>.</a:t>
                      </a:r>
                      <a:r>
                        <a:rPr lang="en-TH" sz="1200">
                          <a:effectLst/>
                          <a:latin typeface="+mn-lt"/>
                          <a:ea typeface="Times New Roman" panose="02020603050405020304" pitchFamily="18" charset="0"/>
                          <a:cs typeface="Cordia New" panose="020B0304020202020204" pitchFamily="34" charset="-34"/>
                        </a:rPr>
                        <a:t>43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TH" sz="1200" b="1">
                          <a:effectLst/>
                          <a:latin typeface="+mn-lt"/>
                          <a:ea typeface="Times New Roman" panose="02020603050405020304" pitchFamily="18" charset="0"/>
                          <a:cs typeface="Cordia New" panose="020B0304020202020204" pitchFamily="34" charset="-34"/>
                        </a:rPr>
                        <a:t>97</a:t>
                      </a:r>
                      <a:r>
                        <a:rPr lang="en-US" sz="1200" b="1">
                          <a:effectLst/>
                          <a:latin typeface="+mn-lt"/>
                          <a:ea typeface="Times New Roman" panose="02020603050405020304" pitchFamily="18" charset="0"/>
                          <a:cs typeface="Cordia New" panose="020B0304020202020204" pitchFamily="34" charset="-34"/>
                        </a:rPr>
                        <a:t>.</a:t>
                      </a:r>
                      <a:r>
                        <a:rPr lang="en-TH" sz="1200" b="1">
                          <a:effectLst/>
                          <a:latin typeface="+mn-lt"/>
                          <a:ea typeface="Times New Roman" panose="02020603050405020304" pitchFamily="18" charset="0"/>
                          <a:cs typeface="Cordia New" panose="020B0304020202020204" pitchFamily="34" charset="-34"/>
                        </a:rPr>
                        <a:t>15</a:t>
                      </a:r>
                      <a:endParaRPr lang="en-TH" sz="1200">
                        <a:effectLst/>
                        <a:latin typeface="+mn-lt"/>
                        <a:ea typeface="Times New Roman" panose="02020603050405020304" pitchFamily="18" charset="0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979759635"/>
                  </a:ext>
                </a:extLst>
              </a:tr>
              <a:tr h="288092"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effectLst/>
                        </a:rPr>
                        <a:t>Part of Essay</a:t>
                      </a:r>
                      <a:endParaRPr lang="en-TH" sz="24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TH" sz="1200">
                          <a:effectLst/>
                          <a:latin typeface="+mn-lt"/>
                          <a:ea typeface="Times New Roman" panose="02020603050405020304" pitchFamily="18" charset="0"/>
                          <a:cs typeface="Cordia New" panose="020B0304020202020204" pitchFamily="34" charset="-34"/>
                        </a:rPr>
                        <a:t>55</a:t>
                      </a:r>
                      <a:r>
                        <a:rPr lang="en-US" sz="1200">
                          <a:effectLst/>
                          <a:latin typeface="+mn-lt"/>
                          <a:ea typeface="Times New Roman" panose="02020603050405020304" pitchFamily="18" charset="0"/>
                          <a:cs typeface="Cordia New" panose="020B0304020202020204" pitchFamily="34" charset="-34"/>
                        </a:rPr>
                        <a:t>.</a:t>
                      </a:r>
                      <a:r>
                        <a:rPr lang="en-TH" sz="1200">
                          <a:effectLst/>
                          <a:latin typeface="+mn-lt"/>
                          <a:ea typeface="Times New Roman" panose="02020603050405020304" pitchFamily="18" charset="0"/>
                          <a:cs typeface="Cordia New" panose="020B0304020202020204" pitchFamily="34" charset="-34"/>
                        </a:rPr>
                        <a:t>78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TH" sz="1200" b="1">
                          <a:effectLst/>
                          <a:latin typeface="+mn-lt"/>
                          <a:ea typeface="Times New Roman" panose="02020603050405020304" pitchFamily="18" charset="0"/>
                          <a:cs typeface="Cordia New" panose="020B0304020202020204" pitchFamily="34" charset="-34"/>
                        </a:rPr>
                        <a:t>98</a:t>
                      </a:r>
                      <a:r>
                        <a:rPr lang="en-US" sz="1200" b="1">
                          <a:effectLst/>
                          <a:latin typeface="+mn-lt"/>
                          <a:ea typeface="Times New Roman" panose="02020603050405020304" pitchFamily="18" charset="0"/>
                          <a:cs typeface="Cordia New" panose="020B0304020202020204" pitchFamily="34" charset="-34"/>
                        </a:rPr>
                        <a:t>.</a:t>
                      </a:r>
                      <a:r>
                        <a:rPr lang="en-TH" sz="1200" b="1">
                          <a:effectLst/>
                          <a:latin typeface="+mn-lt"/>
                          <a:ea typeface="Times New Roman" panose="02020603050405020304" pitchFamily="18" charset="0"/>
                          <a:cs typeface="Cordia New" panose="020B0304020202020204" pitchFamily="34" charset="-34"/>
                        </a:rPr>
                        <a:t>55</a:t>
                      </a:r>
                      <a:endParaRPr lang="en-TH" sz="1200">
                        <a:effectLst/>
                        <a:latin typeface="+mn-lt"/>
                        <a:ea typeface="Times New Roman" panose="02020603050405020304" pitchFamily="18" charset="0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TH" sz="1200">
                          <a:effectLst/>
                          <a:latin typeface="+mn-lt"/>
                          <a:ea typeface="Times New Roman" panose="02020603050405020304" pitchFamily="18" charset="0"/>
                          <a:cs typeface="Cordia New" panose="020B0304020202020204" pitchFamily="34" charset="-34"/>
                        </a:rPr>
                        <a:t>93</a:t>
                      </a:r>
                      <a:r>
                        <a:rPr lang="en-US" sz="1200">
                          <a:effectLst/>
                          <a:latin typeface="+mn-lt"/>
                          <a:ea typeface="Times New Roman" panose="02020603050405020304" pitchFamily="18" charset="0"/>
                          <a:cs typeface="Cordia New" panose="020B0304020202020204" pitchFamily="34" charset="-34"/>
                        </a:rPr>
                        <a:t>.</a:t>
                      </a:r>
                      <a:r>
                        <a:rPr lang="en-TH" sz="1200">
                          <a:effectLst/>
                          <a:latin typeface="+mn-lt"/>
                          <a:ea typeface="Times New Roman" panose="02020603050405020304" pitchFamily="18" charset="0"/>
                          <a:cs typeface="Cordia New" panose="020B0304020202020204" pitchFamily="34" charset="-34"/>
                        </a:rPr>
                        <a:t>06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TH" sz="1200" dirty="0">
                          <a:effectLst/>
                          <a:latin typeface="+mn-lt"/>
                          <a:ea typeface="Times New Roman" panose="02020603050405020304" pitchFamily="18" charset="0"/>
                          <a:cs typeface="Cordia New" panose="020B0304020202020204" pitchFamily="34" charset="-34"/>
                        </a:rPr>
                        <a:t>97</a:t>
                      </a:r>
                      <a:r>
                        <a:rPr lang="en-US" sz="1200" dirty="0">
                          <a:effectLst/>
                          <a:latin typeface="+mn-lt"/>
                          <a:ea typeface="Times New Roman" panose="02020603050405020304" pitchFamily="18" charset="0"/>
                          <a:cs typeface="Cordia New" panose="020B0304020202020204" pitchFamily="34" charset="-34"/>
                        </a:rPr>
                        <a:t>.</a:t>
                      </a:r>
                      <a:r>
                        <a:rPr lang="en-TH" sz="1200" dirty="0">
                          <a:effectLst/>
                          <a:latin typeface="+mn-lt"/>
                          <a:ea typeface="Times New Roman" panose="02020603050405020304" pitchFamily="18" charset="0"/>
                          <a:cs typeface="Cordia New" panose="020B0304020202020204" pitchFamily="34" charset="-34"/>
                        </a:rPr>
                        <a:t>98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007219803"/>
                  </a:ext>
                </a:extLst>
              </a:tr>
            </a:tbl>
          </a:graphicData>
        </a:graphic>
      </p:graphicFrame>
      <p:graphicFrame>
        <p:nvGraphicFramePr>
          <p:cNvPr id="13" name="Table 12">
            <a:extLst>
              <a:ext uri="{FF2B5EF4-FFF2-40B4-BE49-F238E27FC236}">
                <a16:creationId xmlns:a16="http://schemas.microsoft.com/office/drawing/2014/main" id="{BF439E4B-F909-45D7-CDE1-E81DBAB4D89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34103733"/>
              </p:ext>
            </p:extLst>
          </p:nvPr>
        </p:nvGraphicFramePr>
        <p:xfrm>
          <a:off x="6967686" y="2446655"/>
          <a:ext cx="4535563" cy="2981132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1362707">
                  <a:extLst>
                    <a:ext uri="{9D8B030D-6E8A-4147-A177-3AD203B41FA5}">
                      <a16:colId xmlns:a16="http://schemas.microsoft.com/office/drawing/2014/main" val="1057622197"/>
                    </a:ext>
                  </a:extLst>
                </a:gridCol>
                <a:gridCol w="650295">
                  <a:extLst>
                    <a:ext uri="{9D8B030D-6E8A-4147-A177-3AD203B41FA5}">
                      <a16:colId xmlns:a16="http://schemas.microsoft.com/office/drawing/2014/main" val="2166274098"/>
                    </a:ext>
                  </a:extLst>
                </a:gridCol>
                <a:gridCol w="559059">
                  <a:extLst>
                    <a:ext uri="{9D8B030D-6E8A-4147-A177-3AD203B41FA5}">
                      <a16:colId xmlns:a16="http://schemas.microsoft.com/office/drawing/2014/main" val="3594825190"/>
                    </a:ext>
                  </a:extLst>
                </a:gridCol>
                <a:gridCol w="632824">
                  <a:extLst>
                    <a:ext uri="{9D8B030D-6E8A-4147-A177-3AD203B41FA5}">
                      <a16:colId xmlns:a16="http://schemas.microsoft.com/office/drawing/2014/main" val="3737796420"/>
                    </a:ext>
                  </a:extLst>
                </a:gridCol>
                <a:gridCol w="1330678">
                  <a:extLst>
                    <a:ext uri="{9D8B030D-6E8A-4147-A177-3AD203B41FA5}">
                      <a16:colId xmlns:a16="http://schemas.microsoft.com/office/drawing/2014/main" val="3678951224"/>
                    </a:ext>
                  </a:extLst>
                </a:gridCol>
              </a:tblGrid>
              <a:tr h="335857">
                <a:tc>
                  <a:txBody>
                    <a:bodyPr/>
                    <a:lstStyle/>
                    <a:p>
                      <a:pPr algn="ctr"/>
                      <a:r>
                        <a:rPr lang="en-TH" sz="1200" b="1" dirty="0">
                          <a:effectLst/>
                        </a:rPr>
                        <a:t>Algorithm</a:t>
                      </a:r>
                      <a:endParaRPr lang="en-TH" sz="24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TH" sz="1200" b="1" dirty="0">
                          <a:effectLst/>
                        </a:rPr>
                        <a:t>LSTM</a:t>
                      </a:r>
                      <a:endParaRPr lang="en-TH" sz="24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TH" sz="1200" b="1" dirty="0">
                          <a:effectLst/>
                        </a:rPr>
                        <a:t>CNN</a:t>
                      </a:r>
                      <a:endParaRPr lang="en-TH" sz="24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TH" sz="1200" b="1" dirty="0">
                          <a:effectLst/>
                        </a:rPr>
                        <a:t>BERT</a:t>
                      </a:r>
                      <a:endParaRPr lang="en-TH" sz="24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TH" sz="1200" b="1" dirty="0">
                          <a:effectLst/>
                        </a:rPr>
                        <a:t>WangchanBERTa</a:t>
                      </a:r>
                      <a:endParaRPr lang="en-TH" sz="24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073211227"/>
                  </a:ext>
                </a:extLst>
              </a:tr>
              <a:tr h="409426"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effectLst/>
                        </a:rPr>
                        <a:t>In</a:t>
                      </a:r>
                      <a:r>
                        <a:rPr lang="en-TH" sz="1200" b="1" dirty="0">
                          <a:effectLst/>
                        </a:rPr>
                        <a:t>troductory Introduction</a:t>
                      </a:r>
                      <a:endParaRPr lang="en-TH" sz="24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TH" sz="1200">
                          <a:effectLst/>
                          <a:latin typeface="+mn-lt"/>
                          <a:ea typeface="Times New Roman" panose="02020603050405020304" pitchFamily="18" charset="0"/>
                          <a:cs typeface="Cordia New" panose="020B0304020202020204" pitchFamily="34" charset="-34"/>
                        </a:rPr>
                        <a:t>59</a:t>
                      </a:r>
                      <a:r>
                        <a:rPr lang="en-US" sz="1200">
                          <a:effectLst/>
                          <a:latin typeface="+mn-lt"/>
                          <a:ea typeface="Times New Roman" panose="02020603050405020304" pitchFamily="18" charset="0"/>
                          <a:cs typeface="Cordia New" panose="020B0304020202020204" pitchFamily="34" charset="-34"/>
                        </a:rPr>
                        <a:t>.</a:t>
                      </a:r>
                      <a:r>
                        <a:rPr lang="en-TH" sz="1200">
                          <a:effectLst/>
                          <a:latin typeface="+mn-lt"/>
                          <a:ea typeface="Times New Roman" panose="02020603050405020304" pitchFamily="18" charset="0"/>
                          <a:cs typeface="Cordia New" panose="020B0304020202020204" pitchFamily="34" charset="-34"/>
                        </a:rPr>
                        <a:t>88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TH" sz="1200" b="1">
                          <a:effectLst/>
                          <a:latin typeface="+mn-lt"/>
                          <a:ea typeface="Times New Roman" panose="02020603050405020304" pitchFamily="18" charset="0"/>
                          <a:cs typeface="Cordia New" panose="020B0304020202020204" pitchFamily="34" charset="-34"/>
                        </a:rPr>
                        <a:t>92</a:t>
                      </a:r>
                      <a:r>
                        <a:rPr lang="en-US" sz="1200" b="1">
                          <a:effectLst/>
                          <a:latin typeface="+mn-lt"/>
                          <a:ea typeface="Times New Roman" panose="02020603050405020304" pitchFamily="18" charset="0"/>
                          <a:cs typeface="Cordia New" panose="020B0304020202020204" pitchFamily="34" charset="-34"/>
                        </a:rPr>
                        <a:t>.</a:t>
                      </a:r>
                      <a:r>
                        <a:rPr lang="en-TH" sz="1200" b="1">
                          <a:effectLst/>
                          <a:latin typeface="+mn-lt"/>
                          <a:ea typeface="Times New Roman" panose="02020603050405020304" pitchFamily="18" charset="0"/>
                          <a:cs typeface="Cordia New" panose="020B0304020202020204" pitchFamily="34" charset="-34"/>
                        </a:rPr>
                        <a:t>44</a:t>
                      </a:r>
                      <a:endParaRPr lang="en-TH" sz="1200">
                        <a:effectLst/>
                        <a:latin typeface="+mn-lt"/>
                        <a:ea typeface="Times New Roman" panose="02020603050405020304" pitchFamily="18" charset="0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TH" sz="1200">
                          <a:effectLst/>
                          <a:latin typeface="+mn-lt"/>
                          <a:ea typeface="Times New Roman" panose="02020603050405020304" pitchFamily="18" charset="0"/>
                          <a:cs typeface="Cordia New" panose="020B0304020202020204" pitchFamily="34" charset="-34"/>
                        </a:rPr>
                        <a:t>36</a:t>
                      </a:r>
                      <a:r>
                        <a:rPr lang="en-US" sz="1200">
                          <a:effectLst/>
                          <a:latin typeface="+mn-lt"/>
                          <a:ea typeface="Times New Roman" panose="02020603050405020304" pitchFamily="18" charset="0"/>
                          <a:cs typeface="Cordia New" panose="020B0304020202020204" pitchFamily="34" charset="-34"/>
                        </a:rPr>
                        <a:t>.</a:t>
                      </a:r>
                      <a:r>
                        <a:rPr lang="en-TH" sz="1200">
                          <a:effectLst/>
                          <a:latin typeface="+mn-lt"/>
                          <a:ea typeface="Times New Roman" panose="02020603050405020304" pitchFamily="18" charset="0"/>
                          <a:cs typeface="Cordia New" panose="020B0304020202020204" pitchFamily="34" charset="-34"/>
                        </a:rPr>
                        <a:t>63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TH" sz="1200">
                          <a:effectLst/>
                          <a:latin typeface="+mn-lt"/>
                          <a:ea typeface="Times New Roman" panose="02020603050405020304" pitchFamily="18" charset="0"/>
                          <a:cs typeface="Cordia New" panose="020B0304020202020204" pitchFamily="34" charset="-34"/>
                        </a:rPr>
                        <a:t>36</a:t>
                      </a:r>
                      <a:r>
                        <a:rPr lang="en-US" sz="1200">
                          <a:effectLst/>
                          <a:latin typeface="+mn-lt"/>
                          <a:ea typeface="Times New Roman" panose="02020603050405020304" pitchFamily="18" charset="0"/>
                          <a:cs typeface="Cordia New" panose="020B0304020202020204" pitchFamily="34" charset="-34"/>
                        </a:rPr>
                        <a:t>.</a:t>
                      </a:r>
                      <a:r>
                        <a:rPr lang="en-TH" sz="1200">
                          <a:effectLst/>
                          <a:latin typeface="+mn-lt"/>
                          <a:ea typeface="Times New Roman" panose="02020603050405020304" pitchFamily="18" charset="0"/>
                          <a:cs typeface="Cordia New" panose="020B0304020202020204" pitchFamily="34" charset="-34"/>
                        </a:rPr>
                        <a:t>63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4278580288"/>
                  </a:ext>
                </a:extLst>
              </a:tr>
              <a:tr h="409426">
                <a:tc>
                  <a:txBody>
                    <a:bodyPr/>
                    <a:lstStyle/>
                    <a:p>
                      <a:pPr algn="ctr"/>
                      <a:r>
                        <a:rPr lang="en-US" sz="1200" b="1">
                          <a:effectLst/>
                        </a:rPr>
                        <a:t>In</a:t>
                      </a:r>
                      <a:r>
                        <a:rPr lang="en-TH" sz="1200" b="1">
                          <a:effectLst/>
                        </a:rPr>
                        <a:t>terestedness</a:t>
                      </a:r>
                      <a:r>
                        <a:rPr lang="en-US" sz="1200" b="1">
                          <a:effectLst/>
                        </a:rPr>
                        <a:t> of Introduction</a:t>
                      </a:r>
                      <a:endParaRPr lang="en-TH" sz="24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TH" sz="1200">
                          <a:effectLst/>
                          <a:latin typeface="+mn-lt"/>
                          <a:ea typeface="Times New Roman" panose="02020603050405020304" pitchFamily="18" charset="0"/>
                          <a:cs typeface="Cordia New" panose="020B0304020202020204" pitchFamily="34" charset="-34"/>
                        </a:rPr>
                        <a:t>22</a:t>
                      </a:r>
                      <a:r>
                        <a:rPr lang="en-US" sz="1200">
                          <a:effectLst/>
                          <a:latin typeface="+mn-lt"/>
                          <a:ea typeface="Times New Roman" panose="02020603050405020304" pitchFamily="18" charset="0"/>
                          <a:cs typeface="Cordia New" panose="020B0304020202020204" pitchFamily="34" charset="-34"/>
                        </a:rPr>
                        <a:t>.</a:t>
                      </a:r>
                      <a:r>
                        <a:rPr lang="en-TH" sz="1200">
                          <a:effectLst/>
                          <a:latin typeface="+mn-lt"/>
                          <a:ea typeface="Times New Roman" panose="02020603050405020304" pitchFamily="18" charset="0"/>
                          <a:cs typeface="Cordia New" panose="020B0304020202020204" pitchFamily="34" charset="-34"/>
                        </a:rPr>
                        <a:t>95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TH" sz="1200" b="1">
                          <a:effectLst/>
                          <a:latin typeface="+mn-lt"/>
                          <a:ea typeface="Times New Roman" panose="02020603050405020304" pitchFamily="18" charset="0"/>
                          <a:cs typeface="Cordia New" panose="020B0304020202020204" pitchFamily="34" charset="-34"/>
                        </a:rPr>
                        <a:t>90</a:t>
                      </a:r>
                      <a:r>
                        <a:rPr lang="en-US" sz="1200" b="1">
                          <a:effectLst/>
                          <a:latin typeface="+mn-lt"/>
                          <a:ea typeface="Times New Roman" panose="02020603050405020304" pitchFamily="18" charset="0"/>
                          <a:cs typeface="Cordia New" panose="020B0304020202020204" pitchFamily="34" charset="-34"/>
                        </a:rPr>
                        <a:t>.</a:t>
                      </a:r>
                      <a:r>
                        <a:rPr lang="en-TH" sz="1200" b="1">
                          <a:effectLst/>
                          <a:latin typeface="+mn-lt"/>
                          <a:ea typeface="Times New Roman" panose="02020603050405020304" pitchFamily="18" charset="0"/>
                          <a:cs typeface="Cordia New" panose="020B0304020202020204" pitchFamily="34" charset="-34"/>
                        </a:rPr>
                        <a:t>71</a:t>
                      </a:r>
                      <a:endParaRPr lang="en-TH" sz="1200">
                        <a:effectLst/>
                        <a:latin typeface="+mn-lt"/>
                        <a:ea typeface="Times New Roman" panose="02020603050405020304" pitchFamily="18" charset="0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TH" sz="1200">
                          <a:effectLst/>
                          <a:latin typeface="+mn-lt"/>
                          <a:ea typeface="Times New Roman" panose="02020603050405020304" pitchFamily="18" charset="0"/>
                          <a:cs typeface="Cordia New" panose="020B0304020202020204" pitchFamily="34" charset="-34"/>
                        </a:rPr>
                        <a:t>54</a:t>
                      </a:r>
                      <a:r>
                        <a:rPr lang="en-US" sz="1200">
                          <a:effectLst/>
                          <a:latin typeface="+mn-lt"/>
                          <a:ea typeface="Times New Roman" panose="02020603050405020304" pitchFamily="18" charset="0"/>
                          <a:cs typeface="Cordia New" panose="020B0304020202020204" pitchFamily="34" charset="-34"/>
                        </a:rPr>
                        <a:t>.</a:t>
                      </a:r>
                      <a:r>
                        <a:rPr lang="en-TH" sz="1200">
                          <a:effectLst/>
                          <a:latin typeface="+mn-lt"/>
                          <a:ea typeface="Times New Roman" panose="02020603050405020304" pitchFamily="18" charset="0"/>
                          <a:cs typeface="Cordia New" panose="020B0304020202020204" pitchFamily="34" charset="-34"/>
                        </a:rPr>
                        <a:t>1</a:t>
                      </a:r>
                      <a:r>
                        <a:rPr lang="en-US" sz="1200">
                          <a:effectLst/>
                          <a:latin typeface="+mn-lt"/>
                          <a:ea typeface="Times New Roman" panose="02020603050405020304" pitchFamily="18" charset="0"/>
                          <a:cs typeface="Cordia New" panose="020B0304020202020204" pitchFamily="34" charset="-34"/>
                        </a:rPr>
                        <a:t>0</a:t>
                      </a:r>
                      <a:endParaRPr lang="en-TH" sz="1200">
                        <a:effectLst/>
                        <a:latin typeface="+mn-lt"/>
                        <a:ea typeface="Times New Roman" panose="02020603050405020304" pitchFamily="18" charset="0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TH" sz="1200">
                          <a:effectLst/>
                          <a:latin typeface="+mn-lt"/>
                          <a:ea typeface="Times New Roman" panose="02020603050405020304" pitchFamily="18" charset="0"/>
                          <a:cs typeface="Cordia New" panose="020B0304020202020204" pitchFamily="34" charset="-34"/>
                        </a:rPr>
                        <a:t>86</a:t>
                      </a:r>
                      <a:r>
                        <a:rPr lang="en-US" sz="1200">
                          <a:effectLst/>
                          <a:latin typeface="+mn-lt"/>
                          <a:ea typeface="Times New Roman" panose="02020603050405020304" pitchFamily="18" charset="0"/>
                          <a:cs typeface="Cordia New" panose="020B0304020202020204" pitchFamily="34" charset="-34"/>
                        </a:rPr>
                        <a:t>.</a:t>
                      </a:r>
                      <a:r>
                        <a:rPr lang="en-TH" sz="1200">
                          <a:effectLst/>
                          <a:latin typeface="+mn-lt"/>
                          <a:ea typeface="Times New Roman" panose="02020603050405020304" pitchFamily="18" charset="0"/>
                          <a:cs typeface="Cordia New" panose="020B0304020202020204" pitchFamily="34" charset="-34"/>
                        </a:rPr>
                        <a:t>89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67321843"/>
                  </a:ext>
                </a:extLst>
              </a:tr>
              <a:tr h="335857">
                <a:tc>
                  <a:txBody>
                    <a:bodyPr/>
                    <a:lstStyle/>
                    <a:p>
                      <a:pPr algn="ctr"/>
                      <a:r>
                        <a:rPr lang="en-US" sz="1200" b="1">
                          <a:effectLst/>
                        </a:rPr>
                        <a:t>S</a:t>
                      </a:r>
                      <a:r>
                        <a:rPr lang="en-TH" sz="1200" b="1">
                          <a:effectLst/>
                        </a:rPr>
                        <a:t>equence of body</a:t>
                      </a:r>
                      <a:endParaRPr lang="en-TH" sz="24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TH" sz="1200">
                          <a:effectLst/>
                          <a:latin typeface="+mn-lt"/>
                          <a:ea typeface="Times New Roman" panose="02020603050405020304" pitchFamily="18" charset="0"/>
                          <a:cs typeface="Cordia New" panose="020B0304020202020204" pitchFamily="34" charset="-34"/>
                        </a:rPr>
                        <a:t>34</a:t>
                      </a:r>
                      <a:r>
                        <a:rPr lang="en-US" sz="1200">
                          <a:effectLst/>
                          <a:latin typeface="+mn-lt"/>
                          <a:ea typeface="Times New Roman" panose="02020603050405020304" pitchFamily="18" charset="0"/>
                          <a:cs typeface="Cordia New" panose="020B0304020202020204" pitchFamily="34" charset="-34"/>
                        </a:rPr>
                        <a:t>.00</a:t>
                      </a:r>
                      <a:endParaRPr lang="en-TH" sz="1200">
                        <a:effectLst/>
                        <a:latin typeface="+mn-lt"/>
                        <a:ea typeface="Times New Roman" panose="02020603050405020304" pitchFamily="18" charset="0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TH" sz="1200" b="1">
                          <a:effectLst/>
                          <a:latin typeface="+mn-lt"/>
                          <a:ea typeface="Times New Roman" panose="02020603050405020304" pitchFamily="18" charset="0"/>
                          <a:cs typeface="Cordia New" panose="020B0304020202020204" pitchFamily="34" charset="-34"/>
                        </a:rPr>
                        <a:t>93</a:t>
                      </a:r>
                      <a:r>
                        <a:rPr lang="en-US" sz="1200" b="1">
                          <a:effectLst/>
                          <a:latin typeface="+mn-lt"/>
                          <a:ea typeface="Times New Roman" panose="02020603050405020304" pitchFamily="18" charset="0"/>
                          <a:cs typeface="Cordia New" panose="020B0304020202020204" pitchFamily="34" charset="-34"/>
                        </a:rPr>
                        <a:t>.00</a:t>
                      </a:r>
                      <a:endParaRPr lang="en-TH" sz="1200">
                        <a:effectLst/>
                        <a:latin typeface="+mn-lt"/>
                        <a:ea typeface="Times New Roman" panose="02020603050405020304" pitchFamily="18" charset="0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TH" sz="1200">
                          <a:effectLst/>
                          <a:latin typeface="+mn-lt"/>
                          <a:ea typeface="Times New Roman" panose="02020603050405020304" pitchFamily="18" charset="0"/>
                          <a:cs typeface="Cordia New" panose="020B0304020202020204" pitchFamily="34" charset="-34"/>
                        </a:rPr>
                        <a:t>79</a:t>
                      </a:r>
                      <a:r>
                        <a:rPr lang="en-US" sz="1200">
                          <a:effectLst/>
                          <a:latin typeface="+mn-lt"/>
                          <a:ea typeface="Times New Roman" panose="02020603050405020304" pitchFamily="18" charset="0"/>
                          <a:cs typeface="Cordia New" panose="020B0304020202020204" pitchFamily="34" charset="-34"/>
                        </a:rPr>
                        <a:t>.00</a:t>
                      </a:r>
                      <a:endParaRPr lang="en-TH" sz="1200">
                        <a:effectLst/>
                        <a:latin typeface="+mn-lt"/>
                        <a:ea typeface="Times New Roman" panose="02020603050405020304" pitchFamily="18" charset="0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TH" sz="1200">
                          <a:effectLst/>
                          <a:latin typeface="+mn-lt"/>
                          <a:ea typeface="Times New Roman" panose="02020603050405020304" pitchFamily="18" charset="0"/>
                          <a:cs typeface="Cordia New" panose="020B0304020202020204" pitchFamily="34" charset="-34"/>
                        </a:rPr>
                        <a:t>89</a:t>
                      </a:r>
                      <a:r>
                        <a:rPr lang="en-US" sz="1200">
                          <a:effectLst/>
                          <a:latin typeface="+mn-lt"/>
                          <a:ea typeface="Times New Roman" panose="02020603050405020304" pitchFamily="18" charset="0"/>
                          <a:cs typeface="Cordia New" panose="020B0304020202020204" pitchFamily="34" charset="-34"/>
                        </a:rPr>
                        <a:t>.00</a:t>
                      </a:r>
                      <a:endParaRPr lang="en-TH" sz="1200">
                        <a:effectLst/>
                        <a:latin typeface="+mn-lt"/>
                        <a:ea typeface="Times New Roman" panose="02020603050405020304" pitchFamily="18" charset="0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523983959"/>
                  </a:ext>
                </a:extLst>
              </a:tr>
              <a:tr h="335857">
                <a:tc>
                  <a:txBody>
                    <a:bodyPr/>
                    <a:lstStyle/>
                    <a:p>
                      <a:pPr algn="ctr"/>
                      <a:r>
                        <a:rPr lang="en-US" sz="1200" b="1">
                          <a:effectLst/>
                        </a:rPr>
                        <a:t>Co</a:t>
                      </a:r>
                      <a:r>
                        <a:rPr lang="en-TH" sz="1200" b="1">
                          <a:effectLst/>
                        </a:rPr>
                        <a:t>mment</a:t>
                      </a:r>
                      <a:r>
                        <a:rPr lang="en-US" sz="1200" b="1">
                          <a:effectLst/>
                        </a:rPr>
                        <a:t> in b</a:t>
                      </a:r>
                      <a:r>
                        <a:rPr lang="en-TH" sz="1200" b="1">
                          <a:effectLst/>
                        </a:rPr>
                        <a:t>ody</a:t>
                      </a:r>
                      <a:endParaRPr lang="en-TH" sz="24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TH" sz="1200">
                          <a:effectLst/>
                          <a:latin typeface="+mn-lt"/>
                          <a:ea typeface="Times New Roman" panose="02020603050405020304" pitchFamily="18" charset="0"/>
                          <a:cs typeface="Cordia New" panose="020B0304020202020204" pitchFamily="34" charset="-34"/>
                        </a:rPr>
                        <a:t>26</a:t>
                      </a:r>
                      <a:r>
                        <a:rPr lang="en-US" sz="1200">
                          <a:effectLst/>
                          <a:latin typeface="+mn-lt"/>
                          <a:ea typeface="Times New Roman" panose="02020603050405020304" pitchFamily="18" charset="0"/>
                          <a:cs typeface="Cordia New" panose="020B0304020202020204" pitchFamily="34" charset="-34"/>
                        </a:rPr>
                        <a:t>.</a:t>
                      </a:r>
                      <a:r>
                        <a:rPr lang="en-TH" sz="1200">
                          <a:effectLst/>
                          <a:latin typeface="+mn-lt"/>
                          <a:ea typeface="Times New Roman" panose="02020603050405020304" pitchFamily="18" charset="0"/>
                          <a:cs typeface="Cordia New" panose="020B0304020202020204" pitchFamily="34" charset="-34"/>
                        </a:rPr>
                        <a:t>83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TH" sz="1200" b="1">
                          <a:effectLst/>
                          <a:latin typeface="+mn-lt"/>
                          <a:ea typeface="Times New Roman" panose="02020603050405020304" pitchFamily="18" charset="0"/>
                          <a:cs typeface="Cordia New" panose="020B0304020202020204" pitchFamily="34" charset="-34"/>
                        </a:rPr>
                        <a:t>91</a:t>
                      </a:r>
                      <a:r>
                        <a:rPr lang="en-US" sz="1200" b="1">
                          <a:effectLst/>
                          <a:latin typeface="+mn-lt"/>
                          <a:ea typeface="Times New Roman" panose="02020603050405020304" pitchFamily="18" charset="0"/>
                          <a:cs typeface="Cordia New" panose="020B0304020202020204" pitchFamily="34" charset="-34"/>
                        </a:rPr>
                        <a:t>.</a:t>
                      </a:r>
                      <a:r>
                        <a:rPr lang="en-TH" sz="1200" b="1">
                          <a:effectLst/>
                          <a:latin typeface="+mn-lt"/>
                          <a:ea typeface="Times New Roman" panose="02020603050405020304" pitchFamily="18" charset="0"/>
                          <a:cs typeface="Cordia New" panose="020B0304020202020204" pitchFamily="34" charset="-34"/>
                        </a:rPr>
                        <a:t>71</a:t>
                      </a:r>
                      <a:endParaRPr lang="en-TH" sz="1200">
                        <a:effectLst/>
                        <a:latin typeface="+mn-lt"/>
                        <a:ea typeface="Times New Roman" panose="02020603050405020304" pitchFamily="18" charset="0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TH" sz="1200">
                          <a:effectLst/>
                          <a:latin typeface="+mn-lt"/>
                          <a:ea typeface="Times New Roman" panose="02020603050405020304" pitchFamily="18" charset="0"/>
                          <a:cs typeface="Cordia New" panose="020B0304020202020204" pitchFamily="34" charset="-34"/>
                        </a:rPr>
                        <a:t>81</a:t>
                      </a:r>
                      <a:r>
                        <a:rPr lang="en-US" sz="1200">
                          <a:effectLst/>
                          <a:latin typeface="+mn-lt"/>
                          <a:ea typeface="Times New Roman" panose="02020603050405020304" pitchFamily="18" charset="0"/>
                          <a:cs typeface="Cordia New" panose="020B0304020202020204" pitchFamily="34" charset="-34"/>
                        </a:rPr>
                        <a:t>.</a:t>
                      </a:r>
                      <a:r>
                        <a:rPr lang="en-TH" sz="1200">
                          <a:effectLst/>
                          <a:latin typeface="+mn-lt"/>
                          <a:ea typeface="Times New Roman" panose="02020603050405020304" pitchFamily="18" charset="0"/>
                          <a:cs typeface="Cordia New" panose="020B0304020202020204" pitchFamily="34" charset="-34"/>
                        </a:rPr>
                        <a:t>46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TH" sz="1200">
                          <a:effectLst/>
                          <a:latin typeface="+mn-lt"/>
                          <a:ea typeface="Times New Roman" panose="02020603050405020304" pitchFamily="18" charset="0"/>
                          <a:cs typeface="Cordia New" panose="020B0304020202020204" pitchFamily="34" charset="-34"/>
                        </a:rPr>
                        <a:t>51</a:t>
                      </a:r>
                      <a:r>
                        <a:rPr lang="en-US" sz="1200">
                          <a:effectLst/>
                          <a:latin typeface="+mn-lt"/>
                          <a:ea typeface="Times New Roman" panose="02020603050405020304" pitchFamily="18" charset="0"/>
                          <a:cs typeface="Cordia New" panose="020B0304020202020204" pitchFamily="34" charset="-34"/>
                        </a:rPr>
                        <a:t>.</a:t>
                      </a:r>
                      <a:r>
                        <a:rPr lang="en-TH" sz="1200">
                          <a:effectLst/>
                          <a:latin typeface="+mn-lt"/>
                          <a:ea typeface="Times New Roman" panose="02020603050405020304" pitchFamily="18" charset="0"/>
                          <a:cs typeface="Cordia New" panose="020B0304020202020204" pitchFamily="34" charset="-34"/>
                        </a:rPr>
                        <a:t>22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358930439"/>
                  </a:ext>
                </a:extLst>
              </a:tr>
              <a:tr h="409426">
                <a:tc>
                  <a:txBody>
                    <a:bodyPr/>
                    <a:lstStyle/>
                    <a:p>
                      <a:pPr algn="ctr"/>
                      <a:r>
                        <a:rPr lang="en-US" sz="1200" b="1">
                          <a:effectLst/>
                        </a:rPr>
                        <a:t>Fr</a:t>
                      </a:r>
                      <a:r>
                        <a:rPr lang="en-TH" sz="1200" b="1">
                          <a:effectLst/>
                        </a:rPr>
                        <a:t>own of conclusion</a:t>
                      </a:r>
                      <a:endParaRPr lang="en-TH" sz="24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TH" sz="1200">
                          <a:effectLst/>
                          <a:latin typeface="+mn-lt"/>
                          <a:ea typeface="Times New Roman" panose="02020603050405020304" pitchFamily="18" charset="0"/>
                          <a:cs typeface="Cordia New" panose="020B0304020202020204" pitchFamily="34" charset="-34"/>
                        </a:rPr>
                        <a:t>84</a:t>
                      </a:r>
                      <a:r>
                        <a:rPr lang="en-US" sz="1200">
                          <a:effectLst/>
                          <a:latin typeface="+mn-lt"/>
                          <a:ea typeface="Times New Roman" panose="02020603050405020304" pitchFamily="18" charset="0"/>
                          <a:cs typeface="Cordia New" panose="020B0304020202020204" pitchFamily="34" charset="-34"/>
                        </a:rPr>
                        <a:t>.</a:t>
                      </a:r>
                      <a:r>
                        <a:rPr lang="en-TH" sz="1200">
                          <a:effectLst/>
                          <a:latin typeface="+mn-lt"/>
                          <a:ea typeface="Times New Roman" panose="02020603050405020304" pitchFamily="18" charset="0"/>
                          <a:cs typeface="Cordia New" panose="020B0304020202020204" pitchFamily="34" charset="-34"/>
                        </a:rPr>
                        <a:t>43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TH" sz="1200" b="1">
                          <a:effectLst/>
                          <a:latin typeface="+mn-lt"/>
                          <a:ea typeface="Times New Roman" panose="02020603050405020304" pitchFamily="18" charset="0"/>
                          <a:cs typeface="Cordia New" panose="020B0304020202020204" pitchFamily="34" charset="-34"/>
                        </a:rPr>
                        <a:t>93</a:t>
                      </a:r>
                      <a:r>
                        <a:rPr lang="en-US" sz="1200" b="1">
                          <a:effectLst/>
                          <a:latin typeface="+mn-lt"/>
                          <a:ea typeface="Times New Roman" panose="02020603050405020304" pitchFamily="18" charset="0"/>
                          <a:cs typeface="Cordia New" panose="020B0304020202020204" pitchFamily="34" charset="-34"/>
                        </a:rPr>
                        <a:t>.</a:t>
                      </a:r>
                      <a:r>
                        <a:rPr lang="en-TH" sz="1200" b="1">
                          <a:effectLst/>
                          <a:latin typeface="+mn-lt"/>
                          <a:ea typeface="Times New Roman" panose="02020603050405020304" pitchFamily="18" charset="0"/>
                          <a:cs typeface="Cordia New" panose="020B0304020202020204" pitchFamily="34" charset="-34"/>
                        </a:rPr>
                        <a:t>4</a:t>
                      </a:r>
                      <a:r>
                        <a:rPr lang="en-US" sz="1200" b="1">
                          <a:effectLst/>
                          <a:latin typeface="+mn-lt"/>
                          <a:ea typeface="Times New Roman" panose="02020603050405020304" pitchFamily="18" charset="0"/>
                          <a:cs typeface="Cordia New" panose="020B0304020202020204" pitchFamily="34" charset="-34"/>
                        </a:rPr>
                        <a:t>0</a:t>
                      </a:r>
                      <a:endParaRPr lang="en-TH" sz="1200">
                        <a:effectLst/>
                        <a:latin typeface="+mn-lt"/>
                        <a:ea typeface="Times New Roman" panose="02020603050405020304" pitchFamily="18" charset="0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TH" sz="1200">
                          <a:effectLst/>
                          <a:latin typeface="+mn-lt"/>
                          <a:ea typeface="Times New Roman" panose="02020603050405020304" pitchFamily="18" charset="0"/>
                          <a:cs typeface="Cordia New" panose="020B0304020202020204" pitchFamily="34" charset="-34"/>
                        </a:rPr>
                        <a:t>44</a:t>
                      </a:r>
                      <a:r>
                        <a:rPr lang="en-US" sz="1200">
                          <a:effectLst/>
                          <a:latin typeface="+mn-lt"/>
                          <a:ea typeface="Times New Roman" panose="02020603050405020304" pitchFamily="18" charset="0"/>
                          <a:cs typeface="Cordia New" panose="020B0304020202020204" pitchFamily="34" charset="-34"/>
                        </a:rPr>
                        <a:t>.</a:t>
                      </a:r>
                      <a:r>
                        <a:rPr lang="en-TH" sz="1200">
                          <a:effectLst/>
                          <a:latin typeface="+mn-lt"/>
                          <a:ea typeface="Times New Roman" panose="02020603050405020304" pitchFamily="18" charset="0"/>
                          <a:cs typeface="Cordia New" panose="020B0304020202020204" pitchFamily="34" charset="-34"/>
                        </a:rPr>
                        <a:t>81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TH" sz="1200">
                          <a:effectLst/>
                          <a:latin typeface="+mn-lt"/>
                          <a:ea typeface="Times New Roman" panose="02020603050405020304" pitchFamily="18" charset="0"/>
                          <a:cs typeface="Cordia New" panose="020B0304020202020204" pitchFamily="34" charset="-34"/>
                        </a:rPr>
                        <a:t>31</a:t>
                      </a:r>
                      <a:r>
                        <a:rPr lang="en-US" sz="1200">
                          <a:effectLst/>
                          <a:latin typeface="+mn-lt"/>
                          <a:ea typeface="Times New Roman" panose="02020603050405020304" pitchFamily="18" charset="0"/>
                          <a:cs typeface="Cordia New" panose="020B0304020202020204" pitchFamily="34" charset="-34"/>
                        </a:rPr>
                        <a:t>.</a:t>
                      </a:r>
                      <a:r>
                        <a:rPr lang="en-TH" sz="1200">
                          <a:effectLst/>
                          <a:latin typeface="+mn-lt"/>
                          <a:ea typeface="Times New Roman" panose="02020603050405020304" pitchFamily="18" charset="0"/>
                          <a:cs typeface="Cordia New" panose="020B0304020202020204" pitchFamily="34" charset="-34"/>
                        </a:rPr>
                        <a:t>6</a:t>
                      </a:r>
                      <a:r>
                        <a:rPr lang="en-US" sz="1200">
                          <a:effectLst/>
                          <a:latin typeface="+mn-lt"/>
                          <a:ea typeface="Times New Roman" panose="02020603050405020304" pitchFamily="18" charset="0"/>
                          <a:cs typeface="Cordia New" panose="020B0304020202020204" pitchFamily="34" charset="-34"/>
                        </a:rPr>
                        <a:t>0</a:t>
                      </a:r>
                      <a:endParaRPr lang="en-TH" sz="1200">
                        <a:effectLst/>
                        <a:latin typeface="+mn-lt"/>
                        <a:ea typeface="Times New Roman" panose="02020603050405020304" pitchFamily="18" charset="0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758353079"/>
                  </a:ext>
                </a:extLst>
              </a:tr>
              <a:tr h="409426">
                <a:tc>
                  <a:txBody>
                    <a:bodyPr/>
                    <a:lstStyle/>
                    <a:p>
                      <a:pPr algn="ctr"/>
                      <a:r>
                        <a:rPr lang="en-US" sz="1200" b="1">
                          <a:effectLst/>
                        </a:rPr>
                        <a:t>In</a:t>
                      </a:r>
                      <a:r>
                        <a:rPr lang="en-TH" sz="1200" b="1">
                          <a:effectLst/>
                        </a:rPr>
                        <a:t>terestedness</a:t>
                      </a:r>
                      <a:r>
                        <a:rPr lang="en-US" sz="1200" b="1">
                          <a:effectLst/>
                        </a:rPr>
                        <a:t> of Conclusion</a:t>
                      </a:r>
                      <a:endParaRPr lang="en-TH" sz="24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TH" sz="1200">
                          <a:effectLst/>
                          <a:latin typeface="+mn-lt"/>
                          <a:ea typeface="Times New Roman" panose="02020603050405020304" pitchFamily="18" charset="0"/>
                          <a:cs typeface="Cordia New" panose="020B0304020202020204" pitchFamily="34" charset="-34"/>
                        </a:rPr>
                        <a:t>90</a:t>
                      </a:r>
                      <a:r>
                        <a:rPr lang="en-US" sz="1200">
                          <a:effectLst/>
                          <a:latin typeface="+mn-lt"/>
                          <a:ea typeface="Times New Roman" panose="02020603050405020304" pitchFamily="18" charset="0"/>
                          <a:cs typeface="Cordia New" panose="020B0304020202020204" pitchFamily="34" charset="-34"/>
                        </a:rPr>
                        <a:t>.</a:t>
                      </a:r>
                      <a:r>
                        <a:rPr lang="en-TH" sz="1200">
                          <a:effectLst/>
                          <a:latin typeface="+mn-lt"/>
                          <a:ea typeface="Times New Roman" panose="02020603050405020304" pitchFamily="18" charset="0"/>
                          <a:cs typeface="Cordia New" panose="020B0304020202020204" pitchFamily="34" charset="-34"/>
                        </a:rPr>
                        <a:t>39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TH" sz="1200" b="1">
                          <a:effectLst/>
                          <a:latin typeface="+mn-lt"/>
                          <a:ea typeface="Times New Roman" panose="02020603050405020304" pitchFamily="18" charset="0"/>
                          <a:cs typeface="Cordia New" panose="020B0304020202020204" pitchFamily="34" charset="-34"/>
                        </a:rPr>
                        <a:t>97</a:t>
                      </a:r>
                      <a:r>
                        <a:rPr lang="en-US" sz="1200" b="1">
                          <a:effectLst/>
                          <a:latin typeface="+mn-lt"/>
                          <a:ea typeface="Times New Roman" panose="02020603050405020304" pitchFamily="18" charset="0"/>
                          <a:cs typeface="Cordia New" panose="020B0304020202020204" pitchFamily="34" charset="-34"/>
                        </a:rPr>
                        <a:t>.</a:t>
                      </a:r>
                      <a:r>
                        <a:rPr lang="en-TH" sz="1200" b="1">
                          <a:effectLst/>
                          <a:latin typeface="+mn-lt"/>
                          <a:ea typeface="Times New Roman" panose="02020603050405020304" pitchFamily="18" charset="0"/>
                          <a:cs typeface="Cordia New" panose="020B0304020202020204" pitchFamily="34" charset="-34"/>
                        </a:rPr>
                        <a:t>15</a:t>
                      </a:r>
                      <a:endParaRPr lang="en-TH" sz="1200">
                        <a:effectLst/>
                        <a:latin typeface="+mn-lt"/>
                        <a:ea typeface="Times New Roman" panose="02020603050405020304" pitchFamily="18" charset="0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TH" sz="1200">
                          <a:effectLst/>
                          <a:latin typeface="+mn-lt"/>
                          <a:ea typeface="Times New Roman" panose="02020603050405020304" pitchFamily="18" charset="0"/>
                          <a:cs typeface="Cordia New" panose="020B0304020202020204" pitchFamily="34" charset="-34"/>
                        </a:rPr>
                        <a:t>57</a:t>
                      </a:r>
                      <a:r>
                        <a:rPr lang="en-US" sz="1200">
                          <a:effectLst/>
                          <a:latin typeface="+mn-lt"/>
                          <a:ea typeface="Times New Roman" panose="02020603050405020304" pitchFamily="18" charset="0"/>
                          <a:cs typeface="Cordia New" panose="020B0304020202020204" pitchFamily="34" charset="-34"/>
                        </a:rPr>
                        <a:t>.</a:t>
                      </a:r>
                      <a:r>
                        <a:rPr lang="en-TH" sz="1200">
                          <a:effectLst/>
                          <a:latin typeface="+mn-lt"/>
                          <a:ea typeface="Times New Roman" panose="02020603050405020304" pitchFamily="18" charset="0"/>
                          <a:cs typeface="Cordia New" panose="020B0304020202020204" pitchFamily="34" charset="-34"/>
                        </a:rPr>
                        <a:t>3</a:t>
                      </a:r>
                      <a:r>
                        <a:rPr lang="en-US" sz="1200">
                          <a:effectLst/>
                          <a:latin typeface="+mn-lt"/>
                          <a:ea typeface="Times New Roman" panose="02020603050405020304" pitchFamily="18" charset="0"/>
                          <a:cs typeface="Cordia New" panose="020B0304020202020204" pitchFamily="34" charset="-34"/>
                        </a:rPr>
                        <a:t>0</a:t>
                      </a:r>
                      <a:endParaRPr lang="en-TH" sz="1200">
                        <a:effectLst/>
                        <a:latin typeface="+mn-lt"/>
                        <a:ea typeface="Times New Roman" panose="02020603050405020304" pitchFamily="18" charset="0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TH" sz="1200">
                          <a:effectLst/>
                          <a:latin typeface="+mn-lt"/>
                          <a:ea typeface="Times New Roman" panose="02020603050405020304" pitchFamily="18" charset="0"/>
                          <a:cs typeface="Cordia New" panose="020B0304020202020204" pitchFamily="34" charset="-34"/>
                        </a:rPr>
                        <a:t>77</a:t>
                      </a:r>
                      <a:r>
                        <a:rPr lang="en-US" sz="1200">
                          <a:effectLst/>
                          <a:latin typeface="+mn-lt"/>
                          <a:ea typeface="Times New Roman" panose="02020603050405020304" pitchFamily="18" charset="0"/>
                          <a:cs typeface="Cordia New" panose="020B0304020202020204" pitchFamily="34" charset="-34"/>
                        </a:rPr>
                        <a:t>.</a:t>
                      </a:r>
                      <a:r>
                        <a:rPr lang="en-TH" sz="1200">
                          <a:effectLst/>
                          <a:latin typeface="+mn-lt"/>
                          <a:ea typeface="Times New Roman" panose="02020603050405020304" pitchFamily="18" charset="0"/>
                          <a:cs typeface="Cordia New" panose="020B0304020202020204" pitchFamily="34" charset="-34"/>
                        </a:rPr>
                        <a:t>94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945786671"/>
                  </a:ext>
                </a:extLst>
              </a:tr>
              <a:tr h="335857"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effectLst/>
                        </a:rPr>
                        <a:t>Part of Essay</a:t>
                      </a:r>
                      <a:endParaRPr lang="en-TH" sz="24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TH" sz="1200">
                          <a:effectLst/>
                          <a:latin typeface="+mn-lt"/>
                          <a:ea typeface="Times New Roman" panose="02020603050405020304" pitchFamily="18" charset="0"/>
                          <a:cs typeface="Cordia New" panose="020B0304020202020204" pitchFamily="34" charset="-34"/>
                        </a:rPr>
                        <a:t>34</a:t>
                      </a:r>
                      <a:r>
                        <a:rPr lang="en-US" sz="1200">
                          <a:effectLst/>
                          <a:latin typeface="+mn-lt"/>
                          <a:ea typeface="Times New Roman" panose="02020603050405020304" pitchFamily="18" charset="0"/>
                          <a:cs typeface="Cordia New" panose="020B0304020202020204" pitchFamily="34" charset="-34"/>
                        </a:rPr>
                        <a:t>.</a:t>
                      </a:r>
                      <a:r>
                        <a:rPr lang="en-TH" sz="1200">
                          <a:effectLst/>
                          <a:latin typeface="+mn-lt"/>
                          <a:ea typeface="Times New Roman" panose="02020603050405020304" pitchFamily="18" charset="0"/>
                          <a:cs typeface="Cordia New" panose="020B0304020202020204" pitchFamily="34" charset="-34"/>
                        </a:rPr>
                        <a:t>39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TH" sz="1200" b="1">
                          <a:effectLst/>
                          <a:latin typeface="+mn-lt"/>
                          <a:ea typeface="Times New Roman" panose="02020603050405020304" pitchFamily="18" charset="0"/>
                          <a:cs typeface="Cordia New" panose="020B0304020202020204" pitchFamily="34" charset="-34"/>
                        </a:rPr>
                        <a:t>98</a:t>
                      </a:r>
                      <a:r>
                        <a:rPr lang="en-US" sz="1200" b="1">
                          <a:effectLst/>
                          <a:latin typeface="+mn-lt"/>
                          <a:ea typeface="Times New Roman" panose="02020603050405020304" pitchFamily="18" charset="0"/>
                          <a:cs typeface="Cordia New" panose="020B0304020202020204" pitchFamily="34" charset="-34"/>
                        </a:rPr>
                        <a:t>.</a:t>
                      </a:r>
                      <a:r>
                        <a:rPr lang="en-TH" sz="1200" b="1">
                          <a:effectLst/>
                          <a:latin typeface="+mn-lt"/>
                          <a:ea typeface="Times New Roman" panose="02020603050405020304" pitchFamily="18" charset="0"/>
                          <a:cs typeface="Cordia New" panose="020B0304020202020204" pitchFamily="34" charset="-34"/>
                        </a:rPr>
                        <a:t>27</a:t>
                      </a:r>
                      <a:endParaRPr lang="en-TH" sz="1200">
                        <a:effectLst/>
                        <a:latin typeface="+mn-lt"/>
                        <a:ea typeface="Times New Roman" panose="02020603050405020304" pitchFamily="18" charset="0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TH" sz="1200">
                          <a:effectLst/>
                          <a:latin typeface="+mn-lt"/>
                          <a:ea typeface="Times New Roman" panose="02020603050405020304" pitchFamily="18" charset="0"/>
                          <a:cs typeface="Cordia New" panose="020B0304020202020204" pitchFamily="34" charset="-34"/>
                        </a:rPr>
                        <a:t>33</a:t>
                      </a:r>
                      <a:r>
                        <a:rPr lang="en-US" sz="1200">
                          <a:effectLst/>
                          <a:latin typeface="+mn-lt"/>
                          <a:ea typeface="Times New Roman" panose="02020603050405020304" pitchFamily="18" charset="0"/>
                          <a:cs typeface="Cordia New" panose="020B0304020202020204" pitchFamily="34" charset="-34"/>
                        </a:rPr>
                        <a:t>.</a:t>
                      </a:r>
                      <a:r>
                        <a:rPr lang="en-TH" sz="1200">
                          <a:effectLst/>
                          <a:latin typeface="+mn-lt"/>
                          <a:ea typeface="Times New Roman" panose="02020603050405020304" pitchFamily="18" charset="0"/>
                          <a:cs typeface="Cordia New" panose="020B0304020202020204" pitchFamily="34" charset="-34"/>
                        </a:rPr>
                        <a:t>24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TH" sz="1200" dirty="0">
                          <a:effectLst/>
                          <a:latin typeface="+mn-lt"/>
                          <a:ea typeface="Times New Roman" panose="02020603050405020304" pitchFamily="18" charset="0"/>
                          <a:cs typeface="Cordia New" panose="020B0304020202020204" pitchFamily="34" charset="-34"/>
                        </a:rPr>
                        <a:t>33</a:t>
                      </a:r>
                      <a:r>
                        <a:rPr lang="en-US" sz="1200" dirty="0">
                          <a:effectLst/>
                          <a:latin typeface="+mn-lt"/>
                          <a:ea typeface="Times New Roman" panose="02020603050405020304" pitchFamily="18" charset="0"/>
                          <a:cs typeface="Cordia New" panose="020B0304020202020204" pitchFamily="34" charset="-34"/>
                        </a:rPr>
                        <a:t>.</a:t>
                      </a:r>
                      <a:r>
                        <a:rPr lang="en-TH" sz="1200" dirty="0">
                          <a:effectLst/>
                          <a:latin typeface="+mn-lt"/>
                          <a:ea typeface="Times New Roman" panose="02020603050405020304" pitchFamily="18" charset="0"/>
                          <a:cs typeface="Cordia New" panose="020B0304020202020204" pitchFamily="34" charset="-34"/>
                        </a:rPr>
                        <a:t>24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47148723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0730169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wipe/>
      </p:transition>
    </mc:Choice>
    <mc:Fallback>
      <p:transition spd="slow">
        <p:wip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BA2C7B-C5B6-70EF-33FD-48A625340D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b="1" dirty="0"/>
              <a:t>Precision </a:t>
            </a:r>
            <a:r>
              <a:rPr lang="en-US" b="1" dirty="0"/>
              <a:t>Result</a:t>
            </a:r>
            <a:endParaRPr lang="en-TH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33A1A9A-06A4-9580-06E0-CD43D3ECDFB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79944" y="1875692"/>
            <a:ext cx="5435964" cy="4700953"/>
          </a:xfrm>
        </p:spPr>
        <p:txBody>
          <a:bodyPr>
            <a:normAutofit/>
          </a:bodyPr>
          <a:lstStyle/>
          <a:p>
            <a:r>
              <a:rPr lang="en-US" sz="2000" dirty="0"/>
              <a:t>Adam Optimizer</a:t>
            </a:r>
            <a:endParaRPr lang="en-TH" sz="2000" dirty="0"/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63B08BA8-6F79-130B-3762-7A4D8CF02953}"/>
              </a:ext>
            </a:extLst>
          </p:cNvPr>
          <p:cNvSpPr txBox="1">
            <a:spLocks/>
          </p:cNvSpPr>
          <p:nvPr/>
        </p:nvSpPr>
        <p:spPr>
          <a:xfrm>
            <a:off x="6756036" y="1875691"/>
            <a:ext cx="5435964" cy="470095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/>
              <a:t>RMSprop Optimizer</a:t>
            </a:r>
            <a:endParaRPr lang="en-TH" sz="2000" dirty="0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AB48B378-669B-9642-78F1-8D3568D78C0E}"/>
              </a:ext>
            </a:extLst>
          </p:cNvPr>
          <p:cNvCxnSpPr>
            <a:cxnSpLocks/>
          </p:cNvCxnSpPr>
          <p:nvPr/>
        </p:nvCxnSpPr>
        <p:spPr>
          <a:xfrm>
            <a:off x="6673975" y="1969477"/>
            <a:ext cx="0" cy="3704492"/>
          </a:xfrm>
          <a:prstGeom prst="line">
            <a:avLst/>
          </a:prstGeom>
          <a:ln w="19050">
            <a:solidFill>
              <a:srgbClr val="103EA7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2" name="Table 11">
            <a:extLst>
              <a:ext uri="{FF2B5EF4-FFF2-40B4-BE49-F238E27FC236}">
                <a16:creationId xmlns:a16="http://schemas.microsoft.com/office/drawing/2014/main" id="{F65B303C-E604-F1A9-BE73-FAC88F15490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88950355"/>
              </p:ext>
            </p:extLst>
          </p:nvPr>
        </p:nvGraphicFramePr>
        <p:xfrm>
          <a:off x="1869948" y="2446655"/>
          <a:ext cx="4402706" cy="2981131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1134844">
                  <a:extLst>
                    <a:ext uri="{9D8B030D-6E8A-4147-A177-3AD203B41FA5}">
                      <a16:colId xmlns:a16="http://schemas.microsoft.com/office/drawing/2014/main" val="2465920250"/>
                    </a:ext>
                  </a:extLst>
                </a:gridCol>
                <a:gridCol w="650493">
                  <a:extLst>
                    <a:ext uri="{9D8B030D-6E8A-4147-A177-3AD203B41FA5}">
                      <a16:colId xmlns:a16="http://schemas.microsoft.com/office/drawing/2014/main" val="2106633971"/>
                    </a:ext>
                  </a:extLst>
                </a:gridCol>
                <a:gridCol w="575401">
                  <a:extLst>
                    <a:ext uri="{9D8B030D-6E8A-4147-A177-3AD203B41FA5}">
                      <a16:colId xmlns:a16="http://schemas.microsoft.com/office/drawing/2014/main" val="1712697306"/>
                    </a:ext>
                  </a:extLst>
                </a:gridCol>
                <a:gridCol w="521335">
                  <a:extLst>
                    <a:ext uri="{9D8B030D-6E8A-4147-A177-3AD203B41FA5}">
                      <a16:colId xmlns:a16="http://schemas.microsoft.com/office/drawing/2014/main" val="3010109243"/>
                    </a:ext>
                  </a:extLst>
                </a:gridCol>
                <a:gridCol w="1520633">
                  <a:extLst>
                    <a:ext uri="{9D8B030D-6E8A-4147-A177-3AD203B41FA5}">
                      <a16:colId xmlns:a16="http://schemas.microsoft.com/office/drawing/2014/main" val="3786205498"/>
                    </a:ext>
                  </a:extLst>
                </a:gridCol>
              </a:tblGrid>
              <a:tr h="288092">
                <a:tc>
                  <a:txBody>
                    <a:bodyPr/>
                    <a:lstStyle/>
                    <a:p>
                      <a:pPr algn="ctr"/>
                      <a:r>
                        <a:rPr lang="en-TH" sz="1200" b="1" dirty="0">
                          <a:effectLst/>
                        </a:rPr>
                        <a:t>Algorithm</a:t>
                      </a:r>
                      <a:endParaRPr lang="en-TH" sz="24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TH" sz="1200" b="1" dirty="0">
                          <a:effectLst/>
                        </a:rPr>
                        <a:t>LSTM</a:t>
                      </a:r>
                      <a:endParaRPr lang="en-TH" sz="24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TH" sz="1200" b="1">
                          <a:effectLst/>
                        </a:rPr>
                        <a:t>CNN</a:t>
                      </a:r>
                      <a:endParaRPr lang="en-TH" sz="24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TH" sz="1200" b="1">
                          <a:effectLst/>
                        </a:rPr>
                        <a:t>BERT</a:t>
                      </a:r>
                      <a:endParaRPr lang="en-TH" sz="24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TH" sz="1200" b="1" dirty="0">
                          <a:effectLst/>
                        </a:rPr>
                        <a:t>WangchanBERTa</a:t>
                      </a:r>
                      <a:endParaRPr lang="en-TH" sz="24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836025885"/>
                  </a:ext>
                </a:extLst>
              </a:tr>
              <a:tr h="369992"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effectLst/>
                        </a:rPr>
                        <a:t>In</a:t>
                      </a:r>
                      <a:r>
                        <a:rPr lang="en-TH" sz="1200" b="1" dirty="0">
                          <a:effectLst/>
                        </a:rPr>
                        <a:t>troductory Introduction</a:t>
                      </a:r>
                      <a:endParaRPr lang="en-TH" sz="24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TH" sz="1200">
                          <a:effectLst/>
                          <a:latin typeface="+mn-lt"/>
                          <a:ea typeface="Times New Roman" panose="02020603050405020304" pitchFamily="18" charset="0"/>
                          <a:cs typeface="Cordia New" panose="020B0304020202020204" pitchFamily="34" charset="-34"/>
                        </a:rPr>
                        <a:t>45</a:t>
                      </a:r>
                      <a:r>
                        <a:rPr lang="en-US" sz="1200">
                          <a:effectLst/>
                          <a:latin typeface="+mn-lt"/>
                          <a:ea typeface="Times New Roman" panose="02020603050405020304" pitchFamily="18" charset="0"/>
                          <a:cs typeface="Cordia New" panose="020B0304020202020204" pitchFamily="34" charset="-34"/>
                        </a:rPr>
                        <a:t>.</a:t>
                      </a:r>
                      <a:r>
                        <a:rPr lang="en-TH" sz="1200">
                          <a:effectLst/>
                          <a:latin typeface="+mn-lt"/>
                          <a:ea typeface="Times New Roman" panose="02020603050405020304" pitchFamily="18" charset="0"/>
                          <a:cs typeface="Cordia New" panose="020B0304020202020204" pitchFamily="34" charset="-34"/>
                        </a:rPr>
                        <a:t>76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TH" sz="1200" b="1" dirty="0">
                          <a:effectLst/>
                          <a:latin typeface="+mn-lt"/>
                          <a:ea typeface="Times New Roman" panose="02020603050405020304" pitchFamily="18" charset="0"/>
                          <a:cs typeface="Cordia New" panose="020B0304020202020204" pitchFamily="34" charset="-34"/>
                        </a:rPr>
                        <a:t>92</a:t>
                      </a:r>
                      <a:r>
                        <a:rPr lang="en-US" sz="1200" b="1" dirty="0">
                          <a:effectLst/>
                          <a:latin typeface="+mn-lt"/>
                          <a:ea typeface="Times New Roman" panose="02020603050405020304" pitchFamily="18" charset="0"/>
                          <a:cs typeface="Cordia New" panose="020B0304020202020204" pitchFamily="34" charset="-34"/>
                        </a:rPr>
                        <a:t>.</a:t>
                      </a:r>
                      <a:r>
                        <a:rPr lang="en-TH" sz="1200" b="1" dirty="0">
                          <a:effectLst/>
                          <a:latin typeface="+mn-lt"/>
                          <a:ea typeface="Times New Roman" panose="02020603050405020304" pitchFamily="18" charset="0"/>
                          <a:cs typeface="Cordia New" panose="020B0304020202020204" pitchFamily="34" charset="-34"/>
                        </a:rPr>
                        <a:t>69</a:t>
                      </a:r>
                      <a:endParaRPr lang="en-TH" sz="1200" dirty="0">
                        <a:effectLst/>
                        <a:latin typeface="+mn-lt"/>
                        <a:ea typeface="Times New Roman" panose="02020603050405020304" pitchFamily="18" charset="0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TH" sz="1200">
                          <a:effectLst/>
                          <a:latin typeface="+mn-lt"/>
                          <a:ea typeface="Times New Roman" panose="02020603050405020304" pitchFamily="18" charset="0"/>
                          <a:cs typeface="Cordia New" panose="020B0304020202020204" pitchFamily="34" charset="-34"/>
                        </a:rPr>
                        <a:t>92</a:t>
                      </a:r>
                      <a:r>
                        <a:rPr lang="en-US" sz="1200">
                          <a:effectLst/>
                          <a:latin typeface="+mn-lt"/>
                          <a:ea typeface="Times New Roman" panose="02020603050405020304" pitchFamily="18" charset="0"/>
                          <a:cs typeface="Cordia New" panose="020B0304020202020204" pitchFamily="34" charset="-34"/>
                        </a:rPr>
                        <a:t>.</a:t>
                      </a:r>
                      <a:r>
                        <a:rPr lang="en-TH" sz="1200">
                          <a:effectLst/>
                          <a:latin typeface="+mn-lt"/>
                          <a:ea typeface="Times New Roman" panose="02020603050405020304" pitchFamily="18" charset="0"/>
                          <a:cs typeface="Cordia New" panose="020B0304020202020204" pitchFamily="34" charset="-34"/>
                        </a:rPr>
                        <a:t>48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TH" sz="1200">
                          <a:effectLst/>
                          <a:latin typeface="+mn-lt"/>
                          <a:ea typeface="Times New Roman" panose="02020603050405020304" pitchFamily="18" charset="0"/>
                          <a:cs typeface="Cordia New" panose="020B0304020202020204" pitchFamily="34" charset="-34"/>
                        </a:rPr>
                        <a:t>91</a:t>
                      </a:r>
                      <a:r>
                        <a:rPr lang="en-US" sz="1200">
                          <a:effectLst/>
                          <a:latin typeface="+mn-lt"/>
                          <a:ea typeface="Times New Roman" panose="02020603050405020304" pitchFamily="18" charset="0"/>
                          <a:cs typeface="Cordia New" panose="020B0304020202020204" pitchFamily="34" charset="-34"/>
                        </a:rPr>
                        <a:t>.</a:t>
                      </a:r>
                      <a:r>
                        <a:rPr lang="en-TH" sz="1200">
                          <a:effectLst/>
                          <a:latin typeface="+mn-lt"/>
                          <a:ea typeface="Times New Roman" panose="02020603050405020304" pitchFamily="18" charset="0"/>
                          <a:cs typeface="Cordia New" panose="020B0304020202020204" pitchFamily="34" charset="-34"/>
                        </a:rPr>
                        <a:t>48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516009907"/>
                  </a:ext>
                </a:extLst>
              </a:tr>
              <a:tr h="554987"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effectLst/>
                        </a:rPr>
                        <a:t>In</a:t>
                      </a:r>
                      <a:r>
                        <a:rPr lang="en-TH" sz="1200" b="1" dirty="0">
                          <a:effectLst/>
                        </a:rPr>
                        <a:t>terestedness</a:t>
                      </a:r>
                      <a:r>
                        <a:rPr lang="en-US" sz="1200" b="1" dirty="0">
                          <a:effectLst/>
                        </a:rPr>
                        <a:t> of Introduction</a:t>
                      </a:r>
                      <a:endParaRPr lang="en-TH" sz="24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TH" sz="1200">
                          <a:effectLst/>
                          <a:latin typeface="+mn-lt"/>
                          <a:ea typeface="Times New Roman" panose="02020603050405020304" pitchFamily="18" charset="0"/>
                          <a:cs typeface="Cordia New" panose="020B0304020202020204" pitchFamily="34" charset="-34"/>
                        </a:rPr>
                        <a:t>4</a:t>
                      </a:r>
                      <a:r>
                        <a:rPr lang="en-US" sz="1200">
                          <a:effectLst/>
                          <a:latin typeface="+mn-lt"/>
                          <a:ea typeface="Times New Roman" panose="02020603050405020304" pitchFamily="18" charset="0"/>
                          <a:cs typeface="Cordia New" panose="020B0304020202020204" pitchFamily="34" charset="-34"/>
                        </a:rPr>
                        <a:t>.</a:t>
                      </a:r>
                      <a:r>
                        <a:rPr lang="en-TH" sz="1200">
                          <a:effectLst/>
                          <a:latin typeface="+mn-lt"/>
                          <a:ea typeface="Times New Roman" panose="02020603050405020304" pitchFamily="18" charset="0"/>
                          <a:cs typeface="Cordia New" panose="020B0304020202020204" pitchFamily="34" charset="-34"/>
                        </a:rPr>
                        <a:t>15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TH" sz="1200">
                          <a:effectLst/>
                          <a:latin typeface="+mn-lt"/>
                          <a:ea typeface="Times New Roman" panose="02020603050405020304" pitchFamily="18" charset="0"/>
                          <a:cs typeface="Cordia New" panose="020B0304020202020204" pitchFamily="34" charset="-34"/>
                        </a:rPr>
                        <a:t>88</a:t>
                      </a:r>
                      <a:r>
                        <a:rPr lang="en-US" sz="1200">
                          <a:effectLst/>
                          <a:latin typeface="+mn-lt"/>
                          <a:ea typeface="Times New Roman" panose="02020603050405020304" pitchFamily="18" charset="0"/>
                          <a:cs typeface="Cordia New" panose="020B0304020202020204" pitchFamily="34" charset="-34"/>
                        </a:rPr>
                        <a:t>.</a:t>
                      </a:r>
                      <a:r>
                        <a:rPr lang="en-TH" sz="1200">
                          <a:effectLst/>
                          <a:latin typeface="+mn-lt"/>
                          <a:ea typeface="Times New Roman" panose="02020603050405020304" pitchFamily="18" charset="0"/>
                          <a:cs typeface="Cordia New" panose="020B0304020202020204" pitchFamily="34" charset="-34"/>
                        </a:rPr>
                        <a:t>73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TH" sz="1200">
                          <a:effectLst/>
                          <a:latin typeface="+mn-lt"/>
                          <a:ea typeface="Times New Roman" panose="02020603050405020304" pitchFamily="18" charset="0"/>
                          <a:cs typeface="Cordia New" panose="020B0304020202020204" pitchFamily="34" charset="-34"/>
                        </a:rPr>
                        <a:t>77</a:t>
                      </a:r>
                      <a:r>
                        <a:rPr lang="en-US" sz="1200">
                          <a:effectLst/>
                          <a:latin typeface="+mn-lt"/>
                          <a:ea typeface="Times New Roman" panose="02020603050405020304" pitchFamily="18" charset="0"/>
                          <a:cs typeface="Cordia New" panose="020B0304020202020204" pitchFamily="34" charset="-34"/>
                        </a:rPr>
                        <a:t>.</a:t>
                      </a:r>
                      <a:r>
                        <a:rPr lang="en-TH" sz="1200">
                          <a:effectLst/>
                          <a:latin typeface="+mn-lt"/>
                          <a:ea typeface="Times New Roman" panose="02020603050405020304" pitchFamily="18" charset="0"/>
                          <a:cs typeface="Cordia New" panose="020B0304020202020204" pitchFamily="34" charset="-34"/>
                        </a:rPr>
                        <a:t>52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TH" sz="1200" b="1">
                          <a:effectLst/>
                          <a:latin typeface="+mn-lt"/>
                          <a:ea typeface="Times New Roman" panose="02020603050405020304" pitchFamily="18" charset="0"/>
                          <a:cs typeface="Cordia New" panose="020B0304020202020204" pitchFamily="34" charset="-34"/>
                        </a:rPr>
                        <a:t>90</a:t>
                      </a:r>
                      <a:r>
                        <a:rPr lang="en-US" sz="1200" b="1">
                          <a:effectLst/>
                          <a:latin typeface="+mn-lt"/>
                          <a:ea typeface="Times New Roman" panose="02020603050405020304" pitchFamily="18" charset="0"/>
                          <a:cs typeface="Cordia New" panose="020B0304020202020204" pitchFamily="34" charset="-34"/>
                        </a:rPr>
                        <a:t>.</a:t>
                      </a:r>
                      <a:r>
                        <a:rPr lang="en-TH" sz="1200" b="1">
                          <a:effectLst/>
                          <a:latin typeface="+mn-lt"/>
                          <a:ea typeface="Times New Roman" panose="02020603050405020304" pitchFamily="18" charset="0"/>
                          <a:cs typeface="Cordia New" panose="020B0304020202020204" pitchFamily="34" charset="-34"/>
                        </a:rPr>
                        <a:t>1</a:t>
                      </a:r>
                      <a:r>
                        <a:rPr lang="en-US" sz="1200" b="1">
                          <a:effectLst/>
                          <a:latin typeface="+mn-lt"/>
                          <a:ea typeface="Times New Roman" panose="02020603050405020304" pitchFamily="18" charset="0"/>
                          <a:cs typeface="Cordia New" panose="020B0304020202020204" pitchFamily="34" charset="-34"/>
                        </a:rPr>
                        <a:t>0</a:t>
                      </a:r>
                      <a:endParaRPr lang="en-TH" sz="1200">
                        <a:effectLst/>
                        <a:latin typeface="+mn-lt"/>
                        <a:ea typeface="Times New Roman" panose="02020603050405020304" pitchFamily="18" charset="0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761132683"/>
                  </a:ext>
                </a:extLst>
              </a:tr>
              <a:tr h="369992"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effectLst/>
                        </a:rPr>
                        <a:t>S</a:t>
                      </a:r>
                      <a:r>
                        <a:rPr lang="en-TH" sz="1200" b="1" dirty="0">
                          <a:effectLst/>
                        </a:rPr>
                        <a:t>equence of body</a:t>
                      </a:r>
                      <a:endParaRPr lang="en-TH" sz="24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TH" sz="1200">
                          <a:effectLst/>
                          <a:latin typeface="+mn-lt"/>
                          <a:ea typeface="Times New Roman" panose="02020603050405020304" pitchFamily="18" charset="0"/>
                          <a:cs typeface="Cordia New" panose="020B0304020202020204" pitchFamily="34" charset="-34"/>
                        </a:rPr>
                        <a:t>88</a:t>
                      </a:r>
                      <a:r>
                        <a:rPr lang="en-US" sz="1200">
                          <a:effectLst/>
                          <a:latin typeface="+mn-lt"/>
                          <a:ea typeface="Times New Roman" panose="02020603050405020304" pitchFamily="18" charset="0"/>
                          <a:cs typeface="Cordia New" panose="020B0304020202020204" pitchFamily="34" charset="-34"/>
                        </a:rPr>
                        <a:t>.</a:t>
                      </a:r>
                      <a:r>
                        <a:rPr lang="en-TH" sz="1200">
                          <a:effectLst/>
                          <a:latin typeface="+mn-lt"/>
                          <a:ea typeface="Times New Roman" panose="02020603050405020304" pitchFamily="18" charset="0"/>
                          <a:cs typeface="Cordia New" panose="020B0304020202020204" pitchFamily="34" charset="-34"/>
                        </a:rPr>
                        <a:t>42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TH" sz="1200">
                          <a:effectLst/>
                          <a:latin typeface="+mn-lt"/>
                          <a:ea typeface="Times New Roman" panose="02020603050405020304" pitchFamily="18" charset="0"/>
                          <a:cs typeface="Cordia New" panose="020B0304020202020204" pitchFamily="34" charset="-34"/>
                        </a:rPr>
                        <a:t>96</a:t>
                      </a:r>
                      <a:r>
                        <a:rPr lang="en-US" sz="1200">
                          <a:effectLst/>
                          <a:latin typeface="+mn-lt"/>
                          <a:ea typeface="Times New Roman" panose="02020603050405020304" pitchFamily="18" charset="0"/>
                          <a:cs typeface="Cordia New" panose="020B0304020202020204" pitchFamily="34" charset="-34"/>
                        </a:rPr>
                        <a:t>.</a:t>
                      </a:r>
                      <a:r>
                        <a:rPr lang="en-TH" sz="1200">
                          <a:effectLst/>
                          <a:latin typeface="+mn-lt"/>
                          <a:ea typeface="Times New Roman" panose="02020603050405020304" pitchFamily="18" charset="0"/>
                          <a:cs typeface="Cordia New" panose="020B0304020202020204" pitchFamily="34" charset="-34"/>
                        </a:rPr>
                        <a:t>56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TH" sz="1200">
                          <a:effectLst/>
                          <a:latin typeface="+mn-lt"/>
                          <a:ea typeface="Times New Roman" panose="02020603050405020304" pitchFamily="18" charset="0"/>
                          <a:cs typeface="Cordia New" panose="020B0304020202020204" pitchFamily="34" charset="-34"/>
                        </a:rPr>
                        <a:t>64</a:t>
                      </a:r>
                      <a:r>
                        <a:rPr lang="en-US" sz="1200">
                          <a:effectLst/>
                          <a:latin typeface="+mn-lt"/>
                          <a:ea typeface="Times New Roman" panose="02020603050405020304" pitchFamily="18" charset="0"/>
                          <a:cs typeface="Cordia New" panose="020B0304020202020204" pitchFamily="34" charset="-34"/>
                        </a:rPr>
                        <a:t>.</a:t>
                      </a:r>
                      <a:r>
                        <a:rPr lang="en-TH" sz="1200">
                          <a:effectLst/>
                          <a:latin typeface="+mn-lt"/>
                          <a:ea typeface="Times New Roman" panose="02020603050405020304" pitchFamily="18" charset="0"/>
                          <a:cs typeface="Cordia New" panose="020B0304020202020204" pitchFamily="34" charset="-34"/>
                        </a:rPr>
                        <a:t>49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TH" sz="1200" b="1">
                          <a:effectLst/>
                          <a:latin typeface="+mn-lt"/>
                          <a:ea typeface="Times New Roman" panose="02020603050405020304" pitchFamily="18" charset="0"/>
                          <a:cs typeface="Cordia New" panose="020B0304020202020204" pitchFamily="34" charset="-34"/>
                        </a:rPr>
                        <a:t>97</a:t>
                      </a:r>
                      <a:r>
                        <a:rPr lang="en-US" sz="1200" b="1">
                          <a:effectLst/>
                          <a:latin typeface="+mn-lt"/>
                          <a:ea typeface="Times New Roman" panose="02020603050405020304" pitchFamily="18" charset="0"/>
                          <a:cs typeface="Cordia New" panose="020B0304020202020204" pitchFamily="34" charset="-34"/>
                        </a:rPr>
                        <a:t>.</a:t>
                      </a:r>
                      <a:r>
                        <a:rPr lang="en-TH" sz="1200" b="1">
                          <a:effectLst/>
                          <a:latin typeface="+mn-lt"/>
                          <a:ea typeface="Times New Roman" panose="02020603050405020304" pitchFamily="18" charset="0"/>
                          <a:cs typeface="Cordia New" panose="020B0304020202020204" pitchFamily="34" charset="-34"/>
                        </a:rPr>
                        <a:t>45</a:t>
                      </a:r>
                      <a:endParaRPr lang="en-TH" sz="1200">
                        <a:effectLst/>
                        <a:latin typeface="+mn-lt"/>
                        <a:ea typeface="Times New Roman" panose="02020603050405020304" pitchFamily="18" charset="0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848077962"/>
                  </a:ext>
                </a:extLst>
              </a:tr>
              <a:tr h="369992"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effectLst/>
                        </a:rPr>
                        <a:t>Co</a:t>
                      </a:r>
                      <a:r>
                        <a:rPr lang="en-TH" sz="1200" b="1" dirty="0">
                          <a:effectLst/>
                        </a:rPr>
                        <a:t>mment</a:t>
                      </a:r>
                      <a:r>
                        <a:rPr lang="en-US" sz="1200" b="1" dirty="0">
                          <a:effectLst/>
                        </a:rPr>
                        <a:t> in b</a:t>
                      </a:r>
                      <a:r>
                        <a:rPr lang="en-TH" sz="1200" b="1" dirty="0">
                          <a:effectLst/>
                        </a:rPr>
                        <a:t>ody</a:t>
                      </a:r>
                      <a:endParaRPr lang="en-TH" sz="24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TH" sz="1200">
                          <a:effectLst/>
                          <a:latin typeface="+mn-lt"/>
                          <a:ea typeface="Times New Roman" panose="02020603050405020304" pitchFamily="18" charset="0"/>
                          <a:cs typeface="Cordia New" panose="020B0304020202020204" pitchFamily="34" charset="-34"/>
                        </a:rPr>
                        <a:t>46</a:t>
                      </a:r>
                      <a:r>
                        <a:rPr lang="en-US" sz="1200">
                          <a:effectLst/>
                          <a:latin typeface="+mn-lt"/>
                          <a:ea typeface="Times New Roman" panose="02020603050405020304" pitchFamily="18" charset="0"/>
                          <a:cs typeface="Cordia New" panose="020B0304020202020204" pitchFamily="34" charset="-34"/>
                        </a:rPr>
                        <a:t>.</a:t>
                      </a:r>
                      <a:r>
                        <a:rPr lang="en-TH" sz="1200">
                          <a:effectLst/>
                          <a:latin typeface="+mn-lt"/>
                          <a:ea typeface="Times New Roman" panose="02020603050405020304" pitchFamily="18" charset="0"/>
                          <a:cs typeface="Cordia New" panose="020B0304020202020204" pitchFamily="34" charset="-34"/>
                        </a:rPr>
                        <a:t>97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TH" sz="1200" b="1">
                          <a:effectLst/>
                          <a:latin typeface="+mn-lt"/>
                          <a:ea typeface="Times New Roman" panose="02020603050405020304" pitchFamily="18" charset="0"/>
                          <a:cs typeface="Cordia New" panose="020B0304020202020204" pitchFamily="34" charset="-34"/>
                        </a:rPr>
                        <a:t>96</a:t>
                      </a:r>
                      <a:r>
                        <a:rPr lang="en-US" sz="1200" b="1">
                          <a:effectLst/>
                          <a:latin typeface="+mn-lt"/>
                          <a:ea typeface="Times New Roman" panose="02020603050405020304" pitchFamily="18" charset="0"/>
                          <a:cs typeface="Cordia New" panose="020B0304020202020204" pitchFamily="34" charset="-34"/>
                        </a:rPr>
                        <a:t>.</a:t>
                      </a:r>
                      <a:r>
                        <a:rPr lang="en-TH" sz="1200" b="1">
                          <a:effectLst/>
                          <a:latin typeface="+mn-lt"/>
                          <a:ea typeface="Times New Roman" panose="02020603050405020304" pitchFamily="18" charset="0"/>
                          <a:cs typeface="Cordia New" panose="020B0304020202020204" pitchFamily="34" charset="-34"/>
                        </a:rPr>
                        <a:t>37</a:t>
                      </a:r>
                      <a:endParaRPr lang="en-TH" sz="1200">
                        <a:effectLst/>
                        <a:latin typeface="+mn-lt"/>
                        <a:ea typeface="Times New Roman" panose="02020603050405020304" pitchFamily="18" charset="0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TH" sz="1200">
                          <a:effectLst/>
                          <a:latin typeface="+mn-lt"/>
                          <a:ea typeface="Times New Roman" panose="02020603050405020304" pitchFamily="18" charset="0"/>
                          <a:cs typeface="Cordia New" panose="020B0304020202020204" pitchFamily="34" charset="-34"/>
                        </a:rPr>
                        <a:t>72</a:t>
                      </a:r>
                      <a:r>
                        <a:rPr lang="en-US" sz="1200">
                          <a:effectLst/>
                          <a:latin typeface="+mn-lt"/>
                          <a:ea typeface="Times New Roman" panose="02020603050405020304" pitchFamily="18" charset="0"/>
                          <a:cs typeface="Cordia New" panose="020B0304020202020204" pitchFamily="34" charset="-34"/>
                        </a:rPr>
                        <a:t>.</a:t>
                      </a:r>
                      <a:r>
                        <a:rPr lang="en-TH" sz="1200">
                          <a:effectLst/>
                          <a:latin typeface="+mn-lt"/>
                          <a:ea typeface="Times New Roman" panose="02020603050405020304" pitchFamily="18" charset="0"/>
                          <a:cs typeface="Cordia New" panose="020B0304020202020204" pitchFamily="34" charset="-34"/>
                        </a:rPr>
                        <a:t>71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TH" sz="1200">
                          <a:effectLst/>
                          <a:latin typeface="+mn-lt"/>
                          <a:ea typeface="Times New Roman" panose="02020603050405020304" pitchFamily="18" charset="0"/>
                          <a:cs typeface="Cordia New" panose="020B0304020202020204" pitchFamily="34" charset="-34"/>
                        </a:rPr>
                        <a:t>90</a:t>
                      </a:r>
                      <a:r>
                        <a:rPr lang="en-US" sz="1200">
                          <a:effectLst/>
                          <a:latin typeface="+mn-lt"/>
                          <a:ea typeface="Times New Roman" panose="02020603050405020304" pitchFamily="18" charset="0"/>
                          <a:cs typeface="Cordia New" panose="020B0304020202020204" pitchFamily="34" charset="-34"/>
                        </a:rPr>
                        <a:t>.</a:t>
                      </a:r>
                      <a:r>
                        <a:rPr lang="en-TH" sz="1200">
                          <a:effectLst/>
                          <a:latin typeface="+mn-lt"/>
                          <a:ea typeface="Times New Roman" panose="02020603050405020304" pitchFamily="18" charset="0"/>
                          <a:cs typeface="Cordia New" panose="020B0304020202020204" pitchFamily="34" charset="-34"/>
                        </a:rPr>
                        <a:t>71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481766114"/>
                  </a:ext>
                </a:extLst>
              </a:tr>
              <a:tr h="369992"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effectLst/>
                        </a:rPr>
                        <a:t>Fr</a:t>
                      </a:r>
                      <a:r>
                        <a:rPr lang="en-TH" sz="1200" b="1" dirty="0">
                          <a:effectLst/>
                        </a:rPr>
                        <a:t>own of conclusion</a:t>
                      </a:r>
                      <a:endParaRPr lang="en-TH" sz="24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TH" sz="1200">
                          <a:effectLst/>
                          <a:latin typeface="+mn-lt"/>
                          <a:ea typeface="Times New Roman" panose="02020603050405020304" pitchFamily="18" charset="0"/>
                          <a:cs typeface="Cordia New" panose="020B0304020202020204" pitchFamily="34" charset="-34"/>
                        </a:rPr>
                        <a:t>92</a:t>
                      </a:r>
                      <a:r>
                        <a:rPr lang="en-US" sz="1200">
                          <a:effectLst/>
                          <a:latin typeface="+mn-lt"/>
                          <a:ea typeface="Times New Roman" panose="02020603050405020304" pitchFamily="18" charset="0"/>
                          <a:cs typeface="Cordia New" panose="020B0304020202020204" pitchFamily="34" charset="-34"/>
                        </a:rPr>
                        <a:t>.</a:t>
                      </a:r>
                      <a:r>
                        <a:rPr lang="en-TH" sz="1200">
                          <a:effectLst/>
                          <a:latin typeface="+mn-lt"/>
                          <a:ea typeface="Times New Roman" panose="02020603050405020304" pitchFamily="18" charset="0"/>
                          <a:cs typeface="Cordia New" panose="020B0304020202020204" pitchFamily="34" charset="-34"/>
                        </a:rPr>
                        <a:t>33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TH" sz="1200">
                          <a:effectLst/>
                          <a:latin typeface="+mn-lt"/>
                          <a:ea typeface="Times New Roman" panose="02020603050405020304" pitchFamily="18" charset="0"/>
                          <a:cs typeface="Cordia New" panose="020B0304020202020204" pitchFamily="34" charset="-34"/>
                        </a:rPr>
                        <a:t>92</a:t>
                      </a:r>
                      <a:r>
                        <a:rPr lang="en-US" sz="1200">
                          <a:effectLst/>
                          <a:latin typeface="+mn-lt"/>
                          <a:ea typeface="Times New Roman" panose="02020603050405020304" pitchFamily="18" charset="0"/>
                          <a:cs typeface="Cordia New" panose="020B0304020202020204" pitchFamily="34" charset="-34"/>
                        </a:rPr>
                        <a:t>.</a:t>
                      </a:r>
                      <a:r>
                        <a:rPr lang="en-TH" sz="1200">
                          <a:effectLst/>
                          <a:latin typeface="+mn-lt"/>
                          <a:ea typeface="Times New Roman" panose="02020603050405020304" pitchFamily="18" charset="0"/>
                          <a:cs typeface="Cordia New" panose="020B0304020202020204" pitchFamily="34" charset="-34"/>
                        </a:rPr>
                        <a:t>83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TH" sz="1200">
                          <a:effectLst/>
                          <a:latin typeface="+mn-lt"/>
                          <a:ea typeface="Times New Roman" panose="02020603050405020304" pitchFamily="18" charset="0"/>
                          <a:cs typeface="Cordia New" panose="020B0304020202020204" pitchFamily="34" charset="-34"/>
                        </a:rPr>
                        <a:t>91</a:t>
                      </a:r>
                      <a:r>
                        <a:rPr lang="en-US" sz="1200">
                          <a:effectLst/>
                          <a:latin typeface="+mn-lt"/>
                          <a:ea typeface="Times New Roman" panose="02020603050405020304" pitchFamily="18" charset="0"/>
                          <a:cs typeface="Cordia New" panose="020B0304020202020204" pitchFamily="34" charset="-34"/>
                        </a:rPr>
                        <a:t>.</a:t>
                      </a:r>
                      <a:r>
                        <a:rPr lang="en-TH" sz="1200">
                          <a:effectLst/>
                          <a:latin typeface="+mn-lt"/>
                          <a:ea typeface="Times New Roman" panose="02020603050405020304" pitchFamily="18" charset="0"/>
                          <a:cs typeface="Cordia New" panose="020B0304020202020204" pitchFamily="34" charset="-34"/>
                        </a:rPr>
                        <a:t>19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TH" sz="1200" b="1">
                          <a:effectLst/>
                          <a:latin typeface="+mn-lt"/>
                          <a:ea typeface="Times New Roman" panose="02020603050405020304" pitchFamily="18" charset="0"/>
                          <a:cs typeface="Cordia New" panose="020B0304020202020204" pitchFamily="34" charset="-34"/>
                        </a:rPr>
                        <a:t>93</a:t>
                      </a:r>
                      <a:r>
                        <a:rPr lang="en-US" sz="1200" b="1">
                          <a:effectLst/>
                          <a:latin typeface="+mn-lt"/>
                          <a:ea typeface="Times New Roman" panose="02020603050405020304" pitchFamily="18" charset="0"/>
                          <a:cs typeface="Cordia New" panose="020B0304020202020204" pitchFamily="34" charset="-34"/>
                        </a:rPr>
                        <a:t>.</a:t>
                      </a:r>
                      <a:r>
                        <a:rPr lang="en-TH" sz="1200" b="1">
                          <a:effectLst/>
                          <a:latin typeface="+mn-lt"/>
                          <a:ea typeface="Times New Roman" panose="02020603050405020304" pitchFamily="18" charset="0"/>
                          <a:cs typeface="Cordia New" panose="020B0304020202020204" pitchFamily="34" charset="-34"/>
                        </a:rPr>
                        <a:t>61</a:t>
                      </a:r>
                      <a:endParaRPr lang="en-TH" sz="1200">
                        <a:effectLst/>
                        <a:latin typeface="+mn-lt"/>
                        <a:ea typeface="Times New Roman" panose="02020603050405020304" pitchFamily="18" charset="0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686148826"/>
                  </a:ext>
                </a:extLst>
              </a:tr>
              <a:tr h="369992"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effectLst/>
                        </a:rPr>
                        <a:t>In</a:t>
                      </a:r>
                      <a:r>
                        <a:rPr lang="en-TH" sz="1200" b="1" dirty="0">
                          <a:effectLst/>
                        </a:rPr>
                        <a:t>terestedness</a:t>
                      </a:r>
                      <a:r>
                        <a:rPr lang="en-US" sz="1200" b="1" dirty="0">
                          <a:effectLst/>
                        </a:rPr>
                        <a:t> of Conclusion</a:t>
                      </a:r>
                      <a:endParaRPr lang="en-TH" sz="24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TH" sz="1200">
                          <a:effectLst/>
                          <a:latin typeface="+mn-lt"/>
                          <a:ea typeface="Times New Roman" panose="02020603050405020304" pitchFamily="18" charset="0"/>
                          <a:cs typeface="Cordia New" panose="020B0304020202020204" pitchFamily="34" charset="-34"/>
                        </a:rPr>
                        <a:t>95</a:t>
                      </a:r>
                      <a:r>
                        <a:rPr lang="en-US" sz="1200">
                          <a:effectLst/>
                          <a:latin typeface="+mn-lt"/>
                          <a:ea typeface="Times New Roman" panose="02020603050405020304" pitchFamily="18" charset="0"/>
                          <a:cs typeface="Cordia New" panose="020B0304020202020204" pitchFamily="34" charset="-34"/>
                        </a:rPr>
                        <a:t>.</a:t>
                      </a:r>
                      <a:r>
                        <a:rPr lang="en-TH" sz="1200">
                          <a:effectLst/>
                          <a:latin typeface="+mn-lt"/>
                          <a:ea typeface="Times New Roman" panose="02020603050405020304" pitchFamily="18" charset="0"/>
                          <a:cs typeface="Cordia New" panose="020B0304020202020204" pitchFamily="34" charset="-34"/>
                        </a:rPr>
                        <a:t>39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TH" sz="1200">
                          <a:effectLst/>
                          <a:latin typeface="+mn-lt"/>
                          <a:ea typeface="Times New Roman" panose="02020603050405020304" pitchFamily="18" charset="0"/>
                          <a:cs typeface="Cordia New" panose="020B0304020202020204" pitchFamily="34" charset="-34"/>
                        </a:rPr>
                        <a:t>96</a:t>
                      </a:r>
                      <a:r>
                        <a:rPr lang="en-US" sz="1200">
                          <a:effectLst/>
                          <a:latin typeface="+mn-lt"/>
                          <a:ea typeface="Times New Roman" panose="02020603050405020304" pitchFamily="18" charset="0"/>
                          <a:cs typeface="Cordia New" panose="020B0304020202020204" pitchFamily="34" charset="-34"/>
                        </a:rPr>
                        <a:t>.</a:t>
                      </a:r>
                      <a:r>
                        <a:rPr lang="en-TH" sz="1200">
                          <a:effectLst/>
                          <a:latin typeface="+mn-lt"/>
                          <a:ea typeface="Times New Roman" panose="02020603050405020304" pitchFamily="18" charset="0"/>
                          <a:cs typeface="Cordia New" panose="020B0304020202020204" pitchFamily="34" charset="-34"/>
                        </a:rPr>
                        <a:t>81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TH" sz="1200">
                          <a:effectLst/>
                          <a:latin typeface="+mn-lt"/>
                          <a:ea typeface="Times New Roman" panose="02020603050405020304" pitchFamily="18" charset="0"/>
                          <a:cs typeface="Cordia New" panose="020B0304020202020204" pitchFamily="34" charset="-34"/>
                        </a:rPr>
                        <a:t>62</a:t>
                      </a:r>
                      <a:r>
                        <a:rPr lang="en-US" sz="1200">
                          <a:effectLst/>
                          <a:latin typeface="+mn-lt"/>
                          <a:ea typeface="Times New Roman" panose="02020603050405020304" pitchFamily="18" charset="0"/>
                          <a:cs typeface="Cordia New" panose="020B0304020202020204" pitchFamily="34" charset="-34"/>
                        </a:rPr>
                        <a:t>.</a:t>
                      </a:r>
                      <a:r>
                        <a:rPr lang="en-TH" sz="1200">
                          <a:effectLst/>
                          <a:latin typeface="+mn-lt"/>
                          <a:ea typeface="Times New Roman" panose="02020603050405020304" pitchFamily="18" charset="0"/>
                          <a:cs typeface="Cordia New" panose="020B0304020202020204" pitchFamily="34" charset="-34"/>
                        </a:rPr>
                        <a:t>3</a:t>
                      </a:r>
                      <a:r>
                        <a:rPr lang="en-US" sz="1200">
                          <a:effectLst/>
                          <a:latin typeface="+mn-lt"/>
                          <a:ea typeface="Times New Roman" panose="02020603050405020304" pitchFamily="18" charset="0"/>
                          <a:cs typeface="Cordia New" panose="020B0304020202020204" pitchFamily="34" charset="-34"/>
                        </a:rPr>
                        <a:t>0</a:t>
                      </a:r>
                      <a:endParaRPr lang="en-TH" sz="1200">
                        <a:effectLst/>
                        <a:latin typeface="+mn-lt"/>
                        <a:ea typeface="Times New Roman" panose="02020603050405020304" pitchFamily="18" charset="0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TH" sz="1200" b="1">
                          <a:effectLst/>
                          <a:latin typeface="+mn-lt"/>
                          <a:ea typeface="Times New Roman" panose="02020603050405020304" pitchFamily="18" charset="0"/>
                          <a:cs typeface="Cordia New" panose="020B0304020202020204" pitchFamily="34" charset="-34"/>
                        </a:rPr>
                        <a:t>97</a:t>
                      </a:r>
                      <a:r>
                        <a:rPr lang="en-US" sz="1200" b="1">
                          <a:effectLst/>
                          <a:latin typeface="+mn-lt"/>
                          <a:ea typeface="Times New Roman" panose="02020603050405020304" pitchFamily="18" charset="0"/>
                          <a:cs typeface="Cordia New" panose="020B0304020202020204" pitchFamily="34" charset="-34"/>
                        </a:rPr>
                        <a:t>.</a:t>
                      </a:r>
                      <a:r>
                        <a:rPr lang="en-TH" sz="1200" b="1">
                          <a:effectLst/>
                          <a:latin typeface="+mn-lt"/>
                          <a:ea typeface="Times New Roman" panose="02020603050405020304" pitchFamily="18" charset="0"/>
                          <a:cs typeface="Cordia New" panose="020B0304020202020204" pitchFamily="34" charset="-34"/>
                        </a:rPr>
                        <a:t>02</a:t>
                      </a:r>
                      <a:endParaRPr lang="en-TH" sz="1200">
                        <a:effectLst/>
                        <a:latin typeface="+mn-lt"/>
                        <a:ea typeface="Times New Roman" panose="02020603050405020304" pitchFamily="18" charset="0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979759635"/>
                  </a:ext>
                </a:extLst>
              </a:tr>
              <a:tr h="288092"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effectLst/>
                        </a:rPr>
                        <a:t>Part of Essay</a:t>
                      </a:r>
                      <a:endParaRPr lang="en-TH" sz="24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TH" sz="1200">
                          <a:effectLst/>
                          <a:latin typeface="+mn-lt"/>
                          <a:ea typeface="Times New Roman" panose="02020603050405020304" pitchFamily="18" charset="0"/>
                          <a:cs typeface="Cordia New" panose="020B0304020202020204" pitchFamily="34" charset="-34"/>
                        </a:rPr>
                        <a:t>37</a:t>
                      </a:r>
                      <a:r>
                        <a:rPr lang="en-US" sz="1200">
                          <a:effectLst/>
                          <a:latin typeface="+mn-lt"/>
                          <a:ea typeface="Times New Roman" panose="02020603050405020304" pitchFamily="18" charset="0"/>
                          <a:cs typeface="Cordia New" panose="020B0304020202020204" pitchFamily="34" charset="-34"/>
                        </a:rPr>
                        <a:t>.</a:t>
                      </a:r>
                      <a:r>
                        <a:rPr lang="en-TH" sz="1200">
                          <a:effectLst/>
                          <a:latin typeface="+mn-lt"/>
                          <a:ea typeface="Times New Roman" panose="02020603050405020304" pitchFamily="18" charset="0"/>
                          <a:cs typeface="Cordia New" panose="020B0304020202020204" pitchFamily="34" charset="-34"/>
                        </a:rPr>
                        <a:t>26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TH" sz="1200" b="1">
                          <a:effectLst/>
                          <a:latin typeface="+mn-lt"/>
                          <a:ea typeface="Times New Roman" panose="02020603050405020304" pitchFamily="18" charset="0"/>
                          <a:cs typeface="Cordia New" panose="020B0304020202020204" pitchFamily="34" charset="-34"/>
                        </a:rPr>
                        <a:t>98</a:t>
                      </a:r>
                      <a:r>
                        <a:rPr lang="en-US" sz="1200" b="1">
                          <a:effectLst/>
                          <a:latin typeface="+mn-lt"/>
                          <a:ea typeface="Times New Roman" panose="02020603050405020304" pitchFamily="18" charset="0"/>
                          <a:cs typeface="Cordia New" panose="020B0304020202020204" pitchFamily="34" charset="-34"/>
                        </a:rPr>
                        <a:t>.</a:t>
                      </a:r>
                      <a:r>
                        <a:rPr lang="en-TH" sz="1200" b="1">
                          <a:effectLst/>
                          <a:latin typeface="+mn-lt"/>
                          <a:ea typeface="Times New Roman" panose="02020603050405020304" pitchFamily="18" charset="0"/>
                          <a:cs typeface="Cordia New" panose="020B0304020202020204" pitchFamily="34" charset="-34"/>
                        </a:rPr>
                        <a:t>65</a:t>
                      </a:r>
                      <a:endParaRPr lang="en-TH" sz="1200">
                        <a:effectLst/>
                        <a:latin typeface="+mn-lt"/>
                        <a:ea typeface="Times New Roman" panose="02020603050405020304" pitchFamily="18" charset="0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TH" sz="1200">
                          <a:effectLst/>
                          <a:latin typeface="+mn-lt"/>
                          <a:ea typeface="Times New Roman" panose="02020603050405020304" pitchFamily="18" charset="0"/>
                          <a:cs typeface="Cordia New" panose="020B0304020202020204" pitchFamily="34" charset="-34"/>
                        </a:rPr>
                        <a:t>93</a:t>
                      </a:r>
                      <a:r>
                        <a:rPr lang="en-US" sz="1200">
                          <a:effectLst/>
                          <a:latin typeface="+mn-lt"/>
                          <a:ea typeface="Times New Roman" panose="02020603050405020304" pitchFamily="18" charset="0"/>
                          <a:cs typeface="Cordia New" panose="020B0304020202020204" pitchFamily="34" charset="-34"/>
                        </a:rPr>
                        <a:t>.</a:t>
                      </a:r>
                      <a:r>
                        <a:rPr lang="en-TH" sz="1200">
                          <a:effectLst/>
                          <a:latin typeface="+mn-lt"/>
                          <a:ea typeface="Times New Roman" panose="02020603050405020304" pitchFamily="18" charset="0"/>
                          <a:cs typeface="Cordia New" panose="020B0304020202020204" pitchFamily="34" charset="-34"/>
                        </a:rPr>
                        <a:t>06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TH" sz="1200" dirty="0">
                          <a:effectLst/>
                          <a:latin typeface="+mn-lt"/>
                          <a:ea typeface="Times New Roman" panose="02020603050405020304" pitchFamily="18" charset="0"/>
                          <a:cs typeface="Cordia New" panose="020B0304020202020204" pitchFamily="34" charset="-34"/>
                        </a:rPr>
                        <a:t>97</a:t>
                      </a:r>
                      <a:r>
                        <a:rPr lang="en-US" sz="1200" dirty="0">
                          <a:effectLst/>
                          <a:latin typeface="+mn-lt"/>
                          <a:ea typeface="Times New Roman" panose="02020603050405020304" pitchFamily="18" charset="0"/>
                          <a:cs typeface="Cordia New" panose="020B0304020202020204" pitchFamily="34" charset="-34"/>
                        </a:rPr>
                        <a:t>.</a:t>
                      </a:r>
                      <a:r>
                        <a:rPr lang="en-TH" sz="1200" dirty="0">
                          <a:effectLst/>
                          <a:latin typeface="+mn-lt"/>
                          <a:ea typeface="Times New Roman" panose="02020603050405020304" pitchFamily="18" charset="0"/>
                          <a:cs typeface="Cordia New" panose="020B0304020202020204" pitchFamily="34" charset="-34"/>
                        </a:rPr>
                        <a:t>98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007219803"/>
                  </a:ext>
                </a:extLst>
              </a:tr>
            </a:tbl>
          </a:graphicData>
        </a:graphic>
      </p:graphicFrame>
      <p:graphicFrame>
        <p:nvGraphicFramePr>
          <p:cNvPr id="13" name="Table 12">
            <a:extLst>
              <a:ext uri="{FF2B5EF4-FFF2-40B4-BE49-F238E27FC236}">
                <a16:creationId xmlns:a16="http://schemas.microsoft.com/office/drawing/2014/main" id="{BF439E4B-F909-45D7-CDE1-E81DBAB4D89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48413459"/>
              </p:ext>
            </p:extLst>
          </p:nvPr>
        </p:nvGraphicFramePr>
        <p:xfrm>
          <a:off x="6967686" y="2446655"/>
          <a:ext cx="4535563" cy="2981132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1362707">
                  <a:extLst>
                    <a:ext uri="{9D8B030D-6E8A-4147-A177-3AD203B41FA5}">
                      <a16:colId xmlns:a16="http://schemas.microsoft.com/office/drawing/2014/main" val="1057622197"/>
                    </a:ext>
                  </a:extLst>
                </a:gridCol>
                <a:gridCol w="650295">
                  <a:extLst>
                    <a:ext uri="{9D8B030D-6E8A-4147-A177-3AD203B41FA5}">
                      <a16:colId xmlns:a16="http://schemas.microsoft.com/office/drawing/2014/main" val="2166274098"/>
                    </a:ext>
                  </a:extLst>
                </a:gridCol>
                <a:gridCol w="559059">
                  <a:extLst>
                    <a:ext uri="{9D8B030D-6E8A-4147-A177-3AD203B41FA5}">
                      <a16:colId xmlns:a16="http://schemas.microsoft.com/office/drawing/2014/main" val="3594825190"/>
                    </a:ext>
                  </a:extLst>
                </a:gridCol>
                <a:gridCol w="632824">
                  <a:extLst>
                    <a:ext uri="{9D8B030D-6E8A-4147-A177-3AD203B41FA5}">
                      <a16:colId xmlns:a16="http://schemas.microsoft.com/office/drawing/2014/main" val="3737796420"/>
                    </a:ext>
                  </a:extLst>
                </a:gridCol>
                <a:gridCol w="1330678">
                  <a:extLst>
                    <a:ext uri="{9D8B030D-6E8A-4147-A177-3AD203B41FA5}">
                      <a16:colId xmlns:a16="http://schemas.microsoft.com/office/drawing/2014/main" val="3678951224"/>
                    </a:ext>
                  </a:extLst>
                </a:gridCol>
              </a:tblGrid>
              <a:tr h="335857">
                <a:tc>
                  <a:txBody>
                    <a:bodyPr/>
                    <a:lstStyle/>
                    <a:p>
                      <a:pPr algn="ctr"/>
                      <a:r>
                        <a:rPr lang="en-TH" sz="1200" b="1" dirty="0">
                          <a:effectLst/>
                        </a:rPr>
                        <a:t>Algorithm</a:t>
                      </a:r>
                      <a:endParaRPr lang="en-TH" sz="24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TH" sz="1200" b="1" dirty="0">
                          <a:effectLst/>
                        </a:rPr>
                        <a:t>LSTM</a:t>
                      </a:r>
                      <a:endParaRPr lang="en-TH" sz="24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TH" sz="1200" b="1" dirty="0">
                          <a:effectLst/>
                        </a:rPr>
                        <a:t>CNN</a:t>
                      </a:r>
                      <a:endParaRPr lang="en-TH" sz="24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TH" sz="1200" b="1" dirty="0">
                          <a:effectLst/>
                        </a:rPr>
                        <a:t>BERT</a:t>
                      </a:r>
                      <a:endParaRPr lang="en-TH" sz="24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TH" sz="1200" b="1" dirty="0">
                          <a:effectLst/>
                        </a:rPr>
                        <a:t>WangchanBERTa</a:t>
                      </a:r>
                      <a:endParaRPr lang="en-TH" sz="24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073211227"/>
                  </a:ext>
                </a:extLst>
              </a:tr>
              <a:tr h="409426"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effectLst/>
                        </a:rPr>
                        <a:t>In</a:t>
                      </a:r>
                      <a:r>
                        <a:rPr lang="en-TH" sz="1200" b="1" dirty="0">
                          <a:effectLst/>
                        </a:rPr>
                        <a:t>troductory Introduction</a:t>
                      </a:r>
                      <a:endParaRPr lang="en-TH" sz="24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TH" sz="1200" dirty="0">
                          <a:effectLst/>
                          <a:latin typeface="+mn-lt"/>
                          <a:ea typeface="Times New Roman" panose="02020603050405020304" pitchFamily="18" charset="0"/>
                          <a:cs typeface="Cordia New" panose="020B0304020202020204" pitchFamily="34" charset="-34"/>
                        </a:rPr>
                        <a:t>74</a:t>
                      </a:r>
                      <a:r>
                        <a:rPr lang="en-US" sz="1200" dirty="0">
                          <a:effectLst/>
                          <a:latin typeface="+mn-lt"/>
                          <a:ea typeface="Times New Roman" panose="02020603050405020304" pitchFamily="18" charset="0"/>
                          <a:cs typeface="Cordia New" panose="020B0304020202020204" pitchFamily="34" charset="-34"/>
                        </a:rPr>
                        <a:t>.</a:t>
                      </a:r>
                      <a:r>
                        <a:rPr lang="en-TH" sz="1200" dirty="0">
                          <a:effectLst/>
                          <a:latin typeface="+mn-lt"/>
                          <a:ea typeface="Times New Roman" panose="02020603050405020304" pitchFamily="18" charset="0"/>
                          <a:cs typeface="Cordia New" panose="020B0304020202020204" pitchFamily="34" charset="-34"/>
                        </a:rPr>
                        <a:t>1</a:t>
                      </a:r>
                      <a:r>
                        <a:rPr lang="en-US" sz="1200" dirty="0">
                          <a:effectLst/>
                          <a:latin typeface="+mn-lt"/>
                          <a:ea typeface="Times New Roman" panose="02020603050405020304" pitchFamily="18" charset="0"/>
                          <a:cs typeface="Cordia New" panose="020B0304020202020204" pitchFamily="34" charset="-34"/>
                        </a:rPr>
                        <a:t>0</a:t>
                      </a:r>
                      <a:endParaRPr lang="en-TH" sz="1200" dirty="0">
                        <a:effectLst/>
                        <a:latin typeface="+mn-lt"/>
                        <a:ea typeface="Times New Roman" panose="02020603050405020304" pitchFamily="18" charset="0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TH" sz="1200" b="1">
                          <a:effectLst/>
                          <a:latin typeface="+mn-lt"/>
                          <a:ea typeface="Times New Roman" panose="02020603050405020304" pitchFamily="18" charset="0"/>
                          <a:cs typeface="Cordia New" panose="020B0304020202020204" pitchFamily="34" charset="-34"/>
                        </a:rPr>
                        <a:t>92</a:t>
                      </a:r>
                      <a:r>
                        <a:rPr lang="en-US" sz="1200" b="1">
                          <a:effectLst/>
                          <a:latin typeface="+mn-lt"/>
                          <a:ea typeface="Times New Roman" panose="02020603050405020304" pitchFamily="18" charset="0"/>
                          <a:cs typeface="Cordia New" panose="020B0304020202020204" pitchFamily="34" charset="-34"/>
                        </a:rPr>
                        <a:t>.</a:t>
                      </a:r>
                      <a:r>
                        <a:rPr lang="en-TH" sz="1200" b="1">
                          <a:effectLst/>
                          <a:latin typeface="+mn-lt"/>
                          <a:ea typeface="Times New Roman" panose="02020603050405020304" pitchFamily="18" charset="0"/>
                          <a:cs typeface="Cordia New" panose="020B0304020202020204" pitchFamily="34" charset="-34"/>
                        </a:rPr>
                        <a:t>56</a:t>
                      </a:r>
                      <a:endParaRPr lang="en-TH" sz="1200">
                        <a:effectLst/>
                        <a:latin typeface="+mn-lt"/>
                        <a:ea typeface="Times New Roman" panose="02020603050405020304" pitchFamily="18" charset="0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TH" sz="1200">
                          <a:effectLst/>
                          <a:latin typeface="+mn-lt"/>
                          <a:ea typeface="Times New Roman" panose="02020603050405020304" pitchFamily="18" charset="0"/>
                          <a:cs typeface="Cordia New" panose="020B0304020202020204" pitchFamily="34" charset="-34"/>
                        </a:rPr>
                        <a:t>12</a:t>
                      </a:r>
                      <a:r>
                        <a:rPr lang="en-US" sz="1200">
                          <a:effectLst/>
                          <a:latin typeface="+mn-lt"/>
                          <a:ea typeface="Times New Roman" panose="02020603050405020304" pitchFamily="18" charset="0"/>
                          <a:cs typeface="Cordia New" panose="020B0304020202020204" pitchFamily="34" charset="-34"/>
                        </a:rPr>
                        <a:t>.</a:t>
                      </a:r>
                      <a:r>
                        <a:rPr lang="en-TH" sz="1200">
                          <a:effectLst/>
                          <a:latin typeface="+mn-lt"/>
                          <a:ea typeface="Times New Roman" panose="02020603050405020304" pitchFamily="18" charset="0"/>
                          <a:cs typeface="Cordia New" panose="020B0304020202020204" pitchFamily="34" charset="-34"/>
                        </a:rPr>
                        <a:t>21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TH" sz="1200">
                          <a:effectLst/>
                          <a:latin typeface="+mn-lt"/>
                          <a:ea typeface="Times New Roman" panose="02020603050405020304" pitchFamily="18" charset="0"/>
                          <a:cs typeface="Cordia New" panose="020B0304020202020204" pitchFamily="34" charset="-34"/>
                        </a:rPr>
                        <a:t>12</a:t>
                      </a:r>
                      <a:r>
                        <a:rPr lang="en-US" sz="1200">
                          <a:effectLst/>
                          <a:latin typeface="+mn-lt"/>
                          <a:ea typeface="Times New Roman" panose="02020603050405020304" pitchFamily="18" charset="0"/>
                          <a:cs typeface="Cordia New" panose="020B0304020202020204" pitchFamily="34" charset="-34"/>
                        </a:rPr>
                        <a:t>.</a:t>
                      </a:r>
                      <a:r>
                        <a:rPr lang="en-TH" sz="1200">
                          <a:effectLst/>
                          <a:latin typeface="+mn-lt"/>
                          <a:ea typeface="Times New Roman" panose="02020603050405020304" pitchFamily="18" charset="0"/>
                          <a:cs typeface="Cordia New" panose="020B0304020202020204" pitchFamily="34" charset="-34"/>
                        </a:rPr>
                        <a:t>21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4278580288"/>
                  </a:ext>
                </a:extLst>
              </a:tr>
              <a:tr h="409426">
                <a:tc>
                  <a:txBody>
                    <a:bodyPr/>
                    <a:lstStyle/>
                    <a:p>
                      <a:pPr algn="ctr"/>
                      <a:r>
                        <a:rPr lang="en-US" sz="1200" b="1">
                          <a:effectLst/>
                        </a:rPr>
                        <a:t>In</a:t>
                      </a:r>
                      <a:r>
                        <a:rPr lang="en-TH" sz="1200" b="1">
                          <a:effectLst/>
                        </a:rPr>
                        <a:t>terestedness</a:t>
                      </a:r>
                      <a:r>
                        <a:rPr lang="en-US" sz="1200" b="1">
                          <a:effectLst/>
                        </a:rPr>
                        <a:t> of Introduction</a:t>
                      </a:r>
                      <a:endParaRPr lang="en-TH" sz="24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TH" sz="1200">
                          <a:effectLst/>
                          <a:latin typeface="+mn-lt"/>
                          <a:ea typeface="Times New Roman" panose="02020603050405020304" pitchFamily="18" charset="0"/>
                          <a:cs typeface="Cordia New" panose="020B0304020202020204" pitchFamily="34" charset="-34"/>
                        </a:rPr>
                        <a:t>14</a:t>
                      </a:r>
                      <a:r>
                        <a:rPr lang="en-US" sz="1200">
                          <a:effectLst/>
                          <a:latin typeface="+mn-lt"/>
                          <a:ea typeface="Times New Roman" panose="02020603050405020304" pitchFamily="18" charset="0"/>
                          <a:cs typeface="Cordia New" panose="020B0304020202020204" pitchFamily="34" charset="-34"/>
                        </a:rPr>
                        <a:t>.</a:t>
                      </a:r>
                      <a:r>
                        <a:rPr lang="en-TH" sz="1200">
                          <a:effectLst/>
                          <a:latin typeface="+mn-lt"/>
                          <a:ea typeface="Times New Roman" panose="02020603050405020304" pitchFamily="18" charset="0"/>
                          <a:cs typeface="Cordia New" panose="020B0304020202020204" pitchFamily="34" charset="-34"/>
                        </a:rPr>
                        <a:t>53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TH" sz="1200" b="1">
                          <a:effectLst/>
                          <a:latin typeface="+mn-lt"/>
                          <a:ea typeface="Times New Roman" panose="02020603050405020304" pitchFamily="18" charset="0"/>
                          <a:cs typeface="Cordia New" panose="020B0304020202020204" pitchFamily="34" charset="-34"/>
                        </a:rPr>
                        <a:t>90</a:t>
                      </a:r>
                      <a:r>
                        <a:rPr lang="en-US" sz="1200" b="1">
                          <a:effectLst/>
                          <a:latin typeface="+mn-lt"/>
                          <a:ea typeface="Times New Roman" panose="02020603050405020304" pitchFamily="18" charset="0"/>
                          <a:cs typeface="Cordia New" panose="020B0304020202020204" pitchFamily="34" charset="-34"/>
                        </a:rPr>
                        <a:t>.</a:t>
                      </a:r>
                      <a:r>
                        <a:rPr lang="en-TH" sz="1200" b="1">
                          <a:effectLst/>
                          <a:latin typeface="+mn-lt"/>
                          <a:ea typeface="Times New Roman" panose="02020603050405020304" pitchFamily="18" charset="0"/>
                          <a:cs typeface="Cordia New" panose="020B0304020202020204" pitchFamily="34" charset="-34"/>
                        </a:rPr>
                        <a:t>19</a:t>
                      </a:r>
                      <a:endParaRPr lang="en-TH" sz="1200">
                        <a:effectLst/>
                        <a:latin typeface="+mn-lt"/>
                        <a:ea typeface="Times New Roman" panose="02020603050405020304" pitchFamily="18" charset="0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TH" sz="1200">
                          <a:effectLst/>
                          <a:latin typeface="+mn-lt"/>
                          <a:ea typeface="Times New Roman" panose="02020603050405020304" pitchFamily="18" charset="0"/>
                          <a:cs typeface="Cordia New" panose="020B0304020202020204" pitchFamily="34" charset="-34"/>
                        </a:rPr>
                        <a:t>62</a:t>
                      </a:r>
                      <a:r>
                        <a:rPr lang="en-US" sz="1200">
                          <a:effectLst/>
                          <a:latin typeface="+mn-lt"/>
                          <a:ea typeface="Times New Roman" panose="02020603050405020304" pitchFamily="18" charset="0"/>
                          <a:cs typeface="Cordia New" panose="020B0304020202020204" pitchFamily="34" charset="-34"/>
                        </a:rPr>
                        <a:t>.</a:t>
                      </a:r>
                      <a:r>
                        <a:rPr lang="en-TH" sz="1200">
                          <a:effectLst/>
                          <a:latin typeface="+mn-lt"/>
                          <a:ea typeface="Times New Roman" panose="02020603050405020304" pitchFamily="18" charset="0"/>
                          <a:cs typeface="Cordia New" panose="020B0304020202020204" pitchFamily="34" charset="-34"/>
                        </a:rPr>
                        <a:t>9</a:t>
                      </a:r>
                      <a:r>
                        <a:rPr lang="en-US" sz="1200">
                          <a:effectLst/>
                          <a:latin typeface="+mn-lt"/>
                          <a:ea typeface="Times New Roman" panose="02020603050405020304" pitchFamily="18" charset="0"/>
                          <a:cs typeface="Cordia New" panose="020B0304020202020204" pitchFamily="34" charset="-34"/>
                        </a:rPr>
                        <a:t>0</a:t>
                      </a:r>
                      <a:endParaRPr lang="en-TH" sz="1200">
                        <a:effectLst/>
                        <a:latin typeface="+mn-lt"/>
                        <a:ea typeface="Times New Roman" panose="02020603050405020304" pitchFamily="18" charset="0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TH" sz="1200">
                          <a:effectLst/>
                          <a:latin typeface="+mn-lt"/>
                          <a:ea typeface="Times New Roman" panose="02020603050405020304" pitchFamily="18" charset="0"/>
                          <a:cs typeface="Cordia New" panose="020B0304020202020204" pitchFamily="34" charset="-34"/>
                        </a:rPr>
                        <a:t>87</a:t>
                      </a:r>
                      <a:r>
                        <a:rPr lang="en-US" sz="1200">
                          <a:effectLst/>
                          <a:latin typeface="+mn-lt"/>
                          <a:ea typeface="Times New Roman" panose="02020603050405020304" pitchFamily="18" charset="0"/>
                          <a:cs typeface="Cordia New" panose="020B0304020202020204" pitchFamily="34" charset="-34"/>
                        </a:rPr>
                        <a:t>.</a:t>
                      </a:r>
                      <a:r>
                        <a:rPr lang="en-TH" sz="1200">
                          <a:effectLst/>
                          <a:latin typeface="+mn-lt"/>
                          <a:ea typeface="Times New Roman" panose="02020603050405020304" pitchFamily="18" charset="0"/>
                          <a:cs typeface="Cordia New" panose="020B0304020202020204" pitchFamily="34" charset="-34"/>
                        </a:rPr>
                        <a:t>81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67321843"/>
                  </a:ext>
                </a:extLst>
              </a:tr>
              <a:tr h="335857">
                <a:tc>
                  <a:txBody>
                    <a:bodyPr/>
                    <a:lstStyle/>
                    <a:p>
                      <a:pPr algn="ctr"/>
                      <a:r>
                        <a:rPr lang="en-US" sz="1200" b="1">
                          <a:effectLst/>
                        </a:rPr>
                        <a:t>S</a:t>
                      </a:r>
                      <a:r>
                        <a:rPr lang="en-TH" sz="1200" b="1">
                          <a:effectLst/>
                        </a:rPr>
                        <a:t>equence of body</a:t>
                      </a:r>
                      <a:endParaRPr lang="en-TH" sz="24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TH" sz="1200">
                          <a:effectLst/>
                          <a:latin typeface="+mn-lt"/>
                          <a:ea typeface="Times New Roman" panose="02020603050405020304" pitchFamily="18" charset="0"/>
                          <a:cs typeface="Cordia New" panose="020B0304020202020204" pitchFamily="34" charset="-34"/>
                        </a:rPr>
                        <a:t>11</a:t>
                      </a:r>
                      <a:r>
                        <a:rPr lang="en-US" sz="1200">
                          <a:effectLst/>
                          <a:latin typeface="+mn-lt"/>
                          <a:ea typeface="Times New Roman" panose="02020603050405020304" pitchFamily="18" charset="0"/>
                          <a:cs typeface="Cordia New" panose="020B0304020202020204" pitchFamily="34" charset="-34"/>
                        </a:rPr>
                        <a:t>.</a:t>
                      </a:r>
                      <a:r>
                        <a:rPr lang="en-TH" sz="1200">
                          <a:effectLst/>
                          <a:latin typeface="+mn-lt"/>
                          <a:ea typeface="Times New Roman" panose="02020603050405020304" pitchFamily="18" charset="0"/>
                          <a:cs typeface="Cordia New" panose="020B0304020202020204" pitchFamily="34" charset="-34"/>
                        </a:rPr>
                        <a:t>33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TH" sz="1200" b="1">
                          <a:effectLst/>
                          <a:latin typeface="+mn-lt"/>
                          <a:ea typeface="Times New Roman" panose="02020603050405020304" pitchFamily="18" charset="0"/>
                          <a:cs typeface="Cordia New" panose="020B0304020202020204" pitchFamily="34" charset="-34"/>
                        </a:rPr>
                        <a:t>93</a:t>
                      </a:r>
                      <a:r>
                        <a:rPr lang="en-US" sz="1200" b="1">
                          <a:effectLst/>
                          <a:latin typeface="+mn-lt"/>
                          <a:ea typeface="Times New Roman" panose="02020603050405020304" pitchFamily="18" charset="0"/>
                          <a:cs typeface="Cordia New" panose="020B0304020202020204" pitchFamily="34" charset="-34"/>
                        </a:rPr>
                        <a:t>.</a:t>
                      </a:r>
                      <a:r>
                        <a:rPr lang="en-TH" sz="1200" b="1">
                          <a:effectLst/>
                          <a:latin typeface="+mn-lt"/>
                          <a:ea typeface="Times New Roman" panose="02020603050405020304" pitchFamily="18" charset="0"/>
                          <a:cs typeface="Cordia New" panose="020B0304020202020204" pitchFamily="34" charset="-34"/>
                        </a:rPr>
                        <a:t>52</a:t>
                      </a:r>
                      <a:endParaRPr lang="en-TH" sz="1200">
                        <a:effectLst/>
                        <a:latin typeface="+mn-lt"/>
                        <a:ea typeface="Times New Roman" panose="02020603050405020304" pitchFamily="18" charset="0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TH" sz="1200">
                          <a:effectLst/>
                          <a:latin typeface="+mn-lt"/>
                          <a:ea typeface="Times New Roman" panose="02020603050405020304" pitchFamily="18" charset="0"/>
                          <a:cs typeface="Cordia New" panose="020B0304020202020204" pitchFamily="34" charset="-34"/>
                        </a:rPr>
                        <a:t>80</a:t>
                      </a:r>
                      <a:r>
                        <a:rPr lang="en-US" sz="1200">
                          <a:effectLst/>
                          <a:latin typeface="+mn-lt"/>
                          <a:ea typeface="Times New Roman" panose="02020603050405020304" pitchFamily="18" charset="0"/>
                          <a:cs typeface="Cordia New" panose="020B0304020202020204" pitchFamily="34" charset="-34"/>
                        </a:rPr>
                        <a:t>.</a:t>
                      </a:r>
                      <a:r>
                        <a:rPr lang="en-TH" sz="1200">
                          <a:effectLst/>
                          <a:latin typeface="+mn-lt"/>
                          <a:ea typeface="Times New Roman" panose="02020603050405020304" pitchFamily="18" charset="0"/>
                          <a:cs typeface="Cordia New" panose="020B0304020202020204" pitchFamily="34" charset="-34"/>
                        </a:rPr>
                        <a:t>66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TH" sz="1200">
                          <a:effectLst/>
                          <a:latin typeface="+mn-lt"/>
                          <a:ea typeface="Times New Roman" panose="02020603050405020304" pitchFamily="18" charset="0"/>
                          <a:cs typeface="Cordia New" panose="020B0304020202020204" pitchFamily="34" charset="-34"/>
                        </a:rPr>
                        <a:t>88</a:t>
                      </a:r>
                      <a:r>
                        <a:rPr lang="en-US" sz="1200">
                          <a:effectLst/>
                          <a:latin typeface="+mn-lt"/>
                          <a:ea typeface="Times New Roman" panose="02020603050405020304" pitchFamily="18" charset="0"/>
                          <a:cs typeface="Cordia New" panose="020B0304020202020204" pitchFamily="34" charset="-34"/>
                        </a:rPr>
                        <a:t>.</a:t>
                      </a:r>
                      <a:r>
                        <a:rPr lang="en-TH" sz="1200">
                          <a:effectLst/>
                          <a:latin typeface="+mn-lt"/>
                          <a:ea typeface="Times New Roman" panose="02020603050405020304" pitchFamily="18" charset="0"/>
                          <a:cs typeface="Cordia New" panose="020B0304020202020204" pitchFamily="34" charset="-34"/>
                        </a:rPr>
                        <a:t>74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523983959"/>
                  </a:ext>
                </a:extLst>
              </a:tr>
              <a:tr h="335857">
                <a:tc>
                  <a:txBody>
                    <a:bodyPr/>
                    <a:lstStyle/>
                    <a:p>
                      <a:pPr algn="ctr"/>
                      <a:r>
                        <a:rPr lang="en-US" sz="1200" b="1">
                          <a:effectLst/>
                        </a:rPr>
                        <a:t>Co</a:t>
                      </a:r>
                      <a:r>
                        <a:rPr lang="en-TH" sz="1200" b="1">
                          <a:effectLst/>
                        </a:rPr>
                        <a:t>mment</a:t>
                      </a:r>
                      <a:r>
                        <a:rPr lang="en-US" sz="1200" b="1">
                          <a:effectLst/>
                        </a:rPr>
                        <a:t> in b</a:t>
                      </a:r>
                      <a:r>
                        <a:rPr lang="en-TH" sz="1200" b="1">
                          <a:effectLst/>
                        </a:rPr>
                        <a:t>ody</a:t>
                      </a:r>
                      <a:endParaRPr lang="en-TH" sz="24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TH" sz="1200">
                          <a:effectLst/>
                          <a:latin typeface="+mn-lt"/>
                          <a:ea typeface="Times New Roman" panose="02020603050405020304" pitchFamily="18" charset="0"/>
                          <a:cs typeface="Cordia New" panose="020B0304020202020204" pitchFamily="34" charset="-34"/>
                        </a:rPr>
                        <a:t>6</a:t>
                      </a:r>
                      <a:r>
                        <a:rPr lang="en-US" sz="1200">
                          <a:effectLst/>
                          <a:latin typeface="+mn-lt"/>
                          <a:ea typeface="Times New Roman" panose="02020603050405020304" pitchFamily="18" charset="0"/>
                          <a:cs typeface="Cordia New" panose="020B0304020202020204" pitchFamily="34" charset="-34"/>
                        </a:rPr>
                        <a:t>.</a:t>
                      </a:r>
                      <a:r>
                        <a:rPr lang="en-TH" sz="1200">
                          <a:effectLst/>
                          <a:latin typeface="+mn-lt"/>
                          <a:ea typeface="Times New Roman" panose="02020603050405020304" pitchFamily="18" charset="0"/>
                          <a:cs typeface="Cordia New" panose="020B0304020202020204" pitchFamily="34" charset="-34"/>
                        </a:rPr>
                        <a:t>71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TH" sz="1200" b="1">
                          <a:effectLst/>
                          <a:latin typeface="+mn-lt"/>
                          <a:ea typeface="Times New Roman" panose="02020603050405020304" pitchFamily="18" charset="0"/>
                          <a:cs typeface="Cordia New" panose="020B0304020202020204" pitchFamily="34" charset="-34"/>
                        </a:rPr>
                        <a:t>91</a:t>
                      </a:r>
                      <a:r>
                        <a:rPr lang="en-US" sz="1200" b="1">
                          <a:effectLst/>
                          <a:latin typeface="+mn-lt"/>
                          <a:ea typeface="Times New Roman" panose="02020603050405020304" pitchFamily="18" charset="0"/>
                          <a:cs typeface="Cordia New" panose="020B0304020202020204" pitchFamily="34" charset="-34"/>
                        </a:rPr>
                        <a:t>.</a:t>
                      </a:r>
                      <a:r>
                        <a:rPr lang="en-TH" sz="1200" b="1">
                          <a:effectLst/>
                          <a:latin typeface="+mn-lt"/>
                          <a:ea typeface="Times New Roman" panose="02020603050405020304" pitchFamily="18" charset="0"/>
                          <a:cs typeface="Cordia New" panose="020B0304020202020204" pitchFamily="34" charset="-34"/>
                        </a:rPr>
                        <a:t>66</a:t>
                      </a:r>
                      <a:endParaRPr lang="en-TH" sz="1200">
                        <a:effectLst/>
                        <a:latin typeface="+mn-lt"/>
                        <a:ea typeface="Times New Roman" panose="02020603050405020304" pitchFamily="18" charset="0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TH" sz="1200">
                          <a:effectLst/>
                          <a:latin typeface="+mn-lt"/>
                          <a:ea typeface="Times New Roman" panose="02020603050405020304" pitchFamily="18" charset="0"/>
                          <a:cs typeface="Cordia New" panose="020B0304020202020204" pitchFamily="34" charset="-34"/>
                        </a:rPr>
                        <a:t>84</a:t>
                      </a:r>
                      <a:r>
                        <a:rPr lang="en-US" sz="1200">
                          <a:effectLst/>
                          <a:latin typeface="+mn-lt"/>
                          <a:ea typeface="Times New Roman" panose="02020603050405020304" pitchFamily="18" charset="0"/>
                          <a:cs typeface="Cordia New" panose="020B0304020202020204" pitchFamily="34" charset="-34"/>
                        </a:rPr>
                        <a:t>.</a:t>
                      </a:r>
                      <a:r>
                        <a:rPr lang="en-TH" sz="1200">
                          <a:effectLst/>
                          <a:latin typeface="+mn-lt"/>
                          <a:ea typeface="Times New Roman" panose="02020603050405020304" pitchFamily="18" charset="0"/>
                          <a:cs typeface="Cordia New" panose="020B0304020202020204" pitchFamily="34" charset="-34"/>
                        </a:rPr>
                        <a:t>6</a:t>
                      </a:r>
                      <a:r>
                        <a:rPr lang="en-US" sz="1200">
                          <a:effectLst/>
                          <a:latin typeface="+mn-lt"/>
                          <a:ea typeface="Times New Roman" panose="02020603050405020304" pitchFamily="18" charset="0"/>
                          <a:cs typeface="Cordia New" panose="020B0304020202020204" pitchFamily="34" charset="-34"/>
                        </a:rPr>
                        <a:t>0</a:t>
                      </a:r>
                      <a:endParaRPr lang="en-TH" sz="1200">
                        <a:effectLst/>
                        <a:latin typeface="+mn-lt"/>
                        <a:ea typeface="Times New Roman" panose="02020603050405020304" pitchFamily="18" charset="0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TH" sz="1200">
                          <a:effectLst/>
                          <a:latin typeface="+mn-lt"/>
                          <a:ea typeface="Times New Roman" panose="02020603050405020304" pitchFamily="18" charset="0"/>
                          <a:cs typeface="Cordia New" panose="020B0304020202020204" pitchFamily="34" charset="-34"/>
                        </a:rPr>
                        <a:t>53</a:t>
                      </a:r>
                      <a:r>
                        <a:rPr lang="en-US" sz="1200">
                          <a:effectLst/>
                          <a:latin typeface="+mn-lt"/>
                          <a:ea typeface="Times New Roman" panose="02020603050405020304" pitchFamily="18" charset="0"/>
                          <a:cs typeface="Cordia New" panose="020B0304020202020204" pitchFamily="34" charset="-34"/>
                        </a:rPr>
                        <a:t>.</a:t>
                      </a:r>
                      <a:r>
                        <a:rPr lang="en-TH" sz="1200">
                          <a:effectLst/>
                          <a:latin typeface="+mn-lt"/>
                          <a:ea typeface="Times New Roman" panose="02020603050405020304" pitchFamily="18" charset="0"/>
                          <a:cs typeface="Cordia New" panose="020B0304020202020204" pitchFamily="34" charset="-34"/>
                        </a:rPr>
                        <a:t>63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358930439"/>
                  </a:ext>
                </a:extLst>
              </a:tr>
              <a:tr h="409426">
                <a:tc>
                  <a:txBody>
                    <a:bodyPr/>
                    <a:lstStyle/>
                    <a:p>
                      <a:pPr algn="ctr"/>
                      <a:r>
                        <a:rPr lang="en-US" sz="1200" b="1">
                          <a:effectLst/>
                        </a:rPr>
                        <a:t>Fr</a:t>
                      </a:r>
                      <a:r>
                        <a:rPr lang="en-TH" sz="1200" b="1">
                          <a:effectLst/>
                        </a:rPr>
                        <a:t>own of conclusion</a:t>
                      </a:r>
                      <a:endParaRPr lang="en-TH" sz="24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TH" sz="1200">
                          <a:effectLst/>
                          <a:latin typeface="+mn-lt"/>
                          <a:ea typeface="Times New Roman" panose="02020603050405020304" pitchFamily="18" charset="0"/>
                          <a:cs typeface="Cordia New" panose="020B0304020202020204" pitchFamily="34" charset="-34"/>
                        </a:rPr>
                        <a:t>85</a:t>
                      </a:r>
                      <a:r>
                        <a:rPr lang="en-US" sz="1200">
                          <a:effectLst/>
                          <a:latin typeface="+mn-lt"/>
                          <a:ea typeface="Times New Roman" panose="02020603050405020304" pitchFamily="18" charset="0"/>
                          <a:cs typeface="Cordia New" panose="020B0304020202020204" pitchFamily="34" charset="-34"/>
                        </a:rPr>
                        <a:t>.</a:t>
                      </a:r>
                      <a:r>
                        <a:rPr lang="en-TH" sz="1200">
                          <a:effectLst/>
                          <a:latin typeface="+mn-lt"/>
                          <a:ea typeface="Times New Roman" panose="02020603050405020304" pitchFamily="18" charset="0"/>
                          <a:cs typeface="Cordia New" panose="020B0304020202020204" pitchFamily="34" charset="-34"/>
                        </a:rPr>
                        <a:t>13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TH" sz="1200" b="1">
                          <a:effectLst/>
                          <a:latin typeface="+mn-lt"/>
                          <a:ea typeface="Times New Roman" panose="02020603050405020304" pitchFamily="18" charset="0"/>
                          <a:cs typeface="Cordia New" panose="020B0304020202020204" pitchFamily="34" charset="-34"/>
                        </a:rPr>
                        <a:t>93</a:t>
                      </a:r>
                      <a:r>
                        <a:rPr lang="en-US" sz="1200" b="1">
                          <a:effectLst/>
                          <a:latin typeface="+mn-lt"/>
                          <a:ea typeface="Times New Roman" panose="02020603050405020304" pitchFamily="18" charset="0"/>
                          <a:cs typeface="Cordia New" panose="020B0304020202020204" pitchFamily="34" charset="-34"/>
                        </a:rPr>
                        <a:t>.</a:t>
                      </a:r>
                      <a:r>
                        <a:rPr lang="en-TH" sz="1200" b="1">
                          <a:effectLst/>
                          <a:latin typeface="+mn-lt"/>
                          <a:ea typeface="Times New Roman" panose="02020603050405020304" pitchFamily="18" charset="0"/>
                          <a:cs typeface="Cordia New" panose="020B0304020202020204" pitchFamily="34" charset="-34"/>
                        </a:rPr>
                        <a:t>08</a:t>
                      </a:r>
                      <a:endParaRPr lang="en-TH" sz="1200">
                        <a:effectLst/>
                        <a:latin typeface="+mn-lt"/>
                        <a:ea typeface="Times New Roman" panose="02020603050405020304" pitchFamily="18" charset="0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TH" sz="1200">
                          <a:effectLst/>
                          <a:latin typeface="+mn-lt"/>
                          <a:ea typeface="Times New Roman" panose="02020603050405020304" pitchFamily="18" charset="0"/>
                          <a:cs typeface="Cordia New" panose="020B0304020202020204" pitchFamily="34" charset="-34"/>
                        </a:rPr>
                        <a:t>35</a:t>
                      </a:r>
                      <a:r>
                        <a:rPr lang="en-US" sz="1200">
                          <a:effectLst/>
                          <a:latin typeface="+mn-lt"/>
                          <a:ea typeface="Times New Roman" panose="02020603050405020304" pitchFamily="18" charset="0"/>
                          <a:cs typeface="Cordia New" panose="020B0304020202020204" pitchFamily="34" charset="-34"/>
                        </a:rPr>
                        <a:t>.</a:t>
                      </a:r>
                      <a:r>
                        <a:rPr lang="en-TH" sz="1200">
                          <a:effectLst/>
                          <a:latin typeface="+mn-lt"/>
                          <a:ea typeface="Times New Roman" panose="02020603050405020304" pitchFamily="18" charset="0"/>
                          <a:cs typeface="Cordia New" panose="020B0304020202020204" pitchFamily="34" charset="-34"/>
                        </a:rPr>
                        <a:t>49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TH" sz="1200">
                          <a:effectLst/>
                          <a:latin typeface="+mn-lt"/>
                          <a:ea typeface="Times New Roman" panose="02020603050405020304" pitchFamily="18" charset="0"/>
                          <a:cs typeface="Cordia New" panose="020B0304020202020204" pitchFamily="34" charset="-34"/>
                        </a:rPr>
                        <a:t>58</a:t>
                      </a:r>
                      <a:r>
                        <a:rPr lang="en-US" sz="1200">
                          <a:effectLst/>
                          <a:latin typeface="+mn-lt"/>
                          <a:ea typeface="Times New Roman" panose="02020603050405020304" pitchFamily="18" charset="0"/>
                          <a:cs typeface="Cordia New" panose="020B0304020202020204" pitchFamily="34" charset="-34"/>
                        </a:rPr>
                        <a:t>.</a:t>
                      </a:r>
                      <a:r>
                        <a:rPr lang="en-TH" sz="1200">
                          <a:effectLst/>
                          <a:latin typeface="+mn-lt"/>
                          <a:ea typeface="Times New Roman" panose="02020603050405020304" pitchFamily="18" charset="0"/>
                          <a:cs typeface="Cordia New" panose="020B0304020202020204" pitchFamily="34" charset="-34"/>
                        </a:rPr>
                        <a:t>9</a:t>
                      </a:r>
                      <a:r>
                        <a:rPr lang="en-US" sz="1200">
                          <a:effectLst/>
                          <a:latin typeface="+mn-lt"/>
                          <a:ea typeface="Times New Roman" panose="02020603050405020304" pitchFamily="18" charset="0"/>
                          <a:cs typeface="Cordia New" panose="020B0304020202020204" pitchFamily="34" charset="-34"/>
                        </a:rPr>
                        <a:t>0</a:t>
                      </a:r>
                      <a:endParaRPr lang="en-TH" sz="1200">
                        <a:effectLst/>
                        <a:latin typeface="+mn-lt"/>
                        <a:ea typeface="Times New Roman" panose="02020603050405020304" pitchFamily="18" charset="0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758353079"/>
                  </a:ext>
                </a:extLst>
              </a:tr>
              <a:tr h="409426">
                <a:tc>
                  <a:txBody>
                    <a:bodyPr/>
                    <a:lstStyle/>
                    <a:p>
                      <a:pPr algn="ctr"/>
                      <a:r>
                        <a:rPr lang="en-US" sz="1200" b="1">
                          <a:effectLst/>
                        </a:rPr>
                        <a:t>In</a:t>
                      </a:r>
                      <a:r>
                        <a:rPr lang="en-TH" sz="1200" b="1">
                          <a:effectLst/>
                        </a:rPr>
                        <a:t>terestedness</a:t>
                      </a:r>
                      <a:r>
                        <a:rPr lang="en-US" sz="1200" b="1">
                          <a:effectLst/>
                        </a:rPr>
                        <a:t> of Conclusion</a:t>
                      </a:r>
                      <a:endParaRPr lang="en-TH" sz="24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TH" sz="1200">
                          <a:effectLst/>
                          <a:latin typeface="+mn-lt"/>
                          <a:ea typeface="Times New Roman" panose="02020603050405020304" pitchFamily="18" charset="0"/>
                          <a:cs typeface="Cordia New" panose="020B0304020202020204" pitchFamily="34" charset="-34"/>
                        </a:rPr>
                        <a:t>90</a:t>
                      </a:r>
                      <a:r>
                        <a:rPr lang="en-US" sz="1200">
                          <a:effectLst/>
                          <a:latin typeface="+mn-lt"/>
                          <a:ea typeface="Times New Roman" panose="02020603050405020304" pitchFamily="18" charset="0"/>
                          <a:cs typeface="Cordia New" panose="020B0304020202020204" pitchFamily="34" charset="-34"/>
                        </a:rPr>
                        <a:t>.</a:t>
                      </a:r>
                      <a:r>
                        <a:rPr lang="en-TH" sz="1200">
                          <a:effectLst/>
                          <a:latin typeface="+mn-lt"/>
                          <a:ea typeface="Times New Roman" panose="02020603050405020304" pitchFamily="18" charset="0"/>
                          <a:cs typeface="Cordia New" panose="020B0304020202020204" pitchFamily="34" charset="-34"/>
                        </a:rPr>
                        <a:t>55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TH" sz="1200" b="1">
                          <a:effectLst/>
                          <a:latin typeface="+mn-lt"/>
                          <a:ea typeface="Times New Roman" panose="02020603050405020304" pitchFamily="18" charset="0"/>
                          <a:cs typeface="Cordia New" panose="020B0304020202020204" pitchFamily="34" charset="-34"/>
                        </a:rPr>
                        <a:t>97</a:t>
                      </a:r>
                      <a:r>
                        <a:rPr lang="en-US" sz="1200" b="1">
                          <a:effectLst/>
                          <a:latin typeface="+mn-lt"/>
                          <a:ea typeface="Times New Roman" panose="02020603050405020304" pitchFamily="18" charset="0"/>
                          <a:cs typeface="Cordia New" panose="020B0304020202020204" pitchFamily="34" charset="-34"/>
                        </a:rPr>
                        <a:t>.</a:t>
                      </a:r>
                      <a:r>
                        <a:rPr lang="en-TH" sz="1200" b="1">
                          <a:effectLst/>
                          <a:latin typeface="+mn-lt"/>
                          <a:ea typeface="Times New Roman" panose="02020603050405020304" pitchFamily="18" charset="0"/>
                          <a:cs typeface="Cordia New" panose="020B0304020202020204" pitchFamily="34" charset="-34"/>
                        </a:rPr>
                        <a:t>26</a:t>
                      </a:r>
                      <a:endParaRPr lang="en-TH" sz="1200">
                        <a:effectLst/>
                        <a:latin typeface="+mn-lt"/>
                        <a:ea typeface="Times New Roman" panose="02020603050405020304" pitchFamily="18" charset="0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TH" sz="1200">
                          <a:effectLst/>
                          <a:latin typeface="+mn-lt"/>
                          <a:ea typeface="Times New Roman" panose="02020603050405020304" pitchFamily="18" charset="0"/>
                          <a:cs typeface="Cordia New" panose="020B0304020202020204" pitchFamily="34" charset="-34"/>
                        </a:rPr>
                        <a:t>73</a:t>
                      </a:r>
                      <a:r>
                        <a:rPr lang="en-US" sz="1200">
                          <a:effectLst/>
                          <a:latin typeface="+mn-lt"/>
                          <a:ea typeface="Times New Roman" panose="02020603050405020304" pitchFamily="18" charset="0"/>
                          <a:cs typeface="Cordia New" panose="020B0304020202020204" pitchFamily="34" charset="-34"/>
                        </a:rPr>
                        <a:t>.</a:t>
                      </a:r>
                      <a:r>
                        <a:rPr lang="en-TH" sz="1200">
                          <a:effectLst/>
                          <a:latin typeface="+mn-lt"/>
                          <a:ea typeface="Times New Roman" panose="02020603050405020304" pitchFamily="18" charset="0"/>
                          <a:cs typeface="Cordia New" panose="020B0304020202020204" pitchFamily="34" charset="-34"/>
                        </a:rPr>
                        <a:t>57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TH" sz="1200">
                          <a:effectLst/>
                          <a:latin typeface="+mn-lt"/>
                          <a:ea typeface="Times New Roman" panose="02020603050405020304" pitchFamily="18" charset="0"/>
                          <a:cs typeface="Cordia New" panose="020B0304020202020204" pitchFamily="34" charset="-34"/>
                        </a:rPr>
                        <a:t>78</a:t>
                      </a:r>
                      <a:r>
                        <a:rPr lang="en-US" sz="1200">
                          <a:effectLst/>
                          <a:latin typeface="+mn-lt"/>
                          <a:ea typeface="Times New Roman" panose="02020603050405020304" pitchFamily="18" charset="0"/>
                          <a:cs typeface="Cordia New" panose="020B0304020202020204" pitchFamily="34" charset="-34"/>
                        </a:rPr>
                        <a:t>.</a:t>
                      </a:r>
                      <a:r>
                        <a:rPr lang="en-TH" sz="1200">
                          <a:effectLst/>
                          <a:latin typeface="+mn-lt"/>
                          <a:ea typeface="Times New Roman" panose="02020603050405020304" pitchFamily="18" charset="0"/>
                          <a:cs typeface="Cordia New" panose="020B0304020202020204" pitchFamily="34" charset="-34"/>
                        </a:rPr>
                        <a:t>22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945786671"/>
                  </a:ext>
                </a:extLst>
              </a:tr>
              <a:tr h="335857"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effectLst/>
                        </a:rPr>
                        <a:t>Part of Essay</a:t>
                      </a:r>
                      <a:endParaRPr lang="en-TH" sz="24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TH" sz="1200">
                          <a:effectLst/>
                          <a:latin typeface="+mn-lt"/>
                          <a:ea typeface="Times New Roman" panose="02020603050405020304" pitchFamily="18" charset="0"/>
                          <a:cs typeface="Cordia New" panose="020B0304020202020204" pitchFamily="34" charset="-34"/>
                        </a:rPr>
                        <a:t>11</a:t>
                      </a:r>
                      <a:r>
                        <a:rPr lang="en-US" sz="1200">
                          <a:effectLst/>
                          <a:latin typeface="+mn-lt"/>
                          <a:ea typeface="Times New Roman" panose="02020603050405020304" pitchFamily="18" charset="0"/>
                          <a:cs typeface="Cordia New" panose="020B0304020202020204" pitchFamily="34" charset="-34"/>
                        </a:rPr>
                        <a:t>.</a:t>
                      </a:r>
                      <a:r>
                        <a:rPr lang="en-TH" sz="1200">
                          <a:effectLst/>
                          <a:latin typeface="+mn-lt"/>
                          <a:ea typeface="Times New Roman" panose="02020603050405020304" pitchFamily="18" charset="0"/>
                          <a:cs typeface="Cordia New" panose="020B0304020202020204" pitchFamily="34" charset="-34"/>
                        </a:rPr>
                        <a:t>46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TH" sz="1200" b="1">
                          <a:effectLst/>
                          <a:latin typeface="+mn-lt"/>
                          <a:ea typeface="Times New Roman" panose="02020603050405020304" pitchFamily="18" charset="0"/>
                          <a:cs typeface="Cordia New" panose="020B0304020202020204" pitchFamily="34" charset="-34"/>
                        </a:rPr>
                        <a:t>98</a:t>
                      </a:r>
                      <a:r>
                        <a:rPr lang="en-US" sz="1200" b="1">
                          <a:effectLst/>
                          <a:latin typeface="+mn-lt"/>
                          <a:ea typeface="Times New Roman" panose="02020603050405020304" pitchFamily="18" charset="0"/>
                          <a:cs typeface="Cordia New" panose="020B0304020202020204" pitchFamily="34" charset="-34"/>
                        </a:rPr>
                        <a:t>.</a:t>
                      </a:r>
                      <a:r>
                        <a:rPr lang="en-TH" sz="1200" b="1">
                          <a:effectLst/>
                          <a:latin typeface="+mn-lt"/>
                          <a:ea typeface="Times New Roman" panose="02020603050405020304" pitchFamily="18" charset="0"/>
                          <a:cs typeface="Cordia New" panose="020B0304020202020204" pitchFamily="34" charset="-34"/>
                        </a:rPr>
                        <a:t>24</a:t>
                      </a:r>
                      <a:endParaRPr lang="en-TH" sz="1200">
                        <a:effectLst/>
                        <a:latin typeface="+mn-lt"/>
                        <a:ea typeface="Times New Roman" panose="02020603050405020304" pitchFamily="18" charset="0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TH" sz="1200">
                          <a:effectLst/>
                          <a:latin typeface="+mn-lt"/>
                          <a:ea typeface="Times New Roman" panose="02020603050405020304" pitchFamily="18" charset="0"/>
                          <a:cs typeface="Cordia New" panose="020B0304020202020204" pitchFamily="34" charset="-34"/>
                        </a:rPr>
                        <a:t>11</a:t>
                      </a:r>
                      <a:r>
                        <a:rPr lang="en-US" sz="1200">
                          <a:effectLst/>
                          <a:latin typeface="+mn-lt"/>
                          <a:ea typeface="Times New Roman" panose="02020603050405020304" pitchFamily="18" charset="0"/>
                          <a:cs typeface="Cordia New" panose="020B0304020202020204" pitchFamily="34" charset="-34"/>
                        </a:rPr>
                        <a:t>.</a:t>
                      </a:r>
                      <a:r>
                        <a:rPr lang="en-TH" sz="1200">
                          <a:effectLst/>
                          <a:latin typeface="+mn-lt"/>
                          <a:ea typeface="Times New Roman" panose="02020603050405020304" pitchFamily="18" charset="0"/>
                          <a:cs typeface="Cordia New" panose="020B0304020202020204" pitchFamily="34" charset="-34"/>
                        </a:rPr>
                        <a:t>08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TH" sz="1200" dirty="0">
                          <a:effectLst/>
                          <a:latin typeface="+mn-lt"/>
                          <a:ea typeface="Times New Roman" panose="02020603050405020304" pitchFamily="18" charset="0"/>
                          <a:cs typeface="Cordia New" panose="020B0304020202020204" pitchFamily="34" charset="-34"/>
                        </a:rPr>
                        <a:t>11</a:t>
                      </a:r>
                      <a:r>
                        <a:rPr lang="en-US" sz="1200" dirty="0">
                          <a:effectLst/>
                          <a:latin typeface="+mn-lt"/>
                          <a:ea typeface="Times New Roman" panose="02020603050405020304" pitchFamily="18" charset="0"/>
                          <a:cs typeface="Cordia New" panose="020B0304020202020204" pitchFamily="34" charset="-34"/>
                        </a:rPr>
                        <a:t>.</a:t>
                      </a:r>
                      <a:r>
                        <a:rPr lang="en-TH" sz="1200" dirty="0">
                          <a:effectLst/>
                          <a:latin typeface="+mn-lt"/>
                          <a:ea typeface="Times New Roman" panose="02020603050405020304" pitchFamily="18" charset="0"/>
                          <a:cs typeface="Cordia New" panose="020B0304020202020204" pitchFamily="34" charset="-34"/>
                        </a:rPr>
                        <a:t>08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47148723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651176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wipe/>
      </p:transition>
    </mc:Choice>
    <mc:Fallback>
      <p:transition spd="slow">
        <p:wip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BA2C7B-C5B6-70EF-33FD-48A625340D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b="1" dirty="0"/>
              <a:t>Recall</a:t>
            </a:r>
            <a:r>
              <a:rPr lang="en-US" sz="4400" dirty="0"/>
              <a:t> </a:t>
            </a:r>
            <a:r>
              <a:rPr lang="en-US" b="1" dirty="0"/>
              <a:t>Result</a:t>
            </a:r>
            <a:endParaRPr lang="en-TH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33A1A9A-06A4-9580-06E0-CD43D3ECDFB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79944" y="1875692"/>
            <a:ext cx="5435964" cy="4700953"/>
          </a:xfrm>
        </p:spPr>
        <p:txBody>
          <a:bodyPr>
            <a:normAutofit/>
          </a:bodyPr>
          <a:lstStyle/>
          <a:p>
            <a:r>
              <a:rPr lang="en-US" sz="2000" dirty="0"/>
              <a:t>Adam Optimizer</a:t>
            </a:r>
            <a:endParaRPr lang="en-TH" sz="2000" dirty="0"/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63B08BA8-6F79-130B-3762-7A4D8CF02953}"/>
              </a:ext>
            </a:extLst>
          </p:cNvPr>
          <p:cNvSpPr txBox="1">
            <a:spLocks/>
          </p:cNvSpPr>
          <p:nvPr/>
        </p:nvSpPr>
        <p:spPr>
          <a:xfrm>
            <a:off x="6756036" y="1875691"/>
            <a:ext cx="5435964" cy="470095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/>
              <a:t>RMSprop Optimizer</a:t>
            </a:r>
            <a:endParaRPr lang="en-TH" sz="2000" dirty="0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AB48B378-669B-9642-78F1-8D3568D78C0E}"/>
              </a:ext>
            </a:extLst>
          </p:cNvPr>
          <p:cNvCxnSpPr>
            <a:cxnSpLocks/>
          </p:cNvCxnSpPr>
          <p:nvPr/>
        </p:nvCxnSpPr>
        <p:spPr>
          <a:xfrm>
            <a:off x="6673975" y="1969477"/>
            <a:ext cx="0" cy="3704492"/>
          </a:xfrm>
          <a:prstGeom prst="line">
            <a:avLst/>
          </a:prstGeom>
          <a:ln w="19050">
            <a:solidFill>
              <a:srgbClr val="103EA7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2" name="Table 11">
            <a:extLst>
              <a:ext uri="{FF2B5EF4-FFF2-40B4-BE49-F238E27FC236}">
                <a16:creationId xmlns:a16="http://schemas.microsoft.com/office/drawing/2014/main" id="{F65B303C-E604-F1A9-BE73-FAC88F15490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7260837"/>
              </p:ext>
            </p:extLst>
          </p:nvPr>
        </p:nvGraphicFramePr>
        <p:xfrm>
          <a:off x="1869948" y="2446655"/>
          <a:ext cx="4557209" cy="2981131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1134844">
                  <a:extLst>
                    <a:ext uri="{9D8B030D-6E8A-4147-A177-3AD203B41FA5}">
                      <a16:colId xmlns:a16="http://schemas.microsoft.com/office/drawing/2014/main" val="2465920250"/>
                    </a:ext>
                  </a:extLst>
                </a:gridCol>
                <a:gridCol w="650493">
                  <a:extLst>
                    <a:ext uri="{9D8B030D-6E8A-4147-A177-3AD203B41FA5}">
                      <a16:colId xmlns:a16="http://schemas.microsoft.com/office/drawing/2014/main" val="2106633971"/>
                    </a:ext>
                  </a:extLst>
                </a:gridCol>
                <a:gridCol w="575401">
                  <a:extLst>
                    <a:ext uri="{9D8B030D-6E8A-4147-A177-3AD203B41FA5}">
                      <a16:colId xmlns:a16="http://schemas.microsoft.com/office/drawing/2014/main" val="1712697306"/>
                    </a:ext>
                  </a:extLst>
                </a:gridCol>
                <a:gridCol w="675838">
                  <a:extLst>
                    <a:ext uri="{9D8B030D-6E8A-4147-A177-3AD203B41FA5}">
                      <a16:colId xmlns:a16="http://schemas.microsoft.com/office/drawing/2014/main" val="3010109243"/>
                    </a:ext>
                  </a:extLst>
                </a:gridCol>
                <a:gridCol w="1520633">
                  <a:extLst>
                    <a:ext uri="{9D8B030D-6E8A-4147-A177-3AD203B41FA5}">
                      <a16:colId xmlns:a16="http://schemas.microsoft.com/office/drawing/2014/main" val="3786205498"/>
                    </a:ext>
                  </a:extLst>
                </a:gridCol>
              </a:tblGrid>
              <a:tr h="288092">
                <a:tc>
                  <a:txBody>
                    <a:bodyPr/>
                    <a:lstStyle/>
                    <a:p>
                      <a:pPr algn="ctr"/>
                      <a:r>
                        <a:rPr lang="en-TH" sz="1200" b="1" dirty="0">
                          <a:effectLst/>
                        </a:rPr>
                        <a:t>Algorithm</a:t>
                      </a:r>
                      <a:endParaRPr lang="en-TH" sz="24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TH" sz="1200" b="1" dirty="0">
                          <a:effectLst/>
                        </a:rPr>
                        <a:t>LSTM</a:t>
                      </a:r>
                      <a:endParaRPr lang="en-TH" sz="24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TH" sz="1200" b="1">
                          <a:effectLst/>
                        </a:rPr>
                        <a:t>CNN</a:t>
                      </a:r>
                      <a:endParaRPr lang="en-TH" sz="24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TH" sz="1200" b="1">
                          <a:effectLst/>
                        </a:rPr>
                        <a:t>BERT</a:t>
                      </a:r>
                      <a:endParaRPr lang="en-TH" sz="24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TH" sz="1200" b="1" dirty="0">
                          <a:effectLst/>
                        </a:rPr>
                        <a:t>WangchanBERTa</a:t>
                      </a:r>
                      <a:endParaRPr lang="en-TH" sz="24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836025885"/>
                  </a:ext>
                </a:extLst>
              </a:tr>
              <a:tr h="369992"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effectLst/>
                        </a:rPr>
                        <a:t>In</a:t>
                      </a:r>
                      <a:r>
                        <a:rPr lang="en-TH" sz="1200" b="1" dirty="0">
                          <a:effectLst/>
                        </a:rPr>
                        <a:t>troductory Introduction</a:t>
                      </a:r>
                      <a:endParaRPr lang="en-TH" sz="24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TH" sz="1200">
                          <a:effectLst/>
                          <a:latin typeface="+mn-lt"/>
                          <a:ea typeface="Times New Roman" panose="02020603050405020304" pitchFamily="18" charset="0"/>
                          <a:cs typeface="Cordia New" panose="020B0304020202020204" pitchFamily="34" charset="-34"/>
                        </a:rPr>
                        <a:t>35</a:t>
                      </a:r>
                      <a:r>
                        <a:rPr lang="en-US" sz="1200">
                          <a:effectLst/>
                          <a:latin typeface="+mn-lt"/>
                          <a:ea typeface="Times New Roman" panose="02020603050405020304" pitchFamily="18" charset="0"/>
                          <a:cs typeface="Cordia New" panose="020B0304020202020204" pitchFamily="34" charset="-34"/>
                        </a:rPr>
                        <a:t>.</a:t>
                      </a:r>
                      <a:r>
                        <a:rPr lang="en-TH" sz="1200">
                          <a:effectLst/>
                          <a:latin typeface="+mn-lt"/>
                          <a:ea typeface="Times New Roman" panose="02020603050405020304" pitchFamily="18" charset="0"/>
                          <a:cs typeface="Cordia New" panose="020B0304020202020204" pitchFamily="34" charset="-34"/>
                        </a:rPr>
                        <a:t>19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TH" sz="1200" b="1">
                          <a:effectLst/>
                          <a:latin typeface="+mn-lt"/>
                          <a:ea typeface="Times New Roman" panose="02020603050405020304" pitchFamily="18" charset="0"/>
                          <a:cs typeface="Cordia New" panose="020B0304020202020204" pitchFamily="34" charset="-34"/>
                        </a:rPr>
                        <a:t>92</a:t>
                      </a:r>
                      <a:r>
                        <a:rPr lang="en-US" sz="1200" b="1">
                          <a:effectLst/>
                          <a:latin typeface="+mn-lt"/>
                          <a:ea typeface="Times New Roman" panose="02020603050405020304" pitchFamily="18" charset="0"/>
                          <a:cs typeface="Cordia New" panose="020B0304020202020204" pitchFamily="34" charset="-34"/>
                        </a:rPr>
                        <a:t>.</a:t>
                      </a:r>
                      <a:r>
                        <a:rPr lang="en-TH" sz="1200" b="1">
                          <a:effectLst/>
                          <a:latin typeface="+mn-lt"/>
                          <a:ea typeface="Times New Roman" panose="02020603050405020304" pitchFamily="18" charset="0"/>
                          <a:cs typeface="Cordia New" panose="020B0304020202020204" pitchFamily="34" charset="-34"/>
                        </a:rPr>
                        <a:t>08</a:t>
                      </a:r>
                      <a:endParaRPr lang="en-TH" sz="1200">
                        <a:effectLst/>
                        <a:latin typeface="+mn-lt"/>
                        <a:ea typeface="Times New Roman" panose="02020603050405020304" pitchFamily="18" charset="0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TH" sz="1200">
                          <a:effectLst/>
                          <a:latin typeface="+mn-lt"/>
                          <a:ea typeface="Times New Roman" panose="02020603050405020304" pitchFamily="18" charset="0"/>
                          <a:cs typeface="Cordia New" panose="020B0304020202020204" pitchFamily="34" charset="-34"/>
                        </a:rPr>
                        <a:t>92</a:t>
                      </a:r>
                      <a:r>
                        <a:rPr lang="en-US" sz="1200">
                          <a:effectLst/>
                          <a:latin typeface="+mn-lt"/>
                          <a:ea typeface="Times New Roman" panose="02020603050405020304" pitchFamily="18" charset="0"/>
                          <a:cs typeface="Cordia New" panose="020B0304020202020204" pitchFamily="34" charset="-34"/>
                        </a:rPr>
                        <a:t>.</a:t>
                      </a:r>
                      <a:r>
                        <a:rPr lang="en-TH" sz="1200">
                          <a:effectLst/>
                          <a:latin typeface="+mn-lt"/>
                          <a:ea typeface="Times New Roman" panose="02020603050405020304" pitchFamily="18" charset="0"/>
                          <a:cs typeface="Cordia New" panose="020B0304020202020204" pitchFamily="34" charset="-34"/>
                        </a:rPr>
                        <a:t>59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TH" sz="1200">
                          <a:effectLst/>
                          <a:latin typeface="+mn-lt"/>
                          <a:ea typeface="Times New Roman" panose="02020603050405020304" pitchFamily="18" charset="0"/>
                          <a:cs typeface="Cordia New" panose="020B0304020202020204" pitchFamily="34" charset="-34"/>
                        </a:rPr>
                        <a:t>91</a:t>
                      </a:r>
                      <a:r>
                        <a:rPr lang="en-US" sz="1200">
                          <a:effectLst/>
                          <a:latin typeface="+mn-lt"/>
                          <a:ea typeface="Times New Roman" panose="02020603050405020304" pitchFamily="18" charset="0"/>
                          <a:cs typeface="Cordia New" panose="020B0304020202020204" pitchFamily="34" charset="-34"/>
                        </a:rPr>
                        <a:t>.</a:t>
                      </a:r>
                      <a:r>
                        <a:rPr lang="en-TH" sz="1200">
                          <a:effectLst/>
                          <a:latin typeface="+mn-lt"/>
                          <a:ea typeface="Times New Roman" panose="02020603050405020304" pitchFamily="18" charset="0"/>
                          <a:cs typeface="Cordia New" panose="020B0304020202020204" pitchFamily="34" charset="-34"/>
                        </a:rPr>
                        <a:t>62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516009907"/>
                  </a:ext>
                </a:extLst>
              </a:tr>
              <a:tr h="554987"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effectLst/>
                        </a:rPr>
                        <a:t>In</a:t>
                      </a:r>
                      <a:r>
                        <a:rPr lang="en-TH" sz="1200" b="1" dirty="0">
                          <a:effectLst/>
                        </a:rPr>
                        <a:t>terestedness</a:t>
                      </a:r>
                      <a:r>
                        <a:rPr lang="en-US" sz="1200" b="1" dirty="0">
                          <a:effectLst/>
                        </a:rPr>
                        <a:t> of Introduction</a:t>
                      </a:r>
                      <a:endParaRPr lang="en-TH" sz="24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>
                          <a:effectLst/>
                          <a:latin typeface="+mn-lt"/>
                          <a:ea typeface="Times New Roman" panose="02020603050405020304" pitchFamily="18" charset="0"/>
                          <a:cs typeface="Cordia New" panose="020B0304020202020204" pitchFamily="34" charset="-34"/>
                        </a:rPr>
                        <a:t>2.00</a:t>
                      </a:r>
                      <a:endParaRPr lang="en-TH" sz="1200">
                        <a:effectLst/>
                        <a:latin typeface="+mn-lt"/>
                        <a:ea typeface="Times New Roman" panose="02020603050405020304" pitchFamily="18" charset="0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TH" sz="1200">
                          <a:effectLst/>
                          <a:latin typeface="+mn-lt"/>
                          <a:ea typeface="Times New Roman" panose="02020603050405020304" pitchFamily="18" charset="0"/>
                          <a:cs typeface="Cordia New" panose="020B0304020202020204" pitchFamily="34" charset="-34"/>
                        </a:rPr>
                        <a:t>87</a:t>
                      </a:r>
                      <a:r>
                        <a:rPr lang="en-US" sz="1200">
                          <a:effectLst/>
                          <a:latin typeface="+mn-lt"/>
                          <a:ea typeface="Times New Roman" panose="02020603050405020304" pitchFamily="18" charset="0"/>
                          <a:cs typeface="Cordia New" panose="020B0304020202020204" pitchFamily="34" charset="-34"/>
                        </a:rPr>
                        <a:t>.</a:t>
                      </a:r>
                      <a:r>
                        <a:rPr lang="en-TH" sz="1200">
                          <a:effectLst/>
                          <a:latin typeface="+mn-lt"/>
                          <a:ea typeface="Times New Roman" panose="02020603050405020304" pitchFamily="18" charset="0"/>
                          <a:cs typeface="Cordia New" panose="020B0304020202020204" pitchFamily="34" charset="-34"/>
                        </a:rPr>
                        <a:t>93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TH" sz="1200">
                          <a:effectLst/>
                          <a:latin typeface="+mn-lt"/>
                          <a:ea typeface="Times New Roman" panose="02020603050405020304" pitchFamily="18" charset="0"/>
                          <a:cs typeface="Cordia New" panose="020B0304020202020204" pitchFamily="34" charset="-34"/>
                        </a:rPr>
                        <a:t>76</a:t>
                      </a:r>
                      <a:r>
                        <a:rPr lang="en-US" sz="1200">
                          <a:effectLst/>
                          <a:latin typeface="+mn-lt"/>
                          <a:ea typeface="Times New Roman" panose="02020603050405020304" pitchFamily="18" charset="0"/>
                          <a:cs typeface="Cordia New" panose="020B0304020202020204" pitchFamily="34" charset="-34"/>
                        </a:rPr>
                        <a:t>.</a:t>
                      </a:r>
                      <a:r>
                        <a:rPr lang="en-TH" sz="1200">
                          <a:effectLst/>
                          <a:latin typeface="+mn-lt"/>
                          <a:ea typeface="Times New Roman" panose="02020603050405020304" pitchFamily="18" charset="0"/>
                          <a:cs typeface="Cordia New" panose="020B0304020202020204" pitchFamily="34" charset="-34"/>
                        </a:rPr>
                        <a:t>64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TH" sz="1200" b="1">
                          <a:effectLst/>
                          <a:latin typeface="+mn-lt"/>
                          <a:ea typeface="Times New Roman" panose="02020603050405020304" pitchFamily="18" charset="0"/>
                          <a:cs typeface="Cordia New" panose="020B0304020202020204" pitchFamily="34" charset="-34"/>
                        </a:rPr>
                        <a:t>90</a:t>
                      </a:r>
                      <a:r>
                        <a:rPr lang="en-US" sz="1200" b="1">
                          <a:effectLst/>
                          <a:latin typeface="+mn-lt"/>
                          <a:ea typeface="Times New Roman" panose="02020603050405020304" pitchFamily="18" charset="0"/>
                          <a:cs typeface="Cordia New" panose="020B0304020202020204" pitchFamily="34" charset="-34"/>
                        </a:rPr>
                        <a:t>.</a:t>
                      </a:r>
                      <a:r>
                        <a:rPr lang="en-TH" sz="1200" b="1">
                          <a:effectLst/>
                          <a:latin typeface="+mn-lt"/>
                          <a:ea typeface="Times New Roman" panose="02020603050405020304" pitchFamily="18" charset="0"/>
                          <a:cs typeface="Cordia New" panose="020B0304020202020204" pitchFamily="34" charset="-34"/>
                        </a:rPr>
                        <a:t>15</a:t>
                      </a:r>
                      <a:endParaRPr lang="en-TH" sz="1200">
                        <a:effectLst/>
                        <a:latin typeface="+mn-lt"/>
                        <a:ea typeface="Times New Roman" panose="02020603050405020304" pitchFamily="18" charset="0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761132683"/>
                  </a:ext>
                </a:extLst>
              </a:tr>
              <a:tr h="369992"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effectLst/>
                        </a:rPr>
                        <a:t>S</a:t>
                      </a:r>
                      <a:r>
                        <a:rPr lang="en-TH" sz="1200" b="1" dirty="0">
                          <a:effectLst/>
                        </a:rPr>
                        <a:t>equence of body</a:t>
                      </a:r>
                      <a:endParaRPr lang="en-TH" sz="24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TH" sz="1200">
                          <a:effectLst/>
                          <a:latin typeface="+mn-lt"/>
                          <a:ea typeface="Times New Roman" panose="02020603050405020304" pitchFamily="18" charset="0"/>
                          <a:cs typeface="Cordia New" panose="020B0304020202020204" pitchFamily="34" charset="-34"/>
                        </a:rPr>
                        <a:t>86</a:t>
                      </a:r>
                      <a:r>
                        <a:rPr lang="en-US" sz="1200">
                          <a:effectLst/>
                          <a:latin typeface="+mn-lt"/>
                          <a:ea typeface="Times New Roman" panose="02020603050405020304" pitchFamily="18" charset="0"/>
                          <a:cs typeface="Cordia New" panose="020B0304020202020204" pitchFamily="34" charset="-34"/>
                        </a:rPr>
                        <a:t>.</a:t>
                      </a:r>
                      <a:r>
                        <a:rPr lang="en-TH" sz="1200">
                          <a:effectLst/>
                          <a:latin typeface="+mn-lt"/>
                          <a:ea typeface="Times New Roman" panose="02020603050405020304" pitchFamily="18" charset="0"/>
                          <a:cs typeface="Cordia New" panose="020B0304020202020204" pitchFamily="34" charset="-34"/>
                        </a:rPr>
                        <a:t>54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TH" sz="1200">
                          <a:effectLst/>
                          <a:latin typeface="+mn-lt"/>
                          <a:ea typeface="Times New Roman" panose="02020603050405020304" pitchFamily="18" charset="0"/>
                          <a:cs typeface="Cordia New" panose="020B0304020202020204" pitchFamily="34" charset="-34"/>
                        </a:rPr>
                        <a:t>96</a:t>
                      </a:r>
                      <a:r>
                        <a:rPr lang="en-US" sz="1200">
                          <a:effectLst/>
                          <a:latin typeface="+mn-lt"/>
                          <a:ea typeface="Times New Roman" panose="02020603050405020304" pitchFamily="18" charset="0"/>
                          <a:cs typeface="Cordia New" panose="020B0304020202020204" pitchFamily="34" charset="-34"/>
                        </a:rPr>
                        <a:t>.</a:t>
                      </a:r>
                      <a:r>
                        <a:rPr lang="en-TH" sz="1200">
                          <a:effectLst/>
                          <a:latin typeface="+mn-lt"/>
                          <a:ea typeface="Times New Roman" panose="02020603050405020304" pitchFamily="18" charset="0"/>
                          <a:cs typeface="Cordia New" panose="020B0304020202020204" pitchFamily="34" charset="-34"/>
                        </a:rPr>
                        <a:t>26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TH" sz="1200">
                          <a:effectLst/>
                          <a:latin typeface="+mn-lt"/>
                          <a:ea typeface="Times New Roman" panose="02020603050405020304" pitchFamily="18" charset="0"/>
                          <a:cs typeface="Cordia New" panose="020B0304020202020204" pitchFamily="34" charset="-34"/>
                        </a:rPr>
                        <a:t>63</a:t>
                      </a:r>
                      <a:r>
                        <a:rPr lang="en-US" sz="1200">
                          <a:effectLst/>
                          <a:latin typeface="+mn-lt"/>
                          <a:ea typeface="Times New Roman" panose="02020603050405020304" pitchFamily="18" charset="0"/>
                          <a:cs typeface="Cordia New" panose="020B0304020202020204" pitchFamily="34" charset="-34"/>
                        </a:rPr>
                        <a:t>.</a:t>
                      </a:r>
                      <a:r>
                        <a:rPr lang="en-TH" sz="1200">
                          <a:effectLst/>
                          <a:latin typeface="+mn-lt"/>
                          <a:ea typeface="Times New Roman" panose="02020603050405020304" pitchFamily="18" charset="0"/>
                          <a:cs typeface="Cordia New" panose="020B0304020202020204" pitchFamily="34" charset="-34"/>
                        </a:rPr>
                        <a:t>44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TH" sz="1200" b="1">
                          <a:effectLst/>
                          <a:latin typeface="+mn-lt"/>
                          <a:ea typeface="Times New Roman" panose="02020603050405020304" pitchFamily="18" charset="0"/>
                          <a:cs typeface="Cordia New" panose="020B0304020202020204" pitchFamily="34" charset="-34"/>
                        </a:rPr>
                        <a:t>96</a:t>
                      </a:r>
                      <a:r>
                        <a:rPr lang="en-US" sz="1200" b="1">
                          <a:effectLst/>
                          <a:latin typeface="+mn-lt"/>
                          <a:ea typeface="Times New Roman" panose="02020603050405020304" pitchFamily="18" charset="0"/>
                          <a:cs typeface="Cordia New" panose="020B0304020202020204" pitchFamily="34" charset="-34"/>
                        </a:rPr>
                        <a:t>.</a:t>
                      </a:r>
                      <a:r>
                        <a:rPr lang="en-TH" sz="1200" b="1">
                          <a:effectLst/>
                          <a:latin typeface="+mn-lt"/>
                          <a:ea typeface="Times New Roman" panose="02020603050405020304" pitchFamily="18" charset="0"/>
                          <a:cs typeface="Cordia New" panose="020B0304020202020204" pitchFamily="34" charset="-34"/>
                        </a:rPr>
                        <a:t>42</a:t>
                      </a:r>
                      <a:endParaRPr lang="en-TH" sz="1200">
                        <a:effectLst/>
                        <a:latin typeface="+mn-lt"/>
                        <a:ea typeface="Times New Roman" panose="02020603050405020304" pitchFamily="18" charset="0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848077962"/>
                  </a:ext>
                </a:extLst>
              </a:tr>
              <a:tr h="369992"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effectLst/>
                        </a:rPr>
                        <a:t>Co</a:t>
                      </a:r>
                      <a:r>
                        <a:rPr lang="en-TH" sz="1200" b="1" dirty="0">
                          <a:effectLst/>
                        </a:rPr>
                        <a:t>mment</a:t>
                      </a:r>
                      <a:r>
                        <a:rPr lang="en-US" sz="1200" b="1" dirty="0">
                          <a:effectLst/>
                        </a:rPr>
                        <a:t> in b</a:t>
                      </a:r>
                      <a:r>
                        <a:rPr lang="en-TH" sz="1200" b="1" dirty="0">
                          <a:effectLst/>
                        </a:rPr>
                        <a:t>ody</a:t>
                      </a:r>
                      <a:endParaRPr lang="en-TH" sz="24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TH" sz="1200">
                          <a:effectLst/>
                          <a:latin typeface="+mn-lt"/>
                          <a:ea typeface="Times New Roman" panose="02020603050405020304" pitchFamily="18" charset="0"/>
                          <a:cs typeface="Cordia New" panose="020B0304020202020204" pitchFamily="34" charset="-34"/>
                        </a:rPr>
                        <a:t>42</a:t>
                      </a:r>
                      <a:r>
                        <a:rPr lang="en-US" sz="1200">
                          <a:effectLst/>
                          <a:latin typeface="+mn-lt"/>
                          <a:ea typeface="Times New Roman" panose="02020603050405020304" pitchFamily="18" charset="0"/>
                          <a:cs typeface="Cordia New" panose="020B0304020202020204" pitchFamily="34" charset="-34"/>
                        </a:rPr>
                        <a:t>.</a:t>
                      </a:r>
                      <a:r>
                        <a:rPr lang="en-TH" sz="1200">
                          <a:effectLst/>
                          <a:latin typeface="+mn-lt"/>
                          <a:ea typeface="Times New Roman" panose="02020603050405020304" pitchFamily="18" charset="0"/>
                          <a:cs typeface="Cordia New" panose="020B0304020202020204" pitchFamily="34" charset="-34"/>
                        </a:rPr>
                        <a:t>65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TH" sz="1200" b="1">
                          <a:effectLst/>
                          <a:latin typeface="+mn-lt"/>
                          <a:ea typeface="Times New Roman" panose="02020603050405020304" pitchFamily="18" charset="0"/>
                          <a:cs typeface="Cordia New" panose="020B0304020202020204" pitchFamily="34" charset="-34"/>
                        </a:rPr>
                        <a:t>95</a:t>
                      </a:r>
                      <a:r>
                        <a:rPr lang="en-US" sz="1200" b="1">
                          <a:effectLst/>
                          <a:latin typeface="+mn-lt"/>
                          <a:ea typeface="Times New Roman" panose="02020603050405020304" pitchFamily="18" charset="0"/>
                          <a:cs typeface="Cordia New" panose="020B0304020202020204" pitchFamily="34" charset="-34"/>
                        </a:rPr>
                        <a:t>.</a:t>
                      </a:r>
                      <a:r>
                        <a:rPr lang="en-TH" sz="1200" b="1">
                          <a:effectLst/>
                          <a:latin typeface="+mn-lt"/>
                          <a:ea typeface="Times New Roman" panose="02020603050405020304" pitchFamily="18" charset="0"/>
                          <a:cs typeface="Cordia New" panose="020B0304020202020204" pitchFamily="34" charset="-34"/>
                        </a:rPr>
                        <a:t>05</a:t>
                      </a:r>
                      <a:endParaRPr lang="en-TH" sz="1200">
                        <a:effectLst/>
                        <a:latin typeface="+mn-lt"/>
                        <a:ea typeface="Times New Roman" panose="02020603050405020304" pitchFamily="18" charset="0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TH" sz="1200">
                          <a:effectLst/>
                          <a:latin typeface="+mn-lt"/>
                          <a:ea typeface="Times New Roman" panose="02020603050405020304" pitchFamily="18" charset="0"/>
                          <a:cs typeface="Cordia New" panose="020B0304020202020204" pitchFamily="34" charset="-34"/>
                        </a:rPr>
                        <a:t>73</a:t>
                      </a:r>
                      <a:r>
                        <a:rPr lang="en-US" sz="1200">
                          <a:effectLst/>
                          <a:latin typeface="+mn-lt"/>
                          <a:ea typeface="Times New Roman" panose="02020603050405020304" pitchFamily="18" charset="0"/>
                          <a:cs typeface="Cordia New" panose="020B0304020202020204" pitchFamily="34" charset="-34"/>
                        </a:rPr>
                        <a:t>.00</a:t>
                      </a:r>
                      <a:endParaRPr lang="en-TH" sz="1200">
                        <a:effectLst/>
                        <a:latin typeface="+mn-lt"/>
                        <a:ea typeface="Times New Roman" panose="02020603050405020304" pitchFamily="18" charset="0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TH" sz="1200">
                          <a:effectLst/>
                          <a:latin typeface="+mn-lt"/>
                          <a:ea typeface="Times New Roman" panose="02020603050405020304" pitchFamily="18" charset="0"/>
                          <a:cs typeface="Cordia New" panose="020B0304020202020204" pitchFamily="34" charset="-34"/>
                        </a:rPr>
                        <a:t>90</a:t>
                      </a:r>
                      <a:r>
                        <a:rPr lang="en-US" sz="1200">
                          <a:effectLst/>
                          <a:latin typeface="+mn-lt"/>
                          <a:ea typeface="Times New Roman" panose="02020603050405020304" pitchFamily="18" charset="0"/>
                          <a:cs typeface="Cordia New" panose="020B0304020202020204" pitchFamily="34" charset="-34"/>
                        </a:rPr>
                        <a:t>.</a:t>
                      </a:r>
                      <a:r>
                        <a:rPr lang="en-TH" sz="1200">
                          <a:effectLst/>
                          <a:latin typeface="+mn-lt"/>
                          <a:ea typeface="Times New Roman" panose="02020603050405020304" pitchFamily="18" charset="0"/>
                          <a:cs typeface="Cordia New" panose="020B0304020202020204" pitchFamily="34" charset="-34"/>
                        </a:rPr>
                        <a:t>87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481766114"/>
                  </a:ext>
                </a:extLst>
              </a:tr>
              <a:tr h="369992"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effectLst/>
                        </a:rPr>
                        <a:t>Fr</a:t>
                      </a:r>
                      <a:r>
                        <a:rPr lang="en-TH" sz="1200" b="1" dirty="0">
                          <a:effectLst/>
                        </a:rPr>
                        <a:t>own of conclusion</a:t>
                      </a:r>
                      <a:endParaRPr lang="en-TH" sz="24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TH" sz="1200">
                          <a:effectLst/>
                          <a:latin typeface="+mn-lt"/>
                          <a:ea typeface="Times New Roman" panose="02020603050405020304" pitchFamily="18" charset="0"/>
                          <a:cs typeface="Cordia New" panose="020B0304020202020204" pitchFamily="34" charset="-34"/>
                        </a:rPr>
                        <a:t>91</a:t>
                      </a:r>
                      <a:r>
                        <a:rPr lang="en-US" sz="1200">
                          <a:effectLst/>
                          <a:latin typeface="+mn-lt"/>
                          <a:ea typeface="Times New Roman" panose="02020603050405020304" pitchFamily="18" charset="0"/>
                          <a:cs typeface="Cordia New" panose="020B0304020202020204" pitchFamily="34" charset="-34"/>
                        </a:rPr>
                        <a:t>.</a:t>
                      </a:r>
                      <a:r>
                        <a:rPr lang="en-TH" sz="1200">
                          <a:effectLst/>
                          <a:latin typeface="+mn-lt"/>
                          <a:ea typeface="Times New Roman" panose="02020603050405020304" pitchFamily="18" charset="0"/>
                          <a:cs typeface="Cordia New" panose="020B0304020202020204" pitchFamily="34" charset="-34"/>
                        </a:rPr>
                        <a:t>97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TH" sz="1200">
                          <a:effectLst/>
                          <a:latin typeface="+mn-lt"/>
                          <a:ea typeface="Times New Roman" panose="02020603050405020304" pitchFamily="18" charset="0"/>
                          <a:cs typeface="Cordia New" panose="020B0304020202020204" pitchFamily="34" charset="-34"/>
                        </a:rPr>
                        <a:t>92</a:t>
                      </a:r>
                      <a:r>
                        <a:rPr lang="en-US" sz="1200">
                          <a:effectLst/>
                          <a:latin typeface="+mn-lt"/>
                          <a:ea typeface="Times New Roman" panose="02020603050405020304" pitchFamily="18" charset="0"/>
                          <a:cs typeface="Cordia New" panose="020B0304020202020204" pitchFamily="34" charset="-34"/>
                        </a:rPr>
                        <a:t>.</a:t>
                      </a:r>
                      <a:r>
                        <a:rPr lang="en-TH" sz="1200">
                          <a:effectLst/>
                          <a:latin typeface="+mn-lt"/>
                          <a:ea typeface="Times New Roman" panose="02020603050405020304" pitchFamily="18" charset="0"/>
                          <a:cs typeface="Cordia New" panose="020B0304020202020204" pitchFamily="34" charset="-34"/>
                        </a:rPr>
                        <a:t>99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TH" sz="1200">
                          <a:effectLst/>
                          <a:latin typeface="+mn-lt"/>
                          <a:ea typeface="Times New Roman" panose="02020603050405020304" pitchFamily="18" charset="0"/>
                          <a:cs typeface="Cordia New" panose="020B0304020202020204" pitchFamily="34" charset="-34"/>
                        </a:rPr>
                        <a:t>91</a:t>
                      </a:r>
                      <a:r>
                        <a:rPr lang="en-US" sz="1200">
                          <a:effectLst/>
                          <a:latin typeface="+mn-lt"/>
                          <a:ea typeface="Times New Roman" panose="02020603050405020304" pitchFamily="18" charset="0"/>
                          <a:cs typeface="Cordia New" panose="020B0304020202020204" pitchFamily="34" charset="-34"/>
                        </a:rPr>
                        <a:t>.</a:t>
                      </a:r>
                      <a:r>
                        <a:rPr lang="en-TH" sz="1200">
                          <a:effectLst/>
                          <a:latin typeface="+mn-lt"/>
                          <a:ea typeface="Times New Roman" panose="02020603050405020304" pitchFamily="18" charset="0"/>
                          <a:cs typeface="Cordia New" panose="020B0304020202020204" pitchFamily="34" charset="-34"/>
                        </a:rPr>
                        <a:t>28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TH" sz="1200" b="1">
                          <a:effectLst/>
                          <a:latin typeface="+mn-lt"/>
                          <a:ea typeface="Times New Roman" panose="02020603050405020304" pitchFamily="18" charset="0"/>
                          <a:cs typeface="Cordia New" panose="020B0304020202020204" pitchFamily="34" charset="-34"/>
                        </a:rPr>
                        <a:t>93</a:t>
                      </a:r>
                      <a:r>
                        <a:rPr lang="en-US" sz="1200" b="1">
                          <a:effectLst/>
                          <a:latin typeface="+mn-lt"/>
                          <a:ea typeface="Times New Roman" panose="02020603050405020304" pitchFamily="18" charset="0"/>
                          <a:cs typeface="Cordia New" panose="020B0304020202020204" pitchFamily="34" charset="-34"/>
                        </a:rPr>
                        <a:t>.</a:t>
                      </a:r>
                      <a:r>
                        <a:rPr lang="en-TH" sz="1200" b="1">
                          <a:effectLst/>
                          <a:latin typeface="+mn-lt"/>
                          <a:ea typeface="Times New Roman" panose="02020603050405020304" pitchFamily="18" charset="0"/>
                          <a:cs typeface="Cordia New" panose="020B0304020202020204" pitchFamily="34" charset="-34"/>
                        </a:rPr>
                        <a:t>57</a:t>
                      </a:r>
                      <a:endParaRPr lang="en-TH" sz="1200">
                        <a:effectLst/>
                        <a:latin typeface="+mn-lt"/>
                        <a:ea typeface="Times New Roman" panose="02020603050405020304" pitchFamily="18" charset="0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686148826"/>
                  </a:ext>
                </a:extLst>
              </a:tr>
              <a:tr h="369992"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effectLst/>
                        </a:rPr>
                        <a:t>In</a:t>
                      </a:r>
                      <a:r>
                        <a:rPr lang="en-TH" sz="1200" b="1" dirty="0">
                          <a:effectLst/>
                        </a:rPr>
                        <a:t>terestedness</a:t>
                      </a:r>
                      <a:r>
                        <a:rPr lang="en-US" sz="1200" b="1" dirty="0">
                          <a:effectLst/>
                        </a:rPr>
                        <a:t> of Conclusion</a:t>
                      </a:r>
                      <a:endParaRPr lang="en-TH" sz="24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TH" sz="1200">
                          <a:effectLst/>
                          <a:latin typeface="+mn-lt"/>
                          <a:ea typeface="Times New Roman" panose="02020603050405020304" pitchFamily="18" charset="0"/>
                          <a:cs typeface="Cordia New" panose="020B0304020202020204" pitchFamily="34" charset="-34"/>
                        </a:rPr>
                        <a:t>95</a:t>
                      </a:r>
                      <a:r>
                        <a:rPr lang="en-US" sz="1200">
                          <a:effectLst/>
                          <a:latin typeface="+mn-lt"/>
                          <a:ea typeface="Times New Roman" panose="02020603050405020304" pitchFamily="18" charset="0"/>
                          <a:cs typeface="Cordia New" panose="020B0304020202020204" pitchFamily="34" charset="-34"/>
                        </a:rPr>
                        <a:t>.</a:t>
                      </a:r>
                      <a:r>
                        <a:rPr lang="en-TH" sz="1200">
                          <a:effectLst/>
                          <a:latin typeface="+mn-lt"/>
                          <a:ea typeface="Times New Roman" panose="02020603050405020304" pitchFamily="18" charset="0"/>
                          <a:cs typeface="Cordia New" panose="020B0304020202020204" pitchFamily="34" charset="-34"/>
                        </a:rPr>
                        <a:t>46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TH" sz="1200">
                          <a:effectLst/>
                          <a:latin typeface="+mn-lt"/>
                          <a:ea typeface="Times New Roman" panose="02020603050405020304" pitchFamily="18" charset="0"/>
                          <a:cs typeface="Cordia New" panose="020B0304020202020204" pitchFamily="34" charset="-34"/>
                        </a:rPr>
                        <a:t>96</a:t>
                      </a:r>
                      <a:r>
                        <a:rPr lang="en-US" sz="1200">
                          <a:effectLst/>
                          <a:latin typeface="+mn-lt"/>
                          <a:ea typeface="Times New Roman" panose="02020603050405020304" pitchFamily="18" charset="0"/>
                          <a:cs typeface="Cordia New" panose="020B0304020202020204" pitchFamily="34" charset="-34"/>
                        </a:rPr>
                        <a:t>.</a:t>
                      </a:r>
                      <a:r>
                        <a:rPr lang="en-TH" sz="1200">
                          <a:effectLst/>
                          <a:latin typeface="+mn-lt"/>
                          <a:ea typeface="Times New Roman" panose="02020603050405020304" pitchFamily="18" charset="0"/>
                          <a:cs typeface="Cordia New" panose="020B0304020202020204" pitchFamily="34" charset="-34"/>
                        </a:rPr>
                        <a:t>82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TH" sz="1200">
                          <a:effectLst/>
                          <a:latin typeface="+mn-lt"/>
                          <a:ea typeface="Times New Roman" panose="02020603050405020304" pitchFamily="18" charset="0"/>
                          <a:cs typeface="Cordia New" panose="020B0304020202020204" pitchFamily="34" charset="-34"/>
                        </a:rPr>
                        <a:t>59</a:t>
                      </a:r>
                      <a:r>
                        <a:rPr lang="en-US" sz="1200">
                          <a:effectLst/>
                          <a:latin typeface="+mn-lt"/>
                          <a:ea typeface="Times New Roman" panose="02020603050405020304" pitchFamily="18" charset="0"/>
                          <a:cs typeface="Cordia New" panose="020B0304020202020204" pitchFamily="34" charset="-34"/>
                        </a:rPr>
                        <a:t>.</a:t>
                      </a:r>
                      <a:r>
                        <a:rPr lang="en-TH" sz="1200">
                          <a:effectLst/>
                          <a:latin typeface="+mn-lt"/>
                          <a:ea typeface="Times New Roman" panose="02020603050405020304" pitchFamily="18" charset="0"/>
                          <a:cs typeface="Cordia New" panose="020B0304020202020204" pitchFamily="34" charset="-34"/>
                        </a:rPr>
                        <a:t>23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TH" sz="1200" b="1">
                          <a:effectLst/>
                          <a:latin typeface="+mn-lt"/>
                          <a:ea typeface="Times New Roman" panose="02020603050405020304" pitchFamily="18" charset="0"/>
                          <a:cs typeface="Cordia New" panose="020B0304020202020204" pitchFamily="34" charset="-34"/>
                        </a:rPr>
                        <a:t>96</a:t>
                      </a:r>
                      <a:r>
                        <a:rPr lang="en-US" sz="1200" b="1">
                          <a:effectLst/>
                          <a:latin typeface="+mn-lt"/>
                          <a:ea typeface="Times New Roman" panose="02020603050405020304" pitchFamily="18" charset="0"/>
                          <a:cs typeface="Cordia New" panose="020B0304020202020204" pitchFamily="34" charset="-34"/>
                        </a:rPr>
                        <a:t>.</a:t>
                      </a:r>
                      <a:r>
                        <a:rPr lang="en-TH" sz="1200" b="1">
                          <a:effectLst/>
                          <a:latin typeface="+mn-lt"/>
                          <a:ea typeface="Times New Roman" panose="02020603050405020304" pitchFamily="18" charset="0"/>
                          <a:cs typeface="Cordia New" panose="020B0304020202020204" pitchFamily="34" charset="-34"/>
                        </a:rPr>
                        <a:t>89</a:t>
                      </a:r>
                      <a:endParaRPr lang="en-TH" sz="1200">
                        <a:effectLst/>
                        <a:latin typeface="+mn-lt"/>
                        <a:ea typeface="Times New Roman" panose="02020603050405020304" pitchFamily="18" charset="0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979759635"/>
                  </a:ext>
                </a:extLst>
              </a:tr>
              <a:tr h="288092"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effectLst/>
                        </a:rPr>
                        <a:t>Part of Essay</a:t>
                      </a:r>
                      <a:endParaRPr lang="en-TH" sz="24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TH" sz="1200">
                          <a:effectLst/>
                          <a:latin typeface="+mn-lt"/>
                          <a:ea typeface="Times New Roman" panose="02020603050405020304" pitchFamily="18" charset="0"/>
                          <a:cs typeface="Cordia New" panose="020B0304020202020204" pitchFamily="34" charset="-34"/>
                        </a:rPr>
                        <a:t>35</a:t>
                      </a:r>
                      <a:r>
                        <a:rPr lang="en-US" sz="1200">
                          <a:effectLst/>
                          <a:latin typeface="+mn-lt"/>
                          <a:ea typeface="Times New Roman" panose="02020603050405020304" pitchFamily="18" charset="0"/>
                          <a:cs typeface="Cordia New" panose="020B0304020202020204" pitchFamily="34" charset="-34"/>
                        </a:rPr>
                        <a:t>.</a:t>
                      </a:r>
                      <a:r>
                        <a:rPr lang="en-TH" sz="1200">
                          <a:effectLst/>
                          <a:latin typeface="+mn-lt"/>
                          <a:ea typeface="Times New Roman" panose="02020603050405020304" pitchFamily="18" charset="0"/>
                          <a:cs typeface="Cordia New" panose="020B0304020202020204" pitchFamily="34" charset="-34"/>
                        </a:rPr>
                        <a:t>19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TH" sz="1200" b="1">
                          <a:effectLst/>
                          <a:latin typeface="+mn-lt"/>
                          <a:ea typeface="Times New Roman" panose="02020603050405020304" pitchFamily="18" charset="0"/>
                          <a:cs typeface="Cordia New" panose="020B0304020202020204" pitchFamily="34" charset="-34"/>
                        </a:rPr>
                        <a:t>92</a:t>
                      </a:r>
                      <a:r>
                        <a:rPr lang="en-US" sz="1200" b="1">
                          <a:effectLst/>
                          <a:latin typeface="+mn-lt"/>
                          <a:ea typeface="Times New Roman" panose="02020603050405020304" pitchFamily="18" charset="0"/>
                          <a:cs typeface="Cordia New" panose="020B0304020202020204" pitchFamily="34" charset="-34"/>
                        </a:rPr>
                        <a:t>.</a:t>
                      </a:r>
                      <a:r>
                        <a:rPr lang="en-TH" sz="1200" b="1">
                          <a:effectLst/>
                          <a:latin typeface="+mn-lt"/>
                          <a:ea typeface="Times New Roman" panose="02020603050405020304" pitchFamily="18" charset="0"/>
                          <a:cs typeface="Cordia New" panose="020B0304020202020204" pitchFamily="34" charset="-34"/>
                        </a:rPr>
                        <a:t>08</a:t>
                      </a:r>
                      <a:endParaRPr lang="en-TH" sz="1200">
                        <a:effectLst/>
                        <a:latin typeface="+mn-lt"/>
                        <a:ea typeface="Times New Roman" panose="02020603050405020304" pitchFamily="18" charset="0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TH" sz="1200">
                          <a:effectLst/>
                          <a:latin typeface="+mn-lt"/>
                          <a:ea typeface="Times New Roman" panose="02020603050405020304" pitchFamily="18" charset="0"/>
                          <a:cs typeface="Cordia New" panose="020B0304020202020204" pitchFamily="34" charset="-34"/>
                        </a:rPr>
                        <a:t>92</a:t>
                      </a:r>
                      <a:r>
                        <a:rPr lang="en-US" sz="1200">
                          <a:effectLst/>
                          <a:latin typeface="+mn-lt"/>
                          <a:ea typeface="Times New Roman" panose="02020603050405020304" pitchFamily="18" charset="0"/>
                          <a:cs typeface="Cordia New" panose="020B0304020202020204" pitchFamily="34" charset="-34"/>
                        </a:rPr>
                        <a:t>.</a:t>
                      </a:r>
                      <a:r>
                        <a:rPr lang="en-TH" sz="1200">
                          <a:effectLst/>
                          <a:latin typeface="+mn-lt"/>
                          <a:ea typeface="Times New Roman" panose="02020603050405020304" pitchFamily="18" charset="0"/>
                          <a:cs typeface="Cordia New" panose="020B0304020202020204" pitchFamily="34" charset="-34"/>
                        </a:rPr>
                        <a:t>59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TH" sz="1200" dirty="0">
                          <a:effectLst/>
                          <a:latin typeface="+mn-lt"/>
                          <a:ea typeface="Times New Roman" panose="02020603050405020304" pitchFamily="18" charset="0"/>
                          <a:cs typeface="Cordia New" panose="020B0304020202020204" pitchFamily="34" charset="-34"/>
                        </a:rPr>
                        <a:t>91</a:t>
                      </a:r>
                      <a:r>
                        <a:rPr lang="en-US" sz="1200" dirty="0">
                          <a:effectLst/>
                          <a:latin typeface="+mn-lt"/>
                          <a:ea typeface="Times New Roman" panose="02020603050405020304" pitchFamily="18" charset="0"/>
                          <a:cs typeface="Cordia New" panose="020B0304020202020204" pitchFamily="34" charset="-34"/>
                        </a:rPr>
                        <a:t>.</a:t>
                      </a:r>
                      <a:r>
                        <a:rPr lang="en-TH" sz="1200" dirty="0">
                          <a:effectLst/>
                          <a:latin typeface="+mn-lt"/>
                          <a:ea typeface="Times New Roman" panose="02020603050405020304" pitchFamily="18" charset="0"/>
                          <a:cs typeface="Cordia New" panose="020B0304020202020204" pitchFamily="34" charset="-34"/>
                        </a:rPr>
                        <a:t>62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007219803"/>
                  </a:ext>
                </a:extLst>
              </a:tr>
            </a:tbl>
          </a:graphicData>
        </a:graphic>
      </p:graphicFrame>
      <p:graphicFrame>
        <p:nvGraphicFramePr>
          <p:cNvPr id="13" name="Table 12">
            <a:extLst>
              <a:ext uri="{FF2B5EF4-FFF2-40B4-BE49-F238E27FC236}">
                <a16:creationId xmlns:a16="http://schemas.microsoft.com/office/drawing/2014/main" id="{BF439E4B-F909-45D7-CDE1-E81DBAB4D89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96849220"/>
              </p:ext>
            </p:extLst>
          </p:nvPr>
        </p:nvGraphicFramePr>
        <p:xfrm>
          <a:off x="6967686" y="2446655"/>
          <a:ext cx="4535563" cy="2981132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1362707">
                  <a:extLst>
                    <a:ext uri="{9D8B030D-6E8A-4147-A177-3AD203B41FA5}">
                      <a16:colId xmlns:a16="http://schemas.microsoft.com/office/drawing/2014/main" val="1057622197"/>
                    </a:ext>
                  </a:extLst>
                </a:gridCol>
                <a:gridCol w="650295">
                  <a:extLst>
                    <a:ext uri="{9D8B030D-6E8A-4147-A177-3AD203B41FA5}">
                      <a16:colId xmlns:a16="http://schemas.microsoft.com/office/drawing/2014/main" val="2166274098"/>
                    </a:ext>
                  </a:extLst>
                </a:gridCol>
                <a:gridCol w="559059">
                  <a:extLst>
                    <a:ext uri="{9D8B030D-6E8A-4147-A177-3AD203B41FA5}">
                      <a16:colId xmlns:a16="http://schemas.microsoft.com/office/drawing/2014/main" val="3594825190"/>
                    </a:ext>
                  </a:extLst>
                </a:gridCol>
                <a:gridCol w="632824">
                  <a:extLst>
                    <a:ext uri="{9D8B030D-6E8A-4147-A177-3AD203B41FA5}">
                      <a16:colId xmlns:a16="http://schemas.microsoft.com/office/drawing/2014/main" val="3737796420"/>
                    </a:ext>
                  </a:extLst>
                </a:gridCol>
                <a:gridCol w="1330678">
                  <a:extLst>
                    <a:ext uri="{9D8B030D-6E8A-4147-A177-3AD203B41FA5}">
                      <a16:colId xmlns:a16="http://schemas.microsoft.com/office/drawing/2014/main" val="3678951224"/>
                    </a:ext>
                  </a:extLst>
                </a:gridCol>
              </a:tblGrid>
              <a:tr h="335857">
                <a:tc>
                  <a:txBody>
                    <a:bodyPr/>
                    <a:lstStyle/>
                    <a:p>
                      <a:pPr algn="ctr"/>
                      <a:r>
                        <a:rPr lang="en-TH" sz="1200" b="1" dirty="0">
                          <a:effectLst/>
                        </a:rPr>
                        <a:t>Algorithm</a:t>
                      </a:r>
                      <a:endParaRPr lang="en-TH" sz="24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TH" sz="1200" b="1" dirty="0">
                          <a:effectLst/>
                        </a:rPr>
                        <a:t>LSTM</a:t>
                      </a:r>
                      <a:endParaRPr lang="en-TH" sz="24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TH" sz="1200" b="1" dirty="0">
                          <a:effectLst/>
                        </a:rPr>
                        <a:t>CNN</a:t>
                      </a:r>
                      <a:endParaRPr lang="en-TH" sz="24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TH" sz="1200" b="1" dirty="0">
                          <a:effectLst/>
                        </a:rPr>
                        <a:t>BERT</a:t>
                      </a:r>
                      <a:endParaRPr lang="en-TH" sz="24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TH" sz="1200" b="1" dirty="0">
                          <a:effectLst/>
                        </a:rPr>
                        <a:t>WangchanBERTa</a:t>
                      </a:r>
                      <a:endParaRPr lang="en-TH" sz="24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073211227"/>
                  </a:ext>
                </a:extLst>
              </a:tr>
              <a:tr h="409426"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effectLst/>
                        </a:rPr>
                        <a:t>In</a:t>
                      </a:r>
                      <a:r>
                        <a:rPr lang="en-TH" sz="1200" b="1" dirty="0">
                          <a:effectLst/>
                        </a:rPr>
                        <a:t>troductory Introduction</a:t>
                      </a:r>
                      <a:endParaRPr lang="en-TH" sz="24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TH" sz="1200">
                          <a:effectLst/>
                          <a:latin typeface="+mn-lt"/>
                          <a:ea typeface="Times New Roman" panose="02020603050405020304" pitchFamily="18" charset="0"/>
                          <a:cs typeface="Cordia New" panose="020B0304020202020204" pitchFamily="34" charset="-34"/>
                        </a:rPr>
                        <a:t>57</a:t>
                      </a:r>
                      <a:r>
                        <a:rPr lang="en-US" sz="1200">
                          <a:effectLst/>
                          <a:latin typeface="+mn-lt"/>
                          <a:ea typeface="Times New Roman" panose="02020603050405020304" pitchFamily="18" charset="0"/>
                          <a:cs typeface="Cordia New" panose="020B0304020202020204" pitchFamily="34" charset="-34"/>
                        </a:rPr>
                        <a:t>.</a:t>
                      </a:r>
                      <a:r>
                        <a:rPr lang="en-TH" sz="1200">
                          <a:effectLst/>
                          <a:latin typeface="+mn-lt"/>
                          <a:ea typeface="Times New Roman" panose="02020603050405020304" pitchFamily="18" charset="0"/>
                          <a:cs typeface="Cordia New" panose="020B0304020202020204" pitchFamily="34" charset="-34"/>
                        </a:rPr>
                        <a:t>91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TH" sz="1200" b="1">
                          <a:effectLst/>
                          <a:latin typeface="+mn-lt"/>
                          <a:ea typeface="Times New Roman" panose="02020603050405020304" pitchFamily="18" charset="0"/>
                          <a:cs typeface="Cordia New" panose="020B0304020202020204" pitchFamily="34" charset="-34"/>
                        </a:rPr>
                        <a:t>92</a:t>
                      </a:r>
                      <a:r>
                        <a:rPr lang="en-US" sz="1200" b="1">
                          <a:effectLst/>
                          <a:latin typeface="+mn-lt"/>
                          <a:ea typeface="Times New Roman" panose="02020603050405020304" pitchFamily="18" charset="0"/>
                          <a:cs typeface="Cordia New" panose="020B0304020202020204" pitchFamily="34" charset="-34"/>
                        </a:rPr>
                        <a:t>.</a:t>
                      </a:r>
                      <a:r>
                        <a:rPr lang="en-TH" sz="1200" b="1">
                          <a:effectLst/>
                          <a:latin typeface="+mn-lt"/>
                          <a:ea typeface="Times New Roman" panose="02020603050405020304" pitchFamily="18" charset="0"/>
                          <a:cs typeface="Cordia New" panose="020B0304020202020204" pitchFamily="34" charset="-34"/>
                        </a:rPr>
                        <a:t>47</a:t>
                      </a:r>
                      <a:endParaRPr lang="en-TH" sz="1200">
                        <a:effectLst/>
                        <a:latin typeface="+mn-lt"/>
                        <a:ea typeface="Times New Roman" panose="02020603050405020304" pitchFamily="18" charset="0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TH" sz="1200">
                          <a:effectLst/>
                          <a:latin typeface="+mn-lt"/>
                          <a:ea typeface="Times New Roman" panose="02020603050405020304" pitchFamily="18" charset="0"/>
                          <a:cs typeface="Cordia New" panose="020B0304020202020204" pitchFamily="34" charset="-34"/>
                        </a:rPr>
                        <a:t>33</a:t>
                      </a:r>
                      <a:r>
                        <a:rPr lang="en-US" sz="1200">
                          <a:effectLst/>
                          <a:latin typeface="+mn-lt"/>
                          <a:ea typeface="Times New Roman" panose="02020603050405020304" pitchFamily="18" charset="0"/>
                          <a:cs typeface="Cordia New" panose="020B0304020202020204" pitchFamily="34" charset="-34"/>
                        </a:rPr>
                        <a:t>.</a:t>
                      </a:r>
                      <a:r>
                        <a:rPr lang="en-TH" sz="1200">
                          <a:effectLst/>
                          <a:latin typeface="+mn-lt"/>
                          <a:ea typeface="Times New Roman" panose="02020603050405020304" pitchFamily="18" charset="0"/>
                          <a:cs typeface="Cordia New" panose="020B0304020202020204" pitchFamily="34" charset="-34"/>
                        </a:rPr>
                        <a:t>33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TH" sz="1200">
                          <a:effectLst/>
                          <a:latin typeface="+mn-lt"/>
                          <a:ea typeface="Times New Roman" panose="02020603050405020304" pitchFamily="18" charset="0"/>
                          <a:cs typeface="Cordia New" panose="020B0304020202020204" pitchFamily="34" charset="-34"/>
                        </a:rPr>
                        <a:t>33</a:t>
                      </a:r>
                      <a:r>
                        <a:rPr lang="en-US" sz="1200">
                          <a:effectLst/>
                          <a:latin typeface="+mn-lt"/>
                          <a:ea typeface="Times New Roman" panose="02020603050405020304" pitchFamily="18" charset="0"/>
                          <a:cs typeface="Cordia New" panose="020B0304020202020204" pitchFamily="34" charset="-34"/>
                        </a:rPr>
                        <a:t>.</a:t>
                      </a:r>
                      <a:r>
                        <a:rPr lang="en-TH" sz="1200">
                          <a:effectLst/>
                          <a:latin typeface="+mn-lt"/>
                          <a:ea typeface="Times New Roman" panose="02020603050405020304" pitchFamily="18" charset="0"/>
                          <a:cs typeface="Cordia New" panose="020B0304020202020204" pitchFamily="34" charset="-34"/>
                        </a:rPr>
                        <a:t>33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4278580288"/>
                  </a:ext>
                </a:extLst>
              </a:tr>
              <a:tr h="409426">
                <a:tc>
                  <a:txBody>
                    <a:bodyPr/>
                    <a:lstStyle/>
                    <a:p>
                      <a:pPr algn="ctr"/>
                      <a:r>
                        <a:rPr lang="en-US" sz="1200" b="1">
                          <a:effectLst/>
                        </a:rPr>
                        <a:t>In</a:t>
                      </a:r>
                      <a:r>
                        <a:rPr lang="en-TH" sz="1200" b="1">
                          <a:effectLst/>
                        </a:rPr>
                        <a:t>terestedness</a:t>
                      </a:r>
                      <a:r>
                        <a:rPr lang="en-US" sz="1200" b="1">
                          <a:effectLst/>
                        </a:rPr>
                        <a:t> of Introduction</a:t>
                      </a:r>
                      <a:endParaRPr lang="en-TH" sz="24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TH" sz="1200">
                          <a:effectLst/>
                          <a:latin typeface="+mn-lt"/>
                          <a:ea typeface="Times New Roman" panose="02020603050405020304" pitchFamily="18" charset="0"/>
                          <a:cs typeface="Cordia New" panose="020B0304020202020204" pitchFamily="34" charset="-34"/>
                        </a:rPr>
                        <a:t>20</a:t>
                      </a:r>
                      <a:r>
                        <a:rPr lang="en-US" sz="1200">
                          <a:effectLst/>
                          <a:latin typeface="+mn-lt"/>
                          <a:ea typeface="Times New Roman" panose="02020603050405020304" pitchFamily="18" charset="0"/>
                          <a:cs typeface="Cordia New" panose="020B0304020202020204" pitchFamily="34" charset="-34"/>
                        </a:rPr>
                        <a:t>.</a:t>
                      </a:r>
                      <a:r>
                        <a:rPr lang="en-TH" sz="1200">
                          <a:effectLst/>
                          <a:latin typeface="+mn-lt"/>
                          <a:ea typeface="Times New Roman" panose="02020603050405020304" pitchFamily="18" charset="0"/>
                          <a:cs typeface="Cordia New" panose="020B0304020202020204" pitchFamily="34" charset="-34"/>
                        </a:rPr>
                        <a:t>5</a:t>
                      </a:r>
                      <a:r>
                        <a:rPr lang="en-US" sz="1200">
                          <a:effectLst/>
                          <a:latin typeface="+mn-lt"/>
                          <a:ea typeface="Times New Roman" panose="02020603050405020304" pitchFamily="18" charset="0"/>
                          <a:cs typeface="Cordia New" panose="020B0304020202020204" pitchFamily="34" charset="-34"/>
                        </a:rPr>
                        <a:t>0</a:t>
                      </a:r>
                      <a:endParaRPr lang="en-TH" sz="1200">
                        <a:effectLst/>
                        <a:latin typeface="+mn-lt"/>
                        <a:ea typeface="Times New Roman" panose="02020603050405020304" pitchFamily="18" charset="0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TH" sz="1200" b="1">
                          <a:effectLst/>
                          <a:latin typeface="+mn-lt"/>
                          <a:ea typeface="Times New Roman" panose="02020603050405020304" pitchFamily="18" charset="0"/>
                          <a:cs typeface="Cordia New" panose="020B0304020202020204" pitchFamily="34" charset="-34"/>
                        </a:rPr>
                        <a:t>90</a:t>
                      </a:r>
                      <a:r>
                        <a:rPr lang="en-US" sz="1200" b="1">
                          <a:effectLst/>
                          <a:latin typeface="+mn-lt"/>
                          <a:ea typeface="Times New Roman" panose="02020603050405020304" pitchFamily="18" charset="0"/>
                          <a:cs typeface="Cordia New" panose="020B0304020202020204" pitchFamily="34" charset="-34"/>
                        </a:rPr>
                        <a:t>.</a:t>
                      </a:r>
                      <a:r>
                        <a:rPr lang="en-TH" sz="1200" b="1">
                          <a:effectLst/>
                          <a:latin typeface="+mn-lt"/>
                          <a:ea typeface="Times New Roman" panose="02020603050405020304" pitchFamily="18" charset="0"/>
                          <a:cs typeface="Cordia New" panose="020B0304020202020204" pitchFamily="34" charset="-34"/>
                        </a:rPr>
                        <a:t>01</a:t>
                      </a:r>
                      <a:endParaRPr lang="en-TH" sz="1200">
                        <a:effectLst/>
                        <a:latin typeface="+mn-lt"/>
                        <a:ea typeface="Times New Roman" panose="02020603050405020304" pitchFamily="18" charset="0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TH" sz="1200">
                          <a:effectLst/>
                          <a:latin typeface="+mn-lt"/>
                          <a:ea typeface="Times New Roman" panose="02020603050405020304" pitchFamily="18" charset="0"/>
                          <a:cs typeface="Cordia New" panose="020B0304020202020204" pitchFamily="34" charset="-34"/>
                        </a:rPr>
                        <a:t>54</a:t>
                      </a:r>
                      <a:r>
                        <a:rPr lang="en-US" sz="1200">
                          <a:effectLst/>
                          <a:latin typeface="+mn-lt"/>
                          <a:ea typeface="Times New Roman" panose="02020603050405020304" pitchFamily="18" charset="0"/>
                          <a:cs typeface="Cordia New" panose="020B0304020202020204" pitchFamily="34" charset="-34"/>
                        </a:rPr>
                        <a:t>.</a:t>
                      </a:r>
                      <a:r>
                        <a:rPr lang="en-TH" sz="1200">
                          <a:effectLst/>
                          <a:latin typeface="+mn-lt"/>
                          <a:ea typeface="Times New Roman" panose="02020603050405020304" pitchFamily="18" charset="0"/>
                          <a:cs typeface="Cordia New" panose="020B0304020202020204" pitchFamily="34" charset="-34"/>
                        </a:rPr>
                        <a:t>15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TH" sz="1200">
                          <a:effectLst/>
                          <a:latin typeface="+mn-lt"/>
                          <a:ea typeface="Times New Roman" panose="02020603050405020304" pitchFamily="18" charset="0"/>
                          <a:cs typeface="Cordia New" panose="020B0304020202020204" pitchFamily="34" charset="-34"/>
                        </a:rPr>
                        <a:t>86</a:t>
                      </a:r>
                      <a:r>
                        <a:rPr lang="en-US" sz="1200">
                          <a:effectLst/>
                          <a:latin typeface="+mn-lt"/>
                          <a:ea typeface="Times New Roman" panose="02020603050405020304" pitchFamily="18" charset="0"/>
                          <a:cs typeface="Cordia New" panose="020B0304020202020204" pitchFamily="34" charset="-34"/>
                        </a:rPr>
                        <a:t>.</a:t>
                      </a:r>
                      <a:r>
                        <a:rPr lang="en-TH" sz="1200">
                          <a:effectLst/>
                          <a:latin typeface="+mn-lt"/>
                          <a:ea typeface="Times New Roman" panose="02020603050405020304" pitchFamily="18" charset="0"/>
                          <a:cs typeface="Cordia New" panose="020B0304020202020204" pitchFamily="34" charset="-34"/>
                        </a:rPr>
                        <a:t>92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67321843"/>
                  </a:ext>
                </a:extLst>
              </a:tr>
              <a:tr h="335857">
                <a:tc>
                  <a:txBody>
                    <a:bodyPr/>
                    <a:lstStyle/>
                    <a:p>
                      <a:pPr algn="ctr"/>
                      <a:r>
                        <a:rPr lang="en-US" sz="1200" b="1">
                          <a:effectLst/>
                        </a:rPr>
                        <a:t>S</a:t>
                      </a:r>
                      <a:r>
                        <a:rPr lang="en-TH" sz="1200" b="1">
                          <a:effectLst/>
                        </a:rPr>
                        <a:t>equence of body</a:t>
                      </a:r>
                      <a:endParaRPr lang="en-TH" sz="24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TH" sz="1200">
                          <a:effectLst/>
                          <a:latin typeface="+mn-lt"/>
                          <a:ea typeface="Times New Roman" panose="02020603050405020304" pitchFamily="18" charset="0"/>
                          <a:cs typeface="Cordia New" panose="020B0304020202020204" pitchFamily="34" charset="-34"/>
                        </a:rPr>
                        <a:t>33</a:t>
                      </a:r>
                      <a:r>
                        <a:rPr lang="en-US" sz="1200">
                          <a:effectLst/>
                          <a:latin typeface="+mn-lt"/>
                          <a:ea typeface="Times New Roman" panose="02020603050405020304" pitchFamily="18" charset="0"/>
                          <a:cs typeface="Cordia New" panose="020B0304020202020204" pitchFamily="34" charset="-34"/>
                        </a:rPr>
                        <a:t>.</a:t>
                      </a:r>
                      <a:r>
                        <a:rPr lang="en-TH" sz="1200">
                          <a:effectLst/>
                          <a:latin typeface="+mn-lt"/>
                          <a:ea typeface="Times New Roman" panose="02020603050405020304" pitchFamily="18" charset="0"/>
                          <a:cs typeface="Cordia New" panose="020B0304020202020204" pitchFamily="34" charset="-34"/>
                        </a:rPr>
                        <a:t>33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TH" sz="1200" b="1">
                          <a:effectLst/>
                          <a:latin typeface="+mn-lt"/>
                          <a:ea typeface="Times New Roman" panose="02020603050405020304" pitchFamily="18" charset="0"/>
                          <a:cs typeface="Cordia New" panose="020B0304020202020204" pitchFamily="34" charset="-34"/>
                        </a:rPr>
                        <a:t>93</a:t>
                      </a:r>
                      <a:r>
                        <a:rPr lang="en-US" sz="1200" b="1">
                          <a:effectLst/>
                          <a:latin typeface="+mn-lt"/>
                          <a:ea typeface="Times New Roman" panose="02020603050405020304" pitchFamily="18" charset="0"/>
                          <a:cs typeface="Cordia New" panose="020B0304020202020204" pitchFamily="34" charset="-34"/>
                        </a:rPr>
                        <a:t>.</a:t>
                      </a:r>
                      <a:r>
                        <a:rPr lang="en-TH" sz="1200" b="1">
                          <a:effectLst/>
                          <a:latin typeface="+mn-lt"/>
                          <a:ea typeface="Times New Roman" panose="02020603050405020304" pitchFamily="18" charset="0"/>
                          <a:cs typeface="Cordia New" panose="020B0304020202020204" pitchFamily="34" charset="-34"/>
                        </a:rPr>
                        <a:t>71</a:t>
                      </a:r>
                      <a:endParaRPr lang="en-TH" sz="1200">
                        <a:effectLst/>
                        <a:latin typeface="+mn-lt"/>
                        <a:ea typeface="Times New Roman" panose="02020603050405020304" pitchFamily="18" charset="0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TH" sz="1200">
                          <a:effectLst/>
                          <a:latin typeface="+mn-lt"/>
                          <a:ea typeface="Times New Roman" panose="02020603050405020304" pitchFamily="18" charset="0"/>
                          <a:cs typeface="Cordia New" panose="020B0304020202020204" pitchFamily="34" charset="-34"/>
                        </a:rPr>
                        <a:t>80</a:t>
                      </a:r>
                      <a:r>
                        <a:rPr lang="en-US" sz="1200">
                          <a:effectLst/>
                          <a:latin typeface="+mn-lt"/>
                          <a:ea typeface="Times New Roman" panose="02020603050405020304" pitchFamily="18" charset="0"/>
                          <a:cs typeface="Cordia New" panose="020B0304020202020204" pitchFamily="34" charset="-34"/>
                        </a:rPr>
                        <a:t>.</a:t>
                      </a:r>
                      <a:r>
                        <a:rPr lang="en-TH" sz="1200">
                          <a:effectLst/>
                          <a:latin typeface="+mn-lt"/>
                          <a:ea typeface="Times New Roman" panose="02020603050405020304" pitchFamily="18" charset="0"/>
                          <a:cs typeface="Cordia New" panose="020B0304020202020204" pitchFamily="34" charset="-34"/>
                        </a:rPr>
                        <a:t>76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TH" sz="1200">
                          <a:effectLst/>
                          <a:latin typeface="+mn-lt"/>
                          <a:ea typeface="Times New Roman" panose="02020603050405020304" pitchFamily="18" charset="0"/>
                          <a:cs typeface="Cordia New" panose="020B0304020202020204" pitchFamily="34" charset="-34"/>
                        </a:rPr>
                        <a:t>88</a:t>
                      </a:r>
                      <a:r>
                        <a:rPr lang="en-US" sz="1200">
                          <a:effectLst/>
                          <a:latin typeface="+mn-lt"/>
                          <a:ea typeface="Times New Roman" panose="02020603050405020304" pitchFamily="18" charset="0"/>
                          <a:cs typeface="Cordia New" panose="020B0304020202020204" pitchFamily="34" charset="-34"/>
                        </a:rPr>
                        <a:t>.</a:t>
                      </a:r>
                      <a:r>
                        <a:rPr lang="en-TH" sz="1200">
                          <a:effectLst/>
                          <a:latin typeface="+mn-lt"/>
                          <a:ea typeface="Times New Roman" panose="02020603050405020304" pitchFamily="18" charset="0"/>
                          <a:cs typeface="Cordia New" panose="020B0304020202020204" pitchFamily="34" charset="-34"/>
                        </a:rPr>
                        <a:t>32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523983959"/>
                  </a:ext>
                </a:extLst>
              </a:tr>
              <a:tr h="335857">
                <a:tc>
                  <a:txBody>
                    <a:bodyPr/>
                    <a:lstStyle/>
                    <a:p>
                      <a:pPr algn="ctr"/>
                      <a:r>
                        <a:rPr lang="en-US" sz="1200" b="1">
                          <a:effectLst/>
                        </a:rPr>
                        <a:t>Co</a:t>
                      </a:r>
                      <a:r>
                        <a:rPr lang="en-TH" sz="1200" b="1">
                          <a:effectLst/>
                        </a:rPr>
                        <a:t>mment</a:t>
                      </a:r>
                      <a:r>
                        <a:rPr lang="en-US" sz="1200" b="1">
                          <a:effectLst/>
                        </a:rPr>
                        <a:t> in b</a:t>
                      </a:r>
                      <a:r>
                        <a:rPr lang="en-TH" sz="1200" b="1">
                          <a:effectLst/>
                        </a:rPr>
                        <a:t>ody</a:t>
                      </a:r>
                      <a:endParaRPr lang="en-TH" sz="24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TH" sz="1200">
                          <a:effectLst/>
                          <a:latin typeface="+mn-lt"/>
                          <a:ea typeface="Times New Roman" panose="02020603050405020304" pitchFamily="18" charset="0"/>
                          <a:cs typeface="Cordia New" panose="020B0304020202020204" pitchFamily="34" charset="-34"/>
                        </a:rPr>
                        <a:t>25</a:t>
                      </a:r>
                      <a:r>
                        <a:rPr lang="en-US" sz="1200">
                          <a:effectLst/>
                          <a:latin typeface="+mn-lt"/>
                          <a:ea typeface="Times New Roman" panose="02020603050405020304" pitchFamily="18" charset="0"/>
                          <a:cs typeface="Cordia New" panose="020B0304020202020204" pitchFamily="34" charset="-34"/>
                        </a:rPr>
                        <a:t>.00</a:t>
                      </a:r>
                      <a:endParaRPr lang="en-TH" sz="1200">
                        <a:effectLst/>
                        <a:latin typeface="+mn-lt"/>
                        <a:ea typeface="Times New Roman" panose="02020603050405020304" pitchFamily="18" charset="0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TH" sz="1200" b="1">
                          <a:effectLst/>
                          <a:latin typeface="+mn-lt"/>
                          <a:ea typeface="Times New Roman" panose="02020603050405020304" pitchFamily="18" charset="0"/>
                          <a:cs typeface="Cordia New" panose="020B0304020202020204" pitchFamily="34" charset="-34"/>
                        </a:rPr>
                        <a:t>91</a:t>
                      </a:r>
                      <a:r>
                        <a:rPr lang="en-US" sz="1200" b="1">
                          <a:effectLst/>
                          <a:latin typeface="+mn-lt"/>
                          <a:ea typeface="Times New Roman" panose="02020603050405020304" pitchFamily="18" charset="0"/>
                          <a:cs typeface="Cordia New" panose="020B0304020202020204" pitchFamily="34" charset="-34"/>
                        </a:rPr>
                        <a:t>.</a:t>
                      </a:r>
                      <a:r>
                        <a:rPr lang="en-TH" sz="1200" b="1">
                          <a:effectLst/>
                          <a:latin typeface="+mn-lt"/>
                          <a:ea typeface="Times New Roman" panose="02020603050405020304" pitchFamily="18" charset="0"/>
                          <a:cs typeface="Cordia New" panose="020B0304020202020204" pitchFamily="34" charset="-34"/>
                        </a:rPr>
                        <a:t>45</a:t>
                      </a:r>
                      <a:endParaRPr lang="en-TH" sz="1200">
                        <a:effectLst/>
                        <a:latin typeface="+mn-lt"/>
                        <a:ea typeface="Times New Roman" panose="02020603050405020304" pitchFamily="18" charset="0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TH" sz="1200">
                          <a:effectLst/>
                          <a:latin typeface="+mn-lt"/>
                          <a:ea typeface="Times New Roman" panose="02020603050405020304" pitchFamily="18" charset="0"/>
                          <a:cs typeface="Cordia New" panose="020B0304020202020204" pitchFamily="34" charset="-34"/>
                        </a:rPr>
                        <a:t>82</a:t>
                      </a:r>
                      <a:r>
                        <a:rPr lang="en-US" sz="1200">
                          <a:effectLst/>
                          <a:latin typeface="+mn-lt"/>
                          <a:ea typeface="Times New Roman" panose="02020603050405020304" pitchFamily="18" charset="0"/>
                          <a:cs typeface="Cordia New" panose="020B0304020202020204" pitchFamily="34" charset="-34"/>
                        </a:rPr>
                        <a:t>.</a:t>
                      </a:r>
                      <a:r>
                        <a:rPr lang="en-TH" sz="1200">
                          <a:effectLst/>
                          <a:latin typeface="+mn-lt"/>
                          <a:ea typeface="Times New Roman" panose="02020603050405020304" pitchFamily="18" charset="0"/>
                          <a:cs typeface="Cordia New" panose="020B0304020202020204" pitchFamily="34" charset="-34"/>
                        </a:rPr>
                        <a:t>57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TH" sz="1200">
                          <a:effectLst/>
                          <a:latin typeface="+mn-lt"/>
                          <a:ea typeface="Times New Roman" panose="02020603050405020304" pitchFamily="18" charset="0"/>
                          <a:cs typeface="Cordia New" panose="020B0304020202020204" pitchFamily="34" charset="-34"/>
                        </a:rPr>
                        <a:t>53</a:t>
                      </a:r>
                      <a:r>
                        <a:rPr lang="en-US" sz="1200">
                          <a:effectLst/>
                          <a:latin typeface="+mn-lt"/>
                          <a:ea typeface="Times New Roman" panose="02020603050405020304" pitchFamily="18" charset="0"/>
                          <a:cs typeface="Cordia New" panose="020B0304020202020204" pitchFamily="34" charset="-34"/>
                        </a:rPr>
                        <a:t>.00</a:t>
                      </a:r>
                      <a:endParaRPr lang="en-TH" sz="1200">
                        <a:effectLst/>
                        <a:latin typeface="+mn-lt"/>
                        <a:ea typeface="Times New Roman" panose="02020603050405020304" pitchFamily="18" charset="0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358930439"/>
                  </a:ext>
                </a:extLst>
              </a:tr>
              <a:tr h="409426">
                <a:tc>
                  <a:txBody>
                    <a:bodyPr/>
                    <a:lstStyle/>
                    <a:p>
                      <a:pPr algn="ctr"/>
                      <a:r>
                        <a:rPr lang="en-US" sz="1200" b="1">
                          <a:effectLst/>
                        </a:rPr>
                        <a:t>Fr</a:t>
                      </a:r>
                      <a:r>
                        <a:rPr lang="en-TH" sz="1200" b="1">
                          <a:effectLst/>
                        </a:rPr>
                        <a:t>own of conclusion</a:t>
                      </a:r>
                      <a:endParaRPr lang="en-TH" sz="24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TH" sz="1200">
                          <a:effectLst/>
                          <a:latin typeface="+mn-lt"/>
                          <a:ea typeface="Times New Roman" panose="02020603050405020304" pitchFamily="18" charset="0"/>
                          <a:cs typeface="Cordia New" panose="020B0304020202020204" pitchFamily="34" charset="-34"/>
                        </a:rPr>
                        <a:t>84</a:t>
                      </a:r>
                      <a:r>
                        <a:rPr lang="en-US" sz="1200">
                          <a:effectLst/>
                          <a:latin typeface="+mn-lt"/>
                          <a:ea typeface="Times New Roman" panose="02020603050405020304" pitchFamily="18" charset="0"/>
                          <a:cs typeface="Cordia New" panose="020B0304020202020204" pitchFamily="34" charset="-34"/>
                        </a:rPr>
                        <a:t>.</a:t>
                      </a:r>
                      <a:r>
                        <a:rPr lang="en-TH" sz="1200">
                          <a:effectLst/>
                          <a:latin typeface="+mn-lt"/>
                          <a:ea typeface="Times New Roman" panose="02020603050405020304" pitchFamily="18" charset="0"/>
                          <a:cs typeface="Cordia New" panose="020B0304020202020204" pitchFamily="34" charset="-34"/>
                        </a:rPr>
                        <a:t>91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TH" sz="1200" b="1">
                          <a:effectLst/>
                          <a:latin typeface="+mn-lt"/>
                          <a:ea typeface="Times New Roman" panose="02020603050405020304" pitchFamily="18" charset="0"/>
                          <a:cs typeface="Cordia New" panose="020B0304020202020204" pitchFamily="34" charset="-34"/>
                        </a:rPr>
                        <a:t>93</a:t>
                      </a:r>
                      <a:r>
                        <a:rPr lang="en-US" sz="1200" b="1">
                          <a:effectLst/>
                          <a:latin typeface="+mn-lt"/>
                          <a:ea typeface="Times New Roman" panose="02020603050405020304" pitchFamily="18" charset="0"/>
                          <a:cs typeface="Cordia New" panose="020B0304020202020204" pitchFamily="34" charset="-34"/>
                        </a:rPr>
                        <a:t>.</a:t>
                      </a:r>
                      <a:r>
                        <a:rPr lang="en-TH" sz="1200" b="1">
                          <a:effectLst/>
                          <a:latin typeface="+mn-lt"/>
                          <a:ea typeface="Times New Roman" panose="02020603050405020304" pitchFamily="18" charset="0"/>
                          <a:cs typeface="Cordia New" panose="020B0304020202020204" pitchFamily="34" charset="-34"/>
                        </a:rPr>
                        <a:t>06</a:t>
                      </a:r>
                      <a:endParaRPr lang="en-TH" sz="1200">
                        <a:effectLst/>
                        <a:latin typeface="+mn-lt"/>
                        <a:ea typeface="Times New Roman" panose="02020603050405020304" pitchFamily="18" charset="0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TH" sz="1200">
                          <a:effectLst/>
                          <a:latin typeface="+mn-lt"/>
                          <a:ea typeface="Times New Roman" panose="02020603050405020304" pitchFamily="18" charset="0"/>
                          <a:cs typeface="Cordia New" panose="020B0304020202020204" pitchFamily="34" charset="-34"/>
                        </a:rPr>
                        <a:t>44</a:t>
                      </a:r>
                      <a:r>
                        <a:rPr lang="en-US" sz="1200">
                          <a:effectLst/>
                          <a:latin typeface="+mn-lt"/>
                          <a:ea typeface="Times New Roman" panose="02020603050405020304" pitchFamily="18" charset="0"/>
                          <a:cs typeface="Cordia New" panose="020B0304020202020204" pitchFamily="34" charset="-34"/>
                        </a:rPr>
                        <a:t>.</a:t>
                      </a:r>
                      <a:r>
                        <a:rPr lang="en-TH" sz="1200">
                          <a:effectLst/>
                          <a:latin typeface="+mn-lt"/>
                          <a:ea typeface="Times New Roman" panose="02020603050405020304" pitchFamily="18" charset="0"/>
                          <a:cs typeface="Cordia New" panose="020B0304020202020204" pitchFamily="34" charset="-34"/>
                        </a:rPr>
                        <a:t>86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TH" sz="1200">
                          <a:effectLst/>
                          <a:latin typeface="+mn-lt"/>
                          <a:ea typeface="Times New Roman" panose="02020603050405020304" pitchFamily="18" charset="0"/>
                          <a:cs typeface="Cordia New" panose="020B0304020202020204" pitchFamily="34" charset="-34"/>
                        </a:rPr>
                        <a:t>31</a:t>
                      </a:r>
                      <a:r>
                        <a:rPr lang="en-US" sz="1200">
                          <a:effectLst/>
                          <a:latin typeface="+mn-lt"/>
                          <a:ea typeface="Times New Roman" panose="02020603050405020304" pitchFamily="18" charset="0"/>
                          <a:cs typeface="Cordia New" panose="020B0304020202020204" pitchFamily="34" charset="-34"/>
                        </a:rPr>
                        <a:t>.</a:t>
                      </a:r>
                      <a:r>
                        <a:rPr lang="en-TH" sz="1200">
                          <a:effectLst/>
                          <a:latin typeface="+mn-lt"/>
                          <a:ea typeface="Times New Roman" panose="02020603050405020304" pitchFamily="18" charset="0"/>
                          <a:cs typeface="Cordia New" panose="020B0304020202020204" pitchFamily="34" charset="-34"/>
                        </a:rPr>
                        <a:t>25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758353079"/>
                  </a:ext>
                </a:extLst>
              </a:tr>
              <a:tr h="409426">
                <a:tc>
                  <a:txBody>
                    <a:bodyPr/>
                    <a:lstStyle/>
                    <a:p>
                      <a:pPr algn="ctr"/>
                      <a:r>
                        <a:rPr lang="en-US" sz="1200" b="1">
                          <a:effectLst/>
                        </a:rPr>
                        <a:t>In</a:t>
                      </a:r>
                      <a:r>
                        <a:rPr lang="en-TH" sz="1200" b="1">
                          <a:effectLst/>
                        </a:rPr>
                        <a:t>terestedness</a:t>
                      </a:r>
                      <a:r>
                        <a:rPr lang="en-US" sz="1200" b="1">
                          <a:effectLst/>
                        </a:rPr>
                        <a:t> of Conclusion</a:t>
                      </a:r>
                      <a:endParaRPr lang="en-TH" sz="24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TH" sz="1200">
                          <a:effectLst/>
                          <a:latin typeface="+mn-lt"/>
                          <a:ea typeface="Times New Roman" panose="02020603050405020304" pitchFamily="18" charset="0"/>
                          <a:cs typeface="Cordia New" panose="020B0304020202020204" pitchFamily="34" charset="-34"/>
                        </a:rPr>
                        <a:t>90</a:t>
                      </a:r>
                      <a:r>
                        <a:rPr lang="en-US" sz="1200">
                          <a:effectLst/>
                          <a:latin typeface="+mn-lt"/>
                          <a:ea typeface="Times New Roman" panose="02020603050405020304" pitchFamily="18" charset="0"/>
                          <a:cs typeface="Cordia New" panose="020B0304020202020204" pitchFamily="34" charset="-34"/>
                        </a:rPr>
                        <a:t>.</a:t>
                      </a:r>
                      <a:r>
                        <a:rPr lang="en-TH" sz="1200">
                          <a:effectLst/>
                          <a:latin typeface="+mn-lt"/>
                          <a:ea typeface="Times New Roman" panose="02020603050405020304" pitchFamily="18" charset="0"/>
                          <a:cs typeface="Cordia New" panose="020B0304020202020204" pitchFamily="34" charset="-34"/>
                        </a:rPr>
                        <a:t>78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TH" sz="1200" b="1">
                          <a:effectLst/>
                          <a:latin typeface="+mn-lt"/>
                          <a:ea typeface="Times New Roman" panose="02020603050405020304" pitchFamily="18" charset="0"/>
                          <a:cs typeface="Cordia New" panose="020B0304020202020204" pitchFamily="34" charset="-34"/>
                        </a:rPr>
                        <a:t>97</a:t>
                      </a:r>
                      <a:r>
                        <a:rPr lang="en-US" sz="1200" b="1">
                          <a:effectLst/>
                          <a:latin typeface="+mn-lt"/>
                          <a:ea typeface="Times New Roman" panose="02020603050405020304" pitchFamily="18" charset="0"/>
                          <a:cs typeface="Cordia New" panose="020B0304020202020204" pitchFamily="34" charset="-34"/>
                        </a:rPr>
                        <a:t>.</a:t>
                      </a:r>
                      <a:r>
                        <a:rPr lang="en-TH" sz="1200" b="1">
                          <a:effectLst/>
                          <a:latin typeface="+mn-lt"/>
                          <a:ea typeface="Times New Roman" panose="02020603050405020304" pitchFamily="18" charset="0"/>
                          <a:cs typeface="Cordia New" panose="020B0304020202020204" pitchFamily="34" charset="-34"/>
                        </a:rPr>
                        <a:t>38</a:t>
                      </a:r>
                      <a:endParaRPr lang="en-TH" sz="1200">
                        <a:effectLst/>
                        <a:latin typeface="+mn-lt"/>
                        <a:ea typeface="Times New Roman" panose="02020603050405020304" pitchFamily="18" charset="0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TH" sz="1200">
                          <a:effectLst/>
                          <a:latin typeface="+mn-lt"/>
                          <a:ea typeface="Times New Roman" panose="02020603050405020304" pitchFamily="18" charset="0"/>
                          <a:cs typeface="Cordia New" panose="020B0304020202020204" pitchFamily="34" charset="-34"/>
                        </a:rPr>
                        <a:t>57</a:t>
                      </a:r>
                      <a:r>
                        <a:rPr lang="en-US" sz="1200">
                          <a:effectLst/>
                          <a:latin typeface="+mn-lt"/>
                          <a:ea typeface="Times New Roman" panose="02020603050405020304" pitchFamily="18" charset="0"/>
                          <a:cs typeface="Cordia New" panose="020B0304020202020204" pitchFamily="34" charset="-34"/>
                        </a:rPr>
                        <a:t>.</a:t>
                      </a:r>
                      <a:r>
                        <a:rPr lang="en-TH" sz="1200">
                          <a:effectLst/>
                          <a:latin typeface="+mn-lt"/>
                          <a:ea typeface="Times New Roman" panose="02020603050405020304" pitchFamily="18" charset="0"/>
                          <a:cs typeface="Cordia New" panose="020B0304020202020204" pitchFamily="34" charset="-34"/>
                        </a:rPr>
                        <a:t>33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TH" sz="1200">
                          <a:effectLst/>
                          <a:latin typeface="+mn-lt"/>
                          <a:ea typeface="Times New Roman" panose="02020603050405020304" pitchFamily="18" charset="0"/>
                          <a:cs typeface="Cordia New" panose="020B0304020202020204" pitchFamily="34" charset="-34"/>
                        </a:rPr>
                        <a:t>76</a:t>
                      </a:r>
                      <a:r>
                        <a:rPr lang="en-US" sz="1200">
                          <a:effectLst/>
                          <a:latin typeface="+mn-lt"/>
                          <a:ea typeface="Times New Roman" panose="02020603050405020304" pitchFamily="18" charset="0"/>
                          <a:cs typeface="Cordia New" panose="020B0304020202020204" pitchFamily="34" charset="-34"/>
                        </a:rPr>
                        <a:t>.</a:t>
                      </a:r>
                      <a:r>
                        <a:rPr lang="en-TH" sz="1200">
                          <a:effectLst/>
                          <a:latin typeface="+mn-lt"/>
                          <a:ea typeface="Times New Roman" panose="02020603050405020304" pitchFamily="18" charset="0"/>
                          <a:cs typeface="Cordia New" panose="020B0304020202020204" pitchFamily="34" charset="-34"/>
                        </a:rPr>
                        <a:t>54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945786671"/>
                  </a:ext>
                </a:extLst>
              </a:tr>
              <a:tr h="335857"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effectLst/>
                        </a:rPr>
                        <a:t>Part of Essay</a:t>
                      </a:r>
                      <a:endParaRPr lang="en-TH" sz="24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TH" sz="1200">
                          <a:effectLst/>
                          <a:latin typeface="+mn-lt"/>
                          <a:ea typeface="Times New Roman" panose="02020603050405020304" pitchFamily="18" charset="0"/>
                          <a:cs typeface="Cordia New" panose="020B0304020202020204" pitchFamily="34" charset="-34"/>
                        </a:rPr>
                        <a:t>33</a:t>
                      </a:r>
                      <a:r>
                        <a:rPr lang="en-US" sz="1200">
                          <a:effectLst/>
                          <a:latin typeface="+mn-lt"/>
                          <a:ea typeface="Times New Roman" panose="02020603050405020304" pitchFamily="18" charset="0"/>
                          <a:cs typeface="Cordia New" panose="020B0304020202020204" pitchFamily="34" charset="-34"/>
                        </a:rPr>
                        <a:t>.</a:t>
                      </a:r>
                      <a:r>
                        <a:rPr lang="en-TH" sz="1200">
                          <a:effectLst/>
                          <a:latin typeface="+mn-lt"/>
                          <a:ea typeface="Times New Roman" panose="02020603050405020304" pitchFamily="18" charset="0"/>
                          <a:cs typeface="Cordia New" panose="020B0304020202020204" pitchFamily="34" charset="-34"/>
                        </a:rPr>
                        <a:t>33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TH" sz="1200" b="1">
                          <a:effectLst/>
                          <a:latin typeface="+mn-lt"/>
                          <a:ea typeface="Times New Roman" panose="02020603050405020304" pitchFamily="18" charset="0"/>
                          <a:cs typeface="Cordia New" panose="020B0304020202020204" pitchFamily="34" charset="-34"/>
                        </a:rPr>
                        <a:t>98</a:t>
                      </a:r>
                      <a:r>
                        <a:rPr lang="en-US" sz="1200" b="1">
                          <a:effectLst/>
                          <a:latin typeface="+mn-lt"/>
                          <a:ea typeface="Times New Roman" panose="02020603050405020304" pitchFamily="18" charset="0"/>
                          <a:cs typeface="Cordia New" panose="020B0304020202020204" pitchFamily="34" charset="-34"/>
                        </a:rPr>
                        <a:t>.</a:t>
                      </a:r>
                      <a:r>
                        <a:rPr lang="en-TH" sz="1200" b="1">
                          <a:effectLst/>
                          <a:latin typeface="+mn-lt"/>
                          <a:ea typeface="Times New Roman" panose="02020603050405020304" pitchFamily="18" charset="0"/>
                          <a:cs typeface="Cordia New" panose="020B0304020202020204" pitchFamily="34" charset="-34"/>
                        </a:rPr>
                        <a:t>26</a:t>
                      </a:r>
                      <a:endParaRPr lang="en-TH" sz="1200">
                        <a:effectLst/>
                        <a:latin typeface="+mn-lt"/>
                        <a:ea typeface="Times New Roman" panose="02020603050405020304" pitchFamily="18" charset="0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TH" sz="1200">
                          <a:effectLst/>
                          <a:latin typeface="+mn-lt"/>
                          <a:ea typeface="Times New Roman" panose="02020603050405020304" pitchFamily="18" charset="0"/>
                          <a:cs typeface="Cordia New" panose="020B0304020202020204" pitchFamily="34" charset="-34"/>
                        </a:rPr>
                        <a:t>33</a:t>
                      </a:r>
                      <a:r>
                        <a:rPr lang="en-US" sz="1200">
                          <a:effectLst/>
                          <a:latin typeface="+mn-lt"/>
                          <a:ea typeface="Times New Roman" panose="02020603050405020304" pitchFamily="18" charset="0"/>
                          <a:cs typeface="Cordia New" panose="020B0304020202020204" pitchFamily="34" charset="-34"/>
                        </a:rPr>
                        <a:t>.</a:t>
                      </a:r>
                      <a:r>
                        <a:rPr lang="en-TH" sz="1200">
                          <a:effectLst/>
                          <a:latin typeface="+mn-lt"/>
                          <a:ea typeface="Times New Roman" panose="02020603050405020304" pitchFamily="18" charset="0"/>
                          <a:cs typeface="Cordia New" panose="020B0304020202020204" pitchFamily="34" charset="-34"/>
                        </a:rPr>
                        <a:t>33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TH" sz="1200" dirty="0">
                          <a:effectLst/>
                          <a:latin typeface="+mn-lt"/>
                          <a:ea typeface="Times New Roman" panose="02020603050405020304" pitchFamily="18" charset="0"/>
                          <a:cs typeface="Cordia New" panose="020B0304020202020204" pitchFamily="34" charset="-34"/>
                        </a:rPr>
                        <a:t>33</a:t>
                      </a:r>
                      <a:r>
                        <a:rPr lang="en-US" sz="1200" dirty="0">
                          <a:effectLst/>
                          <a:latin typeface="+mn-lt"/>
                          <a:ea typeface="Times New Roman" panose="02020603050405020304" pitchFamily="18" charset="0"/>
                          <a:cs typeface="Cordia New" panose="020B0304020202020204" pitchFamily="34" charset="-34"/>
                        </a:rPr>
                        <a:t>.</a:t>
                      </a:r>
                      <a:r>
                        <a:rPr lang="en-TH" sz="1200" dirty="0">
                          <a:effectLst/>
                          <a:latin typeface="+mn-lt"/>
                          <a:ea typeface="Times New Roman" panose="02020603050405020304" pitchFamily="18" charset="0"/>
                          <a:cs typeface="Cordia New" panose="020B0304020202020204" pitchFamily="34" charset="-34"/>
                        </a:rPr>
                        <a:t>33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47148723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7870778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wipe/>
      </p:transition>
    </mc:Choice>
    <mc:Fallback>
      <p:transition spd="slow">
        <p:wip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BA2C7B-C5B6-70EF-33FD-48A625340D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TH" b="1" dirty="0"/>
              <a:t>Agenda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33A1A9A-06A4-9580-06E0-CD43D3ECDFB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rgbClr val="117FAA"/>
                </a:solidFill>
                <a:effectLst/>
                <a:latin typeface="Calibri" panose="020F0502020204030204" pitchFamily="34" charset="0"/>
              </a:rPr>
              <a:t>Introduction </a:t>
            </a:r>
          </a:p>
          <a:p>
            <a:r>
              <a:rPr lang="en-US" dirty="0">
                <a:solidFill>
                  <a:srgbClr val="117FAA"/>
                </a:solidFill>
                <a:effectLst/>
                <a:latin typeface="Calibri" panose="020F0502020204030204" pitchFamily="34" charset="0"/>
              </a:rPr>
              <a:t>Objective</a:t>
            </a:r>
            <a:endParaRPr lang="en-US" dirty="0">
              <a:solidFill>
                <a:srgbClr val="117FAA"/>
              </a:solidFill>
              <a:latin typeface="Calibri" panose="020F0502020204030204" pitchFamily="34" charset="0"/>
            </a:endParaRPr>
          </a:p>
          <a:p>
            <a:r>
              <a:rPr lang="en-US" dirty="0">
                <a:solidFill>
                  <a:srgbClr val="117FAA"/>
                </a:solidFill>
                <a:effectLst/>
                <a:latin typeface="Calibri" panose="020F0502020204030204" pitchFamily="34" charset="0"/>
              </a:rPr>
              <a:t>Background </a:t>
            </a:r>
            <a:endParaRPr lang="en-US" sz="4000" dirty="0"/>
          </a:p>
          <a:p>
            <a:r>
              <a:rPr lang="en-US" dirty="0">
                <a:solidFill>
                  <a:srgbClr val="117FAA"/>
                </a:solidFill>
                <a:effectLst/>
                <a:latin typeface="Calibri" panose="020F0502020204030204" pitchFamily="34" charset="0"/>
              </a:rPr>
              <a:t>Methodology </a:t>
            </a:r>
          </a:p>
          <a:p>
            <a:r>
              <a:rPr lang="en-US" dirty="0">
                <a:solidFill>
                  <a:srgbClr val="117FAA"/>
                </a:solidFill>
                <a:effectLst/>
                <a:latin typeface="Calibri" panose="020F0502020204030204" pitchFamily="34" charset="0"/>
              </a:rPr>
              <a:t>Result</a:t>
            </a:r>
            <a:endParaRPr lang="en-US" dirty="0">
              <a:solidFill>
                <a:srgbClr val="117FAA"/>
              </a:solidFill>
              <a:latin typeface="Calibri" panose="020F0502020204030204" pitchFamily="34" charset="0"/>
            </a:endParaRPr>
          </a:p>
          <a:p>
            <a:r>
              <a:rPr lang="en-US" dirty="0">
                <a:solidFill>
                  <a:srgbClr val="117FAA"/>
                </a:solidFill>
                <a:effectLst/>
                <a:latin typeface="Calibri" panose="020F0502020204030204" pitchFamily="34" charset="0"/>
              </a:rPr>
              <a:t>Conclusion</a:t>
            </a:r>
            <a:endParaRPr lang="en-US" dirty="0">
              <a:solidFill>
                <a:srgbClr val="117FAA"/>
              </a:solidFill>
              <a:latin typeface="Calibri" panose="020F0502020204030204" pitchFamily="34" charset="0"/>
            </a:endParaRPr>
          </a:p>
          <a:p>
            <a:r>
              <a:rPr lang="en-US" dirty="0">
                <a:solidFill>
                  <a:srgbClr val="117FAA"/>
                </a:solidFill>
                <a:effectLst/>
                <a:latin typeface="Calibri" panose="020F0502020204030204" pitchFamily="34" charset="0"/>
              </a:rPr>
              <a:t>Q&amp;A </a:t>
            </a:r>
            <a:endParaRPr lang="en-US" sz="4000" dirty="0">
              <a:effectLst/>
            </a:endParaRPr>
          </a:p>
          <a:p>
            <a:endParaRPr lang="en-TH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15B1944-29F0-B74E-8E09-0FADFF117E9B}"/>
              </a:ext>
            </a:extLst>
          </p:cNvPr>
          <p:cNvSpPr txBox="1"/>
          <p:nvPr/>
        </p:nvSpPr>
        <p:spPr>
          <a:xfrm>
            <a:off x="11712388" y="6494929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TH" dirty="0"/>
          </a:p>
        </p:txBody>
      </p:sp>
    </p:spTree>
    <p:extLst>
      <p:ext uri="{BB962C8B-B14F-4D97-AF65-F5344CB8AC3E}">
        <p14:creationId xmlns:p14="http://schemas.microsoft.com/office/powerpoint/2010/main" val="1901625445"/>
      </p:ext>
    </p:extLst>
  </p:cSld>
  <p:clrMapOvr>
    <a:masterClrMapping/>
  </p:clrMapOvr>
  <p:transition spd="slow">
    <p:wipe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BA2C7B-C5B6-70EF-33FD-48A625340D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b="1" dirty="0"/>
              <a:t>F1-Score</a:t>
            </a:r>
            <a:r>
              <a:rPr lang="en-US" sz="4400" dirty="0"/>
              <a:t> </a:t>
            </a:r>
            <a:r>
              <a:rPr lang="en-US" b="1" dirty="0"/>
              <a:t>Result</a:t>
            </a:r>
            <a:endParaRPr lang="en-TH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33A1A9A-06A4-9580-06E0-CD43D3ECDFB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79944" y="1875692"/>
            <a:ext cx="5435964" cy="4700953"/>
          </a:xfrm>
        </p:spPr>
        <p:txBody>
          <a:bodyPr>
            <a:normAutofit/>
          </a:bodyPr>
          <a:lstStyle/>
          <a:p>
            <a:r>
              <a:rPr lang="en-US" sz="2000" dirty="0"/>
              <a:t>Adam Optimizer</a:t>
            </a:r>
            <a:endParaRPr lang="en-TH" sz="2000" dirty="0"/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63B08BA8-6F79-130B-3762-7A4D8CF02953}"/>
              </a:ext>
            </a:extLst>
          </p:cNvPr>
          <p:cNvSpPr txBox="1">
            <a:spLocks/>
          </p:cNvSpPr>
          <p:nvPr/>
        </p:nvSpPr>
        <p:spPr>
          <a:xfrm>
            <a:off x="6756036" y="1875691"/>
            <a:ext cx="5435964" cy="470095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/>
              <a:t>RMSprop Optimizer</a:t>
            </a:r>
            <a:endParaRPr lang="en-TH" sz="2000" dirty="0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AB48B378-669B-9642-78F1-8D3568D78C0E}"/>
              </a:ext>
            </a:extLst>
          </p:cNvPr>
          <p:cNvCxnSpPr>
            <a:cxnSpLocks/>
          </p:cNvCxnSpPr>
          <p:nvPr/>
        </p:nvCxnSpPr>
        <p:spPr>
          <a:xfrm>
            <a:off x="6673975" y="1969477"/>
            <a:ext cx="0" cy="3704492"/>
          </a:xfrm>
          <a:prstGeom prst="line">
            <a:avLst/>
          </a:prstGeom>
          <a:ln w="19050">
            <a:solidFill>
              <a:srgbClr val="103EA7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2" name="Table 11">
            <a:extLst>
              <a:ext uri="{FF2B5EF4-FFF2-40B4-BE49-F238E27FC236}">
                <a16:creationId xmlns:a16="http://schemas.microsoft.com/office/drawing/2014/main" id="{F65B303C-E604-F1A9-BE73-FAC88F15490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13847748"/>
              </p:ext>
            </p:extLst>
          </p:nvPr>
        </p:nvGraphicFramePr>
        <p:xfrm>
          <a:off x="1869948" y="2446655"/>
          <a:ext cx="4557209" cy="2981131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1134844">
                  <a:extLst>
                    <a:ext uri="{9D8B030D-6E8A-4147-A177-3AD203B41FA5}">
                      <a16:colId xmlns:a16="http://schemas.microsoft.com/office/drawing/2014/main" val="2465920250"/>
                    </a:ext>
                  </a:extLst>
                </a:gridCol>
                <a:gridCol w="650493">
                  <a:extLst>
                    <a:ext uri="{9D8B030D-6E8A-4147-A177-3AD203B41FA5}">
                      <a16:colId xmlns:a16="http://schemas.microsoft.com/office/drawing/2014/main" val="2106633971"/>
                    </a:ext>
                  </a:extLst>
                </a:gridCol>
                <a:gridCol w="575401">
                  <a:extLst>
                    <a:ext uri="{9D8B030D-6E8A-4147-A177-3AD203B41FA5}">
                      <a16:colId xmlns:a16="http://schemas.microsoft.com/office/drawing/2014/main" val="1712697306"/>
                    </a:ext>
                  </a:extLst>
                </a:gridCol>
                <a:gridCol w="675838">
                  <a:extLst>
                    <a:ext uri="{9D8B030D-6E8A-4147-A177-3AD203B41FA5}">
                      <a16:colId xmlns:a16="http://schemas.microsoft.com/office/drawing/2014/main" val="3010109243"/>
                    </a:ext>
                  </a:extLst>
                </a:gridCol>
                <a:gridCol w="1520633">
                  <a:extLst>
                    <a:ext uri="{9D8B030D-6E8A-4147-A177-3AD203B41FA5}">
                      <a16:colId xmlns:a16="http://schemas.microsoft.com/office/drawing/2014/main" val="3786205498"/>
                    </a:ext>
                  </a:extLst>
                </a:gridCol>
              </a:tblGrid>
              <a:tr h="288092">
                <a:tc>
                  <a:txBody>
                    <a:bodyPr/>
                    <a:lstStyle/>
                    <a:p>
                      <a:pPr algn="ctr"/>
                      <a:r>
                        <a:rPr lang="en-TH" sz="1200" b="1" dirty="0">
                          <a:effectLst/>
                        </a:rPr>
                        <a:t>Algorithm</a:t>
                      </a:r>
                      <a:endParaRPr lang="en-TH" sz="24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TH" sz="1200" b="1" dirty="0">
                          <a:effectLst/>
                        </a:rPr>
                        <a:t>LSTM</a:t>
                      </a:r>
                      <a:endParaRPr lang="en-TH" sz="24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TH" sz="1200" b="1">
                          <a:effectLst/>
                        </a:rPr>
                        <a:t>CNN</a:t>
                      </a:r>
                      <a:endParaRPr lang="en-TH" sz="24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TH" sz="1200" b="1">
                          <a:effectLst/>
                        </a:rPr>
                        <a:t>BERT</a:t>
                      </a:r>
                      <a:endParaRPr lang="en-TH" sz="24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TH" sz="1200" b="1" dirty="0">
                          <a:effectLst/>
                        </a:rPr>
                        <a:t>WangchanBERTa</a:t>
                      </a:r>
                      <a:endParaRPr lang="en-TH" sz="24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836025885"/>
                  </a:ext>
                </a:extLst>
              </a:tr>
              <a:tr h="369992"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effectLst/>
                        </a:rPr>
                        <a:t>In</a:t>
                      </a:r>
                      <a:r>
                        <a:rPr lang="en-TH" sz="1200" b="1" dirty="0">
                          <a:effectLst/>
                        </a:rPr>
                        <a:t>troductory Introduction</a:t>
                      </a:r>
                      <a:endParaRPr lang="en-TH" sz="24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TH" sz="1200">
                          <a:effectLst/>
                          <a:latin typeface="+mn-lt"/>
                          <a:ea typeface="Times New Roman" panose="02020603050405020304" pitchFamily="18" charset="0"/>
                          <a:cs typeface="Cordia New" panose="020B0304020202020204" pitchFamily="34" charset="-34"/>
                        </a:rPr>
                        <a:t>21</a:t>
                      </a:r>
                      <a:r>
                        <a:rPr lang="en-US" sz="1200">
                          <a:effectLst/>
                          <a:latin typeface="+mn-lt"/>
                          <a:ea typeface="Times New Roman" panose="02020603050405020304" pitchFamily="18" charset="0"/>
                          <a:cs typeface="Cordia New" panose="020B0304020202020204" pitchFamily="34" charset="-34"/>
                        </a:rPr>
                        <a:t>.</a:t>
                      </a:r>
                      <a:r>
                        <a:rPr lang="en-TH" sz="1200">
                          <a:effectLst/>
                          <a:latin typeface="+mn-lt"/>
                          <a:ea typeface="Times New Roman" panose="02020603050405020304" pitchFamily="18" charset="0"/>
                          <a:cs typeface="Cordia New" panose="020B0304020202020204" pitchFamily="34" charset="-34"/>
                        </a:rPr>
                        <a:t>61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TH" sz="1200" b="1">
                          <a:effectLst/>
                          <a:latin typeface="+mn-lt"/>
                          <a:ea typeface="Times New Roman" panose="02020603050405020304" pitchFamily="18" charset="0"/>
                          <a:cs typeface="Cordia New" panose="020B0304020202020204" pitchFamily="34" charset="-34"/>
                        </a:rPr>
                        <a:t>92</a:t>
                      </a:r>
                      <a:r>
                        <a:rPr lang="en-US" sz="1200" b="1">
                          <a:effectLst/>
                          <a:latin typeface="+mn-lt"/>
                          <a:ea typeface="Times New Roman" panose="02020603050405020304" pitchFamily="18" charset="0"/>
                          <a:cs typeface="Cordia New" panose="020B0304020202020204" pitchFamily="34" charset="-34"/>
                        </a:rPr>
                        <a:t>.</a:t>
                      </a:r>
                      <a:r>
                        <a:rPr lang="en-TH" sz="1200" b="1">
                          <a:effectLst/>
                          <a:latin typeface="+mn-lt"/>
                          <a:ea typeface="Times New Roman" panose="02020603050405020304" pitchFamily="18" charset="0"/>
                          <a:cs typeface="Cordia New" panose="020B0304020202020204" pitchFamily="34" charset="-34"/>
                        </a:rPr>
                        <a:t>26</a:t>
                      </a:r>
                      <a:endParaRPr lang="en-TH" sz="1200">
                        <a:effectLst/>
                        <a:latin typeface="+mn-lt"/>
                        <a:ea typeface="Times New Roman" panose="02020603050405020304" pitchFamily="18" charset="0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TH" sz="1200">
                          <a:effectLst/>
                          <a:latin typeface="+mn-lt"/>
                          <a:ea typeface="Times New Roman" panose="02020603050405020304" pitchFamily="18" charset="0"/>
                          <a:cs typeface="Cordia New" panose="020B0304020202020204" pitchFamily="34" charset="-34"/>
                        </a:rPr>
                        <a:t>92</a:t>
                      </a:r>
                      <a:r>
                        <a:rPr lang="en-US" sz="1200">
                          <a:effectLst/>
                          <a:latin typeface="+mn-lt"/>
                          <a:ea typeface="Times New Roman" panose="02020603050405020304" pitchFamily="18" charset="0"/>
                          <a:cs typeface="Cordia New" panose="020B0304020202020204" pitchFamily="34" charset="-34"/>
                        </a:rPr>
                        <a:t>.</a:t>
                      </a:r>
                      <a:r>
                        <a:rPr lang="en-TH" sz="1200">
                          <a:effectLst/>
                          <a:latin typeface="+mn-lt"/>
                          <a:ea typeface="Times New Roman" panose="02020603050405020304" pitchFamily="18" charset="0"/>
                          <a:cs typeface="Cordia New" panose="020B0304020202020204" pitchFamily="34" charset="-34"/>
                        </a:rPr>
                        <a:t>53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TH" sz="1200">
                          <a:effectLst/>
                          <a:latin typeface="+mn-lt"/>
                          <a:ea typeface="Times New Roman" panose="02020603050405020304" pitchFamily="18" charset="0"/>
                          <a:cs typeface="Cordia New" panose="020B0304020202020204" pitchFamily="34" charset="-34"/>
                        </a:rPr>
                        <a:t>91</a:t>
                      </a:r>
                      <a:r>
                        <a:rPr lang="en-US" sz="1200">
                          <a:effectLst/>
                          <a:latin typeface="+mn-lt"/>
                          <a:ea typeface="Times New Roman" panose="02020603050405020304" pitchFamily="18" charset="0"/>
                          <a:cs typeface="Cordia New" panose="020B0304020202020204" pitchFamily="34" charset="-34"/>
                        </a:rPr>
                        <a:t>.</a:t>
                      </a:r>
                      <a:r>
                        <a:rPr lang="en-TH" sz="1200">
                          <a:effectLst/>
                          <a:latin typeface="+mn-lt"/>
                          <a:ea typeface="Times New Roman" panose="02020603050405020304" pitchFamily="18" charset="0"/>
                          <a:cs typeface="Cordia New" panose="020B0304020202020204" pitchFamily="34" charset="-34"/>
                        </a:rPr>
                        <a:t>44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516009907"/>
                  </a:ext>
                </a:extLst>
              </a:tr>
              <a:tr h="554987"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effectLst/>
                        </a:rPr>
                        <a:t>In</a:t>
                      </a:r>
                      <a:r>
                        <a:rPr lang="en-TH" sz="1200" b="1" dirty="0">
                          <a:effectLst/>
                        </a:rPr>
                        <a:t>terestedness</a:t>
                      </a:r>
                      <a:r>
                        <a:rPr lang="en-US" sz="1200" b="1" dirty="0">
                          <a:effectLst/>
                        </a:rPr>
                        <a:t> of Introduction</a:t>
                      </a:r>
                      <a:endParaRPr lang="en-TH" sz="24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TH" sz="1200" dirty="0">
                          <a:effectLst/>
                          <a:latin typeface="+mn-lt"/>
                          <a:ea typeface="Times New Roman" panose="02020603050405020304" pitchFamily="18" charset="0"/>
                          <a:cs typeface="Cordia New" panose="020B0304020202020204" pitchFamily="34" charset="-34"/>
                        </a:rPr>
                        <a:t>8</a:t>
                      </a:r>
                      <a:r>
                        <a:rPr lang="en-US" sz="1200" dirty="0">
                          <a:effectLst/>
                          <a:latin typeface="+mn-lt"/>
                          <a:ea typeface="Times New Roman" panose="02020603050405020304" pitchFamily="18" charset="0"/>
                          <a:cs typeface="Cordia New" panose="020B0304020202020204" pitchFamily="34" charset="-34"/>
                        </a:rPr>
                        <a:t>.</a:t>
                      </a:r>
                      <a:r>
                        <a:rPr lang="en-TH" sz="1200" dirty="0">
                          <a:effectLst/>
                          <a:latin typeface="+mn-lt"/>
                          <a:ea typeface="Times New Roman" panose="02020603050405020304" pitchFamily="18" charset="0"/>
                          <a:cs typeface="Cordia New" panose="020B0304020202020204" pitchFamily="34" charset="-34"/>
                        </a:rPr>
                        <a:t>34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TH" sz="1200">
                          <a:effectLst/>
                          <a:latin typeface="+mn-lt"/>
                          <a:ea typeface="Times New Roman" panose="02020603050405020304" pitchFamily="18" charset="0"/>
                          <a:cs typeface="Cordia New" panose="020B0304020202020204" pitchFamily="34" charset="-34"/>
                        </a:rPr>
                        <a:t>88</a:t>
                      </a:r>
                      <a:r>
                        <a:rPr lang="en-US" sz="1200">
                          <a:effectLst/>
                          <a:latin typeface="+mn-lt"/>
                          <a:ea typeface="Times New Roman" panose="02020603050405020304" pitchFamily="18" charset="0"/>
                          <a:cs typeface="Cordia New" panose="020B0304020202020204" pitchFamily="34" charset="-34"/>
                        </a:rPr>
                        <a:t>.</a:t>
                      </a:r>
                      <a:r>
                        <a:rPr lang="en-TH" sz="1200">
                          <a:effectLst/>
                          <a:latin typeface="+mn-lt"/>
                          <a:ea typeface="Times New Roman" panose="02020603050405020304" pitchFamily="18" charset="0"/>
                          <a:cs typeface="Cordia New" panose="020B0304020202020204" pitchFamily="34" charset="-34"/>
                        </a:rPr>
                        <a:t>03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TH" sz="1200">
                          <a:effectLst/>
                          <a:latin typeface="+mn-lt"/>
                          <a:ea typeface="Times New Roman" panose="02020603050405020304" pitchFamily="18" charset="0"/>
                          <a:cs typeface="Cordia New" panose="020B0304020202020204" pitchFamily="34" charset="-34"/>
                        </a:rPr>
                        <a:t>75</a:t>
                      </a:r>
                      <a:r>
                        <a:rPr lang="en-US" sz="1200">
                          <a:effectLst/>
                          <a:latin typeface="+mn-lt"/>
                          <a:ea typeface="Times New Roman" panose="02020603050405020304" pitchFamily="18" charset="0"/>
                          <a:cs typeface="Cordia New" panose="020B0304020202020204" pitchFamily="34" charset="-34"/>
                        </a:rPr>
                        <a:t>.</a:t>
                      </a:r>
                      <a:r>
                        <a:rPr lang="en-TH" sz="1200">
                          <a:effectLst/>
                          <a:latin typeface="+mn-lt"/>
                          <a:ea typeface="Times New Roman" panose="02020603050405020304" pitchFamily="18" charset="0"/>
                          <a:cs typeface="Cordia New" panose="020B0304020202020204" pitchFamily="34" charset="-34"/>
                        </a:rPr>
                        <a:t>27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TH" sz="1200" b="1">
                          <a:effectLst/>
                          <a:latin typeface="+mn-lt"/>
                          <a:ea typeface="Times New Roman" panose="02020603050405020304" pitchFamily="18" charset="0"/>
                          <a:cs typeface="Cordia New" panose="020B0304020202020204" pitchFamily="34" charset="-34"/>
                        </a:rPr>
                        <a:t>90</a:t>
                      </a:r>
                      <a:r>
                        <a:rPr lang="en-US" sz="1200" b="1">
                          <a:effectLst/>
                          <a:latin typeface="+mn-lt"/>
                          <a:ea typeface="Times New Roman" panose="02020603050405020304" pitchFamily="18" charset="0"/>
                          <a:cs typeface="Cordia New" panose="020B0304020202020204" pitchFamily="34" charset="-34"/>
                        </a:rPr>
                        <a:t>.</a:t>
                      </a:r>
                      <a:r>
                        <a:rPr lang="en-TH" sz="1200" b="1">
                          <a:effectLst/>
                          <a:latin typeface="+mn-lt"/>
                          <a:ea typeface="Times New Roman" panose="02020603050405020304" pitchFamily="18" charset="0"/>
                          <a:cs typeface="Cordia New" panose="020B0304020202020204" pitchFamily="34" charset="-34"/>
                        </a:rPr>
                        <a:t>06</a:t>
                      </a:r>
                      <a:endParaRPr lang="en-TH" sz="1200">
                        <a:effectLst/>
                        <a:latin typeface="+mn-lt"/>
                        <a:ea typeface="Times New Roman" panose="02020603050405020304" pitchFamily="18" charset="0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761132683"/>
                  </a:ext>
                </a:extLst>
              </a:tr>
              <a:tr h="369992"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effectLst/>
                        </a:rPr>
                        <a:t>S</a:t>
                      </a:r>
                      <a:r>
                        <a:rPr lang="en-TH" sz="1200" b="1" dirty="0">
                          <a:effectLst/>
                        </a:rPr>
                        <a:t>equence of body</a:t>
                      </a:r>
                      <a:endParaRPr lang="en-TH" sz="24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TH" sz="1200" dirty="0">
                          <a:effectLst/>
                          <a:latin typeface="+mn-lt"/>
                          <a:ea typeface="Times New Roman" panose="02020603050405020304" pitchFamily="18" charset="0"/>
                          <a:cs typeface="Cordia New" panose="020B0304020202020204" pitchFamily="34" charset="-34"/>
                        </a:rPr>
                        <a:t>87</a:t>
                      </a:r>
                      <a:r>
                        <a:rPr lang="en-US" sz="1200" dirty="0">
                          <a:effectLst/>
                          <a:latin typeface="+mn-lt"/>
                          <a:ea typeface="Times New Roman" panose="02020603050405020304" pitchFamily="18" charset="0"/>
                          <a:cs typeface="Cordia New" panose="020B0304020202020204" pitchFamily="34" charset="-34"/>
                        </a:rPr>
                        <a:t>.</a:t>
                      </a:r>
                      <a:r>
                        <a:rPr lang="en-TH" sz="1200" dirty="0">
                          <a:effectLst/>
                          <a:latin typeface="+mn-lt"/>
                          <a:ea typeface="Times New Roman" panose="02020603050405020304" pitchFamily="18" charset="0"/>
                          <a:cs typeface="Cordia New" panose="020B0304020202020204" pitchFamily="34" charset="-34"/>
                        </a:rPr>
                        <a:t>12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TH" sz="1200">
                          <a:effectLst/>
                          <a:latin typeface="+mn-lt"/>
                          <a:ea typeface="Times New Roman" panose="02020603050405020304" pitchFamily="18" charset="0"/>
                          <a:cs typeface="Cordia New" panose="020B0304020202020204" pitchFamily="34" charset="-34"/>
                        </a:rPr>
                        <a:t>96</a:t>
                      </a:r>
                      <a:r>
                        <a:rPr lang="en-US" sz="1200">
                          <a:effectLst/>
                          <a:latin typeface="+mn-lt"/>
                          <a:ea typeface="Times New Roman" panose="02020603050405020304" pitchFamily="18" charset="0"/>
                          <a:cs typeface="Cordia New" panose="020B0304020202020204" pitchFamily="34" charset="-34"/>
                        </a:rPr>
                        <a:t>.</a:t>
                      </a:r>
                      <a:r>
                        <a:rPr lang="en-TH" sz="1200">
                          <a:effectLst/>
                          <a:latin typeface="+mn-lt"/>
                          <a:ea typeface="Times New Roman" panose="02020603050405020304" pitchFamily="18" charset="0"/>
                          <a:cs typeface="Cordia New" panose="020B0304020202020204" pitchFamily="34" charset="-34"/>
                        </a:rPr>
                        <a:t>31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TH" sz="1200">
                          <a:effectLst/>
                          <a:latin typeface="+mn-lt"/>
                          <a:ea typeface="Times New Roman" panose="02020603050405020304" pitchFamily="18" charset="0"/>
                          <a:cs typeface="Cordia New" panose="020B0304020202020204" pitchFamily="34" charset="-34"/>
                        </a:rPr>
                        <a:t>63</a:t>
                      </a:r>
                      <a:r>
                        <a:rPr lang="en-US" sz="1200">
                          <a:effectLst/>
                          <a:latin typeface="+mn-lt"/>
                          <a:ea typeface="Times New Roman" panose="02020603050405020304" pitchFamily="18" charset="0"/>
                          <a:cs typeface="Cordia New" panose="020B0304020202020204" pitchFamily="34" charset="-34"/>
                        </a:rPr>
                        <a:t>.</a:t>
                      </a:r>
                      <a:r>
                        <a:rPr lang="en-TH" sz="1200">
                          <a:effectLst/>
                          <a:latin typeface="+mn-lt"/>
                          <a:ea typeface="Times New Roman" panose="02020603050405020304" pitchFamily="18" charset="0"/>
                          <a:cs typeface="Cordia New" panose="020B0304020202020204" pitchFamily="34" charset="-34"/>
                        </a:rPr>
                        <a:t>81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TH" sz="1200" b="1">
                          <a:effectLst/>
                          <a:latin typeface="+mn-lt"/>
                          <a:ea typeface="Times New Roman" panose="02020603050405020304" pitchFamily="18" charset="0"/>
                          <a:cs typeface="Cordia New" panose="020B0304020202020204" pitchFamily="34" charset="-34"/>
                        </a:rPr>
                        <a:t>96</a:t>
                      </a:r>
                      <a:r>
                        <a:rPr lang="en-US" sz="1200" b="1">
                          <a:effectLst/>
                          <a:latin typeface="+mn-lt"/>
                          <a:ea typeface="Times New Roman" panose="02020603050405020304" pitchFamily="18" charset="0"/>
                          <a:cs typeface="Cordia New" panose="020B0304020202020204" pitchFamily="34" charset="-34"/>
                        </a:rPr>
                        <a:t>.</a:t>
                      </a:r>
                      <a:r>
                        <a:rPr lang="en-TH" sz="1200" b="1">
                          <a:effectLst/>
                          <a:latin typeface="+mn-lt"/>
                          <a:ea typeface="Times New Roman" panose="02020603050405020304" pitchFamily="18" charset="0"/>
                          <a:cs typeface="Cordia New" panose="020B0304020202020204" pitchFamily="34" charset="-34"/>
                        </a:rPr>
                        <a:t>83</a:t>
                      </a:r>
                      <a:endParaRPr lang="en-TH" sz="1200">
                        <a:effectLst/>
                        <a:latin typeface="+mn-lt"/>
                        <a:ea typeface="Times New Roman" panose="02020603050405020304" pitchFamily="18" charset="0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848077962"/>
                  </a:ext>
                </a:extLst>
              </a:tr>
              <a:tr h="369992"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effectLst/>
                        </a:rPr>
                        <a:t>Co</a:t>
                      </a:r>
                      <a:r>
                        <a:rPr lang="en-TH" sz="1200" b="1" dirty="0">
                          <a:effectLst/>
                        </a:rPr>
                        <a:t>mment</a:t>
                      </a:r>
                      <a:r>
                        <a:rPr lang="en-US" sz="1200" b="1" dirty="0">
                          <a:effectLst/>
                        </a:rPr>
                        <a:t> in b</a:t>
                      </a:r>
                      <a:r>
                        <a:rPr lang="en-TH" sz="1200" b="1" dirty="0">
                          <a:effectLst/>
                        </a:rPr>
                        <a:t>ody</a:t>
                      </a:r>
                      <a:endParaRPr lang="en-TH" sz="24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TH" sz="1200" dirty="0">
                          <a:effectLst/>
                          <a:latin typeface="+mn-lt"/>
                          <a:ea typeface="Times New Roman" panose="02020603050405020304" pitchFamily="18" charset="0"/>
                          <a:cs typeface="Cordia New" panose="020B0304020202020204" pitchFamily="34" charset="-34"/>
                        </a:rPr>
                        <a:t>29</a:t>
                      </a:r>
                      <a:r>
                        <a:rPr lang="en-US" sz="1200" dirty="0">
                          <a:effectLst/>
                          <a:latin typeface="+mn-lt"/>
                          <a:ea typeface="Times New Roman" panose="02020603050405020304" pitchFamily="18" charset="0"/>
                          <a:cs typeface="Cordia New" panose="020B0304020202020204" pitchFamily="34" charset="-34"/>
                        </a:rPr>
                        <a:t>.</a:t>
                      </a:r>
                      <a:r>
                        <a:rPr lang="en-TH" sz="1200" dirty="0">
                          <a:effectLst/>
                          <a:latin typeface="+mn-lt"/>
                          <a:ea typeface="Times New Roman" panose="02020603050405020304" pitchFamily="18" charset="0"/>
                          <a:cs typeface="Cordia New" panose="020B0304020202020204" pitchFamily="34" charset="-34"/>
                        </a:rPr>
                        <a:t>85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TH" sz="1200" b="1">
                          <a:effectLst/>
                          <a:latin typeface="+mn-lt"/>
                          <a:ea typeface="Times New Roman" panose="02020603050405020304" pitchFamily="18" charset="0"/>
                          <a:cs typeface="Cordia New" panose="020B0304020202020204" pitchFamily="34" charset="-34"/>
                        </a:rPr>
                        <a:t>95</a:t>
                      </a:r>
                      <a:r>
                        <a:rPr lang="en-US" sz="1200" b="1">
                          <a:effectLst/>
                          <a:latin typeface="+mn-lt"/>
                          <a:ea typeface="Times New Roman" panose="02020603050405020304" pitchFamily="18" charset="0"/>
                          <a:cs typeface="Cordia New" panose="020B0304020202020204" pitchFamily="34" charset="-34"/>
                        </a:rPr>
                        <a:t>.</a:t>
                      </a:r>
                      <a:r>
                        <a:rPr lang="en-TH" sz="1200" b="1">
                          <a:effectLst/>
                          <a:latin typeface="+mn-lt"/>
                          <a:ea typeface="Times New Roman" panose="02020603050405020304" pitchFamily="18" charset="0"/>
                          <a:cs typeface="Cordia New" panose="020B0304020202020204" pitchFamily="34" charset="-34"/>
                        </a:rPr>
                        <a:t>38</a:t>
                      </a:r>
                      <a:endParaRPr lang="en-TH" sz="1200">
                        <a:effectLst/>
                        <a:latin typeface="+mn-lt"/>
                        <a:ea typeface="Times New Roman" panose="02020603050405020304" pitchFamily="18" charset="0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TH" sz="1200">
                          <a:effectLst/>
                          <a:latin typeface="+mn-lt"/>
                          <a:ea typeface="Times New Roman" panose="02020603050405020304" pitchFamily="18" charset="0"/>
                          <a:cs typeface="Cordia New" panose="020B0304020202020204" pitchFamily="34" charset="-34"/>
                        </a:rPr>
                        <a:t>71</a:t>
                      </a:r>
                      <a:r>
                        <a:rPr lang="en-US" sz="1200">
                          <a:effectLst/>
                          <a:latin typeface="+mn-lt"/>
                          <a:ea typeface="Times New Roman" panose="02020603050405020304" pitchFamily="18" charset="0"/>
                          <a:cs typeface="Cordia New" panose="020B0304020202020204" pitchFamily="34" charset="-34"/>
                        </a:rPr>
                        <a:t>.</a:t>
                      </a:r>
                      <a:r>
                        <a:rPr lang="en-TH" sz="1200">
                          <a:effectLst/>
                          <a:latin typeface="+mn-lt"/>
                          <a:ea typeface="Times New Roman" panose="02020603050405020304" pitchFamily="18" charset="0"/>
                          <a:cs typeface="Cordia New" panose="020B0304020202020204" pitchFamily="34" charset="-34"/>
                        </a:rPr>
                        <a:t>87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TH" sz="1200">
                          <a:effectLst/>
                          <a:latin typeface="+mn-lt"/>
                          <a:ea typeface="Times New Roman" panose="02020603050405020304" pitchFamily="18" charset="0"/>
                          <a:cs typeface="Cordia New" panose="020B0304020202020204" pitchFamily="34" charset="-34"/>
                        </a:rPr>
                        <a:t>90</a:t>
                      </a:r>
                      <a:r>
                        <a:rPr lang="en-US" sz="1200">
                          <a:effectLst/>
                          <a:latin typeface="+mn-lt"/>
                          <a:ea typeface="Times New Roman" panose="02020603050405020304" pitchFamily="18" charset="0"/>
                          <a:cs typeface="Cordia New" panose="020B0304020202020204" pitchFamily="34" charset="-34"/>
                        </a:rPr>
                        <a:t>.</a:t>
                      </a:r>
                      <a:r>
                        <a:rPr lang="en-TH" sz="1200">
                          <a:effectLst/>
                          <a:latin typeface="+mn-lt"/>
                          <a:ea typeface="Times New Roman" panose="02020603050405020304" pitchFamily="18" charset="0"/>
                          <a:cs typeface="Cordia New" panose="020B0304020202020204" pitchFamily="34" charset="-34"/>
                        </a:rPr>
                        <a:t>55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481766114"/>
                  </a:ext>
                </a:extLst>
              </a:tr>
              <a:tr h="369992"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effectLst/>
                        </a:rPr>
                        <a:t>Fr</a:t>
                      </a:r>
                      <a:r>
                        <a:rPr lang="en-TH" sz="1200" b="1" dirty="0">
                          <a:effectLst/>
                        </a:rPr>
                        <a:t>own of conclusion</a:t>
                      </a:r>
                      <a:endParaRPr lang="en-TH" sz="24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TH" sz="1200" dirty="0">
                          <a:effectLst/>
                          <a:latin typeface="+mn-lt"/>
                          <a:ea typeface="Times New Roman" panose="02020603050405020304" pitchFamily="18" charset="0"/>
                          <a:cs typeface="Cordia New" panose="020B0304020202020204" pitchFamily="34" charset="-34"/>
                        </a:rPr>
                        <a:t>92</a:t>
                      </a:r>
                      <a:r>
                        <a:rPr lang="en-US" sz="1200" dirty="0">
                          <a:effectLst/>
                          <a:latin typeface="+mn-lt"/>
                          <a:ea typeface="Times New Roman" panose="02020603050405020304" pitchFamily="18" charset="0"/>
                          <a:cs typeface="Cordia New" panose="020B0304020202020204" pitchFamily="34" charset="-34"/>
                        </a:rPr>
                        <a:t>.</a:t>
                      </a:r>
                      <a:r>
                        <a:rPr lang="en-TH" sz="1200" dirty="0">
                          <a:effectLst/>
                          <a:latin typeface="+mn-lt"/>
                          <a:ea typeface="Times New Roman" panose="02020603050405020304" pitchFamily="18" charset="0"/>
                          <a:cs typeface="Cordia New" panose="020B0304020202020204" pitchFamily="34" charset="-34"/>
                        </a:rPr>
                        <a:t>01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TH" sz="1200" dirty="0">
                          <a:effectLst/>
                          <a:latin typeface="+mn-lt"/>
                          <a:ea typeface="Times New Roman" panose="02020603050405020304" pitchFamily="18" charset="0"/>
                          <a:cs typeface="Cordia New" panose="020B0304020202020204" pitchFamily="34" charset="-34"/>
                        </a:rPr>
                        <a:t>92</a:t>
                      </a:r>
                      <a:r>
                        <a:rPr lang="en-US" sz="1200" dirty="0">
                          <a:effectLst/>
                          <a:latin typeface="+mn-lt"/>
                          <a:ea typeface="Times New Roman" panose="02020603050405020304" pitchFamily="18" charset="0"/>
                          <a:cs typeface="Cordia New" panose="020B0304020202020204" pitchFamily="34" charset="-34"/>
                        </a:rPr>
                        <a:t>.</a:t>
                      </a:r>
                      <a:r>
                        <a:rPr lang="en-TH" sz="1200" dirty="0">
                          <a:effectLst/>
                          <a:latin typeface="+mn-lt"/>
                          <a:ea typeface="Times New Roman" panose="02020603050405020304" pitchFamily="18" charset="0"/>
                          <a:cs typeface="Cordia New" panose="020B0304020202020204" pitchFamily="34" charset="-34"/>
                        </a:rPr>
                        <a:t>84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TH" sz="1200">
                          <a:effectLst/>
                          <a:latin typeface="+mn-lt"/>
                          <a:ea typeface="Times New Roman" panose="02020603050405020304" pitchFamily="18" charset="0"/>
                          <a:cs typeface="Cordia New" panose="020B0304020202020204" pitchFamily="34" charset="-34"/>
                        </a:rPr>
                        <a:t>91</a:t>
                      </a:r>
                      <a:r>
                        <a:rPr lang="en-US" sz="1200">
                          <a:effectLst/>
                          <a:latin typeface="+mn-lt"/>
                          <a:ea typeface="Times New Roman" panose="02020603050405020304" pitchFamily="18" charset="0"/>
                          <a:cs typeface="Cordia New" panose="020B0304020202020204" pitchFamily="34" charset="-34"/>
                        </a:rPr>
                        <a:t>.</a:t>
                      </a:r>
                      <a:r>
                        <a:rPr lang="en-TH" sz="1200">
                          <a:effectLst/>
                          <a:latin typeface="+mn-lt"/>
                          <a:ea typeface="Times New Roman" panose="02020603050405020304" pitchFamily="18" charset="0"/>
                          <a:cs typeface="Cordia New" panose="020B0304020202020204" pitchFamily="34" charset="-34"/>
                        </a:rPr>
                        <a:t>22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TH" sz="1200" b="1">
                          <a:effectLst/>
                          <a:latin typeface="+mn-lt"/>
                          <a:ea typeface="Times New Roman" panose="02020603050405020304" pitchFamily="18" charset="0"/>
                          <a:cs typeface="Cordia New" panose="020B0304020202020204" pitchFamily="34" charset="-34"/>
                        </a:rPr>
                        <a:t>93</a:t>
                      </a:r>
                      <a:r>
                        <a:rPr lang="en-US" sz="1200" b="1">
                          <a:effectLst/>
                          <a:latin typeface="+mn-lt"/>
                          <a:ea typeface="Times New Roman" panose="02020603050405020304" pitchFamily="18" charset="0"/>
                          <a:cs typeface="Cordia New" panose="020B0304020202020204" pitchFamily="34" charset="-34"/>
                        </a:rPr>
                        <a:t>.</a:t>
                      </a:r>
                      <a:r>
                        <a:rPr lang="en-TH" sz="1200" b="1">
                          <a:effectLst/>
                          <a:latin typeface="+mn-lt"/>
                          <a:ea typeface="Times New Roman" panose="02020603050405020304" pitchFamily="18" charset="0"/>
                          <a:cs typeface="Cordia New" panose="020B0304020202020204" pitchFamily="34" charset="-34"/>
                        </a:rPr>
                        <a:t>57</a:t>
                      </a:r>
                      <a:endParaRPr lang="en-TH" sz="1200">
                        <a:effectLst/>
                        <a:latin typeface="+mn-lt"/>
                        <a:ea typeface="Times New Roman" panose="02020603050405020304" pitchFamily="18" charset="0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686148826"/>
                  </a:ext>
                </a:extLst>
              </a:tr>
              <a:tr h="369992"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effectLst/>
                        </a:rPr>
                        <a:t>In</a:t>
                      </a:r>
                      <a:r>
                        <a:rPr lang="en-TH" sz="1200" b="1" dirty="0">
                          <a:effectLst/>
                        </a:rPr>
                        <a:t>terestedness</a:t>
                      </a:r>
                      <a:r>
                        <a:rPr lang="en-US" sz="1200" b="1" dirty="0">
                          <a:effectLst/>
                        </a:rPr>
                        <a:t> of Conclusion</a:t>
                      </a:r>
                      <a:endParaRPr lang="en-TH" sz="24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TH" sz="1200">
                          <a:effectLst/>
                          <a:latin typeface="+mn-lt"/>
                          <a:ea typeface="Times New Roman" panose="02020603050405020304" pitchFamily="18" charset="0"/>
                          <a:cs typeface="Cordia New" panose="020B0304020202020204" pitchFamily="34" charset="-34"/>
                        </a:rPr>
                        <a:t>95</a:t>
                      </a:r>
                      <a:r>
                        <a:rPr lang="en-US" sz="1200">
                          <a:effectLst/>
                          <a:latin typeface="+mn-lt"/>
                          <a:ea typeface="Times New Roman" panose="02020603050405020304" pitchFamily="18" charset="0"/>
                          <a:cs typeface="Cordia New" panose="020B0304020202020204" pitchFamily="34" charset="-34"/>
                        </a:rPr>
                        <a:t>.</a:t>
                      </a:r>
                      <a:r>
                        <a:rPr lang="en-TH" sz="1200">
                          <a:effectLst/>
                          <a:latin typeface="+mn-lt"/>
                          <a:ea typeface="Times New Roman" panose="02020603050405020304" pitchFamily="18" charset="0"/>
                          <a:cs typeface="Cordia New" panose="020B0304020202020204" pitchFamily="34" charset="-34"/>
                        </a:rPr>
                        <a:t>39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TH" sz="1200" dirty="0">
                          <a:effectLst/>
                          <a:latin typeface="+mn-lt"/>
                          <a:ea typeface="Times New Roman" panose="02020603050405020304" pitchFamily="18" charset="0"/>
                          <a:cs typeface="Cordia New" panose="020B0304020202020204" pitchFamily="34" charset="-34"/>
                        </a:rPr>
                        <a:t>96</a:t>
                      </a:r>
                      <a:r>
                        <a:rPr lang="en-US" sz="1200" dirty="0">
                          <a:effectLst/>
                          <a:latin typeface="+mn-lt"/>
                          <a:ea typeface="Times New Roman" panose="02020603050405020304" pitchFamily="18" charset="0"/>
                          <a:cs typeface="Cordia New" panose="020B0304020202020204" pitchFamily="34" charset="-34"/>
                        </a:rPr>
                        <a:t>.</a:t>
                      </a:r>
                      <a:r>
                        <a:rPr lang="en-TH" sz="1200" dirty="0">
                          <a:effectLst/>
                          <a:latin typeface="+mn-lt"/>
                          <a:ea typeface="Times New Roman" panose="02020603050405020304" pitchFamily="18" charset="0"/>
                          <a:cs typeface="Cordia New" panose="020B0304020202020204" pitchFamily="34" charset="-34"/>
                        </a:rPr>
                        <a:t>81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TH" sz="1200">
                          <a:effectLst/>
                          <a:latin typeface="+mn-lt"/>
                          <a:ea typeface="Times New Roman" panose="02020603050405020304" pitchFamily="18" charset="0"/>
                          <a:cs typeface="Cordia New" panose="020B0304020202020204" pitchFamily="34" charset="-34"/>
                        </a:rPr>
                        <a:t>59</a:t>
                      </a:r>
                      <a:r>
                        <a:rPr lang="en-US" sz="1200">
                          <a:effectLst/>
                          <a:latin typeface="+mn-lt"/>
                          <a:ea typeface="Times New Roman" panose="02020603050405020304" pitchFamily="18" charset="0"/>
                          <a:cs typeface="Cordia New" panose="020B0304020202020204" pitchFamily="34" charset="-34"/>
                        </a:rPr>
                        <a:t>.</a:t>
                      </a:r>
                      <a:r>
                        <a:rPr lang="en-TH" sz="1200">
                          <a:effectLst/>
                          <a:latin typeface="+mn-lt"/>
                          <a:ea typeface="Times New Roman" panose="02020603050405020304" pitchFamily="18" charset="0"/>
                          <a:cs typeface="Cordia New" panose="020B0304020202020204" pitchFamily="34" charset="-34"/>
                        </a:rPr>
                        <a:t>82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TH" sz="1200" b="1">
                          <a:effectLst/>
                          <a:latin typeface="+mn-lt"/>
                          <a:ea typeface="Times New Roman" panose="02020603050405020304" pitchFamily="18" charset="0"/>
                          <a:cs typeface="Cordia New" panose="020B0304020202020204" pitchFamily="34" charset="-34"/>
                        </a:rPr>
                        <a:t>96</a:t>
                      </a:r>
                      <a:r>
                        <a:rPr lang="en-US" sz="1200" b="1">
                          <a:effectLst/>
                          <a:latin typeface="+mn-lt"/>
                          <a:ea typeface="Times New Roman" panose="02020603050405020304" pitchFamily="18" charset="0"/>
                          <a:cs typeface="Cordia New" panose="020B0304020202020204" pitchFamily="34" charset="-34"/>
                        </a:rPr>
                        <a:t>.</a:t>
                      </a:r>
                      <a:r>
                        <a:rPr lang="en-TH" sz="1200" b="1">
                          <a:effectLst/>
                          <a:latin typeface="+mn-lt"/>
                          <a:ea typeface="Times New Roman" panose="02020603050405020304" pitchFamily="18" charset="0"/>
                          <a:cs typeface="Cordia New" panose="020B0304020202020204" pitchFamily="34" charset="-34"/>
                        </a:rPr>
                        <a:t>95</a:t>
                      </a:r>
                      <a:endParaRPr lang="en-TH" sz="1200">
                        <a:effectLst/>
                        <a:latin typeface="+mn-lt"/>
                        <a:ea typeface="Times New Roman" panose="02020603050405020304" pitchFamily="18" charset="0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979759635"/>
                  </a:ext>
                </a:extLst>
              </a:tr>
              <a:tr h="288092"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effectLst/>
                        </a:rPr>
                        <a:t>Part of Essay</a:t>
                      </a:r>
                      <a:endParaRPr lang="en-TH" sz="24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TH" sz="1200">
                          <a:effectLst/>
                          <a:latin typeface="+mn-lt"/>
                          <a:ea typeface="Times New Roman" panose="02020603050405020304" pitchFamily="18" charset="0"/>
                          <a:cs typeface="Cordia New" panose="020B0304020202020204" pitchFamily="34" charset="-34"/>
                        </a:rPr>
                        <a:t>44</a:t>
                      </a:r>
                      <a:r>
                        <a:rPr lang="en-US" sz="1200">
                          <a:effectLst/>
                          <a:latin typeface="+mn-lt"/>
                          <a:ea typeface="Times New Roman" panose="02020603050405020304" pitchFamily="18" charset="0"/>
                          <a:cs typeface="Cordia New" panose="020B0304020202020204" pitchFamily="34" charset="-34"/>
                        </a:rPr>
                        <a:t>.</a:t>
                      </a:r>
                      <a:r>
                        <a:rPr lang="en-TH" sz="1200">
                          <a:effectLst/>
                          <a:latin typeface="+mn-lt"/>
                          <a:ea typeface="Times New Roman" panose="02020603050405020304" pitchFamily="18" charset="0"/>
                          <a:cs typeface="Cordia New" panose="020B0304020202020204" pitchFamily="34" charset="-34"/>
                        </a:rPr>
                        <a:t>72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TH" sz="1200" b="1" dirty="0">
                          <a:effectLst/>
                          <a:latin typeface="+mn-lt"/>
                          <a:ea typeface="Times New Roman" panose="02020603050405020304" pitchFamily="18" charset="0"/>
                          <a:cs typeface="Cordia New" panose="020B0304020202020204" pitchFamily="34" charset="-34"/>
                        </a:rPr>
                        <a:t>98</a:t>
                      </a:r>
                      <a:r>
                        <a:rPr lang="en-US" sz="1200" b="1" dirty="0">
                          <a:effectLst/>
                          <a:latin typeface="+mn-lt"/>
                          <a:ea typeface="Times New Roman" panose="02020603050405020304" pitchFamily="18" charset="0"/>
                          <a:cs typeface="Cordia New" panose="020B0304020202020204" pitchFamily="34" charset="-34"/>
                        </a:rPr>
                        <a:t>.</a:t>
                      </a:r>
                      <a:r>
                        <a:rPr lang="en-TH" sz="1200" b="1" dirty="0">
                          <a:effectLst/>
                          <a:latin typeface="+mn-lt"/>
                          <a:ea typeface="Times New Roman" panose="02020603050405020304" pitchFamily="18" charset="0"/>
                          <a:cs typeface="Cordia New" panose="020B0304020202020204" pitchFamily="34" charset="-34"/>
                        </a:rPr>
                        <a:t>61</a:t>
                      </a:r>
                      <a:endParaRPr lang="en-TH" sz="1200" dirty="0">
                        <a:effectLst/>
                        <a:latin typeface="+mn-lt"/>
                        <a:ea typeface="Times New Roman" panose="02020603050405020304" pitchFamily="18" charset="0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TH" sz="1200">
                          <a:effectLst/>
                          <a:latin typeface="+mn-lt"/>
                          <a:ea typeface="Times New Roman" panose="02020603050405020304" pitchFamily="18" charset="0"/>
                          <a:cs typeface="Cordia New" panose="020B0304020202020204" pitchFamily="34" charset="-34"/>
                        </a:rPr>
                        <a:t>93</a:t>
                      </a:r>
                      <a:r>
                        <a:rPr lang="en-US" sz="1200">
                          <a:effectLst/>
                          <a:latin typeface="+mn-lt"/>
                          <a:ea typeface="Times New Roman" panose="02020603050405020304" pitchFamily="18" charset="0"/>
                          <a:cs typeface="Cordia New" panose="020B0304020202020204" pitchFamily="34" charset="-34"/>
                        </a:rPr>
                        <a:t>.</a:t>
                      </a:r>
                      <a:r>
                        <a:rPr lang="en-TH" sz="1200">
                          <a:effectLst/>
                          <a:latin typeface="+mn-lt"/>
                          <a:ea typeface="Times New Roman" panose="02020603050405020304" pitchFamily="18" charset="0"/>
                          <a:cs typeface="Cordia New" panose="020B0304020202020204" pitchFamily="34" charset="-34"/>
                        </a:rPr>
                        <a:t>07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TH" sz="1200" dirty="0">
                          <a:effectLst/>
                          <a:latin typeface="+mn-lt"/>
                          <a:ea typeface="Times New Roman" panose="02020603050405020304" pitchFamily="18" charset="0"/>
                          <a:cs typeface="Cordia New" panose="020B0304020202020204" pitchFamily="34" charset="-34"/>
                        </a:rPr>
                        <a:t>97</a:t>
                      </a:r>
                      <a:r>
                        <a:rPr lang="en-US" sz="1200" dirty="0">
                          <a:effectLst/>
                          <a:latin typeface="+mn-lt"/>
                          <a:ea typeface="Times New Roman" panose="02020603050405020304" pitchFamily="18" charset="0"/>
                          <a:cs typeface="Cordia New" panose="020B0304020202020204" pitchFamily="34" charset="-34"/>
                        </a:rPr>
                        <a:t>.</a:t>
                      </a:r>
                      <a:r>
                        <a:rPr lang="en-TH" sz="1200" dirty="0">
                          <a:effectLst/>
                          <a:latin typeface="+mn-lt"/>
                          <a:ea typeface="Times New Roman" panose="02020603050405020304" pitchFamily="18" charset="0"/>
                          <a:cs typeface="Cordia New" panose="020B0304020202020204" pitchFamily="34" charset="-34"/>
                        </a:rPr>
                        <a:t>98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007219803"/>
                  </a:ext>
                </a:extLst>
              </a:tr>
            </a:tbl>
          </a:graphicData>
        </a:graphic>
      </p:graphicFrame>
      <p:graphicFrame>
        <p:nvGraphicFramePr>
          <p:cNvPr id="13" name="Table 12">
            <a:extLst>
              <a:ext uri="{FF2B5EF4-FFF2-40B4-BE49-F238E27FC236}">
                <a16:creationId xmlns:a16="http://schemas.microsoft.com/office/drawing/2014/main" id="{BF439E4B-F909-45D7-CDE1-E81DBAB4D89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38927720"/>
              </p:ext>
            </p:extLst>
          </p:nvPr>
        </p:nvGraphicFramePr>
        <p:xfrm>
          <a:off x="6967686" y="2446655"/>
          <a:ext cx="4535563" cy="2981132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1362707">
                  <a:extLst>
                    <a:ext uri="{9D8B030D-6E8A-4147-A177-3AD203B41FA5}">
                      <a16:colId xmlns:a16="http://schemas.microsoft.com/office/drawing/2014/main" val="1057622197"/>
                    </a:ext>
                  </a:extLst>
                </a:gridCol>
                <a:gridCol w="650295">
                  <a:extLst>
                    <a:ext uri="{9D8B030D-6E8A-4147-A177-3AD203B41FA5}">
                      <a16:colId xmlns:a16="http://schemas.microsoft.com/office/drawing/2014/main" val="2166274098"/>
                    </a:ext>
                  </a:extLst>
                </a:gridCol>
                <a:gridCol w="559059">
                  <a:extLst>
                    <a:ext uri="{9D8B030D-6E8A-4147-A177-3AD203B41FA5}">
                      <a16:colId xmlns:a16="http://schemas.microsoft.com/office/drawing/2014/main" val="3594825190"/>
                    </a:ext>
                  </a:extLst>
                </a:gridCol>
                <a:gridCol w="632824">
                  <a:extLst>
                    <a:ext uri="{9D8B030D-6E8A-4147-A177-3AD203B41FA5}">
                      <a16:colId xmlns:a16="http://schemas.microsoft.com/office/drawing/2014/main" val="3737796420"/>
                    </a:ext>
                  </a:extLst>
                </a:gridCol>
                <a:gridCol w="1330678">
                  <a:extLst>
                    <a:ext uri="{9D8B030D-6E8A-4147-A177-3AD203B41FA5}">
                      <a16:colId xmlns:a16="http://schemas.microsoft.com/office/drawing/2014/main" val="3678951224"/>
                    </a:ext>
                  </a:extLst>
                </a:gridCol>
              </a:tblGrid>
              <a:tr h="335857">
                <a:tc>
                  <a:txBody>
                    <a:bodyPr/>
                    <a:lstStyle/>
                    <a:p>
                      <a:pPr algn="ctr"/>
                      <a:r>
                        <a:rPr lang="en-TH" sz="1200" b="1" dirty="0">
                          <a:effectLst/>
                        </a:rPr>
                        <a:t>Algorithm</a:t>
                      </a:r>
                      <a:endParaRPr lang="en-TH" sz="24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TH" sz="1200" b="1" dirty="0">
                          <a:effectLst/>
                        </a:rPr>
                        <a:t>LSTM</a:t>
                      </a:r>
                      <a:endParaRPr lang="en-TH" sz="24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TH" sz="1200" b="1" dirty="0">
                          <a:effectLst/>
                        </a:rPr>
                        <a:t>CNN</a:t>
                      </a:r>
                      <a:endParaRPr lang="en-TH" sz="24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TH" sz="1200" b="1" dirty="0">
                          <a:effectLst/>
                        </a:rPr>
                        <a:t>BERT</a:t>
                      </a:r>
                      <a:endParaRPr lang="en-TH" sz="24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TH" sz="1200" b="1" dirty="0">
                          <a:effectLst/>
                        </a:rPr>
                        <a:t>WangchanBERTa</a:t>
                      </a:r>
                      <a:endParaRPr lang="en-TH" sz="24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073211227"/>
                  </a:ext>
                </a:extLst>
              </a:tr>
              <a:tr h="409426"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effectLst/>
                        </a:rPr>
                        <a:t>In</a:t>
                      </a:r>
                      <a:r>
                        <a:rPr lang="en-TH" sz="1200" b="1" dirty="0">
                          <a:effectLst/>
                        </a:rPr>
                        <a:t>troductory Introduction</a:t>
                      </a:r>
                      <a:endParaRPr lang="en-TH" sz="24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TH" sz="1200">
                          <a:effectLst/>
                          <a:latin typeface="+mn-lt"/>
                          <a:ea typeface="Times New Roman" panose="02020603050405020304" pitchFamily="18" charset="0"/>
                          <a:cs typeface="Cordia New" panose="020B0304020202020204" pitchFamily="34" charset="-34"/>
                        </a:rPr>
                        <a:t>57</a:t>
                      </a:r>
                      <a:r>
                        <a:rPr lang="en-US" sz="1200">
                          <a:effectLst/>
                          <a:latin typeface="+mn-lt"/>
                          <a:ea typeface="Times New Roman" panose="02020603050405020304" pitchFamily="18" charset="0"/>
                          <a:cs typeface="Cordia New" panose="020B0304020202020204" pitchFamily="34" charset="-34"/>
                        </a:rPr>
                        <a:t>.</a:t>
                      </a:r>
                      <a:r>
                        <a:rPr lang="en-TH" sz="1200">
                          <a:effectLst/>
                          <a:latin typeface="+mn-lt"/>
                          <a:ea typeface="Times New Roman" panose="02020603050405020304" pitchFamily="18" charset="0"/>
                          <a:cs typeface="Cordia New" panose="020B0304020202020204" pitchFamily="34" charset="-34"/>
                        </a:rPr>
                        <a:t>14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TH" sz="1200" b="1">
                          <a:effectLst/>
                          <a:latin typeface="+mn-lt"/>
                          <a:ea typeface="Times New Roman" panose="02020603050405020304" pitchFamily="18" charset="0"/>
                          <a:cs typeface="Cordia New" panose="020B0304020202020204" pitchFamily="34" charset="-34"/>
                        </a:rPr>
                        <a:t>92</a:t>
                      </a:r>
                      <a:r>
                        <a:rPr lang="en-US" sz="1200" b="1">
                          <a:effectLst/>
                          <a:latin typeface="+mn-lt"/>
                          <a:ea typeface="Times New Roman" panose="02020603050405020304" pitchFamily="18" charset="0"/>
                          <a:cs typeface="Cordia New" panose="020B0304020202020204" pitchFamily="34" charset="-34"/>
                        </a:rPr>
                        <a:t>.</a:t>
                      </a:r>
                      <a:r>
                        <a:rPr lang="en-TH" sz="1200" b="1">
                          <a:effectLst/>
                          <a:latin typeface="+mn-lt"/>
                          <a:ea typeface="Times New Roman" panose="02020603050405020304" pitchFamily="18" charset="0"/>
                          <a:cs typeface="Cordia New" panose="020B0304020202020204" pitchFamily="34" charset="-34"/>
                        </a:rPr>
                        <a:t>51</a:t>
                      </a:r>
                      <a:endParaRPr lang="en-TH" sz="1200">
                        <a:effectLst/>
                        <a:latin typeface="+mn-lt"/>
                        <a:ea typeface="Times New Roman" panose="02020603050405020304" pitchFamily="18" charset="0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TH" sz="1200">
                          <a:effectLst/>
                          <a:latin typeface="+mn-lt"/>
                          <a:ea typeface="Times New Roman" panose="02020603050405020304" pitchFamily="18" charset="0"/>
                          <a:cs typeface="Cordia New" panose="020B0304020202020204" pitchFamily="34" charset="-34"/>
                        </a:rPr>
                        <a:t>17</a:t>
                      </a:r>
                      <a:r>
                        <a:rPr lang="en-US" sz="1200">
                          <a:effectLst/>
                          <a:latin typeface="+mn-lt"/>
                          <a:ea typeface="Times New Roman" panose="02020603050405020304" pitchFamily="18" charset="0"/>
                          <a:cs typeface="Cordia New" panose="020B0304020202020204" pitchFamily="34" charset="-34"/>
                        </a:rPr>
                        <a:t>.</a:t>
                      </a:r>
                      <a:r>
                        <a:rPr lang="en-TH" sz="1200">
                          <a:effectLst/>
                          <a:latin typeface="+mn-lt"/>
                          <a:ea typeface="Times New Roman" panose="02020603050405020304" pitchFamily="18" charset="0"/>
                          <a:cs typeface="Cordia New" panose="020B0304020202020204" pitchFamily="34" charset="-34"/>
                        </a:rPr>
                        <a:t>87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TH" sz="1200">
                          <a:effectLst/>
                          <a:latin typeface="+mn-lt"/>
                          <a:ea typeface="Times New Roman" panose="02020603050405020304" pitchFamily="18" charset="0"/>
                          <a:cs typeface="Cordia New" panose="020B0304020202020204" pitchFamily="34" charset="-34"/>
                        </a:rPr>
                        <a:t>17</a:t>
                      </a:r>
                      <a:r>
                        <a:rPr lang="en-US" sz="1200">
                          <a:effectLst/>
                          <a:latin typeface="+mn-lt"/>
                          <a:ea typeface="Times New Roman" panose="02020603050405020304" pitchFamily="18" charset="0"/>
                          <a:cs typeface="Cordia New" panose="020B0304020202020204" pitchFamily="34" charset="-34"/>
                        </a:rPr>
                        <a:t>.</a:t>
                      </a:r>
                      <a:r>
                        <a:rPr lang="en-TH" sz="1200">
                          <a:effectLst/>
                          <a:latin typeface="+mn-lt"/>
                          <a:ea typeface="Times New Roman" panose="02020603050405020304" pitchFamily="18" charset="0"/>
                          <a:cs typeface="Cordia New" panose="020B0304020202020204" pitchFamily="34" charset="-34"/>
                        </a:rPr>
                        <a:t>87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4278580288"/>
                  </a:ext>
                </a:extLst>
              </a:tr>
              <a:tr h="409426">
                <a:tc>
                  <a:txBody>
                    <a:bodyPr/>
                    <a:lstStyle/>
                    <a:p>
                      <a:pPr algn="ctr"/>
                      <a:r>
                        <a:rPr lang="en-US" sz="1200" b="1">
                          <a:effectLst/>
                        </a:rPr>
                        <a:t>In</a:t>
                      </a:r>
                      <a:r>
                        <a:rPr lang="en-TH" sz="1200" b="1">
                          <a:effectLst/>
                        </a:rPr>
                        <a:t>terestedness</a:t>
                      </a:r>
                      <a:r>
                        <a:rPr lang="en-US" sz="1200" b="1">
                          <a:effectLst/>
                        </a:rPr>
                        <a:t> of Introduction</a:t>
                      </a:r>
                      <a:endParaRPr lang="en-TH" sz="24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TH" sz="1200">
                          <a:effectLst/>
                          <a:latin typeface="+mn-lt"/>
                          <a:ea typeface="Times New Roman" panose="02020603050405020304" pitchFamily="18" charset="0"/>
                          <a:cs typeface="Cordia New" panose="020B0304020202020204" pitchFamily="34" charset="-34"/>
                        </a:rPr>
                        <a:t>8</a:t>
                      </a:r>
                      <a:r>
                        <a:rPr lang="en-US" sz="1200">
                          <a:effectLst/>
                          <a:latin typeface="+mn-lt"/>
                          <a:ea typeface="Times New Roman" panose="02020603050405020304" pitchFamily="18" charset="0"/>
                          <a:cs typeface="Cordia New" panose="020B0304020202020204" pitchFamily="34" charset="-34"/>
                        </a:rPr>
                        <a:t>.</a:t>
                      </a:r>
                      <a:r>
                        <a:rPr lang="en-TH" sz="1200">
                          <a:effectLst/>
                          <a:latin typeface="+mn-lt"/>
                          <a:ea typeface="Times New Roman" panose="02020603050405020304" pitchFamily="18" charset="0"/>
                          <a:cs typeface="Cordia New" panose="020B0304020202020204" pitchFamily="34" charset="-34"/>
                        </a:rPr>
                        <a:t>34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TH" sz="1200" b="1">
                          <a:effectLst/>
                          <a:latin typeface="+mn-lt"/>
                          <a:ea typeface="Times New Roman" panose="02020603050405020304" pitchFamily="18" charset="0"/>
                          <a:cs typeface="Cordia New" panose="020B0304020202020204" pitchFamily="34" charset="-34"/>
                        </a:rPr>
                        <a:t>90</a:t>
                      </a:r>
                      <a:r>
                        <a:rPr lang="en-US" sz="1200" b="1">
                          <a:effectLst/>
                          <a:latin typeface="+mn-lt"/>
                          <a:ea typeface="Times New Roman" panose="02020603050405020304" pitchFamily="18" charset="0"/>
                          <a:cs typeface="Cordia New" panose="020B0304020202020204" pitchFamily="34" charset="-34"/>
                        </a:rPr>
                        <a:t>.</a:t>
                      </a:r>
                      <a:r>
                        <a:rPr lang="en-TH" sz="1200" b="1">
                          <a:effectLst/>
                          <a:latin typeface="+mn-lt"/>
                          <a:ea typeface="Times New Roman" panose="02020603050405020304" pitchFamily="18" charset="0"/>
                          <a:cs typeface="Cordia New" panose="020B0304020202020204" pitchFamily="34" charset="-34"/>
                        </a:rPr>
                        <a:t>02</a:t>
                      </a:r>
                      <a:endParaRPr lang="en-TH" sz="1200">
                        <a:effectLst/>
                        <a:latin typeface="+mn-lt"/>
                        <a:ea typeface="Times New Roman" panose="02020603050405020304" pitchFamily="18" charset="0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TH" sz="1200">
                          <a:effectLst/>
                          <a:latin typeface="+mn-lt"/>
                          <a:ea typeface="Times New Roman" panose="02020603050405020304" pitchFamily="18" charset="0"/>
                          <a:cs typeface="Cordia New" panose="020B0304020202020204" pitchFamily="34" charset="-34"/>
                        </a:rPr>
                        <a:t>52</a:t>
                      </a:r>
                      <a:r>
                        <a:rPr lang="en-US" sz="1200">
                          <a:effectLst/>
                          <a:latin typeface="+mn-lt"/>
                          <a:ea typeface="Times New Roman" panose="02020603050405020304" pitchFamily="18" charset="0"/>
                          <a:cs typeface="Cordia New" panose="020B0304020202020204" pitchFamily="34" charset="-34"/>
                        </a:rPr>
                        <a:t>.</a:t>
                      </a:r>
                      <a:r>
                        <a:rPr lang="en-TH" sz="1200">
                          <a:effectLst/>
                          <a:latin typeface="+mn-lt"/>
                          <a:ea typeface="Times New Roman" panose="02020603050405020304" pitchFamily="18" charset="0"/>
                          <a:cs typeface="Cordia New" panose="020B0304020202020204" pitchFamily="34" charset="-34"/>
                        </a:rPr>
                        <a:t>33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TH" sz="1200">
                          <a:effectLst/>
                          <a:latin typeface="+mn-lt"/>
                          <a:ea typeface="Times New Roman" panose="02020603050405020304" pitchFamily="18" charset="0"/>
                          <a:cs typeface="Cordia New" panose="020B0304020202020204" pitchFamily="34" charset="-34"/>
                        </a:rPr>
                        <a:t>87</a:t>
                      </a:r>
                      <a:r>
                        <a:rPr lang="en-US" sz="1200">
                          <a:effectLst/>
                          <a:latin typeface="+mn-lt"/>
                          <a:ea typeface="Times New Roman" panose="02020603050405020304" pitchFamily="18" charset="0"/>
                          <a:cs typeface="Cordia New" panose="020B0304020202020204" pitchFamily="34" charset="-34"/>
                        </a:rPr>
                        <a:t>.</a:t>
                      </a:r>
                      <a:r>
                        <a:rPr lang="en-TH" sz="1200">
                          <a:effectLst/>
                          <a:latin typeface="+mn-lt"/>
                          <a:ea typeface="Times New Roman" panose="02020603050405020304" pitchFamily="18" charset="0"/>
                          <a:cs typeface="Cordia New" panose="020B0304020202020204" pitchFamily="34" charset="-34"/>
                        </a:rPr>
                        <a:t>01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67321843"/>
                  </a:ext>
                </a:extLst>
              </a:tr>
              <a:tr h="335857">
                <a:tc>
                  <a:txBody>
                    <a:bodyPr/>
                    <a:lstStyle/>
                    <a:p>
                      <a:pPr algn="ctr"/>
                      <a:r>
                        <a:rPr lang="en-US" sz="1200" b="1">
                          <a:effectLst/>
                        </a:rPr>
                        <a:t>S</a:t>
                      </a:r>
                      <a:r>
                        <a:rPr lang="en-TH" sz="1200" b="1">
                          <a:effectLst/>
                        </a:rPr>
                        <a:t>equence of body</a:t>
                      </a:r>
                      <a:endParaRPr lang="en-TH" sz="24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TH" sz="1200">
                          <a:effectLst/>
                          <a:latin typeface="+mn-lt"/>
                          <a:ea typeface="Times New Roman" panose="02020603050405020304" pitchFamily="18" charset="0"/>
                          <a:cs typeface="Cordia New" panose="020B0304020202020204" pitchFamily="34" charset="-34"/>
                        </a:rPr>
                        <a:t>16</a:t>
                      </a:r>
                      <a:r>
                        <a:rPr lang="en-US" sz="1200">
                          <a:effectLst/>
                          <a:latin typeface="+mn-lt"/>
                          <a:ea typeface="Times New Roman" panose="02020603050405020304" pitchFamily="18" charset="0"/>
                          <a:cs typeface="Cordia New" panose="020B0304020202020204" pitchFamily="34" charset="-34"/>
                        </a:rPr>
                        <a:t>.</a:t>
                      </a:r>
                      <a:r>
                        <a:rPr lang="en-TH" sz="1200">
                          <a:effectLst/>
                          <a:latin typeface="+mn-lt"/>
                          <a:ea typeface="Times New Roman" panose="02020603050405020304" pitchFamily="18" charset="0"/>
                          <a:cs typeface="Cordia New" panose="020B0304020202020204" pitchFamily="34" charset="-34"/>
                        </a:rPr>
                        <a:t>92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TH" sz="1200" b="1">
                          <a:effectLst/>
                          <a:latin typeface="+mn-lt"/>
                          <a:ea typeface="Times New Roman" panose="02020603050405020304" pitchFamily="18" charset="0"/>
                          <a:cs typeface="Cordia New" panose="020B0304020202020204" pitchFamily="34" charset="-34"/>
                        </a:rPr>
                        <a:t>93</a:t>
                      </a:r>
                      <a:r>
                        <a:rPr lang="en-US" sz="1200" b="1">
                          <a:effectLst/>
                          <a:latin typeface="+mn-lt"/>
                          <a:ea typeface="Times New Roman" panose="02020603050405020304" pitchFamily="18" charset="0"/>
                          <a:cs typeface="Cordia New" panose="020B0304020202020204" pitchFamily="34" charset="-34"/>
                        </a:rPr>
                        <a:t>.</a:t>
                      </a:r>
                      <a:r>
                        <a:rPr lang="en-TH" sz="1200" b="1">
                          <a:effectLst/>
                          <a:latin typeface="+mn-lt"/>
                          <a:ea typeface="Times New Roman" panose="02020603050405020304" pitchFamily="18" charset="0"/>
                          <a:cs typeface="Cordia New" panose="020B0304020202020204" pitchFamily="34" charset="-34"/>
                        </a:rPr>
                        <a:t>51</a:t>
                      </a:r>
                      <a:endParaRPr lang="en-TH" sz="1200">
                        <a:effectLst/>
                        <a:latin typeface="+mn-lt"/>
                        <a:ea typeface="Times New Roman" panose="02020603050405020304" pitchFamily="18" charset="0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TH" sz="1200">
                          <a:effectLst/>
                          <a:latin typeface="+mn-lt"/>
                          <a:ea typeface="Times New Roman" panose="02020603050405020304" pitchFamily="18" charset="0"/>
                          <a:cs typeface="Cordia New" panose="020B0304020202020204" pitchFamily="34" charset="-34"/>
                        </a:rPr>
                        <a:t>78</a:t>
                      </a:r>
                      <a:r>
                        <a:rPr lang="en-US" sz="1200">
                          <a:effectLst/>
                          <a:latin typeface="+mn-lt"/>
                          <a:ea typeface="Times New Roman" panose="02020603050405020304" pitchFamily="18" charset="0"/>
                          <a:cs typeface="Cordia New" panose="020B0304020202020204" pitchFamily="34" charset="-34"/>
                        </a:rPr>
                        <a:t>.</a:t>
                      </a:r>
                      <a:r>
                        <a:rPr lang="en-TH" sz="1200">
                          <a:effectLst/>
                          <a:latin typeface="+mn-lt"/>
                          <a:ea typeface="Times New Roman" panose="02020603050405020304" pitchFamily="18" charset="0"/>
                          <a:cs typeface="Cordia New" panose="020B0304020202020204" pitchFamily="34" charset="-34"/>
                        </a:rPr>
                        <a:t>18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TH" sz="1200">
                          <a:effectLst/>
                          <a:latin typeface="+mn-lt"/>
                          <a:ea typeface="Times New Roman" panose="02020603050405020304" pitchFamily="18" charset="0"/>
                          <a:cs typeface="Cordia New" panose="020B0304020202020204" pitchFamily="34" charset="-34"/>
                        </a:rPr>
                        <a:t>88</a:t>
                      </a:r>
                      <a:r>
                        <a:rPr lang="en-US" sz="1200">
                          <a:effectLst/>
                          <a:latin typeface="+mn-lt"/>
                          <a:ea typeface="Times New Roman" panose="02020603050405020304" pitchFamily="18" charset="0"/>
                          <a:cs typeface="Cordia New" panose="020B0304020202020204" pitchFamily="34" charset="-34"/>
                        </a:rPr>
                        <a:t>.</a:t>
                      </a:r>
                      <a:r>
                        <a:rPr lang="en-TH" sz="1200">
                          <a:effectLst/>
                          <a:latin typeface="+mn-lt"/>
                          <a:ea typeface="Times New Roman" panose="02020603050405020304" pitchFamily="18" charset="0"/>
                          <a:cs typeface="Cordia New" panose="020B0304020202020204" pitchFamily="34" charset="-34"/>
                        </a:rPr>
                        <a:t>5</a:t>
                      </a:r>
                      <a:r>
                        <a:rPr lang="en-US" sz="1200">
                          <a:effectLst/>
                          <a:latin typeface="+mn-lt"/>
                          <a:ea typeface="Times New Roman" panose="02020603050405020304" pitchFamily="18" charset="0"/>
                          <a:cs typeface="Cordia New" panose="020B0304020202020204" pitchFamily="34" charset="-34"/>
                        </a:rPr>
                        <a:t>0</a:t>
                      </a:r>
                      <a:endParaRPr lang="en-TH" sz="1200">
                        <a:effectLst/>
                        <a:latin typeface="+mn-lt"/>
                        <a:ea typeface="Times New Roman" panose="02020603050405020304" pitchFamily="18" charset="0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523983959"/>
                  </a:ext>
                </a:extLst>
              </a:tr>
              <a:tr h="335857">
                <a:tc>
                  <a:txBody>
                    <a:bodyPr/>
                    <a:lstStyle/>
                    <a:p>
                      <a:pPr algn="ctr"/>
                      <a:r>
                        <a:rPr lang="en-US" sz="1200" b="1">
                          <a:effectLst/>
                        </a:rPr>
                        <a:t>Co</a:t>
                      </a:r>
                      <a:r>
                        <a:rPr lang="en-TH" sz="1200" b="1">
                          <a:effectLst/>
                        </a:rPr>
                        <a:t>mment</a:t>
                      </a:r>
                      <a:r>
                        <a:rPr lang="en-US" sz="1200" b="1">
                          <a:effectLst/>
                        </a:rPr>
                        <a:t> in b</a:t>
                      </a:r>
                      <a:r>
                        <a:rPr lang="en-TH" sz="1200" b="1">
                          <a:effectLst/>
                        </a:rPr>
                        <a:t>ody</a:t>
                      </a:r>
                      <a:endParaRPr lang="en-TH" sz="24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TH" sz="1200">
                          <a:effectLst/>
                          <a:latin typeface="+mn-lt"/>
                          <a:ea typeface="Times New Roman" panose="02020603050405020304" pitchFamily="18" charset="0"/>
                          <a:cs typeface="Cordia New" panose="020B0304020202020204" pitchFamily="34" charset="-34"/>
                        </a:rPr>
                        <a:t>10</a:t>
                      </a:r>
                      <a:r>
                        <a:rPr lang="en-US" sz="1200">
                          <a:effectLst/>
                          <a:latin typeface="+mn-lt"/>
                          <a:ea typeface="Times New Roman" panose="02020603050405020304" pitchFamily="18" charset="0"/>
                          <a:cs typeface="Cordia New" panose="020B0304020202020204" pitchFamily="34" charset="-34"/>
                        </a:rPr>
                        <a:t>.</a:t>
                      </a:r>
                      <a:r>
                        <a:rPr lang="en-TH" sz="1200">
                          <a:effectLst/>
                          <a:latin typeface="+mn-lt"/>
                          <a:ea typeface="Times New Roman" panose="02020603050405020304" pitchFamily="18" charset="0"/>
                          <a:cs typeface="Cordia New" panose="020B0304020202020204" pitchFamily="34" charset="-34"/>
                        </a:rPr>
                        <a:t>58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TH" sz="1200" b="1">
                          <a:effectLst/>
                          <a:latin typeface="+mn-lt"/>
                          <a:ea typeface="Times New Roman" panose="02020603050405020304" pitchFamily="18" charset="0"/>
                          <a:cs typeface="Cordia New" panose="020B0304020202020204" pitchFamily="34" charset="-34"/>
                        </a:rPr>
                        <a:t>91</a:t>
                      </a:r>
                      <a:r>
                        <a:rPr lang="en-US" sz="1200" b="1">
                          <a:effectLst/>
                          <a:latin typeface="+mn-lt"/>
                          <a:ea typeface="Times New Roman" panose="02020603050405020304" pitchFamily="18" charset="0"/>
                          <a:cs typeface="Cordia New" panose="020B0304020202020204" pitchFamily="34" charset="-34"/>
                        </a:rPr>
                        <a:t>.</a:t>
                      </a:r>
                      <a:r>
                        <a:rPr lang="en-TH" sz="1200" b="1">
                          <a:effectLst/>
                          <a:latin typeface="+mn-lt"/>
                          <a:ea typeface="Times New Roman" panose="02020603050405020304" pitchFamily="18" charset="0"/>
                          <a:cs typeface="Cordia New" panose="020B0304020202020204" pitchFamily="34" charset="-34"/>
                        </a:rPr>
                        <a:t>54</a:t>
                      </a:r>
                      <a:endParaRPr lang="en-TH" sz="1200">
                        <a:effectLst/>
                        <a:latin typeface="+mn-lt"/>
                        <a:ea typeface="Times New Roman" panose="02020603050405020304" pitchFamily="18" charset="0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TH" sz="1200">
                          <a:effectLst/>
                          <a:latin typeface="+mn-lt"/>
                          <a:ea typeface="Times New Roman" panose="02020603050405020304" pitchFamily="18" charset="0"/>
                          <a:cs typeface="Cordia New" panose="020B0304020202020204" pitchFamily="34" charset="-34"/>
                        </a:rPr>
                        <a:t>82</a:t>
                      </a:r>
                      <a:r>
                        <a:rPr lang="en-US" sz="1200">
                          <a:effectLst/>
                          <a:latin typeface="+mn-lt"/>
                          <a:ea typeface="Times New Roman" panose="02020603050405020304" pitchFamily="18" charset="0"/>
                          <a:cs typeface="Cordia New" panose="020B0304020202020204" pitchFamily="34" charset="-34"/>
                        </a:rPr>
                        <a:t>.</a:t>
                      </a:r>
                      <a:r>
                        <a:rPr lang="en-TH" sz="1200">
                          <a:effectLst/>
                          <a:latin typeface="+mn-lt"/>
                          <a:ea typeface="Times New Roman" panose="02020603050405020304" pitchFamily="18" charset="0"/>
                          <a:cs typeface="Cordia New" panose="020B0304020202020204" pitchFamily="34" charset="-34"/>
                        </a:rPr>
                        <a:t>24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TH" sz="1200">
                          <a:effectLst/>
                          <a:latin typeface="+mn-lt"/>
                          <a:ea typeface="Times New Roman" panose="02020603050405020304" pitchFamily="18" charset="0"/>
                          <a:cs typeface="Cordia New" panose="020B0304020202020204" pitchFamily="34" charset="-34"/>
                        </a:rPr>
                        <a:t>49</a:t>
                      </a:r>
                      <a:r>
                        <a:rPr lang="en-US" sz="1200">
                          <a:effectLst/>
                          <a:latin typeface="+mn-lt"/>
                          <a:ea typeface="Times New Roman" panose="02020603050405020304" pitchFamily="18" charset="0"/>
                          <a:cs typeface="Cordia New" panose="020B0304020202020204" pitchFamily="34" charset="-34"/>
                        </a:rPr>
                        <a:t>.</a:t>
                      </a:r>
                      <a:r>
                        <a:rPr lang="en-TH" sz="1200">
                          <a:effectLst/>
                          <a:latin typeface="+mn-lt"/>
                          <a:ea typeface="Times New Roman" panose="02020603050405020304" pitchFamily="18" charset="0"/>
                          <a:cs typeface="Cordia New" panose="020B0304020202020204" pitchFamily="34" charset="-34"/>
                        </a:rPr>
                        <a:t>81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358930439"/>
                  </a:ext>
                </a:extLst>
              </a:tr>
              <a:tr h="409426">
                <a:tc>
                  <a:txBody>
                    <a:bodyPr/>
                    <a:lstStyle/>
                    <a:p>
                      <a:pPr algn="ctr"/>
                      <a:r>
                        <a:rPr lang="en-US" sz="1200" b="1">
                          <a:effectLst/>
                        </a:rPr>
                        <a:t>Fr</a:t>
                      </a:r>
                      <a:r>
                        <a:rPr lang="en-TH" sz="1200" b="1">
                          <a:effectLst/>
                        </a:rPr>
                        <a:t>own of conclusion</a:t>
                      </a:r>
                      <a:endParaRPr lang="en-TH" sz="24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TH" sz="1200">
                          <a:effectLst/>
                          <a:latin typeface="+mn-lt"/>
                          <a:ea typeface="Times New Roman" panose="02020603050405020304" pitchFamily="18" charset="0"/>
                          <a:cs typeface="Cordia New" panose="020B0304020202020204" pitchFamily="34" charset="-34"/>
                        </a:rPr>
                        <a:t>84</a:t>
                      </a:r>
                      <a:r>
                        <a:rPr lang="en-US" sz="1200">
                          <a:effectLst/>
                          <a:latin typeface="+mn-lt"/>
                          <a:ea typeface="Times New Roman" panose="02020603050405020304" pitchFamily="18" charset="0"/>
                          <a:cs typeface="Cordia New" panose="020B0304020202020204" pitchFamily="34" charset="-34"/>
                        </a:rPr>
                        <a:t>.</a:t>
                      </a:r>
                      <a:r>
                        <a:rPr lang="en-TH" sz="1200">
                          <a:effectLst/>
                          <a:latin typeface="+mn-lt"/>
                          <a:ea typeface="Times New Roman" panose="02020603050405020304" pitchFamily="18" charset="0"/>
                          <a:cs typeface="Cordia New" panose="020B0304020202020204" pitchFamily="34" charset="-34"/>
                        </a:rPr>
                        <a:t>17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TH" sz="1200" b="1">
                          <a:effectLst/>
                          <a:latin typeface="+mn-lt"/>
                          <a:ea typeface="Times New Roman" panose="02020603050405020304" pitchFamily="18" charset="0"/>
                          <a:cs typeface="Cordia New" panose="020B0304020202020204" pitchFamily="34" charset="-34"/>
                        </a:rPr>
                        <a:t>93</a:t>
                      </a:r>
                      <a:r>
                        <a:rPr lang="en-US" sz="1200" b="1">
                          <a:effectLst/>
                          <a:latin typeface="+mn-lt"/>
                          <a:ea typeface="Times New Roman" panose="02020603050405020304" pitchFamily="18" charset="0"/>
                          <a:cs typeface="Cordia New" panose="020B0304020202020204" pitchFamily="34" charset="-34"/>
                        </a:rPr>
                        <a:t>.</a:t>
                      </a:r>
                      <a:r>
                        <a:rPr lang="en-TH" sz="1200" b="1">
                          <a:effectLst/>
                          <a:latin typeface="+mn-lt"/>
                          <a:ea typeface="Times New Roman" panose="02020603050405020304" pitchFamily="18" charset="0"/>
                          <a:cs typeface="Cordia New" panose="020B0304020202020204" pitchFamily="34" charset="-34"/>
                        </a:rPr>
                        <a:t>04</a:t>
                      </a:r>
                      <a:endParaRPr lang="en-TH" sz="1200">
                        <a:effectLst/>
                        <a:latin typeface="+mn-lt"/>
                        <a:ea typeface="Times New Roman" panose="02020603050405020304" pitchFamily="18" charset="0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TH" sz="1200">
                          <a:effectLst/>
                          <a:latin typeface="+mn-lt"/>
                          <a:ea typeface="Times New Roman" panose="02020603050405020304" pitchFamily="18" charset="0"/>
                          <a:cs typeface="Cordia New" panose="020B0304020202020204" pitchFamily="34" charset="-34"/>
                        </a:rPr>
                        <a:t>36</a:t>
                      </a:r>
                      <a:r>
                        <a:rPr lang="en-US" sz="1200">
                          <a:effectLst/>
                          <a:latin typeface="+mn-lt"/>
                          <a:ea typeface="Times New Roman" panose="02020603050405020304" pitchFamily="18" charset="0"/>
                          <a:cs typeface="Cordia New" panose="020B0304020202020204" pitchFamily="34" charset="-34"/>
                        </a:rPr>
                        <a:t>.</a:t>
                      </a:r>
                      <a:r>
                        <a:rPr lang="en-TH" sz="1200">
                          <a:effectLst/>
                          <a:latin typeface="+mn-lt"/>
                          <a:ea typeface="Times New Roman" panose="02020603050405020304" pitchFamily="18" charset="0"/>
                          <a:cs typeface="Cordia New" panose="020B0304020202020204" pitchFamily="34" charset="-34"/>
                        </a:rPr>
                        <a:t>9</a:t>
                      </a:r>
                      <a:r>
                        <a:rPr lang="en-US" sz="1200">
                          <a:effectLst/>
                          <a:latin typeface="+mn-lt"/>
                          <a:ea typeface="Times New Roman" panose="02020603050405020304" pitchFamily="18" charset="0"/>
                          <a:cs typeface="Cordia New" panose="020B0304020202020204" pitchFamily="34" charset="-34"/>
                        </a:rPr>
                        <a:t>0</a:t>
                      </a:r>
                      <a:endParaRPr lang="en-TH" sz="1200">
                        <a:effectLst/>
                        <a:latin typeface="+mn-lt"/>
                        <a:ea typeface="Times New Roman" panose="02020603050405020304" pitchFamily="18" charset="0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TH" sz="1200">
                          <a:effectLst/>
                          <a:latin typeface="+mn-lt"/>
                          <a:ea typeface="Times New Roman" panose="02020603050405020304" pitchFamily="18" charset="0"/>
                          <a:cs typeface="Cordia New" panose="020B0304020202020204" pitchFamily="34" charset="-34"/>
                        </a:rPr>
                        <a:t>22</a:t>
                      </a:r>
                      <a:r>
                        <a:rPr lang="en-US" sz="1200">
                          <a:effectLst/>
                          <a:latin typeface="+mn-lt"/>
                          <a:ea typeface="Times New Roman" panose="02020603050405020304" pitchFamily="18" charset="0"/>
                          <a:cs typeface="Cordia New" panose="020B0304020202020204" pitchFamily="34" charset="-34"/>
                        </a:rPr>
                        <a:t>.</a:t>
                      </a:r>
                      <a:r>
                        <a:rPr lang="en-TH" sz="1200">
                          <a:effectLst/>
                          <a:latin typeface="+mn-lt"/>
                          <a:ea typeface="Times New Roman" panose="02020603050405020304" pitchFamily="18" charset="0"/>
                          <a:cs typeface="Cordia New" panose="020B0304020202020204" pitchFamily="34" charset="-34"/>
                        </a:rPr>
                        <a:t>42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758353079"/>
                  </a:ext>
                </a:extLst>
              </a:tr>
              <a:tr h="409426">
                <a:tc>
                  <a:txBody>
                    <a:bodyPr/>
                    <a:lstStyle/>
                    <a:p>
                      <a:pPr algn="ctr"/>
                      <a:r>
                        <a:rPr lang="en-US" sz="1200" b="1">
                          <a:effectLst/>
                        </a:rPr>
                        <a:t>In</a:t>
                      </a:r>
                      <a:r>
                        <a:rPr lang="en-TH" sz="1200" b="1">
                          <a:effectLst/>
                        </a:rPr>
                        <a:t>terestedness</a:t>
                      </a:r>
                      <a:r>
                        <a:rPr lang="en-US" sz="1200" b="1">
                          <a:effectLst/>
                        </a:rPr>
                        <a:t> of Conclusion</a:t>
                      </a:r>
                      <a:endParaRPr lang="en-TH" sz="24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TH" sz="1200">
                          <a:effectLst/>
                          <a:latin typeface="+mn-lt"/>
                          <a:ea typeface="Times New Roman" panose="02020603050405020304" pitchFamily="18" charset="0"/>
                          <a:cs typeface="Cordia New" panose="020B0304020202020204" pitchFamily="34" charset="-34"/>
                        </a:rPr>
                        <a:t>90</a:t>
                      </a:r>
                      <a:r>
                        <a:rPr lang="en-US" sz="1200">
                          <a:effectLst/>
                          <a:latin typeface="+mn-lt"/>
                          <a:ea typeface="Times New Roman" panose="02020603050405020304" pitchFamily="18" charset="0"/>
                          <a:cs typeface="Cordia New" panose="020B0304020202020204" pitchFamily="34" charset="-34"/>
                        </a:rPr>
                        <a:t>.</a:t>
                      </a:r>
                      <a:r>
                        <a:rPr lang="en-TH" sz="1200">
                          <a:effectLst/>
                          <a:latin typeface="+mn-lt"/>
                          <a:ea typeface="Times New Roman" panose="02020603050405020304" pitchFamily="18" charset="0"/>
                          <a:cs typeface="Cordia New" panose="020B0304020202020204" pitchFamily="34" charset="-34"/>
                        </a:rPr>
                        <a:t>39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TH" sz="1200" b="1">
                          <a:effectLst/>
                          <a:latin typeface="+mn-lt"/>
                          <a:ea typeface="Times New Roman" panose="02020603050405020304" pitchFamily="18" charset="0"/>
                          <a:cs typeface="Cordia New" panose="020B0304020202020204" pitchFamily="34" charset="-34"/>
                        </a:rPr>
                        <a:t>97</a:t>
                      </a:r>
                      <a:r>
                        <a:rPr lang="en-US" sz="1200" b="1">
                          <a:effectLst/>
                          <a:latin typeface="+mn-lt"/>
                          <a:ea typeface="Times New Roman" panose="02020603050405020304" pitchFamily="18" charset="0"/>
                          <a:cs typeface="Cordia New" panose="020B0304020202020204" pitchFamily="34" charset="-34"/>
                        </a:rPr>
                        <a:t>.</a:t>
                      </a:r>
                      <a:r>
                        <a:rPr lang="en-TH" sz="1200" b="1">
                          <a:effectLst/>
                          <a:latin typeface="+mn-lt"/>
                          <a:ea typeface="Times New Roman" panose="02020603050405020304" pitchFamily="18" charset="0"/>
                          <a:cs typeface="Cordia New" panose="020B0304020202020204" pitchFamily="34" charset="-34"/>
                        </a:rPr>
                        <a:t>31</a:t>
                      </a:r>
                      <a:endParaRPr lang="en-TH" sz="1200">
                        <a:effectLst/>
                        <a:latin typeface="+mn-lt"/>
                        <a:ea typeface="Times New Roman" panose="02020603050405020304" pitchFamily="18" charset="0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TH" sz="1200">
                          <a:effectLst/>
                          <a:latin typeface="+mn-lt"/>
                          <a:ea typeface="Times New Roman" panose="02020603050405020304" pitchFamily="18" charset="0"/>
                          <a:cs typeface="Cordia New" panose="020B0304020202020204" pitchFamily="34" charset="-34"/>
                        </a:rPr>
                        <a:t>57</a:t>
                      </a:r>
                      <a:r>
                        <a:rPr lang="en-US" sz="1200">
                          <a:effectLst/>
                          <a:latin typeface="+mn-lt"/>
                          <a:ea typeface="Times New Roman" panose="02020603050405020304" pitchFamily="18" charset="0"/>
                          <a:cs typeface="Cordia New" panose="020B0304020202020204" pitchFamily="34" charset="-34"/>
                        </a:rPr>
                        <a:t>.</a:t>
                      </a:r>
                      <a:r>
                        <a:rPr lang="en-TH" sz="1200">
                          <a:effectLst/>
                          <a:latin typeface="+mn-lt"/>
                          <a:ea typeface="Times New Roman" panose="02020603050405020304" pitchFamily="18" charset="0"/>
                          <a:cs typeface="Cordia New" panose="020B0304020202020204" pitchFamily="34" charset="-34"/>
                        </a:rPr>
                        <a:t>59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TH" sz="1200">
                          <a:effectLst/>
                          <a:latin typeface="+mn-lt"/>
                          <a:ea typeface="Times New Roman" panose="02020603050405020304" pitchFamily="18" charset="0"/>
                          <a:cs typeface="Cordia New" panose="020B0304020202020204" pitchFamily="34" charset="-34"/>
                        </a:rPr>
                        <a:t>75</a:t>
                      </a:r>
                      <a:r>
                        <a:rPr lang="en-US" sz="1200">
                          <a:effectLst/>
                          <a:latin typeface="+mn-lt"/>
                          <a:ea typeface="Times New Roman" panose="02020603050405020304" pitchFamily="18" charset="0"/>
                          <a:cs typeface="Cordia New" panose="020B0304020202020204" pitchFamily="34" charset="-34"/>
                        </a:rPr>
                        <a:t>.</a:t>
                      </a:r>
                      <a:r>
                        <a:rPr lang="en-TH" sz="1200">
                          <a:effectLst/>
                          <a:latin typeface="+mn-lt"/>
                          <a:ea typeface="Times New Roman" panose="02020603050405020304" pitchFamily="18" charset="0"/>
                          <a:cs typeface="Cordia New" panose="020B0304020202020204" pitchFamily="34" charset="-34"/>
                        </a:rPr>
                        <a:t>68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945786671"/>
                  </a:ext>
                </a:extLst>
              </a:tr>
              <a:tr h="335857"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effectLst/>
                        </a:rPr>
                        <a:t>Part of Essay</a:t>
                      </a:r>
                      <a:endParaRPr lang="en-TH" sz="24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TH" sz="1200">
                          <a:effectLst/>
                          <a:latin typeface="+mn-lt"/>
                          <a:ea typeface="Times New Roman" panose="02020603050405020304" pitchFamily="18" charset="0"/>
                          <a:cs typeface="Cordia New" panose="020B0304020202020204" pitchFamily="34" charset="-34"/>
                        </a:rPr>
                        <a:t>17</a:t>
                      </a:r>
                      <a:r>
                        <a:rPr lang="en-US" sz="1200">
                          <a:effectLst/>
                          <a:latin typeface="+mn-lt"/>
                          <a:ea typeface="Times New Roman" panose="02020603050405020304" pitchFamily="18" charset="0"/>
                          <a:cs typeface="Cordia New" panose="020B0304020202020204" pitchFamily="34" charset="-34"/>
                        </a:rPr>
                        <a:t>.</a:t>
                      </a:r>
                      <a:r>
                        <a:rPr lang="en-TH" sz="1200">
                          <a:effectLst/>
                          <a:latin typeface="+mn-lt"/>
                          <a:ea typeface="Times New Roman" panose="02020603050405020304" pitchFamily="18" charset="0"/>
                          <a:cs typeface="Cordia New" panose="020B0304020202020204" pitchFamily="34" charset="-34"/>
                        </a:rPr>
                        <a:t>06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TH" sz="1200" b="1">
                          <a:effectLst/>
                          <a:latin typeface="+mn-lt"/>
                          <a:ea typeface="Times New Roman" panose="02020603050405020304" pitchFamily="18" charset="0"/>
                          <a:cs typeface="Cordia New" panose="020B0304020202020204" pitchFamily="34" charset="-34"/>
                        </a:rPr>
                        <a:t>98</a:t>
                      </a:r>
                      <a:r>
                        <a:rPr lang="en-US" sz="1200" b="1">
                          <a:effectLst/>
                          <a:latin typeface="+mn-lt"/>
                          <a:ea typeface="Times New Roman" panose="02020603050405020304" pitchFamily="18" charset="0"/>
                          <a:cs typeface="Cordia New" panose="020B0304020202020204" pitchFamily="34" charset="-34"/>
                        </a:rPr>
                        <a:t>.</a:t>
                      </a:r>
                      <a:r>
                        <a:rPr lang="en-TH" sz="1200" b="1">
                          <a:effectLst/>
                          <a:latin typeface="+mn-lt"/>
                          <a:ea typeface="Times New Roman" panose="02020603050405020304" pitchFamily="18" charset="0"/>
                          <a:cs typeface="Cordia New" panose="020B0304020202020204" pitchFamily="34" charset="-34"/>
                        </a:rPr>
                        <a:t>25</a:t>
                      </a:r>
                      <a:endParaRPr lang="en-TH" sz="1200">
                        <a:effectLst/>
                        <a:latin typeface="+mn-lt"/>
                        <a:ea typeface="Times New Roman" panose="02020603050405020304" pitchFamily="18" charset="0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TH" sz="1200">
                          <a:effectLst/>
                          <a:latin typeface="+mn-lt"/>
                          <a:ea typeface="Times New Roman" panose="02020603050405020304" pitchFamily="18" charset="0"/>
                          <a:cs typeface="Cordia New" panose="020B0304020202020204" pitchFamily="34" charset="-34"/>
                        </a:rPr>
                        <a:t>16</a:t>
                      </a:r>
                      <a:r>
                        <a:rPr lang="en-US" sz="1200">
                          <a:effectLst/>
                          <a:latin typeface="+mn-lt"/>
                          <a:ea typeface="Times New Roman" panose="02020603050405020304" pitchFamily="18" charset="0"/>
                          <a:cs typeface="Cordia New" panose="020B0304020202020204" pitchFamily="34" charset="-34"/>
                        </a:rPr>
                        <a:t>.</a:t>
                      </a:r>
                      <a:r>
                        <a:rPr lang="en-TH" sz="1200">
                          <a:effectLst/>
                          <a:latin typeface="+mn-lt"/>
                          <a:ea typeface="Times New Roman" panose="02020603050405020304" pitchFamily="18" charset="0"/>
                          <a:cs typeface="Cordia New" panose="020B0304020202020204" pitchFamily="34" charset="-34"/>
                        </a:rPr>
                        <a:t>63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TH" sz="1200" dirty="0">
                          <a:effectLst/>
                          <a:latin typeface="+mn-lt"/>
                          <a:ea typeface="Times New Roman" panose="02020603050405020304" pitchFamily="18" charset="0"/>
                          <a:cs typeface="Cordia New" panose="020B0304020202020204" pitchFamily="34" charset="-34"/>
                        </a:rPr>
                        <a:t>16</a:t>
                      </a:r>
                      <a:r>
                        <a:rPr lang="en-US" sz="1200" dirty="0">
                          <a:effectLst/>
                          <a:latin typeface="+mn-lt"/>
                          <a:ea typeface="Times New Roman" panose="02020603050405020304" pitchFamily="18" charset="0"/>
                          <a:cs typeface="Cordia New" panose="020B0304020202020204" pitchFamily="34" charset="-34"/>
                        </a:rPr>
                        <a:t>.</a:t>
                      </a:r>
                      <a:r>
                        <a:rPr lang="en-TH" sz="1200" dirty="0">
                          <a:effectLst/>
                          <a:latin typeface="+mn-lt"/>
                          <a:ea typeface="Times New Roman" panose="02020603050405020304" pitchFamily="18" charset="0"/>
                          <a:cs typeface="Cordia New" panose="020B0304020202020204" pitchFamily="34" charset="-34"/>
                        </a:rPr>
                        <a:t>63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47148723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3010159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wipe/>
      </p:transition>
    </mc:Choice>
    <mc:Fallback>
      <p:transition spd="slow">
        <p:wip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BA2C7B-C5B6-70EF-33FD-48A625340D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Conclusion</a:t>
            </a:r>
            <a:endParaRPr lang="en-TH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33A1A9A-06A4-9580-06E0-CD43D3ECDFB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79944" y="1825625"/>
            <a:ext cx="6086017" cy="4351338"/>
          </a:xfrm>
        </p:spPr>
        <p:txBody>
          <a:bodyPr>
            <a:normAutofit lnSpcReduction="10000"/>
          </a:bodyPr>
          <a:lstStyle/>
          <a:p>
            <a:r>
              <a:rPr lang="en-US" sz="2400" dirty="0"/>
              <a:t>CNN model and </a:t>
            </a:r>
            <a:r>
              <a:rPr lang="en-US" sz="2400" dirty="0" err="1"/>
              <a:t>WangchanBERTa</a:t>
            </a:r>
            <a:r>
              <a:rPr lang="en-US" sz="2400" dirty="0"/>
              <a:t> model with configuration#1 can achieve the best performance in all dimensions.</a:t>
            </a:r>
            <a:endParaRPr lang="th-TH" sz="2400" dirty="0"/>
          </a:p>
          <a:p>
            <a:r>
              <a:rPr lang="en-US" sz="2400" dirty="0"/>
              <a:t>For configuration#2, CNN model performs the best result in all topics. </a:t>
            </a:r>
          </a:p>
          <a:p>
            <a:r>
              <a:rPr lang="en-US" sz="2400" dirty="0"/>
              <a:t>When comparing accuracy results of 2 configuration, most of models complied with configuration#1 produced the best result in both of regression and classification problem.</a:t>
            </a:r>
          </a:p>
          <a:p>
            <a:r>
              <a:rPr lang="en-US" sz="2400" dirty="0"/>
              <a:t>The 2 transformer-based models have poor result for most topics when the models compiled with configuration#2.</a:t>
            </a:r>
          </a:p>
          <a:p>
            <a:endParaRPr lang="en-TH" sz="2400" dirty="0"/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7539A003-4CEC-7C4E-7D12-61EE7AE4FFE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76783067"/>
              </p:ext>
            </p:extLst>
          </p:nvPr>
        </p:nvGraphicFramePr>
        <p:xfrm>
          <a:off x="7765961" y="1825625"/>
          <a:ext cx="3909365" cy="3817895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1404294">
                  <a:extLst>
                    <a:ext uri="{9D8B030D-6E8A-4147-A177-3AD203B41FA5}">
                      <a16:colId xmlns:a16="http://schemas.microsoft.com/office/drawing/2014/main" val="2465920250"/>
                    </a:ext>
                  </a:extLst>
                </a:gridCol>
                <a:gridCol w="1281578">
                  <a:extLst>
                    <a:ext uri="{9D8B030D-6E8A-4147-A177-3AD203B41FA5}">
                      <a16:colId xmlns:a16="http://schemas.microsoft.com/office/drawing/2014/main" val="2106633971"/>
                    </a:ext>
                  </a:extLst>
                </a:gridCol>
                <a:gridCol w="1223493">
                  <a:extLst>
                    <a:ext uri="{9D8B030D-6E8A-4147-A177-3AD203B41FA5}">
                      <a16:colId xmlns:a16="http://schemas.microsoft.com/office/drawing/2014/main" val="1712697306"/>
                    </a:ext>
                  </a:extLst>
                </a:gridCol>
              </a:tblGrid>
              <a:tr h="144843">
                <a:tc gridSpan="3">
                  <a:txBody>
                    <a:bodyPr/>
                    <a:lstStyle/>
                    <a:p>
                      <a:pPr algn="ctr"/>
                      <a:r>
                        <a:rPr lang="en-US" sz="1200" b="1" dirty="0"/>
                        <a:t>Accuracy Result of 2 </a:t>
                      </a:r>
                      <a:r>
                        <a:rPr lang="en-TH" sz="1200" b="1" dirty="0">
                          <a:effectLst/>
                        </a:rPr>
                        <a:t>Configurations</a:t>
                      </a:r>
                      <a:endParaRPr lang="en-TH" sz="12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TH" sz="24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TH" sz="24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930063542"/>
                  </a:ext>
                </a:extLst>
              </a:tr>
              <a:tr h="451115">
                <a:tc>
                  <a:txBody>
                    <a:bodyPr/>
                    <a:lstStyle/>
                    <a:p>
                      <a:pPr algn="ctr"/>
                      <a:r>
                        <a:rPr lang="en-TH" sz="1200" b="1" dirty="0">
                          <a:effectLst/>
                        </a:rPr>
                        <a:t>Algorithm</a:t>
                      </a:r>
                      <a:endParaRPr lang="en-TH" sz="24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TH" sz="1200" b="1" dirty="0">
                          <a:effectLst/>
                        </a:rPr>
                        <a:t>Configuration#1</a:t>
                      </a:r>
                      <a:endParaRPr lang="en-TH" sz="24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TH" sz="1200" b="1" dirty="0">
                          <a:effectLst/>
                        </a:rPr>
                        <a:t>Configuration#2</a:t>
                      </a:r>
                      <a:endParaRPr lang="en-TH" sz="24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836025885"/>
                  </a:ext>
                </a:extLst>
              </a:tr>
              <a:tr h="456334"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effectLst/>
                        </a:rPr>
                        <a:t>In</a:t>
                      </a:r>
                      <a:r>
                        <a:rPr lang="en-TH" sz="1200" b="1" dirty="0">
                          <a:effectLst/>
                        </a:rPr>
                        <a:t>troductory Introduction</a:t>
                      </a:r>
                      <a:endParaRPr lang="en-TH" sz="24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TH" sz="1200" b="0" dirty="0">
                          <a:effectLst/>
                        </a:rPr>
                        <a:t>CNN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TH" sz="1200" b="0" dirty="0">
                          <a:effectLst/>
                          <a:latin typeface="+mn-lt"/>
                          <a:ea typeface="Times New Roman" panose="02020603050405020304" pitchFamily="18" charset="0"/>
                          <a:cs typeface="Cordia New" panose="020B0304020202020204" pitchFamily="34" charset="-34"/>
                        </a:rPr>
                        <a:t>92</a:t>
                      </a:r>
                      <a:r>
                        <a:rPr lang="en-US" sz="1200" b="0" dirty="0">
                          <a:effectLst/>
                          <a:latin typeface="+mn-lt"/>
                          <a:ea typeface="Times New Roman" panose="02020603050405020304" pitchFamily="18" charset="0"/>
                          <a:cs typeface="Cordia New" panose="020B0304020202020204" pitchFamily="34" charset="-34"/>
                        </a:rPr>
                        <a:t>.</a:t>
                      </a:r>
                      <a:r>
                        <a:rPr lang="en-TH" sz="1200" b="0" dirty="0">
                          <a:effectLst/>
                          <a:latin typeface="+mn-lt"/>
                          <a:ea typeface="Times New Roman" panose="02020603050405020304" pitchFamily="18" charset="0"/>
                          <a:cs typeface="Cordia New" panose="020B0304020202020204" pitchFamily="34" charset="-34"/>
                        </a:rPr>
                        <a:t>44</a:t>
                      </a:r>
                    </a:p>
                  </a:txBody>
                  <a:tcPr marL="68580" marR="68580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TH" sz="1200" b="0" dirty="0">
                          <a:effectLst/>
                        </a:rPr>
                        <a:t>CNN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TH" sz="1200" b="0" dirty="0">
                          <a:effectLst/>
                          <a:latin typeface="+mn-lt"/>
                          <a:ea typeface="Times New Roman" panose="02020603050405020304" pitchFamily="18" charset="0"/>
                          <a:cs typeface="Cordia New" panose="020B0304020202020204" pitchFamily="34" charset="-34"/>
                        </a:rPr>
                        <a:t>92</a:t>
                      </a:r>
                      <a:r>
                        <a:rPr lang="en-US" sz="1200" b="0" dirty="0">
                          <a:effectLst/>
                          <a:latin typeface="+mn-lt"/>
                          <a:ea typeface="Times New Roman" panose="02020603050405020304" pitchFamily="18" charset="0"/>
                          <a:cs typeface="Cordia New" panose="020B0304020202020204" pitchFamily="34" charset="-34"/>
                        </a:rPr>
                        <a:t>.</a:t>
                      </a:r>
                      <a:r>
                        <a:rPr lang="en-TH" sz="1200" b="0" dirty="0">
                          <a:effectLst/>
                          <a:latin typeface="+mn-lt"/>
                          <a:ea typeface="Times New Roman" panose="02020603050405020304" pitchFamily="18" charset="0"/>
                          <a:cs typeface="Cordia New" panose="020B0304020202020204" pitchFamily="34" charset="-34"/>
                        </a:rPr>
                        <a:t>44</a:t>
                      </a:r>
                    </a:p>
                  </a:txBody>
                  <a:tcPr marL="68580" marR="68580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16009907"/>
                  </a:ext>
                </a:extLst>
              </a:tr>
              <a:tr h="451115"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effectLst/>
                        </a:rPr>
                        <a:t>In</a:t>
                      </a:r>
                      <a:r>
                        <a:rPr lang="en-TH" sz="1200" b="1" dirty="0">
                          <a:effectLst/>
                        </a:rPr>
                        <a:t>terestedness</a:t>
                      </a:r>
                      <a:r>
                        <a:rPr lang="en-US" sz="1200" b="1" dirty="0">
                          <a:effectLst/>
                        </a:rPr>
                        <a:t> of Introduction</a:t>
                      </a:r>
                      <a:endParaRPr lang="en-TH" sz="24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TH" sz="1200" b="0" dirty="0">
                          <a:effectLst/>
                        </a:rPr>
                        <a:t>WangchanBERTa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TH" sz="1200" b="0" dirty="0">
                          <a:effectLst/>
                          <a:latin typeface="+mn-lt"/>
                          <a:ea typeface="Times New Roman" panose="02020603050405020304" pitchFamily="18" charset="0"/>
                          <a:cs typeface="Cordia New" panose="020B0304020202020204" pitchFamily="34" charset="-34"/>
                        </a:rPr>
                        <a:t>90</a:t>
                      </a:r>
                      <a:r>
                        <a:rPr lang="en-US" sz="1200" b="0" dirty="0">
                          <a:effectLst/>
                          <a:latin typeface="+mn-lt"/>
                          <a:ea typeface="Times New Roman" panose="02020603050405020304" pitchFamily="18" charset="0"/>
                          <a:cs typeface="Cordia New" panose="020B0304020202020204" pitchFamily="34" charset="-34"/>
                        </a:rPr>
                        <a:t>.</a:t>
                      </a:r>
                      <a:r>
                        <a:rPr lang="en-TH" sz="1200" b="0" dirty="0">
                          <a:effectLst/>
                          <a:latin typeface="+mn-lt"/>
                          <a:ea typeface="Times New Roman" panose="02020603050405020304" pitchFamily="18" charset="0"/>
                          <a:cs typeface="Cordia New" panose="020B0304020202020204" pitchFamily="34" charset="-34"/>
                        </a:rPr>
                        <a:t>16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TH" sz="1200" b="0" dirty="0">
                          <a:effectLst/>
                        </a:rPr>
                        <a:t>CNN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TH" sz="1200" b="0" dirty="0">
                          <a:effectLst/>
                          <a:latin typeface="+mn-lt"/>
                          <a:ea typeface="Times New Roman" panose="02020603050405020304" pitchFamily="18" charset="0"/>
                          <a:cs typeface="Cordia New" panose="020B0304020202020204" pitchFamily="34" charset="-34"/>
                        </a:rPr>
                        <a:t>90</a:t>
                      </a:r>
                      <a:r>
                        <a:rPr lang="en-US" sz="1200" b="0" dirty="0">
                          <a:effectLst/>
                          <a:latin typeface="+mn-lt"/>
                          <a:ea typeface="Times New Roman" panose="02020603050405020304" pitchFamily="18" charset="0"/>
                          <a:cs typeface="Cordia New" panose="020B0304020202020204" pitchFamily="34" charset="-34"/>
                        </a:rPr>
                        <a:t>.</a:t>
                      </a:r>
                      <a:r>
                        <a:rPr lang="en-TH" sz="1200" b="0" dirty="0">
                          <a:effectLst/>
                          <a:latin typeface="+mn-lt"/>
                          <a:ea typeface="Times New Roman" panose="02020603050405020304" pitchFamily="18" charset="0"/>
                          <a:cs typeface="Cordia New" panose="020B0304020202020204" pitchFamily="34" charset="-34"/>
                        </a:rPr>
                        <a:t>71</a:t>
                      </a:r>
                    </a:p>
                  </a:txBody>
                  <a:tcPr marL="68580" marR="68580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61132683"/>
                  </a:ext>
                </a:extLst>
              </a:tr>
              <a:tr h="456334"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effectLst/>
                        </a:rPr>
                        <a:t>S</a:t>
                      </a:r>
                      <a:r>
                        <a:rPr lang="en-TH" sz="1200" b="1" dirty="0">
                          <a:effectLst/>
                        </a:rPr>
                        <a:t>equence of body</a:t>
                      </a:r>
                      <a:endParaRPr lang="en-TH" sz="24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TH" sz="1200" b="0" dirty="0">
                          <a:effectLst/>
                        </a:rPr>
                        <a:t>WangchanBERTa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TH" sz="1200" b="0" dirty="0">
                          <a:effectLst/>
                          <a:latin typeface="+mn-lt"/>
                          <a:ea typeface="Times New Roman" panose="02020603050405020304" pitchFamily="18" charset="0"/>
                          <a:cs typeface="Cordia New" panose="020B0304020202020204" pitchFamily="34" charset="-34"/>
                        </a:rPr>
                        <a:t>97</a:t>
                      </a:r>
                      <a:r>
                        <a:rPr lang="en-US" sz="1200" b="0" dirty="0">
                          <a:effectLst/>
                          <a:latin typeface="+mn-lt"/>
                          <a:ea typeface="Times New Roman" panose="02020603050405020304" pitchFamily="18" charset="0"/>
                          <a:cs typeface="Cordia New" panose="020B0304020202020204" pitchFamily="34" charset="-34"/>
                        </a:rPr>
                        <a:t>.00</a:t>
                      </a:r>
                      <a:endParaRPr lang="en-TH" sz="1200" b="0" dirty="0">
                        <a:effectLst/>
                        <a:latin typeface="+mn-lt"/>
                        <a:ea typeface="Times New Roman" panose="02020603050405020304" pitchFamily="18" charset="0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TH" sz="1200" b="0">
                          <a:effectLst/>
                        </a:rPr>
                        <a:t>CNN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TH" sz="1200" b="0">
                          <a:effectLst/>
                          <a:latin typeface="+mn-lt"/>
                          <a:ea typeface="Times New Roman" panose="02020603050405020304" pitchFamily="18" charset="0"/>
                          <a:cs typeface="Cordia New" panose="020B0304020202020204" pitchFamily="34" charset="-34"/>
                        </a:rPr>
                        <a:t>93</a:t>
                      </a:r>
                      <a:r>
                        <a:rPr lang="en-US" sz="1200" b="0">
                          <a:effectLst/>
                          <a:latin typeface="+mn-lt"/>
                          <a:ea typeface="Times New Roman" panose="02020603050405020304" pitchFamily="18" charset="0"/>
                          <a:cs typeface="Cordia New" panose="020B0304020202020204" pitchFamily="34" charset="-34"/>
                        </a:rPr>
                        <a:t>.00</a:t>
                      </a:r>
                      <a:endParaRPr lang="en-TH" sz="1200" b="0" dirty="0">
                        <a:effectLst/>
                        <a:latin typeface="+mn-lt"/>
                        <a:ea typeface="Times New Roman" panose="02020603050405020304" pitchFamily="18" charset="0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848077962"/>
                  </a:ext>
                </a:extLst>
              </a:tr>
              <a:tr h="456334"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effectLst/>
                        </a:rPr>
                        <a:t>Co</a:t>
                      </a:r>
                      <a:r>
                        <a:rPr lang="en-TH" sz="1200" b="1" dirty="0">
                          <a:effectLst/>
                        </a:rPr>
                        <a:t>mment</a:t>
                      </a:r>
                      <a:r>
                        <a:rPr lang="en-US" sz="1200" b="1" dirty="0">
                          <a:effectLst/>
                        </a:rPr>
                        <a:t> in b</a:t>
                      </a:r>
                      <a:r>
                        <a:rPr lang="en-TH" sz="1200" b="1" dirty="0">
                          <a:effectLst/>
                        </a:rPr>
                        <a:t>ody</a:t>
                      </a:r>
                      <a:endParaRPr lang="en-TH" sz="24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TH" sz="1200" b="0" dirty="0">
                          <a:effectLst/>
                        </a:rPr>
                        <a:t>CNN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TH" sz="1200" b="0" dirty="0">
                          <a:effectLst/>
                          <a:latin typeface="+mn-lt"/>
                          <a:ea typeface="Times New Roman" panose="02020603050405020304" pitchFamily="18" charset="0"/>
                          <a:cs typeface="Cordia New" panose="020B0304020202020204" pitchFamily="34" charset="-34"/>
                        </a:rPr>
                        <a:t>95</a:t>
                      </a:r>
                      <a:r>
                        <a:rPr lang="en-US" sz="1200" b="0" dirty="0">
                          <a:effectLst/>
                          <a:latin typeface="+mn-lt"/>
                          <a:ea typeface="Times New Roman" panose="02020603050405020304" pitchFamily="18" charset="0"/>
                          <a:cs typeface="Cordia New" panose="020B0304020202020204" pitchFamily="34" charset="-34"/>
                        </a:rPr>
                        <a:t>.</a:t>
                      </a:r>
                      <a:r>
                        <a:rPr lang="en-TH" sz="1200" b="0" dirty="0">
                          <a:effectLst/>
                          <a:latin typeface="+mn-lt"/>
                          <a:ea typeface="Times New Roman" panose="02020603050405020304" pitchFamily="18" charset="0"/>
                          <a:cs typeface="Cordia New" panose="020B0304020202020204" pitchFamily="34" charset="-34"/>
                        </a:rPr>
                        <a:t>61</a:t>
                      </a:r>
                    </a:p>
                  </a:txBody>
                  <a:tcPr marL="68580" marR="68580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TH" sz="1200" b="0" dirty="0">
                          <a:effectLst/>
                        </a:rPr>
                        <a:t>CNN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TH" sz="1200" b="0" dirty="0">
                          <a:effectLst/>
                          <a:latin typeface="+mn-lt"/>
                          <a:ea typeface="Times New Roman" panose="02020603050405020304" pitchFamily="18" charset="0"/>
                          <a:cs typeface="Cordia New" panose="020B0304020202020204" pitchFamily="34" charset="-34"/>
                        </a:rPr>
                        <a:t>91</a:t>
                      </a:r>
                      <a:r>
                        <a:rPr lang="en-US" sz="1200" b="0" dirty="0">
                          <a:effectLst/>
                          <a:latin typeface="+mn-lt"/>
                          <a:ea typeface="Times New Roman" panose="02020603050405020304" pitchFamily="18" charset="0"/>
                          <a:cs typeface="Cordia New" panose="020B0304020202020204" pitchFamily="34" charset="-34"/>
                        </a:rPr>
                        <a:t>.</a:t>
                      </a:r>
                      <a:r>
                        <a:rPr lang="en-TH" sz="1200" b="0" dirty="0">
                          <a:effectLst/>
                          <a:latin typeface="+mn-lt"/>
                          <a:ea typeface="Times New Roman" panose="02020603050405020304" pitchFamily="18" charset="0"/>
                          <a:cs typeface="Cordia New" panose="020B0304020202020204" pitchFamily="34" charset="-34"/>
                        </a:rPr>
                        <a:t>71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481766114"/>
                  </a:ext>
                </a:extLst>
              </a:tr>
              <a:tr h="456334"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effectLst/>
                        </a:rPr>
                        <a:t>Fr</a:t>
                      </a:r>
                      <a:r>
                        <a:rPr lang="en-TH" sz="1200" b="1" dirty="0">
                          <a:effectLst/>
                        </a:rPr>
                        <a:t>own of conclusion</a:t>
                      </a:r>
                      <a:endParaRPr lang="en-TH" sz="24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TH" sz="1200" b="0" dirty="0">
                          <a:effectLst/>
                        </a:rPr>
                        <a:t>WangchanBERTa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TH" sz="1200" b="0" dirty="0">
                          <a:effectLst/>
                          <a:latin typeface="+mn-lt"/>
                          <a:ea typeface="Times New Roman" panose="02020603050405020304" pitchFamily="18" charset="0"/>
                          <a:cs typeface="Cordia New" panose="020B0304020202020204" pitchFamily="34" charset="-34"/>
                        </a:rPr>
                        <a:t>93</a:t>
                      </a:r>
                      <a:r>
                        <a:rPr lang="en-US" sz="1200" b="0" dirty="0">
                          <a:effectLst/>
                          <a:latin typeface="+mn-lt"/>
                          <a:ea typeface="Times New Roman" panose="02020603050405020304" pitchFamily="18" charset="0"/>
                          <a:cs typeface="Cordia New" panose="020B0304020202020204" pitchFamily="34" charset="-34"/>
                        </a:rPr>
                        <a:t>.</a:t>
                      </a:r>
                      <a:r>
                        <a:rPr lang="en-TH" sz="1200" b="0" dirty="0">
                          <a:effectLst/>
                          <a:latin typeface="+mn-lt"/>
                          <a:ea typeface="Times New Roman" panose="02020603050405020304" pitchFamily="18" charset="0"/>
                          <a:cs typeface="Cordia New" panose="020B0304020202020204" pitchFamily="34" charset="-34"/>
                        </a:rPr>
                        <a:t>4</a:t>
                      </a:r>
                      <a:r>
                        <a:rPr lang="en-US" sz="1200" b="0" dirty="0">
                          <a:effectLst/>
                          <a:latin typeface="+mn-lt"/>
                          <a:ea typeface="Times New Roman" panose="02020603050405020304" pitchFamily="18" charset="0"/>
                          <a:cs typeface="Cordia New" panose="020B0304020202020204" pitchFamily="34" charset="-34"/>
                        </a:rPr>
                        <a:t>0</a:t>
                      </a:r>
                      <a:endParaRPr lang="en-TH" sz="1200" b="0" dirty="0">
                        <a:effectLst/>
                        <a:latin typeface="+mn-lt"/>
                        <a:ea typeface="Times New Roman" panose="02020603050405020304" pitchFamily="18" charset="0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TH" sz="1200" b="0" dirty="0">
                          <a:effectLst/>
                        </a:rPr>
                        <a:t>CNN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TH" sz="1200" b="0" dirty="0">
                          <a:effectLst/>
                          <a:latin typeface="+mn-lt"/>
                          <a:ea typeface="Times New Roman" panose="02020603050405020304" pitchFamily="18" charset="0"/>
                          <a:cs typeface="Cordia New" panose="020B0304020202020204" pitchFamily="34" charset="-34"/>
                        </a:rPr>
                        <a:t>93</a:t>
                      </a:r>
                      <a:r>
                        <a:rPr lang="en-US" sz="1200" b="0" dirty="0">
                          <a:effectLst/>
                          <a:latin typeface="+mn-lt"/>
                          <a:ea typeface="Times New Roman" panose="02020603050405020304" pitchFamily="18" charset="0"/>
                          <a:cs typeface="Cordia New" panose="020B0304020202020204" pitchFamily="34" charset="-34"/>
                        </a:rPr>
                        <a:t>.</a:t>
                      </a:r>
                      <a:r>
                        <a:rPr lang="en-TH" sz="1200" b="0" dirty="0">
                          <a:effectLst/>
                          <a:latin typeface="+mn-lt"/>
                          <a:ea typeface="Times New Roman" panose="02020603050405020304" pitchFamily="18" charset="0"/>
                          <a:cs typeface="Cordia New" panose="020B0304020202020204" pitchFamily="34" charset="-34"/>
                        </a:rPr>
                        <a:t>4</a:t>
                      </a:r>
                      <a:r>
                        <a:rPr lang="en-US" sz="1200" b="0" dirty="0">
                          <a:effectLst/>
                          <a:latin typeface="+mn-lt"/>
                          <a:ea typeface="Times New Roman" panose="02020603050405020304" pitchFamily="18" charset="0"/>
                          <a:cs typeface="Cordia New" panose="020B0304020202020204" pitchFamily="34" charset="-34"/>
                        </a:rPr>
                        <a:t>0</a:t>
                      </a:r>
                      <a:endParaRPr lang="en-TH" sz="1200" b="0" dirty="0">
                        <a:effectLst/>
                        <a:latin typeface="+mn-lt"/>
                        <a:ea typeface="Times New Roman" panose="02020603050405020304" pitchFamily="18" charset="0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86148826"/>
                  </a:ext>
                </a:extLst>
              </a:tr>
              <a:tr h="456334"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effectLst/>
                        </a:rPr>
                        <a:t>In</a:t>
                      </a:r>
                      <a:r>
                        <a:rPr lang="en-TH" sz="1200" b="1" dirty="0">
                          <a:effectLst/>
                        </a:rPr>
                        <a:t>terestedness</a:t>
                      </a:r>
                      <a:r>
                        <a:rPr lang="en-US" sz="1200" b="1" dirty="0">
                          <a:effectLst/>
                        </a:rPr>
                        <a:t> of Conclusion</a:t>
                      </a:r>
                      <a:endParaRPr lang="en-TH" sz="24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TH" sz="1200" b="0">
                          <a:effectLst/>
                        </a:rPr>
                        <a:t>WangchanBERTa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TH" sz="1200" b="0">
                          <a:effectLst/>
                          <a:latin typeface="+mn-lt"/>
                          <a:ea typeface="Times New Roman" panose="02020603050405020304" pitchFamily="18" charset="0"/>
                          <a:cs typeface="Cordia New" panose="020B0304020202020204" pitchFamily="34" charset="-34"/>
                        </a:rPr>
                        <a:t>97</a:t>
                      </a:r>
                      <a:r>
                        <a:rPr lang="en-US" sz="1200" b="0">
                          <a:effectLst/>
                          <a:latin typeface="+mn-lt"/>
                          <a:ea typeface="Times New Roman" panose="02020603050405020304" pitchFamily="18" charset="0"/>
                          <a:cs typeface="Cordia New" panose="020B0304020202020204" pitchFamily="34" charset="-34"/>
                        </a:rPr>
                        <a:t>.</a:t>
                      </a:r>
                      <a:r>
                        <a:rPr lang="en-TH" sz="1200" b="0">
                          <a:effectLst/>
                          <a:latin typeface="+mn-lt"/>
                          <a:ea typeface="Times New Roman" panose="02020603050405020304" pitchFamily="18" charset="0"/>
                          <a:cs typeface="Cordia New" panose="020B0304020202020204" pitchFamily="34" charset="-34"/>
                        </a:rPr>
                        <a:t>15</a:t>
                      </a:r>
                      <a:endParaRPr lang="en-TH" sz="1200" b="0" dirty="0">
                        <a:effectLst/>
                        <a:latin typeface="+mn-lt"/>
                        <a:ea typeface="Times New Roman" panose="02020603050405020304" pitchFamily="18" charset="0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TH" sz="1200" b="0" dirty="0">
                          <a:effectLst/>
                        </a:rPr>
                        <a:t>CNN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TH" sz="1200" b="0" dirty="0">
                          <a:effectLst/>
                          <a:latin typeface="+mn-lt"/>
                          <a:ea typeface="Times New Roman" panose="02020603050405020304" pitchFamily="18" charset="0"/>
                          <a:cs typeface="Cordia New" panose="020B0304020202020204" pitchFamily="34" charset="-34"/>
                        </a:rPr>
                        <a:t>97</a:t>
                      </a:r>
                      <a:r>
                        <a:rPr lang="en-US" sz="1200" b="0" dirty="0">
                          <a:effectLst/>
                          <a:latin typeface="+mn-lt"/>
                          <a:ea typeface="Times New Roman" panose="02020603050405020304" pitchFamily="18" charset="0"/>
                          <a:cs typeface="Cordia New" panose="020B0304020202020204" pitchFamily="34" charset="-34"/>
                        </a:rPr>
                        <a:t>.</a:t>
                      </a:r>
                      <a:r>
                        <a:rPr lang="en-TH" sz="1200" b="0" dirty="0">
                          <a:effectLst/>
                          <a:latin typeface="+mn-lt"/>
                          <a:ea typeface="Times New Roman" panose="02020603050405020304" pitchFamily="18" charset="0"/>
                          <a:cs typeface="Cordia New" panose="020B0304020202020204" pitchFamily="34" charset="-34"/>
                        </a:rPr>
                        <a:t>15</a:t>
                      </a:r>
                    </a:p>
                  </a:txBody>
                  <a:tcPr marL="68580" marR="68580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79759635"/>
                  </a:ext>
                </a:extLst>
              </a:tr>
              <a:tr h="451115"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effectLst/>
                        </a:rPr>
                        <a:t>Part of Essay</a:t>
                      </a:r>
                      <a:endParaRPr lang="en-TH" sz="24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TH" sz="1200" b="0" dirty="0">
                          <a:effectLst/>
                        </a:rPr>
                        <a:t>CNN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TH" sz="1200" b="0" dirty="0">
                          <a:effectLst/>
                          <a:latin typeface="+mn-lt"/>
                          <a:ea typeface="Times New Roman" panose="02020603050405020304" pitchFamily="18" charset="0"/>
                          <a:cs typeface="Cordia New" panose="020B0304020202020204" pitchFamily="34" charset="-34"/>
                        </a:rPr>
                        <a:t>98</a:t>
                      </a:r>
                      <a:r>
                        <a:rPr lang="en-US" sz="1200" b="0" dirty="0">
                          <a:effectLst/>
                          <a:latin typeface="+mn-lt"/>
                          <a:ea typeface="Times New Roman" panose="02020603050405020304" pitchFamily="18" charset="0"/>
                          <a:cs typeface="Cordia New" panose="020B0304020202020204" pitchFamily="34" charset="-34"/>
                        </a:rPr>
                        <a:t>.</a:t>
                      </a:r>
                      <a:r>
                        <a:rPr lang="en-TH" sz="1200" b="0" dirty="0">
                          <a:effectLst/>
                          <a:latin typeface="+mn-lt"/>
                          <a:ea typeface="Times New Roman" panose="02020603050405020304" pitchFamily="18" charset="0"/>
                          <a:cs typeface="Cordia New" panose="020B0304020202020204" pitchFamily="34" charset="-34"/>
                        </a:rPr>
                        <a:t>55</a:t>
                      </a:r>
                    </a:p>
                  </a:txBody>
                  <a:tcPr marL="68580" marR="68580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TH" sz="1200" b="0" dirty="0">
                          <a:effectLst/>
                        </a:rPr>
                        <a:t>CNN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TH" sz="1200" b="0" dirty="0">
                          <a:effectLst/>
                          <a:latin typeface="+mn-lt"/>
                          <a:ea typeface="Times New Roman" panose="02020603050405020304" pitchFamily="18" charset="0"/>
                          <a:cs typeface="Cordia New" panose="020B0304020202020204" pitchFamily="34" charset="-34"/>
                        </a:rPr>
                        <a:t>98</a:t>
                      </a:r>
                      <a:r>
                        <a:rPr lang="en-US" sz="1200" b="0" dirty="0">
                          <a:effectLst/>
                          <a:latin typeface="+mn-lt"/>
                          <a:ea typeface="Times New Roman" panose="02020603050405020304" pitchFamily="18" charset="0"/>
                          <a:cs typeface="Cordia New" panose="020B0304020202020204" pitchFamily="34" charset="-34"/>
                        </a:rPr>
                        <a:t>.</a:t>
                      </a:r>
                      <a:r>
                        <a:rPr lang="en-TH" sz="1200" b="0" dirty="0">
                          <a:effectLst/>
                          <a:latin typeface="+mn-lt"/>
                          <a:ea typeface="Times New Roman" panose="02020603050405020304" pitchFamily="18" charset="0"/>
                          <a:cs typeface="Cordia New" panose="020B0304020202020204" pitchFamily="34" charset="-34"/>
                        </a:rPr>
                        <a:t>27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0072198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1160219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wipe/>
      </p:transition>
    </mc:Choice>
    <mc:Fallback>
      <p:transition spd="slow">
        <p:wip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BA2C7B-C5B6-70EF-33FD-48A625340D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effectLst/>
              </a:rPr>
              <a:t>Q&amp;A </a:t>
            </a:r>
            <a:endParaRPr lang="en-TH" b="1" dirty="0"/>
          </a:p>
        </p:txBody>
      </p:sp>
      <p:sp>
        <p:nvSpPr>
          <p:cNvPr id="4" name="Oval Callout 3">
            <a:extLst>
              <a:ext uri="{FF2B5EF4-FFF2-40B4-BE49-F238E27FC236}">
                <a16:creationId xmlns:a16="http://schemas.microsoft.com/office/drawing/2014/main" id="{778FB1B2-CA99-22EE-B6BC-DCC6C5126EEE}"/>
              </a:ext>
            </a:extLst>
          </p:cNvPr>
          <p:cNvSpPr/>
          <p:nvPr/>
        </p:nvSpPr>
        <p:spPr>
          <a:xfrm>
            <a:off x="3595868" y="2700498"/>
            <a:ext cx="2916820" cy="2766350"/>
          </a:xfrm>
          <a:prstGeom prst="wedgeEllipseCallout">
            <a:avLst/>
          </a:prstGeom>
          <a:gradFill>
            <a:gsLst>
              <a:gs pos="99000">
                <a:srgbClr val="FFD400">
                  <a:alpha val="95659"/>
                </a:srgbClr>
              </a:gs>
              <a:gs pos="100000">
                <a:schemeClr val="accent4">
                  <a:satMod val="103000"/>
                  <a:tint val="73000"/>
                  <a:lumMod val="91381"/>
                  <a:lumOff val="8619"/>
                </a:schemeClr>
              </a:gs>
              <a:gs pos="100000">
                <a:schemeClr val="accent4">
                  <a:lumMod val="105000"/>
                  <a:satMod val="109000"/>
                  <a:tint val="81000"/>
                </a:schemeClr>
              </a:gs>
            </a:gsLst>
          </a:gra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TH" sz="11000" b="1" dirty="0">
                <a:solidFill>
                  <a:schemeClr val="bg1"/>
                </a:solidFill>
              </a:rPr>
              <a:t>Q</a:t>
            </a:r>
          </a:p>
        </p:txBody>
      </p:sp>
      <p:sp>
        <p:nvSpPr>
          <p:cNvPr id="7" name="Oval Callout 6">
            <a:extLst>
              <a:ext uri="{FF2B5EF4-FFF2-40B4-BE49-F238E27FC236}">
                <a16:creationId xmlns:a16="http://schemas.microsoft.com/office/drawing/2014/main" id="{51D68C18-907A-2AE8-754A-16843F13C6FC}"/>
              </a:ext>
            </a:extLst>
          </p:cNvPr>
          <p:cNvSpPr/>
          <p:nvPr/>
        </p:nvSpPr>
        <p:spPr>
          <a:xfrm>
            <a:off x="5569353" y="2045825"/>
            <a:ext cx="2916820" cy="2766350"/>
          </a:xfrm>
          <a:prstGeom prst="wedgeEllipseCallout">
            <a:avLst>
              <a:gd name="adj1" fmla="val 50992"/>
              <a:gd name="adj2" fmla="val 50785"/>
            </a:avLst>
          </a:prstGeom>
          <a:gradFill>
            <a:gsLst>
              <a:gs pos="100000">
                <a:srgbClr val="103EA7">
                  <a:alpha val="83199"/>
                </a:srgbClr>
              </a:gs>
              <a:gs pos="100000">
                <a:schemeClr val="accent5">
                  <a:lumMod val="105000"/>
                  <a:satMod val="103000"/>
                  <a:tint val="73000"/>
                  <a:alpha val="56000"/>
                </a:schemeClr>
              </a:gs>
              <a:gs pos="100000">
                <a:schemeClr val="accent5">
                  <a:lumMod val="105000"/>
                  <a:satMod val="109000"/>
                  <a:tint val="81000"/>
                </a:schemeClr>
              </a:gs>
            </a:gsLst>
          </a:gra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TH" sz="11000" b="1" dirty="0">
                <a:solidFill>
                  <a:schemeClr val="bg1"/>
                </a:solidFill>
              </a:rPr>
              <a:t>A</a:t>
            </a:r>
          </a:p>
        </p:txBody>
      </p:sp>
    </p:spTree>
    <p:extLst>
      <p:ext uri="{BB962C8B-B14F-4D97-AF65-F5344CB8AC3E}">
        <p14:creationId xmlns:p14="http://schemas.microsoft.com/office/powerpoint/2010/main" val="2430125039"/>
      </p:ext>
    </p:extLst>
  </p:cSld>
  <p:clrMapOvr>
    <a:masterClrMapping/>
  </p:clrMapOvr>
  <p:transition spd="slow">
    <p:wipe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5EEA8095-6A78-7646-0CF9-6131AFA2D4B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THANK YOU</a:t>
            </a:r>
            <a:endParaRPr lang="en-TH" dirty="0"/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BA9B3AC1-6E52-E0BA-3027-ACE62403D50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TH" dirty="0"/>
              <a:t>QUESTION &amp; ANSWER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95C724-0ABA-890B-FC0D-FD6826B37C9B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7254489" y="-124870"/>
            <a:ext cx="1749196" cy="1749196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61321A8E-3FE5-BD37-FEEE-D1D345E6E79D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5375330" y="24186"/>
            <a:ext cx="1749196" cy="1749196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CC48B24F-7739-4F7E-58F2-6D624A4617F3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3854200" y="102086"/>
            <a:ext cx="1295284" cy="12952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1785666"/>
      </p:ext>
    </p:extLst>
  </p:cSld>
  <p:clrMapOvr>
    <a:masterClrMapping/>
  </p:clrMapOvr>
  <p:transition spd="slow">
    <p:wip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BA2C7B-C5B6-70EF-33FD-48A625340D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Introduction</a:t>
            </a:r>
            <a:endParaRPr lang="en-TH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33A1A9A-06A4-9580-06E0-CD43D3ECDFB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Essay quality checking is one complex task.</a:t>
            </a:r>
          </a:p>
          <a:p>
            <a:r>
              <a:rPr lang="en-US" dirty="0"/>
              <a:t>Takes a lot of time in reading, interpreting and assessment. (at least 10 minutes/essay)</a:t>
            </a:r>
          </a:p>
          <a:p>
            <a:r>
              <a:rPr lang="en-US" dirty="0"/>
              <a:t>Checking the quality of each essays will have some distorted standards. </a:t>
            </a:r>
          </a:p>
          <a:p>
            <a:r>
              <a:rPr lang="en-US" dirty="0"/>
              <a:t>Checking the quality of the essays from different reviewers will have some distorted standards. </a:t>
            </a:r>
            <a:endParaRPr lang="en-TH" dirty="0"/>
          </a:p>
        </p:txBody>
      </p:sp>
    </p:spTree>
    <p:extLst>
      <p:ext uri="{BB962C8B-B14F-4D97-AF65-F5344CB8AC3E}">
        <p14:creationId xmlns:p14="http://schemas.microsoft.com/office/powerpoint/2010/main" val="2225573530"/>
      </p:ext>
    </p:extLst>
  </p:cSld>
  <p:clrMapOvr>
    <a:masterClrMapping/>
  </p:clrMapOvr>
  <p:transition spd="slow">
    <p:wip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BA2C7B-C5B6-70EF-33FD-48A625340D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Objective</a:t>
            </a:r>
            <a:endParaRPr lang="en-TH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33A1A9A-06A4-9580-06E0-CD43D3ECDFB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Reduce the review time for checking the quality of the essays </a:t>
            </a:r>
          </a:p>
          <a:p>
            <a:r>
              <a:rPr lang="en-US" dirty="0"/>
              <a:t>Criteria of essay's quality checking  for each essay are of the same standard.</a:t>
            </a:r>
          </a:p>
          <a:p>
            <a:r>
              <a:rPr lang="en-US" dirty="0"/>
              <a:t>Compare the effectiveness of checking the quality of Thai essay writing by different model.</a:t>
            </a:r>
          </a:p>
          <a:p>
            <a:pPr marL="0" indent="0">
              <a:buNone/>
            </a:pPr>
            <a:endParaRPr lang="en-TH" dirty="0"/>
          </a:p>
        </p:txBody>
      </p:sp>
    </p:spTree>
    <p:extLst>
      <p:ext uri="{BB962C8B-B14F-4D97-AF65-F5344CB8AC3E}">
        <p14:creationId xmlns:p14="http://schemas.microsoft.com/office/powerpoint/2010/main" val="376614924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wipe/>
      </p:transition>
    </mc:Choice>
    <mc:Fallback>
      <p:transition spd="slow">
        <p:wip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BA2C7B-C5B6-70EF-33FD-48A625340D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Background</a:t>
            </a:r>
            <a:endParaRPr lang="en-TH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33A1A9A-06A4-9580-06E0-CD43D3ECDFB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79944" y="1594338"/>
            <a:ext cx="9673856" cy="4582625"/>
          </a:xfrm>
        </p:spPr>
        <p:txBody>
          <a:bodyPr>
            <a:normAutofit/>
          </a:bodyPr>
          <a:lstStyle/>
          <a:p>
            <a:r>
              <a:rPr lang="en-US" sz="1800" dirty="0"/>
              <a:t>This research, LSTM, GRU and </a:t>
            </a:r>
            <a:r>
              <a:rPr lang="en-US" sz="1800" dirty="0" err="1"/>
              <a:t>BiLSTM</a:t>
            </a:r>
            <a:r>
              <a:rPr lang="en-US" sz="1800" dirty="0"/>
              <a:t> techniques were used  with the </a:t>
            </a:r>
            <a:r>
              <a:rPr lang="en-US" sz="1800" dirty="0" err="1"/>
              <a:t>GloVe</a:t>
            </a:r>
            <a:r>
              <a:rPr lang="en-US" sz="1800" dirty="0"/>
              <a:t> embedding technique to develop a linguistic model to compare the predictive score of essay.</a:t>
            </a:r>
          </a:p>
          <a:p>
            <a:r>
              <a:rPr lang="en-US" sz="1800" dirty="0"/>
              <a:t>Using the ASAP  as a dataset on Kaggle for the Automated Essay Scoring (AES) for training.</a:t>
            </a:r>
          </a:p>
          <a:p>
            <a:r>
              <a:rPr lang="en-US" sz="1800" dirty="0"/>
              <a:t>Quadratic Weighted Kappa (QWK) value as a criterion for performance evaluation. </a:t>
            </a:r>
          </a:p>
          <a:p>
            <a:r>
              <a:rPr lang="en-US" sz="1800" dirty="0"/>
              <a:t>When comparing, the results  found that using an LSTM model with embedding dimensions of 200 produced the best results with a mean of QWK = 0.70</a:t>
            </a:r>
            <a:endParaRPr lang="en-TH" sz="18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FD0DA4E-F31C-4956-364C-D4CB0E53962A}"/>
              </a:ext>
            </a:extLst>
          </p:cNvPr>
          <p:cNvSpPr txBox="1"/>
          <p:nvPr/>
        </p:nvSpPr>
        <p:spPr>
          <a:xfrm>
            <a:off x="1395045" y="5884575"/>
            <a:ext cx="8522677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 dirty="0"/>
              <a:t>W. Zhu and Y. Sun, "Automated essay scoring system using multi-model machine learning," International Conference on Machine Learning Techniques and NLP(MLNLP), pp. 110-117, 2020.</a:t>
            </a:r>
            <a:endParaRPr lang="en-TH" sz="1600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0F8367B-0793-6D39-7A43-65448B313DF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19190" y="4043018"/>
            <a:ext cx="7953619" cy="1510615"/>
          </a:xfrm>
          <a:prstGeom prst="rect">
            <a:avLst/>
          </a:prstGeom>
        </p:spPr>
      </p:pic>
      <p:sp>
        <p:nvSpPr>
          <p:cNvPr id="12" name="5-Point Star 11">
            <a:extLst>
              <a:ext uri="{FF2B5EF4-FFF2-40B4-BE49-F238E27FC236}">
                <a16:creationId xmlns:a16="http://schemas.microsoft.com/office/drawing/2014/main" id="{7FAF9440-34B4-B187-72FB-3DE7FD6CD53B}"/>
              </a:ext>
            </a:extLst>
          </p:cNvPr>
          <p:cNvSpPr/>
          <p:nvPr/>
        </p:nvSpPr>
        <p:spPr>
          <a:xfrm>
            <a:off x="4035425" y="4912461"/>
            <a:ext cx="252000" cy="252000"/>
          </a:xfrm>
          <a:prstGeom prst="star5">
            <a:avLst/>
          </a:prstGeom>
          <a:solidFill>
            <a:srgbClr val="FF9400"/>
          </a:solidFill>
          <a:ln>
            <a:solidFill>
              <a:srgbClr val="FF94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TH"/>
          </a:p>
        </p:txBody>
      </p:sp>
    </p:spTree>
    <p:extLst>
      <p:ext uri="{BB962C8B-B14F-4D97-AF65-F5344CB8AC3E}">
        <p14:creationId xmlns:p14="http://schemas.microsoft.com/office/powerpoint/2010/main" val="255997165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wipe/>
      </p:transition>
    </mc:Choice>
    <mc:Fallback>
      <p:transition spd="slow">
        <p:wip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BA2C7B-C5B6-70EF-33FD-48A625340D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Background</a:t>
            </a:r>
            <a:endParaRPr lang="en-TH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33A1A9A-06A4-9580-06E0-CD43D3ECDFB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79944" y="1493949"/>
            <a:ext cx="9673856" cy="4683014"/>
          </a:xfrm>
        </p:spPr>
        <p:txBody>
          <a:bodyPr>
            <a:normAutofit/>
          </a:bodyPr>
          <a:lstStyle/>
          <a:p>
            <a:r>
              <a:rPr lang="en-US" sz="1800" dirty="0"/>
              <a:t>This research applied CNN Conv1D, CNN Skip-gram, CNN </a:t>
            </a:r>
            <a:r>
              <a:rPr lang="en-US" sz="1800" dirty="0" err="1"/>
              <a:t>FastText</a:t>
            </a:r>
            <a:r>
              <a:rPr lang="en-US" sz="1800" dirty="0"/>
              <a:t> Skip-gram, BERT, </a:t>
            </a:r>
            <a:r>
              <a:rPr lang="en-US" sz="1800" dirty="0" err="1"/>
              <a:t>RoBERTa</a:t>
            </a:r>
            <a:r>
              <a:rPr lang="en-US" sz="1800" dirty="0"/>
              <a:t> and </a:t>
            </a:r>
            <a:r>
              <a:rPr lang="en-US" sz="1800" dirty="0" err="1"/>
              <a:t>WangchanBERTa</a:t>
            </a:r>
            <a:r>
              <a:rPr lang="en-US" sz="1800" dirty="0"/>
              <a:t> models aiming to find the best model for text classification processing on a small Thai dataset and obtain a timely-timeless article classification model.</a:t>
            </a:r>
          </a:p>
          <a:p>
            <a:r>
              <a:rPr lang="en-US" sz="1800" dirty="0"/>
              <a:t>The Thai-language dataset was collected posts from the </a:t>
            </a:r>
            <a:r>
              <a:rPr lang="en-US" sz="1800" dirty="0" err="1"/>
              <a:t>Aizhongchina</a:t>
            </a:r>
            <a:r>
              <a:rPr lang="en-US" sz="1800" dirty="0"/>
              <a:t> Facebook page from January 2019 to October 2021.</a:t>
            </a:r>
          </a:p>
          <a:p>
            <a:r>
              <a:rPr lang="en-US" sz="1800" dirty="0"/>
              <a:t>The retrieved dataset contains 600 articles (at least 250 words per article) were divided into 3 groups: training set 56%, validation set 24% and testing set 20%</a:t>
            </a:r>
          </a:p>
          <a:p>
            <a:r>
              <a:rPr lang="en-US" sz="1800" dirty="0" err="1"/>
              <a:t>WangchanBERTa</a:t>
            </a:r>
            <a:r>
              <a:rPr lang="en-US" sz="1800" dirty="0"/>
              <a:t> has the best performance for both validation and testing accuracy.</a:t>
            </a:r>
            <a:endParaRPr lang="en-TH" sz="18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3F258C3-7A0B-CBDD-1A7E-76173D8C96E9}"/>
              </a:ext>
            </a:extLst>
          </p:cNvPr>
          <p:cNvSpPr txBox="1"/>
          <p:nvPr/>
        </p:nvSpPr>
        <p:spPr>
          <a:xfrm>
            <a:off x="1359877" y="5987607"/>
            <a:ext cx="8751277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 dirty="0"/>
              <a:t>P. </a:t>
            </a:r>
            <a:r>
              <a:rPr lang="en-US" sz="1600" dirty="0" err="1"/>
              <a:t>Gatchalee</a:t>
            </a:r>
            <a:r>
              <a:rPr lang="en-US" sz="1600" dirty="0"/>
              <a:t>, S. </a:t>
            </a:r>
            <a:r>
              <a:rPr lang="en-US" sz="1600" dirty="0" err="1"/>
              <a:t>Waijanya</a:t>
            </a:r>
            <a:r>
              <a:rPr lang="en-US" sz="1600" dirty="0"/>
              <a:t> and P. </a:t>
            </a:r>
            <a:r>
              <a:rPr lang="en-US" sz="1600" dirty="0" err="1"/>
              <a:t>Promrit</a:t>
            </a:r>
            <a:r>
              <a:rPr lang="en-US" sz="1600" dirty="0"/>
              <a:t>, "Thai text classification experiment using </a:t>
            </a:r>
            <a:r>
              <a:rPr lang="en-US" sz="1600" dirty="0" err="1"/>
              <a:t>cnn</a:t>
            </a:r>
            <a:r>
              <a:rPr lang="en-US" sz="1600" dirty="0"/>
              <a:t> and transformer models for timely-timeless content marketing," ICIC Express Letters, vol. 19, pp. 91-101, 2023.</a:t>
            </a:r>
            <a:endParaRPr lang="en-TH" sz="1600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8B321CF-AB32-76A8-F938-E7F70FAEE9B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48407" y="3971099"/>
            <a:ext cx="6724382" cy="2005517"/>
          </a:xfrm>
          <a:prstGeom prst="rect">
            <a:avLst/>
          </a:prstGeom>
        </p:spPr>
      </p:pic>
      <p:sp>
        <p:nvSpPr>
          <p:cNvPr id="8" name="5-Point Star 7">
            <a:extLst>
              <a:ext uri="{FF2B5EF4-FFF2-40B4-BE49-F238E27FC236}">
                <a16:creationId xmlns:a16="http://schemas.microsoft.com/office/drawing/2014/main" id="{DA08A836-9E54-21A0-A016-4F3ECAE21338}"/>
              </a:ext>
            </a:extLst>
          </p:cNvPr>
          <p:cNvSpPr/>
          <p:nvPr/>
        </p:nvSpPr>
        <p:spPr>
          <a:xfrm>
            <a:off x="5948698" y="5649828"/>
            <a:ext cx="252000" cy="252000"/>
          </a:xfrm>
          <a:prstGeom prst="star5">
            <a:avLst/>
          </a:prstGeom>
          <a:solidFill>
            <a:srgbClr val="FF9400"/>
          </a:solidFill>
          <a:ln>
            <a:solidFill>
              <a:srgbClr val="FF94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TH"/>
          </a:p>
        </p:txBody>
      </p:sp>
    </p:spTree>
    <p:extLst>
      <p:ext uri="{BB962C8B-B14F-4D97-AF65-F5344CB8AC3E}">
        <p14:creationId xmlns:p14="http://schemas.microsoft.com/office/powerpoint/2010/main" val="67500255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wipe/>
      </p:transition>
    </mc:Choice>
    <mc:Fallback>
      <p:transition spd="slow">
        <p:wip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BA2C7B-C5B6-70EF-33FD-48A625340D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Background</a:t>
            </a:r>
            <a:endParaRPr lang="en-TH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33A1A9A-06A4-9580-06E0-CD43D3ECDFB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79944" y="1690688"/>
            <a:ext cx="9222518" cy="4486275"/>
          </a:xfrm>
        </p:spPr>
        <p:txBody>
          <a:bodyPr>
            <a:normAutofit/>
          </a:bodyPr>
          <a:lstStyle/>
          <a:p>
            <a:r>
              <a:rPr lang="en-US" sz="1800" dirty="0"/>
              <a:t>The aim of this research is to develop a linguistic model to compare the predictive performance of essay scores. </a:t>
            </a:r>
          </a:p>
          <a:p>
            <a:r>
              <a:rPr lang="en-US" sz="1800" dirty="0"/>
              <a:t>Using 8 Automated Student Assessment Prize (ASAP) datasets for training model.</a:t>
            </a:r>
          </a:p>
          <a:p>
            <a:r>
              <a:rPr lang="en-US" sz="1800" dirty="0"/>
              <a:t>Quadratic Weighted Kappa (QWK) was used as a criterion for performance evaluation. </a:t>
            </a:r>
          </a:p>
          <a:p>
            <a:r>
              <a:rPr lang="en-US" sz="1800" dirty="0"/>
              <a:t>When comparing, the results  found that using BERT model with features produced the best results with a mean of QWK = 0.801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CF3C7A9-844F-E061-A1A3-77BD41203785}"/>
              </a:ext>
            </a:extLst>
          </p:cNvPr>
          <p:cNvSpPr txBox="1"/>
          <p:nvPr/>
        </p:nvSpPr>
        <p:spPr>
          <a:xfrm>
            <a:off x="1395045" y="5924135"/>
            <a:ext cx="8698523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 dirty="0"/>
              <a:t>C. Ormerod, A. Malhotra, and A. Jafari, "Automated essay scoring using efficient transformer-based language models," </a:t>
            </a:r>
            <a:r>
              <a:rPr lang="en-US" sz="1600" i="1" dirty="0" err="1"/>
              <a:t>arXiv</a:t>
            </a:r>
            <a:r>
              <a:rPr lang="en-US" sz="1600" i="1" dirty="0"/>
              <a:t> preprint </a:t>
            </a:r>
            <a:r>
              <a:rPr lang="en-US" sz="1600" i="1" dirty="0" err="1"/>
              <a:t>arXiv</a:t>
            </a:r>
            <a:r>
              <a:rPr lang="en-US" sz="1600" i="1" dirty="0"/>
              <a:t>: 2102.13136</a:t>
            </a:r>
            <a:r>
              <a:rPr lang="en-US" sz="1600" dirty="0"/>
              <a:t>, 2021.</a:t>
            </a:r>
            <a:endParaRPr lang="en-TH" sz="1600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1053B718-AB46-1068-3B15-D7A22D6FD27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38149"/>
          <a:stretch/>
        </p:blipFill>
        <p:spPr>
          <a:xfrm>
            <a:off x="2864053" y="3716215"/>
            <a:ext cx="6463894" cy="2207920"/>
          </a:xfrm>
          <a:prstGeom prst="rect">
            <a:avLst/>
          </a:prstGeom>
        </p:spPr>
      </p:pic>
      <p:sp>
        <p:nvSpPr>
          <p:cNvPr id="9" name="5-Point Star 8">
            <a:extLst>
              <a:ext uri="{FF2B5EF4-FFF2-40B4-BE49-F238E27FC236}">
                <a16:creationId xmlns:a16="http://schemas.microsoft.com/office/drawing/2014/main" id="{E8E9AA39-CCE7-C65E-896C-CF9ACABD92F1}"/>
              </a:ext>
            </a:extLst>
          </p:cNvPr>
          <p:cNvSpPr/>
          <p:nvPr/>
        </p:nvSpPr>
        <p:spPr>
          <a:xfrm>
            <a:off x="4388568" y="5622251"/>
            <a:ext cx="252000" cy="252000"/>
          </a:xfrm>
          <a:prstGeom prst="star5">
            <a:avLst/>
          </a:prstGeom>
          <a:solidFill>
            <a:srgbClr val="FF9400"/>
          </a:solidFill>
          <a:ln>
            <a:solidFill>
              <a:srgbClr val="FF94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TH"/>
          </a:p>
        </p:txBody>
      </p:sp>
    </p:spTree>
    <p:extLst>
      <p:ext uri="{BB962C8B-B14F-4D97-AF65-F5344CB8AC3E}">
        <p14:creationId xmlns:p14="http://schemas.microsoft.com/office/powerpoint/2010/main" val="265622021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wipe/>
      </p:transition>
    </mc:Choice>
    <mc:Fallback>
      <p:transition spd="slow">
        <p:wip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BA2C7B-C5B6-70EF-33FD-48A625340D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Background</a:t>
            </a:r>
            <a:endParaRPr lang="en-TH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33A1A9A-06A4-9580-06E0-CD43D3ECDFB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79944" y="1500554"/>
            <a:ext cx="9673856" cy="4676409"/>
          </a:xfrm>
        </p:spPr>
        <p:txBody>
          <a:bodyPr>
            <a:normAutofit/>
          </a:bodyPr>
          <a:lstStyle/>
          <a:p>
            <a:r>
              <a:rPr lang="en-US" sz="1800" dirty="0"/>
              <a:t>This research developed a language model to compare the effectiveness of the analysis of opinions on Thai stocks. </a:t>
            </a:r>
          </a:p>
          <a:p>
            <a:r>
              <a:rPr lang="en-US" sz="1800" dirty="0"/>
              <a:t>The training datasets were divided into 3 groups: Buy (Positive polarity), Hold (Neutral polarity), Sell (Negative polarity)</a:t>
            </a:r>
          </a:p>
          <a:p>
            <a:r>
              <a:rPr lang="en-US" sz="1800" dirty="0"/>
              <a:t>The Accuracy, Precision, Recall, and F1-score were used as criteria for measurement.</a:t>
            </a:r>
          </a:p>
          <a:p>
            <a:r>
              <a:rPr lang="en-US" sz="1800" dirty="0"/>
              <a:t>The experimental result shows that </a:t>
            </a:r>
            <a:r>
              <a:rPr lang="en-US" sz="1800" dirty="0" err="1"/>
              <a:t>WangchanBERTa</a:t>
            </a:r>
            <a:r>
              <a:rPr lang="en-US" sz="1800" dirty="0"/>
              <a:t> pre-trained model can achieve the best accuracy at 92.52% 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1406752-3AF9-D388-CAF7-430F42FEEAE1}"/>
              </a:ext>
            </a:extLst>
          </p:cNvPr>
          <p:cNvSpPr txBox="1"/>
          <p:nvPr/>
        </p:nvSpPr>
        <p:spPr>
          <a:xfrm>
            <a:off x="1312983" y="5884575"/>
            <a:ext cx="9003325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 dirty="0"/>
              <a:t>P. </a:t>
            </a:r>
            <a:r>
              <a:rPr lang="en-US" sz="1600" dirty="0" err="1"/>
              <a:t>Harnmetta</a:t>
            </a:r>
            <a:r>
              <a:rPr lang="en-US" sz="1600" dirty="0"/>
              <a:t> and T. </a:t>
            </a:r>
            <a:r>
              <a:rPr lang="en-US" sz="1600" dirty="0" err="1"/>
              <a:t>Samanchuen</a:t>
            </a:r>
            <a:r>
              <a:rPr lang="en-US" sz="1600" dirty="0"/>
              <a:t>, "Sentiment analysis of </a:t>
            </a:r>
            <a:r>
              <a:rPr lang="en-US" sz="1600" dirty="0" err="1"/>
              <a:t>thai</a:t>
            </a:r>
            <a:r>
              <a:rPr lang="en-US" sz="1600" dirty="0"/>
              <a:t> stock reviews using transformer models," 19th International Joint Conference on Computer Science and Software Engineering (JCSSE), pp. 1-6, 2022.</a:t>
            </a:r>
            <a:endParaRPr lang="en-TH" sz="1600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1165299-DE86-9131-EE9A-91071508242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68245" y="3787811"/>
            <a:ext cx="5892800" cy="1816100"/>
          </a:xfrm>
          <a:prstGeom prst="rect">
            <a:avLst/>
          </a:prstGeom>
        </p:spPr>
      </p:pic>
      <p:sp>
        <p:nvSpPr>
          <p:cNvPr id="8" name="5-Point Star 7">
            <a:extLst>
              <a:ext uri="{FF2B5EF4-FFF2-40B4-BE49-F238E27FC236}">
                <a16:creationId xmlns:a16="http://schemas.microsoft.com/office/drawing/2014/main" id="{BA940D39-3E1F-F847-AD82-C61EE9CEA184}"/>
              </a:ext>
            </a:extLst>
          </p:cNvPr>
          <p:cNvSpPr/>
          <p:nvPr/>
        </p:nvSpPr>
        <p:spPr>
          <a:xfrm>
            <a:off x="4938368" y="4915415"/>
            <a:ext cx="252000" cy="252000"/>
          </a:xfrm>
          <a:prstGeom prst="star5">
            <a:avLst/>
          </a:prstGeom>
          <a:solidFill>
            <a:srgbClr val="FF9400"/>
          </a:solidFill>
          <a:ln>
            <a:solidFill>
              <a:srgbClr val="FF94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TH"/>
          </a:p>
        </p:txBody>
      </p:sp>
    </p:spTree>
    <p:extLst>
      <p:ext uri="{BB962C8B-B14F-4D97-AF65-F5344CB8AC3E}">
        <p14:creationId xmlns:p14="http://schemas.microsoft.com/office/powerpoint/2010/main" val="8650599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wipe/>
      </p:transition>
    </mc:Choice>
    <mc:Fallback>
      <p:transition spd="slow">
        <p:wip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BA2C7B-C5B6-70EF-33FD-48A625340D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Methodology</a:t>
            </a:r>
            <a:endParaRPr lang="en-TH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33A1A9A-06A4-9580-06E0-CD43D3ECDFB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43800" y="1825625"/>
            <a:ext cx="3809999" cy="4351338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The overview workflow for create machine learning model for an automated Thai essay quality checking</a:t>
            </a:r>
            <a:endParaRPr lang="en-TH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F7DD78A-B57F-20DB-46F3-CC269F86B2B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87520" y="1530911"/>
            <a:ext cx="5360691" cy="52040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868622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wipe/>
      </p:transition>
    </mc:Choice>
    <mc:Fallback>
      <p:transition spd="slow">
        <p:wip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31816</TotalTime>
  <Words>2095</Words>
  <Application>Microsoft Macintosh PowerPoint</Application>
  <PresentationFormat>Widescreen</PresentationFormat>
  <Paragraphs>508</Paragraphs>
  <Slides>23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31" baseType="lpstr">
      <vt:lpstr>Arial</vt:lpstr>
      <vt:lpstr>Arial Bold</vt:lpstr>
      <vt:lpstr>Arial Italics</vt:lpstr>
      <vt:lpstr>Calibri</vt:lpstr>
      <vt:lpstr>System Font Regular</vt:lpstr>
      <vt:lpstr>Times New Roman</vt:lpstr>
      <vt:lpstr>YALBs8CsScI 0</vt:lpstr>
      <vt:lpstr>Office Theme</vt:lpstr>
      <vt:lpstr>PowerPoint Presentation</vt:lpstr>
      <vt:lpstr>Agenda</vt:lpstr>
      <vt:lpstr>Introduction</vt:lpstr>
      <vt:lpstr>Objective</vt:lpstr>
      <vt:lpstr>Background</vt:lpstr>
      <vt:lpstr>Background</vt:lpstr>
      <vt:lpstr>Background</vt:lpstr>
      <vt:lpstr>Background</vt:lpstr>
      <vt:lpstr>Methodology</vt:lpstr>
      <vt:lpstr>PROPOSED METHOD </vt:lpstr>
      <vt:lpstr>Data Collecting</vt:lpstr>
      <vt:lpstr>Data Collecting</vt:lpstr>
      <vt:lpstr>Data Preprocessing</vt:lpstr>
      <vt:lpstr>Data Preprocessing</vt:lpstr>
      <vt:lpstr>Classification Model</vt:lpstr>
      <vt:lpstr>Performance Evaluation</vt:lpstr>
      <vt:lpstr>Accuracy Result</vt:lpstr>
      <vt:lpstr>Precision Result</vt:lpstr>
      <vt:lpstr>Recall Result</vt:lpstr>
      <vt:lpstr>F1-Score Result</vt:lpstr>
      <vt:lpstr>Conclusion</vt:lpstr>
      <vt:lpstr>Q&amp;A </vt:lpstr>
      <vt:lpstr>THANK YOU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Sutasinee Jitanan</dc:creator>
  <cp:lastModifiedBy>Nichaphan Noiyoo</cp:lastModifiedBy>
  <cp:revision>14</cp:revision>
  <dcterms:created xsi:type="dcterms:W3CDTF">2023-05-16T14:53:12Z</dcterms:created>
  <dcterms:modified xsi:type="dcterms:W3CDTF">2023-06-15T19:55:13Z</dcterms:modified>
</cp:coreProperties>
</file>