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3" r:id="rId4"/>
    <p:sldId id="280" r:id="rId5"/>
    <p:sldId id="281" r:id="rId6"/>
    <p:sldId id="282" r:id="rId7"/>
    <p:sldId id="283" r:id="rId8"/>
    <p:sldId id="284" r:id="rId9"/>
    <p:sldId id="285" r:id="rId10"/>
    <p:sldId id="286" r:id="rId11"/>
    <p:sldId id="287" r:id="rId12"/>
    <p:sldId id="263" r:id="rId13"/>
    <p:sldId id="289" r:id="rId14"/>
    <p:sldId id="288" r:id="rId15"/>
    <p:sldId id="290" r:id="rId16"/>
    <p:sldId id="291" r:id="rId17"/>
    <p:sldId id="292" r:id="rId18"/>
    <p:sldId id="293" r:id="rId19"/>
    <p:sldId id="296" r:id="rId20"/>
    <p:sldId id="297" r:id="rId21"/>
    <p:sldId id="294" r:id="rId22"/>
    <p:sldId id="295" r:id="rId23"/>
    <p:sldId id="265" r:id="rId24"/>
    <p:sldId id="267" r:id="rId25"/>
    <p:sldId id="298" r:id="rId26"/>
    <p:sldId id="299" r:id="rId27"/>
    <p:sldId id="300" r:id="rId28"/>
    <p:sldId id="301" r:id="rId29"/>
    <p:sldId id="302" r:id="rId30"/>
    <p:sldId id="303" r:id="rId31"/>
    <p:sldId id="268" r:id="rId32"/>
    <p:sldId id="304" r:id="rId33"/>
    <p:sldId id="305" r:id="rId34"/>
    <p:sldId id="258" r:id="rId35"/>
    <p:sldId id="306" r:id="rId36"/>
    <p:sldId id="307" r:id="rId37"/>
    <p:sldId id="312" r:id="rId38"/>
    <p:sldId id="309" r:id="rId39"/>
    <p:sldId id="310" r:id="rId40"/>
    <p:sldId id="311" r:id="rId41"/>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3"/>
    <p:restoredTop sz="96058"/>
  </p:normalViewPr>
  <p:slideViewPr>
    <p:cSldViewPr snapToGrid="0">
      <p:cViewPr varScale="1">
        <p:scale>
          <a:sx n="67" d="100"/>
          <a:sy n="67" d="100"/>
        </p:scale>
        <p:origin x="74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06/22/2023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06/22/2023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81429" y="5438987"/>
            <a:ext cx="12269867" cy="294953"/>
          </a:xfrm>
          <a:prstGeom prst="rect">
            <a:avLst/>
          </a:prstGeom>
        </p:spPr>
        <p:txBody>
          <a:bodyPr wrap="square" lIns="0" tIns="0" rIns="0" bIns="0" rtlCol="0" anchor="t">
            <a:spAutoFit/>
          </a:bodyPr>
          <a:lstStyle/>
          <a:p>
            <a:pPr algn="ctr">
              <a:lnSpc>
                <a:spcPts val="2300"/>
              </a:lnSpc>
              <a:spcBef>
                <a:spcPct val="0"/>
              </a:spcBef>
            </a:pPr>
            <a:r>
              <a:rPr lang="en-US" sz="2000"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616876" y="1594962"/>
            <a:ext cx="10028079" cy="2215991"/>
          </a:xfrm>
          <a:prstGeom prst="rect">
            <a:avLst/>
          </a:prstGeom>
        </p:spPr>
        <p:txBody>
          <a:bodyPr wrap="square" lIns="0" tIns="0" rIns="0" bIns="0" rtlCol="0" anchor="t">
            <a:spAutoFit/>
          </a:bodyPr>
          <a:lstStyle/>
          <a:p>
            <a:pPr algn="ctr"/>
            <a:r>
              <a:rPr lang="en-US" sz="3600" dirty="0">
                <a:solidFill>
                  <a:srgbClr val="2B4A9D"/>
                </a:solidFill>
                <a:latin typeface="Arial Bold"/>
              </a:rPr>
              <a:t>Improving Pre-Trained Models for Multi-Label Classification in Stack Overflow: </a:t>
            </a:r>
          </a:p>
          <a:p>
            <a:pPr algn="ctr"/>
            <a:r>
              <a:rPr lang="en-US" sz="3600" dirty="0">
                <a:solidFill>
                  <a:srgbClr val="2B4A9D"/>
                </a:solidFill>
                <a:latin typeface="Arial Bold"/>
              </a:rPr>
              <a:t>A Comparison of Imbalanced Data </a:t>
            </a:r>
          </a:p>
          <a:p>
            <a:pPr algn="ctr"/>
            <a:r>
              <a:rPr lang="en-US" sz="3600" dirty="0">
                <a:solidFill>
                  <a:srgbClr val="2B4A9D"/>
                </a:solidFill>
                <a:latin typeface="Arial Bold"/>
              </a:rPr>
              <a:t>Handling Methods </a:t>
            </a:r>
          </a:p>
        </p:txBody>
      </p:sp>
      <p:sp>
        <p:nvSpPr>
          <p:cNvPr id="11" name="TextBox 10">
            <a:extLst>
              <a:ext uri="{FF2B5EF4-FFF2-40B4-BE49-F238E27FC236}">
                <a16:creationId xmlns:a16="http://schemas.microsoft.com/office/drawing/2014/main" id="{69F43A58-E8D6-D49B-FDDB-E6049DB745FD}"/>
              </a:ext>
            </a:extLst>
          </p:cNvPr>
          <p:cNvSpPr txBox="1"/>
          <p:nvPr/>
        </p:nvSpPr>
        <p:spPr>
          <a:xfrm>
            <a:off x="1" y="3909993"/>
            <a:ext cx="12191999" cy="861774"/>
          </a:xfrm>
          <a:prstGeom prst="rect">
            <a:avLst/>
          </a:prstGeom>
        </p:spPr>
        <p:txBody>
          <a:bodyPr wrap="square" lIns="0" tIns="0" rIns="0" bIns="0" rtlCol="0" anchor="t">
            <a:spAutoFit/>
          </a:bodyPr>
          <a:lstStyle/>
          <a:p>
            <a:pPr algn="ctr"/>
            <a:r>
              <a:rPr lang="en-US" sz="2800" dirty="0">
                <a:solidFill>
                  <a:srgbClr val="DB5300"/>
                </a:solidFill>
                <a:latin typeface="Arial Bold"/>
              </a:rPr>
              <a:t>Arisa Umparat </a:t>
            </a:r>
          </a:p>
          <a:p>
            <a:pPr algn="ctr"/>
            <a:r>
              <a:rPr lang="en-US" sz="2800" dirty="0" err="1">
                <a:solidFill>
                  <a:srgbClr val="DB5300"/>
                </a:solidFill>
                <a:latin typeface="Arial Bold"/>
              </a:rPr>
              <a:t>Suronapee</a:t>
            </a:r>
            <a:r>
              <a:rPr lang="en-US" sz="2800" dirty="0">
                <a:solidFill>
                  <a:srgbClr val="DB5300"/>
                </a:solidFill>
                <a:latin typeface="Arial Bold"/>
              </a:rPr>
              <a:t> </a:t>
            </a:r>
            <a:r>
              <a:rPr lang="en-US" sz="2800" dirty="0" err="1">
                <a:solidFill>
                  <a:srgbClr val="DB5300"/>
                </a:solidFill>
                <a:latin typeface="Arial Bold"/>
              </a:rPr>
              <a:t>Phoomvuthisarn</a:t>
            </a:r>
            <a:endParaRPr lang="en-US" sz="2800" dirty="0">
              <a:solidFill>
                <a:srgbClr val="DB5300"/>
              </a:solidFill>
              <a:latin typeface="Arial Bold"/>
            </a:endParaRP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615553"/>
          </a:xfrm>
          <a:prstGeom prst="rect">
            <a:avLst/>
          </a:prstGeom>
        </p:spPr>
        <p:txBody>
          <a:bodyPr lIns="0" tIns="0" rIns="0" bIns="0" rtlCol="0" anchor="t">
            <a:spAutoFit/>
          </a:bodyPr>
          <a:lstStyle/>
          <a:p>
            <a:pPr algn="ctr">
              <a:spcBef>
                <a:spcPct val="0"/>
              </a:spcBef>
            </a:pPr>
            <a:r>
              <a:rPr lang="en-US" sz="2000" dirty="0">
                <a:latin typeface="Arial Bold"/>
              </a:rPr>
              <a:t>28</a:t>
            </a:r>
            <a:r>
              <a:rPr lang="en-US" sz="2000" baseline="30000" dirty="0">
                <a:latin typeface="Arial Bold"/>
              </a:rPr>
              <a:t>th</a:t>
            </a:r>
            <a:r>
              <a:rPr lang="en-US" sz="2000" dirty="0">
                <a:latin typeface="Arial Bold"/>
              </a:rPr>
              <a:t> June-1</a:t>
            </a:r>
            <a:r>
              <a:rPr lang="en-US" sz="2000" baseline="30000" dirty="0">
                <a:latin typeface="Arial Bold"/>
              </a:rPr>
              <a:t>st</a:t>
            </a:r>
            <a:r>
              <a:rPr lang="en-US" sz="2000" dirty="0">
                <a:latin typeface="Arial Bold"/>
              </a:rPr>
              <a:t> July 2023</a:t>
            </a:r>
          </a:p>
          <a:p>
            <a:pPr algn="ctr"/>
            <a:r>
              <a:rPr lang="en-US" sz="2000" dirty="0" err="1">
                <a:latin typeface="Arial Bold"/>
              </a:rPr>
              <a:t>Naresuan</a:t>
            </a:r>
            <a:r>
              <a:rPr lang="en-US" sz="2000" dirty="0">
                <a:latin typeface="Arial Bold"/>
              </a:rPr>
              <a:t> University </a:t>
            </a:r>
            <a:r>
              <a:rPr lang="en-US" sz="2000" dirty="0" err="1">
                <a:latin typeface="Arial Bold"/>
              </a:rPr>
              <a:t>Phitsanulok</a:t>
            </a:r>
            <a:r>
              <a:rPr lang="en-US" sz="2000" dirty="0">
                <a:latin typeface="Arial Bold"/>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2841943" y="4855848"/>
            <a:ext cx="7121207" cy="320601"/>
          </a:xfrm>
          <a:prstGeom prst="rect">
            <a:avLst/>
          </a:prstGeom>
        </p:spPr>
        <p:txBody>
          <a:bodyPr wrap="square" lIns="0" tIns="0" rIns="0" bIns="0" rtlCol="0" anchor="t">
            <a:spAutoFit/>
          </a:bodyPr>
          <a:lstStyle/>
          <a:p>
            <a:pPr algn="ctr">
              <a:lnSpc>
                <a:spcPts val="2499"/>
              </a:lnSpc>
              <a:spcBef>
                <a:spcPct val="0"/>
              </a:spcBef>
            </a:pPr>
            <a:r>
              <a:rPr lang="en-US" sz="2400" i="1" dirty="0">
                <a:solidFill>
                  <a:srgbClr val="000000"/>
                </a:solidFill>
                <a:latin typeface="Arial Italics"/>
              </a:rPr>
              <a:t>Department of </a:t>
            </a:r>
            <a:r>
              <a:rPr lang="en-US" sz="2400" i="1" dirty="0" err="1">
                <a:solidFill>
                  <a:srgbClr val="000000"/>
                </a:solidFill>
                <a:latin typeface="Arial Italics"/>
              </a:rPr>
              <a:t>Statistics,Chulalongkorn</a:t>
            </a:r>
            <a:r>
              <a:rPr lang="en-US" sz="2400" i="1" dirty="0">
                <a:solidFill>
                  <a:srgbClr val="000000"/>
                </a:solidFill>
                <a:latin typeface="Arial Italics"/>
              </a:rPr>
              <a:t> University</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RESEARCH QUESTIONS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854401" y="1803809"/>
            <a:ext cx="9747574" cy="4351338"/>
          </a:xfrm>
        </p:spPr>
        <p:txBody>
          <a:bodyPr>
            <a:normAutofit fontScale="25000" lnSpcReduction="20000"/>
          </a:bodyPr>
          <a:lstStyle/>
          <a:p>
            <a:pPr marL="0" indent="0">
              <a:lnSpc>
                <a:spcPct val="150000"/>
              </a:lnSpc>
              <a:buNone/>
            </a:pPr>
            <a:r>
              <a:rPr lang="en-US" sz="9600" dirty="0"/>
              <a:t>	</a:t>
            </a:r>
            <a:r>
              <a:rPr lang="en-US" sz="9600" b="1" dirty="0"/>
              <a:t>Which Multi-Label Resampling Method is the Best for Tackling the Imbalanced Problem from SO Posts? </a:t>
            </a:r>
          </a:p>
          <a:p>
            <a:pPr marL="0" indent="0">
              <a:lnSpc>
                <a:spcPct val="150000"/>
              </a:lnSpc>
              <a:buNone/>
            </a:pPr>
            <a:r>
              <a:rPr lang="en-US" sz="9600" dirty="0"/>
              <a:t>	We compare different multi-label resampling methods, such as LP-ROS, ML-ROS, MLSMOTE, MLeNN, MLTL, ML-SOL, and REMEDIAL to decrease imbalanced datasets from Q&amp;A sites, by examining the effectiveness and performance of the pre-trained ELECTRA model. Our evaluation metrics include 𝑃𝑟𝑒𝑐𝑖𝑠𝑖𝑜𝑛@𝑘, 𝑅𝑒𝑐𝑎𝑙𝑙@𝑘, 𝐹1-𝑠𝑐𝑜𝑟𝑒@k, and AUC.</a:t>
            </a:r>
          </a:p>
          <a:p>
            <a:pPr marL="0" indent="0">
              <a:lnSpc>
                <a:spcPct val="150000"/>
              </a:lnSpc>
              <a:buNone/>
            </a:pPr>
            <a:endParaRPr lang="en-TH" sz="2400" dirty="0"/>
          </a:p>
        </p:txBody>
      </p:sp>
    </p:spTree>
    <p:extLst>
      <p:ext uri="{BB962C8B-B14F-4D97-AF65-F5344CB8AC3E}">
        <p14:creationId xmlns:p14="http://schemas.microsoft.com/office/powerpoint/2010/main" val="273983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METHODOLOGY</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829234" y="1719919"/>
            <a:ext cx="9747574" cy="4351338"/>
          </a:xfrm>
        </p:spPr>
        <p:txBody>
          <a:bodyPr>
            <a:normAutofit fontScale="25000" lnSpcReduction="20000"/>
          </a:bodyPr>
          <a:lstStyle/>
          <a:p>
            <a:pPr marL="0" indent="0">
              <a:lnSpc>
                <a:spcPct val="150000"/>
              </a:lnSpc>
              <a:buNone/>
            </a:pPr>
            <a:r>
              <a:rPr lang="en-US" sz="9600" dirty="0"/>
              <a:t>	We selected the Stack Overflow dataset from the SO dump,</a:t>
            </a:r>
          </a:p>
          <a:p>
            <a:pPr marL="0" indent="0">
              <a:lnSpc>
                <a:spcPct val="150000"/>
              </a:lnSpc>
              <a:buNone/>
            </a:pPr>
            <a:r>
              <a:rPr lang="en-US" sz="9600" dirty="0"/>
              <a:t>The posts are divided into three main parts :</a:t>
            </a:r>
          </a:p>
          <a:p>
            <a:pPr marL="0" indent="0">
              <a:lnSpc>
                <a:spcPct val="150000"/>
              </a:lnSpc>
              <a:buNone/>
            </a:pPr>
            <a:r>
              <a:rPr lang="en-US" sz="9600" dirty="0"/>
              <a:t>- Title</a:t>
            </a:r>
          </a:p>
          <a:p>
            <a:pPr marL="0" indent="0">
              <a:lnSpc>
                <a:spcPct val="150000"/>
              </a:lnSpc>
              <a:buNone/>
            </a:pPr>
            <a:r>
              <a:rPr lang="en-US" sz="9600" dirty="0"/>
              <a:t>- Body (description)</a:t>
            </a:r>
          </a:p>
          <a:p>
            <a:pPr marL="0" indent="0">
              <a:lnSpc>
                <a:spcPct val="150000"/>
              </a:lnSpc>
              <a:buNone/>
            </a:pPr>
            <a:r>
              <a:rPr lang="en-US" sz="9600" dirty="0"/>
              <a:t>- Code snippets</a:t>
            </a:r>
          </a:p>
          <a:p>
            <a:pPr marL="0" indent="0">
              <a:lnSpc>
                <a:spcPct val="150000"/>
              </a:lnSpc>
              <a:buNone/>
            </a:pPr>
            <a:r>
              <a:rPr lang="en-US" sz="9600" dirty="0"/>
              <a:t>- Tags</a:t>
            </a:r>
          </a:p>
          <a:p>
            <a:pPr marL="0" indent="0">
              <a:lnSpc>
                <a:spcPct val="150000"/>
              </a:lnSpc>
              <a:buNone/>
            </a:pPr>
            <a:endParaRPr lang="en-TH" sz="2400" dirty="0"/>
          </a:p>
        </p:txBody>
      </p:sp>
    </p:spTree>
    <p:extLst>
      <p:ext uri="{BB962C8B-B14F-4D97-AF65-F5344CB8AC3E}">
        <p14:creationId xmlns:p14="http://schemas.microsoft.com/office/powerpoint/2010/main" val="109890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A66246-9D79-3BB4-3AFE-A41E291B4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486" y="739890"/>
            <a:ext cx="7159130" cy="5014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EE2DDE-3235-33A1-CCA7-54377CD74D50}"/>
              </a:ext>
            </a:extLst>
          </p:cNvPr>
          <p:cNvSpPr txBox="1"/>
          <p:nvPr/>
        </p:nvSpPr>
        <p:spPr>
          <a:xfrm>
            <a:off x="3921853" y="5933444"/>
            <a:ext cx="6094602"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Fig 2. A workflow of Stack Overflow’s tag classification</a:t>
            </a:r>
          </a:p>
        </p:txBody>
      </p:sp>
    </p:spTree>
    <p:extLst>
      <p:ext uri="{BB962C8B-B14F-4D97-AF65-F5344CB8AC3E}">
        <p14:creationId xmlns:p14="http://schemas.microsoft.com/office/powerpoint/2010/main" val="345298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PRE-PROCESSING</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829234" y="1719919"/>
            <a:ext cx="9747574" cy="4351338"/>
          </a:xfrm>
        </p:spPr>
        <p:txBody>
          <a:bodyPr>
            <a:normAutofit/>
          </a:bodyPr>
          <a:lstStyle/>
          <a:p>
            <a:pPr marL="0" indent="0">
              <a:lnSpc>
                <a:spcPct val="150000"/>
              </a:lnSpc>
              <a:buNone/>
            </a:pPr>
            <a:r>
              <a:rPr lang="en-US" sz="2400" dirty="0"/>
              <a:t>- Stack Overflow posts including Title, Body (description), and Code snippets</a:t>
            </a:r>
          </a:p>
          <a:p>
            <a:pPr marL="0" indent="0">
              <a:lnSpc>
                <a:spcPct val="150000"/>
              </a:lnSpc>
              <a:buNone/>
            </a:pPr>
            <a:r>
              <a:rPr lang="en-US" sz="2400" dirty="0"/>
              <a:t>- Split from body by “&lt;code&gt; (. *?) &lt;/code&gt;.”  </a:t>
            </a:r>
          </a:p>
          <a:p>
            <a:pPr marL="0" indent="0">
              <a:lnSpc>
                <a:spcPct val="150000"/>
              </a:lnSpc>
              <a:buNone/>
            </a:pPr>
            <a:r>
              <a:rPr lang="en-US" sz="2400" dirty="0"/>
              <a:t>- Removing HTML tag, punctuation and stopwords in the posts, the title and body are combined into the texts and convert text into the lowercase. </a:t>
            </a:r>
          </a:p>
          <a:p>
            <a:pPr marL="0" indent="0">
              <a:lnSpc>
                <a:spcPct val="150000"/>
              </a:lnSpc>
              <a:buNone/>
            </a:pPr>
            <a:endParaRPr lang="en-TH" sz="2400" dirty="0"/>
          </a:p>
        </p:txBody>
      </p:sp>
    </p:spTree>
    <p:extLst>
      <p:ext uri="{BB962C8B-B14F-4D97-AF65-F5344CB8AC3E}">
        <p14:creationId xmlns:p14="http://schemas.microsoft.com/office/powerpoint/2010/main" val="379719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PRE-PROCESSING</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829234" y="1719919"/>
            <a:ext cx="9747574" cy="4351338"/>
          </a:xfrm>
        </p:spPr>
        <p:txBody>
          <a:bodyPr>
            <a:normAutofit/>
          </a:bodyPr>
          <a:lstStyle/>
          <a:p>
            <a:pPr>
              <a:lnSpc>
                <a:spcPct val="150000"/>
              </a:lnSpc>
              <a:buFontTx/>
              <a:buChar char="-"/>
            </a:pPr>
            <a:r>
              <a:rPr lang="en-US" sz="2400" dirty="0"/>
              <a:t>Remove the rare tags ( its occurrence less than a threshold 𝜃 = 50 ) to reduce the noisy data as follow by Xu et al. (2021) [5]. Also the rare and frequent labels in a multi-label dataset reduce effective in the resampling strategies [26]. </a:t>
            </a:r>
          </a:p>
          <a:p>
            <a:pPr>
              <a:lnSpc>
                <a:spcPct val="150000"/>
              </a:lnSpc>
              <a:buFontTx/>
              <a:buChar char="-"/>
            </a:pPr>
            <a:r>
              <a:rPr lang="en-US" sz="2400" dirty="0"/>
              <a:t>Converting the labels into vector</a:t>
            </a:r>
          </a:p>
          <a:p>
            <a:pPr marL="0" indent="0">
              <a:lnSpc>
                <a:spcPct val="150000"/>
              </a:lnSpc>
              <a:buNone/>
            </a:pPr>
            <a:endParaRPr lang="en-TH" sz="2400" dirty="0"/>
          </a:p>
        </p:txBody>
      </p:sp>
    </p:spTree>
    <p:extLst>
      <p:ext uri="{BB962C8B-B14F-4D97-AF65-F5344CB8AC3E}">
        <p14:creationId xmlns:p14="http://schemas.microsoft.com/office/powerpoint/2010/main" val="383933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511802"/>
            <a:ext cx="11106149" cy="1325563"/>
          </a:xfrm>
        </p:spPr>
        <p:txBody>
          <a:bodyPr>
            <a:normAutofit/>
          </a:bodyPr>
          <a:lstStyle/>
          <a:p>
            <a:r>
              <a:rPr lang="en-US" dirty="0"/>
              <a:t>PTM-ORIENTED TOKENIZATION</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87289" y="1837365"/>
            <a:ext cx="9110010" cy="4351338"/>
          </a:xfrm>
        </p:spPr>
        <p:txBody>
          <a:bodyPr>
            <a:normAutofit/>
          </a:bodyPr>
          <a:lstStyle/>
          <a:p>
            <a:pPr>
              <a:lnSpc>
                <a:spcPct val="150000"/>
              </a:lnSpc>
              <a:buFontTx/>
              <a:buChar char="-"/>
            </a:pPr>
            <a:r>
              <a:rPr lang="en-US" sz="2400" dirty="0"/>
              <a:t>Converting the texts into tokens by ELECTRA tokenizer, the token from tokenization is compounded with special tokens </a:t>
            </a:r>
            <a:endParaRPr lang="th-TH" sz="2400" dirty="0"/>
          </a:p>
          <a:p>
            <a:pPr marL="0" indent="0">
              <a:lnSpc>
                <a:spcPct val="150000"/>
              </a:lnSpc>
              <a:buNone/>
            </a:pPr>
            <a:r>
              <a:rPr lang="en-US" sz="2400" dirty="0"/>
              <a:t>&lt; 𝐶𝐿𝑆 &gt; (Classification), the first token of every input sequence, and &lt; 𝑆𝐸𝑃 &gt; (Separator), the end token of every input sequence.</a:t>
            </a:r>
            <a:endParaRPr lang="en-TH" sz="2400" dirty="0"/>
          </a:p>
        </p:txBody>
      </p:sp>
    </p:spTree>
    <p:extLst>
      <p:ext uri="{BB962C8B-B14F-4D97-AF65-F5344CB8AC3E}">
        <p14:creationId xmlns:p14="http://schemas.microsoft.com/office/powerpoint/2010/main" val="343687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511802"/>
            <a:ext cx="11106149" cy="1325563"/>
          </a:xfrm>
        </p:spPr>
        <p:txBody>
          <a:bodyPr>
            <a:normAutofit/>
          </a:bodyPr>
          <a:lstStyle/>
          <a:p>
            <a:r>
              <a:rPr lang="en-US" dirty="0"/>
              <a:t>RESAMPLING TECHNIQUES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2374518" y="1837541"/>
            <a:ext cx="9110010" cy="4351338"/>
          </a:xfrm>
        </p:spPr>
        <p:txBody>
          <a:bodyPr>
            <a:normAutofit fontScale="92500" lnSpcReduction="10000"/>
          </a:bodyPr>
          <a:lstStyle/>
          <a:p>
            <a:pPr>
              <a:lnSpc>
                <a:spcPct val="150000"/>
              </a:lnSpc>
              <a:buFontTx/>
              <a:buChar char="-"/>
            </a:pPr>
            <a:r>
              <a:rPr lang="en-US" sz="2400" dirty="0"/>
              <a:t>LPROS</a:t>
            </a:r>
          </a:p>
          <a:p>
            <a:pPr>
              <a:lnSpc>
                <a:spcPct val="150000"/>
              </a:lnSpc>
              <a:buFontTx/>
              <a:buChar char="-"/>
            </a:pPr>
            <a:r>
              <a:rPr lang="en-US" sz="2400" dirty="0"/>
              <a:t>ML-ROS</a:t>
            </a:r>
          </a:p>
          <a:p>
            <a:pPr>
              <a:lnSpc>
                <a:spcPct val="150000"/>
              </a:lnSpc>
              <a:buFontTx/>
              <a:buChar char="-"/>
            </a:pPr>
            <a:r>
              <a:rPr lang="en-US" sz="2400" dirty="0"/>
              <a:t>MLSMOTE </a:t>
            </a:r>
          </a:p>
          <a:p>
            <a:pPr>
              <a:lnSpc>
                <a:spcPct val="150000"/>
              </a:lnSpc>
              <a:buFontTx/>
              <a:buChar char="-"/>
            </a:pPr>
            <a:r>
              <a:rPr lang="en-US" sz="2400" dirty="0"/>
              <a:t>MLeNN </a:t>
            </a:r>
          </a:p>
          <a:p>
            <a:pPr>
              <a:lnSpc>
                <a:spcPct val="150000"/>
              </a:lnSpc>
              <a:buFontTx/>
              <a:buChar char="-"/>
            </a:pPr>
            <a:r>
              <a:rPr lang="en-US" sz="2400" dirty="0"/>
              <a:t>MLTL</a:t>
            </a:r>
          </a:p>
          <a:p>
            <a:pPr>
              <a:lnSpc>
                <a:spcPct val="150000"/>
              </a:lnSpc>
              <a:buFontTx/>
              <a:buChar char="-"/>
            </a:pPr>
            <a:r>
              <a:rPr lang="en-US" sz="2400" dirty="0"/>
              <a:t>MLSOL</a:t>
            </a:r>
          </a:p>
          <a:p>
            <a:pPr>
              <a:lnSpc>
                <a:spcPct val="150000"/>
              </a:lnSpc>
              <a:buFontTx/>
              <a:buChar char="-"/>
            </a:pPr>
            <a:r>
              <a:rPr lang="en-US" sz="2400" dirty="0"/>
              <a:t>REMEDIAL</a:t>
            </a:r>
          </a:p>
          <a:p>
            <a:pPr marL="0" indent="0">
              <a:lnSpc>
                <a:spcPct val="150000"/>
              </a:lnSpc>
              <a:buNone/>
            </a:pPr>
            <a:endParaRPr lang="en-TH" sz="2400" dirty="0"/>
          </a:p>
        </p:txBody>
      </p:sp>
    </p:spTree>
    <p:extLst>
      <p:ext uri="{BB962C8B-B14F-4D97-AF65-F5344CB8AC3E}">
        <p14:creationId xmlns:p14="http://schemas.microsoft.com/office/powerpoint/2010/main" val="118663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MODEL TRAINING</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643884" y="1904477"/>
            <a:ext cx="10435471" cy="4351338"/>
          </a:xfrm>
        </p:spPr>
        <p:txBody>
          <a:bodyPr>
            <a:normAutofit/>
          </a:bodyPr>
          <a:lstStyle/>
          <a:p>
            <a:pPr>
              <a:lnSpc>
                <a:spcPct val="150000"/>
              </a:lnSpc>
              <a:buFontTx/>
              <a:buChar char="-"/>
            </a:pPr>
            <a:r>
              <a:rPr lang="en-US" sz="2400" dirty="0"/>
              <a:t>Learning rate of 7E-5 with a batch size of 64</a:t>
            </a:r>
            <a:endParaRPr lang="th-TH" sz="2400" dirty="0"/>
          </a:p>
          <a:p>
            <a:pPr>
              <a:lnSpc>
                <a:spcPct val="150000"/>
              </a:lnSpc>
              <a:buFontTx/>
              <a:buChar char="-"/>
            </a:pPr>
            <a:r>
              <a:rPr lang="en-US" sz="2400" dirty="0"/>
              <a:t>Utilizing the Adam optimizer</a:t>
            </a:r>
          </a:p>
          <a:p>
            <a:pPr>
              <a:lnSpc>
                <a:spcPct val="150000"/>
              </a:lnSpc>
              <a:buFontTx/>
              <a:buChar char="-"/>
            </a:pPr>
            <a:r>
              <a:rPr lang="en-US" sz="2400" dirty="0"/>
              <a:t>The objective function was set as binary-cross entropy loss. </a:t>
            </a:r>
          </a:p>
          <a:p>
            <a:pPr>
              <a:lnSpc>
                <a:spcPct val="150000"/>
              </a:lnSpc>
              <a:buFontTx/>
              <a:buChar char="-"/>
            </a:pPr>
            <a:r>
              <a:rPr lang="en-US" sz="2400" dirty="0"/>
              <a:t>The best model was selected based on the lowest loss achieved</a:t>
            </a:r>
          </a:p>
          <a:p>
            <a:pPr marL="0" indent="0">
              <a:lnSpc>
                <a:spcPct val="150000"/>
              </a:lnSpc>
              <a:buNone/>
            </a:pPr>
            <a:r>
              <a:rPr lang="en-US" sz="2400" dirty="0"/>
              <a:t> on the validation set</a:t>
            </a:r>
          </a:p>
          <a:p>
            <a:pPr marL="0" indent="0">
              <a:lnSpc>
                <a:spcPct val="150000"/>
              </a:lnSpc>
              <a:buNone/>
            </a:pPr>
            <a:endParaRPr lang="en-TH" sz="2400" dirty="0"/>
          </a:p>
        </p:txBody>
      </p:sp>
    </p:spTree>
    <p:extLst>
      <p:ext uri="{BB962C8B-B14F-4D97-AF65-F5344CB8AC3E}">
        <p14:creationId xmlns:p14="http://schemas.microsoft.com/office/powerpoint/2010/main" val="137290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63681" y="172052"/>
            <a:ext cx="11106149" cy="1325563"/>
          </a:xfrm>
        </p:spPr>
        <p:txBody>
          <a:bodyPr>
            <a:normAutofit/>
          </a:bodyPr>
          <a:lstStyle/>
          <a:p>
            <a:r>
              <a:rPr lang="en-US" dirty="0"/>
              <a:t>EVALUATION METRICS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56529" y="1388225"/>
            <a:ext cx="10435471" cy="4351338"/>
          </a:xfrm>
        </p:spPr>
        <p:txBody>
          <a:bodyPr>
            <a:normAutofit lnSpcReduction="10000"/>
          </a:bodyPr>
          <a:lstStyle/>
          <a:p>
            <a:pPr marL="0" indent="0">
              <a:lnSpc>
                <a:spcPct val="150000"/>
              </a:lnSpc>
              <a:buNone/>
            </a:pPr>
            <a:r>
              <a:rPr lang="en-US" sz="2400" b="1" dirty="0"/>
              <a:t>Recall@k</a:t>
            </a:r>
          </a:p>
          <a:p>
            <a:pPr marL="0" indent="0">
              <a:lnSpc>
                <a:spcPct val="150000"/>
              </a:lnSpc>
              <a:buNone/>
            </a:pPr>
            <a:r>
              <a:rPr lang="th-TH" sz="2400" dirty="0"/>
              <a:t>	</a:t>
            </a:r>
            <a:r>
              <a:rPr lang="en-US" sz="2400" dirty="0"/>
              <a:t>The proportion of correctly predicted ground truth tags found in the list of ground truth tags with the same equation as followed by [5].</a:t>
            </a:r>
          </a:p>
          <a:p>
            <a:pPr marL="0" indent="0">
              <a:lnSpc>
                <a:spcPct val="150000"/>
              </a:lnSpc>
              <a:buNone/>
            </a:pPr>
            <a:endParaRPr lang="en-US" sz="2400" dirty="0"/>
          </a:p>
          <a:p>
            <a:pPr marL="0" indent="0">
              <a:lnSpc>
                <a:spcPct val="150000"/>
              </a:lnSpc>
              <a:buNone/>
            </a:pPr>
            <a:endParaRPr lang="en-US" sz="2400" dirty="0"/>
          </a:p>
          <a:p>
            <a:pPr marL="0" indent="0">
              <a:lnSpc>
                <a:spcPct val="150000"/>
              </a:lnSpc>
              <a:buNone/>
            </a:pPr>
            <a:r>
              <a:rPr lang="en-US" sz="2400" dirty="0"/>
              <a:t>For average all the values of </a:t>
            </a:r>
            <a:r>
              <a:rPr lang="en-US" sz="2400" i="1" dirty="0" err="1"/>
              <a:t>Recall@ki</a:t>
            </a:r>
            <a:r>
              <a:rPr lang="en-US" sz="2400" dirty="0"/>
              <a:t>:</a:t>
            </a:r>
          </a:p>
          <a:p>
            <a:pPr marL="0" indent="0">
              <a:lnSpc>
                <a:spcPct val="150000"/>
              </a:lnSpc>
              <a:buNone/>
            </a:pPr>
            <a:r>
              <a:rPr lang="en-US" sz="2400" dirty="0"/>
              <a:t>	</a:t>
            </a:r>
            <a:endParaRPr lang="en-TH" sz="2400" dirty="0"/>
          </a:p>
        </p:txBody>
      </p:sp>
      <p:pic>
        <p:nvPicPr>
          <p:cNvPr id="2062" name="Picture 14">
            <a:extLst>
              <a:ext uri="{FF2B5EF4-FFF2-40B4-BE49-F238E27FC236}">
                <a16:creationId xmlns:a16="http://schemas.microsoft.com/office/drawing/2014/main" id="{60E93CFC-FA6D-0EFB-F1BC-9B6074D57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067" y="3197320"/>
            <a:ext cx="5437934" cy="12371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3723519-BFC7-8490-8A81-F20255177D54}"/>
              </a:ext>
            </a:extLst>
          </p:cNvPr>
          <p:cNvPicPr>
            <a:picLocks noChangeAspect="1"/>
          </p:cNvPicPr>
          <p:nvPr/>
        </p:nvPicPr>
        <p:blipFill>
          <a:blip r:embed="rId3"/>
          <a:stretch>
            <a:fillRect/>
          </a:stretch>
        </p:blipFill>
        <p:spPr>
          <a:xfrm>
            <a:off x="2995052" y="5260807"/>
            <a:ext cx="3100948" cy="762359"/>
          </a:xfrm>
          <a:prstGeom prst="rect">
            <a:avLst/>
          </a:prstGeom>
        </p:spPr>
      </p:pic>
    </p:spTree>
    <p:extLst>
      <p:ext uri="{BB962C8B-B14F-4D97-AF65-F5344CB8AC3E}">
        <p14:creationId xmlns:p14="http://schemas.microsoft.com/office/powerpoint/2010/main" val="351566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82731" y="251481"/>
            <a:ext cx="11106149" cy="1325563"/>
          </a:xfrm>
        </p:spPr>
        <p:txBody>
          <a:bodyPr>
            <a:normAutofit/>
          </a:bodyPr>
          <a:lstStyle/>
          <a:p>
            <a:r>
              <a:rPr lang="en-US" dirty="0"/>
              <a:t>EVALUATION METRICS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56529" y="1388225"/>
            <a:ext cx="10435471" cy="4351338"/>
          </a:xfrm>
        </p:spPr>
        <p:txBody>
          <a:bodyPr>
            <a:normAutofit/>
          </a:bodyPr>
          <a:lstStyle/>
          <a:p>
            <a:pPr marL="0" indent="0">
              <a:lnSpc>
                <a:spcPct val="150000"/>
              </a:lnSpc>
              <a:buNone/>
            </a:pPr>
            <a:r>
              <a:rPr lang="en-US" sz="2400" b="1" dirty="0"/>
              <a:t>F1-Score@k</a:t>
            </a:r>
          </a:p>
          <a:p>
            <a:pPr marL="0" indent="0">
              <a:lnSpc>
                <a:spcPct val="150000"/>
              </a:lnSpc>
              <a:buNone/>
            </a:pPr>
            <a:r>
              <a:rPr lang="th-TH" sz="2400" dirty="0"/>
              <a:t>	</a:t>
            </a:r>
            <a:r>
              <a:rPr lang="en-US" sz="2400" dirty="0"/>
              <a:t>Define harmonic mean of Precision@k and Recall@k</a:t>
            </a:r>
          </a:p>
          <a:p>
            <a:pPr marL="0" indent="0">
              <a:lnSpc>
                <a:spcPct val="150000"/>
              </a:lnSpc>
              <a:buNone/>
            </a:pPr>
            <a:endParaRPr lang="en-US" sz="2400" dirty="0"/>
          </a:p>
          <a:p>
            <a:pPr marL="0" indent="0">
              <a:lnSpc>
                <a:spcPct val="150000"/>
              </a:lnSpc>
              <a:buNone/>
            </a:pPr>
            <a:r>
              <a:rPr lang="en-US" sz="2400" dirty="0"/>
              <a:t>For average all the values of </a:t>
            </a:r>
            <a:r>
              <a:rPr lang="en-US" sz="2400" i="1" dirty="0"/>
              <a:t>F1-score@ki</a:t>
            </a:r>
            <a:r>
              <a:rPr lang="en-US" sz="2400" dirty="0"/>
              <a:t>:</a:t>
            </a:r>
          </a:p>
          <a:p>
            <a:pPr marL="0" indent="0">
              <a:lnSpc>
                <a:spcPct val="150000"/>
              </a:lnSpc>
              <a:buNone/>
            </a:pPr>
            <a:r>
              <a:rPr lang="en-US" sz="2400" dirty="0"/>
              <a:t>	</a:t>
            </a:r>
            <a:endParaRPr lang="en-TH" sz="2400" dirty="0"/>
          </a:p>
        </p:txBody>
      </p:sp>
      <p:pic>
        <p:nvPicPr>
          <p:cNvPr id="3074" name="Picture 2">
            <a:extLst>
              <a:ext uri="{FF2B5EF4-FFF2-40B4-BE49-F238E27FC236}">
                <a16:creationId xmlns:a16="http://schemas.microsoft.com/office/drawing/2014/main" id="{D710CD99-D6D3-42CB-0255-4B2D8050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93" y="2786766"/>
            <a:ext cx="5016782" cy="744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230134-D3D0-42F8-36C6-53F8DBC8ADA5}"/>
              </a:ext>
            </a:extLst>
          </p:cNvPr>
          <p:cNvPicPr>
            <a:picLocks noChangeAspect="1"/>
          </p:cNvPicPr>
          <p:nvPr/>
        </p:nvPicPr>
        <p:blipFill>
          <a:blip r:embed="rId3"/>
          <a:stretch>
            <a:fillRect/>
          </a:stretch>
        </p:blipFill>
        <p:spPr>
          <a:xfrm>
            <a:off x="3721193" y="4205527"/>
            <a:ext cx="4238625" cy="859337"/>
          </a:xfrm>
          <a:prstGeom prst="rect">
            <a:avLst/>
          </a:prstGeom>
        </p:spPr>
      </p:pic>
    </p:spTree>
    <p:extLst>
      <p:ext uri="{BB962C8B-B14F-4D97-AF65-F5344CB8AC3E}">
        <p14:creationId xmlns:p14="http://schemas.microsoft.com/office/powerpoint/2010/main" val="393566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19B1FC-AD7B-AA86-B59B-FDB72BFEE41A}"/>
              </a:ext>
            </a:extLst>
          </p:cNvPr>
          <p:cNvPicPr>
            <a:picLocks noChangeAspect="1"/>
          </p:cNvPicPr>
          <p:nvPr/>
        </p:nvPicPr>
        <p:blipFill>
          <a:blip r:embed="rId2"/>
          <a:stretch>
            <a:fillRect/>
          </a:stretch>
        </p:blipFill>
        <p:spPr>
          <a:xfrm>
            <a:off x="1283110" y="328073"/>
            <a:ext cx="9625779" cy="5393630"/>
          </a:xfrm>
          <a:prstGeom prst="rect">
            <a:avLst/>
          </a:prstGeom>
        </p:spPr>
      </p:pic>
      <p:sp>
        <p:nvSpPr>
          <p:cNvPr id="2" name="TextBox 1">
            <a:extLst>
              <a:ext uri="{FF2B5EF4-FFF2-40B4-BE49-F238E27FC236}">
                <a16:creationId xmlns:a16="http://schemas.microsoft.com/office/drawing/2014/main" id="{DF2228A7-3DE4-FA54-258B-23610A6169BC}"/>
              </a:ext>
            </a:extLst>
          </p:cNvPr>
          <p:cNvSpPr txBox="1"/>
          <p:nvPr/>
        </p:nvSpPr>
        <p:spPr>
          <a:xfrm>
            <a:off x="3520021" y="5944585"/>
            <a:ext cx="6096000"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1. An example of Stack Overflow’s question</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EVALUATION METRICS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842643" y="1505671"/>
            <a:ext cx="9367273" cy="4351338"/>
          </a:xfrm>
        </p:spPr>
        <p:txBody>
          <a:bodyPr>
            <a:normAutofit/>
          </a:bodyPr>
          <a:lstStyle/>
          <a:p>
            <a:pPr marL="0" indent="0">
              <a:lnSpc>
                <a:spcPct val="150000"/>
              </a:lnSpc>
              <a:buNone/>
            </a:pPr>
            <a:r>
              <a:rPr lang="en-US" sz="2400" b="1" dirty="0"/>
              <a:t>Area under the curve ( AUC)</a:t>
            </a:r>
          </a:p>
          <a:p>
            <a:pPr marL="0" indent="0">
              <a:lnSpc>
                <a:spcPct val="150000"/>
              </a:lnSpc>
              <a:buNone/>
            </a:pPr>
            <a:r>
              <a:rPr lang="th-TH" sz="2400" dirty="0"/>
              <a:t>	</a:t>
            </a:r>
            <a:r>
              <a:rPr lang="en-US" sz="2400" dirty="0"/>
              <a:t>To deal with the imbalance class, we use Area Under the Curve (AUC) to evaluate the model by the Area under the ROC (Receiver Operating Characteristic) curve, which consists of a True Positive Rate and False Positive Rate</a:t>
            </a:r>
          </a:p>
        </p:txBody>
      </p:sp>
      <p:pic>
        <p:nvPicPr>
          <p:cNvPr id="6" name="Picture 5">
            <a:extLst>
              <a:ext uri="{FF2B5EF4-FFF2-40B4-BE49-F238E27FC236}">
                <a16:creationId xmlns:a16="http://schemas.microsoft.com/office/drawing/2014/main" id="{7D5459F1-CA61-A3EE-2619-9CC825091780}"/>
              </a:ext>
            </a:extLst>
          </p:cNvPr>
          <p:cNvPicPr>
            <a:picLocks noChangeAspect="1"/>
          </p:cNvPicPr>
          <p:nvPr/>
        </p:nvPicPr>
        <p:blipFill>
          <a:blip r:embed="rId2"/>
          <a:stretch>
            <a:fillRect/>
          </a:stretch>
        </p:blipFill>
        <p:spPr>
          <a:xfrm>
            <a:off x="3830644" y="4542704"/>
            <a:ext cx="4876800" cy="1619250"/>
          </a:xfrm>
          <a:prstGeom prst="rect">
            <a:avLst/>
          </a:prstGeom>
        </p:spPr>
      </p:pic>
    </p:spTree>
    <p:extLst>
      <p:ext uri="{BB962C8B-B14F-4D97-AF65-F5344CB8AC3E}">
        <p14:creationId xmlns:p14="http://schemas.microsoft.com/office/powerpoint/2010/main" val="112975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EXPERIMENTAL RESULT</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56529" y="1719919"/>
            <a:ext cx="10435471" cy="4351338"/>
          </a:xfrm>
        </p:spPr>
        <p:txBody>
          <a:bodyPr>
            <a:normAutofit/>
          </a:bodyPr>
          <a:lstStyle/>
          <a:p>
            <a:pPr marL="0" indent="0">
              <a:lnSpc>
                <a:spcPct val="150000"/>
              </a:lnSpc>
              <a:buNone/>
            </a:pPr>
            <a:r>
              <a:rPr lang="en-US" sz="2400" dirty="0"/>
              <a:t>	</a:t>
            </a:r>
            <a:endParaRPr lang="en-TH" sz="2400" dirty="0"/>
          </a:p>
        </p:txBody>
      </p:sp>
      <p:pic>
        <p:nvPicPr>
          <p:cNvPr id="4098" name="Picture 2">
            <a:extLst>
              <a:ext uri="{FF2B5EF4-FFF2-40B4-BE49-F238E27FC236}">
                <a16:creationId xmlns:a16="http://schemas.microsoft.com/office/drawing/2014/main" id="{0BD03CD6-BB5C-3B15-B95E-86CE1E9A8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7" y="1719919"/>
            <a:ext cx="7358848" cy="459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94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56529" y="1719919"/>
            <a:ext cx="10435471" cy="4351338"/>
          </a:xfrm>
        </p:spPr>
        <p:txBody>
          <a:bodyPr>
            <a:normAutofit/>
          </a:bodyPr>
          <a:lstStyle/>
          <a:p>
            <a:pPr marL="0" indent="0">
              <a:lnSpc>
                <a:spcPct val="150000"/>
              </a:lnSpc>
              <a:buNone/>
            </a:pPr>
            <a:r>
              <a:rPr lang="en-US" sz="2400" dirty="0"/>
              <a:t>	</a:t>
            </a:r>
            <a:endParaRPr lang="en-TH" sz="2400" dirty="0"/>
          </a:p>
        </p:txBody>
      </p:sp>
      <p:pic>
        <p:nvPicPr>
          <p:cNvPr id="5122" name="Picture 2">
            <a:extLst>
              <a:ext uri="{FF2B5EF4-FFF2-40B4-BE49-F238E27FC236}">
                <a16:creationId xmlns:a16="http://schemas.microsoft.com/office/drawing/2014/main" id="{2FDCEDD9-1650-D7B8-0DC7-D65B3BD8B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235" y="1170572"/>
            <a:ext cx="7293069" cy="451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67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246EE69-AB7C-A92A-5FE0-0D0B20D50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77" y="1119173"/>
            <a:ext cx="8068796" cy="502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8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7D82AE0-2E9D-4976-F848-34C1B2634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055" y="970505"/>
            <a:ext cx="5505450" cy="4333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1898D3-2830-A532-C1F8-B03F1F2353A5}"/>
              </a:ext>
            </a:extLst>
          </p:cNvPr>
          <p:cNvSpPr txBox="1"/>
          <p:nvPr/>
        </p:nvSpPr>
        <p:spPr>
          <a:xfrm>
            <a:off x="3887573" y="5487385"/>
            <a:ext cx="60960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3. ELECTRA</a:t>
            </a:r>
            <a:r>
              <a:rPr lang="th-TH"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&amp;  MLTL ROC curve of class 3</a:t>
            </a:r>
          </a:p>
        </p:txBody>
      </p:sp>
    </p:spTree>
    <p:extLst>
      <p:ext uri="{BB962C8B-B14F-4D97-AF65-F5344CB8AC3E}">
        <p14:creationId xmlns:p14="http://schemas.microsoft.com/office/powerpoint/2010/main" val="124213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898D3-2830-A532-C1F8-B03F1F2353A5}"/>
              </a:ext>
            </a:extLst>
          </p:cNvPr>
          <p:cNvSpPr txBox="1"/>
          <p:nvPr/>
        </p:nvSpPr>
        <p:spPr>
          <a:xfrm>
            <a:off x="3637614" y="5464274"/>
            <a:ext cx="60960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4. ELECTRA</a:t>
            </a:r>
            <a:r>
              <a:rPr lang="th-TH"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&amp;</a:t>
            </a:r>
            <a:r>
              <a:rPr lang="th-TH"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LPROS ROC curve of class 3</a:t>
            </a:r>
          </a:p>
        </p:txBody>
      </p:sp>
      <p:pic>
        <p:nvPicPr>
          <p:cNvPr id="8194" name="Picture 2">
            <a:extLst>
              <a:ext uri="{FF2B5EF4-FFF2-40B4-BE49-F238E27FC236}">
                <a16:creationId xmlns:a16="http://schemas.microsoft.com/office/drawing/2014/main" id="{47F834F4-462F-5C54-1E31-6479898DA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888" y="993616"/>
            <a:ext cx="550545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87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898D3-2830-A532-C1F8-B03F1F2353A5}"/>
              </a:ext>
            </a:extLst>
          </p:cNvPr>
          <p:cNvSpPr txBox="1"/>
          <p:nvPr/>
        </p:nvSpPr>
        <p:spPr>
          <a:xfrm>
            <a:off x="3682438" y="5556242"/>
            <a:ext cx="60960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5. ELECTRA</a:t>
            </a:r>
            <a:r>
              <a:rPr lang="th-TH"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&amp;  MLeNN ROC curve of class 3</a:t>
            </a:r>
          </a:p>
        </p:txBody>
      </p:sp>
      <p:pic>
        <p:nvPicPr>
          <p:cNvPr id="9218" name="Picture 2">
            <a:extLst>
              <a:ext uri="{FF2B5EF4-FFF2-40B4-BE49-F238E27FC236}">
                <a16:creationId xmlns:a16="http://schemas.microsoft.com/office/drawing/2014/main" id="{C9943291-9323-40AE-55AA-22458949D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170" y="1044623"/>
            <a:ext cx="5452502" cy="429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5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898D3-2830-A532-C1F8-B03F1F2353A5}"/>
              </a:ext>
            </a:extLst>
          </p:cNvPr>
          <p:cNvSpPr txBox="1"/>
          <p:nvPr/>
        </p:nvSpPr>
        <p:spPr>
          <a:xfrm>
            <a:off x="3682438" y="5556242"/>
            <a:ext cx="60960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6. Multi-Class ELECTRA &amp; MLTL ROC curve</a:t>
            </a:r>
          </a:p>
        </p:txBody>
      </p:sp>
      <p:pic>
        <p:nvPicPr>
          <p:cNvPr id="10242" name="Picture 2">
            <a:extLst>
              <a:ext uri="{FF2B5EF4-FFF2-40B4-BE49-F238E27FC236}">
                <a16:creationId xmlns:a16="http://schemas.microsoft.com/office/drawing/2014/main" id="{3CE53DF2-90FB-2A11-DD42-D981F181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985227"/>
            <a:ext cx="550545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07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898D3-2830-A532-C1F8-B03F1F2353A5}"/>
              </a:ext>
            </a:extLst>
          </p:cNvPr>
          <p:cNvSpPr txBox="1"/>
          <p:nvPr/>
        </p:nvSpPr>
        <p:spPr>
          <a:xfrm>
            <a:off x="3682438" y="5556242"/>
            <a:ext cx="60960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7. Multi-Class ELECTRA &amp; LPROS ROC curve</a:t>
            </a:r>
          </a:p>
        </p:txBody>
      </p:sp>
      <p:pic>
        <p:nvPicPr>
          <p:cNvPr id="11266" name="Picture 2">
            <a:extLst>
              <a:ext uri="{FF2B5EF4-FFF2-40B4-BE49-F238E27FC236}">
                <a16:creationId xmlns:a16="http://schemas.microsoft.com/office/drawing/2014/main" id="{6F170464-3A88-BC28-88F4-D30778F2A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1100698"/>
            <a:ext cx="550545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82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898D3-2830-A532-C1F8-B03F1F2353A5}"/>
              </a:ext>
            </a:extLst>
          </p:cNvPr>
          <p:cNvSpPr txBox="1"/>
          <p:nvPr/>
        </p:nvSpPr>
        <p:spPr>
          <a:xfrm>
            <a:off x="3682438" y="5556242"/>
            <a:ext cx="60960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8. Multi-Class ELECTRA &amp; MLeNN ROC curve</a:t>
            </a:r>
          </a:p>
        </p:txBody>
      </p:sp>
      <p:pic>
        <p:nvPicPr>
          <p:cNvPr id="12290" name="Picture 2">
            <a:extLst>
              <a:ext uri="{FF2B5EF4-FFF2-40B4-BE49-F238E27FC236}">
                <a16:creationId xmlns:a16="http://schemas.microsoft.com/office/drawing/2014/main" id="{E16FF222-33DA-85A7-1D98-D51929EB5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852" y="993122"/>
            <a:ext cx="550545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1096292" y="331350"/>
            <a:ext cx="11106149" cy="1325563"/>
          </a:xfrm>
        </p:spPr>
        <p:txBody>
          <a:bodyPr>
            <a:normAutofit/>
          </a:bodyPr>
          <a:lstStyle/>
          <a:p>
            <a:r>
              <a:rPr lang="en-US" dirty="0"/>
              <a:t>MULTI-LABEL </a:t>
            </a:r>
            <a:br>
              <a:rPr lang="en-US" dirty="0"/>
            </a:br>
            <a:r>
              <a:rPr lang="en-US" dirty="0"/>
              <a:t>CLASSIFICATION PROBLEM</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829235" y="1844034"/>
            <a:ext cx="9858376" cy="4351338"/>
          </a:xfrm>
        </p:spPr>
        <p:txBody>
          <a:bodyPr>
            <a:normAutofit/>
          </a:bodyPr>
          <a:lstStyle/>
          <a:p>
            <a:pPr marL="0" indent="0">
              <a:lnSpc>
                <a:spcPct val="100000"/>
              </a:lnSpc>
              <a:buNone/>
            </a:pPr>
            <a:r>
              <a:rPr lang="en-US" sz="2400" dirty="0"/>
              <a:t>There are numerous challenges [15] :</a:t>
            </a:r>
          </a:p>
          <a:p>
            <a:pPr marL="0" indent="0">
              <a:lnSpc>
                <a:spcPct val="100000"/>
              </a:lnSpc>
              <a:buNone/>
            </a:pPr>
            <a:r>
              <a:rPr lang="en-US" sz="2400" dirty="0"/>
              <a:t>- Noisy data from insignificant features in high-dimensionality data</a:t>
            </a:r>
          </a:p>
          <a:p>
            <a:pPr marL="0" indent="0">
              <a:lnSpc>
                <a:spcPct val="100000"/>
              </a:lnSpc>
              <a:buNone/>
            </a:pPr>
            <a:r>
              <a:rPr lang="en-US" sz="2400" dirty="0"/>
              <a:t>- Degrading the quality of data from cleaning process and label dependency</a:t>
            </a:r>
          </a:p>
          <a:p>
            <a:pPr marL="0" indent="0">
              <a:lnSpc>
                <a:spcPct val="100000"/>
              </a:lnSpc>
              <a:buNone/>
            </a:pPr>
            <a:r>
              <a:rPr lang="en-US" sz="2400" dirty="0"/>
              <a:t>- Uncertain and imbalance data</a:t>
            </a:r>
          </a:p>
          <a:p>
            <a:pPr marL="0" indent="0">
              <a:lnSpc>
                <a:spcPct val="100000"/>
              </a:lnSpc>
              <a:buNone/>
            </a:pPr>
            <a:r>
              <a:rPr lang="en-US" sz="2400" dirty="0"/>
              <a:t>- Label uncertainty from adding unnecessary labels and drifting labels. </a:t>
            </a:r>
          </a:p>
          <a:p>
            <a:pPr marL="0" indent="0">
              <a:lnSpc>
                <a:spcPct val="100000"/>
              </a:lnSpc>
              <a:buNone/>
            </a:pPr>
            <a:r>
              <a:rPr lang="en-US" sz="2400" dirty="0"/>
              <a:t>	We focus on imbalances by comparing LP-ROS, ML-ROS, MLeNN, MLTL, MLSOL, MLSMOTE and REMEDIAL resampling methods. </a:t>
            </a:r>
            <a:endParaRPr lang="en-TH" sz="2400" dirty="0"/>
          </a:p>
        </p:txBody>
      </p:sp>
    </p:spTree>
    <p:extLst>
      <p:ext uri="{BB962C8B-B14F-4D97-AF65-F5344CB8AC3E}">
        <p14:creationId xmlns:p14="http://schemas.microsoft.com/office/powerpoint/2010/main" val="200254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78900" y="771963"/>
            <a:ext cx="9781130" cy="4351338"/>
          </a:xfrm>
        </p:spPr>
        <p:txBody>
          <a:bodyPr>
            <a:normAutofit fontScale="25000" lnSpcReduction="20000"/>
          </a:bodyPr>
          <a:lstStyle/>
          <a:p>
            <a:pPr marL="0" indent="0">
              <a:lnSpc>
                <a:spcPct val="150000"/>
              </a:lnSpc>
              <a:buNone/>
            </a:pPr>
            <a:r>
              <a:rPr lang="en-US" sz="8800" dirty="0"/>
              <a:t>- ML-ROS, the most frequent labels are from the minority samples. </a:t>
            </a:r>
          </a:p>
          <a:p>
            <a:pPr marL="0" indent="0">
              <a:lnSpc>
                <a:spcPct val="150000"/>
              </a:lnSpc>
              <a:buNone/>
            </a:pPr>
            <a:r>
              <a:rPr lang="en-US" sz="8800" dirty="0"/>
              <a:t>- LP-ROS only considers the whole labelset. </a:t>
            </a:r>
          </a:p>
          <a:p>
            <a:pPr marL="0" indent="0">
              <a:lnSpc>
                <a:spcPct val="150000"/>
              </a:lnSpc>
              <a:buNone/>
            </a:pPr>
            <a:r>
              <a:rPr lang="en-US" sz="8800" dirty="0"/>
              <a:t>- REMEDIAL changes the pattern of the label space and synthesized too many virtual labelsets. </a:t>
            </a:r>
          </a:p>
          <a:p>
            <a:pPr marL="0" indent="0">
              <a:lnSpc>
                <a:spcPct val="150000"/>
              </a:lnSpc>
              <a:buNone/>
            </a:pPr>
            <a:r>
              <a:rPr lang="en-US" sz="8800" dirty="0"/>
              <a:t>- MLSOL concentrates only on local label distribution. </a:t>
            </a:r>
          </a:p>
          <a:p>
            <a:pPr marL="0" indent="0">
              <a:lnSpc>
                <a:spcPct val="150000"/>
              </a:lnSpc>
              <a:buNone/>
            </a:pPr>
            <a:r>
              <a:rPr lang="en-US" sz="8800" dirty="0"/>
              <a:t>- MLSMOTE  generates new synthetic samples that are added somewhere in the feature space, causing the class groups to overlap. </a:t>
            </a:r>
          </a:p>
          <a:p>
            <a:pPr marL="0" indent="0">
              <a:lnSpc>
                <a:spcPct val="150000"/>
              </a:lnSpc>
              <a:buNone/>
            </a:pPr>
            <a:r>
              <a:rPr lang="en-US" sz="8800" dirty="0"/>
              <a:t>- MLeNN underperforms all benchmarks due to its reliance on insignificant features and neighbors. </a:t>
            </a:r>
          </a:p>
          <a:p>
            <a:pPr marL="0" indent="0">
              <a:lnSpc>
                <a:spcPct val="150000"/>
              </a:lnSpc>
              <a:buNone/>
            </a:pPr>
            <a:r>
              <a:rPr lang="en-US" sz="8800" dirty="0"/>
              <a:t>- MLTL uses the traditional Tomek Link technique to correct the imbalance.</a:t>
            </a:r>
            <a:endParaRPr lang="en-TH" sz="2400" dirty="0"/>
          </a:p>
        </p:txBody>
      </p:sp>
    </p:spTree>
    <p:extLst>
      <p:ext uri="{BB962C8B-B14F-4D97-AF65-F5344CB8AC3E}">
        <p14:creationId xmlns:p14="http://schemas.microsoft.com/office/powerpoint/2010/main" val="3254925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356F46-EE34-226A-3856-5834019BBEFF}"/>
              </a:ext>
            </a:extLst>
          </p:cNvPr>
          <p:cNvPicPr>
            <a:picLocks noChangeAspect="1"/>
          </p:cNvPicPr>
          <p:nvPr/>
        </p:nvPicPr>
        <p:blipFill>
          <a:blip r:embed="rId2"/>
          <a:stretch>
            <a:fillRect/>
          </a:stretch>
        </p:blipFill>
        <p:spPr>
          <a:xfrm>
            <a:off x="1722503" y="1002828"/>
            <a:ext cx="9563977" cy="3242722"/>
          </a:xfrm>
          <a:prstGeom prst="rect">
            <a:avLst/>
          </a:prstGeom>
        </p:spPr>
      </p:pic>
      <p:sp>
        <p:nvSpPr>
          <p:cNvPr id="7" name="TextBox 6">
            <a:extLst>
              <a:ext uri="{FF2B5EF4-FFF2-40B4-BE49-F238E27FC236}">
                <a16:creationId xmlns:a16="http://schemas.microsoft.com/office/drawing/2014/main" id="{7ED21849-9D77-FD44-A397-47BA8D05BC9F}"/>
              </a:ext>
            </a:extLst>
          </p:cNvPr>
          <p:cNvSpPr txBox="1"/>
          <p:nvPr/>
        </p:nvSpPr>
        <p:spPr>
          <a:xfrm>
            <a:off x="3095538" y="4445793"/>
            <a:ext cx="8856149" cy="677108"/>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Fig 9. The Multi-label classic Tomek Link modified from [15]</a:t>
            </a:r>
          </a:p>
          <a:p>
            <a:endParaRPr lang="en-US" dirty="0"/>
          </a:p>
        </p:txBody>
      </p:sp>
      <p:sp>
        <p:nvSpPr>
          <p:cNvPr id="9" name="TextBox 8">
            <a:extLst>
              <a:ext uri="{FF2B5EF4-FFF2-40B4-BE49-F238E27FC236}">
                <a16:creationId xmlns:a16="http://schemas.microsoft.com/office/drawing/2014/main" id="{DEBF922D-4A70-AE2E-F9FD-5051480434B8}"/>
              </a:ext>
            </a:extLst>
          </p:cNvPr>
          <p:cNvSpPr txBox="1"/>
          <p:nvPr/>
        </p:nvSpPr>
        <p:spPr>
          <a:xfrm>
            <a:off x="1873504" y="5323144"/>
            <a:ext cx="8856149"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 If used as an undersampling technique, only the samples from the majority class are removed. </a:t>
            </a:r>
            <a:endParaRPr lang="en-US" sz="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If used as a post-process cleaning step both samples are removed.</a:t>
            </a:r>
          </a:p>
        </p:txBody>
      </p:sp>
    </p:spTree>
    <p:extLst>
      <p:ext uri="{BB962C8B-B14F-4D97-AF65-F5344CB8AC3E}">
        <p14:creationId xmlns:p14="http://schemas.microsoft.com/office/powerpoint/2010/main" val="220417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BF922D-4A70-AE2E-F9FD-5051480434B8}"/>
              </a:ext>
            </a:extLst>
          </p:cNvPr>
          <p:cNvSpPr txBox="1"/>
          <p:nvPr/>
        </p:nvSpPr>
        <p:spPr>
          <a:xfrm>
            <a:off x="2041284" y="986036"/>
            <a:ext cx="8856149" cy="3785652"/>
          </a:xfrm>
          <a:prstGeom prst="rect">
            <a:avLst/>
          </a:prstGeom>
          <a:noFill/>
        </p:spPr>
        <p:txBody>
          <a:bodyPr wrap="square">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For large-scale learning like multi-label in deep learning scenarios, it is difficult to create an unambiguous neighbor relationship. This ultimately results in the inaccurate deletion of significant samples.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As a result, MLeNN struggles with features and a neighbor-based strategy that are distinct from those utilized by MLTL. It uses the traditional Tomek Link technique to correct the imbalance.</a:t>
            </a:r>
          </a:p>
        </p:txBody>
      </p:sp>
    </p:spTree>
    <p:extLst>
      <p:ext uri="{BB962C8B-B14F-4D97-AF65-F5344CB8AC3E}">
        <p14:creationId xmlns:p14="http://schemas.microsoft.com/office/powerpoint/2010/main" val="3809125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1085851" y="486635"/>
            <a:ext cx="11106149" cy="1325563"/>
          </a:xfrm>
        </p:spPr>
        <p:txBody>
          <a:bodyPr>
            <a:normAutofit/>
          </a:bodyPr>
          <a:lstStyle/>
          <a:p>
            <a:r>
              <a:rPr lang="en-US" dirty="0"/>
              <a:t>CONCLUSION AND FUTURE WORK</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829234" y="1719919"/>
            <a:ext cx="9747574" cy="4351338"/>
          </a:xfrm>
        </p:spPr>
        <p:txBody>
          <a:bodyPr>
            <a:normAutofit lnSpcReduction="10000"/>
          </a:bodyPr>
          <a:lstStyle/>
          <a:p>
            <a:pPr marL="0" indent="0">
              <a:lnSpc>
                <a:spcPct val="150000"/>
              </a:lnSpc>
              <a:buNone/>
            </a:pPr>
            <a:r>
              <a:rPr lang="en-US" sz="2400" dirty="0"/>
              <a:t>	The results showed that MLTL is a suitable selection to manage the imbalance in multi-label classification for our Stack Overflow data. Still, with the overfitting issue from the oversampling data, we suggest using other methods to address the issue, such as the hybrid method. Other pre-trained models can improve performance, mainly when used with multiple GPUs. However, researchers should choose the resampling method that is most appropriate for their specific dataset and problem.</a:t>
            </a:r>
          </a:p>
          <a:p>
            <a:pPr marL="0" indent="0">
              <a:lnSpc>
                <a:spcPct val="150000"/>
              </a:lnSpc>
              <a:buNone/>
            </a:pPr>
            <a:endParaRPr lang="en-TH" sz="2400" dirty="0"/>
          </a:p>
        </p:txBody>
      </p:sp>
    </p:spTree>
    <p:extLst>
      <p:ext uri="{BB962C8B-B14F-4D97-AF65-F5344CB8AC3E}">
        <p14:creationId xmlns:p14="http://schemas.microsoft.com/office/powerpoint/2010/main" val="618602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867737" y="218187"/>
            <a:ext cx="11106149" cy="1325563"/>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636285" y="1367581"/>
            <a:ext cx="10446657" cy="4351338"/>
          </a:xfrm>
        </p:spPr>
        <p:txBody>
          <a:bodyPr>
            <a:noAutofit/>
          </a:bodyPr>
          <a:lstStyle/>
          <a:p>
            <a:pPr marL="0" indent="0">
              <a:lnSpc>
                <a:spcPct val="150000"/>
              </a:lnSpc>
              <a:buNone/>
            </a:pPr>
            <a:r>
              <a:rPr lang="en-US" sz="1600" dirty="0"/>
              <a:t>[1]	P. Zhou, J. Liu, X. Liu, Z. Yang, and J. C. Grundy, "Is deep learning better than traditional approaches in tag recommendation for software information sites?," Inf. </a:t>
            </a:r>
            <a:r>
              <a:rPr lang="en-US" sz="1600" dirty="0" err="1"/>
              <a:t>Softw</a:t>
            </a:r>
            <a:r>
              <a:rPr lang="en-US" sz="1600" dirty="0"/>
              <a:t>. Technol., vol. 109, pp. 1-13, 2019.</a:t>
            </a:r>
          </a:p>
          <a:p>
            <a:pPr marL="0" indent="0">
              <a:lnSpc>
                <a:spcPct val="150000"/>
              </a:lnSpc>
              <a:buNone/>
            </a:pPr>
            <a:r>
              <a:rPr lang="en-US" sz="1600" dirty="0"/>
              <a:t>[2]	S. Wang, D. Lo, B. </a:t>
            </a:r>
            <a:r>
              <a:rPr lang="en-US" sz="1600" dirty="0" err="1"/>
              <a:t>Vasilescu</a:t>
            </a:r>
            <a:r>
              <a:rPr lang="en-US" sz="1600" dirty="0"/>
              <a:t>, and A. </a:t>
            </a:r>
            <a:r>
              <a:rPr lang="en-US" sz="1600" dirty="0" err="1"/>
              <a:t>Serebrenik</a:t>
            </a:r>
            <a:r>
              <a:rPr lang="en-US" sz="1600" dirty="0"/>
              <a:t>, "EnTagRec++: An enhanced tag recommendation system for software information sites," Empirical Software Engineering, vol. 23, pp. 800-832, 2014.  </a:t>
            </a:r>
          </a:p>
          <a:p>
            <a:pPr marL="0" indent="0">
              <a:lnSpc>
                <a:spcPct val="150000"/>
              </a:lnSpc>
              <a:buNone/>
            </a:pPr>
            <a:r>
              <a:rPr lang="en-US" sz="1600" dirty="0"/>
              <a:t>[3]	P. Zhou, J. Liu, Z. Yang, and G. Zhou, "Scalable tag recommendation for software information sites," 2017 IEEE 24th International Conference on Software Analysis, Evolution and Reengineering (SANER), pp. 272-282, 2017.</a:t>
            </a:r>
          </a:p>
          <a:p>
            <a:pPr marL="0" indent="0">
              <a:lnSpc>
                <a:spcPct val="150000"/>
              </a:lnSpc>
              <a:buNone/>
            </a:pPr>
            <a:r>
              <a:rPr lang="en-US" sz="1600" dirty="0"/>
              <a:t>[4]	J. Liu, P. Zhou, Z. Yang, X. Liu, and J. C. Grundy, "FastTagRec: fast tag recommendation for software information sites," Automated Software Engineering, vol. 25, pp. 675-701, 2018.   </a:t>
            </a:r>
          </a:p>
          <a:p>
            <a:pPr marL="0" indent="0">
              <a:lnSpc>
                <a:spcPct val="150000"/>
              </a:lnSpc>
              <a:buNone/>
            </a:pPr>
            <a:r>
              <a:rPr lang="en-US" sz="1600" dirty="0"/>
              <a:t>[5]	B. Xu, T. Hoang, A. Sharma, C. Yang, X. Xia, and D. Lo, "Post2Vec: Learning Distributed Representations of Stack Overflow Posts," IEEE Transactions on Software Engineering, vol. 48, pp. 3423-3441, 2022.</a:t>
            </a:r>
            <a:endParaRPr lang="en-TH" sz="1600" dirty="0"/>
          </a:p>
        </p:txBody>
      </p:sp>
    </p:spTree>
    <p:extLst>
      <p:ext uri="{BB962C8B-B14F-4D97-AF65-F5344CB8AC3E}">
        <p14:creationId xmlns:p14="http://schemas.microsoft.com/office/powerpoint/2010/main" val="987114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867737" y="344022"/>
            <a:ext cx="11106149" cy="1325563"/>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36954" y="1535361"/>
            <a:ext cx="10133467" cy="4351338"/>
          </a:xfrm>
        </p:spPr>
        <p:txBody>
          <a:bodyPr>
            <a:normAutofit/>
          </a:bodyPr>
          <a:lstStyle/>
          <a:p>
            <a:pPr marL="0" indent="0">
              <a:lnSpc>
                <a:spcPct val="150000"/>
              </a:lnSpc>
              <a:buNone/>
            </a:pPr>
            <a:r>
              <a:rPr lang="en-US" sz="1600" dirty="0"/>
              <a:t>[6]	D. Peng, T. Gu, X. Hu, and C. Liu, "Addressing the multi-label imbalance for neural networks: An approach based on stratified mini-batches," Neurocomputing, vol. 435, pp. 91-102, 2021.    </a:t>
            </a:r>
          </a:p>
          <a:p>
            <a:pPr marL="0" indent="0">
              <a:lnSpc>
                <a:spcPct val="150000"/>
              </a:lnSpc>
              <a:buNone/>
            </a:pPr>
            <a:r>
              <a:rPr lang="en-US" sz="1600" dirty="0"/>
              <a:t>[7]	F. </a:t>
            </a:r>
            <a:r>
              <a:rPr lang="en-US" sz="1600" dirty="0" err="1"/>
              <a:t>Charte</a:t>
            </a:r>
            <a:r>
              <a:rPr lang="en-US" sz="1600" dirty="0"/>
              <a:t>, A. J. Rivera, M. J. d. Jesús, and F. Herrera, "Tackling Multilabel Imbalance through Label Decoupling and Data Resampling Hybridization," </a:t>
            </a:r>
            <a:r>
              <a:rPr lang="en-US" sz="1600" dirty="0" err="1"/>
              <a:t>ArXiv</a:t>
            </a:r>
            <a:r>
              <a:rPr lang="en-US" sz="1600" dirty="0"/>
              <a:t>, vol. abs/1802.05031, 2017.</a:t>
            </a:r>
          </a:p>
          <a:p>
            <a:pPr marL="0" indent="0">
              <a:lnSpc>
                <a:spcPct val="150000"/>
              </a:lnSpc>
              <a:buNone/>
            </a:pPr>
            <a:r>
              <a:rPr lang="en-US" sz="1600" dirty="0"/>
              <a:t>[8]	F. </a:t>
            </a:r>
            <a:r>
              <a:rPr lang="en-US" sz="1600" dirty="0" err="1"/>
              <a:t>Charte</a:t>
            </a:r>
            <a:r>
              <a:rPr lang="en-US" sz="1600" dirty="0"/>
              <a:t>, A. J. Rivera, M. J. d. Jesús, and F. Herrera, "A First Approach to Deal with Imbalance in Multi-label Datasets," in Hybrid Artificial Intelligence Systems, 2013.</a:t>
            </a:r>
          </a:p>
          <a:p>
            <a:pPr marL="0" indent="0">
              <a:lnSpc>
                <a:spcPct val="150000"/>
              </a:lnSpc>
              <a:buNone/>
            </a:pPr>
            <a:r>
              <a:rPr lang="en-US" sz="1600" dirty="0"/>
              <a:t>[9]	F. </a:t>
            </a:r>
            <a:r>
              <a:rPr lang="en-US" sz="1600" dirty="0" err="1"/>
              <a:t>Charte</a:t>
            </a:r>
            <a:r>
              <a:rPr lang="en-US" sz="1600" dirty="0"/>
              <a:t>, A. J. Rivera, M. J. d. Jesús, and F. Herrera, "Addressing imbalance in multilabel classification: Measures and random resampling algorithms," Neurocomputing, vol. 163, pp. 3-16, 2015.</a:t>
            </a:r>
          </a:p>
          <a:p>
            <a:pPr marL="0" indent="0">
              <a:lnSpc>
                <a:spcPct val="150000"/>
              </a:lnSpc>
              <a:buNone/>
            </a:pPr>
            <a:r>
              <a:rPr lang="en-US" sz="1600" dirty="0"/>
              <a:t>[10]	F. </a:t>
            </a:r>
            <a:r>
              <a:rPr lang="en-US" sz="1600" dirty="0" err="1"/>
              <a:t>Charte</a:t>
            </a:r>
            <a:r>
              <a:rPr lang="en-US" sz="1600" dirty="0"/>
              <a:t>, A. J. Rivera, M. J. d. Jesús, and F. Herrera, "Resampling Multilabel Datasets by Decoupling Highly Imbalanced Labels," in Hybrid Artificial Intelligence Systems, 2015.</a:t>
            </a:r>
            <a:endParaRPr lang="en-TH" sz="1600" dirty="0"/>
          </a:p>
        </p:txBody>
      </p:sp>
    </p:spTree>
    <p:extLst>
      <p:ext uri="{BB962C8B-B14F-4D97-AF65-F5344CB8AC3E}">
        <p14:creationId xmlns:p14="http://schemas.microsoft.com/office/powerpoint/2010/main" val="4011907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867737" y="344022"/>
            <a:ext cx="11106149" cy="1325563"/>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36954" y="1535361"/>
            <a:ext cx="10133467" cy="4351338"/>
          </a:xfrm>
        </p:spPr>
        <p:txBody>
          <a:bodyPr>
            <a:normAutofit lnSpcReduction="10000"/>
          </a:bodyPr>
          <a:lstStyle/>
          <a:p>
            <a:pPr marL="0" indent="0">
              <a:lnSpc>
                <a:spcPct val="150000"/>
              </a:lnSpc>
              <a:buNone/>
            </a:pPr>
            <a:r>
              <a:rPr lang="en-US" sz="1600" dirty="0"/>
              <a:t>[11]	A. F. </a:t>
            </a:r>
            <a:r>
              <a:rPr lang="en-US" sz="1600" dirty="0" err="1"/>
              <a:t>Giraldo-Forero</a:t>
            </a:r>
            <a:r>
              <a:rPr lang="en-US" sz="1600" dirty="0"/>
              <a:t>, J. A. Jaramillo-Garzón, J. F. Ruiz-Muñoz, and G. Castellanos-Domínguez, "Managing Imbalanced Data Sets in Multi-label Problems: A Case Study with the SMOTE Algorithm," in </a:t>
            </a:r>
            <a:r>
              <a:rPr lang="en-US" sz="1600" dirty="0" err="1"/>
              <a:t>Iberoamerican</a:t>
            </a:r>
            <a:r>
              <a:rPr lang="en-US" sz="1600" dirty="0"/>
              <a:t> Congress on Pattern Recognition, 2013.</a:t>
            </a:r>
          </a:p>
          <a:p>
            <a:pPr marL="0" indent="0">
              <a:lnSpc>
                <a:spcPct val="150000"/>
              </a:lnSpc>
              <a:buNone/>
            </a:pPr>
            <a:r>
              <a:rPr lang="en-US" sz="1600" dirty="0"/>
              <a:t>[12]	F. </a:t>
            </a:r>
            <a:r>
              <a:rPr lang="en-US" sz="1600" dirty="0" err="1"/>
              <a:t>Charte</a:t>
            </a:r>
            <a:r>
              <a:rPr lang="en-US" sz="1600" dirty="0"/>
              <a:t>, A. J. Rivera, M. J. d. Jesús, and F. Herrera, "MLeNN: A First Approach to Heuristic Multilabel Undersampling," in Ideal, 2014.</a:t>
            </a:r>
          </a:p>
          <a:p>
            <a:pPr marL="0" indent="0">
              <a:lnSpc>
                <a:spcPct val="150000"/>
              </a:lnSpc>
              <a:buNone/>
            </a:pPr>
            <a:r>
              <a:rPr lang="en-US" sz="1600" dirty="0"/>
              <a:t>[13]	F. </a:t>
            </a:r>
            <a:r>
              <a:rPr lang="en-US" sz="1600" dirty="0" err="1"/>
              <a:t>Charte</a:t>
            </a:r>
            <a:r>
              <a:rPr lang="en-US" sz="1600" dirty="0"/>
              <a:t>, A. J. Rivera, M. J. d. Jesús, and F. Herrera, "MLSMOTE: Approaching imbalanced multilabel learning through synthetic instance generation," </a:t>
            </a:r>
            <a:r>
              <a:rPr lang="en-US" sz="1600" dirty="0" err="1"/>
              <a:t>Knowl</a:t>
            </a:r>
            <a:r>
              <a:rPr lang="en-US" sz="1600" dirty="0"/>
              <a:t>. Based Syst., vol. 89, pp. 385-397, 2015.</a:t>
            </a:r>
          </a:p>
          <a:p>
            <a:pPr marL="0" indent="0">
              <a:lnSpc>
                <a:spcPct val="150000"/>
              </a:lnSpc>
              <a:buNone/>
            </a:pPr>
            <a:r>
              <a:rPr lang="en-US" sz="1600" dirty="0"/>
              <a:t>[14]	B. Liu and G. </a:t>
            </a:r>
            <a:r>
              <a:rPr lang="en-US" sz="1600" dirty="0" err="1"/>
              <a:t>Tsoumakas</a:t>
            </a:r>
            <a:r>
              <a:rPr lang="en-US" sz="1600" dirty="0"/>
              <a:t>, "Synthetic Oversampling of Multi-Label Data based on Local Label Distribution," in ECML/PKDD, 2019.  </a:t>
            </a:r>
          </a:p>
          <a:p>
            <a:pPr marL="0" indent="0">
              <a:lnSpc>
                <a:spcPct val="150000"/>
              </a:lnSpc>
              <a:buNone/>
            </a:pPr>
            <a:r>
              <a:rPr lang="en-US" sz="1600" dirty="0"/>
              <a:t>[15]	R. M. Pereira, Y. M. G. Costa, and C. N. Silla, "MLTL: A multi-label approach for the Tomek Link undersampling algorithm," Neurocomputing, vol. 383, pp. 95-105, 2020.</a:t>
            </a:r>
            <a:endParaRPr lang="en-TH" sz="1600" dirty="0"/>
          </a:p>
        </p:txBody>
      </p:sp>
    </p:spTree>
    <p:extLst>
      <p:ext uri="{BB962C8B-B14F-4D97-AF65-F5344CB8AC3E}">
        <p14:creationId xmlns:p14="http://schemas.microsoft.com/office/powerpoint/2010/main" val="2868044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867737" y="344022"/>
            <a:ext cx="11106149" cy="1325563"/>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36954" y="1535361"/>
            <a:ext cx="10133467" cy="4351338"/>
          </a:xfrm>
        </p:spPr>
        <p:txBody>
          <a:bodyPr>
            <a:normAutofit lnSpcReduction="10000"/>
          </a:bodyPr>
          <a:lstStyle/>
          <a:p>
            <a:pPr marL="0" indent="0">
              <a:lnSpc>
                <a:spcPct val="150000"/>
              </a:lnSpc>
              <a:buNone/>
            </a:pPr>
            <a:r>
              <a:rPr lang="en-US" sz="1600" dirty="0"/>
              <a:t>[16]	F. </a:t>
            </a:r>
            <a:r>
              <a:rPr lang="en-US" sz="1600" dirty="0" err="1"/>
              <a:t>Charte</a:t>
            </a:r>
            <a:r>
              <a:rPr lang="en-US" sz="1600" dirty="0"/>
              <a:t>, A. J. Rivera, M. J. del Jesus, and F. Herrera, "REMEDIAL-HwR: Tackling multilabel imbalance through label decoupling and data resampling hybridization," Neurocomputing, vol. 326, pp. 110-122, 2019.</a:t>
            </a:r>
          </a:p>
          <a:p>
            <a:pPr marL="0" indent="0">
              <a:lnSpc>
                <a:spcPct val="150000"/>
              </a:lnSpc>
              <a:buNone/>
            </a:pPr>
            <a:r>
              <a:rPr lang="en-US" sz="1600" dirty="0"/>
              <a:t>[17]	B. Liu, K. </a:t>
            </a:r>
            <a:r>
              <a:rPr lang="en-US" sz="1600" dirty="0" err="1"/>
              <a:t>Blekas</a:t>
            </a:r>
            <a:r>
              <a:rPr lang="en-US" sz="1600" dirty="0"/>
              <a:t>, and G. </a:t>
            </a:r>
            <a:r>
              <a:rPr lang="en-US" sz="1600" dirty="0" err="1"/>
              <a:t>Tsoumakas</a:t>
            </a:r>
            <a:r>
              <a:rPr lang="en-US" sz="1600" dirty="0"/>
              <a:t>, "Multi-label sampling based on local label imbalance," Pattern Recognition, vol. 122, p. 108294, 2022.</a:t>
            </a:r>
          </a:p>
          <a:p>
            <a:pPr marL="0" indent="0">
              <a:lnSpc>
                <a:spcPct val="150000"/>
              </a:lnSpc>
              <a:buNone/>
            </a:pPr>
            <a:r>
              <a:rPr lang="en-US" sz="1600" dirty="0"/>
              <a:t>[18]	P. Pant, A. S. </a:t>
            </a:r>
            <a:r>
              <a:rPr lang="en-US" sz="1600" dirty="0" err="1"/>
              <a:t>Sabitha</a:t>
            </a:r>
            <a:r>
              <a:rPr lang="en-US" sz="1600" dirty="0"/>
              <a:t>, T. Choudhury, and P. Dhingra, "Multi-label Classification Trending Challenges and Approaches," Advances in Intelligent Systems and Computing, 2018.</a:t>
            </a:r>
          </a:p>
          <a:p>
            <a:pPr marL="0" indent="0">
              <a:lnSpc>
                <a:spcPct val="150000"/>
              </a:lnSpc>
              <a:buNone/>
            </a:pPr>
            <a:r>
              <a:rPr lang="en-US" sz="1600" dirty="0"/>
              <a:t>[19]	J. Von der Mosel, A. </a:t>
            </a:r>
            <a:r>
              <a:rPr lang="en-US" sz="1600" dirty="0" err="1"/>
              <a:t>Trautsch</a:t>
            </a:r>
            <a:r>
              <a:rPr lang="en-US" sz="1600" dirty="0"/>
              <a:t>, and S. Herbold, "On the validity of pre-trained transformers for natural language processing in the software engineering domain," IEEE Transactions on Software Engineering, 2022.</a:t>
            </a:r>
          </a:p>
          <a:p>
            <a:pPr marL="0" indent="0">
              <a:lnSpc>
                <a:spcPct val="150000"/>
              </a:lnSpc>
              <a:buNone/>
            </a:pPr>
            <a:r>
              <a:rPr lang="en-US" sz="1600" dirty="0"/>
              <a:t>[20]	K. Clark, M.-T. Luong, Q. V. Le, and C. D. Manning, "ELECTRA: Pre-training Text Encoders as Discriminators Rather Than Generators," </a:t>
            </a:r>
            <a:r>
              <a:rPr lang="en-US" sz="1600" dirty="0" err="1"/>
              <a:t>ArXiv</a:t>
            </a:r>
            <a:r>
              <a:rPr lang="en-US" sz="1600" dirty="0"/>
              <a:t>, vol. abs/2003.10555, 2020.</a:t>
            </a:r>
            <a:endParaRPr lang="en-TH" sz="1600" dirty="0"/>
          </a:p>
        </p:txBody>
      </p:sp>
    </p:spTree>
    <p:extLst>
      <p:ext uri="{BB962C8B-B14F-4D97-AF65-F5344CB8AC3E}">
        <p14:creationId xmlns:p14="http://schemas.microsoft.com/office/powerpoint/2010/main" val="1565335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867737" y="344022"/>
            <a:ext cx="11106149" cy="1325563"/>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36954" y="1535361"/>
            <a:ext cx="10133467" cy="4351338"/>
          </a:xfrm>
        </p:spPr>
        <p:txBody>
          <a:bodyPr>
            <a:normAutofit lnSpcReduction="10000"/>
          </a:bodyPr>
          <a:lstStyle/>
          <a:p>
            <a:pPr marL="0" indent="0">
              <a:lnSpc>
                <a:spcPct val="150000"/>
              </a:lnSpc>
              <a:buNone/>
            </a:pPr>
            <a:r>
              <a:rPr lang="en-US" sz="1600" dirty="0"/>
              <a:t>[21]	Y. Liu et al., "RoBERTa: A Robustly Optimized BERT Pretraining Approach," </a:t>
            </a:r>
            <a:r>
              <a:rPr lang="en-US" sz="1600" dirty="0" err="1"/>
              <a:t>ArXiv</a:t>
            </a:r>
            <a:r>
              <a:rPr lang="en-US" sz="1600" dirty="0"/>
              <a:t>, vol. abs/1907.11692, 2019.</a:t>
            </a:r>
          </a:p>
          <a:p>
            <a:pPr marL="0" indent="0">
              <a:lnSpc>
                <a:spcPct val="150000"/>
              </a:lnSpc>
              <a:buNone/>
            </a:pPr>
            <a:r>
              <a:rPr lang="en-US" sz="1600" dirty="0"/>
              <a:t>[22]	Z. Yang, Z. Dai, Y. Yang, J. G. </a:t>
            </a:r>
            <a:r>
              <a:rPr lang="en-US" sz="1600" dirty="0" err="1"/>
              <a:t>Carbonell</a:t>
            </a:r>
            <a:r>
              <a:rPr lang="en-US" sz="1600" dirty="0"/>
              <a:t>, R. </a:t>
            </a:r>
            <a:r>
              <a:rPr lang="en-US" sz="1600" dirty="0" err="1"/>
              <a:t>Salakhutdinov</a:t>
            </a:r>
            <a:r>
              <a:rPr lang="en-US" sz="1600" dirty="0"/>
              <a:t>, and Q. V. Le, "XLNet: Generalized Autoregressive Pretraining for Language Understanding," in Neural Information Processing Systems, 2019.</a:t>
            </a:r>
          </a:p>
          <a:p>
            <a:pPr marL="0" indent="0">
              <a:lnSpc>
                <a:spcPct val="150000"/>
              </a:lnSpc>
              <a:buNone/>
            </a:pPr>
            <a:r>
              <a:rPr lang="en-US" sz="1600" dirty="0"/>
              <a:t>[23]	J. He, B. Xu, Z. Yang, D. Han, C. Yang, and D. Lo, "PTM4Tag: Sharpening Tag Recommendation of Stack Overflow Posts with Pre-trained Models," 2022 IEEE/ACM 30th International Conference on Program Comprehension (ICPC), pp. 1-11, 2022.</a:t>
            </a:r>
          </a:p>
          <a:p>
            <a:pPr marL="0" indent="0">
              <a:lnSpc>
                <a:spcPct val="150000"/>
              </a:lnSpc>
              <a:buNone/>
            </a:pPr>
            <a:r>
              <a:rPr lang="en-US" sz="1600" dirty="0"/>
              <a:t>[24]	J. Devlin, M.-W. Chang, K. Lee, and K. Toutanova, "BERT: Pre-training of Deep Bidirectional Transformers for Language Understanding," </a:t>
            </a:r>
            <a:r>
              <a:rPr lang="en-US" sz="1600" dirty="0" err="1"/>
              <a:t>ArXiv</a:t>
            </a:r>
            <a:r>
              <a:rPr lang="en-US" sz="1600" dirty="0"/>
              <a:t>, vol. abs/1810.04805, 2019.</a:t>
            </a:r>
          </a:p>
          <a:p>
            <a:pPr marL="0" indent="0">
              <a:lnSpc>
                <a:spcPct val="150000"/>
              </a:lnSpc>
              <a:buNone/>
            </a:pPr>
            <a:r>
              <a:rPr lang="en-US" sz="1600" dirty="0"/>
              <a:t>[25]	Z. Lan, M. Chen, S. Goodman, K. </a:t>
            </a:r>
            <a:r>
              <a:rPr lang="en-US" sz="1600" dirty="0" err="1"/>
              <a:t>Gimpel</a:t>
            </a:r>
            <a:r>
              <a:rPr lang="en-US" sz="1600" dirty="0"/>
              <a:t>, P. Sharma, and R. </a:t>
            </a:r>
            <a:r>
              <a:rPr lang="en-US" sz="1600" dirty="0" err="1"/>
              <a:t>Soricut</a:t>
            </a:r>
            <a:r>
              <a:rPr lang="en-US" sz="1600" dirty="0"/>
              <a:t>, "ALBERT: A Lite BERT for Self-supervised Learning of Language Representations," </a:t>
            </a:r>
            <a:r>
              <a:rPr lang="en-US" sz="1600" dirty="0" err="1"/>
              <a:t>ArXiv</a:t>
            </a:r>
            <a:r>
              <a:rPr lang="en-US" sz="1600" dirty="0"/>
              <a:t>, vol. abs/1909.11942, 2019.</a:t>
            </a:r>
            <a:endParaRPr lang="en-TH" sz="1600" dirty="0"/>
          </a:p>
        </p:txBody>
      </p:sp>
    </p:spTree>
    <p:extLst>
      <p:ext uri="{BB962C8B-B14F-4D97-AF65-F5344CB8AC3E}">
        <p14:creationId xmlns:p14="http://schemas.microsoft.com/office/powerpoint/2010/main" val="38744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24274" y="264238"/>
            <a:ext cx="11106149" cy="1325563"/>
          </a:xfrm>
        </p:spPr>
        <p:txBody>
          <a:bodyPr>
            <a:normAutofit/>
          </a:bodyPr>
          <a:lstStyle/>
          <a:p>
            <a:r>
              <a:rPr lang="en-US" dirty="0"/>
              <a:t>MULTI-LABEL </a:t>
            </a:r>
            <a:br>
              <a:rPr lang="en-US" dirty="0"/>
            </a:br>
            <a:r>
              <a:rPr lang="en-US" dirty="0"/>
              <a:t>CLASSIFICATION PROBLEM</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62123" y="1724025"/>
            <a:ext cx="10115551" cy="4351338"/>
          </a:xfrm>
        </p:spPr>
        <p:txBody>
          <a:bodyPr>
            <a:normAutofit fontScale="92500"/>
          </a:bodyPr>
          <a:lstStyle/>
          <a:p>
            <a:pPr marL="0" indent="0">
              <a:lnSpc>
                <a:spcPct val="150000"/>
              </a:lnSpc>
              <a:buNone/>
            </a:pPr>
            <a:r>
              <a:rPr lang="en-US" sz="2400" dirty="0"/>
              <a:t>	There are not much tag recommendation works has studied about the performance of pretrained models in managing a multi-label classification problem from Stack Overflow posts with the thousands of labels. He et al. (2022) [6] combined pre-trained PTM4Tag with multilabel classification problem </a:t>
            </a:r>
          </a:p>
          <a:p>
            <a:pPr marL="0" indent="0">
              <a:lnSpc>
                <a:spcPct val="150000"/>
              </a:lnSpc>
              <a:buNone/>
            </a:pPr>
            <a:r>
              <a:rPr lang="en-US" sz="2400" dirty="0"/>
              <a:t>- PTM4Tag [6] including pre-trained BERT [7], RoBERTa [8], ALBERT [9], CodeBERT [10] and BERTOverflow [11] which outperform than Post2Vec </a:t>
            </a:r>
          </a:p>
          <a:p>
            <a:pPr marL="0" indent="0">
              <a:lnSpc>
                <a:spcPct val="150000"/>
              </a:lnSpc>
              <a:buNone/>
            </a:pPr>
            <a:r>
              <a:rPr lang="en-US" sz="2400" dirty="0"/>
              <a:t>- ELECTRA have never been trained for tag recommendation in multi-label classification problem in Stack Overflow Q&amp;A Site </a:t>
            </a:r>
            <a:endParaRPr lang="en-TH" sz="2400" dirty="0"/>
          </a:p>
        </p:txBody>
      </p:sp>
    </p:spTree>
    <p:extLst>
      <p:ext uri="{BB962C8B-B14F-4D97-AF65-F5344CB8AC3E}">
        <p14:creationId xmlns:p14="http://schemas.microsoft.com/office/powerpoint/2010/main" val="1743356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867737" y="344022"/>
            <a:ext cx="11106149" cy="1325563"/>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36954" y="1535361"/>
            <a:ext cx="10133467" cy="4351338"/>
          </a:xfrm>
        </p:spPr>
        <p:txBody>
          <a:bodyPr>
            <a:normAutofit lnSpcReduction="10000"/>
          </a:bodyPr>
          <a:lstStyle/>
          <a:p>
            <a:pPr marL="0" indent="0">
              <a:lnSpc>
                <a:spcPct val="150000"/>
              </a:lnSpc>
              <a:buNone/>
            </a:pPr>
            <a:r>
              <a:rPr lang="en-US" sz="1600" dirty="0"/>
              <a:t>[26]	Z. Feng et al., "CodeBERT: A Pre-Trained Model for Programming and Natural Languages," </a:t>
            </a:r>
            <a:r>
              <a:rPr lang="en-US" sz="1600" dirty="0" err="1"/>
              <a:t>ArXiv</a:t>
            </a:r>
            <a:r>
              <a:rPr lang="en-US" sz="1600" dirty="0"/>
              <a:t>, vol. abs/2002.08155, 2020.</a:t>
            </a:r>
          </a:p>
          <a:p>
            <a:pPr marL="0" indent="0">
              <a:lnSpc>
                <a:spcPct val="150000"/>
              </a:lnSpc>
              <a:buNone/>
            </a:pPr>
            <a:r>
              <a:rPr lang="en-US" sz="1600" dirty="0"/>
              <a:t>[27]	J. Tabassum, M. </a:t>
            </a:r>
            <a:r>
              <a:rPr lang="en-US" sz="1600" dirty="0" err="1"/>
              <a:t>Maddela</a:t>
            </a:r>
            <a:r>
              <a:rPr lang="en-US" sz="1600" dirty="0"/>
              <a:t>, W. Xu, and A. Ritter, "Code and Named Entity Recognition in </a:t>
            </a:r>
            <a:r>
              <a:rPr lang="en-US" sz="1600" dirty="0" err="1"/>
              <a:t>StackOverflow</a:t>
            </a:r>
            <a:r>
              <a:rPr lang="en-US" sz="1600" dirty="0"/>
              <a:t>," in Annual Meeting of the Association for Computational Linguistics, 2020. </a:t>
            </a:r>
          </a:p>
          <a:p>
            <a:pPr marL="0" indent="0">
              <a:lnSpc>
                <a:spcPct val="150000"/>
              </a:lnSpc>
              <a:buNone/>
            </a:pPr>
            <a:r>
              <a:rPr lang="en-US" sz="1600" dirty="0"/>
              <a:t>[28]	V. García, R. A. </a:t>
            </a:r>
            <a:r>
              <a:rPr lang="en-US" sz="1600" dirty="0" err="1"/>
              <a:t>Mollineda</a:t>
            </a:r>
            <a:r>
              <a:rPr lang="en-US" sz="1600" dirty="0"/>
              <a:t>, and J. S. Sánchez, "On the k-NN performance in a challenging scenario of imbalance and overlapping," Pattern Analysis and Applications, vol. 11, pp. 269-280, 2008.</a:t>
            </a:r>
          </a:p>
          <a:p>
            <a:pPr marL="0" indent="0">
              <a:lnSpc>
                <a:spcPct val="150000"/>
              </a:lnSpc>
              <a:buNone/>
            </a:pPr>
            <a:r>
              <a:rPr lang="en-US" sz="1600" dirty="0"/>
              <a:t>[29]	U. Kotze, "Resampling Algorithms for Multi-Label Classification," Masters, Dept. of Statistics and Actuarial Science., Stellenbosch University, Stellenbosch, 2022.</a:t>
            </a:r>
          </a:p>
          <a:p>
            <a:pPr marL="0" indent="0">
              <a:lnSpc>
                <a:spcPct val="150000"/>
              </a:lnSpc>
              <a:buNone/>
            </a:pPr>
            <a:r>
              <a:rPr lang="en-US" sz="1600" dirty="0"/>
              <a:t>[30]	F. </a:t>
            </a:r>
            <a:r>
              <a:rPr lang="en-US" sz="1600" dirty="0" err="1"/>
              <a:t>Charte</a:t>
            </a:r>
            <a:r>
              <a:rPr lang="en-US" sz="1600" dirty="0"/>
              <a:t>, A. Rivera, M. J. del Jesus, and F. Herrera, "Concurrence among imbalanced labels and its influence on multilabel resampling algorithms," in Hybrid Artificial Intelligence Systems: 9th International Conference, HAIS 2014, Salamanca, Spain, June 11-13, 2014. Proceedings 9, 2014: Springer, pp. 110-12 </a:t>
            </a:r>
            <a:endParaRPr lang="en-TH" sz="1600" dirty="0"/>
          </a:p>
        </p:txBody>
      </p:sp>
    </p:spTree>
    <p:extLst>
      <p:ext uri="{BB962C8B-B14F-4D97-AF65-F5344CB8AC3E}">
        <p14:creationId xmlns:p14="http://schemas.microsoft.com/office/powerpoint/2010/main" val="55693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771525" y="411133"/>
            <a:ext cx="11106149" cy="1325563"/>
          </a:xfrm>
        </p:spPr>
        <p:txBody>
          <a:bodyPr>
            <a:normAutofit/>
          </a:bodyPr>
          <a:lstStyle/>
          <a:p>
            <a:r>
              <a:rPr lang="en-US" dirty="0"/>
              <a:t>OBJECTIVE</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62123" y="1531078"/>
            <a:ext cx="10115551" cy="4351338"/>
          </a:xfrm>
        </p:spPr>
        <p:txBody>
          <a:bodyPr>
            <a:normAutofit lnSpcReduction="10000"/>
          </a:bodyPr>
          <a:lstStyle/>
          <a:p>
            <a:pPr marL="0" indent="0">
              <a:lnSpc>
                <a:spcPct val="150000"/>
              </a:lnSpc>
              <a:buNone/>
            </a:pPr>
            <a:r>
              <a:rPr lang="en-US" sz="2400" dirty="0"/>
              <a:t>	This study aims to address this imbalanced data challenge by comparing various multi-label resampling methods to improve the performance of a deep learning pre-trained model. We focus solely on multi-label classification and the efficiency of ELECTRA, the pre-trained model because ELECTRA can be trained on a single GPU due to our limited resources. Furthermore, it has never been trained for tag prediction in multi-label classification problems in the Stack Overflow Q&amp;A Site.</a:t>
            </a:r>
            <a:endParaRPr lang="en-TH" sz="2400" dirty="0"/>
          </a:p>
        </p:txBody>
      </p:sp>
    </p:spTree>
    <p:extLst>
      <p:ext uri="{BB962C8B-B14F-4D97-AF65-F5344CB8AC3E}">
        <p14:creationId xmlns:p14="http://schemas.microsoft.com/office/powerpoint/2010/main" val="11555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1174544" y="285298"/>
            <a:ext cx="11106149" cy="1325563"/>
          </a:xfrm>
        </p:spPr>
        <p:txBody>
          <a:bodyPr>
            <a:normAutofit/>
          </a:bodyPr>
          <a:lstStyle/>
          <a:p>
            <a:r>
              <a:rPr lang="en-US" dirty="0"/>
              <a:t>PRE-TRAINED MODEL </a:t>
            </a:r>
            <a:br>
              <a:rPr lang="en-US" dirty="0"/>
            </a:br>
            <a:r>
              <a:rPr lang="en-US" dirty="0"/>
              <a:t>FOR OUR APPROACH</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669842" y="1820586"/>
            <a:ext cx="10115551" cy="4351338"/>
          </a:xfrm>
        </p:spPr>
        <p:txBody>
          <a:bodyPr>
            <a:normAutofit fontScale="25000" lnSpcReduction="20000"/>
          </a:bodyPr>
          <a:lstStyle/>
          <a:p>
            <a:pPr marL="0" indent="0">
              <a:lnSpc>
                <a:spcPct val="150000"/>
              </a:lnSpc>
              <a:buNone/>
            </a:pPr>
            <a:r>
              <a:rPr lang="en-US" sz="8800" dirty="0"/>
              <a:t>The reasons we select ELECTRA:</a:t>
            </a:r>
          </a:p>
          <a:p>
            <a:pPr marL="0" indent="0">
              <a:lnSpc>
                <a:spcPct val="150000"/>
              </a:lnSpc>
              <a:buNone/>
            </a:pPr>
            <a:r>
              <a:rPr lang="en-US" sz="8800" dirty="0"/>
              <a:t>- Takes less time-consuming and is superior to RoBERTa [16] and XLNet [17]</a:t>
            </a:r>
          </a:p>
          <a:p>
            <a:pPr marL="0" indent="0">
              <a:lnSpc>
                <a:spcPct val="150000"/>
              </a:lnSpc>
              <a:buNone/>
            </a:pPr>
            <a:r>
              <a:rPr lang="en-US" sz="8800" dirty="0"/>
              <a:t>- Achieves higher accuracy on downstream tasks when fully trained</a:t>
            </a:r>
          </a:p>
          <a:p>
            <a:pPr marL="0" indent="0">
              <a:lnSpc>
                <a:spcPct val="150000"/>
              </a:lnSpc>
              <a:buNone/>
            </a:pPr>
            <a:r>
              <a:rPr lang="en-US" sz="8800" dirty="0"/>
              <a:t>- Can be trained on a single GPU [12] due to our limited resources</a:t>
            </a:r>
          </a:p>
          <a:p>
            <a:pPr marL="0" indent="0">
              <a:lnSpc>
                <a:spcPct val="150000"/>
              </a:lnSpc>
              <a:buNone/>
            </a:pPr>
            <a:r>
              <a:rPr lang="en-US" sz="8800" dirty="0"/>
              <a:t>- Useful in tackling Stack Overflow-related downstream tasks such as Question Answering or Text Classification.</a:t>
            </a:r>
          </a:p>
          <a:p>
            <a:pPr marL="0" indent="0">
              <a:lnSpc>
                <a:spcPct val="150000"/>
              </a:lnSpc>
              <a:buNone/>
            </a:pPr>
            <a:r>
              <a:rPr lang="en-US" sz="8800" dirty="0"/>
              <a:t>- No previous research that has referred to pre-trained ELECTRA for tag recommendation in multi-label classification problems from Stack Overflow posts.</a:t>
            </a:r>
          </a:p>
          <a:p>
            <a:pPr marL="0" indent="0">
              <a:lnSpc>
                <a:spcPct val="150000"/>
              </a:lnSpc>
              <a:buNone/>
            </a:pPr>
            <a:endParaRPr lang="en-TH" sz="2400" dirty="0"/>
          </a:p>
        </p:txBody>
      </p:sp>
    </p:spTree>
    <p:extLst>
      <p:ext uri="{BB962C8B-B14F-4D97-AF65-F5344CB8AC3E}">
        <p14:creationId xmlns:p14="http://schemas.microsoft.com/office/powerpoint/2010/main" val="109356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MULTI-LABEL RESAMPLING </a:t>
            </a:r>
            <a:br>
              <a:rPr lang="en-US" dirty="0"/>
            </a:br>
            <a:r>
              <a:rPr lang="en-US" dirty="0"/>
              <a:t>FOR OUR APPROACH</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28565" y="1971589"/>
            <a:ext cx="10115551" cy="4351338"/>
          </a:xfrm>
        </p:spPr>
        <p:txBody>
          <a:bodyPr>
            <a:normAutofit fontScale="25000" lnSpcReduction="20000"/>
          </a:bodyPr>
          <a:lstStyle/>
          <a:p>
            <a:pPr marL="0" indent="0">
              <a:lnSpc>
                <a:spcPct val="150000"/>
              </a:lnSpc>
              <a:buNone/>
            </a:pPr>
            <a:r>
              <a:rPr lang="en-US" sz="8800" dirty="0"/>
              <a:t>The reasons we select LP-ROS, ML-ROS, REMEDIAL, MLSOL, MLTL, MLeNN, and MLSMOTE</a:t>
            </a:r>
          </a:p>
          <a:p>
            <a:pPr marL="0" indent="0">
              <a:lnSpc>
                <a:spcPct val="150000"/>
              </a:lnSpc>
              <a:buNone/>
            </a:pPr>
            <a:r>
              <a:rPr lang="en-US" sz="8800" dirty="0"/>
              <a:t>- Undersampling, whether random or heuristic, should not be applied to MLDs, which are not truly imbalanced and  cause a significant loss of information potentially useful in the training process [21].</a:t>
            </a:r>
          </a:p>
          <a:p>
            <a:pPr marL="0" indent="0">
              <a:lnSpc>
                <a:spcPct val="150000"/>
              </a:lnSpc>
              <a:buNone/>
            </a:pPr>
            <a:r>
              <a:rPr lang="en-US" sz="8800" dirty="0"/>
              <a:t>- MLTL, MLeNN, REMEDIAL, LP-ROS, MLSOL, ML-ROS, and MLSMOTE have never been investigated with pre-trained model for the Stack Overflow dataset.</a:t>
            </a:r>
          </a:p>
          <a:p>
            <a:pPr marL="0" indent="0">
              <a:lnSpc>
                <a:spcPct val="150000"/>
              </a:lnSpc>
              <a:buNone/>
            </a:pPr>
            <a:endParaRPr lang="en-TH" sz="2400" dirty="0"/>
          </a:p>
        </p:txBody>
      </p:sp>
    </p:spTree>
    <p:extLst>
      <p:ext uri="{BB962C8B-B14F-4D97-AF65-F5344CB8AC3E}">
        <p14:creationId xmlns:p14="http://schemas.microsoft.com/office/powerpoint/2010/main" val="22785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MULTI-LABEL RESAMPLING </a:t>
            </a:r>
            <a:br>
              <a:rPr lang="en-US" dirty="0"/>
            </a:br>
            <a:r>
              <a:rPr lang="en-US" dirty="0"/>
              <a:t>FOR OUR APPROACH</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762121" y="1938033"/>
            <a:ext cx="10115551" cy="4351338"/>
          </a:xfrm>
        </p:spPr>
        <p:txBody>
          <a:bodyPr>
            <a:normAutofit fontScale="25000" lnSpcReduction="20000"/>
          </a:bodyPr>
          <a:lstStyle/>
          <a:p>
            <a:pPr>
              <a:lnSpc>
                <a:spcPct val="150000"/>
              </a:lnSpc>
              <a:buFontTx/>
              <a:buChar char="-"/>
            </a:pPr>
            <a:r>
              <a:rPr lang="en-US" sz="8800" dirty="0"/>
              <a:t>ML-ROS and MLSMOTE are appropriate to solve imbalanced issues </a:t>
            </a:r>
          </a:p>
          <a:p>
            <a:pPr marL="0" indent="0">
              <a:lnSpc>
                <a:spcPct val="150000"/>
              </a:lnSpc>
              <a:buNone/>
            </a:pPr>
            <a:r>
              <a:rPr lang="en-US" sz="8800" dirty="0"/>
              <a:t>in multi-label deep learning [1].</a:t>
            </a:r>
          </a:p>
          <a:p>
            <a:pPr marL="0" indent="0">
              <a:lnSpc>
                <a:spcPct val="150000"/>
              </a:lnSpc>
              <a:buNone/>
            </a:pPr>
            <a:r>
              <a:rPr lang="en-US" sz="8800" dirty="0"/>
              <a:t>- MLSMOTE, oversampling method, generates each minority sample as a seed for a new synthetic sample and is recommended to use with highly imbalanced multi-label datasets [8].</a:t>
            </a:r>
          </a:p>
          <a:p>
            <a:pPr marL="0" indent="0">
              <a:lnSpc>
                <a:spcPct val="150000"/>
              </a:lnSpc>
              <a:buNone/>
            </a:pPr>
            <a:r>
              <a:rPr lang="en-US" sz="8800" dirty="0"/>
              <a:t>- MLeNN and MLTL are limited by the construction of features and not clear neighbors for large-scale learning [1].</a:t>
            </a:r>
          </a:p>
          <a:p>
            <a:pPr marL="0" indent="0">
              <a:lnSpc>
                <a:spcPct val="150000"/>
              </a:lnSpc>
              <a:buNone/>
            </a:pPr>
            <a:endParaRPr lang="en-TH" sz="2400" dirty="0"/>
          </a:p>
        </p:txBody>
      </p:sp>
    </p:spTree>
    <p:extLst>
      <p:ext uri="{BB962C8B-B14F-4D97-AF65-F5344CB8AC3E}">
        <p14:creationId xmlns:p14="http://schemas.microsoft.com/office/powerpoint/2010/main" val="382879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5C9-A511-6AAF-C2A3-074F2235AB41}"/>
              </a:ext>
            </a:extLst>
          </p:cNvPr>
          <p:cNvSpPr>
            <a:spLocks noGrp="1"/>
          </p:cNvSpPr>
          <p:nvPr>
            <p:ph type="title"/>
          </p:nvPr>
        </p:nvSpPr>
        <p:spPr>
          <a:xfrm>
            <a:off x="973206" y="394356"/>
            <a:ext cx="11106149" cy="1325563"/>
          </a:xfrm>
        </p:spPr>
        <p:txBody>
          <a:bodyPr>
            <a:normAutofit/>
          </a:bodyPr>
          <a:lstStyle/>
          <a:p>
            <a:r>
              <a:rPr lang="en-US" dirty="0"/>
              <a:t>MULTI-LABEL RESAMPLING </a:t>
            </a:r>
            <a:br>
              <a:rPr lang="en-US" dirty="0"/>
            </a:br>
            <a:r>
              <a:rPr lang="en-US" dirty="0"/>
              <a:t>FOR OUR APPROACH</a:t>
            </a:r>
          </a:p>
        </p:txBody>
      </p:sp>
      <p:sp>
        <p:nvSpPr>
          <p:cNvPr id="3" name="Content Placeholder 2">
            <a:extLst>
              <a:ext uri="{FF2B5EF4-FFF2-40B4-BE49-F238E27FC236}">
                <a16:creationId xmlns:a16="http://schemas.microsoft.com/office/drawing/2014/main" id="{044827F2-FE08-CD60-52A7-F7C7CB488E7F}"/>
              </a:ext>
            </a:extLst>
          </p:cNvPr>
          <p:cNvSpPr>
            <a:spLocks noGrp="1"/>
          </p:cNvSpPr>
          <p:nvPr>
            <p:ph idx="1"/>
          </p:nvPr>
        </p:nvSpPr>
        <p:spPr>
          <a:xfrm>
            <a:off x="1695009" y="1803809"/>
            <a:ext cx="10115551" cy="4351338"/>
          </a:xfrm>
        </p:spPr>
        <p:txBody>
          <a:bodyPr>
            <a:normAutofit fontScale="25000" lnSpcReduction="20000"/>
          </a:bodyPr>
          <a:lstStyle/>
          <a:p>
            <a:pPr marL="0" indent="0">
              <a:lnSpc>
                <a:spcPct val="150000"/>
              </a:lnSpc>
              <a:buNone/>
            </a:pPr>
            <a:r>
              <a:rPr lang="en-US" sz="9600" dirty="0"/>
              <a:t>- REMEDIAL and hybridizations do not perform well under deep learning scenarios, since REMEDIAL generates many virtual labelsets and change the paradigm of the label space [1]. </a:t>
            </a:r>
          </a:p>
          <a:p>
            <a:pPr marL="0" indent="0">
              <a:lnSpc>
                <a:spcPct val="150000"/>
              </a:lnSpc>
              <a:buNone/>
            </a:pPr>
            <a:r>
              <a:rPr lang="en-US" sz="9600" dirty="0"/>
              <a:t>- LP-ROS replicates instances whose label set appears the fewest times</a:t>
            </a:r>
          </a:p>
          <a:p>
            <a:pPr marL="0" indent="0">
              <a:lnSpc>
                <a:spcPct val="150000"/>
              </a:lnSpc>
              <a:buNone/>
            </a:pPr>
            <a:r>
              <a:rPr lang="en-US" sz="9600" dirty="0"/>
              <a:t>- MLROS, oversampling method that works with an individual imbalance evaluation per label, instead of using full labelsets, which use them to decide the instances that will be cloned or removed [18], could be useful for our Stack Overflow with many labels and hard to decide.</a:t>
            </a:r>
          </a:p>
          <a:p>
            <a:pPr marL="0" indent="0">
              <a:lnSpc>
                <a:spcPct val="150000"/>
              </a:lnSpc>
              <a:buNone/>
            </a:pPr>
            <a:endParaRPr lang="en-TH" sz="2400" dirty="0"/>
          </a:p>
        </p:txBody>
      </p:sp>
    </p:spTree>
    <p:extLst>
      <p:ext uri="{BB962C8B-B14F-4D97-AF65-F5344CB8AC3E}">
        <p14:creationId xmlns:p14="http://schemas.microsoft.com/office/powerpoint/2010/main" val="12808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2934</Words>
  <Application>Microsoft Office PowerPoint</Application>
  <PresentationFormat>Widescreen</PresentationFormat>
  <Paragraphs>157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Bold</vt:lpstr>
      <vt:lpstr>Arial Italics</vt:lpstr>
      <vt:lpstr>Calibri</vt:lpstr>
      <vt:lpstr>Office Theme</vt:lpstr>
      <vt:lpstr>PowerPoint Presentation</vt:lpstr>
      <vt:lpstr>PowerPoint Presentation</vt:lpstr>
      <vt:lpstr>MULTI-LABEL  CLASSIFICATION PROBLEM</vt:lpstr>
      <vt:lpstr>MULTI-LABEL  CLASSIFICATION PROBLEM</vt:lpstr>
      <vt:lpstr>OBJECTIVE</vt:lpstr>
      <vt:lpstr>PRE-TRAINED MODEL  FOR OUR APPROACH</vt:lpstr>
      <vt:lpstr>MULTI-LABEL RESAMPLING  FOR OUR APPROACH</vt:lpstr>
      <vt:lpstr>MULTI-LABEL RESAMPLING  FOR OUR APPROACH</vt:lpstr>
      <vt:lpstr>MULTI-LABEL RESAMPLING  FOR OUR APPROACH</vt:lpstr>
      <vt:lpstr>RESEARCH QUESTIONS</vt:lpstr>
      <vt:lpstr>METHODOLOGY</vt:lpstr>
      <vt:lpstr>PowerPoint Presentation</vt:lpstr>
      <vt:lpstr>PRE-PROCESSING</vt:lpstr>
      <vt:lpstr>PRE-PROCESSING</vt:lpstr>
      <vt:lpstr>PTM-ORIENTED TOKENIZATION</vt:lpstr>
      <vt:lpstr>RESAMPLING TECHNIQUES</vt:lpstr>
      <vt:lpstr>MODEL TRAINING</vt:lpstr>
      <vt:lpstr>EVALUATION METRICS</vt:lpstr>
      <vt:lpstr>EVALUATION METRICS</vt:lpstr>
      <vt:lpstr>EVALUATION METRICS</vt:lpstr>
      <vt:lpstr>EXPERIMENTAL RESULT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AND FUTURE WORK</vt:lpstr>
      <vt:lpstr>THANK YOU</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Arisa Umparat</cp:lastModifiedBy>
  <cp:revision>10</cp:revision>
  <cp:lastPrinted>2023-06-22T01:28:18Z</cp:lastPrinted>
  <dcterms:created xsi:type="dcterms:W3CDTF">2023-05-16T14:53:12Z</dcterms:created>
  <dcterms:modified xsi:type="dcterms:W3CDTF">2023-06-22T01:28:26Z</dcterms:modified>
</cp:coreProperties>
</file>