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6" r:id="rId4"/>
    <p:sldId id="275" r:id="rId5"/>
    <p:sldId id="272" r:id="rId6"/>
    <p:sldId id="273" r:id="rId7"/>
    <p:sldId id="274" r:id="rId8"/>
    <p:sldId id="257" r:id="rId9"/>
    <p:sldId id="258" r:id="rId1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535"/>
    <a:srgbClr val="1440A6"/>
    <a:srgbClr val="D79524"/>
    <a:srgbClr val="143E9B"/>
    <a:srgbClr val="D5621A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3"/>
    <p:restoredTop sz="96058"/>
  </p:normalViewPr>
  <p:slideViewPr>
    <p:cSldViewPr snapToGrid="0">
      <p:cViewPr varScale="1">
        <p:scale>
          <a:sx n="152" d="100"/>
          <a:sy n="152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3A50-1DAB-5D4E-A038-18E81E1461DD}" type="datetimeFigureOut">
              <a:rPr lang="en-BD" smtClean="0"/>
              <a:t>24/6/23</a:t>
            </a:fld>
            <a:endParaRPr lang="e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C7416-B561-C941-A113-F6DC4CB170D3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15047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11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95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6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5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9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6/24/23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iot.iub.ac.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474665" y="1829439"/>
            <a:ext cx="10575122" cy="126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GB" sz="3600" dirty="0"/>
              <a:t>An IoT Intensive AI-integrated System for Optimized Surface Water Quality Profiling </a:t>
            </a:r>
            <a:endParaRPr lang="en-US" sz="3600" dirty="0">
              <a:solidFill>
                <a:srgbClr val="2B4A9D"/>
              </a:solidFill>
              <a:latin typeface="Arial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353799"/>
            <a:ext cx="12191999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000" dirty="0">
                <a:solidFill>
                  <a:srgbClr val="DB5300"/>
                </a:solidFill>
                <a:latin typeface="Arial Bold"/>
              </a:rPr>
              <a:t>MM Mahbubul Syeed, PhD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111141"/>
            <a:ext cx="6374758" cy="293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Arial Italics"/>
              </a:rPr>
              <a:t>Associate Professor, Dept. of CSE, IUB, Bangladesh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7734" y="225115"/>
            <a:ext cx="4047067" cy="786342"/>
          </a:xfrm>
        </p:spPr>
        <p:txBody>
          <a:bodyPr rtlCol="0">
            <a:normAutofit/>
          </a:bodyPr>
          <a:lstStyle/>
          <a:p>
            <a:pPr rtl="0"/>
            <a:r>
              <a:rPr lang="en-GB" sz="3800" dirty="0"/>
              <a:t>The Challenge..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999E5-1E6E-0EFE-FA33-D7854A74A02B}"/>
              </a:ext>
            </a:extLst>
          </p:cNvPr>
          <p:cNvSpPr txBox="1"/>
          <p:nvPr/>
        </p:nvSpPr>
        <p:spPr>
          <a:xfrm>
            <a:off x="1750988" y="1143080"/>
            <a:ext cx="9807624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Surface water quality is declining due to heavy exposure to contamination and pollution - Industrial and domestic wastewater, Sediments, Agricultural runoff, Weather Impact.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3927F-005C-E31B-E396-D3A8A71FF181}"/>
              </a:ext>
            </a:extLst>
          </p:cNvPr>
          <p:cNvSpPr txBox="1"/>
          <p:nvPr/>
        </p:nvSpPr>
        <p:spPr>
          <a:xfrm>
            <a:off x="2179913" y="2483179"/>
            <a:ext cx="984035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Surface water quality is essential </a:t>
            </a:r>
          </a:p>
          <a:p>
            <a:pPr marL="53340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assess and predict the quality / pollution.</a:t>
            </a:r>
          </a:p>
          <a:p>
            <a:pPr marL="53340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Derive factual observations. </a:t>
            </a:r>
          </a:p>
          <a:p>
            <a:pPr marL="533400" indent="-166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plan for sustainable use of the water resources &amp; disaster management.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3E5586-E2C9-18EE-6EA3-DBE9473F9F4B}"/>
              </a:ext>
            </a:extLst>
          </p:cNvPr>
          <p:cNvCxnSpPr/>
          <p:nvPr/>
        </p:nvCxnSpPr>
        <p:spPr>
          <a:xfrm>
            <a:off x="1862978" y="2270931"/>
            <a:ext cx="7213600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E30A22-48CC-3EA9-EF61-F008690FED26}"/>
              </a:ext>
            </a:extLst>
          </p:cNvPr>
          <p:cNvSpPr txBox="1"/>
          <p:nvPr/>
        </p:nvSpPr>
        <p:spPr>
          <a:xfrm>
            <a:off x="1213022" y="4523795"/>
            <a:ext cx="1034559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process – </a:t>
            </a:r>
          </a:p>
          <a:p>
            <a:pPr marL="407988" indent="-2095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Laboratory-based manual sample collection and testing. </a:t>
            </a:r>
          </a:p>
          <a:p>
            <a:pPr marL="407988" indent="-2095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Process is tardy, time-consuming, expensive, ad- hoc, error-prone, and untraceable. </a:t>
            </a:r>
          </a:p>
          <a:p>
            <a:pPr marL="407988" indent="-2095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Hinders timely assessment, decision making &amp; long term planning for water quality assurance.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356C6A-EACB-1940-C219-348A71D88C64}"/>
              </a:ext>
            </a:extLst>
          </p:cNvPr>
          <p:cNvCxnSpPr>
            <a:cxnSpLocks/>
          </p:cNvCxnSpPr>
          <p:nvPr/>
        </p:nvCxnSpPr>
        <p:spPr>
          <a:xfrm flipH="1" flipV="1">
            <a:off x="3937140" y="4304489"/>
            <a:ext cx="7213600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199" y="288925"/>
            <a:ext cx="3488267" cy="811742"/>
          </a:xfrm>
        </p:spPr>
        <p:txBody>
          <a:bodyPr rtlCol="0">
            <a:normAutofit/>
          </a:bodyPr>
          <a:lstStyle/>
          <a:p>
            <a:pPr algn="l" rtl="0"/>
            <a:r>
              <a:rPr lang="en-GB" sz="3800" dirty="0"/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999E5-1E6E-0EFE-FA33-D7854A74A02B}"/>
              </a:ext>
            </a:extLst>
          </p:cNvPr>
          <p:cNvSpPr txBox="1"/>
          <p:nvPr/>
        </p:nvSpPr>
        <p:spPr>
          <a:xfrm>
            <a:off x="1686232" y="2627893"/>
            <a:ext cx="101379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D79524"/>
                </a:solidFill>
              </a:rPr>
              <a:t>System Specification</a:t>
            </a:r>
          </a:p>
          <a:p>
            <a:pPr marL="134938" algn="just"/>
            <a:r>
              <a:rPr lang="en-GB" sz="2000" dirty="0"/>
              <a:t>RQ1.  What are the requirements for the development of a technology intensive pragmatic system for surface water quality profiling and management?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>
                <a:solidFill>
                  <a:srgbClr val="1440A6"/>
                </a:solidFill>
              </a:rPr>
              <a:t>Technologies</a:t>
            </a:r>
          </a:p>
          <a:p>
            <a:pPr marL="134938" algn="just"/>
            <a:r>
              <a:rPr lang="en-GB" sz="2000" dirty="0"/>
              <a:t>RQ2.  How to apply the IoT principles and AI methods in designing an intelligent system for remote sensing, profiling and management of the same?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>
                <a:solidFill>
                  <a:srgbClr val="E67535"/>
                </a:solidFill>
              </a:rPr>
              <a:t>Architecture</a:t>
            </a:r>
          </a:p>
          <a:p>
            <a:pPr marL="134938" algn="just"/>
            <a:r>
              <a:rPr lang="en-GB" sz="2000" dirty="0"/>
              <a:t>RQ3.  How the system can be constructed by adopting cutting-edge technologies and methods?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7A14C-BDD3-452F-62E3-D0DE30660798}"/>
              </a:ext>
            </a:extLst>
          </p:cNvPr>
          <p:cNvSpPr txBox="1"/>
          <p:nvPr/>
        </p:nvSpPr>
        <p:spPr>
          <a:xfrm>
            <a:off x="2859861" y="1243095"/>
            <a:ext cx="7496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BD" dirty="0"/>
              <a:t>Real-Time Measurement, Monitoring, Control and logging.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BD" dirty="0"/>
              <a:t>Autonomous Quality Assessment, Profiling, Supervision, and Management.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BD" dirty="0"/>
              <a:t>Data Driven Decision Making, Forecasting, Planning and Research.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BD" dirty="0"/>
              <a:t>Pragmatic and Cost Effective.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E3F7C-5099-3AF5-E99B-8166D0DDD782}"/>
              </a:ext>
            </a:extLst>
          </p:cNvPr>
          <p:cNvCxnSpPr/>
          <p:nvPr/>
        </p:nvCxnSpPr>
        <p:spPr>
          <a:xfrm>
            <a:off x="2859861" y="1100667"/>
            <a:ext cx="7213600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7BC801-B328-0663-8C28-05C284AC6E17}"/>
              </a:ext>
            </a:extLst>
          </p:cNvPr>
          <p:cNvCxnSpPr>
            <a:cxnSpLocks/>
          </p:cNvCxnSpPr>
          <p:nvPr/>
        </p:nvCxnSpPr>
        <p:spPr>
          <a:xfrm flipH="1" flipV="1">
            <a:off x="1844413" y="2581101"/>
            <a:ext cx="7213600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F6AD85B-6726-E977-EBB2-A3EE518DD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0" y="989561"/>
            <a:ext cx="8527331" cy="47401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89FB72B-5A7A-7959-9B62-B14984B4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9" y="300035"/>
            <a:ext cx="7552268" cy="811742"/>
          </a:xfrm>
        </p:spPr>
        <p:txBody>
          <a:bodyPr rtlCol="0">
            <a:normAutofit/>
          </a:bodyPr>
          <a:lstStyle/>
          <a:p>
            <a:pPr algn="l" rtl="0"/>
            <a:r>
              <a:rPr lang="en-GB" sz="3100" dirty="0"/>
              <a:t>Requirements &amp; System Specification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2F280-3238-9175-FC2C-196DDBE2F295}"/>
              </a:ext>
            </a:extLst>
          </p:cNvPr>
          <p:cNvSpPr txBox="1"/>
          <p:nvPr/>
        </p:nvSpPr>
        <p:spPr>
          <a:xfrm>
            <a:off x="2043573" y="5911634"/>
            <a:ext cx="580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D" dirty="0"/>
              <a:t>3-Layer System Architecture.</a:t>
            </a:r>
          </a:p>
          <a:p>
            <a:r>
              <a:rPr lang="en-GB" dirty="0"/>
              <a:t>S</a:t>
            </a:r>
            <a:r>
              <a:rPr lang="en-BD" dirty="0"/>
              <a:t>upports All requirements of Surface water quality Profiling.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99C8DC-B5D4-F8D2-DC36-4F4EC6AC7EE0}"/>
              </a:ext>
            </a:extLst>
          </p:cNvPr>
          <p:cNvCxnSpPr>
            <a:cxnSpLocks/>
          </p:cNvCxnSpPr>
          <p:nvPr/>
        </p:nvCxnSpPr>
        <p:spPr>
          <a:xfrm flipH="1" flipV="1">
            <a:off x="1743745" y="5836030"/>
            <a:ext cx="7213600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0D34238E-B79D-0D60-95BE-97182866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9" y="1111777"/>
            <a:ext cx="8835861" cy="4064496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FF3FD635-7135-779F-D3D2-CFBB21A7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9" y="300035"/>
            <a:ext cx="7552268" cy="811742"/>
          </a:xfrm>
        </p:spPr>
        <p:txBody>
          <a:bodyPr rtlCol="0">
            <a:normAutofit/>
          </a:bodyPr>
          <a:lstStyle/>
          <a:p>
            <a:pPr algn="l" rtl="0"/>
            <a:r>
              <a:rPr lang="en-GB" sz="3100" dirty="0"/>
              <a:t>Architecture &amp; Technologies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D7E88-D605-6B32-A35A-73F3CC1CEC19}"/>
              </a:ext>
            </a:extLst>
          </p:cNvPr>
          <p:cNvSpPr txBox="1"/>
          <p:nvPr/>
        </p:nvSpPr>
        <p:spPr>
          <a:xfrm>
            <a:off x="1812022" y="5626377"/>
            <a:ext cx="655224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BD" b="1" dirty="0"/>
              <a:t>Perception Layer: </a:t>
            </a:r>
            <a:r>
              <a:rPr lang="en-BD" u="sng" dirty="0"/>
              <a:t>water quality parameter measurement &amp; Control</a:t>
            </a:r>
            <a:r>
              <a:rPr lang="en-BD" b="1" dirty="0"/>
              <a:t>.</a:t>
            </a:r>
          </a:p>
          <a:p>
            <a:pPr>
              <a:spcAft>
                <a:spcPts val="600"/>
              </a:spcAft>
            </a:pPr>
            <a:r>
              <a:rPr lang="en-BD" dirty="0"/>
              <a:t>   Handheld / in-situ module.     Deployed in multiple locations.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260B31-F05A-2B6A-752B-2FF1BD47160A}"/>
              </a:ext>
            </a:extLst>
          </p:cNvPr>
          <p:cNvCxnSpPr/>
          <p:nvPr/>
        </p:nvCxnSpPr>
        <p:spPr>
          <a:xfrm>
            <a:off x="2557857" y="5504887"/>
            <a:ext cx="7213600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2EB4960-9540-39B2-A08C-106B5688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46" y="1060977"/>
            <a:ext cx="3257952" cy="563031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AD25DD4-EB2D-1F51-4BD5-FFAC2083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32" y="249235"/>
            <a:ext cx="7552268" cy="811742"/>
          </a:xfrm>
        </p:spPr>
        <p:txBody>
          <a:bodyPr rtlCol="0">
            <a:normAutofit/>
          </a:bodyPr>
          <a:lstStyle/>
          <a:p>
            <a:pPr algn="l" rtl="0"/>
            <a:r>
              <a:rPr lang="en-GB" sz="3100" dirty="0"/>
              <a:t>Architecture &amp; Technologies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0B341-15FC-6EF0-91FC-696FD7AAB875}"/>
              </a:ext>
            </a:extLst>
          </p:cNvPr>
          <p:cNvSpPr txBox="1"/>
          <p:nvPr/>
        </p:nvSpPr>
        <p:spPr>
          <a:xfrm>
            <a:off x="6026092" y="4716514"/>
            <a:ext cx="6098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700" dirty="0">
                <a:effectLst/>
                <a:latin typeface="NimbusRomNo9L"/>
              </a:rPr>
              <a:t>Reliable &amp; efficient communication.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700" dirty="0">
                <a:latin typeface="NimbusRomNo9L"/>
              </a:rPr>
              <a:t>H</a:t>
            </a:r>
            <a:r>
              <a:rPr lang="en-GB" sz="1700" dirty="0">
                <a:effectLst/>
                <a:latin typeface="NimbusRomNo9L"/>
              </a:rPr>
              <a:t>igh degree of availability, scalability, alternation and switching.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700" dirty="0">
                <a:latin typeface="NimbusRomNo9L"/>
              </a:rPr>
              <a:t>A</a:t>
            </a:r>
            <a:r>
              <a:rPr lang="en-GB" sz="1700" dirty="0">
                <a:effectLst/>
                <a:latin typeface="NimbusRomNo9L"/>
              </a:rPr>
              <a:t>dequate data security. </a:t>
            </a:r>
            <a:endParaRPr lang="en-GB" sz="1700" dirty="0"/>
          </a:p>
        </p:txBody>
      </p:sp>
      <p:pic>
        <p:nvPicPr>
          <p:cNvPr id="6" name="Picture 5" descr="A picture containing text, screenshot, font, algebra&#10;&#10;Description automatically generated">
            <a:extLst>
              <a:ext uri="{FF2B5EF4-FFF2-40B4-BE49-F238E27FC236}">
                <a16:creationId xmlns:a16="http://schemas.microsoft.com/office/drawing/2014/main" id="{85054E4E-DF7A-0AF8-45C5-F91045FD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777" y="1669409"/>
            <a:ext cx="4229953" cy="2782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E1537F-A479-EBBD-CCEB-A922B21803EB}"/>
              </a:ext>
            </a:extLst>
          </p:cNvPr>
          <p:cNvSpPr txBox="1"/>
          <p:nvPr/>
        </p:nvSpPr>
        <p:spPr>
          <a:xfrm>
            <a:off x="9655728" y="1060977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D" dirty="0"/>
              <a:t>Network Layer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B6E70-DDFE-ED4A-29BF-2B192C22A621}"/>
              </a:ext>
            </a:extLst>
          </p:cNvPr>
          <p:cNvCxnSpPr>
            <a:cxnSpLocks/>
          </p:cNvCxnSpPr>
          <p:nvPr/>
        </p:nvCxnSpPr>
        <p:spPr>
          <a:xfrm>
            <a:off x="6155261" y="1436199"/>
            <a:ext cx="5048455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33483-454D-4909-86B1-D22ED035C9E0}"/>
              </a:ext>
            </a:extLst>
          </p:cNvPr>
          <p:cNvCxnSpPr>
            <a:cxnSpLocks/>
          </p:cNvCxnSpPr>
          <p:nvPr/>
        </p:nvCxnSpPr>
        <p:spPr>
          <a:xfrm flipH="1">
            <a:off x="5904685" y="4604749"/>
            <a:ext cx="2928923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B9D36D2-C13C-BD42-36F5-47C143646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55" y="993241"/>
            <a:ext cx="6627303" cy="5155921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98F707F-828E-9B85-7D41-51DBC6AB6635}"/>
              </a:ext>
            </a:extLst>
          </p:cNvPr>
          <p:cNvSpPr txBox="1">
            <a:spLocks/>
          </p:cNvSpPr>
          <p:nvPr/>
        </p:nvSpPr>
        <p:spPr>
          <a:xfrm>
            <a:off x="2734732" y="181499"/>
            <a:ext cx="7552268" cy="81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100" dirty="0"/>
              <a:t>Architecture &amp;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7B0B3-A996-EADE-3ED7-188F6F45B698}"/>
              </a:ext>
            </a:extLst>
          </p:cNvPr>
          <p:cNvSpPr txBox="1"/>
          <p:nvPr/>
        </p:nvSpPr>
        <p:spPr>
          <a:xfrm>
            <a:off x="1635572" y="1932623"/>
            <a:ext cx="362008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latin typeface="NimbusRomNo9L"/>
              </a:rPr>
              <a:t>G</a:t>
            </a:r>
            <a:r>
              <a:rPr lang="en-GB" sz="1600" dirty="0">
                <a:effectLst/>
                <a:latin typeface="NimbusRomNo9L"/>
              </a:rPr>
              <a:t>eo-tagged raw sensor data logging.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latin typeface="NimbusRomNo9L"/>
              </a:rPr>
              <a:t>P</a:t>
            </a:r>
            <a:r>
              <a:rPr lang="en-GB" sz="1600" dirty="0">
                <a:effectLst/>
                <a:latin typeface="NimbusRomNo9L"/>
              </a:rPr>
              <a:t>re- processing </a:t>
            </a:r>
            <a:r>
              <a:rPr lang="en-GB" sz="1600" dirty="0">
                <a:latin typeface="NimbusRomNo9L"/>
              </a:rPr>
              <a:t>&amp;</a:t>
            </a:r>
            <a:r>
              <a:rPr lang="en-GB" sz="1600" dirty="0">
                <a:effectLst/>
                <a:latin typeface="NimbusRomNo9L"/>
              </a:rPr>
              <a:t> storage of the data.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NimbusRomNo9L"/>
              </a:rPr>
              <a:t>Data processing, WQI assessment &amp; statistical evaluations</a:t>
            </a:r>
            <a:r>
              <a:rPr lang="en-GB" sz="1600" dirty="0">
                <a:latin typeface="NimbusRomNo9L"/>
              </a:rPr>
              <a:t>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latin typeface="NimbusRomNo9L"/>
              </a:rPr>
              <a:t>E</a:t>
            </a:r>
            <a:r>
              <a:rPr lang="en-GB" sz="1600" dirty="0">
                <a:effectLst/>
                <a:latin typeface="NimbusRomNo9L"/>
              </a:rPr>
              <a:t>nd-user services</a:t>
            </a:r>
            <a:r>
              <a:rPr lang="en-GB" sz="1600" dirty="0">
                <a:latin typeface="NimbusRomNo9L"/>
              </a:rPr>
              <a:t>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NimbusRomNo9L"/>
              </a:rPr>
              <a:t>AI powered autonomous data processing, assessment, visualization, and decision making.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NimbusRomNo9L"/>
              </a:rPr>
              <a:t>API integration for data access, sharing &amp; exchange</a:t>
            </a:r>
            <a:r>
              <a:rPr lang="en-GB" sz="1600" dirty="0">
                <a:latin typeface="NimbusRomNo9L"/>
              </a:rPr>
              <a:t>.</a:t>
            </a:r>
          </a:p>
          <a:p>
            <a:pPr marL="225425" indent="-225425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NimbusRomNo9L"/>
              </a:rPr>
              <a:t>Run user scripts for remote monitoring, supervision, controlling </a:t>
            </a:r>
            <a:r>
              <a:rPr lang="en-GB" sz="1600" dirty="0">
                <a:latin typeface="NimbusRomNo9L"/>
              </a:rPr>
              <a:t>&amp;</a:t>
            </a:r>
            <a:r>
              <a:rPr lang="en-GB" sz="1600" dirty="0">
                <a:effectLst/>
                <a:latin typeface="NimbusRomNo9L"/>
              </a:rPr>
              <a:t> research. 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5E27E-FB89-5915-A8A6-167D04A13614}"/>
              </a:ext>
            </a:extLst>
          </p:cNvPr>
          <p:cNvSpPr txBox="1"/>
          <p:nvPr/>
        </p:nvSpPr>
        <p:spPr>
          <a:xfrm>
            <a:off x="9678089" y="587370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D" dirty="0"/>
              <a:t>Cloud Application Layer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5775C0-A95D-B4F5-49C7-D324D00C6F2F}"/>
              </a:ext>
            </a:extLst>
          </p:cNvPr>
          <p:cNvCxnSpPr>
            <a:cxnSpLocks/>
          </p:cNvCxnSpPr>
          <p:nvPr/>
        </p:nvCxnSpPr>
        <p:spPr>
          <a:xfrm flipH="1">
            <a:off x="8758106" y="955895"/>
            <a:ext cx="2928923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72FDC1-B92E-F439-595E-EB9F439709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25826" y="3901966"/>
            <a:ext cx="5048455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70418E-2FE5-A99E-F87C-D9794083A882}"/>
              </a:ext>
            </a:extLst>
          </p:cNvPr>
          <p:cNvGrpSpPr/>
          <p:nvPr/>
        </p:nvGrpSpPr>
        <p:grpSpPr>
          <a:xfrm>
            <a:off x="5803058" y="5030897"/>
            <a:ext cx="4303102" cy="1743885"/>
            <a:chOff x="6046338" y="5072842"/>
            <a:chExt cx="4303102" cy="1743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A00426-AFAA-2A43-D519-BD12CF8A3FDC}"/>
                </a:ext>
              </a:extLst>
            </p:cNvPr>
            <p:cNvSpPr txBox="1"/>
            <p:nvPr/>
          </p:nvSpPr>
          <p:spPr>
            <a:xfrm>
              <a:off x="7014069" y="6478173"/>
              <a:ext cx="24386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BD" sz="1600" dirty="0">
                  <a:hlinkClick r:id="rId2"/>
                </a:rPr>
                <a:t>http://www.riot.iub.ac.bd/</a:t>
              </a:r>
              <a:r>
                <a:rPr lang="en-BD" sz="1600" dirty="0"/>
                <a:t> 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0EFAF07-3248-129B-1CFF-9B5C3339D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420" y="5089869"/>
              <a:ext cx="809297" cy="86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8497F4-8462-D35B-F5E8-3CB8629B7F55}"/>
                </a:ext>
              </a:extLst>
            </p:cNvPr>
            <p:cNvSpPr txBox="1"/>
            <p:nvPr/>
          </p:nvSpPr>
          <p:spPr>
            <a:xfrm>
              <a:off x="6046338" y="5924928"/>
              <a:ext cx="43031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BD" sz="1600" b="1" dirty="0"/>
                <a:t>Center for Industrial Automation, Robotics &amp; IoT</a:t>
              </a:r>
            </a:p>
            <a:p>
              <a:pPr algn="ctr"/>
              <a:r>
                <a:rPr lang="en-BD" sz="1600" dirty="0"/>
                <a:t>Independent University, Bangladesh</a:t>
              </a:r>
            </a:p>
          </p:txBody>
        </p:sp>
        <p:pic>
          <p:nvPicPr>
            <p:cNvPr id="1028" name="Picture 4" descr="Independent University, Bangladesh - Wikipedia">
              <a:extLst>
                <a:ext uri="{FF2B5EF4-FFF2-40B4-BE49-F238E27FC236}">
                  <a16:creationId xmlns:a16="http://schemas.microsoft.com/office/drawing/2014/main" id="{2C98C92D-D8AA-0469-C682-C1F792490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848" y="5072842"/>
              <a:ext cx="1015835" cy="82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D879BFB-C50E-B111-9E62-7DFBF2B60396}"/>
              </a:ext>
            </a:extLst>
          </p:cNvPr>
          <p:cNvSpPr txBox="1">
            <a:spLocks/>
          </p:cNvSpPr>
          <p:nvPr/>
        </p:nvSpPr>
        <p:spPr>
          <a:xfrm>
            <a:off x="2885734" y="223444"/>
            <a:ext cx="7552268" cy="81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03EA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3100" dirty="0"/>
              <a:t>Next..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811C3-0D04-841E-9C9F-2A865072D3EF}"/>
              </a:ext>
            </a:extLst>
          </p:cNvPr>
          <p:cNvSpPr txBox="1"/>
          <p:nvPr/>
        </p:nvSpPr>
        <p:spPr>
          <a:xfrm>
            <a:off x="2613094" y="1777056"/>
            <a:ext cx="61795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BD" dirty="0"/>
              <a:t>System Development, Deployment &amp; Technical validation.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BD" dirty="0"/>
              <a:t>Refinement &amp; Customization based on Organizational Needs.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6D764-A697-C886-2711-120A32BD3CE2}"/>
              </a:ext>
            </a:extLst>
          </p:cNvPr>
          <p:cNvSpPr txBox="1"/>
          <p:nvPr/>
        </p:nvSpPr>
        <p:spPr>
          <a:xfrm>
            <a:off x="1757887" y="3951859"/>
            <a:ext cx="947240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BD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Contributing Researchers in this Project:</a:t>
            </a:r>
          </a:p>
          <a:p>
            <a:r>
              <a:rPr lang="en-BD" sz="1600" dirty="0">
                <a:latin typeface="Calibri" panose="020F0502020204030204" pitchFamily="34" charset="0"/>
                <a:cs typeface="Calibri" panose="020F0502020204030204" pitchFamily="34" charset="0"/>
              </a:rPr>
              <a:t>Rajaul Karim | Md. Shakhawat Hossain, PhD | Kaniz Fatema, MSc | Md. Faisal Uddion, PhD | R. Hayat Khan, PhD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E37921-AA76-AFC9-D89F-DCB750AA7B5E}"/>
              </a:ext>
            </a:extLst>
          </p:cNvPr>
          <p:cNvCxnSpPr>
            <a:cxnSpLocks/>
          </p:cNvCxnSpPr>
          <p:nvPr/>
        </p:nvCxnSpPr>
        <p:spPr>
          <a:xfrm flipH="1" flipV="1">
            <a:off x="2096083" y="2824382"/>
            <a:ext cx="7213600" cy="0"/>
          </a:xfrm>
          <a:prstGeom prst="line">
            <a:avLst/>
          </a:prstGeom>
          <a:ln w="22225">
            <a:solidFill>
              <a:srgbClr val="143E9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BBBE4-01E8-2E3D-450B-7EB98141BA04}"/>
              </a:ext>
            </a:extLst>
          </p:cNvPr>
          <p:cNvCxnSpPr/>
          <p:nvPr/>
        </p:nvCxnSpPr>
        <p:spPr>
          <a:xfrm>
            <a:off x="4227266" y="4775045"/>
            <a:ext cx="7213600" cy="0"/>
          </a:xfrm>
          <a:prstGeom prst="line">
            <a:avLst/>
          </a:prstGeom>
          <a:ln w="22225">
            <a:solidFill>
              <a:srgbClr val="D5621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478</Words>
  <Application>Microsoft Macintosh PowerPoint</Application>
  <PresentationFormat>Widescreen</PresentationFormat>
  <Paragraphs>65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Bold</vt:lpstr>
      <vt:lpstr>Arial Italics</vt:lpstr>
      <vt:lpstr>Calibri</vt:lpstr>
      <vt:lpstr>NimbusRomNo9L</vt:lpstr>
      <vt:lpstr>Wingdings</vt:lpstr>
      <vt:lpstr>Office Theme</vt:lpstr>
      <vt:lpstr>PowerPoint Presentation</vt:lpstr>
      <vt:lpstr>The Challenge..</vt:lpstr>
      <vt:lpstr>Objectives</vt:lpstr>
      <vt:lpstr>Requirements &amp; System Specification</vt:lpstr>
      <vt:lpstr>Architecture &amp; Technologies</vt:lpstr>
      <vt:lpstr>Architecture &amp; Technologies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Mahbubul Syeed</cp:lastModifiedBy>
  <cp:revision>9</cp:revision>
  <dcterms:created xsi:type="dcterms:W3CDTF">2023-05-16T14:53:12Z</dcterms:created>
  <dcterms:modified xsi:type="dcterms:W3CDTF">2023-06-24T16:18:17Z</dcterms:modified>
</cp:coreProperties>
</file>