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61" r:id="rId3"/>
    <p:sldId id="266" r:id="rId4"/>
    <p:sldId id="6615" r:id="rId5"/>
    <p:sldId id="6618" r:id="rId6"/>
    <p:sldId id="6581" r:id="rId7"/>
    <p:sldId id="267" r:id="rId8"/>
    <p:sldId id="282" r:id="rId9"/>
    <p:sldId id="272" r:id="rId10"/>
    <p:sldId id="6584" r:id="rId11"/>
    <p:sldId id="6585" r:id="rId12"/>
    <p:sldId id="6586" r:id="rId13"/>
    <p:sldId id="6616" r:id="rId14"/>
    <p:sldId id="6617" r:id="rId15"/>
    <p:sldId id="6632" r:id="rId16"/>
    <p:sldId id="263" r:id="rId17"/>
    <p:sldId id="286" r:id="rId18"/>
    <p:sldId id="6599" r:id="rId19"/>
    <p:sldId id="6592" r:id="rId20"/>
    <p:sldId id="6596" r:id="rId21"/>
    <p:sldId id="6594" r:id="rId22"/>
    <p:sldId id="6597" r:id="rId23"/>
    <p:sldId id="6593" r:id="rId24"/>
    <p:sldId id="6600" r:id="rId25"/>
    <p:sldId id="276" r:id="rId26"/>
    <p:sldId id="257" r:id="rId27"/>
    <p:sldId id="258" r:id="rId28"/>
    <p:sldId id="6608" r:id="rId29"/>
    <p:sldId id="6626" r:id="rId30"/>
    <p:sldId id="6625" r:id="rId31"/>
    <p:sldId id="6624" r:id="rId32"/>
    <p:sldId id="6623" r:id="rId33"/>
    <p:sldId id="6565" r:id="rId34"/>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4472C4"/>
    <a:srgbClr val="103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3"/>
    <p:restoredTop sz="83399" autoAdjust="0"/>
  </p:normalViewPr>
  <p:slideViewPr>
    <p:cSldViewPr snapToGrid="0">
      <p:cViewPr varScale="1">
        <p:scale>
          <a:sx n="69" d="100"/>
          <a:sy n="69" d="100"/>
        </p:scale>
        <p:origin x="1349"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15E70-7495-4254-B07A-A250B79E9CB3}"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68754-A28E-4EA2-8517-30BB9E219DEE}" type="slidenum">
              <a:rPr lang="en-US" smtClean="0"/>
              <a:t>‹#›</a:t>
            </a:fld>
            <a:endParaRPr lang="en-US"/>
          </a:p>
        </p:txBody>
      </p:sp>
    </p:spTree>
    <p:extLst>
      <p:ext uri="{BB962C8B-B14F-4D97-AF65-F5344CB8AC3E}">
        <p14:creationId xmlns:p14="http://schemas.microsoft.com/office/powerpoint/2010/main" val="167445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37d1f106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37d1f106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374151"/>
                </a:solidFill>
                <a:effectLst/>
                <a:latin typeface="Söhne"/>
              </a:rPr>
              <a:t>Throughout our journey, language has been our trusted companion, allowing us to share our thoughts, express emotions, and exchange ideas. In the realm of academia, written documents have played a vital role, capturing and organizing valuable information to guide our decision-making processes.</a:t>
            </a:r>
          </a:p>
          <a:p>
            <a:pPr algn="l"/>
            <a:r>
              <a:rPr lang="en-US" b="0" i="0" dirty="0">
                <a:solidFill>
                  <a:srgbClr val="374151"/>
                </a:solidFill>
                <a:effectLst/>
                <a:latin typeface="Söhne"/>
              </a:rPr>
              <a:t>In the modern age of the Internet and advanced networking systems, we have witnessed a monumental shift. The vast availability of data at our fingertips empowers us to tap into unstructured information and explore innovative ways to leverage the power of language data for effective decision-making.</a:t>
            </a:r>
          </a:p>
          <a:p>
            <a:pPr algn="l"/>
            <a:r>
              <a:rPr lang="en-US" b="0" i="0" dirty="0">
                <a:solidFill>
                  <a:srgbClr val="374151"/>
                </a:solidFill>
                <a:effectLst/>
                <a:latin typeface="Söhne"/>
              </a:rPr>
              <a:t>Let us embark on this exciting exploration of language, where knowledge meets technology, and together, we unlock new possibilities for a brighter future.</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แบบจำลองมี 2 รูปแบบย่อยโดยนำเข้าประโยคซึ่งเป็นช่วงคำต่อเนื่องไม่เกิน 256 </a:t>
            </a:r>
            <a:r>
              <a:rPr lang="en-US" dirty="0"/>
              <a:t>tokens </a:t>
            </a:r>
            <a:r>
              <a:rPr lang="th-TH" dirty="0"/>
              <a:t>สำหรับโมเดล </a:t>
            </a:r>
            <a:r>
              <a:rPr lang="en-US" dirty="0"/>
              <a:t>CNN </a:t>
            </a:r>
            <a:r>
              <a:rPr lang="th-TH" dirty="0"/>
              <a:t>และ 100 </a:t>
            </a:r>
            <a:r>
              <a:rPr lang="en-US" dirty="0"/>
              <a:t>tokens </a:t>
            </a:r>
            <a:r>
              <a:rPr lang="th-TH" dirty="0"/>
              <a:t>สำหรับโมเดล </a:t>
            </a:r>
            <a:r>
              <a:rPr lang="en-US" dirty="0"/>
              <a:t>Transformer </a:t>
            </a:r>
            <a:r>
              <a:rPr lang="th-TH" dirty="0"/>
              <a:t>โดยโครงสร้างของ </a:t>
            </a:r>
            <a:r>
              <a:rPr lang="en-US" dirty="0"/>
              <a:t>CNN </a:t>
            </a:r>
            <a:r>
              <a:rPr lang="th-TH" dirty="0"/>
              <a:t>ประกอบด้วยชั้น </a:t>
            </a:r>
            <a:r>
              <a:rPr lang="en-US" dirty="0"/>
              <a:t>CNN 2 </a:t>
            </a:r>
            <a:r>
              <a:rPr lang="th-TH" dirty="0"/>
              <a:t>ชั้นที่มีขนาด </a:t>
            </a:r>
            <a:r>
              <a:rPr lang="en-US" dirty="0"/>
              <a:t>Filter [1, 2, 3, 5] </a:t>
            </a:r>
            <a:r>
              <a:rPr lang="th-TH" dirty="0"/>
              <a:t>จำนวน 256 </a:t>
            </a:r>
            <a:r>
              <a:rPr lang="en-US" dirty="0"/>
              <a:t>filters </a:t>
            </a:r>
            <a:r>
              <a:rPr lang="th-TH" dirty="0"/>
              <a:t>ส่วน </a:t>
            </a:r>
            <a:r>
              <a:rPr lang="en-US" dirty="0"/>
              <a:t>Transformer </a:t>
            </a:r>
            <a:r>
              <a:rPr lang="th-TH" dirty="0"/>
              <a:t>มี </a:t>
            </a:r>
            <a:r>
              <a:rPr lang="en-US" dirty="0"/>
              <a:t>encoder 6 </a:t>
            </a:r>
            <a:r>
              <a:rPr lang="th-TH" dirty="0"/>
              <a:t>ชั้น (</a:t>
            </a:r>
            <a:r>
              <a:rPr lang="en-US" dirty="0"/>
              <a:t>Layer) </a:t>
            </a:r>
            <a:r>
              <a:rPr lang="th-TH" dirty="0"/>
              <a:t>และแต่ละชั้น  มี  8 หัว (</a:t>
            </a:r>
            <a:r>
              <a:rPr lang="en-US" dirty="0"/>
              <a:t>Attentions heads) </a:t>
            </a:r>
            <a:r>
              <a:rPr lang="th-TH" dirty="0"/>
              <a:t>มี </a:t>
            </a:r>
            <a:r>
              <a:rPr lang="en-US" dirty="0"/>
              <a:t>Hidden Layer </a:t>
            </a:r>
            <a:r>
              <a:rPr lang="th-TH" dirty="0"/>
              <a:t>ขนาด 512 ขนาด </a:t>
            </a:r>
            <a:r>
              <a:rPr lang="en-US" dirty="0"/>
              <a:t>Filter 2048 </a:t>
            </a:r>
            <a:r>
              <a:rPr lang="th-TH" dirty="0"/>
              <a:t>ผู้วิจัยกำหนดโมเดลให้มีขนาดเล็กและเร็วพอที่จะนำไปใช้งานได้โดยตรงในแอปพลิเคชันอื่นๆ สถาปัตยกรรม </a:t>
            </a:r>
            <a:r>
              <a:rPr lang="en-US" dirty="0"/>
              <a:t>Transformer </a:t>
            </a:r>
            <a:r>
              <a:rPr lang="th-TH" dirty="0"/>
              <a:t>ใช้ส่วนประกอบฝั่งการเข้ารหัสประโยคเป็นสถาปัตยกรรม </a:t>
            </a:r>
            <a:r>
              <a:rPr lang="en-US" dirty="0"/>
              <a:t>transformer </a:t>
            </a:r>
            <a:r>
              <a:rPr lang="th-TH" dirty="0"/>
              <a:t>และใช้แบบจำลอง </a:t>
            </a:r>
            <a:r>
              <a:rPr lang="en-US" dirty="0"/>
              <a:t>Bi-directional self-attention </a:t>
            </a:r>
            <a:r>
              <a:rPr lang="th-TH" dirty="0"/>
              <a:t>เพื่อช่วยในการเข้าใจบริบทของคำในประโยคโดยใช้ทั้งความหมายและลำดับคำมาเฉลี่ยรวมกันได้เป็นเวกเตอร์ประจำประโยค </a:t>
            </a:r>
            <a:r>
              <a:rPr lang="en-US" dirty="0"/>
              <a:t>CNN </a:t>
            </a:r>
            <a:r>
              <a:rPr lang="th-TH" dirty="0"/>
              <a:t>ใช้การป้อนเวกเตอร์ของคำแต่ละคำเรียงเข้าไปใน </a:t>
            </a:r>
            <a:r>
              <a:rPr lang="en-US" dirty="0"/>
              <a:t>convolution neural network </a:t>
            </a:r>
            <a:r>
              <a:rPr lang="th-TH" dirty="0"/>
              <a:t>จากนั้นหาผลรวมของเวกเตอร์รวมทุกคำมาทำการเฉลี่ยได้เป็นเวกเตอร์ประจำประโยค</a:t>
            </a:r>
            <a:endParaRPr dirty="0"/>
          </a:p>
        </p:txBody>
      </p:sp>
    </p:spTree>
    <p:extLst>
      <p:ext uri="{BB962C8B-B14F-4D97-AF65-F5344CB8AC3E}">
        <p14:creationId xmlns:p14="http://schemas.microsoft.com/office/powerpoint/2010/main" val="3941845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a:t>
            </a:r>
            <a:r>
              <a:rPr lang="en-US" dirty="0"/>
              <a:t>Large-scale language-agnostic sentence embedding models) </a:t>
            </a:r>
            <a:r>
              <a:rPr lang="th-TH" dirty="0"/>
              <a:t>ที่มีอยู่ในปัจจุบันใช้การเรียงภาษาหลายภาษาลงในปริภูมิเดียวกัน (</a:t>
            </a:r>
            <a:r>
              <a:rPr lang="en-US" dirty="0"/>
              <a:t>shared embedding space) </a:t>
            </a:r>
            <a:r>
              <a:rPr lang="th-TH" dirty="0"/>
              <a:t>ทำให้มีประสิทธิภาพในการแยกประโยคขนาดใหญ่ที่ใช้สำหรับการฝึกระบบแปลภาษา (</a:t>
            </a:r>
            <a:r>
              <a:rPr lang="en-US" dirty="0"/>
              <a:t>training translation systems) </a:t>
            </a:r>
            <a:r>
              <a:rPr lang="th-TH" dirty="0"/>
              <a:t>อย่างไรก็ตามแบบจำลองขนาดใหญ่เหล่านี้มีปัญหาในการคำนวณและความเร็วในการเปรียบเทียบคู่ประโยคต่างภาษาตัวอย่างเช่นแบบจำลอง </a:t>
            </a:r>
            <a:r>
              <a:rPr lang="en-US" dirty="0" err="1"/>
              <a:t>LaBSE</a:t>
            </a:r>
            <a:r>
              <a:rPr lang="en-US" dirty="0"/>
              <a:t> </a:t>
            </a:r>
            <a:r>
              <a:rPr lang="th-TH" dirty="0"/>
              <a:t>มีประสิทธิภาพที่สูงมากในการจับคู่ประโยคข้ามภาษาใน 109 ภาษา แต่ 471 ล้านพารามิเตอร์ของ (</a:t>
            </a:r>
            <a:r>
              <a:rPr lang="en-US" dirty="0"/>
              <a:t>parameters) </a:t>
            </a:r>
            <a:r>
              <a:rPr lang="en-US" dirty="0" err="1"/>
              <a:t>LaBSE</a:t>
            </a:r>
            <a:r>
              <a:rPr lang="en-US" dirty="0"/>
              <a:t> </a:t>
            </a:r>
            <a:r>
              <a:rPr lang="th-TH" dirty="0"/>
              <a:t>ทำให้เกิดการคำนวณที่ซับซ้อนได้เวกเตอร์ประโยค (</a:t>
            </a:r>
            <a:r>
              <a:rPr lang="en-US" dirty="0"/>
              <a:t>sentence embedding) </a:t>
            </a:r>
            <a:r>
              <a:rPr lang="th-TH" dirty="0"/>
              <a:t>ขนาด 768 มิติ ทำให้เกิดการคำนวณที่ซับซ้อนในงานที่ทำต่อ เช่นสร้างแบบจำลองในการแยกประโยค (</a:t>
            </a:r>
            <a:r>
              <a:rPr lang="en-US" dirty="0"/>
              <a:t>sentence classification) </a:t>
            </a:r>
            <a:r>
              <a:rPr lang="th-TH" dirty="0"/>
              <a:t>แบบจำลองเพื่อใช้ดูความสอดคล้องกันของคู่ประโยค (</a:t>
            </a:r>
            <a:r>
              <a:rPr lang="en-US" dirty="0"/>
              <a:t>sentence inference) </a:t>
            </a:r>
            <a:r>
              <a:rPr lang="th-TH" dirty="0"/>
              <a:t>และแบบจำลองสำหรับระบบถามตอบ (</a:t>
            </a:r>
            <a:r>
              <a:rPr lang="en-US" dirty="0"/>
              <a:t>question-answering system) </a:t>
            </a:r>
            <a:r>
              <a:rPr lang="th-TH" dirty="0"/>
              <a:t>เป็นข้อจำกัดการใช้งานในอุปกรณ์ที่มีทรัพยากรจำกัด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th-TH" dirty="0"/>
              <a:t>การทดลองขั้นตอนแรกเริ่มจากการลดขนาดของ </a:t>
            </a:r>
            <a:r>
              <a:rPr lang="en-US" dirty="0" err="1"/>
              <a:t>LaBSE</a:t>
            </a:r>
            <a:r>
              <a:rPr lang="en-US" dirty="0"/>
              <a:t> embedding  </a:t>
            </a:r>
            <a:r>
              <a:rPr lang="th-TH" dirty="0"/>
              <a:t>โดยตรงเพื่อประเมินประสิทธิภาพเทียบกับจำนวนมิติของเวกเตอร์ประโยคจากนั้นทดลองลดขนาดโมเดลด้วยวิธีต่าง ๆ เพื่อสำรวจโครงสร้างที่เหมาะสมที่สุด  (</a:t>
            </a:r>
            <a:r>
              <a:rPr lang="en-US" dirty="0"/>
              <a:t>optimal architecture)  </a:t>
            </a:r>
            <a:r>
              <a:rPr lang="th-TH" dirty="0"/>
              <a:t>จากนั้นเพิ่มชั้น </a:t>
            </a:r>
            <a:r>
              <a:rPr lang="en-US" dirty="0"/>
              <a:t>dense </a:t>
            </a:r>
            <a:r>
              <a:rPr lang="th-TH" dirty="0"/>
              <a:t>เพื่อลดมิติของแบบจำลอง </a:t>
            </a:r>
            <a:r>
              <a:rPr lang="en-US" dirty="0" err="1"/>
              <a:t>LaBSE</a:t>
            </a:r>
            <a:r>
              <a:rPr lang="en-US" dirty="0"/>
              <a:t> </a:t>
            </a:r>
            <a:r>
              <a:rPr lang="th-TH" dirty="0"/>
              <a:t>จาก 768 มิติเป็นค่าที่ต่ำกว่า โดยทดลองด้วยขนาดมิติต่าง ๆ ทั้งหมด 7 ระดับตั้งแต่ 512 ถึง 32 ต่อลำดับ จากนั้นปรับแต่งด้วยวิธี </a:t>
            </a:r>
            <a:r>
              <a:rPr lang="en-US" dirty="0"/>
              <a:t>fine-tune </a:t>
            </a:r>
            <a:r>
              <a:rPr lang="en-US" strike="sngStrike" dirty="0"/>
              <a:t>5k steps </a:t>
            </a:r>
            <a:r>
              <a:rPr lang="th-TH" dirty="0"/>
              <a:t>เพื่อให้ชั้น </a:t>
            </a:r>
            <a:r>
              <a:rPr lang="en-US" dirty="0"/>
              <a:t>dense </a:t>
            </a:r>
            <a:r>
              <a:rPr lang="th-TH" dirty="0"/>
              <a:t>ใหม่นั้นสามารถใช้งานได้ดี และคงค่าพารามิเตอร์ของ </a:t>
            </a:r>
            <a:r>
              <a:rPr lang="en-US" dirty="0" err="1"/>
              <a:t>LaBSE</a:t>
            </a:r>
            <a:r>
              <a:rPr lang="en-US" dirty="0"/>
              <a:t> </a:t>
            </a:r>
            <a:r>
              <a:rPr lang="th-TH" dirty="0"/>
              <a:t>ที่เหลือไว้ พบว่าประสิทธิภาพลดลงมากกว่า 5 จุดเมื่อมิติเท่ากับ 32 บนชุดข้อมูล </a:t>
            </a:r>
            <a:r>
              <a:rPr lang="en-US" dirty="0" err="1"/>
              <a:t>Tatoeba</a:t>
            </a:r>
            <a:r>
              <a:rPr lang="en-US" dirty="0"/>
              <a:t>, UN, </a:t>
            </a:r>
            <a:r>
              <a:rPr lang="th-TH" dirty="0"/>
              <a:t>และ </a:t>
            </a:r>
            <a:r>
              <a:rPr lang="en-US" dirty="0"/>
              <a:t>BUCC </a:t>
            </a:r>
            <a:r>
              <a:rPr lang="th-TH" dirty="0"/>
              <a:t>ในขณะเดียวกันเมื่อปรับจำนวนมิติเวกเตอร์ประโยคขึ้นสูงกว่า 128 มิติจะมีประสิทธิภาพที่แย่กว่าเวกเตอร์ประโยคของ แบบจำลอง </a:t>
            </a:r>
            <a:r>
              <a:rPr lang="en-US" dirty="0" err="1"/>
              <a:t>LaBSE</a:t>
            </a:r>
            <a:r>
              <a:rPr lang="en-US" dirty="0"/>
              <a:t> </a:t>
            </a:r>
            <a:r>
              <a:rPr lang="th-TH" dirty="0"/>
              <a:t>ขนาด 768 มิติเพียงเล็กน้อยคือเฉลี่ยไม่เกิน 2% </a:t>
            </a:r>
          </a:p>
          <a:p>
            <a:pPr marL="0" lvl="0" indent="0" algn="l" rtl="0">
              <a:spcBef>
                <a:spcPts val="0"/>
              </a:spcBef>
              <a:spcAft>
                <a:spcPts val="0"/>
              </a:spcAft>
              <a:buNone/>
            </a:pPr>
            <a:r>
              <a:rPr lang="en-US" dirty="0"/>
              <a:t> </a:t>
            </a:r>
            <a:endParaRPr dirty="0"/>
          </a:p>
        </p:txBody>
      </p:sp>
    </p:spTree>
    <p:extLst>
      <p:ext uri="{BB962C8B-B14F-4D97-AF65-F5344CB8AC3E}">
        <p14:creationId xmlns:p14="http://schemas.microsoft.com/office/powerpoint/2010/main" val="122516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งานวิจัยนี้ใช้ </a:t>
            </a:r>
            <a:r>
              <a:rPr lang="en-US" dirty="0"/>
              <a:t>SMONLP </a:t>
            </a:r>
            <a:r>
              <a:rPr lang="th-TH" dirty="0"/>
              <a:t>เพื่อรวบรวมโครงสร้างที่เหมาะสมกับสามแหล่งข้อมูล และเพิ่มความถูกต้องในการจัดประเภทอัตโนมัติ โดยการเลือกฟังก์ชันที่เกี่ยวข้องกับลักษณะต่าง ๆ ของเนื้อหาข้อความ จากผลการทดลอง ได้แสดงให้เห็นว่าการผสมผสานชุดข้อมูลและแบบจำลองการจัดประเภท สามารถใช้เพื่อสะท้อนคุณสมบัติที่เข้ากันได้ของข้อความและช่วยเพิ่มประสิทธิภาพโดยรวม สร้างผลกระทบที่สำคัญในข้อมูลทางภาษาของสื่อสังคมซึ่งมีปริมาณข้อมูลมหาศาลและมีทรัพยากรของข้อมูลที่หลากหลาย การรวบรวมชุดข้อมูลขนาดใหญ่สามารถใช้ในอนาคตสำหรับปัญหาการจัดประเภทข้อความ</a:t>
            </a:r>
            <a:endParaRPr dirty="0"/>
          </a:p>
        </p:txBody>
      </p:sp>
    </p:spTree>
    <p:extLst>
      <p:ext uri="{BB962C8B-B14F-4D97-AF65-F5344CB8AC3E}">
        <p14:creationId xmlns:p14="http://schemas.microsoft.com/office/powerpoint/2010/main" val="279777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โดยกำหนดให้คำฟุ่มเฟือยหมายถึงการมีตั้งแต่ 1 ประโยคขึ้นไปในรายงานที่มีมากกว่า 30 คำ</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th-TH" sz="1200" dirty="0">
                <a:latin typeface="DB Heavent" panose="02000506060000020004" pitchFamily="2" charset="-34"/>
                <a:cs typeface="DB Heavent" panose="02000506060000020004" pitchFamily="2" charset="-34"/>
              </a:rPr>
              <a:t>จากผลทางรังสีวิทยาได้ภาพที่ 3 แสดงกราฟแต่ละแท่งแสดงถึงประสิทธิภาพในการสรุปอธิบายของนักรังสีวิทยาแต่ละคน แกน </a:t>
            </a:r>
            <a:r>
              <a:rPr lang="en-US" sz="1200" dirty="0">
                <a:latin typeface="DB Heavent" panose="02000506060000020004" pitchFamily="2" charset="-34"/>
                <a:cs typeface="DB Heavent" panose="02000506060000020004" pitchFamily="2" charset="-34"/>
              </a:rPr>
              <a:t>Y </a:t>
            </a:r>
            <a:r>
              <a:rPr lang="th-TH" sz="1200" dirty="0">
                <a:latin typeface="DB Heavent" panose="02000506060000020004" pitchFamily="2" charset="-34"/>
                <a:cs typeface="DB Heavent" panose="02000506060000020004" pitchFamily="2" charset="-34"/>
              </a:rPr>
              <a:t>แสดงเปอร์เซ็นต์ของรายงานทางรังสีวิทยาที่นำมาทดลองการ</a:t>
            </a:r>
          </a:p>
          <a:p>
            <a:pPr marL="0" lvl="0" indent="0" algn="l" rtl="0">
              <a:spcBef>
                <a:spcPts val="0"/>
              </a:spcBef>
              <a:spcAft>
                <a:spcPts val="0"/>
              </a:spcAft>
              <a:buNone/>
            </a:pPr>
            <a:endParaRPr lang="th-TH" sz="1200" dirty="0">
              <a:latin typeface="DB Heavent" panose="02000506060000020004" pitchFamily="2" charset="-34"/>
              <a:cs typeface="DB Heavent" panose="02000506060000020004" pitchFamily="2" charset="-34"/>
            </a:endParaRPr>
          </a:p>
          <a:p>
            <a:pPr marL="0" lvl="0" indent="0" algn="l" rtl="0">
              <a:spcBef>
                <a:spcPts val="0"/>
              </a:spcBef>
              <a:spcAft>
                <a:spcPts val="0"/>
              </a:spcAft>
              <a:buNone/>
            </a:pPr>
            <a:r>
              <a:rPr lang="th-TH" sz="1200" dirty="0">
                <a:latin typeface="DB Heavent" panose="02000506060000020004" pitchFamily="2" charset="-34"/>
                <a:cs typeface="DB Heavent" panose="02000506060000020004" pitchFamily="2" charset="-34"/>
              </a:rPr>
              <a:t>พบจำนวนคําฟุ่มเฟือย เปอร์เซ็นต์ของรายงานที่มีอย่างน้อย 1 ประโยคที่มีคํามากกว่า 30 คํา แตกต่างกันไปจากน้อยกว่า 1% ในนักรังสีวิทยาบางคนถึง 12% ในคนอื่น ๆ</a:t>
            </a:r>
            <a:endParaRPr dirty="0"/>
          </a:p>
        </p:txBody>
      </p:sp>
    </p:spTree>
    <p:extLst>
      <p:ext uri="{BB962C8B-B14F-4D97-AF65-F5344CB8AC3E}">
        <p14:creationId xmlns:p14="http://schemas.microsoft.com/office/powerpoint/2010/main" val="321851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th-TH" dirty="0"/>
              <a:t>รวบรวมข้อมูลรายงานผลการเยี่ยมสำรวจโรงพยาบาลจากผู้เยี่ยมสำรวจ (เฉลี่ยปีละ 300-400 แห่ง) และขออนุญาตใช้ข้อมูลจาก </a:t>
            </a:r>
            <a:r>
              <a:rPr lang="th-TH" dirty="0" err="1"/>
              <a:t>สรพ</a:t>
            </a:r>
            <a:r>
              <a:rPr lang="th-TH" dirty="0"/>
              <a:t>.</a:t>
            </a:r>
            <a:endParaRPr lang="en-US" dirty="0"/>
          </a:p>
          <a:p>
            <a:r>
              <a:rPr lang="en-US" dirty="0"/>
              <a:t>2.</a:t>
            </a:r>
            <a:r>
              <a:rPr lang="th-TH" dirty="0"/>
              <a:t> ทำความเข้าใจให้ตรงกันถึงผลลัพธ์กับตัวแทนขององค์กรเพื่อสามารถตอบโจทย์ความต้องการที่แท้จรขององค์กร</a:t>
            </a:r>
            <a:r>
              <a:rPr lang="en-US" dirty="0"/>
              <a:t> </a:t>
            </a:r>
          </a:p>
        </p:txBody>
      </p:sp>
      <p:sp>
        <p:nvSpPr>
          <p:cNvPr id="4" name="Slide Number Placeholder 3"/>
          <p:cNvSpPr>
            <a:spLocks noGrp="1"/>
          </p:cNvSpPr>
          <p:nvPr>
            <p:ph type="sldNum" sz="quarter" idx="5"/>
          </p:nvPr>
        </p:nvSpPr>
        <p:spPr/>
        <p:txBody>
          <a:bodyPr/>
          <a:lstStyle/>
          <a:p>
            <a:fld id="{4E224E98-28BD-4B10-AF85-620F37FE146F}" type="slidenum">
              <a:rPr lang="en-US" smtClean="0"/>
              <a:t>15</a:t>
            </a:fld>
            <a:endParaRPr lang="en-US"/>
          </a:p>
        </p:txBody>
      </p:sp>
    </p:spTree>
    <p:extLst>
      <p:ext uri="{BB962C8B-B14F-4D97-AF65-F5344CB8AC3E}">
        <p14:creationId xmlns:p14="http://schemas.microsoft.com/office/powerpoint/2010/main" val="393486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SimSun" panose="02010600030101010101" pitchFamily="2" charset="-122"/>
              </a:rPr>
              <a:t>       In this step, we tested the similarity between the sentence encoding of the comments and SSG sentences for surveyors who received scores of 2.5 as fail and 3, 4, and 5. as pass. We encode the sentences using the Universal Sentence Encoder and then compare them for similarity. Our purpose was to find the degree of similarity between the encoded sentences to see if there is a correlation between scores and the degree of similarity as shown in Fig.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16</a:t>
            </a:fld>
            <a:endParaRPr lang="en-US"/>
          </a:p>
        </p:txBody>
      </p:sp>
    </p:spTree>
    <p:extLst>
      <p:ext uri="{BB962C8B-B14F-4D97-AF65-F5344CB8AC3E}">
        <p14:creationId xmlns:p14="http://schemas.microsoft.com/office/powerpoint/2010/main" val="292229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394d66d1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394d66d1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effectLst/>
                <a:latin typeface="Times New Roman" panose="02020603050405020304" pitchFamily="18" charset="0"/>
                <a:ea typeface="SimSun" panose="02010600030101010101" pitchFamily="2" charset="-122"/>
              </a:rPr>
              <a:t>             </a:t>
            </a:r>
            <a:r>
              <a:rPr lang="x-none" sz="1800" spc="-5" dirty="0">
                <a:effectLst/>
                <a:latin typeface="Times New Roman" panose="02020603050405020304" pitchFamily="18" charset="0"/>
                <a:ea typeface="SimSun" panose="02010600030101010101" pitchFamily="2" charset="-122"/>
              </a:rPr>
              <a:t>The results of the first stage of the research were found to be inconsistent with the hypothesis, as only 47 out of 1,501 hospital survey reports in the "things found/evidence" topic complied with the HA Standard Score guideline (HSSG) by measuring the cosine similarity. The HA domain expert suggested examining the pattern of comments within subgroups to determine if there is uniformity in writing style for groups with the same score. If factorization can be achieved, it can link essential factors in the future. It is recommended to interview survey surveyor s about their report writing process and the type of language used to provide scores. Understanding the report writing format from surveyors can be helpful for future model development.</a:t>
            </a:r>
            <a:endParaRPr lang="en-US" sz="1800" spc="-5" dirty="0">
              <a:effectLst/>
              <a:latin typeface="Times New Roman" panose="02020603050405020304" pitchFamily="18" charset="0"/>
              <a:ea typeface="SimSun" panose="02010600030101010101" pitchFamily="2" charset="-122"/>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394d66d1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394d66d1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งานวิจัยนี้มีประโยชน์คือ </a:t>
            </a:r>
          </a:p>
          <a:p>
            <a:pPr marL="0" lvl="0" indent="0" algn="l" rtl="0">
              <a:spcBef>
                <a:spcPts val="0"/>
              </a:spcBef>
              <a:spcAft>
                <a:spcPts val="0"/>
              </a:spcAft>
              <a:buNone/>
            </a:pPr>
            <a:r>
              <a:rPr lang="th-TH" dirty="0"/>
              <a:t>สรุปได้ว่ารูปแบบการเขียนรายงานการเยี่ยมสำรวจ ฯ ของโรงพยาบาลที่ได้คะแนนในแต่ละระดับเป็นอย่างไร </a:t>
            </a:r>
          </a:p>
          <a:p>
            <a:pPr marL="0" lvl="0" indent="0" algn="l" rtl="0">
              <a:spcBef>
                <a:spcPts val="0"/>
              </a:spcBef>
              <a:spcAft>
                <a:spcPts val="0"/>
              </a:spcAft>
              <a:buNone/>
            </a:pPr>
            <a:r>
              <a:rPr lang="th-TH" dirty="0"/>
              <a:t>พัฒนาเป็น โปรแกรมตรวจรายงานของโรงพยาบาลได้</a:t>
            </a:r>
            <a:endParaRPr lang="en-US"/>
          </a:p>
          <a:p>
            <a:pPr marL="0" lvl="0" indent="0" algn="l" rtl="0">
              <a:spcBef>
                <a:spcPts val="0"/>
              </a:spcBef>
              <a:spcAft>
                <a:spcPts val="0"/>
              </a:spcAft>
              <a:buNone/>
            </a:pPr>
            <a:r>
              <a:rPr lang="th-TH" b="0" i="0" dirty="0">
                <a:solidFill>
                  <a:srgbClr val="343541"/>
                </a:solidFill>
                <a:effectLst/>
                <a:latin typeface="Söhne"/>
              </a:rPr>
              <a:t>"ควรหาความสัมพันธ์ของรูปแบบการเขียนรายงานฯ เพื่อเพิ่มความแม่นยำของแบบจำลองต่อไป"</a:t>
            </a:r>
            <a:endParaRPr lang="en-US" dirty="0"/>
          </a:p>
          <a:p>
            <a:pPr marL="0" lvl="0" indent="0" algn="l" rtl="0">
              <a:spcBef>
                <a:spcPts val="0"/>
              </a:spcBef>
              <a:spcAft>
                <a:spcPts val="0"/>
              </a:spcAft>
              <a:buNone/>
            </a:pPr>
            <a:r>
              <a:rPr lang="th-TH" dirty="0"/>
              <a:t>อบรมการเขียนให้ผู้สำรวจเพื่อปรับปรุงการเขียนรายงานในอนาคต โดยมีแนวทางคือ</a:t>
            </a:r>
          </a:p>
          <a:p>
            <a:pPr marL="0" lvl="0" indent="0" algn="l" rtl="0">
              <a:spcBef>
                <a:spcPts val="0"/>
              </a:spcBef>
              <a:spcAft>
                <a:spcPts val="0"/>
              </a:spcAft>
              <a:buNone/>
            </a:pPr>
            <a:r>
              <a:rPr lang="th-TH" dirty="0"/>
              <a:t>-เขียนให้เข้ากับรูปแบบการให้คะแนนแต่ละระดับ</a:t>
            </a:r>
          </a:p>
          <a:p>
            <a:pPr marL="0" lvl="0" indent="0" algn="l" rtl="0">
              <a:spcBef>
                <a:spcPts val="0"/>
              </a:spcBef>
              <a:spcAft>
                <a:spcPts val="0"/>
              </a:spcAft>
              <a:buNone/>
            </a:pPr>
            <a:r>
              <a:rPr lang="th-TH" dirty="0"/>
              <a:t>-ดูคำที่ใช้เขียนในรายงานที่ได้รับคะแนนแต่ละกลุ่ม </a:t>
            </a:r>
          </a:p>
          <a:p>
            <a:pPr marL="0" lvl="0" indent="0" algn="l" rtl="0">
              <a:spcBef>
                <a:spcPts val="0"/>
              </a:spcBef>
              <a:spcAft>
                <a:spcPts val="0"/>
              </a:spcAft>
              <a:buNone/>
            </a:pPr>
            <a:r>
              <a:rPr lang="th-TH" dirty="0"/>
              <a:t>-ทำรายงานให้สอดคล้องกับแนวทางการให้คะแนน"</a:t>
            </a:r>
            <a:endParaRPr dirty="0"/>
          </a:p>
        </p:txBody>
      </p:sp>
    </p:spTree>
    <p:extLst>
      <p:ext uri="{BB962C8B-B14F-4D97-AF65-F5344CB8AC3E}">
        <p14:creationId xmlns:p14="http://schemas.microsoft.com/office/powerpoint/2010/main" val="130763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19</a:t>
            </a:fld>
            <a:endParaRPr lang="en-US"/>
          </a:p>
        </p:txBody>
      </p:sp>
    </p:spTree>
    <p:extLst>
      <p:ext uri="{BB962C8B-B14F-4D97-AF65-F5344CB8AC3E}">
        <p14:creationId xmlns:p14="http://schemas.microsoft.com/office/powerpoint/2010/main" val="66631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394d66d1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394d66d1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List of word in pass cluster = [“</a:t>
            </a:r>
            <a:r>
              <a:rPr lang="th-TH" dirty="0"/>
              <a:t>ตรวจสอบ”,” ติดตาม”,” การบริหาร”,” ต่อเนื่อง”,</a:t>
            </a:r>
          </a:p>
          <a:p>
            <a:pPr marL="0" lvl="0" indent="0" algn="l" rtl="0">
              <a:spcBef>
                <a:spcPts val="0"/>
              </a:spcBef>
              <a:spcAft>
                <a:spcPts val="0"/>
              </a:spcAft>
              <a:buNone/>
            </a:pPr>
            <a:r>
              <a:rPr lang="th-TH" dirty="0"/>
              <a:t> เหมาะสม”,” มีระบบ”,” พัฒนาเพิ่มความรู้”]</a:t>
            </a:r>
          </a:p>
          <a:p>
            <a:pPr marL="0" lvl="0" indent="0" algn="l" rtl="0">
              <a:spcBef>
                <a:spcPts val="0"/>
              </a:spcBef>
              <a:spcAft>
                <a:spcPts val="0"/>
              </a:spcAft>
              <a:buNone/>
            </a:pPr>
            <a:r>
              <a:rPr lang="en-US" dirty="0"/>
              <a:t>List of word in fail cluster = [ “</a:t>
            </a:r>
            <a:r>
              <a:rPr lang="th-TH" dirty="0"/>
              <a:t>ปฏิบัติได้บางส่วน”, “การปรับปรุง”,” การทบทวน”,</a:t>
            </a:r>
          </a:p>
          <a:p>
            <a:pPr marL="0" lvl="0" indent="0" algn="l" rtl="0">
              <a:spcBef>
                <a:spcPts val="0"/>
              </a:spcBef>
              <a:spcAft>
                <a:spcPts val="0"/>
              </a:spcAft>
              <a:buNone/>
            </a:pPr>
            <a:r>
              <a:rPr lang="th-TH" dirty="0"/>
              <a:t>”ความเสี่ยง”,” ความคลาดเคลื่อน”,” การบริหาร”,”มีระบบ”,” เหมาะสม”,” ป้องกัน”]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th-TH" sz="1200" dirty="0">
                <a:latin typeface="DB Heavent" panose="02000506060000020004" pitchFamily="2" charset="-34"/>
                <a:cs typeface="DB Heavent" panose="02000506060000020004" pitchFamily="2" charset="-34"/>
              </a:rPr>
              <a:t>จากตัวอย่างรายการคำของทั้ง 2 กลุ่ม พบว่ามีคำที่ผู้เยี่ยมสำรวจใช้เหมือนกันบางส่วน ดังนั้น ผู้วิจัยจึงนำตัวอย่างของคำในแต่ละกลุ่มไปทดสอบกับความสอดคล้องของแต่ละรายงานในกลุ่มรายงานที่ได้คะแนนไม่ผ่านจากผู้เยี่ยมสำรวจ ด้วยแบบจำลอง </a:t>
            </a:r>
            <a:r>
              <a:rPr lang="en-US" sz="1200" dirty="0">
                <a:latin typeface="DB Heavent" panose="02000506060000020004" pitchFamily="2" charset="-34"/>
                <a:cs typeface="DB Heavent" panose="02000506060000020004" pitchFamily="2" charset="-34"/>
              </a:rPr>
              <a:t>Zero-shot classification </a:t>
            </a:r>
          </a:p>
          <a:p>
            <a:pPr marL="0" lvl="0" indent="0" algn="l" rtl="0">
              <a:spcBef>
                <a:spcPts val="0"/>
              </a:spcBef>
              <a:spcAft>
                <a:spcPts val="0"/>
              </a:spcAft>
              <a:buNone/>
            </a:pPr>
            <a:endParaRPr lang="th-TH"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0067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389240ed5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389240ed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papyrus is a surgical textbook describing 48 cases dealing with wounds and trauma (</a:t>
            </a:r>
            <a:r>
              <a:rPr lang="th-TH" dirty="0"/>
              <a:t>อาการบาดเจ็บ</a:t>
            </a:r>
            <a:r>
              <a:rPr lang="en-US" dirty="0"/>
              <a:t>). US archaeologist (</a:t>
            </a:r>
            <a:r>
              <a:rPr lang="th-TH" dirty="0"/>
              <a:t>นักโบราณคดี</a:t>
            </a:r>
            <a:r>
              <a:rPr lang="en-US" dirty="0"/>
              <a:t>) Edwin Smith discovered the papyrus in Egypt in the 1860s. This part of the scroll (two columns of text) describes how to diagnose and treat neck wounds (</a:t>
            </a:r>
            <a:r>
              <a:rPr lang="th-TH" dirty="0"/>
              <a:t>แผล</a:t>
            </a:r>
            <a:r>
              <a:rPr lang="en-US" dirty="0"/>
              <a:t>) (sprain, dislocation, paralysis) and a dislocated collarbone. The Edwin Smith papyrus is a scroll 4.68 meters or 15.3 feet in length. The recto (front side) has 377 lines in 17 columns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50"/>
                </a:solidFill>
              </a:rPr>
              <a:t>(</a:t>
            </a:r>
            <a:r>
              <a:rPr lang="th-TH" dirty="0"/>
              <a:t>บรรยายประกอบ </a:t>
            </a:r>
            <a:r>
              <a:rPr lang="en-US" dirty="0"/>
              <a:t>Slide</a:t>
            </a:r>
            <a:r>
              <a:rPr lang="en-US" dirty="0">
                <a:solidFill>
                  <a:srgbClr val="00B050"/>
                </a:solidFill>
              </a:rPr>
              <a:t>) </a:t>
            </a:r>
            <a:r>
              <a:rPr lang="en-US" dirty="0"/>
              <a:t>The reports used in the ZS method will only be taken from the Fail cluster, as there are no negative words included in the passed group of reports.</a:t>
            </a:r>
          </a:p>
          <a:p>
            <a:endParaRPr lang="en-US" dirty="0"/>
          </a:p>
          <a:p>
            <a:r>
              <a:rPr lang="en-US" dirty="0">
                <a:solidFill>
                  <a:srgbClr val="00B050"/>
                </a:solidFill>
              </a:rPr>
              <a:t>(</a:t>
            </a:r>
            <a:r>
              <a:rPr lang="th-TH" dirty="0"/>
              <a:t>บรรยายประกอบ </a:t>
            </a:r>
            <a:r>
              <a:rPr lang="en-US" dirty="0"/>
              <a:t>Slide</a:t>
            </a:r>
            <a:r>
              <a:rPr lang="en-US" dirty="0">
                <a:solidFill>
                  <a:srgbClr val="00B050"/>
                </a:solidFill>
              </a:rPr>
              <a:t>) </a:t>
            </a:r>
            <a:r>
              <a:rPr lang="th-TH" dirty="0">
                <a:solidFill>
                  <a:srgbClr val="00B050"/>
                </a:solidFill>
              </a:rPr>
              <a:t> </a:t>
            </a:r>
            <a:r>
              <a:rPr lang="en-US" dirty="0"/>
              <a:t>(</a:t>
            </a:r>
            <a:r>
              <a:rPr lang="th-TH" dirty="0"/>
              <a:t>ที่เอามาทำ </a:t>
            </a:r>
            <a:r>
              <a:rPr lang="en-US" dirty="0"/>
              <a:t>ZS </a:t>
            </a:r>
            <a:r>
              <a:rPr lang="th-TH" dirty="0"/>
              <a:t>จะใช้รายงานจากกลุ่ม </a:t>
            </a:r>
            <a:r>
              <a:rPr lang="en-US" dirty="0"/>
              <a:t>Fail </a:t>
            </a:r>
            <a:r>
              <a:rPr lang="th-TH" dirty="0"/>
              <a:t>เท่านั้นเนื่องจากในกลุ่มผ่านไม่มีคำ </a:t>
            </a:r>
            <a:r>
              <a:rPr lang="en-US" dirty="0"/>
              <a:t>negative </a:t>
            </a:r>
            <a:r>
              <a:rPr lang="th-TH" dirty="0"/>
              <a:t>ไปปน </a:t>
            </a:r>
            <a:r>
              <a:rPr lang="en-US" dirty="0"/>
              <a:t>)</a:t>
            </a:r>
          </a:p>
          <a:p>
            <a:endParaRPr lang="en-US" dirty="0"/>
          </a:p>
          <a:p>
            <a:r>
              <a:rPr lang="en-US" dirty="0"/>
              <a:t>(</a:t>
            </a:r>
            <a:r>
              <a:rPr lang="th-TH" dirty="0"/>
              <a:t>บรรยายประกอบ </a:t>
            </a:r>
            <a:r>
              <a:rPr lang="en-US" dirty="0"/>
              <a:t>Slide) In the Ref.  paper, they achieve the highest accuracy of 74% on the binary classification task with Architecture 3, followed by 72.6% on architecture 2 and 72% on architecture 1 on the separated test set of the news headlines dataset.</a:t>
            </a:r>
          </a:p>
          <a:p>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21</a:t>
            </a:fld>
            <a:endParaRPr lang="en-US"/>
          </a:p>
        </p:txBody>
      </p:sp>
    </p:spTree>
    <p:extLst>
      <p:ext uri="{BB962C8B-B14F-4D97-AF65-F5344CB8AC3E}">
        <p14:creationId xmlns:p14="http://schemas.microsoft.com/office/powerpoint/2010/main" val="417410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394d66d1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394d66d1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rPr>
              <a:t>(</a:t>
            </a:r>
            <a:r>
              <a:rPr lang="th-TH" dirty="0">
                <a:solidFill>
                  <a:srgbClr val="00B050"/>
                </a:solidFill>
              </a:rPr>
              <a:t>ใน </a:t>
            </a:r>
            <a:r>
              <a:rPr lang="en-US" dirty="0">
                <a:solidFill>
                  <a:srgbClr val="00B050"/>
                </a:solidFill>
              </a:rPr>
              <a:t>slide) </a:t>
            </a:r>
            <a:r>
              <a:rPr lang="th-TH" dirty="0"/>
              <a:t>ผลที่ได้จากแบบจำลอง </a:t>
            </a:r>
            <a:r>
              <a:rPr lang="en-US" dirty="0"/>
              <a:t>Zero-short Classification </a:t>
            </a:r>
            <a:r>
              <a:rPr lang="th-TH" dirty="0"/>
              <a:t>โดยใช้ </a:t>
            </a:r>
            <a:r>
              <a:rPr lang="en-US" dirty="0"/>
              <a:t>Candidate label 2 </a:t>
            </a:r>
            <a:r>
              <a:rPr lang="th-TH" dirty="0"/>
              <a:t>คู่ ได้ผลดังภาพ</a:t>
            </a:r>
          </a:p>
          <a:p>
            <a:pPr marL="0" lvl="0" indent="0" algn="l" rtl="0">
              <a:spcBef>
                <a:spcPts val="0"/>
              </a:spcBef>
              <a:spcAft>
                <a:spcPts val="0"/>
              </a:spcAft>
              <a:buNone/>
            </a:pPr>
            <a:r>
              <a:rPr lang="th-TH" dirty="0"/>
              <a:t>จากผลการทดลองทั้ง 2 </a:t>
            </a:r>
            <a:r>
              <a:rPr lang="en-US" dirty="0"/>
              <a:t>Candidate pairs </a:t>
            </a:r>
            <a:r>
              <a:rPr lang="th-TH" dirty="0"/>
              <a:t>แสดงให้เห็นว่าหากดูจากการเขียนรายงาน </a:t>
            </a:r>
            <a:r>
              <a:rPr lang="en-US" dirty="0"/>
              <a:t>Evidence </a:t>
            </a:r>
            <a:r>
              <a:rPr lang="th-TH" dirty="0"/>
              <a:t>ของผู้เยี่ยมสำรวจในกลุ่มที่ได้รับการประเมินว่าไม่ผ่านและควรไม่ผ่านจริงๆ มีอยู่ไม่เกิน 26.8 % สอดคล้องกับผลของ </a:t>
            </a:r>
            <a:r>
              <a:rPr lang="en-US" dirty="0"/>
              <a:t>Cosine Similarity </a:t>
            </a:r>
            <a:r>
              <a:rPr lang="th-TH" dirty="0"/>
              <a:t>ในขั้นตอนการทำงานที่ 1</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th-TH" dirty="0"/>
              <a:t>บรรยายประกอบ </a:t>
            </a:r>
            <a:r>
              <a:rPr lang="en-US" dirty="0"/>
              <a:t>Slide) When combining the results from steps 2 and 3, and evaluating them together with domain experts from the Department of Health Service Support (DHSS) who agreed that it is possible that the report writing format used in scoring the "fail" group may not be aligned with the Score Guideline, and there may be actions to be taken in the future as summarized in step 1. However, this research also utilized the learning technique of supervised machine learning in step 4, incorporating additional data.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th-TH" dirty="0"/>
              <a:t>บรรยายประกอบ </a:t>
            </a:r>
            <a:r>
              <a:rPr lang="en-US" dirty="0"/>
              <a:t>Slide) </a:t>
            </a:r>
            <a:r>
              <a:rPr lang="th-TH" dirty="0"/>
              <a:t>เมื่อนำผลที่ได้จากขั้นตอนการทำงานที่ 2 และ 3 ประเมินร่วมกับผู้เชี่ยวชาญเฉพาะด้านของ </a:t>
            </a:r>
            <a:r>
              <a:rPr lang="th-TH" dirty="0" err="1"/>
              <a:t>สรพ</a:t>
            </a:r>
            <a:r>
              <a:rPr lang="th-TH" dirty="0"/>
              <a:t>. ที่ประชุมเห็นตรงกันว่ามีความเป็นไปได้ที่รูปแบบที่ใช้ในการเขียนรายงานประกอบการให้คะแนนกลุ่มไม่ผ่านอาจมีวิธีเขียนที่ไม่สอดคล้องกันกับการให้คะแนน </a:t>
            </a:r>
            <a:r>
              <a:rPr lang="en-US" dirty="0"/>
              <a:t>Score Guideline </a:t>
            </a:r>
            <a:r>
              <a:rPr lang="th-TH" dirty="0"/>
              <a:t>และอาจมีสิ่งที่ต้อง</a:t>
            </a:r>
            <a:r>
              <a:rPr lang="th-TH" dirty="0" err="1"/>
              <a:t>ทำใน</a:t>
            </a:r>
            <a:r>
              <a:rPr lang="th-TH" dirty="0"/>
              <a:t>อนาคตตามที่สรุปในขั้นตอนการทำงานที่ 1 อย่างไรก็ตามงานวิจัยนี้ยังได้นำข้อมูลมาต่อด้วยเทคนิคการเรียนรู้ของเครื่องแบบมีข้อมูลฝึกสอน (</a:t>
            </a:r>
            <a:r>
              <a:rPr lang="en-US" dirty="0"/>
              <a:t>Supervised Machine Learning) </a:t>
            </a:r>
            <a:r>
              <a:rPr lang="th-TH" dirty="0"/>
              <a:t>ตามขั้นตอนการทำงานที่ 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989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 is defined with 512 input nodes in the 2 hidden layers for USE embedding and 256 input nodes in the 2 hidden layers for LEALLA while the SVM runs with the radial basis function kernel.</a:t>
            </a:r>
          </a:p>
        </p:txBody>
      </p:sp>
      <p:sp>
        <p:nvSpPr>
          <p:cNvPr id="4" name="Slide Number Placeholder 3"/>
          <p:cNvSpPr>
            <a:spLocks noGrp="1"/>
          </p:cNvSpPr>
          <p:nvPr>
            <p:ph type="sldNum" sz="quarter" idx="5"/>
          </p:nvPr>
        </p:nvSpPr>
        <p:spPr/>
        <p:txBody>
          <a:bodyPr/>
          <a:lstStyle/>
          <a:p>
            <a:fld id="{4E224E98-28BD-4B10-AF85-620F37FE146F}" type="slidenum">
              <a:rPr lang="en-US" smtClean="0"/>
              <a:t>23</a:t>
            </a:fld>
            <a:endParaRPr lang="en-US"/>
          </a:p>
        </p:txBody>
      </p:sp>
    </p:spTree>
    <p:extLst>
      <p:ext uri="{BB962C8B-B14F-4D97-AF65-F5344CB8AC3E}">
        <p14:creationId xmlns:p14="http://schemas.microsoft.com/office/powerpoint/2010/main" val="715837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394d66d1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394d66d1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 </a:t>
            </a:r>
            <a:r>
              <a:rPr lang="en-US" dirty="0"/>
              <a:t>The results obtained from using Artificial Neural Networks (ANN), Logistic Regression, and Support Vector Machine, along with the utilization of sentence encoding tools, USE and LEALLA, show that all models achieve similar accuracy in predicting the hospital survey score category based on the sentence content. Among the models, the Support Vector Machine exhibits the best performance within the group. Additionally, using the USE embedding yields better results compared to LEALLA embedding across all models, albeit with slightly longer encoding time.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th-TH" dirty="0"/>
              <a:t>ผลลัพธ์ที่ได้จากการใช้แบบจำลองการเรียนรู้เชิงลึก </a:t>
            </a:r>
            <a:r>
              <a:rPr lang="en-US" dirty="0"/>
              <a:t>ANN, Logistic Regression, Support Vector Machine </a:t>
            </a:r>
            <a:r>
              <a:rPr lang="th-TH" dirty="0"/>
              <a:t>และการใช้งานเครื่องมือการเข้ารหัสประโยคสองชุดได้แก่ </a:t>
            </a:r>
            <a:r>
              <a:rPr lang="en-US" dirty="0"/>
              <a:t>USE </a:t>
            </a:r>
            <a:r>
              <a:rPr lang="th-TH" dirty="0"/>
              <a:t>และ </a:t>
            </a:r>
            <a:r>
              <a:rPr lang="en-US" dirty="0"/>
              <a:t>LEALLA </a:t>
            </a:r>
            <a:r>
              <a:rPr lang="th-TH" dirty="0"/>
              <a:t>ทุกโมเดลมีความแม่นยำใกล้เคียงกันในการทำนายการจัดประเภทการให้คะแนนเยี่ยมสำรวจโรงพยาบาลของประโยค โดยโมเดล </a:t>
            </a:r>
            <a:r>
              <a:rPr lang="en-US" dirty="0"/>
              <a:t>Support Vector Machine </a:t>
            </a:r>
            <a:r>
              <a:rPr lang="th-TH" dirty="0"/>
              <a:t>มีประสิทธิภาพดีที่สุดในกลุ่ม นอกจากนี้การใช้ </a:t>
            </a:r>
            <a:r>
              <a:rPr lang="en-US" dirty="0"/>
              <a:t>USE embedding </a:t>
            </a:r>
            <a:r>
              <a:rPr lang="th-TH" dirty="0"/>
              <a:t>ได้ผลลัพธ์ที่ดีกว่า </a:t>
            </a:r>
            <a:r>
              <a:rPr lang="en-US" dirty="0"/>
              <a:t>LEALLA embedding </a:t>
            </a:r>
            <a:r>
              <a:rPr lang="th-TH" dirty="0"/>
              <a:t>ในทุกแบบจำลอง แต่ใช้เวลาเข้ารหัสประโยคนานกว่าเล็กน้อย </a:t>
            </a:r>
            <a:endParaRPr dirty="0"/>
          </a:p>
        </p:txBody>
      </p:sp>
    </p:spTree>
    <p:extLst>
      <p:ext uri="{BB962C8B-B14F-4D97-AF65-F5344CB8AC3E}">
        <p14:creationId xmlns:p14="http://schemas.microsoft.com/office/powerpoint/2010/main" val="2980344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8fc48699c5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8fc48699c5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B Heavent" panose="02000506060000020004" pitchFamily="2" charset="-34"/>
                <a:cs typeface="DB Heavent" panose="02000506060000020004" pitchFamily="2" charset="-34"/>
              </a:rPr>
              <a:t>Objective 1 </a:t>
            </a:r>
            <a:r>
              <a:rPr lang="th-TH" sz="1200" dirty="0">
                <a:latin typeface="DB Heavent" panose="02000506060000020004" pitchFamily="2" charset="-34"/>
                <a:cs typeface="DB Heavent" panose="02000506060000020004" pitchFamily="2" charset="-34"/>
              </a:rPr>
              <a:t>ศึกษาและพัฒนาระบบการวิเคราะห์และประเมินผลการรับรองโรงพยาบาลจากรายงานการเยี่ยมสำรวจ ในประเด็นเกี่ยวกับระบบยา</a:t>
            </a:r>
            <a:r>
              <a:rPr lang="en-US" sz="1200" dirty="0">
                <a:latin typeface="DB Heavent" panose="02000506060000020004" pitchFamily="2" charset="-34"/>
                <a:cs typeface="DB Heavent" panose="02000506060000020004" pitchFamily="2" charset="-34"/>
              </a:rPr>
              <a:t> Result 1</a:t>
            </a:r>
            <a:r>
              <a:rPr lang="th-TH" sz="1200" dirty="0">
                <a:latin typeface="DB Heavent" panose="02000506060000020004" pitchFamily="2" charset="-34"/>
                <a:cs typeface="DB Heavent" panose="02000506060000020004" pitchFamily="2" charset="-34"/>
              </a:rPr>
              <a:t>เครื่องมือที่นำมาใช้วิจัยสามารถเพิ่มศักยภาพในการพัฒนาเป็นระบบช่วยแนะนำและตรวจสอบการให้คะแนนผู้เยี่ยมสำรวจได้ อีกทั้งยังสามารถขยายผลนำไปใช้กับหัวข้อด้านอื่นๆของรายงานการเยี่ยมสำรวจได้</a:t>
            </a:r>
            <a:endParaRPr lang="en-US" sz="1200" dirty="0">
              <a:latin typeface="DB Heavent" panose="02000506060000020004" pitchFamily="2" charset="-34"/>
              <a:cs typeface="DB Heavent" panose="02000506060000020004"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B Heavent" panose="02000506060000020004" pitchFamily="2" charset="-34"/>
              <a:cs typeface="DB Heavent" panose="02000506060000020004"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B Heavent" panose="02000506060000020004" pitchFamily="2" charset="-34"/>
                <a:cs typeface="DB Heavent" panose="02000506060000020004" pitchFamily="2" charset="-34"/>
              </a:rPr>
              <a:t>Objective </a:t>
            </a:r>
            <a:r>
              <a:rPr lang="th-TH" sz="1200" dirty="0">
                <a:latin typeface="DB Heavent" panose="02000506060000020004" pitchFamily="2" charset="-34"/>
                <a:cs typeface="DB Heavent" panose="02000506060000020004" pitchFamily="2" charset="-34"/>
              </a:rPr>
              <a:t>ศึกษาและพัฒนาการใช้เทคนิคเวกเตอร์ข้อความ ในการวิเคราะห์รายงานการเยี่ยมสำรวจในประเด็นเกี่ยวกับระบบยา</a:t>
            </a:r>
            <a:r>
              <a:rPr lang="en-US" sz="1200" dirty="0">
                <a:latin typeface="DB Heavent" panose="02000506060000020004" pitchFamily="2" charset="-34"/>
                <a:cs typeface="DB Heavent" panose="02000506060000020004" pitchFamily="2" charset="-34"/>
              </a:rPr>
              <a:t> </a:t>
            </a:r>
            <a:r>
              <a:rPr lang="en-US" sz="1200" dirty="0" err="1">
                <a:latin typeface="DB Heavent" panose="02000506060000020004" pitchFamily="2" charset="-34"/>
                <a:cs typeface="DB Heavent" panose="02000506060000020004" pitchFamily="2" charset="-34"/>
              </a:rPr>
              <a:t>Resault</a:t>
            </a:r>
            <a:r>
              <a:rPr lang="en-US" sz="1200" dirty="0">
                <a:latin typeface="DB Heavent" panose="02000506060000020004" pitchFamily="2" charset="-34"/>
                <a:cs typeface="DB Heavent" panose="02000506060000020004" pitchFamily="2" charset="-34"/>
              </a:rPr>
              <a:t> </a:t>
            </a:r>
            <a:r>
              <a:rPr lang="th-TH" sz="1200" dirty="0">
                <a:latin typeface="DB Heavent" panose="02000506060000020004" pitchFamily="2" charset="-34"/>
                <a:cs typeface="DB Heavent" panose="02000506060000020004" pitchFamily="2" charset="-34"/>
              </a:rPr>
              <a:t>วิธีและเทคนิคที่นำมาใช้วิจัยได้ผลดี ได้มุมมองที่สามารถนำมาใช้ประเมินผลการเยี่ยมสำรวจได้อย่างเป็นธรรม ประหยัดเวลาและลดเวลาทำงานทำให้บุคลากรของ </a:t>
            </a:r>
            <a:r>
              <a:rPr lang="th-TH" sz="1200" dirty="0" err="1">
                <a:latin typeface="DB Heavent" panose="02000506060000020004" pitchFamily="2" charset="-34"/>
                <a:cs typeface="DB Heavent" panose="02000506060000020004" pitchFamily="2" charset="-34"/>
              </a:rPr>
              <a:t>สรพ</a:t>
            </a:r>
            <a:r>
              <a:rPr lang="th-TH" sz="1200" dirty="0">
                <a:latin typeface="DB Heavent" panose="02000506060000020004" pitchFamily="2" charset="-34"/>
                <a:cs typeface="DB Heavent" panose="02000506060000020004" pitchFamily="2" charset="-34"/>
              </a:rPr>
              <a:t>.นำเวลาไปทำงานอื่นๆได้มากขึ้น</a:t>
            </a:r>
          </a:p>
          <a:p>
            <a:pPr marL="0" marR="0" lvl="0" indent="0" algn="l" defTabSz="914400" rtl="0" eaLnBrk="1" fontAlgn="auto" latinLnBrk="0" hangingPunct="1">
              <a:lnSpc>
                <a:spcPct val="100000"/>
              </a:lnSpc>
              <a:spcBef>
                <a:spcPts val="0"/>
              </a:spcBef>
              <a:spcAft>
                <a:spcPts val="0"/>
              </a:spcAft>
              <a:buClrTx/>
              <a:buSzTx/>
              <a:buFontTx/>
              <a:buNone/>
              <a:tabLst/>
              <a:defRPr/>
            </a:pPr>
            <a:endParaRPr lang="th-TH" sz="1200" dirty="0">
              <a:latin typeface="DB Heavent" panose="02000506060000020004" pitchFamily="2" charset="-34"/>
              <a:cs typeface="DB Heavent" panose="02000506060000020004"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h-TH" sz="1200" dirty="0">
              <a:latin typeface="DB Heavent" panose="02000506060000020004" pitchFamily="2" charset="-34"/>
              <a:cs typeface="DB Heavent" panose="02000506060000020004" pitchFamily="2" charset="-34"/>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th-TH" dirty="0"/>
              <a:t>ในการปรับปรุงการเขียนรายงานในอนาคต ผู้เชี่ยวชาญเฉพาะทาง (</a:t>
            </a:r>
            <a:r>
              <a:rPr lang="en-US" dirty="0"/>
              <a:t>HA Domain expert) </a:t>
            </a:r>
            <a:r>
              <a:rPr lang="th-TH" dirty="0"/>
              <a:t>แนะนำว่าควรทำการอบรมการเขียนให้ผู้สำรวจโดยมีแนวทางการอบรมที่เขียนให้เข้ากับรูปแบบการให้คะแนนแต่ละระดับ และต้องดูคำที่ใช้เขียนในรายงานที่ได้รับคะแนนแต่ละกลุ่มและควรทำการสัมภาษณ์ผู้เยี่ยมสำรวจ ควรถามเกี่ยวกับวิธีเขียนรายงานและคำประเภทที่ใช้เพื่อให้คะแนนระดับนั้นๆ โดยการรู้รูปแบบการเขียนจะเป็นประโยชน์ต่อการพัฒนาแบบจำลองในอนาคตในขณะเดียวกันในอนาคตเมื่อมีข้อมูลเพิ่มขึ้นจะสามารถนำใช้ฝึกสอนแบบจำลองให้มีประสิทธิภาพมากขึ้น</a:t>
            </a:r>
            <a:endParaRPr lang="en-US" dirty="0"/>
          </a:p>
        </p:txBody>
      </p:sp>
      <p:sp>
        <p:nvSpPr>
          <p:cNvPr id="4" name="Slide Number Placeholder 3"/>
          <p:cNvSpPr>
            <a:spLocks noGrp="1"/>
          </p:cNvSpPr>
          <p:nvPr>
            <p:ph type="sldNum" sz="quarter" idx="5"/>
          </p:nvPr>
        </p:nvSpPr>
        <p:spPr/>
        <p:txBody>
          <a:bodyPr/>
          <a:lstStyle/>
          <a:p>
            <a:fld id="{9B268754-A28E-4EA2-8517-30BB9E219DEE}" type="slidenum">
              <a:rPr lang="en-US" smtClean="0"/>
              <a:t>26</a:t>
            </a:fld>
            <a:endParaRPr lang="en-US"/>
          </a:p>
        </p:txBody>
      </p:sp>
    </p:spTree>
    <p:extLst>
      <p:ext uri="{BB962C8B-B14F-4D97-AF65-F5344CB8AC3E}">
        <p14:creationId xmlns:p14="http://schemas.microsoft.com/office/powerpoint/2010/main" val="97017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 สถาบันรับรองคุณภาพสถานพยาบาล (องค์การมหาชน) หรือ </a:t>
            </a:r>
            <a:r>
              <a:rPr lang="th-TH" dirty="0" err="1"/>
              <a:t>สรพ</a:t>
            </a:r>
            <a:r>
              <a:rPr lang="th-TH" dirty="0"/>
              <a:t>. มีหน้าที่</a:t>
            </a:r>
            <a:r>
              <a:rPr lang="th-TH" dirty="0" err="1"/>
              <a:t>กําหนด</a:t>
            </a:r>
            <a:r>
              <a:rPr lang="th-TH" dirty="0"/>
              <a:t>มาตรฐานและการรับรองคุณภาพในการให้บริการของสถานพยาบาลเพื่อเป็นหลักประกันให้ประชาชนได้รับการ</a:t>
            </a:r>
          </a:p>
          <a:p>
            <a:r>
              <a:rPr lang="th-TH" dirty="0"/>
              <a:t>บริการด้านสาธารณสุขที่มีคุณภาพมาตรฐาน  </a:t>
            </a:r>
            <a:r>
              <a:rPr lang="th-TH" sz="1200" strike="noStrike" dirty="0" err="1">
                <a:latin typeface="DB Heavent" panose="02000506060000020004" pitchFamily="2" charset="-34"/>
                <a:cs typeface="DB Heavent" panose="02000506060000020004" pitchFamily="2" charset="-34"/>
              </a:rPr>
              <a:t>สรพ</a:t>
            </a:r>
            <a:r>
              <a:rPr lang="th-TH" sz="1200" strike="noStrike" dirty="0">
                <a:latin typeface="DB Heavent" panose="02000506060000020004" pitchFamily="2" charset="-34"/>
                <a:cs typeface="DB Heavent" panose="02000506060000020004" pitchFamily="2" charset="-34"/>
              </a:rPr>
              <a:t>.นำเอกสารข้อมูลแบบประเมินตัวเอง (</a:t>
            </a:r>
            <a:r>
              <a:rPr lang="en-US" sz="1200" strike="noStrike" dirty="0">
                <a:latin typeface="DB Heavent" panose="02000506060000020004" pitchFamily="2" charset="-34"/>
                <a:cs typeface="DB Heavent" panose="02000506060000020004" pitchFamily="2" charset="-34"/>
              </a:rPr>
              <a:t>SAR), </a:t>
            </a:r>
            <a:r>
              <a:rPr lang="th-TH" sz="1200" strike="noStrike" dirty="0">
                <a:latin typeface="DB Heavent" panose="02000506060000020004" pitchFamily="2" charset="-34"/>
                <a:cs typeface="DB Heavent" panose="02000506060000020004" pitchFamily="2" charset="-34"/>
              </a:rPr>
              <a:t>รายงานของการ ประเมินและรับรองโรงพยาบาลมาใช้ประโยชน์ในด้าน ประเมินและปรับปรุงคุณภาพสถานพยาบาล</a:t>
            </a:r>
          </a:p>
          <a:p>
            <a:pPr marL="0" indent="0">
              <a:buFont typeface="Arial" panose="020B0604020202020204" pitchFamily="34" charset="0"/>
              <a:buNone/>
            </a:pPr>
            <a:r>
              <a:rPr lang="th-TH" sz="1200" strike="noStrike" dirty="0">
                <a:latin typeface="DB Heavent" panose="02000506060000020004" pitchFamily="2" charset="-34"/>
                <a:cs typeface="DB Heavent" panose="02000506060000020004" pitchFamily="2" charset="-34"/>
              </a:rPr>
              <a:t>วัดคุณภาพการดูแลรักษาและติดตามการปฏิบัติตามมาตรฐาน </a:t>
            </a:r>
            <a:endParaRPr lang="en-US" sz="1200" strike="noStrike" dirty="0">
              <a:latin typeface="DB Heavent" panose="02000506060000020004" pitchFamily="2" charset="-34"/>
              <a:cs typeface="DB Heavent" panose="02000506060000020004" pitchFamily="2" charset="-34"/>
            </a:endParaRPr>
          </a:p>
          <a:p>
            <a:pPr marL="0" indent="0">
              <a:buFont typeface="Arial" panose="020B0604020202020204" pitchFamily="34" charset="0"/>
              <a:buNone/>
            </a:pPr>
            <a:endParaRPr lang="en-US" sz="1200" strike="noStrike" dirty="0">
              <a:latin typeface="DB Heavent" panose="02000506060000020004" pitchFamily="2" charset="-34"/>
              <a:cs typeface="DB Heavent" panose="02000506060000020004" pitchFamily="2" charset="-34"/>
            </a:endParaRPr>
          </a:p>
          <a:p>
            <a:r>
              <a:rPr lang="th-TH" sz="1200" dirty="0">
                <a:latin typeface="DB Heavent" panose="02000506060000020004" pitchFamily="2" charset="-34"/>
                <a:cs typeface="DB Heavent" panose="02000506060000020004" pitchFamily="2" charset="-34"/>
              </a:rPr>
              <a:t>เนื่องจากมีเอกสารที่เกี่ยวข้องกับการประเมินและปรับปรุงคุณภาพสถานพยาบาลจำนวนมหาศาลส่งผลเสียให้ผู้ปฏิบัติงานคือ</a:t>
            </a:r>
            <a:endParaRPr lang="en-US" sz="1200" dirty="0">
              <a:latin typeface="DB Heavent" panose="02000506060000020004" pitchFamily="2" charset="-34"/>
              <a:cs typeface="DB Heavent" panose="02000506060000020004" pitchFamily="2" charset="-34"/>
            </a:endParaRPr>
          </a:p>
          <a:p>
            <a:pPr marL="342900" indent="-342900">
              <a:buFont typeface="Arial" panose="020B0604020202020204" pitchFamily="34" charset="0"/>
              <a:buChar char="•"/>
            </a:pPr>
            <a:r>
              <a:rPr lang="th-TH" sz="1200" dirty="0">
                <a:latin typeface="DB Heavent" panose="02000506060000020004" pitchFamily="2" charset="-34"/>
                <a:cs typeface="DB Heavent" panose="02000506060000020004" pitchFamily="2" charset="-34"/>
              </a:rPr>
              <a:t>สร้างภาระงานที่หนักให้กับผู้เยี่ยมสำรวจ </a:t>
            </a:r>
          </a:p>
          <a:p>
            <a:pPr marL="342900" indent="-342900">
              <a:buFont typeface="Arial" panose="020B0604020202020204" pitchFamily="34" charset="0"/>
              <a:buChar char="•"/>
            </a:pPr>
            <a:r>
              <a:rPr lang="th-TH" sz="1200" dirty="0">
                <a:latin typeface="DB Heavent" panose="02000506060000020004" pitchFamily="2" charset="-34"/>
                <a:cs typeface="DB Heavent" panose="02000506060000020004" pitchFamily="2" charset="-34"/>
              </a:rPr>
              <a:t>ข้อมูลที่มีลักษณะเป็นข้อความ (</a:t>
            </a:r>
            <a:r>
              <a:rPr lang="en-US" sz="1200" dirty="0">
                <a:latin typeface="DB Heavent" panose="02000506060000020004" pitchFamily="2" charset="-34"/>
                <a:cs typeface="DB Heavent" panose="02000506060000020004" pitchFamily="2" charset="-34"/>
              </a:rPr>
              <a:t>free text) </a:t>
            </a:r>
            <a:r>
              <a:rPr lang="th-TH" sz="1200" dirty="0">
                <a:latin typeface="DB Heavent" panose="02000506060000020004" pitchFamily="2" charset="-34"/>
                <a:cs typeface="DB Heavent" panose="02000506060000020004" pitchFamily="2" charset="-34"/>
              </a:rPr>
              <a:t>ไม่มีโครงสร้างต้องใช้คนเป็นคนอ่านและเมินผล</a:t>
            </a:r>
          </a:p>
          <a:p>
            <a:pPr marL="342900" indent="-342900">
              <a:buFont typeface="Arial" panose="020B0604020202020204" pitchFamily="34" charset="0"/>
              <a:buChar char="•"/>
            </a:pPr>
            <a:r>
              <a:rPr lang="th-TH" sz="1200" dirty="0">
                <a:latin typeface="DB Heavent" panose="02000506060000020004" pitchFamily="2" charset="-34"/>
                <a:cs typeface="DB Heavent" panose="02000506060000020004" pitchFamily="2" charset="-34"/>
              </a:rPr>
              <a:t>เสียเวลามากในการอ่าน สรุป ประเมินผลคะแนน</a:t>
            </a:r>
          </a:p>
          <a:p>
            <a:pPr marL="342900" indent="-342900">
              <a:buFont typeface="Arial" panose="020B0604020202020204" pitchFamily="34" charset="0"/>
              <a:buChar char="•"/>
            </a:pPr>
            <a:r>
              <a:rPr lang="th-TH" sz="1200" dirty="0">
                <a:latin typeface="DB Heavent" panose="02000506060000020004" pitchFamily="2" charset="-34"/>
                <a:cs typeface="DB Heavent" panose="02000506060000020004" pitchFamily="2" charset="-34"/>
              </a:rPr>
              <a:t>คะแนนที่ได้ยังขาดตัวชี้วัดที่เป็นมาตรฐานในการให้คะแนน</a:t>
            </a:r>
            <a:endParaRPr lang="en-US" sz="1200" dirty="0">
              <a:latin typeface="DB Heavent" panose="02000506060000020004" pitchFamily="2" charset="-34"/>
              <a:cs typeface="DB Heavent" panose="02000506060000020004" pitchFamily="2" charset="-34"/>
            </a:endParaRPr>
          </a:p>
          <a:p>
            <a:pPr marL="0" indent="0">
              <a:buFont typeface="Arial" panose="020B0604020202020204" pitchFamily="34" charset="0"/>
              <a:buNone/>
            </a:pPr>
            <a:endParaRPr lang="th-TH" sz="1200" strike="noStrike" dirty="0">
              <a:latin typeface="DB Heavent" panose="02000506060000020004" pitchFamily="2" charset="-34"/>
              <a:cs typeface="DB Heavent" panose="02000506060000020004" pitchFamily="2" charset="-34"/>
            </a:endParaRPr>
          </a:p>
          <a:p>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4</a:t>
            </a:fld>
            <a:endParaRPr lang="en-US"/>
          </a:p>
        </p:txBody>
      </p:sp>
    </p:spTree>
    <p:extLst>
      <p:ext uri="{BB962C8B-B14F-4D97-AF65-F5344CB8AC3E}">
        <p14:creationId xmlns:p14="http://schemas.microsoft.com/office/powerpoint/2010/main" val="21718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5</a:t>
            </a:fld>
            <a:endParaRPr lang="en-US"/>
          </a:p>
        </p:txBody>
      </p:sp>
    </p:spTree>
    <p:extLst>
      <p:ext uri="{BB962C8B-B14F-4D97-AF65-F5344CB8AC3E}">
        <p14:creationId xmlns:p14="http://schemas.microsoft.com/office/powerpoint/2010/main" val="327855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งานวิจัยนี้นำเทคนิคการเข้ารหัสแบบเวกเตอร์มาวิเคราะห์ข้อความจากรายงานเยี่ยมสำรวจโดยมีประโยชน์คือ</a:t>
            </a:r>
          </a:p>
          <a:p>
            <a:pPr marL="171450" indent="-171450">
              <a:buFont typeface="Arial" panose="020B0604020202020204" pitchFamily="34" charset="0"/>
              <a:buChar char="•"/>
            </a:pPr>
            <a:r>
              <a:rPr lang="th-TH" dirty="0"/>
              <a:t>สามารถช่วยประเมินและให้คะแนนการรับรองสถานพยาบาลอย่างมีมาตราฐาน</a:t>
            </a:r>
          </a:p>
          <a:p>
            <a:pPr marL="171450" indent="-171450">
              <a:buFont typeface="Arial" panose="020B0604020202020204" pitchFamily="34" charset="0"/>
              <a:buChar char="•"/>
            </a:pPr>
            <a:r>
              <a:rPr lang="th-TH" dirty="0"/>
              <a:t>ช่วยตรวจสอบการให้คะแนนจากผู้เยี่ยมสำรวจ</a:t>
            </a:r>
          </a:p>
          <a:p>
            <a:pPr marL="171450" indent="-171450">
              <a:buFont typeface="Arial" panose="020B0604020202020204" pitchFamily="34" charset="0"/>
              <a:buChar char="•"/>
            </a:pPr>
            <a:r>
              <a:rPr lang="th-TH" dirty="0"/>
              <a:t>ช่วยปรับปรุงการทำงาน ลดขั้นตอน ช่วยในการวิเคราะห์ผล </a:t>
            </a:r>
          </a:p>
          <a:p>
            <a:pPr marL="171450" indent="-171450">
              <a:buFont typeface="Arial" panose="020B0604020202020204" pitchFamily="34" charset="0"/>
              <a:buChar char="•"/>
            </a:pPr>
            <a:r>
              <a:rPr lang="th-TH" dirty="0"/>
              <a:t>ทำให้การประเมินผลเป็นไปโดยอัตโนมัติ ลดเวลาและการใช้งานของบุคลากร </a:t>
            </a:r>
            <a:r>
              <a:rPr lang="th-TH" dirty="0" err="1"/>
              <a:t>สรพ</a:t>
            </a:r>
            <a:r>
              <a:rPr lang="th-TH" dirty="0"/>
              <a:t>. ได้</a:t>
            </a:r>
          </a:p>
          <a:p>
            <a:pPr marL="171450" indent="-171450">
              <a:buFont typeface="Arial" panose="020B0604020202020204" pitchFamily="34" charset="0"/>
              <a:buChar char="•"/>
            </a:pPr>
            <a:r>
              <a:rPr lang="th-TH" dirty="0"/>
              <a:t>สามารถใช้เป็นเครื่องมือในการฝึกฝนการเป็นผู้ตรวจประเมินสถานพยาบาล</a:t>
            </a:r>
            <a:endParaRPr lang="en-US" dirty="0"/>
          </a:p>
        </p:txBody>
      </p:sp>
      <p:sp>
        <p:nvSpPr>
          <p:cNvPr id="4" name="Slide Number Placeholder 3"/>
          <p:cNvSpPr>
            <a:spLocks noGrp="1"/>
          </p:cNvSpPr>
          <p:nvPr>
            <p:ph type="sldNum" sz="quarter" idx="5"/>
          </p:nvPr>
        </p:nvSpPr>
        <p:spPr/>
        <p:txBody>
          <a:bodyPr/>
          <a:lstStyle/>
          <a:p>
            <a:fld id="{4E224E98-28BD-4B10-AF85-620F37FE146F}" type="slidenum">
              <a:rPr lang="en-US" smtClean="0"/>
              <a:t>6</a:t>
            </a:fld>
            <a:endParaRPr lang="en-US"/>
          </a:p>
        </p:txBody>
      </p:sp>
    </p:spTree>
    <p:extLst>
      <p:ext uri="{BB962C8B-B14F-4D97-AF65-F5344CB8AC3E}">
        <p14:creationId xmlns:p14="http://schemas.microsoft.com/office/powerpoint/2010/main" val="220710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b37d1f106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b37d1f106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th-TH" dirty="0"/>
              <a:t>ศึกษาและพัฒนาระบบการวิเคราะห์และประเมินผลการรับรองโรงพยาบาลจากรายงานการเยี่ยมสำรวจ </a:t>
            </a:r>
          </a:p>
          <a:p>
            <a:pPr marL="0" lvl="0" indent="0" algn="l" rtl="0">
              <a:spcBef>
                <a:spcPts val="0"/>
              </a:spcBef>
              <a:spcAft>
                <a:spcPts val="0"/>
              </a:spcAft>
              <a:buFont typeface="Arial" panose="020B0604020202020204" pitchFamily="34" charset="0"/>
              <a:buNone/>
            </a:pPr>
            <a:r>
              <a:rPr lang="th-TH" dirty="0"/>
              <a:t>ในประเด็นเกี่ยวกับระบบยา</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h-TH" sz="1200" dirty="0">
                <a:latin typeface="DB Heavent" panose="02000506060000020004" pitchFamily="2" charset="-34"/>
                <a:cs typeface="DB Heavent" panose="02000506060000020004" pitchFamily="2" charset="-34"/>
              </a:rPr>
              <a:t>ศึกษาและพัฒนาการใช้เทคนิคเวกเตอร์ข้อความ ในการวิเคราะห์รายงานการเยี่ยมสำรวจในประเด็นเกี่ยวกับระบบยา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h-TH" sz="1200" dirty="0">
                <a:latin typeface="DB Heavent" panose="02000506060000020004" pitchFamily="2" charset="-34"/>
                <a:cs typeface="DB Heavent" panose="02000506060000020004" pitchFamily="2" charset="-34"/>
              </a:rPr>
              <a:t>ประเมินผลระบบการวิเคราะห์และประเมินผลการรับรองโรงพยาบาล</a:t>
            </a:r>
          </a:p>
          <a:p>
            <a:pPr marL="0" lvl="0" indent="0" algn="l" rtl="0">
              <a:spcBef>
                <a:spcPts val="0"/>
              </a:spcBef>
              <a:spcAft>
                <a:spcPts val="0"/>
              </a:spcAft>
              <a:buNone/>
            </a:pPr>
            <a:endParaRPr lang="th-TH"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37d1f1062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37d1f106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th-TH" sz="1200" dirty="0">
                <a:latin typeface="DB Heavent" panose="02000506060000020004" pitchFamily="2" charset="-34"/>
                <a:cs typeface="DB Heavent" panose="02000506060000020004" pitchFamily="2" charset="-34"/>
              </a:rPr>
              <a:t>การทดสอบความสอดคล้องกันของประโยคการให้คะแนนจาก</a:t>
            </a:r>
            <a:r>
              <a:rPr lang="en-US" sz="1200" dirty="0">
                <a:latin typeface="DB Heavent" panose="02000506060000020004" pitchFamily="2" charset="-34"/>
                <a:cs typeface="DB Heavent" panose="02000506060000020004" pitchFamily="2" charset="-34"/>
              </a:rPr>
              <a:t> Standard Score Guideline </a:t>
            </a:r>
            <a:r>
              <a:rPr lang="th-TH" sz="1200" dirty="0">
                <a:latin typeface="DB Heavent" panose="02000506060000020004" pitchFamily="2" charset="-34"/>
                <a:cs typeface="DB Heavent" panose="02000506060000020004" pitchFamily="2" charset="-34"/>
              </a:rPr>
              <a:t>และประโยคที่ผู้เยี่ยมสำรวจเขียนประกอบการให้คะแนน</a:t>
            </a:r>
            <a:endParaRPr lang="en-US" sz="1200" dirty="0">
              <a:latin typeface="DB Heavent" panose="02000506060000020004" pitchFamily="2" charset="-34"/>
              <a:cs typeface="DB Heavent" panose="02000506060000020004" pitchFamily="2" charset="-3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th-TH" sz="1200" dirty="0">
                <a:latin typeface="DB Heavent" panose="02000506060000020004" pitchFamily="2" charset="-34"/>
                <a:cs typeface="DB Heavent" panose="02000506060000020004" pitchFamily="2" charset="-34"/>
              </a:rPr>
              <a:t>การใช้แบบจำลองหัวข้อสร้างรายการของคำ (</a:t>
            </a:r>
            <a:r>
              <a:rPr lang="en-US" sz="1200" dirty="0">
                <a:latin typeface="DB Heavent" panose="02000506060000020004" pitchFamily="2" charset="-34"/>
                <a:cs typeface="DB Heavent" panose="02000506060000020004" pitchFamily="2" charset="-34"/>
              </a:rPr>
              <a:t>Word list) </a:t>
            </a:r>
            <a:r>
              <a:rPr lang="th-TH" sz="1200" dirty="0">
                <a:latin typeface="DB Heavent" panose="02000506060000020004" pitchFamily="2" charset="-34"/>
                <a:cs typeface="DB Heavent" panose="02000506060000020004" pitchFamily="2" charset="-34"/>
              </a:rPr>
              <a:t>ที่ปรากฏในแต่ละกลุ่มของรายงาน</a:t>
            </a:r>
            <a:endParaRPr lang="en-US" sz="1200" dirty="0">
              <a:latin typeface="DB Heavent" panose="02000506060000020004" pitchFamily="2" charset="-34"/>
              <a:cs typeface="DB Heavent" panose="02000506060000020004" pitchFamily="2" charset="-3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th-TH" sz="1200" dirty="0">
                <a:latin typeface="DB Heavent" panose="02000506060000020004" pitchFamily="2" charset="-34"/>
                <a:cs typeface="DB Heavent" panose="02000506060000020004" pitchFamily="2" charset="-34"/>
              </a:rPr>
              <a:t>การใช้แบบจำลอง </a:t>
            </a:r>
            <a:r>
              <a:rPr lang="en-US" sz="1200" dirty="0">
                <a:latin typeface="DB Heavent" panose="02000506060000020004" pitchFamily="2" charset="-34"/>
                <a:cs typeface="DB Heavent" panose="02000506060000020004" pitchFamily="2" charset="-34"/>
              </a:rPr>
              <a:t>Zero-shot classification </a:t>
            </a:r>
            <a:r>
              <a:rPr lang="th-TH" sz="1200" dirty="0">
                <a:latin typeface="DB Heavent" panose="02000506060000020004" pitchFamily="2" charset="-34"/>
                <a:cs typeface="DB Heavent" panose="02000506060000020004" pitchFamily="2" charset="-34"/>
              </a:rPr>
              <a:t>เพื่อประเมินความสอดคล้องกันของรายการคำในกลุ่มรายงาน</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th-TH" sz="1200" dirty="0">
                <a:latin typeface="DB Heavent" panose="02000506060000020004" pitchFamily="2" charset="-34"/>
                <a:cs typeface="DB Heavent" panose="02000506060000020004" pitchFamily="2" charset="-34"/>
              </a:rPr>
              <a:t>การฝึกสอนแบบจำลองการเรียนรู้การให้คะแนนการเยี่ยมสำรวจโรงพยาบาล</a:t>
            </a:r>
            <a:r>
              <a:rPr lang="en-US" sz="1200" dirty="0">
                <a:latin typeface="DB Heavent" panose="02000506060000020004" pitchFamily="2" charset="-34"/>
                <a:cs typeface="DB Heavent" panose="02000506060000020004" pitchFamily="2" charset="-34"/>
              </a:rPr>
              <a:t> </a:t>
            </a:r>
            <a:r>
              <a:rPr lang="th-TH" sz="1200" dirty="0">
                <a:latin typeface="DB Heavent" panose="02000506060000020004" pitchFamily="2" charset="-34"/>
                <a:cs typeface="DB Heavent" panose="02000506060000020004" pitchFamily="2" charset="-34"/>
              </a:rPr>
              <a:t>(</a:t>
            </a:r>
            <a:r>
              <a:rPr lang="en-US" sz="1200" dirty="0">
                <a:latin typeface="DB Heavent" panose="02000506060000020004" pitchFamily="2" charset="-34"/>
                <a:cs typeface="DB Heavent" panose="02000506060000020004" pitchFamily="2" charset="-34"/>
              </a:rPr>
              <a:t>Sentence Classification Modeling)</a:t>
            </a:r>
            <a:endParaRPr lang="th-TH" sz="1200" dirty="0">
              <a:latin typeface="DB Heavent" panose="02000506060000020004" pitchFamily="2" charset="-34"/>
              <a:cs typeface="DB Heavent" panose="02000506060000020004" pitchFamily="2" charset="-34"/>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sz="1200" b="1" dirty="0">
                <a:latin typeface="DB Heavent" panose="02000506060000020004" pitchFamily="2" charset="-34"/>
                <a:cs typeface="DB Heavent" panose="02000506060000020004" pitchFamily="2" charset="-34"/>
              </a:rPr>
              <a:t>(</a:t>
            </a:r>
            <a:r>
              <a:rPr lang="en-US" sz="1200" b="1" dirty="0">
                <a:latin typeface="DB Heavent" panose="02000506060000020004" pitchFamily="2" charset="-34"/>
                <a:cs typeface="DB Heavent" panose="02000506060000020004" pitchFamily="2" charset="-34"/>
              </a:rPr>
              <a:t>Topic Modelling) (Sowmya, Bodhisattwa, Anuj, &amp; Harshit, 2020)</a:t>
            </a:r>
          </a:p>
          <a:p>
            <a:pPr marL="0" lvl="0" indent="0" algn="l" rtl="0">
              <a:spcBef>
                <a:spcPts val="0"/>
              </a:spcBef>
              <a:spcAft>
                <a:spcPts val="0"/>
              </a:spcAft>
              <a:buNone/>
            </a:pPr>
            <a:r>
              <a:rPr lang="en-US" b="0" i="0" dirty="0">
                <a:solidFill>
                  <a:srgbClr val="343541"/>
                </a:solidFill>
                <a:effectLst/>
                <a:latin typeface="Söhne"/>
              </a:rPr>
              <a:t>Latent Dirichlet Allocation </a:t>
            </a:r>
            <a:r>
              <a:rPr lang="th-TH" b="0" i="0" dirty="0">
                <a:solidFill>
                  <a:srgbClr val="343541"/>
                </a:solidFill>
                <a:effectLst/>
                <a:latin typeface="Söhne"/>
              </a:rPr>
              <a:t>โดยแนวคิดพื้นฐานคือนำเอกสารที่รวบรวมหลากหลายด้านมาสรุปแยกหัวข้อ วิธีที่นำมาใช้คือนำเอาคำบางคำที่อธิบาย คลังคำศัพท์ (</a:t>
            </a:r>
            <a:r>
              <a:rPr lang="en-US" b="0" i="0" dirty="0">
                <a:solidFill>
                  <a:srgbClr val="343541"/>
                </a:solidFill>
                <a:effectLst/>
                <a:latin typeface="Söhne"/>
              </a:rPr>
              <a:t>Corpus) </a:t>
            </a:r>
            <a:r>
              <a:rPr lang="th-TH" b="0" i="0" dirty="0">
                <a:solidFill>
                  <a:srgbClr val="343541"/>
                </a:solidFill>
                <a:effectLst/>
                <a:latin typeface="Söhne"/>
              </a:rPr>
              <a:t>ได้ดีที่สุด โดยการสร้าง </a:t>
            </a:r>
            <a:r>
              <a:rPr lang="en-US" b="0" i="0" dirty="0">
                <a:solidFill>
                  <a:srgbClr val="343541"/>
                </a:solidFill>
                <a:effectLst/>
                <a:latin typeface="Söhne"/>
              </a:rPr>
              <a:t>word cloud </a:t>
            </a:r>
            <a:r>
              <a:rPr lang="th-TH" b="0" i="0" dirty="0">
                <a:solidFill>
                  <a:srgbClr val="343541"/>
                </a:solidFill>
                <a:effectLst/>
                <a:latin typeface="Söhne"/>
              </a:rPr>
              <a:t>เพื่อดูคำที่พบบ่อยที่สุดในคลังคำศัพท์</a:t>
            </a:r>
            <a:endParaRPr lang="en-US" b="0" i="0" dirty="0">
              <a:solidFill>
                <a:srgbClr val="34354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DB Heavent" panose="02000506060000020004" pitchFamily="2" charset="-34"/>
                <a:cs typeface="DB Heavent" panose="02000506060000020004" pitchFamily="2" charset="-34"/>
              </a:rPr>
              <a:t>Cosine Similarity (Zhang, Wang, Ma, &amp; Song, 2022)  </a:t>
            </a:r>
          </a:p>
          <a:p>
            <a:pPr marL="0" lvl="0" indent="0" algn="l" rtl="0">
              <a:spcBef>
                <a:spcPts val="0"/>
              </a:spcBef>
              <a:spcAft>
                <a:spcPts val="0"/>
              </a:spcAft>
              <a:buNone/>
            </a:pPr>
            <a:r>
              <a:rPr lang="th-TH" sz="1200" dirty="0">
                <a:latin typeface="DB Heavent" panose="02000506060000020004" pitchFamily="2" charset="-34"/>
                <a:cs typeface="DB Heavent" panose="02000506060000020004" pitchFamily="2" charset="-34"/>
              </a:rPr>
              <a:t>หลักคิดคือ ถ้าประโยค หรือคำใด ที่มีความหมายใกล้เคียงกัน จะเป็นภาษาเดียวกัน หรือ ภาษาอื่นเมื่อเข้ารหัสลงไปในมิติของข้อมูลที่สูงแล้วนำเวกเตอร์ที่เป็นตัวแทนของประโยคเหล่านั้นมา </a:t>
            </a:r>
            <a:r>
              <a:rPr lang="en-US" sz="1200" dirty="0">
                <a:latin typeface="DB Heavent" panose="02000506060000020004" pitchFamily="2" charset="-34"/>
                <a:cs typeface="DB Heavent" panose="02000506060000020004" pitchFamily="2" charset="-34"/>
              </a:rPr>
              <a:t>dot product </a:t>
            </a:r>
            <a:r>
              <a:rPr lang="th-TH" sz="1200" dirty="0">
                <a:latin typeface="DB Heavent" panose="02000506060000020004" pitchFamily="2" charset="-34"/>
                <a:cs typeface="DB Heavent" panose="02000506060000020004" pitchFamily="2" charset="-34"/>
              </a:rPr>
              <a:t>กันถ้าได้ผลลัพธ์เป็นมุมขนาดเล็กแสดงว่าประโยคสองประโยคใดๆนั้นมีความหมายคล้ายกันมากกว่าคู่ประโยคที่มีมุมระหว่างเวกเตอร์ประโยคที่มีมุมขนาดใหญ่กว่า</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34c337b1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34c337b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h-TH" dirty="0"/>
              <a:t>โดยทั่วไปในการที่มนุษย์จะแยกแยะสิ่งใหม่ๆ จะใช้วิธีเชื่อมโยงคุณลักษณะเฉพาะของวัตถุเข้ากับสิ่งที่รู้จักอยู่แล้ว ตัวอย่างเช่นเมื่อพิจารณาว่าวัตถุ '</a:t>
            </a:r>
            <a:r>
              <a:rPr lang="en-US" dirty="0"/>
              <a:t>A' </a:t>
            </a:r>
            <a:r>
              <a:rPr lang="th-TH" dirty="0"/>
              <a:t>ที่รู้จักอย่างดีมีลักษณะและผิวสัมผัสอย่างไร จากนั้นเมื่อเราพบวัตถุ '</a:t>
            </a:r>
            <a:r>
              <a:rPr lang="en-US" dirty="0"/>
              <a:t>B' </a:t>
            </a:r>
            <a:r>
              <a:rPr lang="th-TH" dirty="0"/>
              <a:t>ที่มีคุณลักษณะเฉพาะบางอย่างเหมือนกันวัตถุ '</a:t>
            </a:r>
            <a:r>
              <a:rPr lang="en-US" dirty="0"/>
              <a:t>A' </a:t>
            </a:r>
            <a:r>
              <a:rPr lang="th-TH" dirty="0"/>
              <a:t>จะเป็นไปได้สูงที่จะระบุวัตถุ '</a:t>
            </a:r>
            <a:r>
              <a:rPr lang="en-US" dirty="0"/>
              <a:t>B' </a:t>
            </a:r>
            <a:r>
              <a:rPr lang="th-TH" dirty="0"/>
              <a:t>ได้แม้จะไม่เห็นมาก่อนก็ตาม กลไกการทำงานของการเรียนรู้แบบ </a:t>
            </a:r>
            <a:r>
              <a:rPr lang="en-US" dirty="0"/>
              <a:t>Zero-shot </a:t>
            </a:r>
            <a:r>
              <a:rPr lang="th-TH" dirty="0"/>
              <a:t>ก็ไม่ต่างกัน</a:t>
            </a:r>
          </a:p>
          <a:p>
            <a:pPr marL="0" lvl="0" indent="0" algn="l" rtl="0">
              <a:spcBef>
                <a:spcPts val="0"/>
              </a:spcBef>
              <a:spcAft>
                <a:spcPts val="0"/>
              </a:spcAft>
              <a:buNone/>
            </a:pPr>
            <a:r>
              <a:rPr lang="th-TH" dirty="0"/>
              <a:t>งานวิจัยนี้แสดงให้เห็นว่าการทำ </a:t>
            </a:r>
            <a:r>
              <a:rPr lang="en-US" dirty="0"/>
              <a:t>pretraining </a:t>
            </a:r>
            <a:r>
              <a:rPr lang="th-TH" dirty="0"/>
              <a:t>กับโมเดลภาษาหลายภาษาด้วยข้อมูลขนาดใหญ่นำไปสู่ผลลัพธ์ที่ดีมากสำหรับงาน </a:t>
            </a:r>
            <a:r>
              <a:rPr lang="en-US" dirty="0"/>
              <a:t>transfer </a:t>
            </a:r>
            <a:r>
              <a:rPr lang="th-TH" dirty="0"/>
              <a:t>ภาษาแบบข้ามภาษา โดยเราได้ฝึกโมเดลภาษาแบบ </a:t>
            </a:r>
            <a:r>
              <a:rPr lang="en-US" dirty="0"/>
              <a:t>Masked Language Model </a:t>
            </a:r>
            <a:r>
              <a:rPr lang="th-TH" dirty="0"/>
              <a:t>ที่ใช้ </a:t>
            </a:r>
            <a:r>
              <a:rPr lang="en-US" dirty="0"/>
              <a:t>Transformer </a:t>
            </a:r>
            <a:r>
              <a:rPr lang="th-TH" dirty="0"/>
              <a:t>บนภาษา 100 ภาษา โดยใช้ข้อมูล </a:t>
            </a:r>
            <a:r>
              <a:rPr lang="en-US" dirty="0"/>
              <a:t>Common Crawl </a:t>
            </a:r>
            <a:r>
              <a:rPr lang="th-TH" dirty="0"/>
              <a:t>ขนาดกว่า 2 เทระไบต์ (</a:t>
            </a:r>
            <a:r>
              <a:rPr lang="en-US" dirty="0"/>
              <a:t>TB) </a:t>
            </a:r>
            <a:r>
              <a:rPr lang="th-TH" dirty="0"/>
              <a:t>ที่ผ่านการคัดกรอง เราเรียกโมเดลของเราว่า </a:t>
            </a:r>
            <a:r>
              <a:rPr lang="en-US" dirty="0"/>
              <a:t>XLM-R </a:t>
            </a:r>
            <a:r>
              <a:rPr lang="th-TH" dirty="0"/>
              <a:t>ซึ่งมีประสิทธิภาพดีกว่า </a:t>
            </a:r>
            <a:r>
              <a:rPr lang="en-US" dirty="0"/>
              <a:t>Multilingual BERT (</a:t>
            </a:r>
            <a:r>
              <a:rPr lang="en-US" dirty="0" err="1"/>
              <a:t>mBERT</a:t>
            </a:r>
            <a:r>
              <a:rPr lang="en-US" dirty="0"/>
              <a:t>) </a:t>
            </a:r>
            <a:r>
              <a:rPr lang="th-TH" dirty="0"/>
              <a:t>อย่างมีนัยสำคัญในงาน </a:t>
            </a:r>
            <a:r>
              <a:rPr lang="en-US" dirty="0"/>
              <a:t>benchmark </a:t>
            </a:r>
            <a:r>
              <a:rPr lang="th-TH" dirty="0"/>
              <a:t>การ </a:t>
            </a:r>
            <a:r>
              <a:rPr lang="en-US" dirty="0"/>
              <a:t>transfer </a:t>
            </a:r>
            <a:r>
              <a:rPr lang="th-TH" dirty="0"/>
              <a:t>ภาษาแบบ </a:t>
            </a:r>
            <a:r>
              <a:rPr lang="en-US" dirty="0"/>
              <a:t>cross-lingual </a:t>
            </a:r>
            <a:r>
              <a:rPr lang="th-TH" dirty="0"/>
              <a:t>มากมาย เช่น </a:t>
            </a:r>
            <a:r>
              <a:rPr lang="en-US" dirty="0"/>
              <a:t>XNLI </a:t>
            </a:r>
            <a:r>
              <a:rPr lang="th-TH" dirty="0"/>
              <a:t>มีความแม่นยำเพิ่มขึ้น 14.6%, </a:t>
            </a:r>
            <a:r>
              <a:rPr lang="en-US" dirty="0"/>
              <a:t>MLQA </a:t>
            </a:r>
            <a:r>
              <a:rPr lang="th-TH" dirty="0"/>
              <a:t>มีค่า </a:t>
            </a:r>
            <a:r>
              <a:rPr lang="en-US" dirty="0"/>
              <a:t>F1 score </a:t>
            </a:r>
            <a:r>
              <a:rPr lang="th-TH" dirty="0"/>
              <a:t>เพิ่มขึ้น 13%, และ </a:t>
            </a:r>
            <a:r>
              <a:rPr lang="en-US" dirty="0"/>
              <a:t>NER </a:t>
            </a:r>
            <a:r>
              <a:rPr lang="th-TH" dirty="0"/>
              <a:t>มีค่า </a:t>
            </a:r>
            <a:r>
              <a:rPr lang="en-US" dirty="0"/>
              <a:t>F1 score </a:t>
            </a:r>
            <a:r>
              <a:rPr lang="th-TH" dirty="0"/>
              <a:t>เพิ่มขึ้น 2.4% โมเดล </a:t>
            </a:r>
            <a:r>
              <a:rPr lang="en-US" dirty="0"/>
              <a:t>XLM-R </a:t>
            </a:r>
            <a:r>
              <a:rPr lang="th-TH" dirty="0"/>
              <a:t>มีประสิทธิภาพเป็นพิเศษโดยเฉพาะในภาษาที่มีทรัพยากรน้อย</a:t>
            </a:r>
            <a:endParaRPr dirty="0"/>
          </a:p>
        </p:txBody>
      </p:sp>
    </p:spTree>
    <p:extLst>
      <p:ext uri="{BB962C8B-B14F-4D97-AF65-F5344CB8AC3E}">
        <p14:creationId xmlns:p14="http://schemas.microsoft.com/office/powerpoint/2010/main" val="122656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76C4-9CAD-85AE-18F9-47CE250F0658}"/>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TH"/>
          </a:p>
        </p:txBody>
      </p:sp>
      <p:sp>
        <p:nvSpPr>
          <p:cNvPr id="3" name="Subtitle 2">
            <a:extLst>
              <a:ext uri="{FF2B5EF4-FFF2-40B4-BE49-F238E27FC236}">
                <a16:creationId xmlns:a16="http://schemas.microsoft.com/office/drawing/2014/main" id="{762B0FA9-02F8-93D2-C1E2-9E6658487D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TH" dirty="0"/>
          </a:p>
        </p:txBody>
      </p:sp>
      <p:sp>
        <p:nvSpPr>
          <p:cNvPr id="4" name="Date Placeholder 3">
            <a:extLst>
              <a:ext uri="{FF2B5EF4-FFF2-40B4-BE49-F238E27FC236}">
                <a16:creationId xmlns:a16="http://schemas.microsoft.com/office/drawing/2014/main" id="{817BD81A-336C-D28A-844C-37F7486DCDD3}"/>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5" name="Footer Placeholder 4">
            <a:extLst>
              <a:ext uri="{FF2B5EF4-FFF2-40B4-BE49-F238E27FC236}">
                <a16:creationId xmlns:a16="http://schemas.microsoft.com/office/drawing/2014/main" id="{01D98971-AE1B-1A58-37FF-C633A2E5E015}"/>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528045D2-7CC8-D25F-CE11-3D42B8FE289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42170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A385-F972-2F4E-CF89-0B5B3DD85226}"/>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CA24D084-2925-5D6A-E49F-A071AAD1E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E0AB22E3-8BE6-C138-55FA-E5BC74F3528C}"/>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5" name="Footer Placeholder 4">
            <a:extLst>
              <a:ext uri="{FF2B5EF4-FFF2-40B4-BE49-F238E27FC236}">
                <a16:creationId xmlns:a16="http://schemas.microsoft.com/office/drawing/2014/main" id="{966F9948-E13F-AABC-224B-2F7A6DB8CE9B}"/>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6FE3F4F6-0237-830F-4154-C84E132DC9C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42256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D74C9-6493-DF9D-82E5-18EDE88AF5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9FC3FB3C-1C40-F850-BCD1-683A51C6D7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BF627E20-F508-0C5C-1047-574DFBB0AC43}"/>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5" name="Footer Placeholder 4">
            <a:extLst>
              <a:ext uri="{FF2B5EF4-FFF2-40B4-BE49-F238E27FC236}">
                <a16:creationId xmlns:a16="http://schemas.microsoft.com/office/drawing/2014/main" id="{CAB9B1BE-CF50-6FA8-3C91-BE6E2550B30F}"/>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8AE25DF-A7DE-1BEC-A0EC-642BE3477E7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44566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rotWithShape="1">
          <a:blip r:embed="rId2">
            <a:alphaModFix/>
          </a:blip>
          <a:srcRect r="22215"/>
          <a:stretch/>
        </p:blipFill>
        <p:spPr>
          <a:xfrm>
            <a:off x="8073067" y="720001"/>
            <a:ext cx="4010600" cy="3717465"/>
          </a:xfrm>
          <a:prstGeom prst="rect">
            <a:avLst/>
          </a:prstGeom>
          <a:noFill/>
          <a:ln>
            <a:noFill/>
          </a:ln>
        </p:spPr>
      </p:pic>
      <p:sp>
        <p:nvSpPr>
          <p:cNvPr id="39" name="Google Shape;39;p7"/>
          <p:cNvSpPr txBox="1">
            <a:spLocks noGrp="1"/>
          </p:cNvSpPr>
          <p:nvPr>
            <p:ph type="title"/>
          </p:nvPr>
        </p:nvSpPr>
        <p:spPr>
          <a:xfrm>
            <a:off x="960000" y="1851033"/>
            <a:ext cx="590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7"/>
          <p:cNvSpPr txBox="1">
            <a:spLocks noGrp="1"/>
          </p:cNvSpPr>
          <p:nvPr>
            <p:ph type="subTitle" idx="1"/>
          </p:nvPr>
        </p:nvSpPr>
        <p:spPr>
          <a:xfrm>
            <a:off x="960000" y="3053933"/>
            <a:ext cx="5907200" cy="20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7"/>
          <p:cNvSpPr/>
          <p:nvPr/>
        </p:nvSpPr>
        <p:spPr>
          <a:xfrm flipH="1">
            <a:off x="7027798" y="4915632"/>
            <a:ext cx="5055871" cy="1942339"/>
          </a:xfrm>
          <a:custGeom>
            <a:avLst/>
            <a:gdLst/>
            <a:ahLst/>
            <a:cxnLst/>
            <a:rect l="l" t="t" r="r" b="b"/>
            <a:pathLst>
              <a:path w="285750" h="109778" extrusionOk="0">
                <a:moveTo>
                  <a:pt x="217594" y="0"/>
                </a:moveTo>
                <a:lnTo>
                  <a:pt x="215917" y="245"/>
                </a:lnTo>
                <a:lnTo>
                  <a:pt x="214241" y="532"/>
                </a:lnTo>
                <a:lnTo>
                  <a:pt x="213014" y="777"/>
                </a:lnTo>
                <a:lnTo>
                  <a:pt x="211829" y="1063"/>
                </a:lnTo>
                <a:lnTo>
                  <a:pt x="210684" y="1390"/>
                </a:lnTo>
                <a:lnTo>
                  <a:pt x="209539" y="1758"/>
                </a:lnTo>
                <a:lnTo>
                  <a:pt x="208394" y="2208"/>
                </a:lnTo>
                <a:lnTo>
                  <a:pt x="207290" y="2658"/>
                </a:lnTo>
                <a:lnTo>
                  <a:pt x="206227" y="3148"/>
                </a:lnTo>
                <a:lnTo>
                  <a:pt x="205164" y="3680"/>
                </a:lnTo>
                <a:lnTo>
                  <a:pt x="204101" y="4211"/>
                </a:lnTo>
                <a:lnTo>
                  <a:pt x="203079" y="4825"/>
                </a:lnTo>
                <a:lnTo>
                  <a:pt x="202057" y="5479"/>
                </a:lnTo>
                <a:lnTo>
                  <a:pt x="201076" y="6133"/>
                </a:lnTo>
                <a:lnTo>
                  <a:pt x="200095" y="6828"/>
                </a:lnTo>
                <a:lnTo>
                  <a:pt x="199113" y="7564"/>
                </a:lnTo>
                <a:lnTo>
                  <a:pt x="198173" y="8300"/>
                </a:lnTo>
                <a:lnTo>
                  <a:pt x="197233" y="9077"/>
                </a:lnTo>
                <a:lnTo>
                  <a:pt x="196088" y="10058"/>
                </a:lnTo>
                <a:lnTo>
                  <a:pt x="194984" y="11080"/>
                </a:lnTo>
                <a:lnTo>
                  <a:pt x="193921" y="12143"/>
                </a:lnTo>
                <a:lnTo>
                  <a:pt x="192899" y="13206"/>
                </a:lnTo>
                <a:lnTo>
                  <a:pt x="191917" y="14310"/>
                </a:lnTo>
                <a:lnTo>
                  <a:pt x="190936" y="15455"/>
                </a:lnTo>
                <a:lnTo>
                  <a:pt x="189996" y="16600"/>
                </a:lnTo>
                <a:lnTo>
                  <a:pt x="189096" y="17744"/>
                </a:lnTo>
                <a:lnTo>
                  <a:pt x="188197" y="18930"/>
                </a:lnTo>
                <a:lnTo>
                  <a:pt x="187379" y="20157"/>
                </a:lnTo>
                <a:lnTo>
                  <a:pt x="186561" y="21383"/>
                </a:lnTo>
                <a:lnTo>
                  <a:pt x="185785" y="22651"/>
                </a:lnTo>
                <a:lnTo>
                  <a:pt x="185008" y="23918"/>
                </a:lnTo>
                <a:lnTo>
                  <a:pt x="184272" y="25226"/>
                </a:lnTo>
                <a:lnTo>
                  <a:pt x="183577" y="26576"/>
                </a:lnTo>
                <a:lnTo>
                  <a:pt x="182882" y="27925"/>
                </a:lnTo>
                <a:lnTo>
                  <a:pt x="181737" y="30255"/>
                </a:lnTo>
                <a:lnTo>
                  <a:pt x="180551" y="32586"/>
                </a:lnTo>
                <a:lnTo>
                  <a:pt x="179325" y="34916"/>
                </a:lnTo>
                <a:lnTo>
                  <a:pt x="178711" y="36061"/>
                </a:lnTo>
                <a:lnTo>
                  <a:pt x="178057" y="37206"/>
                </a:lnTo>
                <a:lnTo>
                  <a:pt x="177567" y="37942"/>
                </a:lnTo>
                <a:lnTo>
                  <a:pt x="177076" y="38678"/>
                </a:lnTo>
                <a:lnTo>
                  <a:pt x="176585" y="39373"/>
                </a:lnTo>
                <a:lnTo>
                  <a:pt x="176013" y="40068"/>
                </a:lnTo>
                <a:lnTo>
                  <a:pt x="175440" y="40722"/>
                </a:lnTo>
                <a:lnTo>
                  <a:pt x="174868" y="41335"/>
                </a:lnTo>
                <a:lnTo>
                  <a:pt x="174255" y="41908"/>
                </a:lnTo>
                <a:lnTo>
                  <a:pt x="173601" y="42439"/>
                </a:lnTo>
                <a:lnTo>
                  <a:pt x="172906" y="42971"/>
                </a:lnTo>
                <a:lnTo>
                  <a:pt x="172210" y="43421"/>
                </a:lnTo>
                <a:lnTo>
                  <a:pt x="171475" y="43870"/>
                </a:lnTo>
                <a:lnTo>
                  <a:pt x="170698" y="44238"/>
                </a:lnTo>
                <a:lnTo>
                  <a:pt x="169880" y="44606"/>
                </a:lnTo>
                <a:lnTo>
                  <a:pt x="169062" y="44892"/>
                </a:lnTo>
                <a:lnTo>
                  <a:pt x="168204" y="45138"/>
                </a:lnTo>
                <a:lnTo>
                  <a:pt x="167304" y="45383"/>
                </a:lnTo>
                <a:lnTo>
                  <a:pt x="166486" y="45506"/>
                </a:lnTo>
                <a:lnTo>
                  <a:pt x="165669" y="45628"/>
                </a:lnTo>
                <a:lnTo>
                  <a:pt x="164851" y="45710"/>
                </a:lnTo>
                <a:lnTo>
                  <a:pt x="164033" y="45751"/>
                </a:lnTo>
                <a:lnTo>
                  <a:pt x="163216" y="45710"/>
                </a:lnTo>
                <a:lnTo>
                  <a:pt x="162398" y="45669"/>
                </a:lnTo>
                <a:lnTo>
                  <a:pt x="161621" y="45628"/>
                </a:lnTo>
                <a:lnTo>
                  <a:pt x="160803" y="45506"/>
                </a:lnTo>
                <a:lnTo>
                  <a:pt x="160027" y="45342"/>
                </a:lnTo>
                <a:lnTo>
                  <a:pt x="159250" y="45179"/>
                </a:lnTo>
                <a:lnTo>
                  <a:pt x="158473" y="44974"/>
                </a:lnTo>
                <a:lnTo>
                  <a:pt x="157696" y="44770"/>
                </a:lnTo>
                <a:lnTo>
                  <a:pt x="156919" y="44484"/>
                </a:lnTo>
                <a:lnTo>
                  <a:pt x="156142" y="44238"/>
                </a:lnTo>
                <a:lnTo>
                  <a:pt x="154589" y="43584"/>
                </a:lnTo>
                <a:lnTo>
                  <a:pt x="153567" y="43093"/>
                </a:lnTo>
                <a:lnTo>
                  <a:pt x="152585" y="42603"/>
                </a:lnTo>
                <a:lnTo>
                  <a:pt x="151645" y="42071"/>
                </a:lnTo>
                <a:lnTo>
                  <a:pt x="150705" y="41499"/>
                </a:lnTo>
                <a:lnTo>
                  <a:pt x="149764" y="40886"/>
                </a:lnTo>
                <a:lnTo>
                  <a:pt x="148906" y="40231"/>
                </a:lnTo>
                <a:lnTo>
                  <a:pt x="148047" y="39577"/>
                </a:lnTo>
                <a:lnTo>
                  <a:pt x="147188" y="38882"/>
                </a:lnTo>
                <a:lnTo>
                  <a:pt x="146412" y="38146"/>
                </a:lnTo>
                <a:lnTo>
                  <a:pt x="145594" y="37410"/>
                </a:lnTo>
                <a:lnTo>
                  <a:pt x="144858" y="36634"/>
                </a:lnTo>
                <a:lnTo>
                  <a:pt x="144122" y="35816"/>
                </a:lnTo>
                <a:lnTo>
                  <a:pt x="143386" y="34998"/>
                </a:lnTo>
                <a:lnTo>
                  <a:pt x="142691" y="34180"/>
                </a:lnTo>
                <a:lnTo>
                  <a:pt x="141996" y="33281"/>
                </a:lnTo>
                <a:lnTo>
                  <a:pt x="141342" y="32381"/>
                </a:lnTo>
                <a:lnTo>
                  <a:pt x="139011" y="29070"/>
                </a:lnTo>
                <a:lnTo>
                  <a:pt x="136722" y="25758"/>
                </a:lnTo>
                <a:lnTo>
                  <a:pt x="134473" y="22405"/>
                </a:lnTo>
                <a:lnTo>
                  <a:pt x="132183" y="19053"/>
                </a:lnTo>
                <a:lnTo>
                  <a:pt x="131079" y="17458"/>
                </a:lnTo>
                <a:lnTo>
                  <a:pt x="129894" y="15945"/>
                </a:lnTo>
                <a:lnTo>
                  <a:pt x="128708" y="14433"/>
                </a:lnTo>
                <a:lnTo>
                  <a:pt x="127482" y="13002"/>
                </a:lnTo>
                <a:lnTo>
                  <a:pt x="126173" y="11612"/>
                </a:lnTo>
                <a:lnTo>
                  <a:pt x="125478" y="10916"/>
                </a:lnTo>
                <a:lnTo>
                  <a:pt x="124783" y="10262"/>
                </a:lnTo>
                <a:lnTo>
                  <a:pt x="124047" y="9649"/>
                </a:lnTo>
                <a:lnTo>
                  <a:pt x="123311" y="9036"/>
                </a:lnTo>
                <a:lnTo>
                  <a:pt x="122575" y="8422"/>
                </a:lnTo>
                <a:lnTo>
                  <a:pt x="121758" y="7850"/>
                </a:lnTo>
                <a:lnTo>
                  <a:pt x="120367" y="6910"/>
                </a:lnTo>
                <a:lnTo>
                  <a:pt x="118936" y="6051"/>
                </a:lnTo>
                <a:lnTo>
                  <a:pt x="117465" y="5274"/>
                </a:lnTo>
                <a:lnTo>
                  <a:pt x="116729" y="4906"/>
                </a:lnTo>
                <a:lnTo>
                  <a:pt x="115952" y="4579"/>
                </a:lnTo>
                <a:lnTo>
                  <a:pt x="115216" y="4293"/>
                </a:lnTo>
                <a:lnTo>
                  <a:pt x="114439" y="4007"/>
                </a:lnTo>
                <a:lnTo>
                  <a:pt x="113621" y="3761"/>
                </a:lnTo>
                <a:lnTo>
                  <a:pt x="112844" y="3516"/>
                </a:lnTo>
                <a:lnTo>
                  <a:pt x="112027" y="3353"/>
                </a:lnTo>
                <a:lnTo>
                  <a:pt x="111209" y="3189"/>
                </a:lnTo>
                <a:lnTo>
                  <a:pt x="110391" y="3066"/>
                </a:lnTo>
                <a:lnTo>
                  <a:pt x="109533" y="2944"/>
                </a:lnTo>
                <a:lnTo>
                  <a:pt x="108388" y="2903"/>
                </a:lnTo>
                <a:lnTo>
                  <a:pt x="107284" y="2862"/>
                </a:lnTo>
                <a:lnTo>
                  <a:pt x="106221" y="2944"/>
                </a:lnTo>
                <a:lnTo>
                  <a:pt x="105199" y="3066"/>
                </a:lnTo>
                <a:lnTo>
                  <a:pt x="104177" y="3271"/>
                </a:lnTo>
                <a:lnTo>
                  <a:pt x="103195" y="3516"/>
                </a:lnTo>
                <a:lnTo>
                  <a:pt x="102214" y="3843"/>
                </a:lnTo>
                <a:lnTo>
                  <a:pt x="101274" y="4211"/>
                </a:lnTo>
                <a:lnTo>
                  <a:pt x="100374" y="4661"/>
                </a:lnTo>
                <a:lnTo>
                  <a:pt x="99516" y="5152"/>
                </a:lnTo>
                <a:lnTo>
                  <a:pt x="98657" y="5724"/>
                </a:lnTo>
                <a:lnTo>
                  <a:pt x="97839" y="6337"/>
                </a:lnTo>
                <a:lnTo>
                  <a:pt x="97022" y="7032"/>
                </a:lnTo>
                <a:lnTo>
                  <a:pt x="96245" y="7809"/>
                </a:lnTo>
                <a:lnTo>
                  <a:pt x="95509" y="8627"/>
                </a:lnTo>
                <a:lnTo>
                  <a:pt x="94814" y="9485"/>
                </a:lnTo>
                <a:lnTo>
                  <a:pt x="93955" y="10630"/>
                </a:lnTo>
                <a:lnTo>
                  <a:pt x="93178" y="11816"/>
                </a:lnTo>
                <a:lnTo>
                  <a:pt x="92483" y="13043"/>
                </a:lnTo>
                <a:lnTo>
                  <a:pt x="91829" y="14310"/>
                </a:lnTo>
                <a:lnTo>
                  <a:pt x="91216" y="15577"/>
                </a:lnTo>
                <a:lnTo>
                  <a:pt x="90603" y="16845"/>
                </a:lnTo>
                <a:lnTo>
                  <a:pt x="89540" y="19462"/>
                </a:lnTo>
                <a:lnTo>
                  <a:pt x="88517" y="21996"/>
                </a:lnTo>
                <a:lnTo>
                  <a:pt x="87536" y="24531"/>
                </a:lnTo>
                <a:lnTo>
                  <a:pt x="86514" y="27025"/>
                </a:lnTo>
                <a:lnTo>
                  <a:pt x="85983" y="28293"/>
                </a:lnTo>
                <a:lnTo>
                  <a:pt x="85410" y="29479"/>
                </a:lnTo>
                <a:lnTo>
                  <a:pt x="84838" y="30623"/>
                </a:lnTo>
                <a:lnTo>
                  <a:pt x="84265" y="31686"/>
                </a:lnTo>
                <a:lnTo>
                  <a:pt x="83652" y="32749"/>
                </a:lnTo>
                <a:lnTo>
                  <a:pt x="83039" y="33772"/>
                </a:lnTo>
                <a:lnTo>
                  <a:pt x="82385" y="34753"/>
                </a:lnTo>
                <a:lnTo>
                  <a:pt x="81730" y="35734"/>
                </a:lnTo>
                <a:lnTo>
                  <a:pt x="81035" y="36674"/>
                </a:lnTo>
                <a:lnTo>
                  <a:pt x="80340" y="37615"/>
                </a:lnTo>
                <a:lnTo>
                  <a:pt x="79604" y="38514"/>
                </a:lnTo>
                <a:lnTo>
                  <a:pt x="78868" y="39373"/>
                </a:lnTo>
                <a:lnTo>
                  <a:pt x="78092" y="40231"/>
                </a:lnTo>
                <a:lnTo>
                  <a:pt x="77274" y="41049"/>
                </a:lnTo>
                <a:lnTo>
                  <a:pt x="76456" y="41826"/>
                </a:lnTo>
                <a:lnTo>
                  <a:pt x="75639" y="42603"/>
                </a:lnTo>
                <a:lnTo>
                  <a:pt x="74780" y="43339"/>
                </a:lnTo>
                <a:lnTo>
                  <a:pt x="73880" y="44034"/>
                </a:lnTo>
                <a:lnTo>
                  <a:pt x="72981" y="44729"/>
                </a:lnTo>
                <a:lnTo>
                  <a:pt x="72081" y="45383"/>
                </a:lnTo>
                <a:lnTo>
                  <a:pt x="71141" y="46037"/>
                </a:lnTo>
                <a:lnTo>
                  <a:pt x="70201" y="46651"/>
                </a:lnTo>
                <a:lnTo>
                  <a:pt x="69219" y="47223"/>
                </a:lnTo>
                <a:lnTo>
                  <a:pt x="68197" y="47795"/>
                </a:lnTo>
                <a:lnTo>
                  <a:pt x="67216" y="48327"/>
                </a:lnTo>
                <a:lnTo>
                  <a:pt x="66153" y="48858"/>
                </a:lnTo>
                <a:lnTo>
                  <a:pt x="65090" y="49349"/>
                </a:lnTo>
                <a:lnTo>
                  <a:pt x="64027" y="49799"/>
                </a:lnTo>
                <a:lnTo>
                  <a:pt x="62923" y="50248"/>
                </a:lnTo>
                <a:lnTo>
                  <a:pt x="61819" y="50657"/>
                </a:lnTo>
                <a:lnTo>
                  <a:pt x="60715" y="51066"/>
                </a:lnTo>
                <a:lnTo>
                  <a:pt x="59530" y="51434"/>
                </a:lnTo>
                <a:lnTo>
                  <a:pt x="58385" y="51761"/>
                </a:lnTo>
                <a:lnTo>
                  <a:pt x="57199" y="52088"/>
                </a:lnTo>
                <a:lnTo>
                  <a:pt x="55605" y="52456"/>
                </a:lnTo>
                <a:lnTo>
                  <a:pt x="53969" y="52783"/>
                </a:lnTo>
                <a:lnTo>
                  <a:pt x="52375" y="52988"/>
                </a:lnTo>
                <a:lnTo>
                  <a:pt x="50780" y="53192"/>
                </a:lnTo>
                <a:lnTo>
                  <a:pt x="49226" y="53274"/>
                </a:lnTo>
                <a:lnTo>
                  <a:pt x="47673" y="53315"/>
                </a:lnTo>
                <a:lnTo>
                  <a:pt x="46078" y="53274"/>
                </a:lnTo>
                <a:lnTo>
                  <a:pt x="44565" y="53192"/>
                </a:lnTo>
                <a:lnTo>
                  <a:pt x="43012" y="53070"/>
                </a:lnTo>
                <a:lnTo>
                  <a:pt x="41499" y="52865"/>
                </a:lnTo>
                <a:lnTo>
                  <a:pt x="39986" y="52579"/>
                </a:lnTo>
                <a:lnTo>
                  <a:pt x="38514" y="52252"/>
                </a:lnTo>
                <a:lnTo>
                  <a:pt x="37042" y="51843"/>
                </a:lnTo>
                <a:lnTo>
                  <a:pt x="35611" y="51434"/>
                </a:lnTo>
                <a:lnTo>
                  <a:pt x="34180" y="50944"/>
                </a:lnTo>
                <a:lnTo>
                  <a:pt x="32749" y="50371"/>
                </a:lnTo>
                <a:lnTo>
                  <a:pt x="31400" y="49758"/>
                </a:lnTo>
                <a:lnTo>
                  <a:pt x="30010" y="49104"/>
                </a:lnTo>
                <a:lnTo>
                  <a:pt x="28702" y="48409"/>
                </a:lnTo>
                <a:lnTo>
                  <a:pt x="27393" y="47673"/>
                </a:lnTo>
                <a:lnTo>
                  <a:pt x="26085" y="46855"/>
                </a:lnTo>
                <a:lnTo>
                  <a:pt x="24858" y="46037"/>
                </a:lnTo>
                <a:lnTo>
                  <a:pt x="23632" y="45138"/>
                </a:lnTo>
                <a:lnTo>
                  <a:pt x="22405" y="44197"/>
                </a:lnTo>
                <a:lnTo>
                  <a:pt x="21261" y="43216"/>
                </a:lnTo>
                <a:lnTo>
                  <a:pt x="20116" y="42194"/>
                </a:lnTo>
                <a:lnTo>
                  <a:pt x="19012" y="41131"/>
                </a:lnTo>
                <a:lnTo>
                  <a:pt x="17949" y="40027"/>
                </a:lnTo>
                <a:lnTo>
                  <a:pt x="16927" y="38882"/>
                </a:lnTo>
                <a:lnTo>
                  <a:pt x="15945" y="37737"/>
                </a:lnTo>
                <a:lnTo>
                  <a:pt x="14964" y="36511"/>
                </a:lnTo>
                <a:lnTo>
                  <a:pt x="14065" y="35284"/>
                </a:lnTo>
                <a:lnTo>
                  <a:pt x="13043" y="33731"/>
                </a:lnTo>
                <a:lnTo>
                  <a:pt x="12061" y="32177"/>
                </a:lnTo>
                <a:lnTo>
                  <a:pt x="11203" y="30582"/>
                </a:lnTo>
                <a:lnTo>
                  <a:pt x="10385" y="28947"/>
                </a:lnTo>
                <a:lnTo>
                  <a:pt x="9649" y="27271"/>
                </a:lnTo>
                <a:lnTo>
                  <a:pt x="8954" y="25594"/>
                </a:lnTo>
                <a:lnTo>
                  <a:pt x="8382" y="23836"/>
                </a:lnTo>
                <a:lnTo>
                  <a:pt x="7891" y="22078"/>
                </a:lnTo>
                <a:lnTo>
                  <a:pt x="7687" y="21465"/>
                </a:lnTo>
                <a:lnTo>
                  <a:pt x="7441" y="20933"/>
                </a:lnTo>
                <a:lnTo>
                  <a:pt x="7155" y="20525"/>
                </a:lnTo>
                <a:lnTo>
                  <a:pt x="6991" y="20361"/>
                </a:lnTo>
                <a:lnTo>
                  <a:pt x="6787" y="20198"/>
                </a:lnTo>
                <a:lnTo>
                  <a:pt x="6583" y="20034"/>
                </a:lnTo>
                <a:lnTo>
                  <a:pt x="6378" y="19911"/>
                </a:lnTo>
                <a:lnTo>
                  <a:pt x="5928" y="19748"/>
                </a:lnTo>
                <a:lnTo>
                  <a:pt x="5397" y="19666"/>
                </a:lnTo>
                <a:lnTo>
                  <a:pt x="4825" y="19666"/>
                </a:lnTo>
                <a:lnTo>
                  <a:pt x="4334" y="19748"/>
                </a:lnTo>
                <a:lnTo>
                  <a:pt x="3884" y="19870"/>
                </a:lnTo>
                <a:lnTo>
                  <a:pt x="3475" y="20116"/>
                </a:lnTo>
                <a:lnTo>
                  <a:pt x="3107" y="20402"/>
                </a:lnTo>
                <a:lnTo>
                  <a:pt x="2821" y="20770"/>
                </a:lnTo>
                <a:lnTo>
                  <a:pt x="2576" y="21261"/>
                </a:lnTo>
                <a:lnTo>
                  <a:pt x="2412" y="21751"/>
                </a:lnTo>
                <a:lnTo>
                  <a:pt x="2290" y="22364"/>
                </a:lnTo>
                <a:lnTo>
                  <a:pt x="1390" y="29969"/>
                </a:lnTo>
                <a:lnTo>
                  <a:pt x="940" y="33772"/>
                </a:lnTo>
                <a:lnTo>
                  <a:pt x="572" y="37574"/>
                </a:lnTo>
                <a:lnTo>
                  <a:pt x="368" y="40313"/>
                </a:lnTo>
                <a:lnTo>
                  <a:pt x="204" y="43053"/>
                </a:lnTo>
                <a:lnTo>
                  <a:pt x="82" y="45833"/>
                </a:lnTo>
                <a:lnTo>
                  <a:pt x="0" y="48572"/>
                </a:lnTo>
                <a:lnTo>
                  <a:pt x="0" y="51312"/>
                </a:lnTo>
                <a:lnTo>
                  <a:pt x="41" y="54051"/>
                </a:lnTo>
                <a:lnTo>
                  <a:pt x="123" y="56831"/>
                </a:lnTo>
                <a:lnTo>
                  <a:pt x="204" y="59570"/>
                </a:lnTo>
                <a:lnTo>
                  <a:pt x="368" y="62187"/>
                </a:lnTo>
                <a:lnTo>
                  <a:pt x="532" y="64763"/>
                </a:lnTo>
                <a:lnTo>
                  <a:pt x="736" y="67339"/>
                </a:lnTo>
                <a:lnTo>
                  <a:pt x="981" y="69955"/>
                </a:lnTo>
                <a:lnTo>
                  <a:pt x="1267" y="72531"/>
                </a:lnTo>
                <a:lnTo>
                  <a:pt x="1595" y="75107"/>
                </a:lnTo>
                <a:lnTo>
                  <a:pt x="1922" y="77683"/>
                </a:lnTo>
                <a:lnTo>
                  <a:pt x="2330" y="80218"/>
                </a:lnTo>
                <a:lnTo>
                  <a:pt x="2739" y="82793"/>
                </a:lnTo>
                <a:lnTo>
                  <a:pt x="3189" y="85328"/>
                </a:lnTo>
                <a:lnTo>
                  <a:pt x="3680" y="87904"/>
                </a:lnTo>
                <a:lnTo>
                  <a:pt x="4211" y="90439"/>
                </a:lnTo>
                <a:lnTo>
                  <a:pt x="4784" y="92974"/>
                </a:lnTo>
                <a:lnTo>
                  <a:pt x="5356" y="95509"/>
                </a:lnTo>
                <a:lnTo>
                  <a:pt x="6010" y="98003"/>
                </a:lnTo>
                <a:lnTo>
                  <a:pt x="6705" y="100538"/>
                </a:lnTo>
                <a:lnTo>
                  <a:pt x="6951" y="101274"/>
                </a:lnTo>
                <a:lnTo>
                  <a:pt x="7196" y="102010"/>
                </a:lnTo>
                <a:lnTo>
                  <a:pt x="7768" y="103482"/>
                </a:lnTo>
                <a:lnTo>
                  <a:pt x="8136" y="104218"/>
                </a:lnTo>
                <a:lnTo>
                  <a:pt x="8504" y="104913"/>
                </a:lnTo>
                <a:lnTo>
                  <a:pt x="8913" y="105526"/>
                </a:lnTo>
                <a:lnTo>
                  <a:pt x="9363" y="106139"/>
                </a:lnTo>
                <a:lnTo>
                  <a:pt x="9853" y="106712"/>
                </a:lnTo>
                <a:lnTo>
                  <a:pt x="10344" y="107202"/>
                </a:lnTo>
                <a:lnTo>
                  <a:pt x="10876" y="107652"/>
                </a:lnTo>
                <a:lnTo>
                  <a:pt x="11448" y="108061"/>
                </a:lnTo>
                <a:lnTo>
                  <a:pt x="12061" y="108429"/>
                </a:lnTo>
                <a:lnTo>
                  <a:pt x="12675" y="108756"/>
                </a:lnTo>
                <a:lnTo>
                  <a:pt x="13370" y="109042"/>
                </a:lnTo>
                <a:lnTo>
                  <a:pt x="14024" y="109287"/>
                </a:lnTo>
                <a:lnTo>
                  <a:pt x="14760" y="109451"/>
                </a:lnTo>
                <a:lnTo>
                  <a:pt x="15496" y="109574"/>
                </a:lnTo>
                <a:lnTo>
                  <a:pt x="16232" y="109696"/>
                </a:lnTo>
                <a:lnTo>
                  <a:pt x="17008" y="109737"/>
                </a:lnTo>
                <a:lnTo>
                  <a:pt x="19053" y="109778"/>
                </a:lnTo>
                <a:lnTo>
                  <a:pt x="21056" y="109778"/>
                </a:lnTo>
                <a:lnTo>
                  <a:pt x="25104" y="109696"/>
                </a:lnTo>
                <a:lnTo>
                  <a:pt x="33240" y="109451"/>
                </a:lnTo>
                <a:lnTo>
                  <a:pt x="35407" y="109369"/>
                </a:lnTo>
                <a:lnTo>
                  <a:pt x="37574" y="109287"/>
                </a:lnTo>
                <a:lnTo>
                  <a:pt x="41908" y="109001"/>
                </a:lnTo>
                <a:lnTo>
                  <a:pt x="48041" y="108592"/>
                </a:lnTo>
                <a:lnTo>
                  <a:pt x="54133" y="108143"/>
                </a:lnTo>
                <a:lnTo>
                  <a:pt x="59284" y="107734"/>
                </a:lnTo>
                <a:lnTo>
                  <a:pt x="64395" y="107284"/>
                </a:lnTo>
                <a:lnTo>
                  <a:pt x="70119" y="106793"/>
                </a:lnTo>
                <a:lnTo>
                  <a:pt x="75802" y="106221"/>
                </a:lnTo>
                <a:lnTo>
                  <a:pt x="86514" y="105199"/>
                </a:lnTo>
                <a:lnTo>
                  <a:pt x="97308" y="104136"/>
                </a:lnTo>
                <a:lnTo>
                  <a:pt x="106139" y="103318"/>
                </a:lnTo>
                <a:lnTo>
                  <a:pt x="111945" y="102746"/>
                </a:lnTo>
                <a:lnTo>
                  <a:pt x="117792" y="102214"/>
                </a:lnTo>
                <a:lnTo>
                  <a:pt x="123025" y="101805"/>
                </a:lnTo>
                <a:lnTo>
                  <a:pt x="128258" y="101396"/>
                </a:lnTo>
                <a:lnTo>
                  <a:pt x="134677" y="100947"/>
                </a:lnTo>
                <a:lnTo>
                  <a:pt x="141096" y="100538"/>
                </a:lnTo>
                <a:lnTo>
                  <a:pt x="145062" y="100252"/>
                </a:lnTo>
                <a:lnTo>
                  <a:pt x="147066" y="100170"/>
                </a:lnTo>
                <a:lnTo>
                  <a:pt x="149069" y="100088"/>
                </a:lnTo>
                <a:lnTo>
                  <a:pt x="162357" y="99843"/>
                </a:lnTo>
                <a:lnTo>
                  <a:pt x="168981" y="99761"/>
                </a:lnTo>
                <a:lnTo>
                  <a:pt x="172292" y="99720"/>
                </a:lnTo>
                <a:lnTo>
                  <a:pt x="175604" y="99720"/>
                </a:lnTo>
                <a:lnTo>
                  <a:pt x="178016" y="99761"/>
                </a:lnTo>
                <a:lnTo>
                  <a:pt x="180469" y="99843"/>
                </a:lnTo>
                <a:lnTo>
                  <a:pt x="185335" y="100047"/>
                </a:lnTo>
                <a:lnTo>
                  <a:pt x="190200" y="100293"/>
                </a:lnTo>
                <a:lnTo>
                  <a:pt x="195025" y="100661"/>
                </a:lnTo>
                <a:lnTo>
                  <a:pt x="199972" y="101069"/>
                </a:lnTo>
                <a:lnTo>
                  <a:pt x="204919" y="101519"/>
                </a:lnTo>
                <a:lnTo>
                  <a:pt x="209825" y="102051"/>
                </a:lnTo>
                <a:lnTo>
                  <a:pt x="214732" y="102582"/>
                </a:lnTo>
                <a:lnTo>
                  <a:pt x="219679" y="103155"/>
                </a:lnTo>
                <a:lnTo>
                  <a:pt x="224585" y="103768"/>
                </a:lnTo>
                <a:lnTo>
                  <a:pt x="229491" y="104381"/>
                </a:lnTo>
                <a:lnTo>
                  <a:pt x="234398" y="104953"/>
                </a:lnTo>
                <a:lnTo>
                  <a:pt x="237668" y="105321"/>
                </a:lnTo>
                <a:lnTo>
                  <a:pt x="240898" y="105608"/>
                </a:lnTo>
                <a:lnTo>
                  <a:pt x="247399" y="106180"/>
                </a:lnTo>
                <a:lnTo>
                  <a:pt x="250139" y="106425"/>
                </a:lnTo>
                <a:lnTo>
                  <a:pt x="252919" y="106589"/>
                </a:lnTo>
                <a:lnTo>
                  <a:pt x="255699" y="106712"/>
                </a:lnTo>
                <a:lnTo>
                  <a:pt x="258438" y="106793"/>
                </a:lnTo>
                <a:lnTo>
                  <a:pt x="261219" y="106875"/>
                </a:lnTo>
                <a:lnTo>
                  <a:pt x="263999" y="106834"/>
                </a:lnTo>
                <a:lnTo>
                  <a:pt x="266738" y="106793"/>
                </a:lnTo>
                <a:lnTo>
                  <a:pt x="269518" y="106671"/>
                </a:lnTo>
                <a:lnTo>
                  <a:pt x="271236" y="106589"/>
                </a:lnTo>
                <a:lnTo>
                  <a:pt x="272994" y="106466"/>
                </a:lnTo>
                <a:lnTo>
                  <a:pt x="276428" y="106139"/>
                </a:lnTo>
                <a:lnTo>
                  <a:pt x="283338" y="105362"/>
                </a:lnTo>
                <a:lnTo>
                  <a:pt x="283788" y="105281"/>
                </a:lnTo>
                <a:lnTo>
                  <a:pt x="284196" y="105117"/>
                </a:lnTo>
                <a:lnTo>
                  <a:pt x="284523" y="104872"/>
                </a:lnTo>
                <a:lnTo>
                  <a:pt x="284810" y="104586"/>
                </a:lnTo>
                <a:lnTo>
                  <a:pt x="285096" y="104299"/>
                </a:lnTo>
                <a:lnTo>
                  <a:pt x="285341" y="103931"/>
                </a:lnTo>
                <a:lnTo>
                  <a:pt x="285750" y="103155"/>
                </a:lnTo>
                <a:lnTo>
                  <a:pt x="285750" y="102214"/>
                </a:lnTo>
                <a:lnTo>
                  <a:pt x="283583" y="95345"/>
                </a:lnTo>
                <a:lnTo>
                  <a:pt x="282070" y="90603"/>
                </a:lnTo>
                <a:lnTo>
                  <a:pt x="280476" y="85901"/>
                </a:lnTo>
                <a:lnTo>
                  <a:pt x="278840" y="81240"/>
                </a:lnTo>
                <a:lnTo>
                  <a:pt x="277123" y="76620"/>
                </a:lnTo>
                <a:lnTo>
                  <a:pt x="275365" y="72000"/>
                </a:lnTo>
                <a:lnTo>
                  <a:pt x="273484" y="67420"/>
                </a:lnTo>
                <a:lnTo>
                  <a:pt x="271563" y="62882"/>
                </a:lnTo>
                <a:lnTo>
                  <a:pt x="269559" y="58385"/>
                </a:lnTo>
                <a:lnTo>
                  <a:pt x="267515" y="53928"/>
                </a:lnTo>
                <a:lnTo>
                  <a:pt x="265389" y="49472"/>
                </a:lnTo>
                <a:lnTo>
                  <a:pt x="263181" y="45056"/>
                </a:lnTo>
                <a:lnTo>
                  <a:pt x="260892" y="40681"/>
                </a:lnTo>
                <a:lnTo>
                  <a:pt x="258561" y="36306"/>
                </a:lnTo>
                <a:lnTo>
                  <a:pt x="256149" y="32013"/>
                </a:lnTo>
                <a:lnTo>
                  <a:pt x="253655" y="27720"/>
                </a:lnTo>
                <a:lnTo>
                  <a:pt x="251079" y="23468"/>
                </a:lnTo>
                <a:lnTo>
                  <a:pt x="249811" y="21424"/>
                </a:lnTo>
                <a:lnTo>
                  <a:pt x="248503" y="19462"/>
                </a:lnTo>
                <a:lnTo>
                  <a:pt x="247113" y="17499"/>
                </a:lnTo>
                <a:lnTo>
                  <a:pt x="245682" y="15618"/>
                </a:lnTo>
                <a:lnTo>
                  <a:pt x="244169" y="13778"/>
                </a:lnTo>
                <a:lnTo>
                  <a:pt x="242616" y="11980"/>
                </a:lnTo>
                <a:lnTo>
                  <a:pt x="241798" y="11121"/>
                </a:lnTo>
                <a:lnTo>
                  <a:pt x="240939" y="10262"/>
                </a:lnTo>
                <a:lnTo>
                  <a:pt x="240081" y="9445"/>
                </a:lnTo>
                <a:lnTo>
                  <a:pt x="239222" y="8627"/>
                </a:lnTo>
                <a:lnTo>
                  <a:pt x="238364" y="7891"/>
                </a:lnTo>
                <a:lnTo>
                  <a:pt x="237546" y="7155"/>
                </a:lnTo>
                <a:lnTo>
                  <a:pt x="236646" y="6460"/>
                </a:lnTo>
                <a:lnTo>
                  <a:pt x="235788" y="5806"/>
                </a:lnTo>
                <a:lnTo>
                  <a:pt x="234888" y="5192"/>
                </a:lnTo>
                <a:lnTo>
                  <a:pt x="233989" y="4579"/>
                </a:lnTo>
                <a:lnTo>
                  <a:pt x="233048" y="4007"/>
                </a:lnTo>
                <a:lnTo>
                  <a:pt x="232108" y="3475"/>
                </a:lnTo>
                <a:lnTo>
                  <a:pt x="231127" y="2985"/>
                </a:lnTo>
                <a:lnTo>
                  <a:pt x="230145" y="2535"/>
                </a:lnTo>
                <a:lnTo>
                  <a:pt x="229123" y="2085"/>
                </a:lnTo>
                <a:lnTo>
                  <a:pt x="228101" y="1717"/>
                </a:lnTo>
                <a:lnTo>
                  <a:pt x="227079" y="1349"/>
                </a:lnTo>
                <a:lnTo>
                  <a:pt x="226016" y="1022"/>
                </a:lnTo>
                <a:lnTo>
                  <a:pt x="224912" y="777"/>
                </a:lnTo>
                <a:lnTo>
                  <a:pt x="223808" y="532"/>
                </a:lnTo>
                <a:lnTo>
                  <a:pt x="222132" y="245"/>
                </a:lnTo>
                <a:lnTo>
                  <a:pt x="2204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7"/>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7"/>
          <p:cNvSpPr/>
          <p:nvPr/>
        </p:nvSpPr>
        <p:spPr>
          <a:xfrm flipH="1">
            <a:off x="8792633" y="1892533"/>
            <a:ext cx="1536400" cy="1536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332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2"/>
          <p:cNvSpPr txBox="1">
            <a:spLocks noGrp="1"/>
          </p:cNvSpPr>
          <p:nvPr>
            <p:ph type="title" idx="2"/>
          </p:nvPr>
        </p:nvSpPr>
        <p:spPr>
          <a:xfrm>
            <a:off x="960000" y="36009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5" name="Google Shape;145;p22"/>
          <p:cNvSpPr txBox="1">
            <a:spLocks noGrp="1"/>
          </p:cNvSpPr>
          <p:nvPr>
            <p:ph type="subTitle" idx="1"/>
          </p:nvPr>
        </p:nvSpPr>
        <p:spPr>
          <a:xfrm>
            <a:off x="960000" y="4176200"/>
            <a:ext cx="3115200" cy="14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title" idx="3"/>
          </p:nvPr>
        </p:nvSpPr>
        <p:spPr>
          <a:xfrm>
            <a:off x="4538400" y="36009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7" name="Google Shape;147;p22"/>
          <p:cNvSpPr txBox="1">
            <a:spLocks noGrp="1"/>
          </p:cNvSpPr>
          <p:nvPr>
            <p:ph type="subTitle" idx="4"/>
          </p:nvPr>
        </p:nvSpPr>
        <p:spPr>
          <a:xfrm>
            <a:off x="4538400" y="4176200"/>
            <a:ext cx="3115200" cy="14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2"/>
          <p:cNvSpPr txBox="1">
            <a:spLocks noGrp="1"/>
          </p:cNvSpPr>
          <p:nvPr>
            <p:ph type="title" idx="5"/>
          </p:nvPr>
        </p:nvSpPr>
        <p:spPr>
          <a:xfrm>
            <a:off x="8116800" y="36009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9" name="Google Shape;149;p22"/>
          <p:cNvSpPr txBox="1">
            <a:spLocks noGrp="1"/>
          </p:cNvSpPr>
          <p:nvPr>
            <p:ph type="subTitle" idx="6"/>
          </p:nvPr>
        </p:nvSpPr>
        <p:spPr>
          <a:xfrm>
            <a:off x="8116800" y="4176200"/>
            <a:ext cx="3115200" cy="14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2"/>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19333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th" smtClean="0"/>
              <a:pPr/>
              <a:t>‹#›</a:t>
            </a:fld>
            <a:endParaRPr lang="th"/>
          </a:p>
        </p:txBody>
      </p:sp>
    </p:spTree>
    <p:extLst>
      <p:ext uri="{BB962C8B-B14F-4D97-AF65-F5344CB8AC3E}">
        <p14:creationId xmlns:p14="http://schemas.microsoft.com/office/powerpoint/2010/main" val="275701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20" name="Google Shape;320;p40"/>
          <p:cNvPicPr preferRelativeResize="0"/>
          <p:nvPr/>
        </p:nvPicPr>
        <p:blipFill rotWithShape="1">
          <a:blip r:embed="rId2">
            <a:alphaModFix/>
          </a:blip>
          <a:srcRect l="72414" t="38107" r="-31446"/>
          <a:stretch/>
        </p:blipFill>
        <p:spPr>
          <a:xfrm rot="10800000">
            <a:off x="8646552" y="4892239"/>
            <a:ext cx="3557232" cy="2688832"/>
          </a:xfrm>
          <a:prstGeom prst="rect">
            <a:avLst/>
          </a:prstGeom>
          <a:noFill/>
          <a:ln>
            <a:noFill/>
          </a:ln>
        </p:spPr>
      </p:pic>
      <p:sp>
        <p:nvSpPr>
          <p:cNvPr id="321" name="Google Shape;321;p40"/>
          <p:cNvSpPr/>
          <p:nvPr/>
        </p:nvSpPr>
        <p:spPr>
          <a:xfrm rot="10800000" flipH="1">
            <a:off x="9895918" y="6069166"/>
            <a:ext cx="4980321" cy="5339335"/>
          </a:xfrm>
          <a:custGeom>
            <a:avLst/>
            <a:gdLst/>
            <a:ahLst/>
            <a:cxnLst/>
            <a:rect l="l" t="t" r="r" b="b"/>
            <a:pathLst>
              <a:path w="195460" h="209550" extrusionOk="0">
                <a:moveTo>
                  <a:pt x="183548" y="11656"/>
                </a:moveTo>
                <a:lnTo>
                  <a:pt x="183548" y="197894"/>
                </a:lnTo>
                <a:lnTo>
                  <a:pt x="11912" y="197894"/>
                </a:lnTo>
                <a:lnTo>
                  <a:pt x="11912" y="11656"/>
                </a:lnTo>
                <a:close/>
                <a:moveTo>
                  <a:pt x="0" y="0"/>
                </a:moveTo>
                <a:lnTo>
                  <a:pt x="0" y="209550"/>
                </a:lnTo>
                <a:lnTo>
                  <a:pt x="195460" y="209550"/>
                </a:lnTo>
                <a:lnTo>
                  <a:pt x="19546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22" name="Google Shape;322;p40"/>
          <p:cNvPicPr preferRelativeResize="0"/>
          <p:nvPr/>
        </p:nvPicPr>
        <p:blipFill rotWithShape="1">
          <a:blip r:embed="rId2">
            <a:alphaModFix/>
          </a:blip>
          <a:srcRect l="72414" t="38107" r="-31446"/>
          <a:stretch/>
        </p:blipFill>
        <p:spPr>
          <a:xfrm>
            <a:off x="-8011" y="-373533"/>
            <a:ext cx="3557232" cy="2688832"/>
          </a:xfrm>
          <a:prstGeom prst="rect">
            <a:avLst/>
          </a:prstGeom>
          <a:noFill/>
          <a:ln>
            <a:noFill/>
          </a:ln>
        </p:spPr>
      </p:pic>
      <p:sp>
        <p:nvSpPr>
          <p:cNvPr id="323" name="Google Shape;323;p40"/>
          <p:cNvSpPr/>
          <p:nvPr/>
        </p:nvSpPr>
        <p:spPr>
          <a:xfrm flipH="1">
            <a:off x="-2680465" y="-4200961"/>
            <a:ext cx="4980321" cy="5339335"/>
          </a:xfrm>
          <a:custGeom>
            <a:avLst/>
            <a:gdLst/>
            <a:ahLst/>
            <a:cxnLst/>
            <a:rect l="l" t="t" r="r" b="b"/>
            <a:pathLst>
              <a:path w="195460" h="209550" extrusionOk="0">
                <a:moveTo>
                  <a:pt x="183548" y="11656"/>
                </a:moveTo>
                <a:lnTo>
                  <a:pt x="183548" y="197894"/>
                </a:lnTo>
                <a:lnTo>
                  <a:pt x="11912" y="197894"/>
                </a:lnTo>
                <a:lnTo>
                  <a:pt x="11912" y="11656"/>
                </a:lnTo>
                <a:close/>
                <a:moveTo>
                  <a:pt x="0" y="0"/>
                </a:moveTo>
                <a:lnTo>
                  <a:pt x="0" y="209550"/>
                </a:lnTo>
                <a:lnTo>
                  <a:pt x="195460" y="209550"/>
                </a:lnTo>
                <a:lnTo>
                  <a:pt x="19546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2851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4"/>
          <p:cNvSpPr txBox="1">
            <a:spLocks noGrp="1"/>
          </p:cNvSpPr>
          <p:nvPr>
            <p:ph type="title" idx="2"/>
          </p:nvPr>
        </p:nvSpPr>
        <p:spPr>
          <a:xfrm>
            <a:off x="1594467" y="23355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3" name="Google Shape;163;p24"/>
          <p:cNvSpPr txBox="1">
            <a:spLocks noGrp="1"/>
          </p:cNvSpPr>
          <p:nvPr>
            <p:ph type="subTitle" idx="1"/>
          </p:nvPr>
        </p:nvSpPr>
        <p:spPr>
          <a:xfrm>
            <a:off x="1594484" y="27929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4"/>
          <p:cNvSpPr txBox="1">
            <a:spLocks noGrp="1"/>
          </p:cNvSpPr>
          <p:nvPr>
            <p:ph type="title" idx="3"/>
          </p:nvPr>
        </p:nvSpPr>
        <p:spPr>
          <a:xfrm>
            <a:off x="6774707" y="23355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5" name="Google Shape;165;p24"/>
          <p:cNvSpPr txBox="1">
            <a:spLocks noGrp="1"/>
          </p:cNvSpPr>
          <p:nvPr>
            <p:ph type="subTitle" idx="4"/>
          </p:nvPr>
        </p:nvSpPr>
        <p:spPr>
          <a:xfrm>
            <a:off x="6774724" y="27929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4"/>
          <p:cNvSpPr txBox="1">
            <a:spLocks noGrp="1"/>
          </p:cNvSpPr>
          <p:nvPr>
            <p:ph type="title" idx="5"/>
          </p:nvPr>
        </p:nvSpPr>
        <p:spPr>
          <a:xfrm>
            <a:off x="1594484" y="4806033"/>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7" name="Google Shape;167;p24"/>
          <p:cNvSpPr txBox="1">
            <a:spLocks noGrp="1"/>
          </p:cNvSpPr>
          <p:nvPr>
            <p:ph type="subTitle" idx="6"/>
          </p:nvPr>
        </p:nvSpPr>
        <p:spPr>
          <a:xfrm>
            <a:off x="1594484" y="52800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4"/>
          <p:cNvSpPr txBox="1">
            <a:spLocks noGrp="1"/>
          </p:cNvSpPr>
          <p:nvPr>
            <p:ph type="title" idx="7"/>
          </p:nvPr>
        </p:nvSpPr>
        <p:spPr>
          <a:xfrm>
            <a:off x="6774724" y="4806033"/>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9" name="Google Shape;169;p24"/>
          <p:cNvSpPr txBox="1">
            <a:spLocks noGrp="1"/>
          </p:cNvSpPr>
          <p:nvPr>
            <p:ph type="subTitle" idx="8"/>
          </p:nvPr>
        </p:nvSpPr>
        <p:spPr>
          <a:xfrm>
            <a:off x="6774724" y="52800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0" name="Google Shape;170;p24"/>
          <p:cNvPicPr preferRelativeResize="0"/>
          <p:nvPr/>
        </p:nvPicPr>
        <p:blipFill rotWithShape="1">
          <a:blip r:embed="rId2">
            <a:alphaModFix/>
          </a:blip>
          <a:srcRect l="72414" r="-31446"/>
          <a:stretch/>
        </p:blipFill>
        <p:spPr>
          <a:xfrm>
            <a:off x="-5" y="1256867"/>
            <a:ext cx="3557232" cy="4344467"/>
          </a:xfrm>
          <a:prstGeom prst="rect">
            <a:avLst/>
          </a:prstGeom>
          <a:noFill/>
          <a:ln>
            <a:noFill/>
          </a:ln>
        </p:spPr>
      </p:pic>
      <p:pic>
        <p:nvPicPr>
          <p:cNvPr id="171" name="Google Shape;171;p24"/>
          <p:cNvPicPr preferRelativeResize="0"/>
          <p:nvPr/>
        </p:nvPicPr>
        <p:blipFill rotWithShape="1">
          <a:blip r:embed="rId2">
            <a:alphaModFix/>
          </a:blip>
          <a:srcRect l="72414" r="-31446"/>
          <a:stretch/>
        </p:blipFill>
        <p:spPr>
          <a:xfrm flipH="1">
            <a:off x="8634761" y="1256867"/>
            <a:ext cx="3557232" cy="4344467"/>
          </a:xfrm>
          <a:prstGeom prst="rect">
            <a:avLst/>
          </a:prstGeom>
          <a:noFill/>
          <a:ln>
            <a:noFill/>
          </a:ln>
        </p:spPr>
      </p:pic>
      <p:sp>
        <p:nvSpPr>
          <p:cNvPr id="172" name="Google Shape;172;p24"/>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533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23"/>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3"/>
          <p:cNvSpPr txBox="1">
            <a:spLocks noGrp="1"/>
          </p:cNvSpPr>
          <p:nvPr>
            <p:ph type="title" idx="2"/>
          </p:nvPr>
        </p:nvSpPr>
        <p:spPr>
          <a:xfrm>
            <a:off x="2600600" y="1831433"/>
            <a:ext cx="69908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5" name="Google Shape;155;p23"/>
          <p:cNvSpPr txBox="1">
            <a:spLocks noGrp="1"/>
          </p:cNvSpPr>
          <p:nvPr>
            <p:ph type="subTitle" idx="1"/>
          </p:nvPr>
        </p:nvSpPr>
        <p:spPr>
          <a:xfrm>
            <a:off x="2600613" y="2183367"/>
            <a:ext cx="699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3"/>
          <p:cNvSpPr txBox="1">
            <a:spLocks noGrp="1"/>
          </p:cNvSpPr>
          <p:nvPr>
            <p:ph type="title" idx="3"/>
          </p:nvPr>
        </p:nvSpPr>
        <p:spPr>
          <a:xfrm>
            <a:off x="2600600" y="3239967"/>
            <a:ext cx="69908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7" name="Google Shape;157;p23"/>
          <p:cNvSpPr txBox="1">
            <a:spLocks noGrp="1"/>
          </p:cNvSpPr>
          <p:nvPr>
            <p:ph type="subTitle" idx="4"/>
          </p:nvPr>
        </p:nvSpPr>
        <p:spPr>
          <a:xfrm>
            <a:off x="2600613" y="3591967"/>
            <a:ext cx="699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5"/>
          </p:nvPr>
        </p:nvSpPr>
        <p:spPr>
          <a:xfrm>
            <a:off x="2600600" y="4648567"/>
            <a:ext cx="69908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9" name="Google Shape;159;p23"/>
          <p:cNvSpPr txBox="1">
            <a:spLocks noGrp="1"/>
          </p:cNvSpPr>
          <p:nvPr>
            <p:ph type="subTitle" idx="6"/>
          </p:nvPr>
        </p:nvSpPr>
        <p:spPr>
          <a:xfrm>
            <a:off x="2600613" y="5000567"/>
            <a:ext cx="699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51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7619-2CC3-0446-4D8B-043468226236}"/>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ACE1EA15-48E7-6DD7-71BA-8536A7E4B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Footer Placeholder 4">
            <a:extLst>
              <a:ext uri="{FF2B5EF4-FFF2-40B4-BE49-F238E27FC236}">
                <a16:creationId xmlns:a16="http://schemas.microsoft.com/office/drawing/2014/main" id="{EAD56717-0603-0489-29B1-F1A8D555585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91546FE-C351-A461-3A24-9A2E91431A6A}"/>
              </a:ext>
            </a:extLst>
          </p:cNvPr>
          <p:cNvSpPr>
            <a:spLocks noGrp="1"/>
          </p:cNvSpPr>
          <p:nvPr>
            <p:ph type="sldNum" sz="quarter" idx="12"/>
          </p:nvPr>
        </p:nvSpPr>
        <p:spPr/>
        <p:txBody>
          <a:bodyPr/>
          <a:lstStyle/>
          <a:p>
            <a:fld id="{15DF47DF-F2F7-574C-9B75-58C88A041A29}" type="slidenum">
              <a:rPr lang="en-TH" smtClean="0"/>
              <a:t>‹#›</a:t>
            </a:fld>
            <a:endParaRPr lang="en-TH"/>
          </a:p>
        </p:txBody>
      </p:sp>
      <p:pic>
        <p:nvPicPr>
          <p:cNvPr id="7" name="Picture 6">
            <a:extLst>
              <a:ext uri="{FF2B5EF4-FFF2-40B4-BE49-F238E27FC236}">
                <a16:creationId xmlns:a16="http://schemas.microsoft.com/office/drawing/2014/main" id="{26F9774D-DF37-D06F-CA4A-96D97679662D}"/>
              </a:ext>
            </a:extLst>
          </p:cNvPr>
          <p:cNvPicPr>
            <a:picLocks noChangeAspect="1"/>
          </p:cNvPicPr>
          <p:nvPr userDrawn="1"/>
        </p:nvPicPr>
        <p:blipFill>
          <a:blip r:embed="rId2"/>
          <a:srcRect/>
          <a:stretch>
            <a:fillRect/>
          </a:stretch>
        </p:blipFill>
        <p:spPr>
          <a:xfrm>
            <a:off x="347707" y="5686470"/>
            <a:ext cx="980986" cy="980986"/>
          </a:xfrm>
          <a:prstGeom prst="rect">
            <a:avLst/>
          </a:prstGeom>
        </p:spPr>
      </p:pic>
      <p:sp>
        <p:nvSpPr>
          <p:cNvPr id="8" name="Oval 7">
            <a:extLst>
              <a:ext uri="{FF2B5EF4-FFF2-40B4-BE49-F238E27FC236}">
                <a16:creationId xmlns:a16="http://schemas.microsoft.com/office/drawing/2014/main" id="{D2D175AE-B346-0CEF-019D-7B8928FC13D2}"/>
              </a:ext>
            </a:extLst>
          </p:cNvPr>
          <p:cNvSpPr/>
          <p:nvPr userDrawn="1"/>
        </p:nvSpPr>
        <p:spPr>
          <a:xfrm>
            <a:off x="11481070" y="6206941"/>
            <a:ext cx="490492" cy="478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C7B512-618B-AB49-B896-F4BC479D85BE}" type="slidenum">
              <a:rPr lang="en-TH" smtClean="0">
                <a:solidFill>
                  <a:schemeClr val="tx1"/>
                </a:solidFill>
                <a:latin typeface="Arial" panose="020B0604020202020204" pitchFamily="34" charset="0"/>
                <a:cs typeface="Arial" panose="020B0604020202020204" pitchFamily="34" charset="0"/>
              </a:rPr>
              <a:t>‹#›</a:t>
            </a:fld>
            <a:endParaRPr lang="en-TH"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55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FA7B-247A-809F-4CBA-73661B23F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7AD4C8F-D89F-6CDE-8674-5306ABF8A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DA955D-74B7-FEEC-140A-0A9CACAC918F}"/>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5" name="Footer Placeholder 4">
            <a:extLst>
              <a:ext uri="{FF2B5EF4-FFF2-40B4-BE49-F238E27FC236}">
                <a16:creationId xmlns:a16="http://schemas.microsoft.com/office/drawing/2014/main" id="{55483C5F-6FE3-3988-1736-392FE8C5440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1078560-70AE-AB55-4034-4BD5AF6C82D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87822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ABE4-DCF6-06F6-0176-3137E765ED94}"/>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B16C7F98-A5B9-A150-2DFC-E50DC6E2E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72502CBC-A417-E109-27B9-6ECDA3A5D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7D52A54F-8297-E412-0502-FF27FBE107FA}"/>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6" name="Footer Placeholder 5">
            <a:extLst>
              <a:ext uri="{FF2B5EF4-FFF2-40B4-BE49-F238E27FC236}">
                <a16:creationId xmlns:a16="http://schemas.microsoft.com/office/drawing/2014/main" id="{2663F966-A443-9A40-35C4-1236D23FEBA6}"/>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9F83390-9C0D-65DE-4FBB-C05BAA649E3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0606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980E-06F7-F899-1B1A-3B41EA4E81B1}"/>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22954622-D8D9-AD5D-2A08-5730663D5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3641A-8A22-9694-317F-9B4E748D8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17C5B13B-A52B-BF51-F6C9-8900A0390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C3F3D-A6BE-9CA9-BE31-0284D60BB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35FD8228-2A48-4AF0-D5E3-3D305395238D}"/>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8" name="Footer Placeholder 7">
            <a:extLst>
              <a:ext uri="{FF2B5EF4-FFF2-40B4-BE49-F238E27FC236}">
                <a16:creationId xmlns:a16="http://schemas.microsoft.com/office/drawing/2014/main" id="{0B47D5FE-7AEB-7C0C-E01B-D1C3E7CBC510}"/>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FC8B417A-1971-466E-274A-6DD7A1C8043E}"/>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34085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1A76-5209-66E5-07BF-8549B80B2EEF}"/>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A34D9544-81E4-35DA-3283-3714F34676FF}"/>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4" name="Footer Placeholder 3">
            <a:extLst>
              <a:ext uri="{FF2B5EF4-FFF2-40B4-BE49-F238E27FC236}">
                <a16:creationId xmlns:a16="http://schemas.microsoft.com/office/drawing/2014/main" id="{C31BCCFD-3472-EB06-673C-349DA20E6EA6}"/>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00E33822-7509-8CF1-47B7-B39BDCCD0BE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87625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57504-29EF-1028-370B-BCEF7CB9FE8C}"/>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3" name="Footer Placeholder 2">
            <a:extLst>
              <a:ext uri="{FF2B5EF4-FFF2-40B4-BE49-F238E27FC236}">
                <a16:creationId xmlns:a16="http://schemas.microsoft.com/office/drawing/2014/main" id="{021ABB50-5BE2-2DF3-318F-77A7DA6C05F3}"/>
              </a:ext>
            </a:extLst>
          </p:cNvPr>
          <p:cNvSpPr>
            <a:spLocks noGrp="1"/>
          </p:cNvSpPr>
          <p:nvPr>
            <p:ph type="ftr" sz="quarter" idx="11"/>
          </p:nvPr>
        </p:nvSpPr>
        <p:spPr/>
        <p:txBody>
          <a:bodyPr/>
          <a:lstStyle/>
          <a:p>
            <a:endParaRPr lang="en-TH" dirty="0"/>
          </a:p>
        </p:txBody>
      </p:sp>
      <p:sp>
        <p:nvSpPr>
          <p:cNvPr id="4" name="Slide Number Placeholder 3">
            <a:extLst>
              <a:ext uri="{FF2B5EF4-FFF2-40B4-BE49-F238E27FC236}">
                <a16:creationId xmlns:a16="http://schemas.microsoft.com/office/drawing/2014/main" id="{1513BD02-D519-C83E-55DD-3AE1BD9DBF57}"/>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46933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8FD0-1277-E397-0FE0-02095E455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994EBDA0-DBF2-9A25-7052-AE83FBF95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EBDFE077-D1D3-6650-2180-3407335F7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9825F-1122-2C2D-A337-267131D432B1}"/>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6" name="Footer Placeholder 5">
            <a:extLst>
              <a:ext uri="{FF2B5EF4-FFF2-40B4-BE49-F238E27FC236}">
                <a16:creationId xmlns:a16="http://schemas.microsoft.com/office/drawing/2014/main" id="{7182BDDE-4177-7D4A-7336-2991F110F03F}"/>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B28ED7DE-E9CA-01A6-545F-4452C80494A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7095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B9B6-E85B-1A28-A191-D6F3D4596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F73C8655-E464-7E9D-2323-885C262C4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6276FB81-645A-AD94-879F-3D8EB9F99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F58C4-63B9-01AC-AF2D-DA687DC70F9D}"/>
              </a:ext>
            </a:extLst>
          </p:cNvPr>
          <p:cNvSpPr>
            <a:spLocks noGrp="1"/>
          </p:cNvSpPr>
          <p:nvPr>
            <p:ph type="dt" sz="half" idx="10"/>
          </p:nvPr>
        </p:nvSpPr>
        <p:spPr/>
        <p:txBody>
          <a:bodyPr/>
          <a:lstStyle/>
          <a:p>
            <a:fld id="{9DC08AA6-0FA5-1E47-A822-B48AB6A875A7}" type="datetimeFigureOut">
              <a:rPr lang="en-TH" smtClean="0"/>
              <a:t>06/25/2023</a:t>
            </a:fld>
            <a:endParaRPr lang="en-TH"/>
          </a:p>
        </p:txBody>
      </p:sp>
      <p:sp>
        <p:nvSpPr>
          <p:cNvPr id="6" name="Footer Placeholder 5">
            <a:extLst>
              <a:ext uri="{FF2B5EF4-FFF2-40B4-BE49-F238E27FC236}">
                <a16:creationId xmlns:a16="http://schemas.microsoft.com/office/drawing/2014/main" id="{CF113EB8-2CDB-CE74-50BC-434E0E45AAB4}"/>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3ACC789-0A86-BBDE-1AA2-AA897F41AFA9}"/>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031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20923-DC36-8555-3C46-215E251923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CED8AD9-85FC-852A-E73F-222BCEEEACF5}"/>
              </a:ext>
            </a:extLst>
          </p:cNvPr>
          <p:cNvSpPr>
            <a:spLocks noGrp="1"/>
          </p:cNvSpPr>
          <p:nvPr>
            <p:ph type="body" idx="1"/>
          </p:nvPr>
        </p:nvSpPr>
        <p:spPr>
          <a:xfrm>
            <a:off x="1679944" y="1825625"/>
            <a:ext cx="967385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Date Placeholder 3">
            <a:extLst>
              <a:ext uri="{FF2B5EF4-FFF2-40B4-BE49-F238E27FC236}">
                <a16:creationId xmlns:a16="http://schemas.microsoft.com/office/drawing/2014/main" id="{20522D1B-4351-448C-C6CE-879796DBD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08AA6-0FA5-1E47-A822-B48AB6A875A7}" type="datetimeFigureOut">
              <a:rPr lang="en-TH" smtClean="0"/>
              <a:t>06/25/2023</a:t>
            </a:fld>
            <a:endParaRPr lang="en-TH"/>
          </a:p>
        </p:txBody>
      </p:sp>
      <p:sp>
        <p:nvSpPr>
          <p:cNvPr id="5" name="Footer Placeholder 4">
            <a:extLst>
              <a:ext uri="{FF2B5EF4-FFF2-40B4-BE49-F238E27FC236}">
                <a16:creationId xmlns:a16="http://schemas.microsoft.com/office/drawing/2014/main" id="{37D0F0C2-03DE-C70E-7F98-9EB18AAC5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B0977842-C0C6-D340-FD18-60E6EB905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47DF-F2F7-574C-9B75-58C88A041A29}" type="slidenum">
              <a:rPr lang="en-TH" smtClean="0"/>
              <a:t>‹#›</a:t>
            </a:fld>
            <a:endParaRPr lang="en-TH"/>
          </a:p>
        </p:txBody>
      </p:sp>
    </p:spTree>
    <p:extLst>
      <p:ext uri="{BB962C8B-B14F-4D97-AF65-F5344CB8AC3E}">
        <p14:creationId xmlns:p14="http://schemas.microsoft.com/office/powerpoint/2010/main" val="1470990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lnSpc>
          <a:spcPct val="90000"/>
        </a:lnSpc>
        <a:spcBef>
          <a:spcPct val="0"/>
        </a:spcBef>
        <a:buNone/>
        <a:defRPr sz="4400" kern="1200">
          <a:solidFill>
            <a:srgbClr val="103EA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slide" Target="slide29.xml"/></Relationships>
</file>

<file path=ppt/slides/_rels/slide1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2.png"/><Relationship Id="rId5" Type="http://schemas.microsoft.com/office/2007/relationships/hdphoto" Target="../media/hdphoto10.wdp"/><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microsoft.com/office/2007/relationships/hdphoto" Target="../media/hdphoto12.wdp"/><Relationship Id="rId5" Type="http://schemas.openxmlformats.org/officeDocument/2006/relationships/image" Target="../media/image46.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2.png"/><Relationship Id="rId7" Type="http://schemas.microsoft.com/office/2007/relationships/hdphoto" Target="../media/hdphoto15.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google.com/imgres?imgurl=https%3A%2F%2Fbanner2.cleanpng.com%2F20180606%2Fxp%2Fkisspng-computer-icons-pipe-icon-design-pipe-5b177068630163.6819412815282627604055.jpg&amp;imgrefurl=https%3A%2F%2Fwww.cleanpng.com%2Fpng-computer-icons-pipe-icon-design-pipe-2998125%2F&amp;tbnid=yufa1LPrRCnm8M&amp;vet=12ahUKEwiznbu0lsD9AhVwE7cAHa3WCaAQMygCegUIARDYAQ..i&amp;docid=kYmt6s52omhRfM&amp;w=900&amp;h=520&amp;q=transparent%20pipe%20icon&amp;hl=en&amp;client=firefox-b-d&amp;ved=2ahUKEwiznbu0lsD9AhVwE7cAHa3WCaAQMygCegUIARDYAQ" TargetMode="External"/><Relationship Id="rId4" Type="http://schemas.microsoft.com/office/2007/relationships/hdphoto" Target="../media/hdphoto14.wdp"/><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7.png"/><Relationship Id="rId10" Type="http://schemas.openxmlformats.org/officeDocument/2006/relationships/image" Target="../media/image62.gif"/><Relationship Id="rId4" Type="http://schemas.openxmlformats.org/officeDocument/2006/relationships/image" Target="../media/image36.png"/><Relationship Id="rId9" Type="http://schemas.openxmlformats.org/officeDocument/2006/relationships/image" Target="../media/image61.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s://en.wikipedia.org/wiki/Wikipedi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slide" Target="slide16.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D62AF-8345-3DC2-7A36-F8A0B505F679}"/>
              </a:ext>
            </a:extLst>
          </p:cNvPr>
          <p:cNvPicPr>
            <a:picLocks noChangeAspect="1"/>
          </p:cNvPicPr>
          <p:nvPr/>
        </p:nvPicPr>
        <p:blipFill>
          <a:blip r:embed="rId2"/>
          <a:srcRect/>
          <a:stretch>
            <a:fillRect/>
          </a:stretch>
        </p:blipFill>
        <p:spPr>
          <a:xfrm>
            <a:off x="7254489" y="-124870"/>
            <a:ext cx="1749196" cy="1749196"/>
          </a:xfrm>
          <a:prstGeom prst="rect">
            <a:avLst/>
          </a:prstGeom>
        </p:spPr>
      </p:pic>
      <p:pic>
        <p:nvPicPr>
          <p:cNvPr id="7" name="Picture 6">
            <a:extLst>
              <a:ext uri="{FF2B5EF4-FFF2-40B4-BE49-F238E27FC236}">
                <a16:creationId xmlns:a16="http://schemas.microsoft.com/office/drawing/2014/main" id="{F10B634C-F911-58DD-D3D4-EAACDD24ADE0}"/>
              </a:ext>
            </a:extLst>
          </p:cNvPr>
          <p:cNvPicPr>
            <a:picLocks noChangeAspect="1"/>
          </p:cNvPicPr>
          <p:nvPr/>
        </p:nvPicPr>
        <p:blipFill>
          <a:blip r:embed="rId3"/>
          <a:srcRect/>
          <a:stretch>
            <a:fillRect/>
          </a:stretch>
        </p:blipFill>
        <p:spPr>
          <a:xfrm>
            <a:off x="5375330" y="24186"/>
            <a:ext cx="1749196" cy="1749196"/>
          </a:xfrm>
          <a:prstGeom prst="rect">
            <a:avLst/>
          </a:prstGeom>
        </p:spPr>
      </p:pic>
      <p:pic>
        <p:nvPicPr>
          <p:cNvPr id="8" name="Picture 7">
            <a:extLst>
              <a:ext uri="{FF2B5EF4-FFF2-40B4-BE49-F238E27FC236}">
                <a16:creationId xmlns:a16="http://schemas.microsoft.com/office/drawing/2014/main" id="{302D4A25-7AEF-B263-314A-7A0DFB2DB313}"/>
              </a:ext>
            </a:extLst>
          </p:cNvPr>
          <p:cNvPicPr>
            <a:picLocks noChangeAspect="1"/>
          </p:cNvPicPr>
          <p:nvPr/>
        </p:nvPicPr>
        <p:blipFill>
          <a:blip r:embed="rId4"/>
          <a:srcRect/>
          <a:stretch>
            <a:fillRect/>
          </a:stretch>
        </p:blipFill>
        <p:spPr>
          <a:xfrm>
            <a:off x="3854200" y="102086"/>
            <a:ext cx="1295284" cy="1295284"/>
          </a:xfrm>
          <a:prstGeom prst="rect">
            <a:avLst/>
          </a:prstGeom>
        </p:spPr>
      </p:pic>
      <p:sp>
        <p:nvSpPr>
          <p:cNvPr id="9" name="TextBox 8">
            <a:extLst>
              <a:ext uri="{FF2B5EF4-FFF2-40B4-BE49-F238E27FC236}">
                <a16:creationId xmlns:a16="http://schemas.microsoft.com/office/drawing/2014/main" id="{2A6D27B6-0152-4307-2D9E-0F2539E775BB}"/>
              </a:ext>
            </a:extLst>
          </p:cNvPr>
          <p:cNvSpPr txBox="1"/>
          <p:nvPr/>
        </p:nvSpPr>
        <p:spPr>
          <a:xfrm>
            <a:off x="-77867" y="5454416"/>
            <a:ext cx="12269867" cy="299056"/>
          </a:xfrm>
          <a:prstGeom prst="rect">
            <a:avLst/>
          </a:prstGeom>
        </p:spPr>
        <p:txBody>
          <a:bodyPr lIns="0" tIns="0" rIns="0" bIns="0" rtlCol="0" anchor="t">
            <a:spAutoFit/>
          </a:bodyPr>
          <a:lstStyle/>
          <a:p>
            <a:pPr algn="ctr">
              <a:lnSpc>
                <a:spcPts val="2300"/>
              </a:lnSpc>
              <a:spcBef>
                <a:spcPct val="0"/>
              </a:spcBef>
            </a:pPr>
            <a:r>
              <a:rPr lang="en-US" sz="2200" dirty="0">
                <a:latin typeface="Arial Bold"/>
              </a:rPr>
              <a:t>The 20th International Joint Conference on Computer Science and Software Engineering</a:t>
            </a:r>
          </a:p>
        </p:txBody>
      </p:sp>
      <p:sp>
        <p:nvSpPr>
          <p:cNvPr id="10" name="TextBox 9">
            <a:extLst>
              <a:ext uri="{FF2B5EF4-FFF2-40B4-BE49-F238E27FC236}">
                <a16:creationId xmlns:a16="http://schemas.microsoft.com/office/drawing/2014/main" id="{A17F4761-89EA-1E24-70EC-9FAEDA2BEDD1}"/>
              </a:ext>
            </a:extLst>
          </p:cNvPr>
          <p:cNvSpPr txBox="1"/>
          <p:nvPr/>
        </p:nvSpPr>
        <p:spPr>
          <a:xfrm>
            <a:off x="-4344" y="1543447"/>
            <a:ext cx="12191999" cy="1238801"/>
          </a:xfrm>
          <a:prstGeom prst="rect">
            <a:avLst/>
          </a:prstGeom>
        </p:spPr>
        <p:txBody>
          <a:bodyPr wrap="square" lIns="0" tIns="0" rIns="0" bIns="0" rtlCol="0" anchor="t">
            <a:spAutoFit/>
          </a:bodyPr>
          <a:lstStyle/>
          <a:p>
            <a:pPr algn="ctr">
              <a:lnSpc>
                <a:spcPct val="150000"/>
              </a:lnSpc>
            </a:pPr>
            <a:r>
              <a:rPr lang="en-US" sz="2800" dirty="0">
                <a:solidFill>
                  <a:srgbClr val="2B4A9D"/>
                </a:solidFill>
                <a:latin typeface="Arial Bold"/>
              </a:rPr>
              <a:t>An Evaluation Of Hospital Accreditation From The </a:t>
            </a:r>
          </a:p>
          <a:p>
            <a:pPr algn="ctr">
              <a:lnSpc>
                <a:spcPct val="150000"/>
              </a:lnSpc>
            </a:pPr>
            <a:r>
              <a:rPr lang="en-US" sz="2800" dirty="0">
                <a:solidFill>
                  <a:srgbClr val="2B4A9D"/>
                </a:solidFill>
                <a:latin typeface="Arial Bold"/>
              </a:rPr>
              <a:t>Survey</a:t>
            </a:r>
            <a:r>
              <a:rPr lang="th-TH" sz="2800" dirty="0">
                <a:solidFill>
                  <a:srgbClr val="2B4A9D"/>
                </a:solidFill>
                <a:latin typeface="Arial Bold"/>
              </a:rPr>
              <a:t> </a:t>
            </a:r>
            <a:r>
              <a:rPr lang="en-US" sz="2800" dirty="0">
                <a:solidFill>
                  <a:srgbClr val="2B4A9D"/>
                </a:solidFill>
                <a:latin typeface="Arial Bold"/>
              </a:rPr>
              <a:t>Report With Text Vector Analysis Techniques </a:t>
            </a:r>
          </a:p>
        </p:txBody>
      </p:sp>
      <p:sp>
        <p:nvSpPr>
          <p:cNvPr id="11" name="TextBox 10">
            <a:extLst>
              <a:ext uri="{FF2B5EF4-FFF2-40B4-BE49-F238E27FC236}">
                <a16:creationId xmlns:a16="http://schemas.microsoft.com/office/drawing/2014/main" id="{69F43A58-E8D6-D49B-FDDB-E6049DB745FD}"/>
              </a:ext>
            </a:extLst>
          </p:cNvPr>
          <p:cNvSpPr txBox="1"/>
          <p:nvPr/>
        </p:nvSpPr>
        <p:spPr>
          <a:xfrm>
            <a:off x="-1" y="3032064"/>
            <a:ext cx="12191999" cy="770788"/>
          </a:xfrm>
          <a:prstGeom prst="rect">
            <a:avLst/>
          </a:prstGeom>
        </p:spPr>
        <p:txBody>
          <a:bodyPr wrap="square" lIns="0" tIns="0" rIns="0" bIns="0" rtlCol="0" anchor="t">
            <a:spAutoFit/>
          </a:bodyPr>
          <a:lstStyle/>
          <a:p>
            <a:pPr algn="ctr">
              <a:lnSpc>
                <a:spcPts val="6826"/>
              </a:lnSpc>
            </a:pPr>
            <a:r>
              <a:rPr lang="en-US" sz="4000" dirty="0">
                <a:solidFill>
                  <a:srgbClr val="DB5300"/>
                </a:solidFill>
                <a:latin typeface="Arial Bold"/>
              </a:rPr>
              <a:t>Dittaphong PRAPUNWATTANA</a:t>
            </a:r>
          </a:p>
        </p:txBody>
      </p:sp>
      <p:sp>
        <p:nvSpPr>
          <p:cNvPr id="12" name="TextBox 11">
            <a:extLst>
              <a:ext uri="{FF2B5EF4-FFF2-40B4-BE49-F238E27FC236}">
                <a16:creationId xmlns:a16="http://schemas.microsoft.com/office/drawing/2014/main" id="{8D3644EF-9C72-6F0F-1487-5457E76EF35E}"/>
              </a:ext>
            </a:extLst>
          </p:cNvPr>
          <p:cNvSpPr txBox="1"/>
          <p:nvPr/>
        </p:nvSpPr>
        <p:spPr>
          <a:xfrm>
            <a:off x="1616876" y="5753472"/>
            <a:ext cx="8958248" cy="707886"/>
          </a:xfrm>
          <a:prstGeom prst="rect">
            <a:avLst/>
          </a:prstGeom>
        </p:spPr>
        <p:txBody>
          <a:bodyPr lIns="0" tIns="0" rIns="0" bIns="0" rtlCol="0" anchor="t">
            <a:spAutoFit/>
          </a:bodyPr>
          <a:lstStyle/>
          <a:p>
            <a:pPr algn="ctr">
              <a:spcBef>
                <a:spcPct val="0"/>
              </a:spcBef>
            </a:pPr>
            <a:r>
              <a:rPr lang="en-US" sz="2300" dirty="0">
                <a:latin typeface="Arial Bold"/>
              </a:rPr>
              <a:t>28</a:t>
            </a:r>
            <a:r>
              <a:rPr lang="en-US" sz="2300" baseline="30000" dirty="0">
                <a:latin typeface="Arial Bold"/>
              </a:rPr>
              <a:t>th</a:t>
            </a:r>
            <a:r>
              <a:rPr lang="en-US" sz="2300" dirty="0">
                <a:latin typeface="Arial Bold"/>
              </a:rPr>
              <a:t> June-1</a:t>
            </a:r>
            <a:r>
              <a:rPr lang="en-US" sz="2300" baseline="30000" dirty="0">
                <a:latin typeface="Arial Bold"/>
              </a:rPr>
              <a:t>st</a:t>
            </a:r>
            <a:r>
              <a:rPr lang="en-US" sz="2300" dirty="0">
                <a:latin typeface="Arial Bold"/>
              </a:rPr>
              <a:t> July 2023</a:t>
            </a:r>
          </a:p>
          <a:p>
            <a:pPr algn="ctr"/>
            <a:r>
              <a:rPr lang="en-US" sz="2300" dirty="0">
                <a:latin typeface="Arial Bold"/>
              </a:rPr>
              <a:t>Naresuan University Phitsanulok, THAILAND</a:t>
            </a:r>
          </a:p>
        </p:txBody>
      </p:sp>
      <p:sp>
        <p:nvSpPr>
          <p:cNvPr id="13" name="TextBox 12">
            <a:extLst>
              <a:ext uri="{FF2B5EF4-FFF2-40B4-BE49-F238E27FC236}">
                <a16:creationId xmlns:a16="http://schemas.microsoft.com/office/drawing/2014/main" id="{18A95017-1152-D2F0-D115-59C6659A5572}"/>
              </a:ext>
            </a:extLst>
          </p:cNvPr>
          <p:cNvSpPr txBox="1"/>
          <p:nvPr/>
        </p:nvSpPr>
        <p:spPr>
          <a:xfrm>
            <a:off x="2668555" y="4026471"/>
            <a:ext cx="6614822" cy="320601"/>
          </a:xfrm>
          <a:prstGeom prst="rect">
            <a:avLst/>
          </a:prstGeom>
        </p:spPr>
        <p:txBody>
          <a:bodyPr wrap="square" lIns="0" tIns="0" rIns="0" bIns="0" rtlCol="0" anchor="t">
            <a:spAutoFit/>
          </a:bodyPr>
          <a:lstStyle/>
          <a:p>
            <a:pPr algn="ctr">
              <a:lnSpc>
                <a:spcPts val="2499"/>
              </a:lnSpc>
              <a:spcBef>
                <a:spcPct val="0"/>
              </a:spcBef>
            </a:pPr>
            <a:r>
              <a:rPr lang="en-US" sz="2499" i="1" dirty="0">
                <a:solidFill>
                  <a:srgbClr val="000000"/>
                </a:solidFill>
                <a:latin typeface="Arial Italics"/>
              </a:rPr>
              <a:t>Biomedical Data Science Kasetsart University</a:t>
            </a:r>
          </a:p>
        </p:txBody>
      </p:sp>
    </p:spTree>
    <p:extLst>
      <p:ext uri="{BB962C8B-B14F-4D97-AF65-F5344CB8AC3E}">
        <p14:creationId xmlns:p14="http://schemas.microsoft.com/office/powerpoint/2010/main" val="89498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p69"/>
          <p:cNvSpPr txBox="1">
            <a:spLocks noGrp="1"/>
          </p:cNvSpPr>
          <p:nvPr>
            <p:ph type="title" idx="2"/>
          </p:nvPr>
        </p:nvSpPr>
        <p:spPr>
          <a:xfrm>
            <a:off x="2522772" y="1530246"/>
            <a:ext cx="8369440" cy="856690"/>
          </a:xfrm>
          <a:prstGeom prst="rect">
            <a:avLst/>
          </a:prstGeom>
        </p:spPr>
        <p:txBody>
          <a:bodyPr spcFirstLastPara="1" vert="horz" wrap="square" lIns="121900" tIns="121900" rIns="121900" bIns="121900" rtlCol="0" anchor="b" anchorCtr="0">
            <a:noAutofit/>
          </a:bodyPr>
          <a:lstStyle/>
          <a:p>
            <a:r>
              <a:rPr lang="fr-FR" sz="2400" b="1" dirty="0" err="1">
                <a:latin typeface="DB Heavent" panose="02000506060000020004" pitchFamily="2" charset="-34"/>
                <a:cs typeface="DB Heavent" panose="02000506060000020004" pitchFamily="2" charset="-34"/>
              </a:rPr>
              <a:t>Zero</a:t>
            </a:r>
            <a:r>
              <a:rPr lang="fr-FR" sz="2400" b="1" dirty="0">
                <a:latin typeface="DB Heavent" panose="02000506060000020004" pitchFamily="2" charset="-34"/>
                <a:cs typeface="DB Heavent" panose="02000506060000020004" pitchFamily="2" charset="-34"/>
              </a:rPr>
              <a:t>-shot classification </a:t>
            </a:r>
            <a:r>
              <a:rPr lang="en-US" sz="2400" b="1" dirty="0">
                <a:latin typeface="DB Heavent" panose="02000506060000020004" pitchFamily="2" charset="-34"/>
                <a:cs typeface="DB Heavent" panose="02000506060000020004" pitchFamily="2" charset="-34"/>
              </a:rPr>
              <a:t>: Unsupervised Cross-lingual Representation Learning at Scale (</a:t>
            </a:r>
            <a:r>
              <a:rPr lang="en-US" sz="2400" b="1" dirty="0" err="1">
                <a:latin typeface="DB Heavent" panose="02000506060000020004" pitchFamily="2" charset="-34"/>
                <a:cs typeface="DB Heavent" panose="02000506060000020004" pitchFamily="2" charset="-34"/>
              </a:rPr>
              <a:t>Conneau</a:t>
            </a:r>
            <a:r>
              <a:rPr lang="en-US" sz="2400" b="1" dirty="0">
                <a:latin typeface="DB Heavent" panose="02000506060000020004" pitchFamily="2" charset="-34"/>
                <a:cs typeface="DB Heavent" panose="02000506060000020004" pitchFamily="2" charset="-34"/>
              </a:rPr>
              <a:t> et al., 2019)</a:t>
            </a:r>
          </a:p>
        </p:txBody>
      </p:sp>
      <p:sp>
        <p:nvSpPr>
          <p:cNvPr id="611" name="Google Shape;611;p69"/>
          <p:cNvSpPr txBox="1">
            <a:spLocks noGrp="1"/>
          </p:cNvSpPr>
          <p:nvPr>
            <p:ph type="subTitle" idx="1"/>
          </p:nvPr>
        </p:nvSpPr>
        <p:spPr>
          <a:xfrm>
            <a:off x="2522786" y="2290581"/>
            <a:ext cx="7540338" cy="1364021"/>
          </a:xfrm>
          <a:prstGeom prst="rect">
            <a:avLst/>
          </a:prstGeom>
        </p:spPr>
        <p:txBody>
          <a:bodyPr spcFirstLastPara="1" vert="horz" wrap="square" lIns="121900" tIns="121900" rIns="121900" bIns="121900" rtlCol="0" anchor="t" anchorCtr="0">
            <a:noAutofit/>
          </a:bodyPr>
          <a:lstStyle/>
          <a:p>
            <a:pPr marL="0" indent="0" algn="thaiDist"/>
            <a:r>
              <a:rPr lang="en-US" sz="2200" dirty="0">
                <a:latin typeface="DB Heavent" panose="02000506060000020004" pitchFamily="2" charset="-34"/>
                <a:cs typeface="DB Heavent" panose="02000506060000020004" pitchFamily="2" charset="-34"/>
              </a:rPr>
              <a:t>          Is a tool used to examine the alignment between sentence vectors and the label vectors that describe those sentences. It has the ability to classify sentences into categories without the need for extensive training using pre-trained language models </a:t>
            </a:r>
            <a:r>
              <a:rPr lang="th-TH" sz="2200" dirty="0">
                <a:latin typeface="DB Heavent" panose="02000506060000020004" pitchFamily="2" charset="-34"/>
                <a:cs typeface="DB Heavent" panose="02000506060000020004" pitchFamily="2" charset="-34"/>
              </a:rPr>
              <a:t> </a:t>
            </a:r>
            <a:r>
              <a:rPr lang="en-US" sz="2200" dirty="0">
                <a:latin typeface="DB Heavent" panose="02000506060000020004" pitchFamily="2" charset="-34"/>
                <a:cs typeface="DB Heavent" panose="02000506060000020004" pitchFamily="2" charset="-34"/>
              </a:rPr>
              <a:t>XLM-</a:t>
            </a:r>
            <a:r>
              <a:rPr lang="en-US" sz="2200" dirty="0" err="1">
                <a:latin typeface="DB Heavent" panose="02000506060000020004" pitchFamily="2" charset="-34"/>
                <a:cs typeface="DB Heavent" panose="02000506060000020004" pitchFamily="2" charset="-34"/>
              </a:rPr>
              <a:t>RoBERTa</a:t>
            </a:r>
            <a:endParaRPr lang="th-TH" sz="22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1221967" y="1602790"/>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03</a:t>
            </a:r>
            <a:endParaRPr sz="4000" dirty="0">
              <a:solidFill>
                <a:schemeClr val="lt1"/>
              </a:solidFill>
              <a:latin typeface="Montserrat ExtraBold"/>
              <a:ea typeface="Montserrat ExtraBold"/>
              <a:cs typeface="Montserrat ExtraBold"/>
              <a:sym typeface="Montserrat ExtraBold"/>
            </a:endParaRPr>
          </a:p>
        </p:txBody>
      </p:sp>
      <p:grpSp>
        <p:nvGrpSpPr>
          <p:cNvPr id="622" name="Google Shape;622;p69"/>
          <p:cNvGrpSpPr/>
          <p:nvPr/>
        </p:nvGrpSpPr>
        <p:grpSpPr>
          <a:xfrm>
            <a:off x="10142764" y="2467125"/>
            <a:ext cx="474928" cy="354175"/>
            <a:chOff x="5216456" y="3725484"/>
            <a:chExt cx="356196" cy="265631"/>
          </a:xfrm>
        </p:grpSpPr>
        <p:sp>
          <p:nvSpPr>
            <p:cNvPr id="623" name="Google Shape;623;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4" name="Google Shape;624;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25" name="Google Shape;625;p69"/>
          <p:cNvGrpSpPr/>
          <p:nvPr/>
        </p:nvGrpSpPr>
        <p:grpSpPr>
          <a:xfrm>
            <a:off x="10220585" y="4973579"/>
            <a:ext cx="474928" cy="354175"/>
            <a:chOff x="5216456" y="3725484"/>
            <a:chExt cx="356196" cy="265631"/>
          </a:xfrm>
        </p:grpSpPr>
        <p:sp>
          <p:nvSpPr>
            <p:cNvPr id="626" name="Google Shape;626;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7" name="Google Shape;627;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28" name="Google Shape;628;p69"/>
          <p:cNvGrpSpPr/>
          <p:nvPr/>
        </p:nvGrpSpPr>
        <p:grpSpPr>
          <a:xfrm>
            <a:off x="10246273" y="3539256"/>
            <a:ext cx="423527" cy="425009"/>
            <a:chOff x="5779408" y="3699191"/>
            <a:chExt cx="317645" cy="318757"/>
          </a:xfrm>
        </p:grpSpPr>
        <p:sp>
          <p:nvSpPr>
            <p:cNvPr id="629" name="Google Shape;629;p69"/>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0" name="Google Shape;630;p69"/>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 name="Slide Number Placeholder 1">
            <a:extLst>
              <a:ext uri="{FF2B5EF4-FFF2-40B4-BE49-F238E27FC236}">
                <a16:creationId xmlns:a16="http://schemas.microsoft.com/office/drawing/2014/main" id="{D76BA00A-2FA8-2BE1-7EF4-5F06DDC5EA6A}"/>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10</a:t>
            </a:fld>
            <a:endParaRPr lang="en-US" sz="1200" dirty="0"/>
          </a:p>
        </p:txBody>
      </p:sp>
      <p:sp>
        <p:nvSpPr>
          <p:cNvPr id="5" name="Google Shape;610;p69">
            <a:extLst>
              <a:ext uri="{FF2B5EF4-FFF2-40B4-BE49-F238E27FC236}">
                <a16:creationId xmlns:a16="http://schemas.microsoft.com/office/drawing/2014/main" id="{8AC5773E-4F14-8478-3676-D71433A4BB9E}"/>
              </a:ext>
            </a:extLst>
          </p:cNvPr>
          <p:cNvSpPr txBox="1">
            <a:spLocks/>
          </p:cNvSpPr>
          <p:nvPr/>
        </p:nvSpPr>
        <p:spPr>
          <a:xfrm>
            <a:off x="2245967" y="533689"/>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P.2/6</a:t>
            </a:r>
          </a:p>
        </p:txBody>
      </p:sp>
      <p:sp>
        <p:nvSpPr>
          <p:cNvPr id="6" name="Rectangle 5">
            <a:extLst>
              <a:ext uri="{FF2B5EF4-FFF2-40B4-BE49-F238E27FC236}">
                <a16:creationId xmlns:a16="http://schemas.microsoft.com/office/drawing/2014/main" id="{578A8816-FE7B-52D4-0470-FDC73A6F2F16}"/>
              </a:ext>
            </a:extLst>
          </p:cNvPr>
          <p:cNvSpPr/>
          <p:nvPr/>
        </p:nvSpPr>
        <p:spPr>
          <a:xfrm>
            <a:off x="10220585" y="5694744"/>
            <a:ext cx="1296225" cy="365125"/>
          </a:xfrm>
          <a:prstGeom prst="rect">
            <a:avLst/>
          </a:prstGeom>
          <a:solidFill>
            <a:schemeClr val="accent1">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Zs </a:t>
            </a:r>
            <a:r>
              <a:rPr lang="en-US" dirty="0">
                <a:solidFill>
                  <a:srgbClr val="002060"/>
                </a:solidFill>
                <a:hlinkClick r:id="" action="ppaction://noaction"/>
              </a:rPr>
              <a:t>architect</a:t>
            </a:r>
            <a:endParaRPr lang="en-US" dirty="0">
              <a:solidFill>
                <a:srgbClr val="002060"/>
              </a:solidFill>
            </a:endParaRPr>
          </a:p>
        </p:txBody>
      </p:sp>
    </p:spTree>
    <p:extLst>
      <p:ext uri="{BB962C8B-B14F-4D97-AF65-F5344CB8AC3E}">
        <p14:creationId xmlns:p14="http://schemas.microsoft.com/office/powerpoint/2010/main" val="21036450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fade">
                                      <p:cBhvr>
                                        <p:cTn id="7" dur="1000"/>
                                        <p:tgtEl>
                                          <p:spTgt spid="610"/>
                                        </p:tgtEl>
                                      </p:cBhvr>
                                    </p:animEffect>
                                  </p:childTnLst>
                                </p:cTn>
                              </p:par>
                              <p:par>
                                <p:cTn id="8" presetID="10" presetClass="entr" presetSubtype="0" fill="hold" nodeType="withEffect">
                                  <p:stCondLst>
                                    <p:cond delay="0"/>
                                  </p:stCondLst>
                                  <p:childTnLst>
                                    <p:set>
                                      <p:cBhvr>
                                        <p:cTn id="9" dur="1" fill="hold">
                                          <p:stCondLst>
                                            <p:cond delay="0"/>
                                          </p:stCondLst>
                                        </p:cTn>
                                        <p:tgtEl>
                                          <p:spTgt spid="611"/>
                                        </p:tgtEl>
                                        <p:attrNameLst>
                                          <p:attrName>style.visibility</p:attrName>
                                        </p:attrNameLst>
                                      </p:cBhvr>
                                      <p:to>
                                        <p:strVal val="visible"/>
                                      </p:to>
                                    </p:set>
                                    <p:animEffect transition="in" filter="fade">
                                      <p:cBhvr>
                                        <p:cTn id="10" dur="1000"/>
                                        <p:tgtEl>
                                          <p:spTgt spid="611"/>
                                        </p:tgtEl>
                                      </p:cBhvr>
                                    </p:animEffect>
                                  </p:childTnLst>
                                </p:cTn>
                              </p:par>
                              <p:par>
                                <p:cTn id="11" presetID="10" presetClass="entr" presetSubtype="0" fill="hold" nodeType="withEffect">
                                  <p:stCondLst>
                                    <p:cond delay="0"/>
                                  </p:stCondLst>
                                  <p:childTnLst>
                                    <p:set>
                                      <p:cBhvr>
                                        <p:cTn id="12" dur="1" fill="hold">
                                          <p:stCondLst>
                                            <p:cond delay="0"/>
                                          </p:stCondLst>
                                        </p:cTn>
                                        <p:tgtEl>
                                          <p:spTgt spid="616"/>
                                        </p:tgtEl>
                                        <p:attrNameLst>
                                          <p:attrName>style.visibility</p:attrName>
                                        </p:attrNameLst>
                                      </p:cBhvr>
                                      <p:to>
                                        <p:strVal val="visible"/>
                                      </p:to>
                                    </p:set>
                                    <p:animEffect transition="in" filter="fade">
                                      <p:cBhvr>
                                        <p:cTn id="13" dur="1000"/>
                                        <p:tgtEl>
                                          <p:spTgt spid="616"/>
                                        </p:tgtEl>
                                      </p:cBhvr>
                                    </p:animEffect>
                                  </p:childTnLst>
                                </p:cTn>
                              </p:par>
                              <p:par>
                                <p:cTn id="14" presetID="10" presetClass="entr" presetSubtype="0" fill="hold" nodeType="withEffect">
                                  <p:stCondLst>
                                    <p:cond delay="0"/>
                                  </p:stCondLst>
                                  <p:childTnLst>
                                    <p:set>
                                      <p:cBhvr>
                                        <p:cTn id="15" dur="1" fill="hold">
                                          <p:stCondLst>
                                            <p:cond delay="0"/>
                                          </p:stCondLst>
                                        </p:cTn>
                                        <p:tgtEl>
                                          <p:spTgt spid="622"/>
                                        </p:tgtEl>
                                        <p:attrNameLst>
                                          <p:attrName>style.visibility</p:attrName>
                                        </p:attrNameLst>
                                      </p:cBhvr>
                                      <p:to>
                                        <p:strVal val="visible"/>
                                      </p:to>
                                    </p:set>
                                    <p:animEffect transition="in" filter="fade">
                                      <p:cBhvr>
                                        <p:cTn id="16" dur="1000"/>
                                        <p:tgtEl>
                                          <p:spTgt spid="622"/>
                                        </p:tgtEl>
                                      </p:cBhvr>
                                    </p:animEffect>
                                  </p:childTnLst>
                                </p:cTn>
                              </p:par>
                              <p:par>
                                <p:cTn id="17" presetID="10" presetClass="entr" presetSubtype="0" fill="hold" nodeType="withEffect">
                                  <p:stCondLst>
                                    <p:cond delay="0"/>
                                  </p:stCondLst>
                                  <p:childTnLst>
                                    <p:set>
                                      <p:cBhvr>
                                        <p:cTn id="18" dur="1" fill="hold">
                                          <p:stCondLst>
                                            <p:cond delay="0"/>
                                          </p:stCondLst>
                                        </p:cTn>
                                        <p:tgtEl>
                                          <p:spTgt spid="628"/>
                                        </p:tgtEl>
                                        <p:attrNameLst>
                                          <p:attrName>style.visibility</p:attrName>
                                        </p:attrNameLst>
                                      </p:cBhvr>
                                      <p:to>
                                        <p:strVal val="visible"/>
                                      </p:to>
                                    </p:set>
                                    <p:animEffect transition="in" filter="fade">
                                      <p:cBhvr>
                                        <p:cTn id="19" dur="1000"/>
                                        <p:tgtEl>
                                          <p:spTgt spid="628"/>
                                        </p:tgtEl>
                                      </p:cBhvr>
                                    </p:animEffect>
                                  </p:childTnLst>
                                </p:cTn>
                              </p:par>
                              <p:par>
                                <p:cTn id="20" presetID="10" presetClass="entr" presetSubtype="0" fill="hold" nodeType="withEffect">
                                  <p:stCondLst>
                                    <p:cond delay="0"/>
                                  </p:stCondLst>
                                  <p:childTnLst>
                                    <p:set>
                                      <p:cBhvr>
                                        <p:cTn id="21" dur="1" fill="hold">
                                          <p:stCondLst>
                                            <p:cond delay="0"/>
                                          </p:stCondLst>
                                        </p:cTn>
                                        <p:tgtEl>
                                          <p:spTgt spid="625"/>
                                        </p:tgtEl>
                                        <p:attrNameLst>
                                          <p:attrName>style.visibility</p:attrName>
                                        </p:attrNameLst>
                                      </p:cBhvr>
                                      <p:to>
                                        <p:strVal val="visible"/>
                                      </p:to>
                                    </p:set>
                                    <p:animEffect transition="in" filter="fade">
                                      <p:cBhvr>
                                        <p:cTn id="22"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8" name="Google Shape;610;p69">
            <a:extLst>
              <a:ext uri="{FF2B5EF4-FFF2-40B4-BE49-F238E27FC236}">
                <a16:creationId xmlns:a16="http://schemas.microsoft.com/office/drawing/2014/main" id="{2295E4C4-0449-94BB-DE3D-19C1D3BB7E19}"/>
              </a:ext>
            </a:extLst>
          </p:cNvPr>
          <p:cNvSpPr txBox="1">
            <a:spLocks/>
          </p:cNvSpPr>
          <p:nvPr/>
        </p:nvSpPr>
        <p:spPr>
          <a:xfrm>
            <a:off x="2249857" y="508490"/>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P.3/6</a:t>
            </a:r>
          </a:p>
        </p:txBody>
      </p:sp>
      <p:sp>
        <p:nvSpPr>
          <p:cNvPr id="610" name="Google Shape;610;p69"/>
          <p:cNvSpPr txBox="1">
            <a:spLocks noGrp="1"/>
          </p:cNvSpPr>
          <p:nvPr>
            <p:ph type="title" idx="2"/>
          </p:nvPr>
        </p:nvSpPr>
        <p:spPr>
          <a:xfrm>
            <a:off x="2600600" y="1218528"/>
            <a:ext cx="6990800" cy="492800"/>
          </a:xfrm>
          <a:prstGeom prst="rect">
            <a:avLst/>
          </a:prstGeom>
        </p:spPr>
        <p:txBody>
          <a:bodyPr spcFirstLastPara="1" vert="horz" wrap="square" lIns="121900" tIns="121900" rIns="121900" bIns="121900" rtlCol="0" anchor="b" anchorCtr="0">
            <a:noAutofit/>
          </a:bodyPr>
          <a:lstStyle/>
          <a:p>
            <a:r>
              <a:rPr lang="en-US" sz="2400" b="1" dirty="0">
                <a:latin typeface="DB Heavent" panose="02000506060000020004" pitchFamily="2" charset="-34"/>
                <a:cs typeface="DB Heavent" panose="02000506060000020004" pitchFamily="2" charset="-34"/>
              </a:rPr>
              <a:t>Universal Sentence Encoder (USE) (Yang et al., 2019)</a:t>
            </a:r>
          </a:p>
        </p:txBody>
      </p:sp>
      <p:sp>
        <p:nvSpPr>
          <p:cNvPr id="611" name="Google Shape;611;p69"/>
          <p:cNvSpPr txBox="1">
            <a:spLocks noGrp="1"/>
          </p:cNvSpPr>
          <p:nvPr>
            <p:ph type="subTitle" idx="1"/>
          </p:nvPr>
        </p:nvSpPr>
        <p:spPr>
          <a:xfrm>
            <a:off x="2600599" y="1491233"/>
            <a:ext cx="8180289" cy="2187219"/>
          </a:xfrm>
          <a:prstGeom prst="rect">
            <a:avLst/>
          </a:prstGeom>
        </p:spPr>
        <p:txBody>
          <a:bodyPr spcFirstLastPara="1" vert="horz" wrap="square" lIns="121900" tIns="121900" rIns="121900" bIns="121900" rtlCol="0" anchor="t" anchorCtr="0">
            <a:noAutofit/>
          </a:bodyPr>
          <a:lstStyle/>
          <a:p>
            <a:pPr marL="0" indent="0" algn="thaiDist"/>
            <a:r>
              <a:rPr lang="en-US" sz="2200" dirty="0">
                <a:latin typeface="DB Heavent" panose="02000506060000020004" pitchFamily="2" charset="-34"/>
                <a:cs typeface="DB Heavent" panose="02000506060000020004" pitchFamily="2" charset="-34"/>
              </a:rPr>
              <a:t>     Is a tool that encodes sentences using a language model developed by Google, transforming sentences into a set of numbers called text vectors. By encoding sentences and converting them into 512-dimensional vectors, they serve as representations of the sentence meanings. The approach, as depicted in Figure 1, employs multi-task training on retrieval question-answering (</a:t>
            </a:r>
            <a:r>
              <a:rPr lang="en-US" sz="2200" dirty="0" err="1">
                <a:latin typeface="DB Heavent" panose="02000506060000020004" pitchFamily="2" charset="-34"/>
                <a:cs typeface="DB Heavent" panose="02000506060000020004" pitchFamily="2" charset="-34"/>
              </a:rPr>
              <a:t>ReQA</a:t>
            </a:r>
            <a:r>
              <a:rPr lang="en-US" sz="2200" dirty="0">
                <a:latin typeface="DB Heavent" panose="02000506060000020004" pitchFamily="2" charset="-34"/>
                <a:cs typeface="DB Heavent" panose="02000506060000020004" pitchFamily="2" charset="-34"/>
              </a:rPr>
              <a:t>), natural language inference (NLI), and translation ranking. In the training process, Transformers or CNNs are used to generate sentence encoders for all tasks collectively.</a:t>
            </a:r>
            <a:endParaRPr lang="th-TH" sz="22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1221967" y="1602790"/>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a:t>
            </a:r>
            <a:r>
              <a:rPr lang="th-TH" sz="4000" dirty="0">
                <a:solidFill>
                  <a:schemeClr val="lt1"/>
                </a:solidFill>
                <a:latin typeface="Montserrat ExtraBold"/>
                <a:ea typeface="Montserrat ExtraBold"/>
                <a:cs typeface="Montserrat ExtraBold"/>
                <a:sym typeface="Montserrat ExtraBold"/>
              </a:rPr>
              <a:t>4</a:t>
            </a:r>
            <a:endParaRPr sz="4000" dirty="0">
              <a:solidFill>
                <a:schemeClr val="lt1"/>
              </a:solidFill>
              <a:latin typeface="Montserrat ExtraBold"/>
              <a:ea typeface="Montserrat ExtraBold"/>
              <a:cs typeface="Montserrat ExtraBold"/>
              <a:sym typeface="Montserrat ExtraBold"/>
            </a:endParaRPr>
          </a:p>
        </p:txBody>
      </p:sp>
      <p:pic>
        <p:nvPicPr>
          <p:cNvPr id="7" name="Picture 6" descr="Diagram&#10;&#10;Description automatically generated">
            <a:extLst>
              <a:ext uri="{FF2B5EF4-FFF2-40B4-BE49-F238E27FC236}">
                <a16:creationId xmlns:a16="http://schemas.microsoft.com/office/drawing/2014/main" id="{1B73AA3A-6B59-3E1F-F761-8B9F58E99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3836" y="4019410"/>
            <a:ext cx="5351396" cy="2245223"/>
          </a:xfrm>
          <a:prstGeom prst="rect">
            <a:avLst/>
          </a:prstGeom>
          <a:noFill/>
          <a:ln>
            <a:noFill/>
          </a:ln>
        </p:spPr>
      </p:pic>
      <p:sp>
        <p:nvSpPr>
          <p:cNvPr id="3" name="Slide Number Placeholder 1">
            <a:extLst>
              <a:ext uri="{FF2B5EF4-FFF2-40B4-BE49-F238E27FC236}">
                <a16:creationId xmlns:a16="http://schemas.microsoft.com/office/drawing/2014/main" id="{C344108F-ACAE-1B1B-B05A-ED7B5F6EC74A}"/>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11</a:t>
            </a:fld>
            <a:endParaRPr lang="en-US" sz="1200" dirty="0"/>
          </a:p>
        </p:txBody>
      </p:sp>
    </p:spTree>
    <p:extLst>
      <p:ext uri="{BB962C8B-B14F-4D97-AF65-F5344CB8AC3E}">
        <p14:creationId xmlns:p14="http://schemas.microsoft.com/office/powerpoint/2010/main" val="223738341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5" name="Google Shape;610;p69">
            <a:extLst>
              <a:ext uri="{FF2B5EF4-FFF2-40B4-BE49-F238E27FC236}">
                <a16:creationId xmlns:a16="http://schemas.microsoft.com/office/drawing/2014/main" id="{5ED91125-424B-A82E-46F1-ACDC255E4EA8}"/>
              </a:ext>
            </a:extLst>
          </p:cNvPr>
          <p:cNvSpPr txBox="1">
            <a:spLocks/>
          </p:cNvSpPr>
          <p:nvPr/>
        </p:nvSpPr>
        <p:spPr>
          <a:xfrm>
            <a:off x="2249857" y="508490"/>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P.4/6</a:t>
            </a:r>
          </a:p>
        </p:txBody>
      </p:sp>
      <p:sp>
        <p:nvSpPr>
          <p:cNvPr id="610" name="Google Shape;610;p69"/>
          <p:cNvSpPr txBox="1">
            <a:spLocks noGrp="1"/>
          </p:cNvSpPr>
          <p:nvPr>
            <p:ph type="title" idx="2"/>
          </p:nvPr>
        </p:nvSpPr>
        <p:spPr>
          <a:xfrm>
            <a:off x="2600592" y="1602790"/>
            <a:ext cx="8194925" cy="492800"/>
          </a:xfrm>
          <a:prstGeom prst="rect">
            <a:avLst/>
          </a:prstGeom>
        </p:spPr>
        <p:txBody>
          <a:bodyPr spcFirstLastPara="1" vert="horz" wrap="square" lIns="121900" tIns="121900" rIns="121900" bIns="121900" rtlCol="0" anchor="b" anchorCtr="0">
            <a:noAutofit/>
          </a:bodyPr>
          <a:lstStyle/>
          <a:p>
            <a:r>
              <a:rPr lang="en-US" sz="2400" b="1" dirty="0">
                <a:latin typeface="DB Heavent" panose="02000506060000020004" pitchFamily="2" charset="-34"/>
                <a:cs typeface="DB Heavent" panose="02000506060000020004" pitchFamily="2" charset="-34"/>
              </a:rPr>
              <a:t>LEALLA: Learning Lightweight Language-agnostic Sentence (Mao &amp; Nakagawa, 2023)</a:t>
            </a:r>
          </a:p>
        </p:txBody>
      </p:sp>
      <p:sp>
        <p:nvSpPr>
          <p:cNvPr id="611" name="Google Shape;611;p69"/>
          <p:cNvSpPr txBox="1">
            <a:spLocks noGrp="1"/>
          </p:cNvSpPr>
          <p:nvPr>
            <p:ph type="subTitle" idx="1"/>
          </p:nvPr>
        </p:nvSpPr>
        <p:spPr>
          <a:xfrm>
            <a:off x="2600607" y="2029399"/>
            <a:ext cx="8369426" cy="1364021"/>
          </a:xfrm>
          <a:prstGeom prst="rect">
            <a:avLst/>
          </a:prstGeom>
        </p:spPr>
        <p:txBody>
          <a:bodyPr spcFirstLastPara="1" vert="horz" wrap="square" lIns="121900" tIns="121900" rIns="121900" bIns="121900" rtlCol="0" anchor="t" anchorCtr="0">
            <a:noAutofit/>
          </a:bodyPr>
          <a:lstStyle/>
          <a:p>
            <a:pPr marL="0" indent="0" algn="thaiDist"/>
            <a:r>
              <a:rPr lang="en-US" sz="2200" dirty="0">
                <a:latin typeface="DB Heavent" panose="02000506060000020004" pitchFamily="2" charset="-34"/>
                <a:cs typeface="DB Heavent" panose="02000506060000020004" pitchFamily="2" charset="-34"/>
              </a:rPr>
              <a:t>         In this research paper, the process of converting sentences into sentence vectors, known as sentence embedding, was analyzed. A compact-sized model was employed, showcasing the capabilities of the encoder in generating robust models that are resilient to changes in data. Moreover, these models represented the meaning of sentences in a lower-dimensional space, indicating that the dimensions of the numerical representation of sentence meanings were reduced. This approach proved effective for all 109 languages examined in the study.</a:t>
            </a:r>
            <a:endParaRPr lang="th-TH" sz="22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1221967" y="1602790"/>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a:t>
            </a:r>
            <a:r>
              <a:rPr lang="th-TH" sz="4000" dirty="0">
                <a:solidFill>
                  <a:schemeClr val="lt1"/>
                </a:solidFill>
                <a:latin typeface="Montserrat ExtraBold"/>
                <a:ea typeface="Montserrat ExtraBold"/>
                <a:cs typeface="Montserrat ExtraBold"/>
                <a:sym typeface="Montserrat ExtraBold"/>
              </a:rPr>
              <a:t>5</a:t>
            </a:r>
            <a:endParaRPr sz="4000" dirty="0">
              <a:solidFill>
                <a:schemeClr val="lt1"/>
              </a:solidFill>
              <a:latin typeface="Montserrat ExtraBold"/>
              <a:ea typeface="Montserrat ExtraBold"/>
              <a:cs typeface="Montserrat ExtraBold"/>
              <a:sym typeface="Montserrat ExtraBold"/>
            </a:endParaRPr>
          </a:p>
        </p:txBody>
      </p:sp>
      <p:grpSp>
        <p:nvGrpSpPr>
          <p:cNvPr id="622" name="Google Shape;622;p69"/>
          <p:cNvGrpSpPr/>
          <p:nvPr/>
        </p:nvGrpSpPr>
        <p:grpSpPr>
          <a:xfrm>
            <a:off x="10220585" y="2175779"/>
            <a:ext cx="474928" cy="354175"/>
            <a:chOff x="5216456" y="3725484"/>
            <a:chExt cx="356196" cy="265631"/>
          </a:xfrm>
        </p:grpSpPr>
        <p:sp>
          <p:nvSpPr>
            <p:cNvPr id="623" name="Google Shape;623;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4" name="Google Shape;624;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25" name="Google Shape;625;p69"/>
          <p:cNvGrpSpPr/>
          <p:nvPr/>
        </p:nvGrpSpPr>
        <p:grpSpPr>
          <a:xfrm>
            <a:off x="10220585" y="4973579"/>
            <a:ext cx="474928" cy="354175"/>
            <a:chOff x="5216456" y="3725484"/>
            <a:chExt cx="356196" cy="265631"/>
          </a:xfrm>
        </p:grpSpPr>
        <p:sp>
          <p:nvSpPr>
            <p:cNvPr id="626" name="Google Shape;626;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7" name="Google Shape;627;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28" name="Google Shape;628;p69"/>
          <p:cNvGrpSpPr/>
          <p:nvPr/>
        </p:nvGrpSpPr>
        <p:grpSpPr>
          <a:xfrm>
            <a:off x="10246273" y="3539256"/>
            <a:ext cx="423527" cy="425009"/>
            <a:chOff x="5779408" y="3699191"/>
            <a:chExt cx="317645" cy="318757"/>
          </a:xfrm>
        </p:grpSpPr>
        <p:sp>
          <p:nvSpPr>
            <p:cNvPr id="629" name="Google Shape;629;p69"/>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0" name="Google Shape;630;p69"/>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 name="Slide Number Placeholder 1">
            <a:extLst>
              <a:ext uri="{FF2B5EF4-FFF2-40B4-BE49-F238E27FC236}">
                <a16:creationId xmlns:a16="http://schemas.microsoft.com/office/drawing/2014/main" id="{FF0D5161-9358-8F75-85B3-56F352CAF339}"/>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12</a:t>
            </a:fld>
            <a:endParaRPr lang="en-US" sz="1200" dirty="0"/>
          </a:p>
        </p:txBody>
      </p:sp>
      <p:sp>
        <p:nvSpPr>
          <p:cNvPr id="2" name="Rectangle 1">
            <a:hlinkClick r:id="" action="ppaction://noaction"/>
            <a:extLst>
              <a:ext uri="{FF2B5EF4-FFF2-40B4-BE49-F238E27FC236}">
                <a16:creationId xmlns:a16="http://schemas.microsoft.com/office/drawing/2014/main" id="{E262421C-753F-F30A-6FF3-9794FE6049DC}"/>
              </a:ext>
            </a:extLst>
          </p:cNvPr>
          <p:cNvSpPr/>
          <p:nvPr/>
        </p:nvSpPr>
        <p:spPr>
          <a:xfrm>
            <a:off x="9884780" y="5428527"/>
            <a:ext cx="1307939" cy="492800"/>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LaBSE</a:t>
            </a:r>
            <a:endParaRPr lang="en-US" dirty="0"/>
          </a:p>
        </p:txBody>
      </p:sp>
    </p:spTree>
    <p:extLst>
      <p:ext uri="{BB962C8B-B14F-4D97-AF65-F5344CB8AC3E}">
        <p14:creationId xmlns:p14="http://schemas.microsoft.com/office/powerpoint/2010/main" val="96033332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7" name="Google Shape;610;p69">
            <a:extLst>
              <a:ext uri="{FF2B5EF4-FFF2-40B4-BE49-F238E27FC236}">
                <a16:creationId xmlns:a16="http://schemas.microsoft.com/office/drawing/2014/main" id="{85B82D2D-D7F5-7BAC-F7F9-D7479F9B7EE5}"/>
              </a:ext>
            </a:extLst>
          </p:cNvPr>
          <p:cNvSpPr txBox="1">
            <a:spLocks/>
          </p:cNvSpPr>
          <p:nvPr/>
        </p:nvSpPr>
        <p:spPr>
          <a:xfrm>
            <a:off x="2249857" y="508490"/>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 5/6</a:t>
            </a:r>
          </a:p>
        </p:txBody>
      </p:sp>
      <p:sp>
        <p:nvSpPr>
          <p:cNvPr id="610" name="Google Shape;610;p69"/>
          <p:cNvSpPr txBox="1">
            <a:spLocks noGrp="1"/>
          </p:cNvSpPr>
          <p:nvPr>
            <p:ph type="title" idx="2"/>
          </p:nvPr>
        </p:nvSpPr>
        <p:spPr>
          <a:xfrm>
            <a:off x="2600592" y="1400216"/>
            <a:ext cx="8194925" cy="856690"/>
          </a:xfrm>
          <a:prstGeom prst="rect">
            <a:avLst/>
          </a:prstGeom>
        </p:spPr>
        <p:txBody>
          <a:bodyPr spcFirstLastPara="1" vert="horz" wrap="square" lIns="121900" tIns="121900" rIns="121900" bIns="121900" rtlCol="0" anchor="b" anchorCtr="0">
            <a:noAutofit/>
          </a:bodyPr>
          <a:lstStyle/>
          <a:p>
            <a:r>
              <a:rPr lang="en-US" sz="2400" b="1" dirty="0">
                <a:latin typeface="DB Heavent" panose="02000506060000020004" pitchFamily="2" charset="-34"/>
                <a:cs typeface="DB Heavent" panose="02000506060000020004" pitchFamily="2" charset="-34"/>
              </a:rPr>
              <a:t>Auto capture on drug text detection in social media through NLP from the heterogeneous data. (Lavanya &amp; </a:t>
            </a:r>
            <a:r>
              <a:rPr lang="en-US" sz="2400" b="1" dirty="0" err="1">
                <a:latin typeface="DB Heavent" panose="02000506060000020004" pitchFamily="2" charset="-34"/>
                <a:cs typeface="DB Heavent" panose="02000506060000020004" pitchFamily="2" charset="-34"/>
              </a:rPr>
              <a:t>Sasikala</a:t>
            </a:r>
            <a:r>
              <a:rPr lang="en-US" sz="2400" b="1" dirty="0">
                <a:latin typeface="DB Heavent" panose="02000506060000020004" pitchFamily="2" charset="-34"/>
                <a:cs typeface="DB Heavent" panose="02000506060000020004" pitchFamily="2" charset="-34"/>
              </a:rPr>
              <a:t>, 2022)</a:t>
            </a:r>
          </a:p>
        </p:txBody>
      </p:sp>
      <p:sp>
        <p:nvSpPr>
          <p:cNvPr id="611" name="Google Shape;611;p69"/>
          <p:cNvSpPr txBox="1">
            <a:spLocks noGrp="1"/>
          </p:cNvSpPr>
          <p:nvPr>
            <p:ph type="subTitle" idx="1"/>
          </p:nvPr>
        </p:nvSpPr>
        <p:spPr>
          <a:xfrm>
            <a:off x="2600606" y="2160551"/>
            <a:ext cx="8094905" cy="2032414"/>
          </a:xfrm>
          <a:prstGeom prst="rect">
            <a:avLst/>
          </a:prstGeom>
        </p:spPr>
        <p:txBody>
          <a:bodyPr spcFirstLastPara="1" vert="horz" wrap="square" lIns="121900" tIns="121900" rIns="121900" bIns="121900" rtlCol="0" anchor="t" anchorCtr="0">
            <a:noAutofit/>
          </a:bodyPr>
          <a:lstStyle/>
          <a:p>
            <a:pPr marL="0" indent="0" algn="thaiDist"/>
            <a:r>
              <a:rPr lang="en-US" sz="2400" dirty="0">
                <a:latin typeface="DB Heavent" panose="02000506060000020004" pitchFamily="2" charset="-34"/>
                <a:cs typeface="DB Heavent" panose="02000506060000020004" pitchFamily="2" charset="-34"/>
              </a:rPr>
              <a:t>     The objective of this research is to automatically categorize text and search for groups of keywords in order to create an automated medication text detection system. This system utilizes text from medical social media and incorporates external data sources beyond social media to enhance diversity. The results show a reduction in the time required to explain medication usage and cost savings.</a:t>
            </a:r>
            <a:endParaRPr lang="th-TH" sz="24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1221967" y="1602790"/>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a:t>
            </a:r>
            <a:r>
              <a:rPr lang="th-TH" sz="4000" dirty="0">
                <a:solidFill>
                  <a:schemeClr val="lt1"/>
                </a:solidFill>
                <a:latin typeface="Montserrat ExtraBold"/>
                <a:ea typeface="Montserrat ExtraBold"/>
                <a:cs typeface="Montserrat ExtraBold"/>
                <a:sym typeface="Montserrat ExtraBold"/>
              </a:rPr>
              <a:t>6</a:t>
            </a:r>
            <a:endParaRPr sz="4000" dirty="0">
              <a:solidFill>
                <a:schemeClr val="lt1"/>
              </a:solidFill>
              <a:latin typeface="Montserrat ExtraBold"/>
              <a:ea typeface="Montserrat ExtraBold"/>
              <a:cs typeface="Montserrat ExtraBold"/>
              <a:sym typeface="Montserrat ExtraBold"/>
            </a:endParaRPr>
          </a:p>
        </p:txBody>
      </p:sp>
      <p:grpSp>
        <p:nvGrpSpPr>
          <p:cNvPr id="622" name="Google Shape;622;p69"/>
          <p:cNvGrpSpPr/>
          <p:nvPr/>
        </p:nvGrpSpPr>
        <p:grpSpPr>
          <a:xfrm>
            <a:off x="10220585" y="2175779"/>
            <a:ext cx="474928" cy="354175"/>
            <a:chOff x="5216456" y="3725484"/>
            <a:chExt cx="356196" cy="265631"/>
          </a:xfrm>
        </p:grpSpPr>
        <p:sp>
          <p:nvSpPr>
            <p:cNvPr id="623" name="Google Shape;623;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4" name="Google Shape;624;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 name="Slide Number Placeholder 1">
            <a:extLst>
              <a:ext uri="{FF2B5EF4-FFF2-40B4-BE49-F238E27FC236}">
                <a16:creationId xmlns:a16="http://schemas.microsoft.com/office/drawing/2014/main" id="{FF0D5161-9358-8F75-85B3-56F352CAF339}"/>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13</a:t>
            </a:fld>
            <a:endParaRPr lang="en-US" sz="1200" dirty="0"/>
          </a:p>
        </p:txBody>
      </p:sp>
      <p:grpSp>
        <p:nvGrpSpPr>
          <p:cNvPr id="6" name="Group 5">
            <a:extLst>
              <a:ext uri="{FF2B5EF4-FFF2-40B4-BE49-F238E27FC236}">
                <a16:creationId xmlns:a16="http://schemas.microsoft.com/office/drawing/2014/main" id="{1BD9A6EA-304C-7089-3431-991C935C21A6}"/>
              </a:ext>
            </a:extLst>
          </p:cNvPr>
          <p:cNvGrpSpPr/>
          <p:nvPr/>
        </p:nvGrpSpPr>
        <p:grpSpPr>
          <a:xfrm>
            <a:off x="3289713" y="4092137"/>
            <a:ext cx="5036748" cy="1803366"/>
            <a:chOff x="3289713" y="4092137"/>
            <a:chExt cx="5036748" cy="1803366"/>
          </a:xfrm>
        </p:grpSpPr>
        <p:pic>
          <p:nvPicPr>
            <p:cNvPr id="4098" name="Picture 2" descr="Smart Pill Identifier - Apps on Google Play">
              <a:extLst>
                <a:ext uri="{FF2B5EF4-FFF2-40B4-BE49-F238E27FC236}">
                  <a16:creationId xmlns:a16="http://schemas.microsoft.com/office/drawing/2014/main" id="{4A3EE064-9422-641A-5075-CF2F885F3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684357" y="4437617"/>
              <a:ext cx="642104" cy="6293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ealthcare Mechanism Concept Abstract Background Connected: เวกเตอร์สต็อก  (ปลอดค่าลิขสิทธิ์) 489493498 | Shutterstock">
              <a:extLst>
                <a:ext uri="{FF2B5EF4-FFF2-40B4-BE49-F238E27FC236}">
                  <a16:creationId xmlns:a16="http://schemas.microsoft.com/office/drawing/2014/main" id="{2C18723E-9C5B-9341-DDC6-9FB5448678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140"/>
            <a:stretch/>
          </p:blipFill>
          <p:spPr bwMode="auto">
            <a:xfrm>
              <a:off x="4507968" y="4092137"/>
              <a:ext cx="2919822" cy="1803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cial media - Free social media icons">
              <a:extLst>
                <a:ext uri="{FF2B5EF4-FFF2-40B4-BE49-F238E27FC236}">
                  <a16:creationId xmlns:a16="http://schemas.microsoft.com/office/drawing/2014/main" id="{E23E813B-7D26-7296-3BFD-998BB3481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713" y="4577861"/>
              <a:ext cx="978270" cy="97827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4" name="Picture 8" descr="Computer vector icon on transparent background, Computer icon เวกเตอร์สต็อก  | Adobe Stock">
            <a:extLst>
              <a:ext uri="{FF2B5EF4-FFF2-40B4-BE49-F238E27FC236}">
                <a16:creationId xmlns:a16="http://schemas.microsoft.com/office/drawing/2014/main" id="{C5C481EE-F35C-5C6D-FD05-E49E06BAD78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6100" y1="47000" x2="44500" y2="48100"/>
                        <a14:foregroundMark x1="25700" y1="66800" x2="75000" y2="72300"/>
                        <a14:foregroundMark x1="37000" y1="74900" x2="60500" y2="74200"/>
                      </a14:backgroundRemoval>
                    </a14:imgEffect>
                  </a14:imgLayer>
                </a14:imgProps>
              </a:ext>
              <a:ext uri="{28A0092B-C50C-407E-A947-70E740481C1C}">
                <a14:useLocalDpi xmlns:a14="http://schemas.microsoft.com/office/drawing/2010/main" val="0"/>
              </a:ext>
            </a:extLst>
          </a:blip>
          <a:srcRect/>
          <a:stretch>
            <a:fillRect/>
          </a:stretch>
        </p:blipFill>
        <p:spPr bwMode="auto">
          <a:xfrm>
            <a:off x="7012132" y="4092137"/>
            <a:ext cx="1981726" cy="19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12350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8" name="Google Shape;610;p69">
            <a:extLst>
              <a:ext uri="{FF2B5EF4-FFF2-40B4-BE49-F238E27FC236}">
                <a16:creationId xmlns:a16="http://schemas.microsoft.com/office/drawing/2014/main" id="{8E8EF7AD-F13D-E7A4-A0DA-C37B16F075E8}"/>
              </a:ext>
            </a:extLst>
          </p:cNvPr>
          <p:cNvSpPr txBox="1">
            <a:spLocks/>
          </p:cNvSpPr>
          <p:nvPr/>
        </p:nvSpPr>
        <p:spPr>
          <a:xfrm>
            <a:off x="2249857" y="508490"/>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 6/6</a:t>
            </a:r>
          </a:p>
        </p:txBody>
      </p:sp>
      <p:sp>
        <p:nvSpPr>
          <p:cNvPr id="610" name="Google Shape;610;p69"/>
          <p:cNvSpPr txBox="1">
            <a:spLocks noGrp="1"/>
          </p:cNvSpPr>
          <p:nvPr>
            <p:ph type="title" idx="2"/>
          </p:nvPr>
        </p:nvSpPr>
        <p:spPr>
          <a:xfrm>
            <a:off x="2600592" y="1769700"/>
            <a:ext cx="8194925" cy="856690"/>
          </a:xfrm>
          <a:prstGeom prst="rect">
            <a:avLst/>
          </a:prstGeom>
        </p:spPr>
        <p:txBody>
          <a:bodyPr spcFirstLastPara="1" vert="horz" wrap="square" lIns="121900" tIns="121900" rIns="121900" bIns="121900" rtlCol="0" anchor="b" anchorCtr="0">
            <a:noAutofit/>
          </a:bodyPr>
          <a:lstStyle/>
          <a:p>
            <a:r>
              <a:rPr lang="en-US" sz="2400" b="1" dirty="0">
                <a:latin typeface="DB Heavent" panose="02000506060000020004" pitchFamily="2" charset="-34"/>
                <a:cs typeface="DB Heavent" panose="02000506060000020004" pitchFamily="2" charset="-34"/>
              </a:rPr>
              <a:t>Use of Natural Language Processing (NLP) in Evaluation of Radiology Reports: An Update on Applications and Technology Advances (Donnelly, </a:t>
            </a:r>
            <a:r>
              <a:rPr lang="en-US" sz="2400" b="1" dirty="0" err="1">
                <a:latin typeface="DB Heavent" panose="02000506060000020004" pitchFamily="2" charset="-34"/>
                <a:cs typeface="DB Heavent" panose="02000506060000020004" pitchFamily="2" charset="-34"/>
              </a:rPr>
              <a:t>Grzeszczuk</a:t>
            </a:r>
            <a:r>
              <a:rPr lang="en-US" sz="2400" b="1" dirty="0">
                <a:latin typeface="DB Heavent" panose="02000506060000020004" pitchFamily="2" charset="-34"/>
                <a:cs typeface="DB Heavent" panose="02000506060000020004" pitchFamily="2" charset="-34"/>
              </a:rPr>
              <a:t>, &amp; Guimaraes, 2022)</a:t>
            </a:r>
          </a:p>
        </p:txBody>
      </p:sp>
      <p:sp>
        <p:nvSpPr>
          <p:cNvPr id="611" name="Google Shape;611;p69"/>
          <p:cNvSpPr txBox="1">
            <a:spLocks noGrp="1"/>
          </p:cNvSpPr>
          <p:nvPr>
            <p:ph type="subTitle" idx="1"/>
          </p:nvPr>
        </p:nvSpPr>
        <p:spPr>
          <a:xfrm>
            <a:off x="2600592" y="2705300"/>
            <a:ext cx="8194924" cy="1954249"/>
          </a:xfrm>
          <a:prstGeom prst="rect">
            <a:avLst/>
          </a:prstGeom>
        </p:spPr>
        <p:txBody>
          <a:bodyPr spcFirstLastPara="1" vert="horz" wrap="square" lIns="121900" tIns="121900" rIns="121900" bIns="121900" rtlCol="0" anchor="t" anchorCtr="0">
            <a:noAutofit/>
          </a:bodyPr>
          <a:lstStyle/>
          <a:p>
            <a:pPr marL="0" indent="0"/>
            <a:r>
              <a:rPr lang="en-US" sz="2400" dirty="0">
                <a:latin typeface="DB Heavent" panose="02000506060000020004" pitchFamily="2" charset="-34"/>
                <a:cs typeface="DB Heavent" panose="02000506060000020004" pitchFamily="2" charset="-34"/>
              </a:rPr>
              <a:t>     </a:t>
            </a:r>
            <a:endParaRPr lang="th-TH" sz="24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1221967" y="1602790"/>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a:t>
            </a:r>
            <a:r>
              <a:rPr lang="th-TH" sz="4000" dirty="0">
                <a:solidFill>
                  <a:schemeClr val="lt1"/>
                </a:solidFill>
                <a:latin typeface="Montserrat ExtraBold"/>
                <a:ea typeface="Montserrat ExtraBold"/>
                <a:cs typeface="Montserrat ExtraBold"/>
                <a:sym typeface="Montserrat ExtraBold"/>
              </a:rPr>
              <a:t>7</a:t>
            </a:r>
            <a:endParaRPr sz="4000" dirty="0">
              <a:solidFill>
                <a:schemeClr val="lt1"/>
              </a:solidFill>
              <a:latin typeface="Montserrat ExtraBold"/>
              <a:ea typeface="Montserrat ExtraBold"/>
              <a:cs typeface="Montserrat ExtraBold"/>
              <a:sym typeface="Montserrat ExtraBold"/>
            </a:endParaRPr>
          </a:p>
        </p:txBody>
      </p:sp>
      <p:grpSp>
        <p:nvGrpSpPr>
          <p:cNvPr id="622" name="Google Shape;622;p69"/>
          <p:cNvGrpSpPr/>
          <p:nvPr/>
        </p:nvGrpSpPr>
        <p:grpSpPr>
          <a:xfrm>
            <a:off x="10220585" y="2175779"/>
            <a:ext cx="474928" cy="354175"/>
            <a:chOff x="5216456" y="3725484"/>
            <a:chExt cx="356196" cy="265631"/>
          </a:xfrm>
        </p:grpSpPr>
        <p:sp>
          <p:nvSpPr>
            <p:cNvPr id="623" name="Google Shape;623;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4" name="Google Shape;624;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 name="Slide Number Placeholder 1">
            <a:extLst>
              <a:ext uri="{FF2B5EF4-FFF2-40B4-BE49-F238E27FC236}">
                <a16:creationId xmlns:a16="http://schemas.microsoft.com/office/drawing/2014/main" id="{FF0D5161-9358-8F75-85B3-56F352CAF339}"/>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14</a:t>
            </a:fld>
            <a:endParaRPr lang="en-US" sz="1200" dirty="0"/>
          </a:p>
        </p:txBody>
      </p:sp>
      <p:sp>
        <p:nvSpPr>
          <p:cNvPr id="2" name="TextBox 1">
            <a:extLst>
              <a:ext uri="{FF2B5EF4-FFF2-40B4-BE49-F238E27FC236}">
                <a16:creationId xmlns:a16="http://schemas.microsoft.com/office/drawing/2014/main" id="{DF05EC72-541E-3882-7E55-4944DDA05C3E}"/>
              </a:ext>
            </a:extLst>
          </p:cNvPr>
          <p:cNvSpPr txBox="1"/>
          <p:nvPr/>
        </p:nvSpPr>
        <p:spPr>
          <a:xfrm>
            <a:off x="2600591" y="2608864"/>
            <a:ext cx="8369442" cy="2677656"/>
          </a:xfrm>
          <a:prstGeom prst="rect">
            <a:avLst/>
          </a:prstGeom>
          <a:noFill/>
        </p:spPr>
        <p:txBody>
          <a:bodyPr wrap="square">
            <a:spAutoFit/>
          </a:bodyPr>
          <a:lstStyle/>
          <a:p>
            <a:r>
              <a:rPr lang="en-US" sz="2400" dirty="0">
                <a:latin typeface="DB Heavent" panose="02000506060000020004" pitchFamily="2" charset="-34"/>
                <a:cs typeface="DB Heavent" panose="02000506060000020004" pitchFamily="2" charset="-34"/>
              </a:rPr>
              <a:t>    The objective of this research is to assess the differences in language use between radiologists by employing techniques such as word segmentation and word counting. This study aims to explore the linguistic aspects of radiology report writing to generate automated reports based on analysis-driven opinions. Additionally, the goal is to translate technical language used in radiology reports, which are typically clinical, into a more comprehensible language for patients and their families. This could potentially improve patient and family understanding and enhance knowledge in patient care.</a:t>
            </a:r>
            <a:endParaRPr lang="th-TH" sz="2400" dirty="0">
              <a:latin typeface="DB Heavent" panose="02000506060000020004" pitchFamily="2" charset="-34"/>
              <a:cs typeface="DB Heavent" panose="02000506060000020004" pitchFamily="2" charset="-34"/>
            </a:endParaRPr>
          </a:p>
        </p:txBody>
      </p:sp>
    </p:spTree>
    <p:extLst>
      <p:ext uri="{BB962C8B-B14F-4D97-AF65-F5344CB8AC3E}">
        <p14:creationId xmlns:p14="http://schemas.microsoft.com/office/powerpoint/2010/main" val="414966978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font&#10;&#10;Description automatically generated">
            <a:extLst>
              <a:ext uri="{FF2B5EF4-FFF2-40B4-BE49-F238E27FC236}">
                <a16:creationId xmlns:a16="http://schemas.microsoft.com/office/drawing/2014/main" id="{6B130F5B-5C9D-D2DF-B63E-3A21003A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49" y="55958"/>
            <a:ext cx="11289701" cy="6350457"/>
          </a:xfrm>
          <a:prstGeom prst="rect">
            <a:avLst/>
          </a:prstGeom>
        </p:spPr>
      </p:pic>
      <p:sp>
        <p:nvSpPr>
          <p:cNvPr id="2" name="TextBox 1">
            <a:hlinkClick r:id="rId4" action="ppaction://hlinksldjump"/>
            <a:extLst>
              <a:ext uri="{FF2B5EF4-FFF2-40B4-BE49-F238E27FC236}">
                <a16:creationId xmlns:a16="http://schemas.microsoft.com/office/drawing/2014/main" id="{A8AFFA50-B1D3-7914-F2A0-37832187642A}"/>
              </a:ext>
            </a:extLst>
          </p:cNvPr>
          <p:cNvSpPr txBox="1"/>
          <p:nvPr/>
        </p:nvSpPr>
        <p:spPr>
          <a:xfrm>
            <a:off x="137268" y="6340653"/>
            <a:ext cx="1830819" cy="430887"/>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200" dirty="0">
                <a:latin typeface="DB Heavent" panose="02000506060000020004" pitchFamily="2" charset="-34"/>
                <a:cs typeface="DB Heavent" panose="02000506060000020004" pitchFamily="2" charset="-34"/>
              </a:rPr>
              <a:t>To dataset</a:t>
            </a:r>
          </a:p>
        </p:txBody>
      </p:sp>
      <p:sp>
        <p:nvSpPr>
          <p:cNvPr id="3" name="Slide Number Placeholder 1">
            <a:extLst>
              <a:ext uri="{FF2B5EF4-FFF2-40B4-BE49-F238E27FC236}">
                <a16:creationId xmlns:a16="http://schemas.microsoft.com/office/drawing/2014/main" id="{DF42252D-B75E-1534-A002-E23A8D742796}"/>
              </a:ext>
            </a:extLst>
          </p:cNvPr>
          <p:cNvSpPr txBox="1">
            <a:spLocks/>
          </p:cNvSpPr>
          <p:nvPr/>
        </p:nvSpPr>
        <p:spPr>
          <a:xfrm>
            <a:off x="9223960" y="64064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15</a:t>
            </a:fld>
            <a:endParaRPr lang="en-US" sz="1200" dirty="0"/>
          </a:p>
        </p:txBody>
      </p:sp>
      <p:sp>
        <p:nvSpPr>
          <p:cNvPr id="7" name="TextBox 6">
            <a:extLst>
              <a:ext uri="{FF2B5EF4-FFF2-40B4-BE49-F238E27FC236}">
                <a16:creationId xmlns:a16="http://schemas.microsoft.com/office/drawing/2014/main" id="{6AB35F00-0B6F-83C7-25D6-3152D162A6D6}"/>
              </a:ext>
            </a:extLst>
          </p:cNvPr>
          <p:cNvSpPr txBox="1"/>
          <p:nvPr/>
        </p:nvSpPr>
        <p:spPr>
          <a:xfrm>
            <a:off x="8772667" y="105125"/>
            <a:ext cx="3282064" cy="523220"/>
          </a:xfrm>
          <a:prstGeom prst="rect">
            <a:avLst/>
          </a:prstGeom>
          <a:noFill/>
          <a:ln w="19050">
            <a:solidFill>
              <a:srgbClr val="002060"/>
            </a:solidFill>
          </a:ln>
        </p:spPr>
        <p:txBody>
          <a:bodyPr wrap="square">
            <a:spAutoFit/>
          </a:bodyPr>
          <a:lstStyle/>
          <a:p>
            <a:r>
              <a:rPr lang="en-US" sz="2800" dirty="0">
                <a:latin typeface="DB Heavent" panose="02000506060000020004" pitchFamily="2" charset="-34"/>
                <a:cs typeface="DB Heavent" panose="02000506060000020004" pitchFamily="2" charset="-34"/>
              </a:rPr>
              <a:t>Data Study / Methodology </a:t>
            </a:r>
          </a:p>
        </p:txBody>
      </p:sp>
    </p:spTree>
    <p:extLst>
      <p:ext uri="{BB962C8B-B14F-4D97-AF65-F5344CB8AC3E}">
        <p14:creationId xmlns:p14="http://schemas.microsoft.com/office/powerpoint/2010/main" val="3278049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04504" y="234311"/>
            <a:ext cx="2901903" cy="669930"/>
          </a:xfrm>
          <a:prstGeom prst="homePlate">
            <a:avLst/>
          </a:prstGeom>
          <a:solidFill>
            <a:srgbClr val="1F4E79"/>
          </a:solid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dirty="0">
                <a:solidFill>
                  <a:schemeClr val="bg1"/>
                </a:solidFill>
                <a:latin typeface="DB Heavent" panose="02000506060000020004" pitchFamily="2" charset="-34"/>
                <a:ea typeface="Sarabun Light"/>
                <a:cs typeface="DB Heavent" panose="02000506060000020004" pitchFamily="2" charset="-34"/>
                <a:sym typeface="Sarabun Light"/>
              </a:rPr>
              <a:t>1.Testing the consistency of sentence</a:t>
            </a:r>
          </a:p>
          <a:p>
            <a:r>
              <a:rPr lang="en-US" dirty="0">
                <a:solidFill>
                  <a:schemeClr val="bg1"/>
                </a:solidFill>
                <a:latin typeface="DB Heavent" panose="02000506060000020004" pitchFamily="2" charset="-34"/>
                <a:ea typeface="Sarabun Light"/>
                <a:cs typeface="DB Heavent" panose="02000506060000020004" pitchFamily="2" charset="-34"/>
                <a:sym typeface="Sarabun Light"/>
              </a:rPr>
              <a:t>     scoring based on Standard Score.</a:t>
            </a:r>
          </a:p>
        </p:txBody>
      </p:sp>
      <p:sp>
        <p:nvSpPr>
          <p:cNvPr id="12" name="Chevron 11"/>
          <p:cNvSpPr/>
          <p:nvPr/>
        </p:nvSpPr>
        <p:spPr>
          <a:xfrm>
            <a:off x="2956560" y="234311"/>
            <a:ext cx="3356100"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2. Using topic modeling to generate word lists from each group of reports.</a:t>
            </a:r>
          </a:p>
        </p:txBody>
      </p:sp>
      <p:sp>
        <p:nvSpPr>
          <p:cNvPr id="2" name="ตัวแทนหมายเลขสไลด์ 1">
            <a:extLst>
              <a:ext uri="{FF2B5EF4-FFF2-40B4-BE49-F238E27FC236}">
                <a16:creationId xmlns:a16="http://schemas.microsoft.com/office/drawing/2014/main" id="{94606337-FDD2-CB89-1EB9-EACC6BA48457}"/>
              </a:ext>
            </a:extLst>
          </p:cNvPr>
          <p:cNvSpPr>
            <a:spLocks noGrp="1"/>
          </p:cNvSpPr>
          <p:nvPr>
            <p:ph type="sldNum" sz="quarter" idx="12"/>
          </p:nvPr>
        </p:nvSpPr>
        <p:spPr/>
        <p:txBody>
          <a:bodyPr/>
          <a:lstStyle/>
          <a:p>
            <a:fld id="{0DFD37CE-F337-4110-B4FB-5E45978E80A6}" type="slidenum">
              <a:rPr lang="en-US" smtClean="0"/>
              <a:t>16</a:t>
            </a:fld>
            <a:endParaRPr lang="en-US" dirty="0"/>
          </a:p>
        </p:txBody>
      </p:sp>
      <p:sp>
        <p:nvSpPr>
          <p:cNvPr id="3" name="Chevron 11">
            <a:extLst>
              <a:ext uri="{FF2B5EF4-FFF2-40B4-BE49-F238E27FC236}">
                <a16:creationId xmlns:a16="http://schemas.microsoft.com/office/drawing/2014/main" id="{8786E1E1-B625-8E9D-3096-7949FFDC4228}"/>
              </a:ext>
            </a:extLst>
          </p:cNvPr>
          <p:cNvSpPr/>
          <p:nvPr/>
        </p:nvSpPr>
        <p:spPr>
          <a:xfrm>
            <a:off x="6065520" y="234311"/>
            <a:ext cx="3589780"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3. Using Zero-shot classification model </a:t>
            </a:r>
          </a:p>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to evaluate the consistency of word lists.</a:t>
            </a:r>
          </a:p>
        </p:txBody>
      </p:sp>
      <p:sp>
        <p:nvSpPr>
          <p:cNvPr id="5" name="Chevron 11">
            <a:extLst>
              <a:ext uri="{FF2B5EF4-FFF2-40B4-BE49-F238E27FC236}">
                <a16:creationId xmlns:a16="http://schemas.microsoft.com/office/drawing/2014/main" id="{2AED0BB7-F282-8F13-99E2-FE43F24E7FE7}"/>
              </a:ext>
            </a:extLst>
          </p:cNvPr>
          <p:cNvSpPr/>
          <p:nvPr/>
        </p:nvSpPr>
        <p:spPr>
          <a:xfrm>
            <a:off x="9386485" y="234311"/>
            <a:ext cx="2511171"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4. Sentence classification modelling.</a:t>
            </a:r>
          </a:p>
        </p:txBody>
      </p:sp>
      <p:pic>
        <p:nvPicPr>
          <p:cNvPr id="6" name="Picture 5">
            <a:extLst>
              <a:ext uri="{FF2B5EF4-FFF2-40B4-BE49-F238E27FC236}">
                <a16:creationId xmlns:a16="http://schemas.microsoft.com/office/drawing/2014/main" id="{06C5C945-75EE-1F30-1375-DFBED8CD838E}"/>
              </a:ext>
            </a:extLst>
          </p:cNvPr>
          <p:cNvPicPr>
            <a:picLocks noChangeAspect="1"/>
          </p:cNvPicPr>
          <p:nvPr/>
        </p:nvPicPr>
        <p:blipFill rotWithShape="1">
          <a:blip r:embed="rId3">
            <a:grayscl/>
          </a:blip>
          <a:srcRect l="8594" t="27805" r="71081" b="9383"/>
          <a:stretch/>
        </p:blipFill>
        <p:spPr>
          <a:xfrm>
            <a:off x="317386" y="1688398"/>
            <a:ext cx="2628438" cy="2492308"/>
          </a:xfrm>
          <a:prstGeom prst="rect">
            <a:avLst/>
          </a:prstGeom>
          <a:ln w="19050">
            <a:solidFill>
              <a:schemeClr val="bg1">
                <a:lumMod val="75000"/>
              </a:schemeClr>
            </a:solidFill>
          </a:ln>
        </p:spPr>
      </p:pic>
      <p:sp>
        <p:nvSpPr>
          <p:cNvPr id="8" name="TextBox 7">
            <a:extLst>
              <a:ext uri="{FF2B5EF4-FFF2-40B4-BE49-F238E27FC236}">
                <a16:creationId xmlns:a16="http://schemas.microsoft.com/office/drawing/2014/main" id="{73B025C5-2437-6F5C-BFB1-31EF066675D3}"/>
              </a:ext>
            </a:extLst>
          </p:cNvPr>
          <p:cNvSpPr txBox="1"/>
          <p:nvPr/>
        </p:nvSpPr>
        <p:spPr>
          <a:xfrm>
            <a:off x="371024" y="2523688"/>
            <a:ext cx="2574800" cy="584775"/>
          </a:xfrm>
          <a:prstGeom prst="rect">
            <a:avLst/>
          </a:prstGeom>
          <a:solidFill>
            <a:schemeClr val="bg1"/>
          </a:solidFill>
        </p:spPr>
        <p:txBody>
          <a:bodyPr wrap="square">
            <a:spAutoFit/>
          </a:bodyPr>
          <a:lstStyle/>
          <a:p>
            <a:r>
              <a:rPr lang="en-US" sz="1600" b="1" dirty="0">
                <a:latin typeface="DB Heavent" panose="02000506060000020004" pitchFamily="2" charset="-34"/>
                <a:cs typeface="DB Heavent" panose="02000506060000020004" pitchFamily="2" charset="-34"/>
              </a:rPr>
              <a:t>Raw data survey reports </a:t>
            </a:r>
          </a:p>
          <a:p>
            <a:r>
              <a:rPr lang="en-US" sz="1600" b="1" dirty="0">
                <a:latin typeface="DB Heavent" panose="02000506060000020004" pitchFamily="2" charset="-34"/>
                <a:cs typeface="DB Heavent" panose="02000506060000020004" pitchFamily="2" charset="-34"/>
              </a:rPr>
              <a:t>hospital  1 – 1,501   </a:t>
            </a:r>
          </a:p>
        </p:txBody>
      </p:sp>
      <p:sp>
        <p:nvSpPr>
          <p:cNvPr id="9" name="TextBox 8">
            <a:extLst>
              <a:ext uri="{FF2B5EF4-FFF2-40B4-BE49-F238E27FC236}">
                <a16:creationId xmlns:a16="http://schemas.microsoft.com/office/drawing/2014/main" id="{8B2DB3F0-69A4-E4A6-9259-4757EAA6CCEC}"/>
              </a:ext>
            </a:extLst>
          </p:cNvPr>
          <p:cNvSpPr txBox="1"/>
          <p:nvPr/>
        </p:nvSpPr>
        <p:spPr>
          <a:xfrm>
            <a:off x="317386" y="964984"/>
            <a:ext cx="2628438" cy="305468"/>
          </a:xfrm>
          <a:prstGeom prst="rect">
            <a:avLst/>
          </a:prstGeom>
          <a:noFill/>
          <a:ln w="19050">
            <a:solidFill>
              <a:schemeClr val="tx1"/>
            </a:solidFill>
          </a:ln>
        </p:spPr>
        <p:txBody>
          <a:bodyPr wrap="square" rtlCol="0" anchor="ctr" anchorCtr="0">
            <a:spAutoFit/>
          </a:bodyPr>
          <a:lstStyle/>
          <a:p>
            <a:r>
              <a:rPr lang="en-US" sz="1385" b="1" dirty="0">
                <a:latin typeface="Times New Roman" panose="02020603050405020304" pitchFamily="18" charset="0"/>
                <a:cs typeface="Times New Roman" panose="02020603050405020304" pitchFamily="18" charset="0"/>
              </a:rPr>
              <a:t>Topic 53 Score</a:t>
            </a:r>
          </a:p>
        </p:txBody>
      </p:sp>
      <p:sp>
        <p:nvSpPr>
          <p:cNvPr id="10" name="TextBox 9">
            <a:extLst>
              <a:ext uri="{FF2B5EF4-FFF2-40B4-BE49-F238E27FC236}">
                <a16:creationId xmlns:a16="http://schemas.microsoft.com/office/drawing/2014/main" id="{0EBDD64F-FA7D-B1A4-6042-9CF1E3AD1975}"/>
              </a:ext>
            </a:extLst>
          </p:cNvPr>
          <p:cNvSpPr txBox="1"/>
          <p:nvPr/>
        </p:nvSpPr>
        <p:spPr>
          <a:xfrm>
            <a:off x="317386" y="1264458"/>
            <a:ext cx="2628438" cy="305468"/>
          </a:xfrm>
          <a:prstGeom prst="rect">
            <a:avLst/>
          </a:prstGeom>
          <a:noFill/>
          <a:ln w="19050" cmpd="dbl">
            <a:solidFill>
              <a:srgbClr val="00B050"/>
            </a:solidFill>
          </a:ln>
        </p:spPr>
        <p:txBody>
          <a:bodyPr wrap="square" rtlCol="0" anchor="ctr" anchorCtr="0">
            <a:spAutoFit/>
          </a:bodyPr>
          <a:lstStyle/>
          <a:p>
            <a:r>
              <a:rPr lang="en-US" sz="1385" b="1" dirty="0">
                <a:latin typeface="Times New Roman" panose="02020603050405020304" pitchFamily="18" charset="0"/>
                <a:cs typeface="Times New Roman" panose="02020603050405020304" pitchFamily="18" charset="0"/>
              </a:rPr>
              <a:t>things found / evidence</a:t>
            </a:r>
          </a:p>
        </p:txBody>
      </p:sp>
      <p:pic>
        <p:nvPicPr>
          <p:cNvPr id="11" name="Picture 10">
            <a:extLst>
              <a:ext uri="{FF2B5EF4-FFF2-40B4-BE49-F238E27FC236}">
                <a16:creationId xmlns:a16="http://schemas.microsoft.com/office/drawing/2014/main" id="{4F154048-9C6A-64EF-1B8F-DA60986C9321}"/>
              </a:ext>
            </a:extLst>
          </p:cNvPr>
          <p:cNvPicPr>
            <a:picLocks noChangeAspect="1"/>
          </p:cNvPicPr>
          <p:nvPr/>
        </p:nvPicPr>
        <p:blipFill rotWithShape="1">
          <a:blip r:embed="rId4"/>
          <a:srcRect l="57188" t="22899" r="18936" b="28357"/>
          <a:stretch/>
        </p:blipFill>
        <p:spPr>
          <a:xfrm>
            <a:off x="3118258" y="1600359"/>
            <a:ext cx="4261846" cy="2301374"/>
          </a:xfrm>
          <a:prstGeom prst="rect">
            <a:avLst/>
          </a:prstGeom>
          <a:ln w="19050">
            <a:solidFill>
              <a:schemeClr val="bg1">
                <a:lumMod val="75000"/>
              </a:schemeClr>
            </a:solidFill>
          </a:ln>
        </p:spPr>
      </p:pic>
      <p:sp>
        <p:nvSpPr>
          <p:cNvPr id="13" name="TextBox 12">
            <a:extLst>
              <a:ext uri="{FF2B5EF4-FFF2-40B4-BE49-F238E27FC236}">
                <a16:creationId xmlns:a16="http://schemas.microsoft.com/office/drawing/2014/main" id="{5BB7980B-15AD-8C27-C784-6AF324D9564E}"/>
              </a:ext>
            </a:extLst>
          </p:cNvPr>
          <p:cNvSpPr txBox="1"/>
          <p:nvPr/>
        </p:nvSpPr>
        <p:spPr>
          <a:xfrm>
            <a:off x="3883847" y="1597666"/>
            <a:ext cx="947077" cy="2436821"/>
          </a:xfrm>
          <a:prstGeom prst="rect">
            <a:avLst/>
          </a:prstGeom>
          <a:noFill/>
          <a:ln w="57150" cmpd="dbl">
            <a:solidFill>
              <a:srgbClr val="00B050"/>
            </a:solidFill>
          </a:ln>
        </p:spPr>
        <p:txBody>
          <a:bodyPr wrap="square" rtlCol="0">
            <a:spAutoFit/>
          </a:bodyPr>
          <a:lstStyle/>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a:p>
            <a:endParaRPr lang="en-US" sz="1385" b="1" dirty="0">
              <a:latin typeface="Times New Roman" panose="02020603050405020304" pitchFamily="18" charset="0"/>
              <a:cs typeface="Times New Roman" panose="02020603050405020304" pitchFamily="18" charset="0"/>
            </a:endParaRPr>
          </a:p>
        </p:txBody>
      </p:sp>
      <p:cxnSp>
        <p:nvCxnSpPr>
          <p:cNvPr id="14" name="Connector: Elbow 13">
            <a:extLst>
              <a:ext uri="{FF2B5EF4-FFF2-40B4-BE49-F238E27FC236}">
                <a16:creationId xmlns:a16="http://schemas.microsoft.com/office/drawing/2014/main" id="{39ED6455-7FD5-6814-1D1F-F2F19708D498}"/>
              </a:ext>
            </a:extLst>
          </p:cNvPr>
          <p:cNvCxnSpPr>
            <a:cxnSpLocks/>
            <a:endCxn id="13" idx="0"/>
          </p:cNvCxnSpPr>
          <p:nvPr/>
        </p:nvCxnSpPr>
        <p:spPr>
          <a:xfrm>
            <a:off x="2945824" y="1355991"/>
            <a:ext cx="1411562" cy="241675"/>
          </a:xfrm>
          <a:prstGeom prst="bentConnector2">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DF43F336-780A-4429-4514-7BBC92E912BB}"/>
              </a:ext>
            </a:extLst>
          </p:cNvPr>
          <p:cNvCxnSpPr>
            <a:cxnSpLocks/>
            <a:stCxn id="9" idx="3"/>
          </p:cNvCxnSpPr>
          <p:nvPr/>
        </p:nvCxnSpPr>
        <p:spPr>
          <a:xfrm>
            <a:off x="2945824" y="1117718"/>
            <a:ext cx="4015426" cy="35911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รูปภาพ 62">
            <a:extLst>
              <a:ext uri="{FF2B5EF4-FFF2-40B4-BE49-F238E27FC236}">
                <a16:creationId xmlns:a16="http://schemas.microsoft.com/office/drawing/2014/main" id="{ADF95D2E-51F4-A172-9622-4E792443620E}"/>
              </a:ext>
            </a:extLst>
          </p:cNvPr>
          <p:cNvPicPr>
            <a:picLocks noChangeAspect="1"/>
          </p:cNvPicPr>
          <p:nvPr/>
        </p:nvPicPr>
        <p:blipFill rotWithShape="1">
          <a:blip r:embed="rId5"/>
          <a:srcRect l="22669" t="81545" r="50918" b="12082"/>
          <a:stretch/>
        </p:blipFill>
        <p:spPr>
          <a:xfrm>
            <a:off x="4319350" y="4384374"/>
            <a:ext cx="2514867" cy="427528"/>
          </a:xfrm>
          <a:prstGeom prst="rect">
            <a:avLst/>
          </a:prstGeom>
          <a:noFill/>
          <a:ln w="57150" cmpd="dbl">
            <a:solidFill>
              <a:srgbClr val="00B050"/>
            </a:solidFill>
          </a:ln>
        </p:spPr>
      </p:pic>
      <p:cxnSp>
        <p:nvCxnSpPr>
          <p:cNvPr id="17" name="Connector: Elbow 16">
            <a:extLst>
              <a:ext uri="{FF2B5EF4-FFF2-40B4-BE49-F238E27FC236}">
                <a16:creationId xmlns:a16="http://schemas.microsoft.com/office/drawing/2014/main" id="{B8EA4AB6-6083-1DFE-CDF6-3064E8F57CFB}"/>
              </a:ext>
            </a:extLst>
          </p:cNvPr>
          <p:cNvCxnSpPr>
            <a:cxnSpLocks/>
            <a:stCxn id="13" idx="2"/>
            <a:endCxn id="16" idx="0"/>
          </p:cNvCxnSpPr>
          <p:nvPr/>
        </p:nvCxnSpPr>
        <p:spPr>
          <a:xfrm rot="16200000" flipH="1">
            <a:off x="4792142" y="3599731"/>
            <a:ext cx="349887" cy="1219398"/>
          </a:xfrm>
          <a:prstGeom prst="bentConnector3">
            <a:avLst>
              <a:gd name="adj1" fmla="val 3548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F32663F-9891-AF40-2091-4DAFB44E841E}"/>
              </a:ext>
            </a:extLst>
          </p:cNvPr>
          <p:cNvPicPr>
            <a:picLocks noChangeAspect="1"/>
          </p:cNvPicPr>
          <p:nvPr/>
        </p:nvPicPr>
        <p:blipFill rotWithShape="1">
          <a:blip r:embed="rId6">
            <a:grayscl/>
          </a:blip>
          <a:srcRect l="63729" t="24157" r="5295" b="29438"/>
          <a:stretch/>
        </p:blipFill>
        <p:spPr>
          <a:xfrm>
            <a:off x="186383" y="4483910"/>
            <a:ext cx="3679604" cy="2043692"/>
          </a:xfrm>
          <a:prstGeom prst="rect">
            <a:avLst/>
          </a:prstGeom>
          <a:ln w="19050">
            <a:solidFill>
              <a:schemeClr val="bg1">
                <a:lumMod val="75000"/>
              </a:schemeClr>
            </a:solidFill>
          </a:ln>
        </p:spPr>
      </p:pic>
      <p:sp>
        <p:nvSpPr>
          <p:cNvPr id="29" name="TextBox 28">
            <a:extLst>
              <a:ext uri="{FF2B5EF4-FFF2-40B4-BE49-F238E27FC236}">
                <a16:creationId xmlns:a16="http://schemas.microsoft.com/office/drawing/2014/main" id="{3241FC2D-D308-6B29-EF8F-D183266B9036}"/>
              </a:ext>
            </a:extLst>
          </p:cNvPr>
          <p:cNvSpPr txBox="1"/>
          <p:nvPr/>
        </p:nvSpPr>
        <p:spPr>
          <a:xfrm>
            <a:off x="14832" y="4129901"/>
            <a:ext cx="4022706" cy="338554"/>
          </a:xfrm>
          <a:prstGeom prst="rect">
            <a:avLst/>
          </a:prstGeom>
          <a:noFill/>
        </p:spPr>
        <p:txBody>
          <a:bodyPr wrap="square" rtlCol="0">
            <a:spAutoFit/>
          </a:bodyPr>
          <a:lstStyle/>
          <a:p>
            <a:pPr defTabSz="633039">
              <a:defRPr/>
            </a:pPr>
            <a:r>
              <a:rPr lang="en-US" sz="1600" b="1" dirty="0">
                <a:solidFill>
                  <a:prstClr val="black"/>
                </a:solidFill>
                <a:latin typeface="DB Heavent" panose="02000506060000020004" pitchFamily="2" charset="-34"/>
                <a:cs typeface="DB Heavent" panose="02000506060000020004" pitchFamily="2" charset="-34"/>
              </a:rPr>
              <a:t>Score Guideline (HSSG) Select Topic 53 (</a:t>
            </a:r>
            <a:r>
              <a:rPr lang="en-US" sz="1600" b="1" dirty="0">
                <a:latin typeface="DB Heavent" panose="02000506060000020004" pitchFamily="2" charset="-34"/>
                <a:ea typeface="SimSun" panose="02010600030101010101" pitchFamily="2" charset="-122"/>
                <a:cs typeface="DB Heavent" panose="02000506060000020004" pitchFamily="2" charset="-34"/>
              </a:rPr>
              <a:t>drug-related issues)</a:t>
            </a:r>
            <a:endParaRPr lang="en-US" sz="1600" b="1" dirty="0">
              <a:solidFill>
                <a:prstClr val="black"/>
              </a:solidFill>
              <a:latin typeface="DB Heavent" panose="02000506060000020004" pitchFamily="2" charset="-34"/>
              <a:cs typeface="DB Heavent" panose="02000506060000020004" pitchFamily="2" charset="-34"/>
            </a:endParaRPr>
          </a:p>
        </p:txBody>
      </p:sp>
      <p:sp>
        <p:nvSpPr>
          <p:cNvPr id="32" name="Rectangle 31">
            <a:extLst>
              <a:ext uri="{FF2B5EF4-FFF2-40B4-BE49-F238E27FC236}">
                <a16:creationId xmlns:a16="http://schemas.microsoft.com/office/drawing/2014/main" id="{2FE7CD35-F57E-04CC-71A6-E9E458DB87F1}"/>
              </a:ext>
            </a:extLst>
          </p:cNvPr>
          <p:cNvSpPr/>
          <p:nvPr/>
        </p:nvSpPr>
        <p:spPr>
          <a:xfrm>
            <a:off x="185891" y="5167268"/>
            <a:ext cx="3713538" cy="470533"/>
          </a:xfrm>
          <a:prstGeom prst="rect">
            <a:avLst/>
          </a:prstGeom>
          <a:noFill/>
          <a:ln w="19050" cmpd="dbl">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cxnSp>
        <p:nvCxnSpPr>
          <p:cNvPr id="33" name="Connector: Elbow 32">
            <a:extLst>
              <a:ext uri="{FF2B5EF4-FFF2-40B4-BE49-F238E27FC236}">
                <a16:creationId xmlns:a16="http://schemas.microsoft.com/office/drawing/2014/main" id="{B61D56F1-4EA1-02FB-1558-81968C47D756}"/>
              </a:ext>
            </a:extLst>
          </p:cNvPr>
          <p:cNvCxnSpPr>
            <a:cxnSpLocks/>
            <a:stCxn id="32" idx="3"/>
          </p:cNvCxnSpPr>
          <p:nvPr/>
        </p:nvCxnSpPr>
        <p:spPr>
          <a:xfrm>
            <a:off x="3899429" y="5402535"/>
            <a:ext cx="337291" cy="12700"/>
          </a:xfrm>
          <a:prstGeom prst="bentConnector3">
            <a:avLst>
              <a:gd name="adj1" fmla="val 50000"/>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6133C96-8E24-66A7-7394-3DAD17A0988B}"/>
              </a:ext>
            </a:extLst>
          </p:cNvPr>
          <p:cNvSpPr txBox="1"/>
          <p:nvPr/>
        </p:nvSpPr>
        <p:spPr>
          <a:xfrm>
            <a:off x="6961250" y="4938995"/>
            <a:ext cx="1649350" cy="1569660"/>
          </a:xfrm>
          <a:prstGeom prst="rect">
            <a:avLst/>
          </a:prstGeom>
          <a:noFill/>
          <a:ln w="19050">
            <a:noFill/>
          </a:ln>
        </p:spPr>
        <p:txBody>
          <a:bodyPr wrap="square">
            <a:spAutoFit/>
          </a:bodyPr>
          <a:lstStyle>
            <a:defPPr>
              <a:defRPr lang="en-US"/>
            </a:defPPr>
            <a:lvl1pPr marR="0" lvl="0" indent="0" defTabSz="864000" fontAlgn="auto">
              <a:lnSpc>
                <a:spcPct val="100000"/>
              </a:lnSpc>
              <a:spcBef>
                <a:spcPts val="0"/>
              </a:spcBef>
              <a:spcAft>
                <a:spcPts val="0"/>
              </a:spcAft>
              <a:buClrTx/>
              <a:buSzTx/>
              <a:buFontTx/>
              <a:buNone/>
              <a:tabLst/>
              <a:defRPr kumimoji="0" sz="2000" b="1" i="0" u="none" strike="noStrike" kern="1000" cap="none" spc="0" normalizeH="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defRPr>
            </a:lvl1pPr>
          </a:lstStyle>
          <a:p>
            <a:r>
              <a:rPr lang="en-US" sz="1600" dirty="0">
                <a:latin typeface="DB Heavent" panose="02000506060000020004" pitchFamily="2" charset="-34"/>
                <a:cs typeface="DB Heavent" panose="02000506060000020004" pitchFamily="2" charset="-34"/>
              </a:rPr>
              <a:t>Score Guideline Sentence  Embedding Each Score Level 3-5</a:t>
            </a:r>
          </a:p>
          <a:p>
            <a:endParaRPr lang="en-US" sz="1600" dirty="0">
              <a:latin typeface="DB Heavent" panose="02000506060000020004" pitchFamily="2" charset="-34"/>
              <a:cs typeface="DB Heavent" panose="02000506060000020004" pitchFamily="2" charset="-34"/>
            </a:endParaRPr>
          </a:p>
          <a:p>
            <a:r>
              <a:rPr lang="en-US" sz="1600" dirty="0">
                <a:latin typeface="DB Heavent" panose="02000506060000020004" pitchFamily="2" charset="-34"/>
                <a:cs typeface="DB Heavent" panose="02000506060000020004" pitchFamily="2" charset="-34"/>
              </a:rPr>
              <a:t> only show first 15 dimensions </a:t>
            </a:r>
          </a:p>
        </p:txBody>
      </p:sp>
      <p:grpSp>
        <p:nvGrpSpPr>
          <p:cNvPr id="37" name="Group 36">
            <a:extLst>
              <a:ext uri="{FF2B5EF4-FFF2-40B4-BE49-F238E27FC236}">
                <a16:creationId xmlns:a16="http://schemas.microsoft.com/office/drawing/2014/main" id="{B6FB1E44-A5C1-FD22-CC4C-78305F656456}"/>
              </a:ext>
            </a:extLst>
          </p:cNvPr>
          <p:cNvGrpSpPr/>
          <p:nvPr/>
        </p:nvGrpSpPr>
        <p:grpSpPr>
          <a:xfrm>
            <a:off x="4236720" y="4988202"/>
            <a:ext cx="2680129" cy="1723939"/>
            <a:chOff x="2485910" y="6729020"/>
            <a:chExt cx="3871297" cy="2490134"/>
          </a:xfrm>
        </p:grpSpPr>
        <p:pic>
          <p:nvPicPr>
            <p:cNvPr id="38" name="รูปภาพ 62">
              <a:extLst>
                <a:ext uri="{FF2B5EF4-FFF2-40B4-BE49-F238E27FC236}">
                  <a16:creationId xmlns:a16="http://schemas.microsoft.com/office/drawing/2014/main" id="{7AB04238-857C-8812-39CD-B44C71B7893F}"/>
                </a:ext>
              </a:extLst>
            </p:cNvPr>
            <p:cNvPicPr>
              <a:picLocks noChangeAspect="1"/>
            </p:cNvPicPr>
            <p:nvPr/>
          </p:nvPicPr>
          <p:blipFill rotWithShape="1">
            <a:blip r:embed="rId5"/>
            <a:srcRect l="22575" t="74681" r="51012" b="18946"/>
            <a:stretch/>
          </p:blipFill>
          <p:spPr>
            <a:xfrm>
              <a:off x="2605265" y="6918312"/>
              <a:ext cx="3632586" cy="617540"/>
            </a:xfrm>
            <a:prstGeom prst="rect">
              <a:avLst/>
            </a:prstGeom>
            <a:noFill/>
            <a:ln w="19050" cmpd="dbl">
              <a:solidFill>
                <a:srgbClr val="FF00FF"/>
              </a:solidFill>
              <a:prstDash val="sysDash"/>
            </a:ln>
          </p:spPr>
        </p:pic>
        <p:pic>
          <p:nvPicPr>
            <p:cNvPr id="39" name="รูปภาพ 62">
              <a:extLst>
                <a:ext uri="{FF2B5EF4-FFF2-40B4-BE49-F238E27FC236}">
                  <a16:creationId xmlns:a16="http://schemas.microsoft.com/office/drawing/2014/main" id="{0E4BD1D1-AFFE-242F-964A-E579E1BF9623}"/>
                </a:ext>
              </a:extLst>
            </p:cNvPr>
            <p:cNvPicPr>
              <a:picLocks noChangeAspect="1"/>
            </p:cNvPicPr>
            <p:nvPr/>
          </p:nvPicPr>
          <p:blipFill rotWithShape="1">
            <a:blip r:embed="rId5"/>
            <a:srcRect l="22628" t="61354" r="50959" b="32273"/>
            <a:stretch/>
          </p:blipFill>
          <p:spPr>
            <a:xfrm>
              <a:off x="2605265" y="7692943"/>
              <a:ext cx="3632586" cy="617540"/>
            </a:xfrm>
            <a:prstGeom prst="rect">
              <a:avLst/>
            </a:prstGeom>
            <a:noFill/>
            <a:ln w="19050" cmpd="dbl">
              <a:solidFill>
                <a:srgbClr val="FF00FF"/>
              </a:solidFill>
              <a:prstDash val="sysDash"/>
            </a:ln>
          </p:spPr>
        </p:pic>
        <p:pic>
          <p:nvPicPr>
            <p:cNvPr id="42" name="รูปภาพ 62">
              <a:extLst>
                <a:ext uri="{FF2B5EF4-FFF2-40B4-BE49-F238E27FC236}">
                  <a16:creationId xmlns:a16="http://schemas.microsoft.com/office/drawing/2014/main" id="{B18825AE-E56B-A677-2D06-B2A7B86CAEE4}"/>
                </a:ext>
              </a:extLst>
            </p:cNvPr>
            <p:cNvPicPr>
              <a:picLocks noChangeAspect="1"/>
            </p:cNvPicPr>
            <p:nvPr/>
          </p:nvPicPr>
          <p:blipFill rotWithShape="1">
            <a:blip r:embed="rId5"/>
            <a:srcRect l="22619" t="55221" r="50968" b="38406"/>
            <a:stretch/>
          </p:blipFill>
          <p:spPr>
            <a:xfrm>
              <a:off x="2605265" y="8467574"/>
              <a:ext cx="3632586" cy="617540"/>
            </a:xfrm>
            <a:prstGeom prst="rect">
              <a:avLst/>
            </a:prstGeom>
            <a:noFill/>
            <a:ln w="19050" cmpd="dbl">
              <a:solidFill>
                <a:srgbClr val="FF00FF"/>
              </a:solidFill>
              <a:prstDash val="sysDash"/>
            </a:ln>
          </p:spPr>
        </p:pic>
        <p:sp>
          <p:nvSpPr>
            <p:cNvPr id="43" name="Rectangle 42">
              <a:extLst>
                <a:ext uri="{FF2B5EF4-FFF2-40B4-BE49-F238E27FC236}">
                  <a16:creationId xmlns:a16="http://schemas.microsoft.com/office/drawing/2014/main" id="{8FBE1D7D-0044-A0A6-E6BC-45AC0A0C16C5}"/>
                </a:ext>
              </a:extLst>
            </p:cNvPr>
            <p:cNvSpPr/>
            <p:nvPr/>
          </p:nvSpPr>
          <p:spPr>
            <a:xfrm>
              <a:off x="2485910" y="6729020"/>
              <a:ext cx="3871297" cy="2490134"/>
            </a:xfrm>
            <a:prstGeom prst="rect">
              <a:avLst/>
            </a:prstGeom>
            <a:noFill/>
            <a:ln w="19050" cmpd="dbl">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grpSp>
      <p:cxnSp>
        <p:nvCxnSpPr>
          <p:cNvPr id="45" name="Connector: Elbow 44">
            <a:extLst>
              <a:ext uri="{FF2B5EF4-FFF2-40B4-BE49-F238E27FC236}">
                <a16:creationId xmlns:a16="http://schemas.microsoft.com/office/drawing/2014/main" id="{A007545E-C92D-F7C7-C508-1B35B2B79506}"/>
              </a:ext>
            </a:extLst>
          </p:cNvPr>
          <p:cNvCxnSpPr>
            <a:cxnSpLocks/>
            <a:stCxn id="16" idx="3"/>
            <a:endCxn id="1032" idx="6"/>
          </p:cNvCxnSpPr>
          <p:nvPr/>
        </p:nvCxnSpPr>
        <p:spPr>
          <a:xfrm>
            <a:off x="6834217" y="4598138"/>
            <a:ext cx="1551915" cy="3774"/>
          </a:xfrm>
          <a:prstGeom prst="bent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3D2E8CB3-7938-DAF8-2B1C-49E2D31870E6}"/>
              </a:ext>
            </a:extLst>
          </p:cNvPr>
          <p:cNvCxnSpPr>
            <a:cxnSpLocks/>
            <a:endCxn id="1032" idx="0"/>
          </p:cNvCxnSpPr>
          <p:nvPr/>
        </p:nvCxnSpPr>
        <p:spPr>
          <a:xfrm flipV="1">
            <a:off x="6916848" y="4716939"/>
            <a:ext cx="1602802" cy="1101064"/>
          </a:xfrm>
          <a:prstGeom prst="bentConnector2">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032" name="Flowchart: Summing Junction 1031">
            <a:extLst>
              <a:ext uri="{FF2B5EF4-FFF2-40B4-BE49-F238E27FC236}">
                <a16:creationId xmlns:a16="http://schemas.microsoft.com/office/drawing/2014/main" id="{D9C64466-45ED-C428-26D8-B760C319BBAD}"/>
              </a:ext>
            </a:extLst>
          </p:cNvPr>
          <p:cNvSpPr/>
          <p:nvPr/>
        </p:nvSpPr>
        <p:spPr>
          <a:xfrm rot="10544702">
            <a:off x="8385789" y="4468051"/>
            <a:ext cx="249231" cy="249231"/>
          </a:xfrm>
          <a:prstGeom prst="flowChartSummingJunction">
            <a:avLst/>
          </a:prstGeom>
          <a:noFill/>
          <a:ln w="190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46" dirty="0"/>
          </a:p>
        </p:txBody>
      </p:sp>
      <p:cxnSp>
        <p:nvCxnSpPr>
          <p:cNvPr id="1033" name="Connector: Elbow 1032">
            <a:extLst>
              <a:ext uri="{FF2B5EF4-FFF2-40B4-BE49-F238E27FC236}">
                <a16:creationId xmlns:a16="http://schemas.microsoft.com/office/drawing/2014/main" id="{119080D7-DEE5-782F-6592-321FCC11E1E8}"/>
              </a:ext>
            </a:extLst>
          </p:cNvPr>
          <p:cNvCxnSpPr>
            <a:cxnSpLocks/>
          </p:cNvCxnSpPr>
          <p:nvPr/>
        </p:nvCxnSpPr>
        <p:spPr>
          <a:xfrm rot="5400000" flipH="1" flipV="1">
            <a:off x="7694871" y="3458894"/>
            <a:ext cx="1780802" cy="209076"/>
          </a:xfrm>
          <a:prstGeom prst="bentConnector3">
            <a:avLst>
              <a:gd name="adj1" fmla="val 100207"/>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43" name="Rectangle 1042">
            <a:extLst>
              <a:ext uri="{FF2B5EF4-FFF2-40B4-BE49-F238E27FC236}">
                <a16:creationId xmlns:a16="http://schemas.microsoft.com/office/drawing/2014/main" id="{3EF2147D-E9E7-DD09-99F6-ECC6777CF584}"/>
              </a:ext>
            </a:extLst>
          </p:cNvPr>
          <p:cNvSpPr/>
          <p:nvPr/>
        </p:nvSpPr>
        <p:spPr>
          <a:xfrm>
            <a:off x="6461760" y="1597666"/>
            <a:ext cx="918344" cy="2400418"/>
          </a:xfrm>
          <a:prstGeom prst="rect">
            <a:avLst/>
          </a:prstGeom>
          <a:noFill/>
          <a:ln w="38100">
            <a:solidFill>
              <a:srgbClr val="234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3268669-71D2-CF7F-99F5-E0BBC0713774}"/>
              </a:ext>
            </a:extLst>
          </p:cNvPr>
          <p:cNvSpPr txBox="1"/>
          <p:nvPr/>
        </p:nvSpPr>
        <p:spPr>
          <a:xfrm>
            <a:off x="5689237" y="3714341"/>
            <a:ext cx="2455222" cy="584775"/>
          </a:xfrm>
          <a:prstGeom prst="rect">
            <a:avLst/>
          </a:prstGeom>
          <a:solidFill>
            <a:schemeClr val="bg1"/>
          </a:solidFill>
          <a:ln w="19050">
            <a:noFill/>
          </a:ln>
        </p:spPr>
        <p:txBody>
          <a:bodyPr wrap="square">
            <a:spAutoFit/>
          </a:bodyPr>
          <a:lstStyle/>
          <a:p>
            <a:pPr defTabSz="598147">
              <a:defRPr/>
            </a:pPr>
            <a:r>
              <a:rPr lang="en-US" sz="1600" b="1" kern="1000" dirty="0">
                <a:solidFill>
                  <a:prstClr val="black"/>
                </a:solidFill>
                <a:latin typeface="DB Heavent" panose="02000506060000020004" pitchFamily="2" charset="-34"/>
                <a:ea typeface="Tahoma" panose="020B0604030504040204" pitchFamily="34" charset="0"/>
                <a:cs typeface="DB Heavent" panose="02000506060000020004" pitchFamily="2" charset="-34"/>
              </a:rPr>
              <a:t>Evidence sentence embedding only show first 15 dimensions</a:t>
            </a:r>
          </a:p>
        </p:txBody>
      </p:sp>
      <p:sp>
        <p:nvSpPr>
          <p:cNvPr id="1044" name="TextBox 1043">
            <a:extLst>
              <a:ext uri="{FF2B5EF4-FFF2-40B4-BE49-F238E27FC236}">
                <a16:creationId xmlns:a16="http://schemas.microsoft.com/office/drawing/2014/main" id="{13275EBA-AA1D-0174-99AC-4DE9F1B572F0}"/>
              </a:ext>
            </a:extLst>
          </p:cNvPr>
          <p:cNvSpPr txBox="1"/>
          <p:nvPr/>
        </p:nvSpPr>
        <p:spPr>
          <a:xfrm>
            <a:off x="8463418" y="4375070"/>
            <a:ext cx="2443463" cy="518604"/>
          </a:xfrm>
          <a:prstGeom prst="rect">
            <a:avLst/>
          </a:prstGeom>
          <a:noFill/>
        </p:spPr>
        <p:txBody>
          <a:bodyPr wrap="square">
            <a:spAutoFit/>
          </a:bodyPr>
          <a:lstStyle/>
          <a:p>
            <a:pPr algn="ctr" defTabSz="633039">
              <a:defRPr/>
            </a:pPr>
            <a:r>
              <a:rPr lang="en-US" sz="1385" b="1" dirty="0">
                <a:latin typeface="Times New Roman" panose="02020603050405020304" pitchFamily="18" charset="0"/>
                <a:ea typeface="UD Digi Kyokasho N-B" panose="020B0400000000000000" pitchFamily="18" charset="-128"/>
                <a:cs typeface="Times New Roman" panose="02020603050405020304" pitchFamily="18" charset="0"/>
              </a:rPr>
              <a:t>(Dot product vector </a:t>
            </a:r>
          </a:p>
          <a:p>
            <a:pPr algn="ctr" defTabSz="633039">
              <a:defRPr/>
            </a:pPr>
            <a:r>
              <a:rPr lang="en-US" sz="1385" b="1" dirty="0">
                <a:latin typeface="Times New Roman" panose="02020603050405020304" pitchFamily="18" charset="0"/>
                <a:ea typeface="UD Digi Kyokasho N-B" panose="020B0400000000000000" pitchFamily="18" charset="-128"/>
                <a:cs typeface="Times New Roman" panose="02020603050405020304" pitchFamily="18" charset="0"/>
              </a:rPr>
              <a:t>to find Cosine Similarity)</a:t>
            </a:r>
            <a:endParaRPr lang="en-US" sz="1385" dirty="0">
              <a:latin typeface="Times New Roman" panose="02020603050405020304" pitchFamily="18" charset="0"/>
              <a:cs typeface="Times New Roman" panose="02020603050405020304" pitchFamily="18" charset="0"/>
            </a:endParaRPr>
          </a:p>
        </p:txBody>
      </p:sp>
      <p:grpSp>
        <p:nvGrpSpPr>
          <p:cNvPr id="1045" name="Group 1044">
            <a:extLst>
              <a:ext uri="{FF2B5EF4-FFF2-40B4-BE49-F238E27FC236}">
                <a16:creationId xmlns:a16="http://schemas.microsoft.com/office/drawing/2014/main" id="{3288790A-A202-B3B3-5F36-E849EEC5BBB3}"/>
              </a:ext>
            </a:extLst>
          </p:cNvPr>
          <p:cNvGrpSpPr/>
          <p:nvPr/>
        </p:nvGrpSpPr>
        <p:grpSpPr>
          <a:xfrm>
            <a:off x="8697119" y="1506380"/>
            <a:ext cx="3330375" cy="2489619"/>
            <a:chOff x="4872708" y="11549454"/>
            <a:chExt cx="4810542" cy="3596117"/>
          </a:xfrm>
        </p:grpSpPr>
        <p:pic>
          <p:nvPicPr>
            <p:cNvPr id="1046" name="Picture 38" descr="The X-Y Axis - Free Math Help">
              <a:extLst>
                <a:ext uri="{FF2B5EF4-FFF2-40B4-BE49-F238E27FC236}">
                  <a16:creationId xmlns:a16="http://schemas.microsoft.com/office/drawing/2014/main" id="{21384167-171D-14BC-9B8B-48C14B718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708" y="11549454"/>
              <a:ext cx="4748647" cy="3596117"/>
            </a:xfrm>
            <a:prstGeom prst="rect">
              <a:avLst/>
            </a:prstGeom>
            <a:solidFill>
              <a:srgbClr val="E39F74"/>
            </a:solidFill>
          </p:spPr>
        </p:pic>
        <p:sp>
          <p:nvSpPr>
            <p:cNvPr id="1047" name="วงรี 13">
              <a:extLst>
                <a:ext uri="{FF2B5EF4-FFF2-40B4-BE49-F238E27FC236}">
                  <a16:creationId xmlns:a16="http://schemas.microsoft.com/office/drawing/2014/main" id="{FD4B49E1-DA09-E53C-619E-1D61A504028D}"/>
                </a:ext>
              </a:extLst>
            </p:cNvPr>
            <p:cNvSpPr/>
            <p:nvPr/>
          </p:nvSpPr>
          <p:spPr>
            <a:xfrm>
              <a:off x="6819173" y="14126498"/>
              <a:ext cx="178114" cy="16773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048" name="วงรี 67">
              <a:extLst>
                <a:ext uri="{FF2B5EF4-FFF2-40B4-BE49-F238E27FC236}">
                  <a16:creationId xmlns:a16="http://schemas.microsoft.com/office/drawing/2014/main" id="{9321D858-2A98-AF29-FAC6-09E8FD373AEF}"/>
                </a:ext>
              </a:extLst>
            </p:cNvPr>
            <p:cNvSpPr/>
            <p:nvPr/>
          </p:nvSpPr>
          <p:spPr>
            <a:xfrm>
              <a:off x="6005890" y="12608508"/>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049" name="วงรี 69">
              <a:extLst>
                <a:ext uri="{FF2B5EF4-FFF2-40B4-BE49-F238E27FC236}">
                  <a16:creationId xmlns:a16="http://schemas.microsoft.com/office/drawing/2014/main" id="{4AF631C2-A5F2-E6F8-95F9-75ED70BDDB13}"/>
                </a:ext>
              </a:extLst>
            </p:cNvPr>
            <p:cNvSpPr/>
            <p:nvPr/>
          </p:nvSpPr>
          <p:spPr>
            <a:xfrm>
              <a:off x="6428748" y="13471330"/>
              <a:ext cx="178114" cy="16773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050" name="วงรี 72">
              <a:extLst>
                <a:ext uri="{FF2B5EF4-FFF2-40B4-BE49-F238E27FC236}">
                  <a16:creationId xmlns:a16="http://schemas.microsoft.com/office/drawing/2014/main" id="{DAD2B9DC-192A-B80E-3180-142BBA9CA8B1}"/>
                </a:ext>
              </a:extLst>
            </p:cNvPr>
            <p:cNvSpPr/>
            <p:nvPr/>
          </p:nvSpPr>
          <p:spPr>
            <a:xfrm>
              <a:off x="6868827" y="13658688"/>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cxnSp>
          <p:nvCxnSpPr>
            <p:cNvPr id="1051" name="ตัวเชื่อมต่อตรง 15">
              <a:extLst>
                <a:ext uri="{FF2B5EF4-FFF2-40B4-BE49-F238E27FC236}">
                  <a16:creationId xmlns:a16="http://schemas.microsoft.com/office/drawing/2014/main" id="{F68F055E-7679-A3F1-8CFA-DDC2EA5D1573}"/>
                </a:ext>
              </a:extLst>
            </p:cNvPr>
            <p:cNvCxnSpPr>
              <a:cxnSpLocks/>
              <a:endCxn id="1049" idx="3"/>
            </p:cNvCxnSpPr>
            <p:nvPr/>
          </p:nvCxnSpPr>
          <p:spPr>
            <a:xfrm flipV="1">
              <a:off x="5495867" y="13614500"/>
              <a:ext cx="958963" cy="985855"/>
            </a:xfrm>
            <a:prstGeom prst="line">
              <a:avLst/>
            </a:prstGeom>
            <a:solidFill>
              <a:srgbClr val="002060"/>
            </a:solidFill>
            <a:ln>
              <a:solidFill>
                <a:srgbClr val="00B050"/>
              </a:solidFill>
            </a:ln>
          </p:spPr>
          <p:style>
            <a:lnRef idx="3">
              <a:schemeClr val="accent5"/>
            </a:lnRef>
            <a:fillRef idx="0">
              <a:schemeClr val="accent5"/>
            </a:fillRef>
            <a:effectRef idx="2">
              <a:schemeClr val="accent5"/>
            </a:effectRef>
            <a:fontRef idx="minor">
              <a:schemeClr val="tx1"/>
            </a:fontRef>
          </p:style>
        </p:cxnSp>
        <p:sp>
          <p:nvSpPr>
            <p:cNvPr id="1052" name="ส่วนโค้ง 26">
              <a:extLst>
                <a:ext uri="{FF2B5EF4-FFF2-40B4-BE49-F238E27FC236}">
                  <a16:creationId xmlns:a16="http://schemas.microsoft.com/office/drawing/2014/main" id="{7AA8AE14-265C-3521-4693-741D8BEF94A6}"/>
                </a:ext>
              </a:extLst>
            </p:cNvPr>
            <p:cNvSpPr/>
            <p:nvPr/>
          </p:nvSpPr>
          <p:spPr>
            <a:xfrm>
              <a:off x="6056507" y="14232781"/>
              <a:ext cx="254992" cy="236621"/>
            </a:xfrm>
            <a:prstGeom prst="arc">
              <a:avLst>
                <a:gd name="adj1" fmla="val 16200000"/>
                <a:gd name="adj2" fmla="val 1059957"/>
              </a:avLst>
            </a:prstGeom>
            <a:solidFill>
              <a:schemeClr val="accent5">
                <a:lumMod val="40000"/>
                <a:lumOff val="60000"/>
              </a:schemeClr>
            </a:solidFill>
            <a:ln>
              <a:solidFill>
                <a:srgbClr val="00206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633039">
                <a:defRPr/>
              </a:pPr>
              <a:endParaRPr lang="en-US" sz="1246">
                <a:solidFill>
                  <a:prstClr val="black"/>
                </a:solidFill>
                <a:latin typeface="DB Heavent" panose="02000506060000020004" pitchFamily="2" charset="-34"/>
                <a:cs typeface="DB Heavent" panose="02000506060000020004" pitchFamily="2" charset="-34"/>
              </a:endParaRPr>
            </a:p>
          </p:txBody>
        </p:sp>
        <p:cxnSp>
          <p:nvCxnSpPr>
            <p:cNvPr id="1053" name="ตัวเชื่อมต่อตรง 75">
              <a:extLst>
                <a:ext uri="{FF2B5EF4-FFF2-40B4-BE49-F238E27FC236}">
                  <a16:creationId xmlns:a16="http://schemas.microsoft.com/office/drawing/2014/main" id="{BAAEC8B9-7437-F2CE-7BFA-53EA504E1A51}"/>
                </a:ext>
              </a:extLst>
            </p:cNvPr>
            <p:cNvCxnSpPr>
              <a:cxnSpLocks/>
            </p:cNvCxnSpPr>
            <p:nvPr/>
          </p:nvCxnSpPr>
          <p:spPr>
            <a:xfrm flipV="1">
              <a:off x="5521872" y="14210366"/>
              <a:ext cx="1410760" cy="405258"/>
            </a:xfrm>
            <a:prstGeom prst="line">
              <a:avLst/>
            </a:prstGeom>
            <a:solidFill>
              <a:srgbClr val="002060"/>
            </a:solidFill>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054" name="ตัวเชื่อมต่อตรง 80">
              <a:extLst>
                <a:ext uri="{FF2B5EF4-FFF2-40B4-BE49-F238E27FC236}">
                  <a16:creationId xmlns:a16="http://schemas.microsoft.com/office/drawing/2014/main" id="{C88A6930-4F68-E4D7-C0CA-E39BEEED3601}"/>
                </a:ext>
              </a:extLst>
            </p:cNvPr>
            <p:cNvCxnSpPr>
              <a:cxnSpLocks/>
            </p:cNvCxnSpPr>
            <p:nvPr/>
          </p:nvCxnSpPr>
          <p:spPr>
            <a:xfrm flipV="1">
              <a:off x="5521872" y="12965548"/>
              <a:ext cx="1138601" cy="1650076"/>
            </a:xfrm>
            <a:prstGeom prst="line">
              <a:avLst/>
            </a:prstGeom>
            <a:solidFill>
              <a:srgbClr val="FF00FF"/>
            </a:solidFill>
            <a:ln>
              <a:solidFill>
                <a:srgbClr val="FF00FF"/>
              </a:solidFill>
              <a:prstDash val="dash"/>
            </a:ln>
          </p:spPr>
          <p:style>
            <a:lnRef idx="3">
              <a:schemeClr val="accent5"/>
            </a:lnRef>
            <a:fillRef idx="0">
              <a:schemeClr val="accent5"/>
            </a:fillRef>
            <a:effectRef idx="2">
              <a:schemeClr val="accent5"/>
            </a:effectRef>
            <a:fontRef idx="minor">
              <a:schemeClr val="tx1"/>
            </a:fontRef>
          </p:style>
        </p:cxnSp>
        <p:cxnSp>
          <p:nvCxnSpPr>
            <p:cNvPr id="1055" name="ตัวเชื่อมต่อตรง 82">
              <a:extLst>
                <a:ext uri="{FF2B5EF4-FFF2-40B4-BE49-F238E27FC236}">
                  <a16:creationId xmlns:a16="http://schemas.microsoft.com/office/drawing/2014/main" id="{94D63ADA-A9E1-582A-862C-6A7E9954DFE9}"/>
                </a:ext>
              </a:extLst>
            </p:cNvPr>
            <p:cNvCxnSpPr>
              <a:cxnSpLocks/>
            </p:cNvCxnSpPr>
            <p:nvPr/>
          </p:nvCxnSpPr>
          <p:spPr>
            <a:xfrm flipV="1">
              <a:off x="5478008" y="12741012"/>
              <a:ext cx="588138" cy="1874611"/>
            </a:xfrm>
            <a:prstGeom prst="line">
              <a:avLst/>
            </a:prstGeom>
            <a:solidFill>
              <a:srgbClr val="FF00FF"/>
            </a:solidFill>
            <a:ln>
              <a:solidFill>
                <a:srgbClr val="FF00FF"/>
              </a:solidFill>
              <a:prstDash val="dash"/>
            </a:ln>
          </p:spPr>
          <p:style>
            <a:lnRef idx="3">
              <a:schemeClr val="accent5"/>
            </a:lnRef>
            <a:fillRef idx="0">
              <a:schemeClr val="accent5"/>
            </a:fillRef>
            <a:effectRef idx="2">
              <a:schemeClr val="accent5"/>
            </a:effectRef>
            <a:fontRef idx="minor">
              <a:schemeClr val="tx1"/>
            </a:fontRef>
          </p:style>
        </p:cxnSp>
        <p:cxnSp>
          <p:nvCxnSpPr>
            <p:cNvPr id="1056" name="ตัวเชื่อมต่อตรง 84">
              <a:extLst>
                <a:ext uri="{FF2B5EF4-FFF2-40B4-BE49-F238E27FC236}">
                  <a16:creationId xmlns:a16="http://schemas.microsoft.com/office/drawing/2014/main" id="{FEA4DF01-4087-E4D1-0FB5-E0EAE93FDD4D}"/>
                </a:ext>
              </a:extLst>
            </p:cNvPr>
            <p:cNvCxnSpPr>
              <a:cxnSpLocks/>
              <a:endCxn id="1050" idx="3"/>
            </p:cNvCxnSpPr>
            <p:nvPr/>
          </p:nvCxnSpPr>
          <p:spPr>
            <a:xfrm flipV="1">
              <a:off x="5521872" y="13801857"/>
              <a:ext cx="1373039" cy="813767"/>
            </a:xfrm>
            <a:prstGeom prst="line">
              <a:avLst/>
            </a:prstGeom>
            <a:ln>
              <a:solidFill>
                <a:srgbClr val="FF00FF"/>
              </a:solidFill>
              <a:prstDash val="dash"/>
            </a:ln>
          </p:spPr>
          <p:style>
            <a:lnRef idx="3">
              <a:schemeClr val="accent5"/>
            </a:lnRef>
            <a:fillRef idx="0">
              <a:schemeClr val="accent5"/>
            </a:fillRef>
            <a:effectRef idx="2">
              <a:schemeClr val="accent5"/>
            </a:effectRef>
            <a:fontRef idx="minor">
              <a:schemeClr val="tx1"/>
            </a:fontRef>
          </p:style>
        </p:cxnSp>
        <p:sp>
          <p:nvSpPr>
            <p:cNvPr id="1057" name="วงรี 67">
              <a:extLst>
                <a:ext uri="{FF2B5EF4-FFF2-40B4-BE49-F238E27FC236}">
                  <a16:creationId xmlns:a16="http://schemas.microsoft.com/office/drawing/2014/main" id="{25C68ADC-D5EA-5650-CA17-C16BEE3C63E8}"/>
                </a:ext>
              </a:extLst>
            </p:cNvPr>
            <p:cNvSpPr/>
            <p:nvPr/>
          </p:nvSpPr>
          <p:spPr>
            <a:xfrm>
              <a:off x="6621902" y="12818127"/>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058" name="TextBox 1057">
              <a:extLst>
                <a:ext uri="{FF2B5EF4-FFF2-40B4-BE49-F238E27FC236}">
                  <a16:creationId xmlns:a16="http://schemas.microsoft.com/office/drawing/2014/main" id="{2A625256-15C6-6002-F20A-82860740686E}"/>
                </a:ext>
              </a:extLst>
            </p:cNvPr>
            <p:cNvSpPr txBox="1"/>
            <p:nvPr/>
          </p:nvSpPr>
          <p:spPr>
            <a:xfrm>
              <a:off x="5588563" y="12184615"/>
              <a:ext cx="1722311" cy="441232"/>
            </a:xfrm>
            <a:prstGeom prst="rect">
              <a:avLst/>
            </a:prstGeom>
            <a:noFill/>
            <a:ln>
              <a:noFill/>
            </a:ln>
          </p:spPr>
          <p:txBody>
            <a:bodyPr wrap="square" rtlCol="0">
              <a:spAutoFit/>
            </a:bodyPr>
            <a:lstStyle/>
            <a:p>
              <a:pPr algn="ctr" defTabSz="633039">
                <a:defRPr/>
              </a:pPr>
              <a:r>
                <a:rPr lang="en-US" sz="1385" dirty="0">
                  <a:solidFill>
                    <a:prstClr val="black"/>
                  </a:solidFill>
                  <a:latin typeface="Times New Roman" panose="02020603050405020304" pitchFamily="18" charset="0"/>
                  <a:cs typeface="Times New Roman" panose="02020603050405020304" pitchFamily="18" charset="0"/>
                </a:rPr>
                <a:t>Score 5</a:t>
              </a:r>
            </a:p>
          </p:txBody>
        </p:sp>
        <p:sp>
          <p:nvSpPr>
            <p:cNvPr id="1059" name="TextBox 1058">
              <a:extLst>
                <a:ext uri="{FF2B5EF4-FFF2-40B4-BE49-F238E27FC236}">
                  <a16:creationId xmlns:a16="http://schemas.microsoft.com/office/drawing/2014/main" id="{CAF97B59-F0F5-93A1-852F-C6832219F8BE}"/>
                </a:ext>
              </a:extLst>
            </p:cNvPr>
            <p:cNvSpPr txBox="1"/>
            <p:nvPr/>
          </p:nvSpPr>
          <p:spPr>
            <a:xfrm>
              <a:off x="6480836" y="12566059"/>
              <a:ext cx="1576428" cy="441232"/>
            </a:xfrm>
            <a:prstGeom prst="rect">
              <a:avLst/>
            </a:prstGeom>
            <a:noFill/>
          </p:spPr>
          <p:txBody>
            <a:bodyPr wrap="square" rtlCol="0">
              <a:spAutoFit/>
            </a:bodyPr>
            <a:lstStyle/>
            <a:p>
              <a:pPr algn="ctr" defTabSz="633039">
                <a:defRPr/>
              </a:pPr>
              <a:r>
                <a:rPr lang="en-US" sz="1385" dirty="0">
                  <a:solidFill>
                    <a:prstClr val="black"/>
                  </a:solidFill>
                  <a:latin typeface="Times New Roman" panose="02020603050405020304" pitchFamily="18" charset="0"/>
                  <a:cs typeface="Times New Roman" panose="02020603050405020304" pitchFamily="18" charset="0"/>
                </a:rPr>
                <a:t>Score 4</a:t>
              </a:r>
            </a:p>
          </p:txBody>
        </p:sp>
        <p:sp>
          <p:nvSpPr>
            <p:cNvPr id="1060" name="TextBox 1059">
              <a:extLst>
                <a:ext uri="{FF2B5EF4-FFF2-40B4-BE49-F238E27FC236}">
                  <a16:creationId xmlns:a16="http://schemas.microsoft.com/office/drawing/2014/main" id="{BEE199FB-04FA-3E8B-2677-DC125CB76613}"/>
                </a:ext>
              </a:extLst>
            </p:cNvPr>
            <p:cNvSpPr txBox="1"/>
            <p:nvPr/>
          </p:nvSpPr>
          <p:spPr>
            <a:xfrm>
              <a:off x="6808623" y="13552634"/>
              <a:ext cx="1470904" cy="441232"/>
            </a:xfrm>
            <a:prstGeom prst="rect">
              <a:avLst/>
            </a:prstGeom>
            <a:noFill/>
          </p:spPr>
          <p:txBody>
            <a:bodyPr wrap="square" rtlCol="0">
              <a:spAutoFit/>
            </a:bodyPr>
            <a:lstStyle/>
            <a:p>
              <a:pPr algn="ctr" defTabSz="633039">
                <a:defRPr/>
              </a:pPr>
              <a:r>
                <a:rPr lang="en-US" sz="1385" dirty="0">
                  <a:solidFill>
                    <a:prstClr val="black"/>
                  </a:solidFill>
                  <a:latin typeface="Times New Roman" panose="02020603050405020304" pitchFamily="18" charset="0"/>
                  <a:cs typeface="Times New Roman" panose="02020603050405020304" pitchFamily="18" charset="0"/>
                </a:rPr>
                <a:t>Score 3</a:t>
              </a:r>
            </a:p>
          </p:txBody>
        </p:sp>
        <p:sp>
          <p:nvSpPr>
            <p:cNvPr id="1061" name="TextBox 1060">
              <a:extLst>
                <a:ext uri="{FF2B5EF4-FFF2-40B4-BE49-F238E27FC236}">
                  <a16:creationId xmlns:a16="http://schemas.microsoft.com/office/drawing/2014/main" id="{73BEB2AF-9886-0389-8C72-03827350FCCE}"/>
                </a:ext>
              </a:extLst>
            </p:cNvPr>
            <p:cNvSpPr txBox="1"/>
            <p:nvPr/>
          </p:nvSpPr>
          <p:spPr>
            <a:xfrm>
              <a:off x="7053611" y="14007117"/>
              <a:ext cx="2629639" cy="441232"/>
            </a:xfrm>
            <a:prstGeom prst="rect">
              <a:avLst/>
            </a:prstGeom>
            <a:noFill/>
          </p:spPr>
          <p:txBody>
            <a:bodyPr wrap="square" rtlCol="0">
              <a:spAutoFit/>
            </a:bodyPr>
            <a:lstStyle/>
            <a:p>
              <a:pPr algn="ctr" defTabSz="633039">
                <a:defRPr/>
              </a:pPr>
              <a:r>
                <a:rPr lang="en-US" sz="1385" dirty="0">
                  <a:solidFill>
                    <a:prstClr val="black"/>
                  </a:solidFill>
                  <a:latin typeface="Times New Roman" panose="02020603050405020304" pitchFamily="18" charset="0"/>
                  <a:cs typeface="Times New Roman" panose="02020603050405020304" pitchFamily="18" charset="0"/>
                </a:rPr>
                <a:t>Evidence Hospital 1</a:t>
              </a:r>
            </a:p>
          </p:txBody>
        </p:sp>
        <p:sp>
          <p:nvSpPr>
            <p:cNvPr id="1062" name="TextBox 1061">
              <a:extLst>
                <a:ext uri="{FF2B5EF4-FFF2-40B4-BE49-F238E27FC236}">
                  <a16:creationId xmlns:a16="http://schemas.microsoft.com/office/drawing/2014/main" id="{2637ACE8-B16A-9A43-675F-8EA754CFE029}"/>
                </a:ext>
              </a:extLst>
            </p:cNvPr>
            <p:cNvSpPr txBox="1"/>
            <p:nvPr/>
          </p:nvSpPr>
          <p:spPr>
            <a:xfrm>
              <a:off x="6366425" y="13165146"/>
              <a:ext cx="2803024" cy="441232"/>
            </a:xfrm>
            <a:prstGeom prst="rect">
              <a:avLst/>
            </a:prstGeom>
            <a:noFill/>
          </p:spPr>
          <p:txBody>
            <a:bodyPr wrap="square" rtlCol="0">
              <a:spAutoFit/>
            </a:bodyPr>
            <a:lstStyle/>
            <a:p>
              <a:pPr algn="ctr" defTabSz="633039">
                <a:defRPr/>
              </a:pPr>
              <a:r>
                <a:rPr lang="en-US" sz="1385" dirty="0">
                  <a:solidFill>
                    <a:prstClr val="black"/>
                  </a:solidFill>
                  <a:latin typeface="Times New Roman" panose="02020603050405020304" pitchFamily="18" charset="0"/>
                  <a:cs typeface="Times New Roman" panose="02020603050405020304" pitchFamily="18" charset="0"/>
                </a:rPr>
                <a:t>Evidence Hospital n</a:t>
              </a:r>
            </a:p>
          </p:txBody>
        </p:sp>
      </p:grpSp>
      <p:sp>
        <p:nvSpPr>
          <p:cNvPr id="1063" name="TextBox 1062">
            <a:extLst>
              <a:ext uri="{FF2B5EF4-FFF2-40B4-BE49-F238E27FC236}">
                <a16:creationId xmlns:a16="http://schemas.microsoft.com/office/drawing/2014/main" id="{A4EBA218-F784-552D-58EA-7227B0CB4705}"/>
              </a:ext>
            </a:extLst>
          </p:cNvPr>
          <p:cNvSpPr txBox="1"/>
          <p:nvPr/>
        </p:nvSpPr>
        <p:spPr>
          <a:xfrm>
            <a:off x="9316330" y="930136"/>
            <a:ext cx="2651480" cy="1077218"/>
          </a:xfrm>
          <a:prstGeom prst="rect">
            <a:avLst/>
          </a:prstGeom>
          <a:solidFill>
            <a:schemeClr val="bg1"/>
          </a:solidFill>
        </p:spPr>
        <p:txBody>
          <a:bodyPr wrap="square" rtlCol="0">
            <a:spAutoFit/>
          </a:bodyPr>
          <a:lstStyle/>
          <a:p>
            <a:pPr algn="ctr" defTabSz="633039">
              <a:defRPr/>
            </a:pPr>
            <a:r>
              <a:rPr lang="en-US" sz="1600" b="1" dirty="0">
                <a:solidFill>
                  <a:prstClr val="black"/>
                </a:solidFill>
                <a:latin typeface="DB Heavent" panose="02000506060000020004" pitchFamily="2" charset="-34"/>
                <a:ea typeface="Tahoma" panose="020B0604030504040204" pitchFamily="34" charset="0"/>
                <a:cs typeface="DB Heavent" panose="02000506060000020004" pitchFamily="2" charset="-34"/>
              </a:rPr>
              <a:t>Cosine Similarity Score</a:t>
            </a:r>
          </a:p>
          <a:p>
            <a:pPr algn="ctr" defTabSz="633039">
              <a:defRPr/>
            </a:pPr>
            <a:r>
              <a:rPr lang="en-US" sz="1600" b="1" dirty="0">
                <a:solidFill>
                  <a:prstClr val="black"/>
                </a:solidFill>
                <a:latin typeface="DB Heavent" panose="02000506060000020004" pitchFamily="2" charset="-34"/>
                <a:ea typeface="Tahoma" panose="020B0604030504040204" pitchFamily="34" charset="0"/>
                <a:cs typeface="DB Heavent" panose="02000506060000020004" pitchFamily="2" charset="-34"/>
              </a:rPr>
              <a:t>Between Score Guideline Sentence Embedding Each Score Level 3-5 and Evidence Sentence Embedding</a:t>
            </a:r>
          </a:p>
        </p:txBody>
      </p:sp>
      <p:sp>
        <p:nvSpPr>
          <p:cNvPr id="4" name="TextBox 3">
            <a:hlinkClick r:id="rId8" action="ppaction://hlinksldjump"/>
            <a:extLst>
              <a:ext uri="{FF2B5EF4-FFF2-40B4-BE49-F238E27FC236}">
                <a16:creationId xmlns:a16="http://schemas.microsoft.com/office/drawing/2014/main" id="{6A42D7C7-ACB4-6CE6-6AD6-40EA4E5F0417}"/>
              </a:ext>
            </a:extLst>
          </p:cNvPr>
          <p:cNvSpPr txBox="1"/>
          <p:nvPr/>
        </p:nvSpPr>
        <p:spPr>
          <a:xfrm>
            <a:off x="10385080" y="5697158"/>
            <a:ext cx="1413782" cy="430887"/>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200" dirty="0">
                <a:latin typeface="DB Heavent" panose="02000506060000020004" pitchFamily="2" charset="-34"/>
                <a:cs typeface="DB Heavent" panose="02000506060000020004" pitchFamily="2" charset="-34"/>
              </a:rPr>
              <a:t>Result Step 1</a:t>
            </a:r>
          </a:p>
        </p:txBody>
      </p:sp>
    </p:spTree>
    <p:extLst>
      <p:ext uri="{BB962C8B-B14F-4D97-AF65-F5344CB8AC3E}">
        <p14:creationId xmlns:p14="http://schemas.microsoft.com/office/powerpoint/2010/main" val="288732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3"/>
          <p:cNvSpPr txBox="1">
            <a:spLocks noGrp="1"/>
          </p:cNvSpPr>
          <p:nvPr>
            <p:ph type="title"/>
          </p:nvPr>
        </p:nvSpPr>
        <p:spPr>
          <a:xfrm>
            <a:off x="960000" y="537612"/>
            <a:ext cx="10272000" cy="763600"/>
          </a:xfrm>
          <a:prstGeom prst="rect">
            <a:avLst/>
          </a:prstGeom>
        </p:spPr>
        <p:txBody>
          <a:bodyPr spcFirstLastPara="1" vert="horz" wrap="square" lIns="121900" tIns="121900" rIns="121900" bIns="121900" rtlCol="0" anchor="t" anchorCtr="0">
            <a:noAutofit/>
          </a:bodyPr>
          <a:lstStyle/>
          <a:p>
            <a:r>
              <a:rPr lang="en-US" sz="4000" dirty="0"/>
              <a:t>RESULTS ANALYSIS STEP 1</a:t>
            </a:r>
          </a:p>
        </p:txBody>
      </p:sp>
      <p:sp>
        <p:nvSpPr>
          <p:cNvPr id="3" name="TextBox 2">
            <a:extLst>
              <a:ext uri="{FF2B5EF4-FFF2-40B4-BE49-F238E27FC236}">
                <a16:creationId xmlns:a16="http://schemas.microsoft.com/office/drawing/2014/main" id="{A0E8C6B7-DFF2-F0A7-389E-7204B1626993}"/>
              </a:ext>
            </a:extLst>
          </p:cNvPr>
          <p:cNvSpPr txBox="1"/>
          <p:nvPr/>
        </p:nvSpPr>
        <p:spPr>
          <a:xfrm>
            <a:off x="1707357" y="1572228"/>
            <a:ext cx="8777286" cy="1938992"/>
          </a:xfrm>
          <a:prstGeom prst="rect">
            <a:avLst/>
          </a:prstGeom>
          <a:noFill/>
        </p:spPr>
        <p:txBody>
          <a:bodyPr wrap="square">
            <a:spAutoFit/>
          </a:bodyPr>
          <a:lstStyle/>
          <a:p>
            <a:r>
              <a:rPr lang="en-US" sz="2400" dirty="0">
                <a:latin typeface="DB Heavent" panose="02000506060000020004" pitchFamily="2" charset="-34"/>
                <a:cs typeface="DB Heavent" panose="02000506060000020004" pitchFamily="2" charset="-34"/>
              </a:rPr>
              <a:t>	</a:t>
            </a:r>
            <a:r>
              <a:rPr lang="en-US" sz="2400" dirty="0">
                <a:latin typeface="Arial" panose="020B0604020202020204" pitchFamily="34" charset="0"/>
                <a:cs typeface="Arial" panose="020B0604020202020204" pitchFamily="34" charset="0"/>
              </a:rPr>
              <a:t> The results of the first stage of the research were found to be inconsistent with the hypothesis, as only 47 out of 1,501 hospital survey reports in the "things found/evidence" topic complied with the HA Standard Score guideline (HSSG) by measuring the cosine similarity. </a:t>
            </a:r>
          </a:p>
        </p:txBody>
      </p:sp>
      <p:sp>
        <p:nvSpPr>
          <p:cNvPr id="5" name="TextBox 4">
            <a:extLst>
              <a:ext uri="{FF2B5EF4-FFF2-40B4-BE49-F238E27FC236}">
                <a16:creationId xmlns:a16="http://schemas.microsoft.com/office/drawing/2014/main" id="{69616EF2-65AA-E9EF-B0D0-6BFFBD088821}"/>
              </a:ext>
            </a:extLst>
          </p:cNvPr>
          <p:cNvSpPr txBox="1"/>
          <p:nvPr/>
        </p:nvSpPr>
        <p:spPr>
          <a:xfrm>
            <a:off x="7572442" y="5536144"/>
            <a:ext cx="3813812" cy="430887"/>
          </a:xfrm>
          <a:prstGeom prst="rect">
            <a:avLst/>
          </a:prstGeom>
          <a:noFill/>
        </p:spPr>
        <p:txBody>
          <a:bodyPr wrap="square">
            <a:spAutoFit/>
          </a:bodyPr>
          <a:lstStyle/>
          <a:p>
            <a:r>
              <a:rPr lang="en-US" sz="2200" b="1" dirty="0">
                <a:solidFill>
                  <a:srgbClr val="00B050"/>
                </a:solidFill>
                <a:latin typeface="Arial" panose="020B0604020202020204" pitchFamily="34" charset="0"/>
                <a:cs typeface="Arial" panose="020B0604020202020204" pitchFamily="34" charset="0"/>
              </a:rPr>
              <a:t>47 Reports </a:t>
            </a:r>
            <a:r>
              <a:rPr lang="en-US" sz="2200" dirty="0">
                <a:solidFill>
                  <a:srgbClr val="00B050"/>
                </a:solidFill>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1501 Reports</a:t>
            </a:r>
          </a:p>
        </p:txBody>
      </p:sp>
      <p:grpSp>
        <p:nvGrpSpPr>
          <p:cNvPr id="18" name="Group 17">
            <a:extLst>
              <a:ext uri="{FF2B5EF4-FFF2-40B4-BE49-F238E27FC236}">
                <a16:creationId xmlns:a16="http://schemas.microsoft.com/office/drawing/2014/main" id="{E34A834F-CAA7-478B-328F-775E6DB94261}"/>
              </a:ext>
            </a:extLst>
          </p:cNvPr>
          <p:cNvGrpSpPr/>
          <p:nvPr/>
        </p:nvGrpSpPr>
        <p:grpSpPr>
          <a:xfrm>
            <a:off x="1175287" y="3554375"/>
            <a:ext cx="4323407" cy="2710258"/>
            <a:chOff x="1175287" y="3554375"/>
            <a:chExt cx="4323407" cy="2710258"/>
          </a:xfrm>
        </p:grpSpPr>
        <p:grpSp>
          <p:nvGrpSpPr>
            <p:cNvPr id="16" name="Group 15">
              <a:extLst>
                <a:ext uri="{FF2B5EF4-FFF2-40B4-BE49-F238E27FC236}">
                  <a16:creationId xmlns:a16="http://schemas.microsoft.com/office/drawing/2014/main" id="{BB3AF265-95FC-D34C-D7D5-CA109DC1D5A2}"/>
                </a:ext>
              </a:extLst>
            </p:cNvPr>
            <p:cNvGrpSpPr/>
            <p:nvPr/>
          </p:nvGrpSpPr>
          <p:grpSpPr>
            <a:xfrm>
              <a:off x="1175287" y="4539973"/>
              <a:ext cx="2992140" cy="1724660"/>
              <a:chOff x="666730" y="4199890"/>
              <a:chExt cx="2992140" cy="1724660"/>
            </a:xfrm>
          </p:grpSpPr>
          <p:pic>
            <p:nvPicPr>
              <p:cNvPr id="2052" name="Picture 4" descr="line icon for hypothesis 15386734 Vector Art at Vecteezy">
                <a:extLst>
                  <a:ext uri="{FF2B5EF4-FFF2-40B4-BE49-F238E27FC236}">
                    <a16:creationId xmlns:a16="http://schemas.microsoft.com/office/drawing/2014/main" id="{B4E95AB3-EF0A-DAAB-918A-316906F38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370" y="42100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ndard Icons - Free SVG &amp; PNG Standard Images - Noun Project">
                <a:extLst>
                  <a:ext uri="{FF2B5EF4-FFF2-40B4-BE49-F238E27FC236}">
                    <a16:creationId xmlns:a16="http://schemas.microsoft.com/office/drawing/2014/main" id="{A73E9877-6530-17FD-F75D-41125C2C191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2000" y1="25500" x2="29000" y2="61500"/>
                            <a14:foregroundMark x1="50500" y1="24500" x2="27000" y2="62500"/>
                            <a14:foregroundMark x1="27000" y1="62500" x2="17000" y2="20500"/>
                            <a14:foregroundMark x1="61500" y1="43000" x2="52500" y2="16000"/>
                            <a14:foregroundMark x1="42500" y1="72500" x2="18000" y2="68000"/>
                            <a14:foregroundMark x1="41500" y1="54000" x2="50500" y2="54000"/>
                            <a14:foregroundMark x1="72500" y1="57000" x2="70000" y2="68000"/>
                            <a14:foregroundMark x1="70000" y1="55000" x2="68500" y2="49500"/>
                            <a14:foregroundMark x1="82000" y1="85000" x2="83500" y2="85000"/>
                            <a14:foregroundMark x1="57500" y1="86500" x2="65000" y2="70000"/>
                            <a14:foregroundMark x1="74500" y1="70000" x2="74500" y2="70000"/>
                            <a14:foregroundMark x1="73500" y1="78500" x2="73500" y2="78500"/>
                            <a14:foregroundMark x1="83000" y1="73500" x2="83000" y2="73500"/>
                            <a14:foregroundMark x1="85500" y1="65500" x2="85500" y2="65500"/>
                            <a14:foregroundMark x1="85500" y1="59000" x2="85500" y2="59000"/>
                            <a14:foregroundMark x1="87000" y1="65500" x2="85500" y2="72000"/>
                            <a14:foregroundMark x1="85500" y1="60500" x2="56000" y2="60500"/>
                            <a14:foregroundMark x1="56500" y1="68000" x2="56500" y2="54000"/>
                            <a14:foregroundMark x1="63500" y1="49500" x2="77000" y2="48500"/>
                            <a14:foregroundMark x1="40500" y1="13500" x2="40500" y2="13500"/>
                            <a14:foregroundMark x1="35500" y1="11500" x2="43000"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1885391" y="4199890"/>
                <a:ext cx="1094782" cy="9961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9E377E5-44F5-B673-49D6-6F24DB1F3A27}"/>
                  </a:ext>
                </a:extLst>
              </p:cNvPr>
              <p:cNvSpPr txBox="1"/>
              <p:nvPr/>
            </p:nvSpPr>
            <p:spPr>
              <a:xfrm>
                <a:off x="666730" y="4249911"/>
                <a:ext cx="1714500" cy="1200329"/>
              </a:xfrm>
              <a:prstGeom prst="rect">
                <a:avLst/>
              </a:prstGeom>
              <a:noFill/>
            </p:spPr>
            <p:txBody>
              <a:bodyPr wrap="square">
                <a:spAutoFit/>
              </a:bodyPr>
              <a:lstStyle/>
              <a:p>
                <a:pPr algn="ctr"/>
                <a:r>
                  <a:rPr lang="en-US" sz="1800" b="1" dirty="0">
                    <a:latin typeface="DB Heavent" panose="02000506060000020004" pitchFamily="2" charset="-34"/>
                    <a:cs typeface="DB Heavent" panose="02000506060000020004" pitchFamily="2" charset="-34"/>
                  </a:rPr>
                  <a:t>Score 3</a:t>
                </a:r>
              </a:p>
              <a:p>
                <a:pPr algn="ctr"/>
                <a:r>
                  <a:rPr lang="en-US" sz="1800" b="1" dirty="0">
                    <a:latin typeface="DB Heavent" panose="02000506060000020004" pitchFamily="2" charset="-34"/>
                    <a:cs typeface="DB Heavent" panose="02000506060000020004" pitchFamily="2" charset="-34"/>
                  </a:rPr>
                  <a:t>Score 4</a:t>
                </a:r>
              </a:p>
              <a:p>
                <a:pPr algn="ctr"/>
                <a:r>
                  <a:rPr lang="en-US" sz="1800" b="1" dirty="0">
                    <a:latin typeface="DB Heavent" panose="02000506060000020004" pitchFamily="2" charset="-34"/>
                    <a:cs typeface="DB Heavent" panose="02000506060000020004" pitchFamily="2" charset="-34"/>
                  </a:rPr>
                  <a:t>Score 5</a:t>
                </a:r>
              </a:p>
              <a:p>
                <a:pPr algn="ctr"/>
                <a:endParaRPr lang="en-US" sz="1800" b="1" dirty="0">
                  <a:latin typeface="DB Heavent" panose="02000506060000020004" pitchFamily="2" charset="-34"/>
                  <a:cs typeface="DB Heavent" panose="02000506060000020004" pitchFamily="2" charset="-34"/>
                </a:endParaRPr>
              </a:p>
            </p:txBody>
          </p:sp>
        </p:grpSp>
        <p:sp>
          <p:nvSpPr>
            <p:cNvPr id="7" name="TextBox 6">
              <a:extLst>
                <a:ext uri="{FF2B5EF4-FFF2-40B4-BE49-F238E27FC236}">
                  <a16:creationId xmlns:a16="http://schemas.microsoft.com/office/drawing/2014/main" id="{63DD8B42-BDC2-BBB5-124B-58549BB12A20}"/>
                </a:ext>
              </a:extLst>
            </p:cNvPr>
            <p:cNvSpPr txBox="1"/>
            <p:nvPr/>
          </p:nvSpPr>
          <p:spPr>
            <a:xfrm>
              <a:off x="2375216" y="4026200"/>
              <a:ext cx="797716" cy="461665"/>
            </a:xfrm>
            <a:prstGeom prst="rect">
              <a:avLst/>
            </a:prstGeom>
            <a:noFill/>
          </p:spPr>
          <p:txBody>
            <a:bodyPr wrap="square">
              <a:spAutoFit/>
            </a:bodyPr>
            <a:lstStyle/>
            <a:p>
              <a:r>
                <a:rPr lang="en-US" sz="2400" b="1" dirty="0">
                  <a:latin typeface="DB Heavent" panose="02000506060000020004" pitchFamily="2" charset="-34"/>
                  <a:cs typeface="DB Heavent" panose="02000506060000020004" pitchFamily="2" charset="-34"/>
                </a:rPr>
                <a:t>HSSG</a:t>
              </a:r>
              <a:endParaRPr lang="en-US" sz="2400" b="1" dirty="0"/>
            </a:p>
          </p:txBody>
        </p:sp>
        <p:sp>
          <p:nvSpPr>
            <p:cNvPr id="9" name="TextBox 8">
              <a:extLst>
                <a:ext uri="{FF2B5EF4-FFF2-40B4-BE49-F238E27FC236}">
                  <a16:creationId xmlns:a16="http://schemas.microsoft.com/office/drawing/2014/main" id="{979B365D-52A4-3605-8DD9-083D91B35E44}"/>
                </a:ext>
              </a:extLst>
            </p:cNvPr>
            <p:cNvSpPr txBox="1"/>
            <p:nvPr/>
          </p:nvSpPr>
          <p:spPr>
            <a:xfrm>
              <a:off x="4119244" y="4574231"/>
              <a:ext cx="1094783" cy="400110"/>
            </a:xfrm>
            <a:prstGeom prst="rect">
              <a:avLst/>
            </a:prstGeom>
            <a:noFill/>
          </p:spPr>
          <p:txBody>
            <a:bodyPr wrap="square">
              <a:spAutoFit/>
            </a:bodyPr>
            <a:lstStyle/>
            <a:p>
              <a:pPr algn="ctr"/>
              <a:r>
                <a:rPr lang="en-US" sz="2000" b="1" dirty="0">
                  <a:latin typeface="DB Heavent" panose="02000506060000020004" pitchFamily="2" charset="-34"/>
                  <a:cs typeface="DB Heavent" panose="02000506060000020004" pitchFamily="2" charset="-34"/>
                </a:rPr>
                <a:t>Score 2.5</a:t>
              </a:r>
            </a:p>
          </p:txBody>
        </p:sp>
        <p:sp>
          <p:nvSpPr>
            <p:cNvPr id="15" name="TextBox 14">
              <a:extLst>
                <a:ext uri="{FF2B5EF4-FFF2-40B4-BE49-F238E27FC236}">
                  <a16:creationId xmlns:a16="http://schemas.microsoft.com/office/drawing/2014/main" id="{27CFD1FE-2A9D-C864-086E-A3268D5C6DB5}"/>
                </a:ext>
              </a:extLst>
            </p:cNvPr>
            <p:cNvSpPr txBox="1"/>
            <p:nvPr/>
          </p:nvSpPr>
          <p:spPr>
            <a:xfrm>
              <a:off x="2936341" y="3554375"/>
              <a:ext cx="2562353" cy="923330"/>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survey reports in </a:t>
              </a:r>
            </a:p>
            <a:p>
              <a:pPr algn="ctr"/>
              <a:r>
                <a:rPr lang="en-US" sz="1800" b="1" dirty="0">
                  <a:latin typeface="Arial" panose="020B0604020202020204" pitchFamily="34" charset="0"/>
                  <a:cs typeface="Arial" panose="020B0604020202020204" pitchFamily="34" charset="0"/>
                </a:rPr>
                <a:t>the "things found / </a:t>
              </a:r>
            </a:p>
            <a:p>
              <a:pPr algn="ctr"/>
              <a:r>
                <a:rPr lang="en-US" sz="1800" b="1" dirty="0">
                  <a:latin typeface="Arial" panose="020B0604020202020204" pitchFamily="34" charset="0"/>
                  <a:cs typeface="Arial" panose="020B0604020202020204" pitchFamily="34" charset="0"/>
                </a:rPr>
                <a:t>evidence" topic </a:t>
              </a:r>
            </a:p>
          </p:txBody>
        </p:sp>
        <p:pic>
          <p:nvPicPr>
            <p:cNvPr id="2060" name="Picture 12" descr="Hypothesis - Free marketing icons">
              <a:extLst>
                <a:ext uri="{FF2B5EF4-FFF2-40B4-BE49-F238E27FC236}">
                  <a16:creationId xmlns:a16="http://schemas.microsoft.com/office/drawing/2014/main" id="{BC7A9176-0214-E9F1-E894-7DB83607711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217518" y="5021954"/>
              <a:ext cx="984457" cy="9844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สถาบันรับรองคุณภาพสถานพยาบาล (สรพ.)">
              <a:extLst>
                <a:ext uri="{FF2B5EF4-FFF2-40B4-BE49-F238E27FC236}">
                  <a16:creationId xmlns:a16="http://schemas.microsoft.com/office/drawing/2014/main" id="{98F9C6B4-03E5-1E1C-E7CD-BDF268AED3F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0333" y1="33286" x2="50917" y2="51429"/>
                          <a14:foregroundMark x1="50917" y1="51429" x2="50917" y2="50571"/>
                          <a14:foregroundMark x1="26167" y1="34571" x2="25167" y2="50143"/>
                          <a14:foregroundMark x1="25167" y1="50143" x2="27500" y2="68571"/>
                          <a14:foregroundMark x1="27500" y1="68571" x2="33250" y2="79143"/>
                          <a14:foregroundMark x1="33250" y1="79143" x2="53333" y2="87714"/>
                          <a14:foregroundMark x1="53333" y1="87714" x2="64083" y2="84286"/>
                          <a14:foregroundMark x1="64083" y1="84286" x2="71750" y2="72429"/>
                          <a14:foregroundMark x1="75495" y1="44571" x2="76167" y2="39571"/>
                          <a14:foregroundMark x1="71750" y1="72429" x2="74727" y2="50286"/>
                          <a14:foregroundMark x1="76167" y1="39571" x2="73583" y2="33143"/>
                          <a14:foregroundMark x1="74386" y1="50286" x2="74583" y2="53857"/>
                          <a14:foregroundMark x1="74118" y1="45429" x2="74312" y2="48945"/>
                          <a14:foregroundMark x1="73583" y1="35714" x2="74118" y2="45429"/>
                          <a14:foregroundMark x1="74583" y1="53857" x2="72083" y2="68143"/>
                          <a14:foregroundMark x1="72083" y1="68143" x2="59917" y2="83429"/>
                          <a14:foregroundMark x1="23750" y1="43143" x2="23750" y2="43143"/>
                          <a14:foregroundMark x1="26000" y1="34286" x2="23917" y2="47571"/>
                          <a14:foregroundMark x1="23917" y1="47571" x2="24917" y2="61286"/>
                          <a14:foregroundMark x1="24917" y1="61286" x2="25083" y2="61143"/>
                          <a14:foregroundMark x1="24833" y1="36571" x2="23583" y2="51286"/>
                          <a14:foregroundMark x1="23583" y1="51286" x2="25667" y2="65714"/>
                          <a14:foregroundMark x1="25667" y1="65714" x2="30750" y2="77143"/>
                          <a14:foregroundMark x1="30750" y1="77143" x2="47750" y2="87714"/>
                          <a14:foregroundMark x1="47750" y1="87714" x2="56833" y2="87286"/>
                          <a14:foregroundMark x1="56833" y1="87286" x2="60667" y2="85143"/>
                          <a14:foregroundMark x1="74333" y1="60857" x2="74333" y2="60857"/>
                          <a14:foregroundMark x1="75412" y1="44571" x2="75583" y2="41286"/>
                          <a14:foregroundMark x1="74750" y1="57286" x2="75114" y2="50286"/>
                          <a14:foregroundMark x1="75583" y1="41286" x2="74417" y2="35714"/>
                          <a14:foregroundMark x1="34083" y1="78286" x2="34083" y2="78286"/>
                          <a14:foregroundMark x1="36250" y1="82571" x2="38000" y2="83429"/>
                          <a14:foregroundMark x1="39500" y1="85286" x2="44000" y2="86714"/>
                          <a14:foregroundMark x1="59333" y1="86429" x2="49667" y2="88143"/>
                          <a14:foregroundMark x1="57167" y1="87429" x2="60667" y2="83714"/>
                          <a14:foregroundMark x1="75083" y1="35714" x2="75083" y2="35714"/>
                          <a14:foregroundMark x1="75452" y1="50286" x2="75500" y2="52286"/>
                          <a14:foregroundMark x1="75083" y1="34714" x2="75317" y2="44571"/>
                          <a14:foregroundMark x1="75085" y1="50286" x2="74417" y2="58714"/>
                          <a14:foregroundMark x1="75833" y1="40857" x2="75538" y2="44571"/>
                          <a14:foregroundMark x1="29333" y1="76000" x2="28917" y2="76714"/>
                          <a14:foregroundMark x1="70250" y1="62714" x2="71417" y2="65286"/>
                          <a14:foregroundMark x1="24917" y1="35143" x2="23333" y2="44714"/>
                          <a14:foregroundMark x1="26417" y1="48286" x2="27250" y2="49857"/>
                          <a14:foregroundMark x1="27000" y1="55000" x2="28250" y2="57143"/>
                          <a14:foregroundMark x1="29417" y1="75714" x2="28917" y2="77429"/>
                          <a14:foregroundMark x1="69917" y1="63000" x2="71417" y2="65286"/>
                          <a14:foregroundMark x1="71417" y1="66857" x2="70667" y2="65714"/>
                          <a14:foregroundMark x1="45083" y1="54571" x2="44500" y2="53571"/>
                          <a14:foregroundMark x1="75250" y1="39857" x2="75500" y2="51286"/>
                          <a14:foregroundMark x1="76083" y1="45429" x2="75917" y2="53143"/>
                          <a14:foregroundMark x1="76083" y1="42429" x2="75583" y2="56000"/>
                          <a14:foregroundMark x1="75583" y1="56000" x2="75083" y2="56714"/>
                          <a14:backgroundMark x1="47250" y1="31000" x2="44917" y2="35429"/>
                          <a14:backgroundMark x1="71333" y1="38429" x2="69917" y2="58714"/>
                          <a14:backgroundMark x1="68417" y1="60857" x2="67083" y2="68286"/>
                          <a14:backgroundMark x1="69250" y1="57571" x2="68750" y2="61571"/>
                          <a14:backgroundMark x1="57167" y1="69714" x2="64500" y2="64143"/>
                          <a14:backgroundMark x1="64500" y1="64143" x2="65083" y2="63429"/>
                        </a14:backgroundRemoval>
                      </a14:imgEffect>
                    </a14:imgLayer>
                  </a14:imgProps>
                </a:ext>
                <a:ext uri="{28A0092B-C50C-407E-A947-70E740481C1C}">
                  <a14:useLocalDpi xmlns:a14="http://schemas.microsoft.com/office/drawing/2010/main" val="0"/>
                </a:ext>
              </a:extLst>
            </a:blip>
            <a:srcRect/>
            <a:stretch>
              <a:fillRect/>
            </a:stretch>
          </p:blipFill>
          <p:spPr bwMode="auto">
            <a:xfrm>
              <a:off x="4293869" y="4974341"/>
              <a:ext cx="823600" cy="46083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0BF39F03-431F-A3D1-7824-95B0656FC68A}"/>
              </a:ext>
            </a:extLst>
          </p:cNvPr>
          <p:cNvSpPr txBox="1">
            <a:spLocks/>
          </p:cNvSpPr>
          <p:nvPr/>
        </p:nvSpPr>
        <p:spPr>
          <a:xfrm>
            <a:off x="9284920" y="644439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17</a:t>
            </a:fld>
            <a:endParaRPr lang="en-US" sz="1200" dirty="0"/>
          </a:p>
        </p:txBody>
      </p:sp>
      <p:grpSp>
        <p:nvGrpSpPr>
          <p:cNvPr id="8" name="Group 7">
            <a:extLst>
              <a:ext uri="{FF2B5EF4-FFF2-40B4-BE49-F238E27FC236}">
                <a16:creationId xmlns:a16="http://schemas.microsoft.com/office/drawing/2014/main" id="{3A63FC22-729B-EE15-328A-503011637E71}"/>
              </a:ext>
            </a:extLst>
          </p:cNvPr>
          <p:cNvGrpSpPr/>
          <p:nvPr/>
        </p:nvGrpSpPr>
        <p:grpSpPr>
          <a:xfrm>
            <a:off x="6362844" y="4069834"/>
            <a:ext cx="3004428" cy="1408904"/>
            <a:chOff x="6362844" y="4069834"/>
            <a:chExt cx="3004428" cy="1408904"/>
          </a:xfrm>
        </p:grpSpPr>
        <p:grpSp>
          <p:nvGrpSpPr>
            <p:cNvPr id="19" name="Group 18">
              <a:extLst>
                <a:ext uri="{FF2B5EF4-FFF2-40B4-BE49-F238E27FC236}">
                  <a16:creationId xmlns:a16="http://schemas.microsoft.com/office/drawing/2014/main" id="{F972575D-5067-BADB-A3F3-FF7F18ADE535}"/>
                </a:ext>
              </a:extLst>
            </p:cNvPr>
            <p:cNvGrpSpPr/>
            <p:nvPr/>
          </p:nvGrpSpPr>
          <p:grpSpPr>
            <a:xfrm>
              <a:off x="6362844" y="4069834"/>
              <a:ext cx="3004428" cy="1408904"/>
              <a:chOff x="6477990" y="4312125"/>
              <a:chExt cx="3004428" cy="1408904"/>
            </a:xfrm>
          </p:grpSpPr>
          <p:pic>
            <p:nvPicPr>
              <p:cNvPr id="2050" name="Picture 2" descr="Hypothesis - Free miscellaneous icons">
                <a:extLst>
                  <a:ext uri="{FF2B5EF4-FFF2-40B4-BE49-F238E27FC236}">
                    <a16:creationId xmlns:a16="http://schemas.microsoft.com/office/drawing/2014/main" id="{FC3454FB-702A-E886-3C63-714C041E31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52145" y="4312125"/>
                <a:ext cx="1530273" cy="13313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chine learning - Free computer icons">
                <a:extLst>
                  <a:ext uri="{FF2B5EF4-FFF2-40B4-BE49-F238E27FC236}">
                    <a16:creationId xmlns:a16="http://schemas.microsoft.com/office/drawing/2014/main" id="{7C879E8F-FAC4-EA1C-8BFD-1665BAC10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990" y="4511431"/>
                <a:ext cx="1209598" cy="120959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Hypothesis - Free miscellaneous icons">
              <a:extLst>
                <a:ext uri="{FF2B5EF4-FFF2-40B4-BE49-F238E27FC236}">
                  <a16:creationId xmlns:a16="http://schemas.microsoft.com/office/drawing/2014/main" id="{D50CA152-8BC2-891A-EB9B-498F75A1B8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3608" t="63543" r="-1"/>
            <a:stretch/>
          </p:blipFill>
          <p:spPr bwMode="auto">
            <a:xfrm>
              <a:off x="7836999" y="4920318"/>
              <a:ext cx="550352" cy="48537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grpSp>
        <p:nvGrpSpPr>
          <p:cNvPr id="22" name="Group 21">
            <a:extLst>
              <a:ext uri="{FF2B5EF4-FFF2-40B4-BE49-F238E27FC236}">
                <a16:creationId xmlns:a16="http://schemas.microsoft.com/office/drawing/2014/main" id="{D06E7133-6539-AACA-84A4-CF29CA2D5BC9}"/>
              </a:ext>
            </a:extLst>
          </p:cNvPr>
          <p:cNvGrpSpPr/>
          <p:nvPr/>
        </p:nvGrpSpPr>
        <p:grpSpPr>
          <a:xfrm>
            <a:off x="5926959" y="2651760"/>
            <a:ext cx="1841560" cy="2604647"/>
            <a:chOff x="5779610" y="2651759"/>
            <a:chExt cx="1841560" cy="2604647"/>
          </a:xfrm>
        </p:grpSpPr>
        <p:sp>
          <p:nvSpPr>
            <p:cNvPr id="20" name="Rectangle 19">
              <a:extLst>
                <a:ext uri="{FF2B5EF4-FFF2-40B4-BE49-F238E27FC236}">
                  <a16:creationId xmlns:a16="http://schemas.microsoft.com/office/drawing/2014/main" id="{1AC9FB6B-2E25-11F4-69FF-30739A8ED31C}"/>
                </a:ext>
              </a:extLst>
            </p:cNvPr>
            <p:cNvSpPr/>
            <p:nvPr/>
          </p:nvSpPr>
          <p:spPr>
            <a:xfrm>
              <a:off x="5779610" y="2651759"/>
              <a:ext cx="1841560" cy="2604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6515A8-7FF2-47CE-C7E5-1D0724BE1BBD}"/>
                </a:ext>
              </a:extLst>
            </p:cNvPr>
            <p:cNvSpPr/>
            <p:nvPr/>
          </p:nvSpPr>
          <p:spPr>
            <a:xfrm>
              <a:off x="5838055" y="2694241"/>
              <a:ext cx="1727892" cy="2519681"/>
            </a:xfrm>
            <a:prstGeom prst="rect">
              <a:avLst/>
            </a:prstGeom>
            <a:solidFill>
              <a:srgbClr val="2348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2" name="Google Shape;1072;p83"/>
          <p:cNvSpPr txBox="1">
            <a:spLocks noGrp="1"/>
          </p:cNvSpPr>
          <p:nvPr>
            <p:ph type="title"/>
          </p:nvPr>
        </p:nvSpPr>
        <p:spPr>
          <a:xfrm>
            <a:off x="960000" y="571065"/>
            <a:ext cx="10272000" cy="763600"/>
          </a:xfrm>
          <a:prstGeom prst="rect">
            <a:avLst/>
          </a:prstGeom>
        </p:spPr>
        <p:txBody>
          <a:bodyPr spcFirstLastPara="1" vert="horz" wrap="square" lIns="121900" tIns="121900" rIns="121900" bIns="121900" rtlCol="0" anchor="t" anchorCtr="0">
            <a:noAutofit/>
          </a:bodyPr>
          <a:lstStyle/>
          <a:p>
            <a:r>
              <a:rPr lang="en-US" sz="4000" dirty="0"/>
              <a:t>RESULTS ANALYSIS STEP 1</a:t>
            </a:r>
          </a:p>
        </p:txBody>
      </p:sp>
      <p:sp>
        <p:nvSpPr>
          <p:cNvPr id="3" name="TextBox 2">
            <a:extLst>
              <a:ext uri="{FF2B5EF4-FFF2-40B4-BE49-F238E27FC236}">
                <a16:creationId xmlns:a16="http://schemas.microsoft.com/office/drawing/2014/main" id="{A0E8C6B7-DFF2-F0A7-389E-7204B1626993}"/>
              </a:ext>
            </a:extLst>
          </p:cNvPr>
          <p:cNvSpPr txBox="1"/>
          <p:nvPr/>
        </p:nvSpPr>
        <p:spPr>
          <a:xfrm>
            <a:off x="8006080" y="1644077"/>
            <a:ext cx="3225920" cy="4093428"/>
          </a:xfrm>
          <a:prstGeom prst="rect">
            <a:avLst/>
          </a:prstGeom>
          <a:noFill/>
        </p:spPr>
        <p:txBody>
          <a:bodyPr wrap="square">
            <a:spAutoFit/>
          </a:bodyPr>
          <a:lstStyle/>
          <a:p>
            <a:r>
              <a:rPr lang="en-US" sz="2000" b="1" dirty="0">
                <a:latin typeface="Arrial"/>
                <a:cs typeface="DB Heavent" panose="02000506060000020004" pitchFamily="2" charset="-34"/>
              </a:rPr>
              <a:t>Recommendations: </a:t>
            </a:r>
          </a:p>
          <a:p>
            <a:r>
              <a:rPr lang="en-US" sz="2000" dirty="0">
                <a:latin typeface="Arrial"/>
                <a:cs typeface="DB Heavent" panose="02000506060000020004" pitchFamily="2" charset="-34"/>
              </a:rPr>
              <a:t>      Training inspectors on report writing to improve future report writing, with the following guidelines:</a:t>
            </a:r>
          </a:p>
          <a:p>
            <a:pPr marL="342900" indent="-342900">
              <a:buFont typeface="Arial" panose="020B0604020202020204" pitchFamily="34" charset="0"/>
              <a:buChar char="•"/>
            </a:pPr>
            <a:r>
              <a:rPr lang="en-US" sz="2000" dirty="0">
                <a:latin typeface="Arrial"/>
                <a:cs typeface="DB Heavent" panose="02000506060000020004" pitchFamily="2" charset="-34"/>
              </a:rPr>
              <a:t>Write reports that align with each scoring level.</a:t>
            </a:r>
          </a:p>
          <a:p>
            <a:pPr marL="342900" indent="-342900">
              <a:buFont typeface="Arial" panose="020B0604020202020204" pitchFamily="34" charset="0"/>
              <a:buChar char="•"/>
            </a:pPr>
            <a:r>
              <a:rPr lang="en-US" sz="2000" dirty="0">
                <a:latin typeface="Arrial"/>
                <a:cs typeface="DB Heavent" panose="02000506060000020004" pitchFamily="2" charset="-34"/>
              </a:rPr>
              <a:t>Analyze the language used in reports from each scoring group.</a:t>
            </a:r>
          </a:p>
          <a:p>
            <a:pPr marL="342900" indent="-342900">
              <a:buFont typeface="Arial" panose="020B0604020202020204" pitchFamily="34" charset="0"/>
              <a:buChar char="•"/>
            </a:pPr>
            <a:r>
              <a:rPr lang="en-US" sz="2000" dirty="0">
                <a:latin typeface="Arrial"/>
                <a:cs typeface="DB Heavent" panose="02000506060000020004" pitchFamily="2" charset="-34"/>
              </a:rPr>
              <a:t>Ensure reports are consistent with scoring guidelines.</a:t>
            </a:r>
          </a:p>
        </p:txBody>
      </p:sp>
      <p:sp>
        <p:nvSpPr>
          <p:cNvPr id="11" name="TextBox 10">
            <a:extLst>
              <a:ext uri="{FF2B5EF4-FFF2-40B4-BE49-F238E27FC236}">
                <a16:creationId xmlns:a16="http://schemas.microsoft.com/office/drawing/2014/main" id="{91D32FAE-49C0-5CCE-A3FD-419C481A22DE}"/>
              </a:ext>
            </a:extLst>
          </p:cNvPr>
          <p:cNvSpPr txBox="1"/>
          <p:nvPr/>
        </p:nvSpPr>
        <p:spPr>
          <a:xfrm>
            <a:off x="2513702" y="1445703"/>
            <a:ext cx="3225920" cy="5016758"/>
          </a:xfrm>
          <a:prstGeom prst="rect">
            <a:avLst/>
          </a:prstGeom>
          <a:noFill/>
        </p:spPr>
        <p:txBody>
          <a:bodyPr wrap="square">
            <a:spAutoFit/>
          </a:bodyPr>
          <a:lstStyle/>
          <a:p>
            <a:r>
              <a:rPr lang="en-US" sz="2000" b="1" dirty="0">
                <a:latin typeface="Arrial"/>
                <a:cs typeface="DB Heavent" panose="02000506060000020004" pitchFamily="2" charset="-34"/>
              </a:rPr>
              <a:t>The benefit of this research:</a:t>
            </a:r>
            <a:endParaRPr lang="th-TH" sz="2000" b="1" dirty="0">
              <a:latin typeface="Arrial"/>
              <a:cs typeface="DB Heavent" panose="02000506060000020004" pitchFamily="2" charset="-34"/>
            </a:endParaRPr>
          </a:p>
          <a:p>
            <a:pPr marL="342900" indent="-342900">
              <a:buFont typeface="Arial" panose="020B0604020202020204" pitchFamily="34" charset="0"/>
              <a:buChar char="•"/>
            </a:pPr>
            <a:r>
              <a:rPr lang="en-US" sz="2000" dirty="0">
                <a:latin typeface="Arrial"/>
                <a:cs typeface="DB Heavent" panose="02000506060000020004" pitchFamily="2" charset="-34"/>
              </a:rPr>
              <a:t>Can be concluded how the format of hospital inspection reports varies across different scoring levels.</a:t>
            </a:r>
            <a:endParaRPr lang="th-TH" sz="2000" dirty="0">
              <a:latin typeface="Arrial"/>
              <a:cs typeface="DB Heavent" panose="02000506060000020004" pitchFamily="2" charset="-34"/>
            </a:endParaRPr>
          </a:p>
          <a:p>
            <a:pPr marL="342900" indent="-342900">
              <a:buFont typeface="Arial" panose="020B0604020202020204" pitchFamily="34" charset="0"/>
              <a:buChar char="•"/>
            </a:pPr>
            <a:r>
              <a:rPr lang="en-US" sz="2000" dirty="0">
                <a:latin typeface="Arrial"/>
                <a:cs typeface="DB Heavent" panose="02000506060000020004" pitchFamily="2" charset="-34"/>
              </a:rPr>
              <a:t>Can further be developed into a program for evaluating hospital reports.</a:t>
            </a:r>
          </a:p>
          <a:p>
            <a:r>
              <a:rPr lang="en-US" sz="2000" b="1" dirty="0">
                <a:latin typeface="Arrial"/>
                <a:cs typeface="DB Heavent" panose="02000506060000020004" pitchFamily="2" charset="-34"/>
              </a:rPr>
              <a:t>Recommendations:</a:t>
            </a:r>
            <a:r>
              <a:rPr lang="th-TH" sz="2000" dirty="0">
                <a:latin typeface="Arrial"/>
                <a:cs typeface="DB Heavent" panose="02000506060000020004" pitchFamily="2" charset="-34"/>
              </a:rPr>
              <a:t>   </a:t>
            </a:r>
            <a:r>
              <a:rPr lang="en-US" sz="2000" dirty="0">
                <a:latin typeface="Arrial"/>
                <a:cs typeface="DB Heavent" panose="02000506060000020004" pitchFamily="2" charset="-34"/>
              </a:rPr>
              <a:t>      	     </a:t>
            </a:r>
          </a:p>
          <a:p>
            <a:r>
              <a:rPr lang="en-US" sz="2000" dirty="0">
                <a:latin typeface="Arrial"/>
                <a:cs typeface="DB Heavent" panose="02000506060000020004" pitchFamily="2" charset="-34"/>
              </a:rPr>
              <a:t>     advisable to explore the relationship between the format of the inspection reports to enhance the accuracy of future models</a:t>
            </a:r>
            <a:r>
              <a:rPr lang="en-US" dirty="0">
                <a:latin typeface="Arrial"/>
                <a:cs typeface="DB Heavent" panose="02000506060000020004" pitchFamily="2" charset="-34"/>
              </a:rPr>
              <a:t>.</a:t>
            </a:r>
            <a:endParaRPr lang="th-TH" dirty="0">
              <a:latin typeface="Arrial"/>
              <a:cs typeface="DB Heavent" panose="02000506060000020004" pitchFamily="2" charset="-34"/>
            </a:endParaRPr>
          </a:p>
        </p:txBody>
      </p:sp>
      <p:sp>
        <p:nvSpPr>
          <p:cNvPr id="14" name="TextBox 13">
            <a:extLst>
              <a:ext uri="{FF2B5EF4-FFF2-40B4-BE49-F238E27FC236}">
                <a16:creationId xmlns:a16="http://schemas.microsoft.com/office/drawing/2014/main" id="{158E3C51-D444-4F73-5F32-B4E7137A9AE2}"/>
              </a:ext>
            </a:extLst>
          </p:cNvPr>
          <p:cNvSpPr txBox="1"/>
          <p:nvPr/>
        </p:nvSpPr>
        <p:spPr>
          <a:xfrm>
            <a:off x="327998" y="5406226"/>
            <a:ext cx="2082800" cy="646331"/>
          </a:xfrm>
          <a:prstGeom prst="rect">
            <a:avLst/>
          </a:prstGeom>
          <a:noFill/>
        </p:spPr>
        <p:txBody>
          <a:bodyPr wrap="square">
            <a:spAutoFit/>
          </a:bodyPr>
          <a:lstStyle/>
          <a:p>
            <a:pPr algn="ctr"/>
            <a:r>
              <a:rPr lang="en-US" sz="1800" b="1" dirty="0">
                <a:latin typeface="DB Heavent" panose="02000506060000020004" pitchFamily="2" charset="-34"/>
                <a:cs typeface="DB Heavent" panose="02000506060000020004" pitchFamily="2" charset="-34"/>
              </a:rPr>
              <a:t>1</a:t>
            </a:r>
            <a:r>
              <a:rPr lang="en-US" sz="1800" b="1" baseline="30000" dirty="0">
                <a:latin typeface="DB Heavent" panose="02000506060000020004" pitchFamily="2" charset="-34"/>
                <a:cs typeface="DB Heavent" panose="02000506060000020004" pitchFamily="2" charset="-34"/>
              </a:rPr>
              <a:t>st</a:t>
            </a:r>
            <a:r>
              <a:rPr lang="th-TH" sz="1800" b="1" baseline="30000" dirty="0">
                <a:latin typeface="DB Heavent" panose="02000506060000020004" pitchFamily="2" charset="-34"/>
                <a:cs typeface="DB Heavent" panose="02000506060000020004" pitchFamily="2" charset="-34"/>
              </a:rPr>
              <a:t> </a:t>
            </a:r>
            <a:r>
              <a:rPr lang="en-US" sz="1800" b="1" dirty="0">
                <a:latin typeface="DB Heavent" panose="02000506060000020004" pitchFamily="2" charset="-34"/>
                <a:cs typeface="DB Heavent" panose="02000506060000020004" pitchFamily="2" charset="-34"/>
              </a:rPr>
              <a:t> </a:t>
            </a:r>
            <a:r>
              <a:rPr lang="en-US" b="1" dirty="0">
                <a:latin typeface="DB Heavent" panose="02000506060000020004" pitchFamily="2" charset="-34"/>
                <a:cs typeface="DB Heavent" panose="02000506060000020004" pitchFamily="2" charset="-34"/>
              </a:rPr>
              <a:t>&amp; 3</a:t>
            </a:r>
            <a:r>
              <a:rPr lang="en-US" b="1" baseline="30000" dirty="0">
                <a:latin typeface="DB Heavent" panose="02000506060000020004" pitchFamily="2" charset="-34"/>
                <a:cs typeface="DB Heavent" panose="02000506060000020004" pitchFamily="2" charset="-34"/>
              </a:rPr>
              <a:t>rd</a:t>
            </a:r>
            <a:r>
              <a:rPr lang="en-US" b="1" dirty="0">
                <a:latin typeface="DB Heavent" panose="02000506060000020004" pitchFamily="2" charset="-34"/>
                <a:cs typeface="DB Heavent" panose="02000506060000020004" pitchFamily="2" charset="-34"/>
              </a:rPr>
              <a:t> D</a:t>
            </a:r>
            <a:r>
              <a:rPr lang="en-US" sz="1800" b="1" dirty="0">
                <a:latin typeface="DB Heavent" panose="02000506060000020004" pitchFamily="2" charset="-34"/>
                <a:cs typeface="DB Heavent" panose="02000506060000020004" pitchFamily="2" charset="-34"/>
              </a:rPr>
              <a:t>omain Expert (Physician)</a:t>
            </a:r>
            <a:endParaRPr lang="th-TH" sz="1800" b="1" dirty="0">
              <a:latin typeface="DB Heavent" panose="02000506060000020004" pitchFamily="2" charset="-34"/>
              <a:cs typeface="DB Heavent" panose="02000506060000020004" pitchFamily="2" charset="-34"/>
            </a:endParaRPr>
          </a:p>
        </p:txBody>
      </p:sp>
      <p:pic>
        <p:nvPicPr>
          <p:cNvPr id="3074" name="Picture 2" descr="Tony Stark Hairstyle Icon With Aviator Sunglasses Poster | Zazzle">
            <a:extLst>
              <a:ext uri="{FF2B5EF4-FFF2-40B4-BE49-F238E27FC236}">
                <a16:creationId xmlns:a16="http://schemas.microsoft.com/office/drawing/2014/main" id="{053C9681-1510-8306-5367-F79B7EC26297}"/>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16032" b="85714" l="37250" r="62417">
                        <a14:foregroundMark x1="37333" y1="27460" x2="37417" y2="39048"/>
                        <a14:foregroundMark x1="45750" y1="67778" x2="54583" y2="67619"/>
                        <a14:foregroundMark x1="50083" y1="81587" x2="50917" y2="81587"/>
                        <a14:foregroundMark x1="51167" y1="85714" x2="51167" y2="85714"/>
                      </a14:backgroundRemoval>
                    </a14:imgEffect>
                  </a14:imgLayer>
                </a14:imgProps>
              </a:ext>
              <a:ext uri="{28A0092B-C50C-407E-A947-70E740481C1C}">
                <a14:useLocalDpi xmlns:a14="http://schemas.microsoft.com/office/drawing/2010/main" val="0"/>
              </a:ext>
            </a:extLst>
          </a:blip>
          <a:srcRect l="34533" t="7926" r="34444" b="9280"/>
          <a:stretch/>
        </p:blipFill>
        <p:spPr bwMode="auto">
          <a:xfrm>
            <a:off x="6396991" y="2886546"/>
            <a:ext cx="1005840" cy="14093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ron Man Icons - Free SVG &amp; PNG Iron Man Images - Noun Project">
            <a:extLst>
              <a:ext uri="{FF2B5EF4-FFF2-40B4-BE49-F238E27FC236}">
                <a16:creationId xmlns:a16="http://schemas.microsoft.com/office/drawing/2014/main" id="{C261E61E-8A5F-FDFF-AFC3-E99D23D567BD}"/>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26500" y1="26500" x2="28000" y2="25500"/>
                        <a14:foregroundMark x1="42500" y1="11500" x2="18000" y2="38500"/>
                        <a14:foregroundMark x1="16000" y1="47000" x2="23000" y2="74500"/>
                        <a14:foregroundMark x1="31500" y1="76000" x2="61500" y2="79500"/>
                        <a14:foregroundMark x1="60000" y1="79000" x2="43000" y2="17500"/>
                        <a14:foregroundMark x1="46500" y1="15000" x2="46500" y2="78500"/>
                        <a14:foregroundMark x1="68500" y1="22000" x2="68500" y2="22000"/>
                        <a14:foregroundMark x1="80000" y1="32500" x2="70500" y2="76000"/>
                        <a14:foregroundMark x1="80500" y1="65500" x2="83000" y2="47000"/>
                        <a14:foregroundMark x1="66500" y1="21500" x2="72500" y2="24500"/>
                        <a14:foregroundMark x1="58000" y1="68500" x2="58000" y2="67000"/>
                        <a14:foregroundMark x1="42500" y1="67000" x2="57500" y2="68500"/>
                        <a14:foregroundMark x1="57500" y1="67000" x2="63500" y2="63500"/>
                        <a14:foregroundMark x1="65500" y1="61000" x2="70500" y2="52500"/>
                        <a14:foregroundMark x1="69500" y1="47000" x2="65500" y2="40000"/>
                        <a14:foregroundMark x1="45000" y1="32500" x2="33000" y2="39000"/>
                        <a14:foregroundMark x1="30500" y1="44500" x2="31000" y2="53500"/>
                      </a14:backgroundRemoval>
                    </a14:imgEffect>
                  </a14:imgLayer>
                </a14:imgProps>
              </a:ext>
              <a:ext uri="{28A0092B-C50C-407E-A947-70E740481C1C}">
                <a14:useLocalDpi xmlns:a14="http://schemas.microsoft.com/office/drawing/2010/main" val="0"/>
              </a:ext>
            </a:extLst>
          </a:blip>
          <a:srcRect/>
          <a:stretch>
            <a:fillRect/>
          </a:stretch>
        </p:blipFill>
        <p:spPr bwMode="auto">
          <a:xfrm>
            <a:off x="6585138" y="4488179"/>
            <a:ext cx="606744" cy="60674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337AA9A-78B9-9578-0E31-BBDACA504BBD}"/>
              </a:ext>
            </a:extLst>
          </p:cNvPr>
          <p:cNvSpPr txBox="1"/>
          <p:nvPr/>
        </p:nvSpPr>
        <p:spPr>
          <a:xfrm>
            <a:off x="5741569" y="5406227"/>
            <a:ext cx="2212339" cy="646331"/>
          </a:xfrm>
          <a:prstGeom prst="rect">
            <a:avLst/>
          </a:prstGeom>
          <a:noFill/>
        </p:spPr>
        <p:txBody>
          <a:bodyPr wrap="square">
            <a:spAutoFit/>
          </a:bodyPr>
          <a:lstStyle/>
          <a:p>
            <a:pPr algn="ctr"/>
            <a:r>
              <a:rPr lang="en-US" sz="1800" b="1" dirty="0">
                <a:latin typeface="DB Heavent" panose="02000506060000020004" pitchFamily="2" charset="-34"/>
                <a:cs typeface="DB Heavent" panose="02000506060000020004" pitchFamily="2" charset="-34"/>
              </a:rPr>
              <a:t>2</a:t>
            </a:r>
            <a:r>
              <a:rPr lang="en-US" sz="1800" b="1" baseline="30000" dirty="0">
                <a:latin typeface="DB Heavent" panose="02000506060000020004" pitchFamily="2" charset="-34"/>
                <a:cs typeface="DB Heavent" panose="02000506060000020004" pitchFamily="2" charset="-34"/>
              </a:rPr>
              <a:t>nd</a:t>
            </a:r>
            <a:r>
              <a:rPr lang="en-US" sz="1800" b="1" dirty="0">
                <a:latin typeface="DB Heavent" panose="02000506060000020004" pitchFamily="2" charset="-34"/>
                <a:cs typeface="DB Heavent" panose="02000506060000020004" pitchFamily="2" charset="-34"/>
              </a:rPr>
              <a:t> Domain Expert </a:t>
            </a:r>
          </a:p>
          <a:p>
            <a:pPr algn="ctr"/>
            <a:r>
              <a:rPr lang="en-US" sz="1800" b="1" dirty="0">
                <a:latin typeface="DB Heavent" panose="02000506060000020004" pitchFamily="2" charset="-34"/>
                <a:cs typeface="DB Heavent" panose="02000506060000020004" pitchFamily="2" charset="-34"/>
              </a:rPr>
              <a:t>(NLP Expert)</a:t>
            </a:r>
            <a:endParaRPr lang="th-TH" sz="1800" b="1" dirty="0">
              <a:latin typeface="DB Heavent" panose="02000506060000020004" pitchFamily="2" charset="-34"/>
              <a:cs typeface="DB Heavent" panose="02000506060000020004" pitchFamily="2" charset="-34"/>
            </a:endParaRPr>
          </a:p>
        </p:txBody>
      </p:sp>
      <p:grpSp>
        <p:nvGrpSpPr>
          <p:cNvPr id="9" name="Group 8">
            <a:extLst>
              <a:ext uri="{FF2B5EF4-FFF2-40B4-BE49-F238E27FC236}">
                <a16:creationId xmlns:a16="http://schemas.microsoft.com/office/drawing/2014/main" id="{88290262-567E-16DC-7A88-F93A40E02247}"/>
              </a:ext>
            </a:extLst>
          </p:cNvPr>
          <p:cNvGrpSpPr/>
          <p:nvPr/>
        </p:nvGrpSpPr>
        <p:grpSpPr>
          <a:xfrm>
            <a:off x="203200" y="2472744"/>
            <a:ext cx="2450188" cy="3118149"/>
            <a:chOff x="203200" y="2472744"/>
            <a:chExt cx="2450188" cy="3118149"/>
          </a:xfrm>
        </p:grpSpPr>
        <p:grpSp>
          <p:nvGrpSpPr>
            <p:cNvPr id="4" name="Group 3">
              <a:extLst>
                <a:ext uri="{FF2B5EF4-FFF2-40B4-BE49-F238E27FC236}">
                  <a16:creationId xmlns:a16="http://schemas.microsoft.com/office/drawing/2014/main" id="{1E4A6D74-53D7-D704-A6AA-8FB97D29EDDC}"/>
                </a:ext>
              </a:extLst>
            </p:cNvPr>
            <p:cNvGrpSpPr/>
            <p:nvPr/>
          </p:nvGrpSpPr>
          <p:grpSpPr>
            <a:xfrm>
              <a:off x="525646" y="2651760"/>
              <a:ext cx="1841560" cy="2604647"/>
              <a:chOff x="5779610" y="2651759"/>
              <a:chExt cx="1841560" cy="2604647"/>
            </a:xfrm>
          </p:grpSpPr>
          <p:sp>
            <p:nvSpPr>
              <p:cNvPr id="5" name="Rectangle 4">
                <a:extLst>
                  <a:ext uri="{FF2B5EF4-FFF2-40B4-BE49-F238E27FC236}">
                    <a16:creationId xmlns:a16="http://schemas.microsoft.com/office/drawing/2014/main" id="{FF279C20-FC94-812C-FCB0-C298129138A0}"/>
                  </a:ext>
                </a:extLst>
              </p:cNvPr>
              <p:cNvSpPr/>
              <p:nvPr/>
            </p:nvSpPr>
            <p:spPr>
              <a:xfrm>
                <a:off x="5779610" y="2651759"/>
                <a:ext cx="1841560" cy="2604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2A4021-FF9A-29B7-B443-47DFBD2CA18A}"/>
                  </a:ext>
                </a:extLst>
              </p:cNvPr>
              <p:cNvSpPr/>
              <p:nvPr/>
            </p:nvSpPr>
            <p:spPr>
              <a:xfrm>
                <a:off x="5838055" y="2694241"/>
                <a:ext cx="1727892" cy="2519681"/>
              </a:xfrm>
              <a:prstGeom prst="rect">
                <a:avLst/>
              </a:prstGeom>
              <a:solidFill>
                <a:srgbClr val="2348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picture containing application&#10;&#10;Description automatically generated">
              <a:extLst>
                <a:ext uri="{FF2B5EF4-FFF2-40B4-BE49-F238E27FC236}">
                  <a16:creationId xmlns:a16="http://schemas.microsoft.com/office/drawing/2014/main" id="{58106ADA-A499-E48B-50FE-EBB088028DC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10" b="74525" l="32757" r="67678">
                          <a14:foregroundMark x1="39825" y1="52632" x2="39825" y2="52632"/>
                          <a14:foregroundMark x1="58772" y1="55439" x2="58772" y2="55439"/>
                          <a14:foregroundMark x1="45088" y1="41053" x2="45088" y2="41053"/>
                          <a14:foregroundMark x1="46491" y1="40175" x2="46491" y2="40175"/>
                          <a14:foregroundMark x1="46491" y1="40702" x2="46491" y2="40702"/>
                          <a14:foregroundMark x1="45789" y1="41930" x2="45789" y2="41930"/>
                          <a14:foregroundMark x1="49825" y1="52807" x2="49825" y2="52807"/>
                          <a14:foregroundMark x1="50702" y1="57193" x2="50702" y2="57193"/>
                          <a14:foregroundMark x1="50175" y1="55263" x2="50175" y2="55263"/>
                          <a14:foregroundMark x1="52281" y1="57018" x2="52281" y2="57018"/>
                          <a14:foregroundMark x1="53333" y1="55439" x2="53333" y2="55439"/>
                          <a14:foregroundMark x1="53333" y1="63860" x2="53333" y2="63860"/>
                          <a14:foregroundMark x1="45439" y1="62456" x2="45439" y2="62456"/>
                          <a14:foregroundMark x1="45789" y1="63333" x2="45789" y2="63333"/>
                          <a14:foregroundMark x1="46140" y1="64035" x2="46140" y2="64035"/>
                          <a14:foregroundMark x1="45439" y1="45789" x2="45439" y2="45789"/>
                          <a14:foregroundMark x1="46316" y1="45439" x2="46316" y2="45439"/>
                          <a14:foregroundMark x1="47368" y1="46140" x2="47368" y2="46140"/>
                          <a14:foregroundMark x1="48421" y1="46491" x2="48421" y2="46491"/>
                          <a14:foregroundMark x1="52105" y1="46140" x2="52105" y2="46140"/>
                          <a14:foregroundMark x1="53158" y1="45614" x2="53158" y2="45614"/>
                          <a14:foregroundMark x1="54561" y1="45088" x2="54561" y2="45088"/>
                          <a14:backgroundMark x1="45789" y1="40000" x2="45789" y2="40000"/>
                        </a14:backgroundRemoval>
                      </a14:imgEffect>
                    </a14:imgLayer>
                  </a14:imgProps>
                </a:ext>
                <a:ext uri="{28A0092B-C50C-407E-A947-70E740481C1C}">
                  <a14:useLocalDpi xmlns:a14="http://schemas.microsoft.com/office/drawing/2010/main" val="0"/>
                </a:ext>
              </a:extLst>
            </a:blip>
            <a:srcRect l="28392" t="18820" r="27957" b="19286"/>
            <a:stretch/>
          </p:blipFill>
          <p:spPr>
            <a:xfrm>
              <a:off x="203200" y="2472744"/>
              <a:ext cx="1697088" cy="2406275"/>
            </a:xfrm>
            <a:prstGeom prst="rect">
              <a:avLst/>
            </a:prstGeom>
          </p:spPr>
        </p:pic>
        <p:pic>
          <p:nvPicPr>
            <p:cNvPr id="7" name="Picture 6" descr="A picture containing application&#10;&#10;Description automatically generated">
              <a:extLst>
                <a:ext uri="{FF2B5EF4-FFF2-40B4-BE49-F238E27FC236}">
                  <a16:creationId xmlns:a16="http://schemas.microsoft.com/office/drawing/2014/main" id="{5AB6E5A1-564B-A36A-92FB-206F9C1C42C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10" b="74525" l="32757" r="67678">
                          <a14:foregroundMark x1="39825" y1="52632" x2="39825" y2="52632"/>
                          <a14:foregroundMark x1="58772" y1="55439" x2="58772" y2="55439"/>
                          <a14:foregroundMark x1="45088" y1="41053" x2="45088" y2="41053"/>
                          <a14:foregroundMark x1="46491" y1="40175" x2="46491" y2="40175"/>
                          <a14:foregroundMark x1="46491" y1="40702" x2="46491" y2="40702"/>
                          <a14:foregroundMark x1="45789" y1="41930" x2="45789" y2="41930"/>
                          <a14:foregroundMark x1="49825" y1="52807" x2="49825" y2="52807"/>
                          <a14:foregroundMark x1="50702" y1="57193" x2="50702" y2="57193"/>
                          <a14:foregroundMark x1="50175" y1="55263" x2="50175" y2="55263"/>
                          <a14:foregroundMark x1="52281" y1="57018" x2="52281" y2="57018"/>
                          <a14:foregroundMark x1="53333" y1="55439" x2="53333" y2="55439"/>
                          <a14:foregroundMark x1="53333" y1="63860" x2="53333" y2="63860"/>
                          <a14:foregroundMark x1="45439" y1="62456" x2="45439" y2="62456"/>
                          <a14:foregroundMark x1="45789" y1="63333" x2="45789" y2="63333"/>
                          <a14:foregroundMark x1="46140" y1="64035" x2="46140" y2="64035"/>
                          <a14:foregroundMark x1="45439" y1="45789" x2="45439" y2="45789"/>
                          <a14:foregroundMark x1="46316" y1="45439" x2="46316" y2="45439"/>
                          <a14:foregroundMark x1="47368" y1="46140" x2="47368" y2="46140"/>
                          <a14:foregroundMark x1="48421" y1="46491" x2="48421" y2="46491"/>
                          <a14:foregroundMark x1="52105" y1="46140" x2="52105" y2="46140"/>
                          <a14:foregroundMark x1="53158" y1="45614" x2="53158" y2="45614"/>
                          <a14:foregroundMark x1="54561" y1="45088" x2="54561" y2="45088"/>
                          <a14:backgroundMark x1="45789" y1="40000" x2="45789" y2="40000"/>
                        </a14:backgroundRemoval>
                      </a14:imgEffect>
                    </a14:imgLayer>
                  </a14:imgProps>
                </a:ext>
                <a:ext uri="{28A0092B-C50C-407E-A947-70E740481C1C}">
                  <a14:useLocalDpi xmlns:a14="http://schemas.microsoft.com/office/drawing/2010/main" val="0"/>
                </a:ext>
              </a:extLst>
            </a:blip>
            <a:srcRect l="28392" t="18820" r="27957" b="19286"/>
            <a:stretch/>
          </p:blipFill>
          <p:spPr>
            <a:xfrm>
              <a:off x="1002021" y="3249445"/>
              <a:ext cx="1651367" cy="2341448"/>
            </a:xfrm>
            <a:prstGeom prst="rect">
              <a:avLst/>
            </a:prstGeom>
          </p:spPr>
        </p:pic>
      </p:grpSp>
      <p:sp>
        <p:nvSpPr>
          <p:cNvPr id="10" name="Slide Number Placeholder 1">
            <a:extLst>
              <a:ext uri="{FF2B5EF4-FFF2-40B4-BE49-F238E27FC236}">
                <a16:creationId xmlns:a16="http://schemas.microsoft.com/office/drawing/2014/main" id="{E75348C3-6193-2687-7D6E-9C1753690DA1}"/>
              </a:ext>
            </a:extLst>
          </p:cNvPr>
          <p:cNvSpPr txBox="1">
            <a:spLocks/>
          </p:cNvSpPr>
          <p:nvPr/>
        </p:nvSpPr>
        <p:spPr>
          <a:xfrm>
            <a:off x="9223960" y="64064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18</a:t>
            </a:fld>
            <a:endParaRPr lang="en-US" sz="1200" dirty="0"/>
          </a:p>
        </p:txBody>
      </p:sp>
    </p:spTree>
    <p:extLst>
      <p:ext uri="{BB962C8B-B14F-4D97-AF65-F5344CB8AC3E}">
        <p14:creationId xmlns:p14="http://schemas.microsoft.com/office/powerpoint/2010/main" val="303286676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028">
            <a:extLst>
              <a:ext uri="{FF2B5EF4-FFF2-40B4-BE49-F238E27FC236}">
                <a16:creationId xmlns:a16="http://schemas.microsoft.com/office/drawing/2014/main" id="{C24A87F8-8862-3F00-5032-DF5582892B16}"/>
              </a:ext>
            </a:extLst>
          </p:cNvPr>
          <p:cNvSpPr/>
          <p:nvPr/>
        </p:nvSpPr>
        <p:spPr>
          <a:xfrm>
            <a:off x="354823" y="3456515"/>
            <a:ext cx="4843484" cy="122369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D4D1FAB-C2DF-5814-B74C-F860331168BD}"/>
              </a:ext>
            </a:extLst>
          </p:cNvPr>
          <p:cNvSpPr/>
          <p:nvPr/>
        </p:nvSpPr>
        <p:spPr>
          <a:xfrm>
            <a:off x="7278898" y="938712"/>
            <a:ext cx="3795914" cy="557499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60FF78FA-076D-00B8-8339-7DAE584EE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06" y="817300"/>
            <a:ext cx="2822684" cy="2017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808EEEB-27D0-9C10-C705-3A8A8D4B33E4}"/>
              </a:ext>
            </a:extLst>
          </p:cNvPr>
          <p:cNvPicPr>
            <a:picLocks noChangeAspect="1"/>
          </p:cNvPicPr>
          <p:nvPr/>
        </p:nvPicPr>
        <p:blipFill rotWithShape="1">
          <a:blip r:embed="rId4"/>
          <a:srcRect l="2088" t="23932" r="66963" b="16968"/>
          <a:stretch/>
        </p:blipFill>
        <p:spPr>
          <a:xfrm>
            <a:off x="3228511" y="875594"/>
            <a:ext cx="2951285" cy="1729127"/>
          </a:xfrm>
          <a:prstGeom prst="rect">
            <a:avLst/>
          </a:prstGeom>
          <a:ln w="19050">
            <a:solidFill>
              <a:srgbClr val="0070C0"/>
            </a:solidFill>
          </a:ln>
        </p:spPr>
      </p:pic>
      <p:sp>
        <p:nvSpPr>
          <p:cNvPr id="8" name="TextBox 7">
            <a:extLst>
              <a:ext uri="{FF2B5EF4-FFF2-40B4-BE49-F238E27FC236}">
                <a16:creationId xmlns:a16="http://schemas.microsoft.com/office/drawing/2014/main" id="{3F3E0801-01A2-8B6A-F96F-658412C7D097}"/>
              </a:ext>
            </a:extLst>
          </p:cNvPr>
          <p:cNvSpPr txBox="1"/>
          <p:nvPr/>
        </p:nvSpPr>
        <p:spPr>
          <a:xfrm>
            <a:off x="383613" y="2868160"/>
            <a:ext cx="2908621" cy="369332"/>
          </a:xfrm>
          <a:prstGeom prst="rect">
            <a:avLst/>
          </a:prstGeom>
          <a:noFill/>
        </p:spPr>
        <p:txBody>
          <a:bodyPr wrap="square" rtlCol="0">
            <a:spAutoFit/>
          </a:bodyPr>
          <a:lstStyle/>
          <a:p>
            <a:r>
              <a:rPr lang="en-US" dirty="0">
                <a:latin typeface="DB Heavent" panose="02000506060000020004" pitchFamily="2" charset="-34"/>
                <a:cs typeface="DB Heavent" panose="02000506060000020004" pitchFamily="2" charset="-34"/>
              </a:rPr>
              <a:t>Score Classes {0:Fail , 1:Pass}</a:t>
            </a:r>
          </a:p>
        </p:txBody>
      </p:sp>
      <p:sp>
        <p:nvSpPr>
          <p:cNvPr id="10" name="TextBox 9">
            <a:extLst>
              <a:ext uri="{FF2B5EF4-FFF2-40B4-BE49-F238E27FC236}">
                <a16:creationId xmlns:a16="http://schemas.microsoft.com/office/drawing/2014/main" id="{645ED8D9-484C-4323-D7D7-40A7048EC984}"/>
              </a:ext>
            </a:extLst>
          </p:cNvPr>
          <p:cNvSpPr txBox="1"/>
          <p:nvPr/>
        </p:nvSpPr>
        <p:spPr>
          <a:xfrm>
            <a:off x="3362386" y="2573124"/>
            <a:ext cx="2683534" cy="923330"/>
          </a:xfrm>
          <a:prstGeom prst="rect">
            <a:avLst/>
          </a:prstGeom>
          <a:noFill/>
        </p:spPr>
        <p:txBody>
          <a:bodyPr wrap="square" rtlCol="0">
            <a:spAutoFit/>
          </a:bodyPr>
          <a:lstStyle/>
          <a:p>
            <a:r>
              <a:rPr lang="en-US" dirty="0">
                <a:latin typeface="DB Heavent" panose="02000506060000020004" pitchFamily="2" charset="-34"/>
                <a:cs typeface="DB Heavent" panose="02000506060000020004" pitchFamily="2" charset="-34"/>
              </a:rPr>
              <a:t>Process word in each class.</a:t>
            </a:r>
          </a:p>
          <a:p>
            <a:pPr marL="285750" indent="-285750">
              <a:buFontTx/>
              <a:buChar char="-"/>
            </a:pPr>
            <a:r>
              <a:rPr lang="en-US" dirty="0">
                <a:latin typeface="DB Heavent" panose="02000506060000020004" pitchFamily="2" charset="-34"/>
                <a:cs typeface="DB Heavent" panose="02000506060000020004" pitchFamily="2" charset="-34"/>
              </a:rPr>
              <a:t>Tokenize</a:t>
            </a:r>
          </a:p>
          <a:p>
            <a:pPr marL="285750" indent="-285750">
              <a:buFontTx/>
              <a:buChar char="-"/>
            </a:pPr>
            <a:r>
              <a:rPr lang="en-US" dirty="0">
                <a:latin typeface="DB Heavent" panose="02000506060000020004" pitchFamily="2" charset="-34"/>
                <a:cs typeface="DB Heavent" panose="02000506060000020004" pitchFamily="2" charset="-34"/>
              </a:rPr>
              <a:t>Remove stop word</a:t>
            </a:r>
          </a:p>
        </p:txBody>
      </p:sp>
      <p:cxnSp>
        <p:nvCxnSpPr>
          <p:cNvPr id="12" name="Straight Arrow Connector 11">
            <a:extLst>
              <a:ext uri="{FF2B5EF4-FFF2-40B4-BE49-F238E27FC236}">
                <a16:creationId xmlns:a16="http://schemas.microsoft.com/office/drawing/2014/main" id="{C2FFA997-3E9C-A9E6-9F4C-9007FD11792F}"/>
              </a:ext>
            </a:extLst>
          </p:cNvPr>
          <p:cNvCxnSpPr>
            <a:cxnSpLocks/>
          </p:cNvCxnSpPr>
          <p:nvPr/>
        </p:nvCxnSpPr>
        <p:spPr>
          <a:xfrm>
            <a:off x="2923869" y="1825920"/>
            <a:ext cx="304642"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48E47901-164E-4E43-D27A-3EF15AE164CA}"/>
              </a:ext>
            </a:extLst>
          </p:cNvPr>
          <p:cNvPicPr>
            <a:picLocks noChangeAspect="1"/>
          </p:cNvPicPr>
          <p:nvPr/>
        </p:nvPicPr>
        <p:blipFill rotWithShape="1">
          <a:blip r:embed="rId5"/>
          <a:srcRect l="1581" t="22395" r="69051" b="6954"/>
          <a:stretch/>
        </p:blipFill>
        <p:spPr>
          <a:xfrm>
            <a:off x="7513335" y="1105816"/>
            <a:ext cx="3363244" cy="2482425"/>
          </a:xfrm>
          <a:prstGeom prst="rect">
            <a:avLst/>
          </a:prstGeom>
          <a:ln w="12700">
            <a:solidFill>
              <a:schemeClr val="tx1"/>
            </a:solidFill>
          </a:ln>
        </p:spPr>
      </p:pic>
      <p:pic>
        <p:nvPicPr>
          <p:cNvPr id="34" name="Picture 33">
            <a:extLst>
              <a:ext uri="{FF2B5EF4-FFF2-40B4-BE49-F238E27FC236}">
                <a16:creationId xmlns:a16="http://schemas.microsoft.com/office/drawing/2014/main" id="{3A0D1621-8AB5-87CB-516C-8A05803604BA}"/>
              </a:ext>
            </a:extLst>
          </p:cNvPr>
          <p:cNvPicPr>
            <a:picLocks noChangeAspect="1"/>
          </p:cNvPicPr>
          <p:nvPr/>
        </p:nvPicPr>
        <p:blipFill rotWithShape="1">
          <a:blip r:embed="rId6"/>
          <a:srcRect l="1281" t="18515" r="68445" b="14183"/>
          <a:stretch/>
        </p:blipFill>
        <p:spPr>
          <a:xfrm>
            <a:off x="7513335" y="3876756"/>
            <a:ext cx="3412942" cy="2327900"/>
          </a:xfrm>
          <a:prstGeom prst="rect">
            <a:avLst/>
          </a:prstGeom>
          <a:ln w="12700">
            <a:solidFill>
              <a:schemeClr val="tx1"/>
            </a:solidFill>
          </a:ln>
        </p:spPr>
      </p:pic>
      <p:cxnSp>
        <p:nvCxnSpPr>
          <p:cNvPr id="38" name="Connector: Elbow 37">
            <a:extLst>
              <a:ext uri="{FF2B5EF4-FFF2-40B4-BE49-F238E27FC236}">
                <a16:creationId xmlns:a16="http://schemas.microsoft.com/office/drawing/2014/main" id="{706237F0-3C61-84DA-D2B6-0A8D195BC25D}"/>
              </a:ext>
            </a:extLst>
          </p:cNvPr>
          <p:cNvCxnSpPr>
            <a:cxnSpLocks/>
          </p:cNvCxnSpPr>
          <p:nvPr/>
        </p:nvCxnSpPr>
        <p:spPr>
          <a:xfrm>
            <a:off x="6186224" y="2290043"/>
            <a:ext cx="1320683" cy="322259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A8D265B-4121-2BC3-A9C2-AB2DA57F8872}"/>
              </a:ext>
            </a:extLst>
          </p:cNvPr>
          <p:cNvCxnSpPr/>
          <p:nvPr/>
        </p:nvCxnSpPr>
        <p:spPr>
          <a:xfrm>
            <a:off x="6179796" y="1653602"/>
            <a:ext cx="12621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9AAE1F5-F5F5-3842-D3F7-1DBAEA0F9279}"/>
              </a:ext>
            </a:extLst>
          </p:cNvPr>
          <p:cNvSpPr txBox="1"/>
          <p:nvPr/>
        </p:nvSpPr>
        <p:spPr>
          <a:xfrm>
            <a:off x="7813112" y="3532010"/>
            <a:ext cx="2908621" cy="369332"/>
          </a:xfrm>
          <a:prstGeom prst="rect">
            <a:avLst/>
          </a:prstGeom>
          <a:noFill/>
        </p:spPr>
        <p:txBody>
          <a:bodyPr wrap="square" rtlCol="0">
            <a:spAutoFit/>
          </a:bodyPr>
          <a:lstStyle/>
          <a:p>
            <a:r>
              <a:rPr lang="en-US" dirty="0">
                <a:latin typeface="DB Heavent" panose="02000506060000020004" pitchFamily="2" charset="-34"/>
                <a:cs typeface="DB Heavent" panose="02000506060000020004" pitchFamily="2" charset="-34"/>
              </a:rPr>
              <a:t>Word in Pass </a:t>
            </a:r>
            <a:r>
              <a:rPr lang="en-US" dirty="0" err="1">
                <a:latin typeface="DB Heavent" panose="02000506060000020004" pitchFamily="2" charset="-34"/>
                <a:cs typeface="DB Heavent" panose="02000506060000020004" pitchFamily="2" charset="-34"/>
              </a:rPr>
              <a:t>scorering</a:t>
            </a:r>
            <a:r>
              <a:rPr lang="en-US" dirty="0">
                <a:latin typeface="DB Heavent" panose="02000506060000020004" pitchFamily="2" charset="-34"/>
                <a:cs typeface="DB Heavent" panose="02000506060000020004" pitchFamily="2" charset="-34"/>
              </a:rPr>
              <a:t> cluster</a:t>
            </a:r>
          </a:p>
        </p:txBody>
      </p:sp>
      <p:sp>
        <p:nvSpPr>
          <p:cNvPr id="46" name="TextBox 45">
            <a:extLst>
              <a:ext uri="{FF2B5EF4-FFF2-40B4-BE49-F238E27FC236}">
                <a16:creationId xmlns:a16="http://schemas.microsoft.com/office/drawing/2014/main" id="{AFE37A04-7756-716F-0760-2558A15BDB48}"/>
              </a:ext>
            </a:extLst>
          </p:cNvPr>
          <p:cNvSpPr txBox="1"/>
          <p:nvPr/>
        </p:nvSpPr>
        <p:spPr>
          <a:xfrm>
            <a:off x="7895822" y="6166700"/>
            <a:ext cx="2908621" cy="369332"/>
          </a:xfrm>
          <a:prstGeom prst="rect">
            <a:avLst/>
          </a:prstGeom>
          <a:noFill/>
        </p:spPr>
        <p:txBody>
          <a:bodyPr wrap="square" rtlCol="0">
            <a:spAutoFit/>
          </a:bodyPr>
          <a:lstStyle/>
          <a:p>
            <a:r>
              <a:rPr lang="en-US" dirty="0">
                <a:latin typeface="DB Heavent" panose="02000506060000020004" pitchFamily="2" charset="-34"/>
                <a:cs typeface="DB Heavent" panose="02000506060000020004" pitchFamily="2" charset="-34"/>
              </a:rPr>
              <a:t>Word in Fail score cluster</a:t>
            </a:r>
          </a:p>
        </p:txBody>
      </p:sp>
      <p:sp>
        <p:nvSpPr>
          <p:cNvPr id="53" name="TextBox 52">
            <a:extLst>
              <a:ext uri="{FF2B5EF4-FFF2-40B4-BE49-F238E27FC236}">
                <a16:creationId xmlns:a16="http://schemas.microsoft.com/office/drawing/2014/main" id="{906DEF8C-E023-7098-28AA-2315BEAA5E6A}"/>
              </a:ext>
            </a:extLst>
          </p:cNvPr>
          <p:cNvSpPr txBox="1"/>
          <p:nvPr/>
        </p:nvSpPr>
        <p:spPr>
          <a:xfrm>
            <a:off x="354823" y="6074843"/>
            <a:ext cx="4655718" cy="646331"/>
          </a:xfrm>
          <a:prstGeom prst="rect">
            <a:avLst/>
          </a:prstGeom>
          <a:noFill/>
        </p:spPr>
        <p:txBody>
          <a:bodyPr wrap="square" rtlCol="0">
            <a:spAutoFit/>
          </a:bodyPr>
          <a:lstStyle/>
          <a:p>
            <a:r>
              <a:rPr lang="en-US" dirty="0">
                <a:latin typeface="DB Heavent" panose="02000506060000020004" pitchFamily="2" charset="-34"/>
                <a:cs typeface="DB Heavent" panose="02000506060000020004" pitchFamily="2" charset="-34"/>
              </a:rPr>
              <a:t>List Correspondence words for candidate words in </a:t>
            </a:r>
          </a:p>
          <a:p>
            <a:r>
              <a:rPr lang="en-US" dirty="0">
                <a:latin typeface="DB Heavent" panose="02000506060000020004" pitchFamily="2" charset="-34"/>
                <a:cs typeface="DB Heavent" panose="02000506060000020004" pitchFamily="2" charset="-34"/>
              </a:rPr>
              <a:t>Zero Shot Classification</a:t>
            </a:r>
          </a:p>
        </p:txBody>
      </p:sp>
      <p:sp>
        <p:nvSpPr>
          <p:cNvPr id="55" name="TextBox 54">
            <a:extLst>
              <a:ext uri="{FF2B5EF4-FFF2-40B4-BE49-F238E27FC236}">
                <a16:creationId xmlns:a16="http://schemas.microsoft.com/office/drawing/2014/main" id="{E4A45FA4-F04B-EE92-7A87-5EB7DD95808D}"/>
              </a:ext>
            </a:extLst>
          </p:cNvPr>
          <p:cNvSpPr txBox="1"/>
          <p:nvPr/>
        </p:nvSpPr>
        <p:spPr>
          <a:xfrm>
            <a:off x="402790" y="3524403"/>
            <a:ext cx="4740703" cy="584775"/>
          </a:xfrm>
          <a:prstGeom prst="rect">
            <a:avLst/>
          </a:prstGeom>
          <a:noFill/>
        </p:spPr>
        <p:txBody>
          <a:bodyPr wrap="square" rtlCol="0">
            <a:spAutoFit/>
          </a:bodyPr>
          <a:lstStyle/>
          <a:p>
            <a:r>
              <a:rPr lang="en-US" sz="1600" dirty="0"/>
              <a:t>List of word In </a:t>
            </a:r>
            <a:r>
              <a:rPr lang="en-US" sz="1600" dirty="0">
                <a:solidFill>
                  <a:srgbClr val="00B050"/>
                </a:solidFill>
              </a:rPr>
              <a:t>pass</a:t>
            </a:r>
            <a:r>
              <a:rPr lang="en-US" sz="1600" dirty="0"/>
              <a:t> cluster = </a:t>
            </a:r>
            <a:r>
              <a:rPr lang="en-US" sz="1600" dirty="0">
                <a:solidFill>
                  <a:srgbClr val="00B050"/>
                </a:solidFill>
              </a:rPr>
              <a:t>[“</a:t>
            </a:r>
            <a:r>
              <a:rPr lang="th-TH" sz="1600" dirty="0">
                <a:solidFill>
                  <a:srgbClr val="00B050"/>
                </a:solidFill>
              </a:rPr>
              <a:t>ตรวจสอบ</a:t>
            </a:r>
            <a:r>
              <a:rPr lang="en-US" sz="1600" dirty="0">
                <a:solidFill>
                  <a:srgbClr val="00B050"/>
                </a:solidFill>
              </a:rPr>
              <a:t>”,”</a:t>
            </a:r>
            <a:r>
              <a:rPr lang="th-TH" sz="1600" dirty="0">
                <a:solidFill>
                  <a:srgbClr val="00B050"/>
                </a:solidFill>
              </a:rPr>
              <a:t>ติดตาม</a:t>
            </a:r>
            <a:r>
              <a:rPr lang="en-US" sz="1600" dirty="0">
                <a:solidFill>
                  <a:srgbClr val="00B050"/>
                </a:solidFill>
              </a:rPr>
              <a:t>”,”</a:t>
            </a:r>
            <a:r>
              <a:rPr lang="th-TH" sz="1600" dirty="0">
                <a:solidFill>
                  <a:srgbClr val="00B050"/>
                </a:solidFill>
              </a:rPr>
              <a:t>การบริหาร</a:t>
            </a:r>
            <a:r>
              <a:rPr lang="en-US" sz="1600" dirty="0">
                <a:solidFill>
                  <a:srgbClr val="00B050"/>
                </a:solidFill>
              </a:rPr>
              <a:t>”,</a:t>
            </a:r>
          </a:p>
          <a:p>
            <a:r>
              <a:rPr lang="en-US" sz="1600" dirty="0">
                <a:solidFill>
                  <a:srgbClr val="00B050"/>
                </a:solidFill>
              </a:rPr>
              <a:t>”</a:t>
            </a:r>
            <a:r>
              <a:rPr lang="th-TH" sz="1600" dirty="0">
                <a:solidFill>
                  <a:srgbClr val="00B050"/>
                </a:solidFill>
              </a:rPr>
              <a:t>ต่อเนื่อง</a:t>
            </a:r>
            <a:r>
              <a:rPr lang="en-US" sz="1600" dirty="0">
                <a:solidFill>
                  <a:srgbClr val="00B050"/>
                </a:solidFill>
              </a:rPr>
              <a:t>”,”</a:t>
            </a:r>
            <a:r>
              <a:rPr lang="th-TH" sz="1600" dirty="0">
                <a:solidFill>
                  <a:srgbClr val="00B050"/>
                </a:solidFill>
              </a:rPr>
              <a:t>ติดตาม</a:t>
            </a:r>
            <a:r>
              <a:rPr lang="en-US" sz="1600" dirty="0">
                <a:solidFill>
                  <a:srgbClr val="00B050"/>
                </a:solidFill>
              </a:rPr>
              <a:t>”,”</a:t>
            </a:r>
            <a:r>
              <a:rPr lang="th-TH" sz="1600" dirty="0">
                <a:solidFill>
                  <a:srgbClr val="00B050"/>
                </a:solidFill>
              </a:rPr>
              <a:t>เหมาะสม</a:t>
            </a:r>
            <a:r>
              <a:rPr lang="en-US" sz="1600" dirty="0">
                <a:solidFill>
                  <a:srgbClr val="00B050"/>
                </a:solidFill>
              </a:rPr>
              <a:t>”</a:t>
            </a:r>
            <a:r>
              <a:rPr lang="en-US" sz="1600" dirty="0">
                <a:solidFill>
                  <a:srgbClr val="00B050"/>
                </a:solidFill>
                <a:effectLst/>
                <a:ea typeface="Calibri" panose="020F0502020204030204" pitchFamily="34" charset="0"/>
                <a:cs typeface="Cordia New" panose="020B0304020202020204" pitchFamily="34" charset="-34"/>
              </a:rPr>
              <a:t> ,”</a:t>
            </a:r>
            <a:r>
              <a:rPr lang="th-TH" sz="1600" dirty="0">
                <a:solidFill>
                  <a:srgbClr val="00B050"/>
                </a:solidFill>
                <a:effectLst/>
                <a:ea typeface="Calibri" panose="020F0502020204030204" pitchFamily="34" charset="0"/>
                <a:cs typeface="Cordia New" panose="020B0304020202020204" pitchFamily="34" charset="-34"/>
              </a:rPr>
              <a:t> มีระบบ</a:t>
            </a:r>
            <a:r>
              <a:rPr lang="en-US" sz="1600" dirty="0">
                <a:solidFill>
                  <a:srgbClr val="00B050"/>
                </a:solidFill>
                <a:effectLst/>
                <a:ea typeface="Calibri" panose="020F0502020204030204" pitchFamily="34" charset="0"/>
                <a:cs typeface="Cordia New" panose="020B0304020202020204" pitchFamily="34" charset="-34"/>
              </a:rPr>
              <a:t>”,”</a:t>
            </a:r>
            <a:r>
              <a:rPr lang="th-TH" sz="1600" dirty="0">
                <a:solidFill>
                  <a:srgbClr val="00B050"/>
                </a:solidFill>
                <a:effectLst/>
                <a:ea typeface="Calibri" panose="020F0502020204030204" pitchFamily="34" charset="0"/>
                <a:cs typeface="Cordia New" panose="020B0304020202020204" pitchFamily="34" charset="-34"/>
              </a:rPr>
              <a:t> พัฒนาเพิ่มความรู้</a:t>
            </a:r>
            <a:r>
              <a:rPr lang="en-US" sz="1600" dirty="0">
                <a:solidFill>
                  <a:srgbClr val="00B050"/>
                </a:solidFill>
                <a:effectLst/>
                <a:ea typeface="Calibri" panose="020F0502020204030204" pitchFamily="34" charset="0"/>
                <a:cs typeface="Cordia New" panose="020B0304020202020204" pitchFamily="34" charset="-34"/>
              </a:rPr>
              <a:t>”</a:t>
            </a:r>
            <a:r>
              <a:rPr lang="en-US" sz="1600" dirty="0">
                <a:solidFill>
                  <a:srgbClr val="00B050"/>
                </a:solidFill>
              </a:rPr>
              <a:t>]</a:t>
            </a:r>
          </a:p>
        </p:txBody>
      </p:sp>
      <p:sp>
        <p:nvSpPr>
          <p:cNvPr id="57" name="TextBox 56">
            <a:extLst>
              <a:ext uri="{FF2B5EF4-FFF2-40B4-BE49-F238E27FC236}">
                <a16:creationId xmlns:a16="http://schemas.microsoft.com/office/drawing/2014/main" id="{9B632BE7-E5C6-34B2-54FE-773BBE44C9D8}"/>
              </a:ext>
            </a:extLst>
          </p:cNvPr>
          <p:cNvSpPr txBox="1"/>
          <p:nvPr/>
        </p:nvSpPr>
        <p:spPr>
          <a:xfrm>
            <a:off x="384297" y="4054779"/>
            <a:ext cx="5035590" cy="584775"/>
          </a:xfrm>
          <a:prstGeom prst="rect">
            <a:avLst/>
          </a:prstGeom>
          <a:noFill/>
        </p:spPr>
        <p:txBody>
          <a:bodyPr wrap="square" rtlCol="0">
            <a:spAutoFit/>
          </a:bodyPr>
          <a:lstStyle/>
          <a:p>
            <a:r>
              <a:rPr lang="en-US" sz="1600" dirty="0"/>
              <a:t>List of word In </a:t>
            </a:r>
            <a:r>
              <a:rPr lang="en-US" sz="1600" dirty="0">
                <a:solidFill>
                  <a:srgbClr val="FF0000"/>
                </a:solidFill>
              </a:rPr>
              <a:t>fail</a:t>
            </a:r>
            <a:r>
              <a:rPr lang="en-US" sz="1600" dirty="0"/>
              <a:t> cluster = </a:t>
            </a:r>
            <a:r>
              <a:rPr lang="en-US" sz="1600" dirty="0">
                <a:solidFill>
                  <a:srgbClr val="FF0000"/>
                </a:solidFill>
              </a:rPr>
              <a:t>[ “</a:t>
            </a:r>
            <a:r>
              <a:rPr lang="th-TH" sz="1600" dirty="0">
                <a:solidFill>
                  <a:srgbClr val="FF0000"/>
                </a:solidFill>
              </a:rPr>
              <a:t>ปฏิบัติได้บางส่วน</a:t>
            </a:r>
            <a:r>
              <a:rPr lang="en-US" sz="1600" dirty="0">
                <a:solidFill>
                  <a:srgbClr val="FF0000"/>
                </a:solidFill>
              </a:rPr>
              <a:t>“,”</a:t>
            </a:r>
            <a:r>
              <a:rPr lang="th-TH" sz="1600" dirty="0">
                <a:solidFill>
                  <a:srgbClr val="FF0000"/>
                </a:solidFill>
              </a:rPr>
              <a:t>การทบทวน</a:t>
            </a:r>
            <a:r>
              <a:rPr lang="en-US" sz="1600" dirty="0">
                <a:solidFill>
                  <a:srgbClr val="FF0000"/>
                </a:solidFill>
              </a:rPr>
              <a:t>”,</a:t>
            </a:r>
            <a:endParaRPr lang="th-TH" sz="1600" dirty="0">
              <a:solidFill>
                <a:srgbClr val="FF0000"/>
              </a:solidFill>
            </a:endParaRPr>
          </a:p>
          <a:p>
            <a:r>
              <a:rPr lang="en-US" sz="1600" dirty="0">
                <a:solidFill>
                  <a:srgbClr val="FF0000"/>
                </a:solidFill>
              </a:rPr>
              <a:t>”</a:t>
            </a:r>
            <a:r>
              <a:rPr lang="th-TH" sz="1600" dirty="0">
                <a:solidFill>
                  <a:srgbClr val="FF0000"/>
                </a:solidFill>
              </a:rPr>
              <a:t>ความเสี่ยง</a:t>
            </a:r>
            <a:r>
              <a:rPr lang="en-US" sz="1600" dirty="0">
                <a:solidFill>
                  <a:srgbClr val="FF0000"/>
                </a:solidFill>
              </a:rPr>
              <a:t>”,”</a:t>
            </a:r>
            <a:r>
              <a:rPr lang="th-TH" sz="1600" dirty="0">
                <a:solidFill>
                  <a:srgbClr val="FF0000"/>
                </a:solidFill>
              </a:rPr>
              <a:t>ความคลาดเคลื่อน</a:t>
            </a:r>
            <a:r>
              <a:rPr lang="en-US" sz="1600" dirty="0">
                <a:solidFill>
                  <a:srgbClr val="FF0000"/>
                </a:solidFill>
              </a:rPr>
              <a:t>”,”</a:t>
            </a:r>
            <a:r>
              <a:rPr lang="th-TH" sz="1600" dirty="0">
                <a:solidFill>
                  <a:srgbClr val="FF0000"/>
                </a:solidFill>
              </a:rPr>
              <a:t>การบริหาร</a:t>
            </a:r>
            <a:r>
              <a:rPr lang="en-US" sz="1600" dirty="0">
                <a:solidFill>
                  <a:srgbClr val="FF0000"/>
                </a:solidFill>
              </a:rPr>
              <a:t>”,</a:t>
            </a:r>
            <a:r>
              <a:rPr lang="en-US" sz="1600" dirty="0">
                <a:solidFill>
                  <a:srgbClr val="00B050"/>
                </a:solidFill>
              </a:rPr>
              <a:t>”</a:t>
            </a:r>
            <a:r>
              <a:rPr lang="th-TH" sz="1600" dirty="0">
                <a:solidFill>
                  <a:srgbClr val="00B050"/>
                </a:solidFill>
              </a:rPr>
              <a:t>มีระบบ</a:t>
            </a:r>
            <a:r>
              <a:rPr lang="en-US" sz="1600" dirty="0">
                <a:solidFill>
                  <a:srgbClr val="00B050"/>
                </a:solidFill>
              </a:rPr>
              <a:t>”,”</a:t>
            </a:r>
            <a:r>
              <a:rPr lang="th-TH" sz="1600" dirty="0">
                <a:solidFill>
                  <a:srgbClr val="00B050"/>
                </a:solidFill>
              </a:rPr>
              <a:t>เหมาะสม</a:t>
            </a:r>
            <a:r>
              <a:rPr lang="en-US" sz="1600" dirty="0">
                <a:solidFill>
                  <a:srgbClr val="00B050"/>
                </a:solidFill>
              </a:rPr>
              <a:t>”,”</a:t>
            </a:r>
            <a:r>
              <a:rPr lang="th-TH" sz="1600" dirty="0">
                <a:solidFill>
                  <a:srgbClr val="00B050"/>
                </a:solidFill>
              </a:rPr>
              <a:t>ป้องกัน</a:t>
            </a:r>
            <a:r>
              <a:rPr lang="en-US" sz="1600" dirty="0">
                <a:solidFill>
                  <a:srgbClr val="00B050"/>
                </a:solidFill>
              </a:rPr>
              <a:t>”</a:t>
            </a:r>
            <a:r>
              <a:rPr lang="en-US" sz="1600" dirty="0">
                <a:solidFill>
                  <a:srgbClr val="FF0000"/>
                </a:solidFill>
              </a:rPr>
              <a:t>]</a:t>
            </a:r>
          </a:p>
        </p:txBody>
      </p:sp>
      <p:cxnSp>
        <p:nvCxnSpPr>
          <p:cNvPr id="61" name="Connector: Elbow 60">
            <a:extLst>
              <a:ext uri="{FF2B5EF4-FFF2-40B4-BE49-F238E27FC236}">
                <a16:creationId xmlns:a16="http://schemas.microsoft.com/office/drawing/2014/main" id="{E197C435-DD82-4F07-1922-AA4074357AF4}"/>
              </a:ext>
            </a:extLst>
          </p:cNvPr>
          <p:cNvCxnSpPr>
            <a:cxnSpLocks/>
            <a:stCxn id="46" idx="2"/>
            <a:endCxn id="1029" idx="3"/>
          </p:cNvCxnSpPr>
          <p:nvPr/>
        </p:nvCxnSpPr>
        <p:spPr>
          <a:xfrm rot="5400000" flipH="1">
            <a:off x="6040385" y="3226285"/>
            <a:ext cx="2467669" cy="4151826"/>
          </a:xfrm>
          <a:prstGeom prst="bentConnector4">
            <a:avLst>
              <a:gd name="adj1" fmla="val -6382"/>
              <a:gd name="adj2" fmla="val 67514"/>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24289319-D932-8CBF-7FB0-BDCD289D7C80}"/>
              </a:ext>
            </a:extLst>
          </p:cNvPr>
          <p:cNvSpPr/>
          <p:nvPr/>
        </p:nvSpPr>
        <p:spPr>
          <a:xfrm>
            <a:off x="350812" y="5078929"/>
            <a:ext cx="4843484" cy="88567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extBox 1037">
            <a:extLst>
              <a:ext uri="{FF2B5EF4-FFF2-40B4-BE49-F238E27FC236}">
                <a16:creationId xmlns:a16="http://schemas.microsoft.com/office/drawing/2014/main" id="{43B2F302-59F0-698E-9053-F23E8B13BD9C}"/>
              </a:ext>
            </a:extLst>
          </p:cNvPr>
          <p:cNvSpPr txBox="1"/>
          <p:nvPr/>
        </p:nvSpPr>
        <p:spPr>
          <a:xfrm>
            <a:off x="383708" y="5557876"/>
            <a:ext cx="4665452" cy="430887"/>
          </a:xfrm>
          <a:prstGeom prst="rect">
            <a:avLst/>
          </a:prstGeom>
          <a:noFill/>
        </p:spPr>
        <p:txBody>
          <a:bodyPr wrap="square" rtlCol="0">
            <a:spAutoFit/>
          </a:bodyPr>
          <a:lstStyle/>
          <a:p>
            <a:r>
              <a:rPr lang="en-US" sz="2200" dirty="0">
                <a:latin typeface="DB Heavent" panose="02000506060000020004" pitchFamily="2" charset="-34"/>
                <a:cs typeface="DB Heavent" panose="02000506060000020004" pitchFamily="2" charset="-34"/>
              </a:rPr>
              <a:t>List of word In </a:t>
            </a:r>
            <a:r>
              <a:rPr lang="en-US" sz="2200" dirty="0">
                <a:solidFill>
                  <a:srgbClr val="FF0000"/>
                </a:solidFill>
                <a:latin typeface="DB Heavent" panose="02000506060000020004" pitchFamily="2" charset="-34"/>
                <a:cs typeface="DB Heavent" panose="02000506060000020004" pitchFamily="2" charset="-34"/>
              </a:rPr>
              <a:t>fail</a:t>
            </a:r>
            <a:r>
              <a:rPr lang="en-US" sz="2200" dirty="0">
                <a:latin typeface="DB Heavent" panose="02000506060000020004" pitchFamily="2" charset="-34"/>
                <a:cs typeface="DB Heavent" panose="02000506060000020004" pitchFamily="2" charset="-34"/>
              </a:rPr>
              <a:t> Score Guideline = </a:t>
            </a:r>
            <a:r>
              <a:rPr lang="en-US" sz="2200" dirty="0">
                <a:solidFill>
                  <a:srgbClr val="FF0000"/>
                </a:solidFill>
                <a:latin typeface="DB Heavent" panose="02000506060000020004" pitchFamily="2" charset="-34"/>
                <a:cs typeface="DB Heavent" panose="02000506060000020004" pitchFamily="2" charset="-34"/>
              </a:rPr>
              <a:t>[ ]</a:t>
            </a:r>
          </a:p>
        </p:txBody>
      </p:sp>
      <p:sp>
        <p:nvSpPr>
          <p:cNvPr id="1039" name="TextBox 1038">
            <a:extLst>
              <a:ext uri="{FF2B5EF4-FFF2-40B4-BE49-F238E27FC236}">
                <a16:creationId xmlns:a16="http://schemas.microsoft.com/office/drawing/2014/main" id="{2D1B8ECD-358D-43DE-5B4F-4B04791D8FEB}"/>
              </a:ext>
            </a:extLst>
          </p:cNvPr>
          <p:cNvSpPr txBox="1"/>
          <p:nvPr/>
        </p:nvSpPr>
        <p:spPr>
          <a:xfrm>
            <a:off x="402790" y="5156906"/>
            <a:ext cx="4665452" cy="430887"/>
          </a:xfrm>
          <a:prstGeom prst="rect">
            <a:avLst/>
          </a:prstGeom>
          <a:noFill/>
        </p:spPr>
        <p:txBody>
          <a:bodyPr wrap="square" rtlCol="0">
            <a:spAutoFit/>
          </a:bodyPr>
          <a:lstStyle/>
          <a:p>
            <a:r>
              <a:rPr lang="en-US" sz="2200" dirty="0">
                <a:latin typeface="DB Heavent" panose="02000506060000020004" pitchFamily="2" charset="-34"/>
                <a:cs typeface="DB Heavent" panose="02000506060000020004" pitchFamily="2" charset="-34"/>
              </a:rPr>
              <a:t>List of word In </a:t>
            </a:r>
            <a:r>
              <a:rPr lang="en-US" sz="2200" dirty="0">
                <a:solidFill>
                  <a:srgbClr val="00B050"/>
                </a:solidFill>
                <a:latin typeface="DB Heavent" panose="02000506060000020004" pitchFamily="2" charset="-34"/>
                <a:cs typeface="DB Heavent" panose="02000506060000020004" pitchFamily="2" charset="-34"/>
              </a:rPr>
              <a:t>pass</a:t>
            </a:r>
            <a:r>
              <a:rPr lang="en-US" sz="2200" dirty="0">
                <a:latin typeface="DB Heavent" panose="02000506060000020004" pitchFamily="2" charset="-34"/>
                <a:cs typeface="DB Heavent" panose="02000506060000020004" pitchFamily="2" charset="-34"/>
              </a:rPr>
              <a:t> Score Guideline = </a:t>
            </a:r>
            <a:r>
              <a:rPr lang="en-US" sz="2200" dirty="0">
                <a:solidFill>
                  <a:srgbClr val="00B050"/>
                </a:solidFill>
                <a:latin typeface="DB Heavent" panose="02000506060000020004" pitchFamily="2" charset="-34"/>
                <a:cs typeface="DB Heavent" panose="02000506060000020004" pitchFamily="2" charset="-34"/>
              </a:rPr>
              <a:t>[ ]</a:t>
            </a:r>
          </a:p>
        </p:txBody>
      </p:sp>
      <p:cxnSp>
        <p:nvCxnSpPr>
          <p:cNvPr id="1040" name="Straight Arrow Connector 1039">
            <a:extLst>
              <a:ext uri="{FF2B5EF4-FFF2-40B4-BE49-F238E27FC236}">
                <a16:creationId xmlns:a16="http://schemas.microsoft.com/office/drawing/2014/main" id="{3399F29C-B915-004E-8274-FAC2823EEE4A}"/>
              </a:ext>
            </a:extLst>
          </p:cNvPr>
          <p:cNvCxnSpPr>
            <a:cxnSpLocks/>
          </p:cNvCxnSpPr>
          <p:nvPr/>
        </p:nvCxnSpPr>
        <p:spPr>
          <a:xfrm>
            <a:off x="739079" y="4680210"/>
            <a:ext cx="0" cy="37933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43" name="Straight Arrow Connector 1042">
            <a:extLst>
              <a:ext uri="{FF2B5EF4-FFF2-40B4-BE49-F238E27FC236}">
                <a16:creationId xmlns:a16="http://schemas.microsoft.com/office/drawing/2014/main" id="{6B20176C-F156-B599-AD77-02B76DB8F3C6}"/>
              </a:ext>
            </a:extLst>
          </p:cNvPr>
          <p:cNvCxnSpPr>
            <a:cxnSpLocks/>
          </p:cNvCxnSpPr>
          <p:nvPr/>
        </p:nvCxnSpPr>
        <p:spPr>
          <a:xfrm flipV="1">
            <a:off x="4738699" y="4680210"/>
            <a:ext cx="0" cy="37933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47" name="TextBox 1046">
            <a:extLst>
              <a:ext uri="{FF2B5EF4-FFF2-40B4-BE49-F238E27FC236}">
                <a16:creationId xmlns:a16="http://schemas.microsoft.com/office/drawing/2014/main" id="{7778166F-5077-EEC2-AF8A-BA6DF596C5C9}"/>
              </a:ext>
            </a:extLst>
          </p:cNvPr>
          <p:cNvSpPr txBox="1"/>
          <p:nvPr/>
        </p:nvSpPr>
        <p:spPr>
          <a:xfrm>
            <a:off x="866850" y="4706755"/>
            <a:ext cx="4003066" cy="338554"/>
          </a:xfrm>
          <a:prstGeom prst="rect">
            <a:avLst/>
          </a:prstGeom>
          <a:noFill/>
        </p:spPr>
        <p:txBody>
          <a:bodyPr wrap="square" rtlCol="0">
            <a:spAutoFit/>
          </a:bodyPr>
          <a:lstStyle/>
          <a:p>
            <a:r>
              <a:rPr lang="en-US" sz="1600" dirty="0"/>
              <a:t>Find Correspondence Between List of word.</a:t>
            </a:r>
          </a:p>
        </p:txBody>
      </p:sp>
      <p:sp>
        <p:nvSpPr>
          <p:cNvPr id="11" name="Pentagon 6">
            <a:extLst>
              <a:ext uri="{FF2B5EF4-FFF2-40B4-BE49-F238E27FC236}">
                <a16:creationId xmlns:a16="http://schemas.microsoft.com/office/drawing/2014/main" id="{B8BA4C23-1D1A-193D-5AED-B052CA4C5943}"/>
              </a:ext>
            </a:extLst>
          </p:cNvPr>
          <p:cNvSpPr/>
          <p:nvPr/>
        </p:nvSpPr>
        <p:spPr>
          <a:xfrm>
            <a:off x="298806" y="101762"/>
            <a:ext cx="2901903" cy="669930"/>
          </a:xfrm>
          <a:prstGeom prst="homePlate">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1.Testing the consistency of sentence</a:t>
            </a:r>
          </a:p>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     scoring based on Standard Score.</a:t>
            </a:r>
          </a:p>
        </p:txBody>
      </p:sp>
      <p:sp>
        <p:nvSpPr>
          <p:cNvPr id="13" name="Chevron 11">
            <a:extLst>
              <a:ext uri="{FF2B5EF4-FFF2-40B4-BE49-F238E27FC236}">
                <a16:creationId xmlns:a16="http://schemas.microsoft.com/office/drawing/2014/main" id="{8E299606-8B06-4BB0-E7DB-5221F1A77D5F}"/>
              </a:ext>
            </a:extLst>
          </p:cNvPr>
          <p:cNvSpPr/>
          <p:nvPr/>
        </p:nvSpPr>
        <p:spPr>
          <a:xfrm>
            <a:off x="2950862" y="101762"/>
            <a:ext cx="3356100" cy="669930"/>
          </a:xfrm>
          <a:prstGeom prst="chevron">
            <a:avLst/>
          </a:prstGeom>
          <a:solidFill>
            <a:srgbClr val="234863"/>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solidFill>
                <a:latin typeface="DB Heavent" panose="02000506060000020004" pitchFamily="2" charset="-34"/>
                <a:ea typeface="Tahoma" panose="020B0604030504040204" pitchFamily="34" charset="0"/>
                <a:cs typeface="DB Heavent" panose="02000506060000020004" pitchFamily="2" charset="-34"/>
              </a:rPr>
              <a:t>2. Using topic modeling to generate word lists from each group of reports.</a:t>
            </a:r>
          </a:p>
        </p:txBody>
      </p:sp>
      <p:sp>
        <p:nvSpPr>
          <p:cNvPr id="14" name="Chevron 11">
            <a:extLst>
              <a:ext uri="{FF2B5EF4-FFF2-40B4-BE49-F238E27FC236}">
                <a16:creationId xmlns:a16="http://schemas.microsoft.com/office/drawing/2014/main" id="{F94A4269-CFBA-577E-481F-9750D417C6DD}"/>
              </a:ext>
            </a:extLst>
          </p:cNvPr>
          <p:cNvSpPr/>
          <p:nvPr/>
        </p:nvSpPr>
        <p:spPr>
          <a:xfrm>
            <a:off x="6059822" y="101762"/>
            <a:ext cx="3589780"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3. Using Zero-shot classification model </a:t>
            </a:r>
          </a:p>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to evaluate the consistency of word lists.</a:t>
            </a:r>
          </a:p>
        </p:txBody>
      </p:sp>
      <p:sp>
        <p:nvSpPr>
          <p:cNvPr id="15" name="Chevron 11">
            <a:extLst>
              <a:ext uri="{FF2B5EF4-FFF2-40B4-BE49-F238E27FC236}">
                <a16:creationId xmlns:a16="http://schemas.microsoft.com/office/drawing/2014/main" id="{E1DBDC54-74E8-D569-9621-99EC5D882B4A}"/>
              </a:ext>
            </a:extLst>
          </p:cNvPr>
          <p:cNvSpPr/>
          <p:nvPr/>
        </p:nvSpPr>
        <p:spPr>
          <a:xfrm>
            <a:off x="9380787" y="101762"/>
            <a:ext cx="2511171"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4. Sentence classification modelling.</a:t>
            </a:r>
          </a:p>
        </p:txBody>
      </p:sp>
      <p:sp>
        <p:nvSpPr>
          <p:cNvPr id="3" name="TextBox 2">
            <a:hlinkClick r:id="" action="ppaction://noaction"/>
            <a:extLst>
              <a:ext uri="{FF2B5EF4-FFF2-40B4-BE49-F238E27FC236}">
                <a16:creationId xmlns:a16="http://schemas.microsoft.com/office/drawing/2014/main" id="{24A3EE2F-D938-6E72-2FFA-4BFC6E10C730}"/>
              </a:ext>
            </a:extLst>
          </p:cNvPr>
          <p:cNvSpPr txBox="1"/>
          <p:nvPr/>
        </p:nvSpPr>
        <p:spPr>
          <a:xfrm>
            <a:off x="11162829" y="5274028"/>
            <a:ext cx="964277" cy="923330"/>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dirty="0">
                <a:latin typeface="DB Heavent" panose="02000506060000020004" pitchFamily="2" charset="-34"/>
                <a:cs typeface="DB Heavent" panose="02000506060000020004" pitchFamily="2" charset="-34"/>
              </a:rPr>
              <a:t>Data processing Step 2</a:t>
            </a:r>
          </a:p>
        </p:txBody>
      </p:sp>
    </p:spTree>
    <p:extLst>
      <p:ext uri="{BB962C8B-B14F-4D97-AF65-F5344CB8AC3E}">
        <p14:creationId xmlns:p14="http://schemas.microsoft.com/office/powerpoint/2010/main" val="189107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8"/>
          <p:cNvSpPr txBox="1">
            <a:spLocks noGrp="1"/>
          </p:cNvSpPr>
          <p:nvPr>
            <p:ph type="title"/>
          </p:nvPr>
        </p:nvSpPr>
        <p:spPr>
          <a:xfrm>
            <a:off x="8807595" y="262997"/>
            <a:ext cx="3057302" cy="645084"/>
          </a:xfrm>
          <a:prstGeom prst="rect">
            <a:avLst/>
          </a:prstGeom>
        </p:spPr>
        <p:txBody>
          <a:bodyPr spcFirstLastPara="1" vert="horz" lIns="91440" tIns="45720" rIns="91440" bIns="45720" rtlCol="0" anchor="b" anchorCtr="0">
            <a:normAutofit fontScale="90000"/>
          </a:bodyPr>
          <a:lstStyle/>
          <a:p>
            <a:pPr algn="l">
              <a:spcBef>
                <a:spcPct val="0"/>
              </a:spcBef>
            </a:pPr>
            <a:r>
              <a:rPr lang="en-US" sz="4400" dirty="0"/>
              <a:t>Introduction</a:t>
            </a:r>
            <a:endParaRPr lang="en-US" sz="4400" dirty="0">
              <a:solidFill>
                <a:srgbClr val="FF0000"/>
              </a:solidFill>
            </a:endParaRPr>
          </a:p>
        </p:txBody>
      </p:sp>
      <p:sp>
        <p:nvSpPr>
          <p:cNvPr id="7" name="TextBox 6">
            <a:extLst>
              <a:ext uri="{FF2B5EF4-FFF2-40B4-BE49-F238E27FC236}">
                <a16:creationId xmlns:a16="http://schemas.microsoft.com/office/drawing/2014/main" id="{9901159D-3239-B30D-0104-639E5205B84F}"/>
              </a:ext>
            </a:extLst>
          </p:cNvPr>
          <p:cNvSpPr txBox="1"/>
          <p:nvPr/>
        </p:nvSpPr>
        <p:spPr>
          <a:xfrm>
            <a:off x="10541404" y="1566961"/>
            <a:ext cx="1064752" cy="369332"/>
          </a:xfrm>
          <a:prstGeom prst="rect">
            <a:avLst/>
          </a:prstGeom>
          <a:noFill/>
        </p:spPr>
        <p:txBody>
          <a:bodyPr wrap="square">
            <a:spAutoFit/>
          </a:bodyPr>
          <a:lstStyle/>
          <a:p>
            <a:r>
              <a:rPr lang="en-US" sz="1800" b="1" dirty="0">
                <a:solidFill>
                  <a:schemeClr val="bg1"/>
                </a:solidFill>
                <a:latin typeface="+mj-lt"/>
                <a:cs typeface="Aldhabi" panose="020B0604020202020204" pitchFamily="2" charset="-78"/>
              </a:rPr>
              <a:t>Source</a:t>
            </a:r>
            <a:r>
              <a:rPr lang="en-US" sz="1800" b="1" dirty="0">
                <a:solidFill>
                  <a:schemeClr val="bg1"/>
                </a:solidFill>
                <a:latin typeface="+mj-lt"/>
              </a:rPr>
              <a:t> :</a:t>
            </a:r>
          </a:p>
        </p:txBody>
      </p:sp>
      <p:sp>
        <p:nvSpPr>
          <p:cNvPr id="11" name="TextBox 10">
            <a:extLst>
              <a:ext uri="{FF2B5EF4-FFF2-40B4-BE49-F238E27FC236}">
                <a16:creationId xmlns:a16="http://schemas.microsoft.com/office/drawing/2014/main" id="{CBCEF8E4-D747-5309-6DB4-50EE9773ACBD}"/>
              </a:ext>
            </a:extLst>
          </p:cNvPr>
          <p:cNvSpPr txBox="1"/>
          <p:nvPr/>
        </p:nvSpPr>
        <p:spPr>
          <a:xfrm>
            <a:off x="8142369" y="6114155"/>
            <a:ext cx="3361010" cy="553998"/>
          </a:xfrm>
          <a:prstGeom prst="rect">
            <a:avLst/>
          </a:prstGeom>
          <a:noFill/>
        </p:spPr>
        <p:txBody>
          <a:bodyPr wrap="square">
            <a:spAutoFit/>
          </a:bodyPr>
          <a:lstStyle/>
          <a:p>
            <a:r>
              <a:rPr lang="en-US" sz="1500" dirty="0">
                <a:latin typeface="DB Heavent" panose="02000506060000020004" pitchFamily="2" charset="-34"/>
                <a:cs typeface="DB Heavent" panose="02000506060000020004" pitchFamily="2" charset="-34"/>
              </a:rPr>
              <a:t>Source Picture : dribbble.com</a:t>
            </a:r>
          </a:p>
          <a:p>
            <a:endParaRPr lang="en-US" sz="1500" dirty="0">
              <a:latin typeface="DB Heavent" panose="02000506060000020004" pitchFamily="2" charset="-34"/>
              <a:cs typeface="DB Heavent" panose="02000506060000020004" pitchFamily="2" charset="-34"/>
            </a:endParaRPr>
          </a:p>
        </p:txBody>
      </p:sp>
      <p:sp>
        <p:nvSpPr>
          <p:cNvPr id="21" name="Slide Number Placeholder 3">
            <a:extLst>
              <a:ext uri="{FF2B5EF4-FFF2-40B4-BE49-F238E27FC236}">
                <a16:creationId xmlns:a16="http://schemas.microsoft.com/office/drawing/2014/main" id="{2FAE3CEA-D844-FE8A-30D6-06E4E240864A}"/>
              </a:ext>
            </a:extLst>
          </p:cNvPr>
          <p:cNvSpPr txBox="1">
            <a:spLocks/>
          </p:cNvSpPr>
          <p:nvPr/>
        </p:nvSpPr>
        <p:spPr>
          <a:xfrm>
            <a:off x="924647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2</a:t>
            </a:fld>
            <a:endParaRPr lang="en-US" sz="1200" dirty="0"/>
          </a:p>
        </p:txBody>
      </p:sp>
      <p:grpSp>
        <p:nvGrpSpPr>
          <p:cNvPr id="6" name="Group 5">
            <a:extLst>
              <a:ext uri="{FF2B5EF4-FFF2-40B4-BE49-F238E27FC236}">
                <a16:creationId xmlns:a16="http://schemas.microsoft.com/office/drawing/2014/main" id="{42D1D15D-6AF2-BBCF-2769-0D7865C42833}"/>
              </a:ext>
            </a:extLst>
          </p:cNvPr>
          <p:cNvGrpSpPr/>
          <p:nvPr/>
        </p:nvGrpSpPr>
        <p:grpSpPr>
          <a:xfrm>
            <a:off x="1103957" y="1092074"/>
            <a:ext cx="9969823" cy="4900729"/>
            <a:chOff x="1194888" y="1132455"/>
            <a:chExt cx="9969823" cy="4900729"/>
          </a:xfrm>
        </p:grpSpPr>
        <p:sp>
          <p:nvSpPr>
            <p:cNvPr id="19" name="Rectangle 18">
              <a:extLst>
                <a:ext uri="{FF2B5EF4-FFF2-40B4-BE49-F238E27FC236}">
                  <a16:creationId xmlns:a16="http://schemas.microsoft.com/office/drawing/2014/main" id="{3A41496D-1FB5-A083-6140-EE507A975558}"/>
                </a:ext>
              </a:extLst>
            </p:cNvPr>
            <p:cNvSpPr/>
            <p:nvPr/>
          </p:nvSpPr>
          <p:spPr>
            <a:xfrm>
              <a:off x="1194888" y="1132455"/>
              <a:ext cx="9969823" cy="49007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3BFCA36-A767-D081-1309-1F21335C3EF3}"/>
                </a:ext>
              </a:extLst>
            </p:cNvPr>
            <p:cNvGrpSpPr/>
            <p:nvPr/>
          </p:nvGrpSpPr>
          <p:grpSpPr>
            <a:xfrm>
              <a:off x="1353938" y="1256094"/>
              <a:ext cx="9643174" cy="4653451"/>
              <a:chOff x="1353938" y="1213427"/>
              <a:chExt cx="9643174" cy="4653451"/>
            </a:xfrm>
          </p:grpSpPr>
          <p:pic>
            <p:nvPicPr>
              <p:cNvPr id="2058" name="Picture 10" descr="animation telling GIF">
                <a:extLst>
                  <a:ext uri="{FF2B5EF4-FFF2-40B4-BE49-F238E27FC236}">
                    <a16:creationId xmlns:a16="http://schemas.microsoft.com/office/drawing/2014/main" id="{95F0C6CD-8E9B-4915-51ED-062CFE9D6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517" y="3237389"/>
                <a:ext cx="3059096" cy="262736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re books gifs | WiffleGif">
                <a:extLst>
                  <a:ext uri="{FF2B5EF4-FFF2-40B4-BE49-F238E27FC236}">
                    <a16:creationId xmlns:a16="http://schemas.microsoft.com/office/drawing/2014/main" id="{0D33CED5-1DFD-F4F0-1A50-907F68C97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210" y="3196910"/>
                <a:ext cx="3503158" cy="262736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ocial media GIF">
                <a:extLst>
                  <a:ext uri="{FF2B5EF4-FFF2-40B4-BE49-F238E27FC236}">
                    <a16:creationId xmlns:a16="http://schemas.microsoft.com/office/drawing/2014/main" id="{53FBBAA5-36D0-1862-936F-61721C251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8786" y="3158552"/>
                <a:ext cx="2708326" cy="27083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uman evolution by Sylvia Boomer Yang on Dribbble">
                <a:extLst>
                  <a:ext uri="{FF2B5EF4-FFF2-40B4-BE49-F238E27FC236}">
                    <a16:creationId xmlns:a16="http://schemas.microsoft.com/office/drawing/2014/main" id="{759EDD85-B1C0-AA3D-52CC-BCC813C0ED04}"/>
                  </a:ext>
                </a:extLst>
              </p:cNvPr>
              <p:cNvPicPr>
                <a:picLocks noChangeAspect="1" noChangeArrowheads="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l="4327" t="21803" r="7771" b="29210"/>
              <a:stretch/>
            </p:blipFill>
            <p:spPr bwMode="auto">
              <a:xfrm>
                <a:off x="1353938" y="1213427"/>
                <a:ext cx="9643173" cy="18874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a:extLst>
              <a:ext uri="{FF2B5EF4-FFF2-40B4-BE49-F238E27FC236}">
                <a16:creationId xmlns:a16="http://schemas.microsoft.com/office/drawing/2014/main" id="{FF628395-5249-922E-3288-145AD540F42F}"/>
              </a:ext>
            </a:extLst>
          </p:cNvPr>
          <p:cNvPicPr>
            <a:picLocks noChangeAspect="1"/>
          </p:cNvPicPr>
          <p:nvPr/>
        </p:nvPicPr>
        <p:blipFill>
          <a:blip r:embed="rId7"/>
          <a:stretch>
            <a:fillRect/>
          </a:stretch>
        </p:blipFill>
        <p:spPr>
          <a:xfrm>
            <a:off x="8142368" y="6379433"/>
            <a:ext cx="3146521" cy="402371"/>
          </a:xfrm>
          <a:prstGeom prst="rect">
            <a:avLst/>
          </a:prstGeom>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3"/>
          <p:cNvSpPr txBox="1">
            <a:spLocks noGrp="1"/>
          </p:cNvSpPr>
          <p:nvPr>
            <p:ph type="title"/>
          </p:nvPr>
        </p:nvSpPr>
        <p:spPr>
          <a:xfrm>
            <a:off x="960000" y="559914"/>
            <a:ext cx="10272000" cy="763600"/>
          </a:xfrm>
          <a:prstGeom prst="rect">
            <a:avLst/>
          </a:prstGeom>
        </p:spPr>
        <p:txBody>
          <a:bodyPr spcFirstLastPara="1" vert="horz" wrap="square" lIns="121900" tIns="121900" rIns="121900" bIns="121900" rtlCol="0" anchor="t" anchorCtr="0">
            <a:noAutofit/>
          </a:bodyPr>
          <a:lstStyle/>
          <a:p>
            <a:r>
              <a:rPr lang="en-US" sz="4000" dirty="0"/>
              <a:t>RESULTS ANALYSIS STEP 2</a:t>
            </a:r>
          </a:p>
        </p:txBody>
      </p:sp>
      <p:sp>
        <p:nvSpPr>
          <p:cNvPr id="2" name="Slide Number Placeholder 1">
            <a:extLst>
              <a:ext uri="{FF2B5EF4-FFF2-40B4-BE49-F238E27FC236}">
                <a16:creationId xmlns:a16="http://schemas.microsoft.com/office/drawing/2014/main" id="{FB2234BE-D134-BA97-F7A3-3B8A060F0009}"/>
              </a:ext>
            </a:extLst>
          </p:cNvPr>
          <p:cNvSpPr txBox="1">
            <a:spLocks/>
          </p:cNvSpPr>
          <p:nvPr/>
        </p:nvSpPr>
        <p:spPr>
          <a:xfrm>
            <a:off x="9269680" y="643875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20</a:t>
            </a:fld>
            <a:endParaRPr lang="en-US" sz="1200" dirty="0"/>
          </a:p>
        </p:txBody>
      </p:sp>
      <p:sp>
        <p:nvSpPr>
          <p:cNvPr id="6" name="TextBox 5">
            <a:extLst>
              <a:ext uri="{FF2B5EF4-FFF2-40B4-BE49-F238E27FC236}">
                <a16:creationId xmlns:a16="http://schemas.microsoft.com/office/drawing/2014/main" id="{116D034B-99EB-92E3-7E4B-6C955B9548C1}"/>
              </a:ext>
            </a:extLst>
          </p:cNvPr>
          <p:cNvSpPr txBox="1"/>
          <p:nvPr/>
        </p:nvSpPr>
        <p:spPr>
          <a:xfrm>
            <a:off x="1708633" y="1547784"/>
            <a:ext cx="8776010" cy="1815882"/>
          </a:xfrm>
          <a:prstGeom prst="rect">
            <a:avLst/>
          </a:prstGeom>
          <a:noFill/>
        </p:spPr>
        <p:txBody>
          <a:bodyPr wrap="square">
            <a:spAutoFit/>
          </a:bodyPr>
          <a:lstStyle/>
          <a:p>
            <a:r>
              <a:rPr lang="en-US" sz="2800" dirty="0">
                <a:latin typeface="Angsana New" panose="02020603050405020304" pitchFamily="18" charset="-34"/>
                <a:cs typeface="Angsana New" panose="02020603050405020304" pitchFamily="18" charset="-34"/>
              </a:rPr>
              <a:t>    List of words in the </a:t>
            </a:r>
            <a:r>
              <a:rPr lang="en-US" sz="2800" dirty="0">
                <a:solidFill>
                  <a:srgbClr val="00B050"/>
                </a:solidFill>
                <a:latin typeface="Angsana New" panose="02020603050405020304" pitchFamily="18" charset="-34"/>
                <a:cs typeface="Angsana New" panose="02020603050405020304" pitchFamily="18" charset="-34"/>
              </a:rPr>
              <a:t>pass</a:t>
            </a:r>
            <a:r>
              <a:rPr lang="en-US" sz="2800" dirty="0">
                <a:latin typeface="Angsana New" panose="02020603050405020304" pitchFamily="18" charset="-34"/>
                <a:cs typeface="Angsana New" panose="02020603050405020304" pitchFamily="18" charset="-34"/>
              </a:rPr>
              <a:t> cluster: ["Verification", "Monitoring", "Management", "Continuity", "Suitable", "Systematic", "Knowledge Enhancement"]</a:t>
            </a:r>
          </a:p>
          <a:p>
            <a:r>
              <a:rPr lang="en-US" sz="2800" dirty="0">
                <a:latin typeface="Angsana New" panose="02020603050405020304" pitchFamily="18" charset="-34"/>
                <a:cs typeface="Angsana New" panose="02020603050405020304" pitchFamily="18" charset="-34"/>
              </a:rPr>
              <a:t>List of words in the</a:t>
            </a:r>
            <a:r>
              <a:rPr lang="en-US" sz="2800" dirty="0">
                <a:solidFill>
                  <a:srgbClr val="FF0000"/>
                </a:solidFill>
                <a:latin typeface="Angsana New" panose="02020603050405020304" pitchFamily="18" charset="-34"/>
                <a:cs typeface="Angsana New" panose="02020603050405020304" pitchFamily="18" charset="-34"/>
              </a:rPr>
              <a:t> fail </a:t>
            </a:r>
            <a:r>
              <a:rPr lang="en-US" sz="2800" dirty="0">
                <a:latin typeface="Angsana New" panose="02020603050405020304" pitchFamily="18" charset="-34"/>
                <a:cs typeface="Angsana New" panose="02020603050405020304" pitchFamily="18" charset="-34"/>
              </a:rPr>
              <a:t>cluster: [“Partially Implementation", "Improvement", "Review", "Risk", "Deviation", "Management", "</a:t>
            </a:r>
            <a:r>
              <a:rPr lang="en-US" sz="2800" dirty="0">
                <a:solidFill>
                  <a:srgbClr val="00B050"/>
                </a:solidFill>
                <a:latin typeface="Angsana New" panose="02020603050405020304" pitchFamily="18" charset="-34"/>
                <a:cs typeface="Angsana New" panose="02020603050405020304" pitchFamily="18" charset="-34"/>
              </a:rPr>
              <a:t>Systematic</a:t>
            </a:r>
            <a:r>
              <a:rPr lang="en-US" sz="2800" dirty="0">
                <a:latin typeface="Angsana New" panose="02020603050405020304" pitchFamily="18" charset="-34"/>
                <a:cs typeface="Angsana New" panose="02020603050405020304" pitchFamily="18" charset="-34"/>
              </a:rPr>
              <a:t>", "</a:t>
            </a:r>
            <a:r>
              <a:rPr lang="en-US" sz="2800" dirty="0">
                <a:solidFill>
                  <a:srgbClr val="00B050"/>
                </a:solidFill>
                <a:latin typeface="Angsana New" panose="02020603050405020304" pitchFamily="18" charset="-34"/>
                <a:cs typeface="Angsana New" panose="02020603050405020304" pitchFamily="18" charset="-34"/>
              </a:rPr>
              <a:t>Suitable</a:t>
            </a:r>
            <a:r>
              <a:rPr lang="en-US" sz="2800" dirty="0">
                <a:latin typeface="Angsana New" panose="02020603050405020304" pitchFamily="18" charset="-34"/>
                <a:cs typeface="Angsana New" panose="02020603050405020304" pitchFamily="18" charset="-34"/>
              </a:rPr>
              <a:t>", "Prevention"]</a:t>
            </a:r>
          </a:p>
        </p:txBody>
      </p:sp>
      <p:sp>
        <p:nvSpPr>
          <p:cNvPr id="8" name="TextBox 7">
            <a:extLst>
              <a:ext uri="{FF2B5EF4-FFF2-40B4-BE49-F238E27FC236}">
                <a16:creationId xmlns:a16="http://schemas.microsoft.com/office/drawing/2014/main" id="{E49B474D-9E3A-7C7E-960D-2CFD3C3BF1AD}"/>
              </a:ext>
            </a:extLst>
          </p:cNvPr>
          <p:cNvSpPr txBox="1"/>
          <p:nvPr/>
        </p:nvSpPr>
        <p:spPr>
          <a:xfrm>
            <a:off x="1707995" y="3690315"/>
            <a:ext cx="8776010" cy="1815882"/>
          </a:xfrm>
          <a:prstGeom prst="rect">
            <a:avLst/>
          </a:prstGeom>
          <a:noFill/>
        </p:spPr>
        <p:txBody>
          <a:bodyPr wrap="square">
            <a:spAutoFit/>
          </a:bodyPr>
          <a:lstStyle/>
          <a:p>
            <a:r>
              <a:rPr lang="en-US" sz="2800" dirty="0">
                <a:latin typeface="Angsana New" panose="02020603050405020304" pitchFamily="18" charset="-34"/>
                <a:cs typeface="Angsana New" panose="02020603050405020304" pitchFamily="18" charset="-34"/>
              </a:rPr>
              <a:t>    In the given example of word lists from both clusters, it was found that there are some common words used by the surveyors. Therefore, the researcher tested the examples of words from each cluster against the consistency of each report in the group of reports that did not pass the surveyors' assessment, using the Zero-shot classification model.</a:t>
            </a:r>
          </a:p>
        </p:txBody>
      </p:sp>
    </p:spTree>
    <p:extLst>
      <p:ext uri="{BB962C8B-B14F-4D97-AF65-F5344CB8AC3E}">
        <p14:creationId xmlns:p14="http://schemas.microsoft.com/office/powerpoint/2010/main" val="200512765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1" name="Group 1140">
            <a:extLst>
              <a:ext uri="{FF2B5EF4-FFF2-40B4-BE49-F238E27FC236}">
                <a16:creationId xmlns:a16="http://schemas.microsoft.com/office/drawing/2014/main" id="{61AB493F-75B0-A7C1-2BA6-791A4853CDB5}"/>
              </a:ext>
            </a:extLst>
          </p:cNvPr>
          <p:cNvGrpSpPr/>
          <p:nvPr/>
        </p:nvGrpSpPr>
        <p:grpSpPr>
          <a:xfrm>
            <a:off x="579577" y="975365"/>
            <a:ext cx="9022353" cy="4788838"/>
            <a:chOff x="1076294" y="1034581"/>
            <a:chExt cx="9022353" cy="4788838"/>
          </a:xfrm>
        </p:grpSpPr>
        <p:grpSp>
          <p:nvGrpSpPr>
            <p:cNvPr id="1134" name="Group 1133">
              <a:extLst>
                <a:ext uri="{FF2B5EF4-FFF2-40B4-BE49-F238E27FC236}">
                  <a16:creationId xmlns:a16="http://schemas.microsoft.com/office/drawing/2014/main" id="{FFD25CE3-735E-8766-A353-A4E292283C52}"/>
                </a:ext>
              </a:extLst>
            </p:cNvPr>
            <p:cNvGrpSpPr/>
            <p:nvPr/>
          </p:nvGrpSpPr>
          <p:grpSpPr>
            <a:xfrm>
              <a:off x="1076294" y="1034581"/>
              <a:ext cx="9022353" cy="4788838"/>
              <a:chOff x="199601" y="765630"/>
              <a:chExt cx="9022353" cy="4788838"/>
            </a:xfrm>
          </p:grpSpPr>
          <p:sp>
            <p:nvSpPr>
              <p:cNvPr id="111" name="Rectangle 110">
                <a:extLst>
                  <a:ext uri="{FF2B5EF4-FFF2-40B4-BE49-F238E27FC236}">
                    <a16:creationId xmlns:a16="http://schemas.microsoft.com/office/drawing/2014/main" id="{E9E584E4-D6FE-E82C-55B2-D06345F25025}"/>
                  </a:ext>
                </a:extLst>
              </p:cNvPr>
              <p:cNvSpPr/>
              <p:nvPr/>
            </p:nvSpPr>
            <p:spPr>
              <a:xfrm>
                <a:off x="547384" y="3282075"/>
                <a:ext cx="8627096" cy="2272393"/>
              </a:xfrm>
              <a:prstGeom prst="rect">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D7B910BD-7093-AD31-1BAA-FFDD27DB3E85}"/>
                  </a:ext>
                </a:extLst>
              </p:cNvPr>
              <p:cNvSpPr/>
              <p:nvPr/>
            </p:nvSpPr>
            <p:spPr>
              <a:xfrm>
                <a:off x="572756" y="1110950"/>
                <a:ext cx="4682532" cy="1573283"/>
              </a:xfrm>
              <a:prstGeom prst="rect">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id="{C296B945-8917-780C-8215-73FC62AA15F1}"/>
                  </a:ext>
                </a:extLst>
              </p:cNvPr>
              <p:cNvSpPr/>
              <p:nvPr/>
            </p:nvSpPr>
            <p:spPr>
              <a:xfrm>
                <a:off x="837785" y="1637550"/>
                <a:ext cx="807981" cy="621069"/>
              </a:xfrm>
              <a:prstGeom prst="flowChartMagneticDisk">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33D5D78-F2FE-DA3C-FF54-A109C8A4EB6F}"/>
                  </a:ext>
                </a:extLst>
              </p:cNvPr>
              <p:cNvSpPr txBox="1"/>
              <p:nvPr/>
            </p:nvSpPr>
            <p:spPr>
              <a:xfrm>
                <a:off x="554659" y="765630"/>
                <a:ext cx="2908621" cy="338554"/>
              </a:xfrm>
              <a:prstGeom prst="rect">
                <a:avLst/>
              </a:prstGeom>
              <a:noFill/>
            </p:spPr>
            <p:txBody>
              <a:bodyPr wrap="square" rtlCol="0">
                <a:spAutoFit/>
              </a:bodyPr>
              <a:lstStyle/>
              <a:p>
                <a:r>
                  <a:rPr lang="en-US" sz="1600" dirty="0"/>
                  <a:t>Supervised Learning</a:t>
                </a:r>
              </a:p>
            </p:txBody>
          </p:sp>
          <p:sp>
            <p:nvSpPr>
              <p:cNvPr id="8" name="TextBox 7">
                <a:extLst>
                  <a:ext uri="{FF2B5EF4-FFF2-40B4-BE49-F238E27FC236}">
                    <a16:creationId xmlns:a16="http://schemas.microsoft.com/office/drawing/2014/main" id="{1B945CC6-255E-9E69-F216-7DCAD7C448A9}"/>
                  </a:ext>
                </a:extLst>
              </p:cNvPr>
              <p:cNvSpPr txBox="1"/>
              <p:nvPr/>
            </p:nvSpPr>
            <p:spPr>
              <a:xfrm>
                <a:off x="777994" y="1376497"/>
                <a:ext cx="998622" cy="246221"/>
              </a:xfrm>
              <a:prstGeom prst="rect">
                <a:avLst/>
              </a:prstGeom>
              <a:noFill/>
            </p:spPr>
            <p:txBody>
              <a:bodyPr wrap="square" rtlCol="0">
                <a:spAutoFit/>
              </a:bodyPr>
              <a:lstStyle/>
              <a:p>
                <a:r>
                  <a:rPr lang="en-US" sz="1000" dirty="0"/>
                  <a:t>Large Text Data</a:t>
                </a:r>
              </a:p>
            </p:txBody>
          </p:sp>
          <p:grpSp>
            <p:nvGrpSpPr>
              <p:cNvPr id="100" name="Group 99">
                <a:extLst>
                  <a:ext uri="{FF2B5EF4-FFF2-40B4-BE49-F238E27FC236}">
                    <a16:creationId xmlns:a16="http://schemas.microsoft.com/office/drawing/2014/main" id="{FF54AF74-9E7C-39E2-9573-32AC5F69EAE0}"/>
                  </a:ext>
                </a:extLst>
              </p:cNvPr>
              <p:cNvGrpSpPr/>
              <p:nvPr/>
            </p:nvGrpSpPr>
            <p:grpSpPr>
              <a:xfrm>
                <a:off x="2248184" y="1399984"/>
                <a:ext cx="1609902" cy="1133441"/>
                <a:chOff x="3418881" y="1339171"/>
                <a:chExt cx="1609902" cy="1133441"/>
              </a:xfrm>
            </p:grpSpPr>
            <p:sp>
              <p:nvSpPr>
                <p:cNvPr id="97" name="Rectangle: Rounded Corners 96">
                  <a:extLst>
                    <a:ext uri="{FF2B5EF4-FFF2-40B4-BE49-F238E27FC236}">
                      <a16:creationId xmlns:a16="http://schemas.microsoft.com/office/drawing/2014/main" id="{41E49CAE-6404-0049-F27D-8354B6B54293}"/>
                    </a:ext>
                  </a:extLst>
                </p:cNvPr>
                <p:cNvSpPr/>
                <p:nvPr/>
              </p:nvSpPr>
              <p:spPr>
                <a:xfrm>
                  <a:off x="3418881" y="1339171"/>
                  <a:ext cx="1609902" cy="1133441"/>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C9569C2B-6EF8-7459-5B53-76528E7B2BCD}"/>
                    </a:ext>
                  </a:extLst>
                </p:cNvPr>
                <p:cNvGrpSpPr/>
                <p:nvPr/>
              </p:nvGrpSpPr>
              <p:grpSpPr>
                <a:xfrm>
                  <a:off x="3505249" y="1425379"/>
                  <a:ext cx="1475603" cy="941093"/>
                  <a:chOff x="8638558" y="1391120"/>
                  <a:chExt cx="2251657" cy="1691950"/>
                </a:xfrm>
              </p:grpSpPr>
              <p:sp>
                <p:nvSpPr>
                  <p:cNvPr id="14" name="วงรี 12">
                    <a:extLst>
                      <a:ext uri="{FF2B5EF4-FFF2-40B4-BE49-F238E27FC236}">
                        <a16:creationId xmlns:a16="http://schemas.microsoft.com/office/drawing/2014/main" id="{4B9DCEAA-C6C7-C80D-545C-AF40956340C3}"/>
                      </a:ext>
                    </a:extLst>
                  </p:cNvPr>
                  <p:cNvSpPr/>
                  <p:nvPr/>
                </p:nvSpPr>
                <p:spPr>
                  <a:xfrm>
                    <a:off x="8640052" y="2483997"/>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วงรี 13">
                    <a:extLst>
                      <a:ext uri="{FF2B5EF4-FFF2-40B4-BE49-F238E27FC236}">
                        <a16:creationId xmlns:a16="http://schemas.microsoft.com/office/drawing/2014/main" id="{6CCBEA68-2405-90F3-2B01-C4570A19C2E5}"/>
                      </a:ext>
                    </a:extLst>
                  </p:cNvPr>
                  <p:cNvSpPr/>
                  <p:nvPr/>
                </p:nvSpPr>
                <p:spPr>
                  <a:xfrm>
                    <a:off x="8640052" y="2124728"/>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วงรี 17">
                    <a:extLst>
                      <a:ext uri="{FF2B5EF4-FFF2-40B4-BE49-F238E27FC236}">
                        <a16:creationId xmlns:a16="http://schemas.microsoft.com/office/drawing/2014/main" id="{955CF11A-B2B3-425E-08E5-640E48BDA3C3}"/>
                      </a:ext>
                    </a:extLst>
                  </p:cNvPr>
                  <p:cNvSpPr/>
                  <p:nvPr/>
                </p:nvSpPr>
                <p:spPr>
                  <a:xfrm>
                    <a:off x="8640052" y="1771936"/>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วงรี 20">
                    <a:extLst>
                      <a:ext uri="{FF2B5EF4-FFF2-40B4-BE49-F238E27FC236}">
                        <a16:creationId xmlns:a16="http://schemas.microsoft.com/office/drawing/2014/main" id="{3E37BCD2-464D-7763-E48B-8989D104F456}"/>
                      </a:ext>
                    </a:extLst>
                  </p:cNvPr>
                  <p:cNvSpPr/>
                  <p:nvPr/>
                </p:nvSpPr>
                <p:spPr>
                  <a:xfrm>
                    <a:off x="8640052" y="1391120"/>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วงรี 22">
                    <a:extLst>
                      <a:ext uri="{FF2B5EF4-FFF2-40B4-BE49-F238E27FC236}">
                        <a16:creationId xmlns:a16="http://schemas.microsoft.com/office/drawing/2014/main" id="{250F84A2-8D4A-FFCC-5472-D46833FFF214}"/>
                      </a:ext>
                    </a:extLst>
                  </p:cNvPr>
                  <p:cNvSpPr/>
                  <p:nvPr/>
                </p:nvSpPr>
                <p:spPr>
                  <a:xfrm>
                    <a:off x="8638558" y="2854470"/>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วงรี 23">
                    <a:extLst>
                      <a:ext uri="{FF2B5EF4-FFF2-40B4-BE49-F238E27FC236}">
                        <a16:creationId xmlns:a16="http://schemas.microsoft.com/office/drawing/2014/main" id="{D4E2F12E-1667-8F37-9304-89839E710173}"/>
                      </a:ext>
                    </a:extLst>
                  </p:cNvPr>
                  <p:cNvSpPr/>
                  <p:nvPr/>
                </p:nvSpPr>
                <p:spPr>
                  <a:xfrm>
                    <a:off x="9313675" y="2483997"/>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วงรี 29">
                    <a:extLst>
                      <a:ext uri="{FF2B5EF4-FFF2-40B4-BE49-F238E27FC236}">
                        <a16:creationId xmlns:a16="http://schemas.microsoft.com/office/drawing/2014/main" id="{A1717D0D-28E3-7493-0C27-FAF189BB267B}"/>
                      </a:ext>
                    </a:extLst>
                  </p:cNvPr>
                  <p:cNvSpPr/>
                  <p:nvPr/>
                </p:nvSpPr>
                <p:spPr>
                  <a:xfrm>
                    <a:off x="9313675" y="2124728"/>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วงรี 35">
                    <a:extLst>
                      <a:ext uri="{FF2B5EF4-FFF2-40B4-BE49-F238E27FC236}">
                        <a16:creationId xmlns:a16="http://schemas.microsoft.com/office/drawing/2014/main" id="{67F74100-2075-C06E-39DF-8216F07FB47C}"/>
                      </a:ext>
                    </a:extLst>
                  </p:cNvPr>
                  <p:cNvSpPr/>
                  <p:nvPr/>
                </p:nvSpPr>
                <p:spPr>
                  <a:xfrm>
                    <a:off x="9313675" y="1771936"/>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วงรี 37">
                    <a:extLst>
                      <a:ext uri="{FF2B5EF4-FFF2-40B4-BE49-F238E27FC236}">
                        <a16:creationId xmlns:a16="http://schemas.microsoft.com/office/drawing/2014/main" id="{EC4A24D1-5050-FD7D-42AD-D1CF3110DAF1}"/>
                      </a:ext>
                    </a:extLst>
                  </p:cNvPr>
                  <p:cNvSpPr/>
                  <p:nvPr/>
                </p:nvSpPr>
                <p:spPr>
                  <a:xfrm>
                    <a:off x="9313675" y="1391120"/>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วงรี 39">
                    <a:extLst>
                      <a:ext uri="{FF2B5EF4-FFF2-40B4-BE49-F238E27FC236}">
                        <a16:creationId xmlns:a16="http://schemas.microsoft.com/office/drawing/2014/main" id="{72A2528D-4678-456F-9D3C-90BB8B1CFFB1}"/>
                      </a:ext>
                    </a:extLst>
                  </p:cNvPr>
                  <p:cNvSpPr/>
                  <p:nvPr/>
                </p:nvSpPr>
                <p:spPr>
                  <a:xfrm>
                    <a:off x="9312181" y="2854470"/>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วงรี 43">
                    <a:extLst>
                      <a:ext uri="{FF2B5EF4-FFF2-40B4-BE49-F238E27FC236}">
                        <a16:creationId xmlns:a16="http://schemas.microsoft.com/office/drawing/2014/main" id="{12BAD0D8-01B3-0FC6-69B2-FCE7BBA0900E}"/>
                      </a:ext>
                    </a:extLst>
                  </p:cNvPr>
                  <p:cNvSpPr/>
                  <p:nvPr/>
                </p:nvSpPr>
                <p:spPr>
                  <a:xfrm>
                    <a:off x="9993349" y="2489238"/>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วงรี 45">
                    <a:extLst>
                      <a:ext uri="{FF2B5EF4-FFF2-40B4-BE49-F238E27FC236}">
                        <a16:creationId xmlns:a16="http://schemas.microsoft.com/office/drawing/2014/main" id="{D4DE179A-8360-87E2-8E78-7CDA9D5A5EF9}"/>
                      </a:ext>
                    </a:extLst>
                  </p:cNvPr>
                  <p:cNvSpPr/>
                  <p:nvPr/>
                </p:nvSpPr>
                <p:spPr>
                  <a:xfrm>
                    <a:off x="9993349" y="2129969"/>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วงรี 47">
                    <a:extLst>
                      <a:ext uri="{FF2B5EF4-FFF2-40B4-BE49-F238E27FC236}">
                        <a16:creationId xmlns:a16="http://schemas.microsoft.com/office/drawing/2014/main" id="{6532C858-5ABD-BFEB-C134-D7CF61336746}"/>
                      </a:ext>
                    </a:extLst>
                  </p:cNvPr>
                  <p:cNvSpPr/>
                  <p:nvPr/>
                </p:nvSpPr>
                <p:spPr>
                  <a:xfrm>
                    <a:off x="9993349" y="1777177"/>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วงรี 57">
                    <a:extLst>
                      <a:ext uri="{FF2B5EF4-FFF2-40B4-BE49-F238E27FC236}">
                        <a16:creationId xmlns:a16="http://schemas.microsoft.com/office/drawing/2014/main" id="{CA696924-8541-7769-24EB-B0BF7937E042}"/>
                      </a:ext>
                    </a:extLst>
                  </p:cNvPr>
                  <p:cNvSpPr/>
                  <p:nvPr/>
                </p:nvSpPr>
                <p:spPr>
                  <a:xfrm>
                    <a:off x="10661615" y="1994027"/>
                    <a:ext cx="228600" cy="228600"/>
                  </a:xfrm>
                  <a:prstGeom prst="ellipse">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ลูกศรเชื่อมต่อแบบตรง 59">
                    <a:extLst>
                      <a:ext uri="{FF2B5EF4-FFF2-40B4-BE49-F238E27FC236}">
                        <a16:creationId xmlns:a16="http://schemas.microsoft.com/office/drawing/2014/main" id="{458A281B-7C7D-51B1-5760-297AAD5663E1}"/>
                      </a:ext>
                    </a:extLst>
                  </p:cNvPr>
                  <p:cNvCxnSpPr>
                    <a:cxnSpLocks/>
                  </p:cNvCxnSpPr>
                  <p:nvPr/>
                </p:nvCxnSpPr>
                <p:spPr>
                  <a:xfrm>
                    <a:off x="8867158" y="151574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ลูกศรเชื่อมต่อแบบตรง 60">
                    <a:extLst>
                      <a:ext uri="{FF2B5EF4-FFF2-40B4-BE49-F238E27FC236}">
                        <a16:creationId xmlns:a16="http://schemas.microsoft.com/office/drawing/2014/main" id="{74516618-5066-68E9-F194-65BC2A5C2D60}"/>
                      </a:ext>
                    </a:extLst>
                  </p:cNvPr>
                  <p:cNvCxnSpPr>
                    <a:cxnSpLocks/>
                    <a:stCxn id="17" idx="6"/>
                    <a:endCxn id="21" idx="2"/>
                  </p:cNvCxnSpPr>
                  <p:nvPr/>
                </p:nvCxnSpPr>
                <p:spPr>
                  <a:xfrm>
                    <a:off x="8868652" y="1505420"/>
                    <a:ext cx="445023" cy="38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ลูกศรเชื่อมต่อแบบตรง 63">
                    <a:extLst>
                      <a:ext uri="{FF2B5EF4-FFF2-40B4-BE49-F238E27FC236}">
                        <a16:creationId xmlns:a16="http://schemas.microsoft.com/office/drawing/2014/main" id="{BDDBEEA7-39D3-545B-BC09-C0C7A04B7159}"/>
                      </a:ext>
                    </a:extLst>
                  </p:cNvPr>
                  <p:cNvCxnSpPr>
                    <a:cxnSpLocks/>
                    <a:stCxn id="17" idx="6"/>
                    <a:endCxn id="20" idx="2"/>
                  </p:cNvCxnSpPr>
                  <p:nvPr/>
                </p:nvCxnSpPr>
                <p:spPr>
                  <a:xfrm>
                    <a:off x="8868652" y="1505420"/>
                    <a:ext cx="445023" cy="733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ลูกศรเชื่อมต่อแบบตรง 65">
                    <a:extLst>
                      <a:ext uri="{FF2B5EF4-FFF2-40B4-BE49-F238E27FC236}">
                        <a16:creationId xmlns:a16="http://schemas.microsoft.com/office/drawing/2014/main" id="{44446BC4-F662-93B1-1FCA-A1143E3E73F7}"/>
                      </a:ext>
                    </a:extLst>
                  </p:cNvPr>
                  <p:cNvCxnSpPr>
                    <a:cxnSpLocks/>
                    <a:stCxn id="17" idx="6"/>
                    <a:endCxn id="19" idx="2"/>
                  </p:cNvCxnSpPr>
                  <p:nvPr/>
                </p:nvCxnSpPr>
                <p:spPr>
                  <a:xfrm>
                    <a:off x="8868652" y="1505420"/>
                    <a:ext cx="445023" cy="109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ลูกศรเชื่อมต่อแบบตรง 70">
                    <a:extLst>
                      <a:ext uri="{FF2B5EF4-FFF2-40B4-BE49-F238E27FC236}">
                        <a16:creationId xmlns:a16="http://schemas.microsoft.com/office/drawing/2014/main" id="{F10B1B11-BB1E-6863-18C5-5CDB5E1C6E6B}"/>
                      </a:ext>
                    </a:extLst>
                  </p:cNvPr>
                  <p:cNvCxnSpPr>
                    <a:cxnSpLocks/>
                    <a:endCxn id="23" idx="2"/>
                  </p:cNvCxnSpPr>
                  <p:nvPr/>
                </p:nvCxnSpPr>
                <p:spPr>
                  <a:xfrm>
                    <a:off x="8869496" y="1510877"/>
                    <a:ext cx="442685" cy="1457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ลูกศรเชื่อมต่อแบบตรง 73">
                    <a:extLst>
                      <a:ext uri="{FF2B5EF4-FFF2-40B4-BE49-F238E27FC236}">
                        <a16:creationId xmlns:a16="http://schemas.microsoft.com/office/drawing/2014/main" id="{4FC332BB-AFBA-A88A-D3AF-8D2F9D9884AC}"/>
                      </a:ext>
                    </a:extLst>
                  </p:cNvPr>
                  <p:cNvCxnSpPr>
                    <a:cxnSpLocks/>
                  </p:cNvCxnSpPr>
                  <p:nvPr/>
                </p:nvCxnSpPr>
                <p:spPr>
                  <a:xfrm flipV="1">
                    <a:off x="8808430" y="1526073"/>
                    <a:ext cx="478501" cy="652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ลูกศรเชื่อมต่อแบบตรง 75">
                    <a:extLst>
                      <a:ext uri="{FF2B5EF4-FFF2-40B4-BE49-F238E27FC236}">
                        <a16:creationId xmlns:a16="http://schemas.microsoft.com/office/drawing/2014/main" id="{D8C8B0E8-19FC-74C3-AD16-05FDDDA4CC55}"/>
                      </a:ext>
                    </a:extLst>
                  </p:cNvPr>
                  <p:cNvCxnSpPr>
                    <a:cxnSpLocks/>
                    <a:stCxn id="16" idx="6"/>
                    <a:endCxn id="21" idx="2"/>
                  </p:cNvCxnSpPr>
                  <p:nvPr/>
                </p:nvCxnSpPr>
                <p:spPr>
                  <a:xfrm>
                    <a:off x="8868652" y="188623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ลูกศรเชื่อมต่อแบบตรง 77">
                    <a:extLst>
                      <a:ext uri="{FF2B5EF4-FFF2-40B4-BE49-F238E27FC236}">
                        <a16:creationId xmlns:a16="http://schemas.microsoft.com/office/drawing/2014/main" id="{3BD87050-BCB0-F904-944E-2CB3C2061562}"/>
                      </a:ext>
                    </a:extLst>
                  </p:cNvPr>
                  <p:cNvCxnSpPr>
                    <a:cxnSpLocks/>
                    <a:stCxn id="16" idx="6"/>
                  </p:cNvCxnSpPr>
                  <p:nvPr/>
                </p:nvCxnSpPr>
                <p:spPr>
                  <a:xfrm>
                    <a:off x="8868652" y="1886236"/>
                    <a:ext cx="437403" cy="342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ลูกศรเชื่อมต่อแบบตรง 78">
                    <a:extLst>
                      <a:ext uri="{FF2B5EF4-FFF2-40B4-BE49-F238E27FC236}">
                        <a16:creationId xmlns:a16="http://schemas.microsoft.com/office/drawing/2014/main" id="{D7E6AECC-CFD1-2EE5-809C-B03526A52224}"/>
                      </a:ext>
                    </a:extLst>
                  </p:cNvPr>
                  <p:cNvCxnSpPr>
                    <a:cxnSpLocks/>
                    <a:stCxn id="16" idx="6"/>
                    <a:endCxn id="19" idx="2"/>
                  </p:cNvCxnSpPr>
                  <p:nvPr/>
                </p:nvCxnSpPr>
                <p:spPr>
                  <a:xfrm>
                    <a:off x="8868652" y="1886236"/>
                    <a:ext cx="445023" cy="712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ลูกศรเชื่อมต่อแบบตรง 81">
                    <a:extLst>
                      <a:ext uri="{FF2B5EF4-FFF2-40B4-BE49-F238E27FC236}">
                        <a16:creationId xmlns:a16="http://schemas.microsoft.com/office/drawing/2014/main" id="{07414EF7-901D-0413-DBE7-193B437C7F93}"/>
                      </a:ext>
                    </a:extLst>
                  </p:cNvPr>
                  <p:cNvCxnSpPr>
                    <a:cxnSpLocks/>
                    <a:endCxn id="23" idx="2"/>
                  </p:cNvCxnSpPr>
                  <p:nvPr/>
                </p:nvCxnSpPr>
                <p:spPr>
                  <a:xfrm>
                    <a:off x="8854906" y="1874952"/>
                    <a:ext cx="457275" cy="109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ลูกศรเชื่อมต่อแบบตรง 85">
                    <a:extLst>
                      <a:ext uri="{FF2B5EF4-FFF2-40B4-BE49-F238E27FC236}">
                        <a16:creationId xmlns:a16="http://schemas.microsoft.com/office/drawing/2014/main" id="{10424C34-BB58-4E7B-D8B7-655B7F5884C9}"/>
                      </a:ext>
                    </a:extLst>
                  </p:cNvPr>
                  <p:cNvCxnSpPr>
                    <a:cxnSpLocks/>
                    <a:endCxn id="21" idx="2"/>
                  </p:cNvCxnSpPr>
                  <p:nvPr/>
                </p:nvCxnSpPr>
                <p:spPr>
                  <a:xfrm flipV="1">
                    <a:off x="8844292" y="1886236"/>
                    <a:ext cx="469383" cy="319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ลูกศรเชื่อมต่อแบบตรง 87">
                    <a:extLst>
                      <a:ext uri="{FF2B5EF4-FFF2-40B4-BE49-F238E27FC236}">
                        <a16:creationId xmlns:a16="http://schemas.microsoft.com/office/drawing/2014/main" id="{178F3922-5C64-EE92-C823-24EBAC959F01}"/>
                      </a:ext>
                    </a:extLst>
                  </p:cNvPr>
                  <p:cNvCxnSpPr>
                    <a:cxnSpLocks/>
                    <a:stCxn id="15" idx="6"/>
                    <a:endCxn id="20" idx="2"/>
                  </p:cNvCxnSpPr>
                  <p:nvPr/>
                </p:nvCxnSpPr>
                <p:spPr>
                  <a:xfrm>
                    <a:off x="8868652" y="2239028"/>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ลูกศรเชื่อมต่อแบบตรง 90">
                    <a:extLst>
                      <a:ext uri="{FF2B5EF4-FFF2-40B4-BE49-F238E27FC236}">
                        <a16:creationId xmlns:a16="http://schemas.microsoft.com/office/drawing/2014/main" id="{91329A7B-EE1A-AF68-122E-AB7F4F6ACC8B}"/>
                      </a:ext>
                    </a:extLst>
                  </p:cNvPr>
                  <p:cNvCxnSpPr>
                    <a:cxnSpLocks/>
                    <a:stCxn id="15" idx="6"/>
                    <a:endCxn id="19" idx="2"/>
                  </p:cNvCxnSpPr>
                  <p:nvPr/>
                </p:nvCxnSpPr>
                <p:spPr>
                  <a:xfrm>
                    <a:off x="8868652"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ลูกศรเชื่อมต่อแบบตรง 93">
                    <a:extLst>
                      <a:ext uri="{FF2B5EF4-FFF2-40B4-BE49-F238E27FC236}">
                        <a16:creationId xmlns:a16="http://schemas.microsoft.com/office/drawing/2014/main" id="{A5D04A6C-915E-A6F7-35C6-648323A40DCF}"/>
                      </a:ext>
                    </a:extLst>
                  </p:cNvPr>
                  <p:cNvCxnSpPr>
                    <a:cxnSpLocks/>
                    <a:endCxn id="23" idx="2"/>
                  </p:cNvCxnSpPr>
                  <p:nvPr/>
                </p:nvCxnSpPr>
                <p:spPr>
                  <a:xfrm>
                    <a:off x="8841908" y="2296177"/>
                    <a:ext cx="470273" cy="672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ลูกศรเชื่อมต่อแบบตรง 97">
                    <a:extLst>
                      <a:ext uri="{FF2B5EF4-FFF2-40B4-BE49-F238E27FC236}">
                        <a16:creationId xmlns:a16="http://schemas.microsoft.com/office/drawing/2014/main" id="{30EA4891-5854-2354-759C-E2C098FAC2B8}"/>
                      </a:ext>
                    </a:extLst>
                  </p:cNvPr>
                  <p:cNvCxnSpPr>
                    <a:cxnSpLocks/>
                    <a:stCxn id="14" idx="7"/>
                    <a:endCxn id="22" idx="2"/>
                  </p:cNvCxnSpPr>
                  <p:nvPr/>
                </p:nvCxnSpPr>
                <p:spPr>
                  <a:xfrm flipV="1">
                    <a:off x="8835174" y="1505420"/>
                    <a:ext cx="478501" cy="101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ลูกศรเชื่อมต่อแบบตรง 100">
                    <a:extLst>
                      <a:ext uri="{FF2B5EF4-FFF2-40B4-BE49-F238E27FC236}">
                        <a16:creationId xmlns:a16="http://schemas.microsoft.com/office/drawing/2014/main" id="{10AE7799-F3D1-3054-E484-BF13A0B31C0D}"/>
                      </a:ext>
                    </a:extLst>
                  </p:cNvPr>
                  <p:cNvCxnSpPr>
                    <a:cxnSpLocks/>
                    <a:endCxn id="21" idx="2"/>
                  </p:cNvCxnSpPr>
                  <p:nvPr/>
                </p:nvCxnSpPr>
                <p:spPr>
                  <a:xfrm flipV="1">
                    <a:off x="8860174" y="1886236"/>
                    <a:ext cx="453501" cy="693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ลูกศรเชื่อมต่อแบบตรง 103">
                    <a:extLst>
                      <a:ext uri="{FF2B5EF4-FFF2-40B4-BE49-F238E27FC236}">
                        <a16:creationId xmlns:a16="http://schemas.microsoft.com/office/drawing/2014/main" id="{2C07DF36-6B3C-18F9-0CFC-FF117CE556EA}"/>
                      </a:ext>
                    </a:extLst>
                  </p:cNvPr>
                  <p:cNvCxnSpPr>
                    <a:cxnSpLocks/>
                    <a:stCxn id="14" idx="6"/>
                    <a:endCxn id="20" idx="2"/>
                  </p:cNvCxnSpPr>
                  <p:nvPr/>
                </p:nvCxnSpPr>
                <p:spPr>
                  <a:xfrm flipV="1">
                    <a:off x="8868652"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ลูกศรเชื่อมต่อแบบตรง 105">
                    <a:extLst>
                      <a:ext uri="{FF2B5EF4-FFF2-40B4-BE49-F238E27FC236}">
                        <a16:creationId xmlns:a16="http://schemas.microsoft.com/office/drawing/2014/main" id="{B2D2A194-FC96-FA8F-1C97-445C4C5F4D6E}"/>
                      </a:ext>
                    </a:extLst>
                  </p:cNvPr>
                  <p:cNvCxnSpPr>
                    <a:cxnSpLocks/>
                    <a:stCxn id="14" idx="6"/>
                    <a:endCxn id="19" idx="2"/>
                  </p:cNvCxnSpPr>
                  <p:nvPr/>
                </p:nvCxnSpPr>
                <p:spPr>
                  <a:xfrm>
                    <a:off x="8868652" y="2598297"/>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ลูกศรเชื่อมต่อแบบตรง 109">
                    <a:extLst>
                      <a:ext uri="{FF2B5EF4-FFF2-40B4-BE49-F238E27FC236}">
                        <a16:creationId xmlns:a16="http://schemas.microsoft.com/office/drawing/2014/main" id="{39B4684D-5DE4-22DF-9120-BC3F0CAE0E50}"/>
                      </a:ext>
                    </a:extLst>
                  </p:cNvPr>
                  <p:cNvCxnSpPr>
                    <a:cxnSpLocks/>
                  </p:cNvCxnSpPr>
                  <p:nvPr/>
                </p:nvCxnSpPr>
                <p:spPr>
                  <a:xfrm>
                    <a:off x="8861032" y="2968770"/>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ลูกศรเชื่อมต่อแบบตรง 110">
                    <a:extLst>
                      <a:ext uri="{FF2B5EF4-FFF2-40B4-BE49-F238E27FC236}">
                        <a16:creationId xmlns:a16="http://schemas.microsoft.com/office/drawing/2014/main" id="{0C637D84-C22D-850A-C981-1034BB0DAE8F}"/>
                      </a:ext>
                    </a:extLst>
                  </p:cNvPr>
                  <p:cNvCxnSpPr>
                    <a:cxnSpLocks/>
                    <a:endCxn id="19" idx="2"/>
                  </p:cNvCxnSpPr>
                  <p:nvPr/>
                </p:nvCxnSpPr>
                <p:spPr>
                  <a:xfrm flipV="1">
                    <a:off x="8867158" y="2598297"/>
                    <a:ext cx="446517" cy="331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ลูกศรเชื่อมต่อแบบตรง 112">
                    <a:extLst>
                      <a:ext uri="{FF2B5EF4-FFF2-40B4-BE49-F238E27FC236}">
                        <a16:creationId xmlns:a16="http://schemas.microsoft.com/office/drawing/2014/main" id="{505410DD-A625-5BA4-0D92-4697B86EA779}"/>
                      </a:ext>
                    </a:extLst>
                  </p:cNvPr>
                  <p:cNvCxnSpPr>
                    <a:cxnSpLocks/>
                    <a:endCxn id="20" idx="2"/>
                  </p:cNvCxnSpPr>
                  <p:nvPr/>
                </p:nvCxnSpPr>
                <p:spPr>
                  <a:xfrm flipV="1">
                    <a:off x="8834524" y="2239028"/>
                    <a:ext cx="479151" cy="68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ลูกศรเชื่อมต่อแบบตรง 114">
                    <a:extLst>
                      <a:ext uri="{FF2B5EF4-FFF2-40B4-BE49-F238E27FC236}">
                        <a16:creationId xmlns:a16="http://schemas.microsoft.com/office/drawing/2014/main" id="{FBB79484-BBB1-581C-73B3-DF8D17B05DBC}"/>
                      </a:ext>
                    </a:extLst>
                  </p:cNvPr>
                  <p:cNvCxnSpPr>
                    <a:cxnSpLocks/>
                    <a:endCxn id="21" idx="2"/>
                  </p:cNvCxnSpPr>
                  <p:nvPr/>
                </p:nvCxnSpPr>
                <p:spPr>
                  <a:xfrm flipV="1">
                    <a:off x="8816291" y="1886236"/>
                    <a:ext cx="497384" cy="1002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ลูกศรเชื่อมต่อแบบตรง 116">
                    <a:extLst>
                      <a:ext uri="{FF2B5EF4-FFF2-40B4-BE49-F238E27FC236}">
                        <a16:creationId xmlns:a16="http://schemas.microsoft.com/office/drawing/2014/main" id="{E62537CE-03CF-BCCE-EA9F-BB6FDF7E4919}"/>
                      </a:ext>
                    </a:extLst>
                  </p:cNvPr>
                  <p:cNvCxnSpPr>
                    <a:cxnSpLocks/>
                    <a:endCxn id="22" idx="2"/>
                  </p:cNvCxnSpPr>
                  <p:nvPr/>
                </p:nvCxnSpPr>
                <p:spPr>
                  <a:xfrm flipV="1">
                    <a:off x="8812459" y="1505420"/>
                    <a:ext cx="501216" cy="1357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ลูกศรเชื่อมต่อแบบตรง 118">
                    <a:extLst>
                      <a:ext uri="{FF2B5EF4-FFF2-40B4-BE49-F238E27FC236}">
                        <a16:creationId xmlns:a16="http://schemas.microsoft.com/office/drawing/2014/main" id="{4110E5CC-8286-0F30-6854-8A16173A4B89}"/>
                      </a:ext>
                    </a:extLst>
                  </p:cNvPr>
                  <p:cNvCxnSpPr>
                    <a:cxnSpLocks/>
                    <a:stCxn id="16" idx="6"/>
                    <a:endCxn id="22" idx="2"/>
                  </p:cNvCxnSpPr>
                  <p:nvPr/>
                </p:nvCxnSpPr>
                <p:spPr>
                  <a:xfrm flipV="1">
                    <a:off x="8868652" y="1505420"/>
                    <a:ext cx="445023" cy="38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ลูกศรเชื่อมต่อแบบตรง 121">
                    <a:extLst>
                      <a:ext uri="{FF2B5EF4-FFF2-40B4-BE49-F238E27FC236}">
                        <a16:creationId xmlns:a16="http://schemas.microsoft.com/office/drawing/2014/main" id="{449ABC94-ABCF-03DD-5031-9FF4912259CC}"/>
                      </a:ext>
                    </a:extLst>
                  </p:cNvPr>
                  <p:cNvCxnSpPr>
                    <a:cxnSpLocks/>
                  </p:cNvCxnSpPr>
                  <p:nvPr/>
                </p:nvCxnSpPr>
                <p:spPr>
                  <a:xfrm>
                    <a:off x="9553683" y="188623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ลูกศรเชื่อมต่อแบบตรง 122">
                    <a:extLst>
                      <a:ext uri="{FF2B5EF4-FFF2-40B4-BE49-F238E27FC236}">
                        <a16:creationId xmlns:a16="http://schemas.microsoft.com/office/drawing/2014/main" id="{25B249AF-376A-5D74-4F7F-E983E6C263BA}"/>
                      </a:ext>
                    </a:extLst>
                  </p:cNvPr>
                  <p:cNvCxnSpPr>
                    <a:cxnSpLocks/>
                    <a:stCxn id="21" idx="6"/>
                  </p:cNvCxnSpPr>
                  <p:nvPr/>
                </p:nvCxnSpPr>
                <p:spPr>
                  <a:xfrm>
                    <a:off x="9542275" y="1886236"/>
                    <a:ext cx="448811" cy="342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ลูกศรเชื่อมต่อแบบตรง 123">
                    <a:extLst>
                      <a:ext uri="{FF2B5EF4-FFF2-40B4-BE49-F238E27FC236}">
                        <a16:creationId xmlns:a16="http://schemas.microsoft.com/office/drawing/2014/main" id="{4175694E-5236-E2D1-E78A-72D139E03EEF}"/>
                      </a:ext>
                    </a:extLst>
                  </p:cNvPr>
                  <p:cNvCxnSpPr>
                    <a:cxnSpLocks/>
                    <a:stCxn id="22" idx="6"/>
                    <a:endCxn id="26" idx="2"/>
                  </p:cNvCxnSpPr>
                  <p:nvPr/>
                </p:nvCxnSpPr>
                <p:spPr>
                  <a:xfrm>
                    <a:off x="9542275" y="1505420"/>
                    <a:ext cx="451074" cy="386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ลูกศรเชื่อมต่อแบบตรง 124">
                    <a:extLst>
                      <a:ext uri="{FF2B5EF4-FFF2-40B4-BE49-F238E27FC236}">
                        <a16:creationId xmlns:a16="http://schemas.microsoft.com/office/drawing/2014/main" id="{9B02A2FC-BC65-0180-917B-EB282C834D7E}"/>
                      </a:ext>
                    </a:extLst>
                  </p:cNvPr>
                  <p:cNvCxnSpPr>
                    <a:cxnSpLocks/>
                    <a:stCxn id="20" idx="6"/>
                  </p:cNvCxnSpPr>
                  <p:nvPr/>
                </p:nvCxnSpPr>
                <p:spPr>
                  <a:xfrm flipV="1">
                    <a:off x="9542275" y="1886236"/>
                    <a:ext cx="456431" cy="35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ลูกศรเชื่อมต่อแบบตรง 125">
                    <a:extLst>
                      <a:ext uri="{FF2B5EF4-FFF2-40B4-BE49-F238E27FC236}">
                        <a16:creationId xmlns:a16="http://schemas.microsoft.com/office/drawing/2014/main" id="{F61C9064-D2C2-3523-4677-21F52E759AF0}"/>
                      </a:ext>
                    </a:extLst>
                  </p:cNvPr>
                  <p:cNvCxnSpPr>
                    <a:cxnSpLocks/>
                  </p:cNvCxnSpPr>
                  <p:nvPr/>
                </p:nvCxnSpPr>
                <p:spPr>
                  <a:xfrm>
                    <a:off x="9553683" y="2239028"/>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ลูกศรเชื่อมต่อแบบตรง 126">
                    <a:extLst>
                      <a:ext uri="{FF2B5EF4-FFF2-40B4-BE49-F238E27FC236}">
                        <a16:creationId xmlns:a16="http://schemas.microsoft.com/office/drawing/2014/main" id="{E65764D4-BFDF-B77C-0848-60CB3095973D}"/>
                      </a:ext>
                    </a:extLst>
                  </p:cNvPr>
                  <p:cNvCxnSpPr>
                    <a:cxnSpLocks/>
                  </p:cNvCxnSpPr>
                  <p:nvPr/>
                </p:nvCxnSpPr>
                <p:spPr>
                  <a:xfrm>
                    <a:off x="9553683"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ลูกศรเชื่อมต่อแบบตรง 127">
                    <a:extLst>
                      <a:ext uri="{FF2B5EF4-FFF2-40B4-BE49-F238E27FC236}">
                        <a16:creationId xmlns:a16="http://schemas.microsoft.com/office/drawing/2014/main" id="{FE862FDB-6B16-6E66-E657-0FD9EB9C8FB5}"/>
                      </a:ext>
                    </a:extLst>
                  </p:cNvPr>
                  <p:cNvCxnSpPr>
                    <a:cxnSpLocks/>
                    <a:stCxn id="19" idx="7"/>
                  </p:cNvCxnSpPr>
                  <p:nvPr/>
                </p:nvCxnSpPr>
                <p:spPr>
                  <a:xfrm flipV="1">
                    <a:off x="9508797" y="1886237"/>
                    <a:ext cx="489909" cy="631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ลูกศรเชื่อมต่อแบบตรง 128">
                    <a:extLst>
                      <a:ext uri="{FF2B5EF4-FFF2-40B4-BE49-F238E27FC236}">
                        <a16:creationId xmlns:a16="http://schemas.microsoft.com/office/drawing/2014/main" id="{9235CE39-3290-8A2C-AE9D-C69B415A1751}"/>
                      </a:ext>
                    </a:extLst>
                  </p:cNvPr>
                  <p:cNvCxnSpPr>
                    <a:cxnSpLocks/>
                  </p:cNvCxnSpPr>
                  <p:nvPr/>
                </p:nvCxnSpPr>
                <p:spPr>
                  <a:xfrm>
                    <a:off x="9553683" y="2598297"/>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ลูกศรเชื่อมต่อแบบตรง 129">
                    <a:extLst>
                      <a:ext uri="{FF2B5EF4-FFF2-40B4-BE49-F238E27FC236}">
                        <a16:creationId xmlns:a16="http://schemas.microsoft.com/office/drawing/2014/main" id="{44158A67-8B32-C6B5-3436-F98B4E3215D7}"/>
                      </a:ext>
                    </a:extLst>
                  </p:cNvPr>
                  <p:cNvCxnSpPr>
                    <a:cxnSpLocks/>
                    <a:stCxn id="23" idx="7"/>
                    <a:endCxn id="24" idx="2"/>
                  </p:cNvCxnSpPr>
                  <p:nvPr/>
                </p:nvCxnSpPr>
                <p:spPr>
                  <a:xfrm flipV="1">
                    <a:off x="9507303" y="2603538"/>
                    <a:ext cx="486046" cy="28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ลูกศรเชื่อมต่อแบบตรง 133">
                    <a:extLst>
                      <a:ext uri="{FF2B5EF4-FFF2-40B4-BE49-F238E27FC236}">
                        <a16:creationId xmlns:a16="http://schemas.microsoft.com/office/drawing/2014/main" id="{3C2E0ABF-BAE9-17E5-1348-2046BD4CE050}"/>
                      </a:ext>
                    </a:extLst>
                  </p:cNvPr>
                  <p:cNvCxnSpPr>
                    <a:cxnSpLocks/>
                    <a:stCxn id="22" idx="5"/>
                    <a:endCxn id="24" idx="2"/>
                  </p:cNvCxnSpPr>
                  <p:nvPr/>
                </p:nvCxnSpPr>
                <p:spPr>
                  <a:xfrm>
                    <a:off x="9508797" y="1586242"/>
                    <a:ext cx="484552" cy="1017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ลูกศรเชื่อมต่อแบบตรง 135">
                    <a:extLst>
                      <a:ext uri="{FF2B5EF4-FFF2-40B4-BE49-F238E27FC236}">
                        <a16:creationId xmlns:a16="http://schemas.microsoft.com/office/drawing/2014/main" id="{726F229B-7766-C403-5F12-E0D5F0605FF9}"/>
                      </a:ext>
                    </a:extLst>
                  </p:cNvPr>
                  <p:cNvCxnSpPr>
                    <a:cxnSpLocks/>
                    <a:endCxn id="25" idx="1"/>
                  </p:cNvCxnSpPr>
                  <p:nvPr/>
                </p:nvCxnSpPr>
                <p:spPr>
                  <a:xfrm>
                    <a:off x="9540781" y="1560327"/>
                    <a:ext cx="486046" cy="6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ลูกศรเชื่อมต่อแบบตรง 139">
                    <a:extLst>
                      <a:ext uri="{FF2B5EF4-FFF2-40B4-BE49-F238E27FC236}">
                        <a16:creationId xmlns:a16="http://schemas.microsoft.com/office/drawing/2014/main" id="{D9E6718F-D315-DFB3-920D-C23070BF6D0A}"/>
                      </a:ext>
                    </a:extLst>
                  </p:cNvPr>
                  <p:cNvCxnSpPr>
                    <a:cxnSpLocks/>
                    <a:stCxn id="21" idx="5"/>
                    <a:endCxn id="24" idx="2"/>
                  </p:cNvCxnSpPr>
                  <p:nvPr/>
                </p:nvCxnSpPr>
                <p:spPr>
                  <a:xfrm>
                    <a:off x="9508797" y="1967058"/>
                    <a:ext cx="484552" cy="636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ลูกศรเชื่อมต่อแบบตรง 142">
                    <a:extLst>
                      <a:ext uri="{FF2B5EF4-FFF2-40B4-BE49-F238E27FC236}">
                        <a16:creationId xmlns:a16="http://schemas.microsoft.com/office/drawing/2014/main" id="{FE32A6F6-CE08-91A9-51B1-14DFF8EB34DB}"/>
                      </a:ext>
                    </a:extLst>
                  </p:cNvPr>
                  <p:cNvCxnSpPr>
                    <a:cxnSpLocks/>
                    <a:stCxn id="19" idx="6"/>
                    <a:endCxn id="25" idx="2"/>
                  </p:cNvCxnSpPr>
                  <p:nvPr/>
                </p:nvCxnSpPr>
                <p:spPr>
                  <a:xfrm flipV="1">
                    <a:off x="9542275" y="2244269"/>
                    <a:ext cx="451074" cy="354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ลูกศรเชื่อมต่อแบบตรง 144">
                    <a:extLst>
                      <a:ext uri="{FF2B5EF4-FFF2-40B4-BE49-F238E27FC236}">
                        <a16:creationId xmlns:a16="http://schemas.microsoft.com/office/drawing/2014/main" id="{8EDAE2CD-08FA-04C1-F178-65D72268587B}"/>
                      </a:ext>
                    </a:extLst>
                  </p:cNvPr>
                  <p:cNvCxnSpPr>
                    <a:cxnSpLocks/>
                    <a:stCxn id="23" idx="7"/>
                    <a:endCxn id="25" idx="2"/>
                  </p:cNvCxnSpPr>
                  <p:nvPr/>
                </p:nvCxnSpPr>
                <p:spPr>
                  <a:xfrm flipV="1">
                    <a:off x="9507303" y="2244269"/>
                    <a:ext cx="486046" cy="643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ลูกศรเชื่อมต่อแบบตรง 146">
                    <a:extLst>
                      <a:ext uri="{FF2B5EF4-FFF2-40B4-BE49-F238E27FC236}">
                        <a16:creationId xmlns:a16="http://schemas.microsoft.com/office/drawing/2014/main" id="{54B819C1-82D6-5546-734F-E9745FC8F04C}"/>
                      </a:ext>
                    </a:extLst>
                  </p:cNvPr>
                  <p:cNvCxnSpPr>
                    <a:cxnSpLocks/>
                    <a:stCxn id="23" idx="7"/>
                    <a:endCxn id="26" idx="2"/>
                  </p:cNvCxnSpPr>
                  <p:nvPr/>
                </p:nvCxnSpPr>
                <p:spPr>
                  <a:xfrm flipV="1">
                    <a:off x="9507303" y="1891477"/>
                    <a:ext cx="486046" cy="996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ลูกศรเชื่อมต่อแบบตรง 162">
                    <a:extLst>
                      <a:ext uri="{FF2B5EF4-FFF2-40B4-BE49-F238E27FC236}">
                        <a16:creationId xmlns:a16="http://schemas.microsoft.com/office/drawing/2014/main" id="{9DB7AE67-AE9D-84E4-F81E-18231860287A}"/>
                      </a:ext>
                    </a:extLst>
                  </p:cNvPr>
                  <p:cNvCxnSpPr>
                    <a:cxnSpLocks/>
                    <a:stCxn id="26" idx="6"/>
                    <a:endCxn id="27" idx="1"/>
                  </p:cNvCxnSpPr>
                  <p:nvPr/>
                </p:nvCxnSpPr>
                <p:spPr>
                  <a:xfrm>
                    <a:off x="10221949" y="1891477"/>
                    <a:ext cx="473144" cy="136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ลูกศรเชื่อมต่อแบบตรง 164">
                    <a:extLst>
                      <a:ext uri="{FF2B5EF4-FFF2-40B4-BE49-F238E27FC236}">
                        <a16:creationId xmlns:a16="http://schemas.microsoft.com/office/drawing/2014/main" id="{A8F290C2-73A7-1714-DA8C-A6222CFD117F}"/>
                      </a:ext>
                    </a:extLst>
                  </p:cNvPr>
                  <p:cNvCxnSpPr>
                    <a:cxnSpLocks/>
                    <a:stCxn id="25" idx="6"/>
                    <a:endCxn id="27" idx="2"/>
                  </p:cNvCxnSpPr>
                  <p:nvPr/>
                </p:nvCxnSpPr>
                <p:spPr>
                  <a:xfrm flipV="1">
                    <a:off x="10221949" y="2108327"/>
                    <a:ext cx="439666" cy="135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ลูกศรเชื่อมต่อแบบตรง 168">
                    <a:extLst>
                      <a:ext uri="{FF2B5EF4-FFF2-40B4-BE49-F238E27FC236}">
                        <a16:creationId xmlns:a16="http://schemas.microsoft.com/office/drawing/2014/main" id="{C33D7537-A434-26B7-F2D6-48D841BDCD01}"/>
                      </a:ext>
                    </a:extLst>
                  </p:cNvPr>
                  <p:cNvCxnSpPr>
                    <a:cxnSpLocks/>
                    <a:stCxn id="24" idx="7"/>
                    <a:endCxn id="27" idx="3"/>
                  </p:cNvCxnSpPr>
                  <p:nvPr/>
                </p:nvCxnSpPr>
                <p:spPr>
                  <a:xfrm flipV="1">
                    <a:off x="10188471" y="2189149"/>
                    <a:ext cx="506622" cy="333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วงรี 57">
                    <a:extLst>
                      <a:ext uri="{FF2B5EF4-FFF2-40B4-BE49-F238E27FC236}">
                        <a16:creationId xmlns:a16="http://schemas.microsoft.com/office/drawing/2014/main" id="{E34DD77C-B246-4CB4-D088-87895B57A7B7}"/>
                      </a:ext>
                    </a:extLst>
                  </p:cNvPr>
                  <p:cNvSpPr/>
                  <p:nvPr/>
                </p:nvSpPr>
                <p:spPr>
                  <a:xfrm>
                    <a:off x="10657649" y="2324694"/>
                    <a:ext cx="228600" cy="228600"/>
                  </a:xfrm>
                  <a:prstGeom prst="ellipse">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ลูกศรเชื่อมต่อแบบตรง 162">
                    <a:extLst>
                      <a:ext uri="{FF2B5EF4-FFF2-40B4-BE49-F238E27FC236}">
                        <a16:creationId xmlns:a16="http://schemas.microsoft.com/office/drawing/2014/main" id="{B88D7570-433A-DCCA-C606-581FFAE77F33}"/>
                      </a:ext>
                    </a:extLst>
                  </p:cNvPr>
                  <p:cNvCxnSpPr>
                    <a:cxnSpLocks/>
                    <a:endCxn id="78" idx="2"/>
                  </p:cNvCxnSpPr>
                  <p:nvPr/>
                </p:nvCxnSpPr>
                <p:spPr>
                  <a:xfrm>
                    <a:off x="10225812" y="1885359"/>
                    <a:ext cx="431837" cy="553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ลูกศรเชื่อมต่อแบบตรง 164">
                    <a:extLst>
                      <a:ext uri="{FF2B5EF4-FFF2-40B4-BE49-F238E27FC236}">
                        <a16:creationId xmlns:a16="http://schemas.microsoft.com/office/drawing/2014/main" id="{92D67F0E-040D-C093-691C-24E07139BE95}"/>
                      </a:ext>
                    </a:extLst>
                  </p:cNvPr>
                  <p:cNvCxnSpPr>
                    <a:cxnSpLocks/>
                    <a:endCxn id="78" idx="2"/>
                  </p:cNvCxnSpPr>
                  <p:nvPr/>
                </p:nvCxnSpPr>
                <p:spPr>
                  <a:xfrm>
                    <a:off x="10242559" y="2248343"/>
                    <a:ext cx="415090" cy="190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ลูกศรเชื่อมต่อแบบตรง 168">
                    <a:extLst>
                      <a:ext uri="{FF2B5EF4-FFF2-40B4-BE49-F238E27FC236}">
                        <a16:creationId xmlns:a16="http://schemas.microsoft.com/office/drawing/2014/main" id="{E078D8E9-9F70-DFBA-EC95-4D3D2EFBEA7D}"/>
                      </a:ext>
                    </a:extLst>
                  </p:cNvPr>
                  <p:cNvCxnSpPr>
                    <a:cxnSpLocks/>
                  </p:cNvCxnSpPr>
                  <p:nvPr/>
                </p:nvCxnSpPr>
                <p:spPr>
                  <a:xfrm flipV="1">
                    <a:off x="10210884" y="2500625"/>
                    <a:ext cx="461692" cy="145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98" name="Scroll: Vertical 97">
                <a:extLst>
                  <a:ext uri="{FF2B5EF4-FFF2-40B4-BE49-F238E27FC236}">
                    <a16:creationId xmlns:a16="http://schemas.microsoft.com/office/drawing/2014/main" id="{FAF961D0-A040-E6A6-8B9D-88B9193642BD}"/>
                  </a:ext>
                </a:extLst>
              </p:cNvPr>
              <p:cNvSpPr/>
              <p:nvPr/>
            </p:nvSpPr>
            <p:spPr>
              <a:xfrm>
                <a:off x="4429199" y="1716954"/>
                <a:ext cx="484885" cy="438150"/>
              </a:xfrm>
              <a:prstGeom prst="verticalScroll">
                <a:avLst/>
              </a:prstGeom>
              <a:solidFill>
                <a:srgbClr val="ADC1E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EB6DED05-D853-1EBB-CA19-65D65F544BEB}"/>
                  </a:ext>
                </a:extLst>
              </p:cNvPr>
              <p:cNvSpPr txBox="1"/>
              <p:nvPr/>
            </p:nvSpPr>
            <p:spPr>
              <a:xfrm>
                <a:off x="2480467" y="1171489"/>
                <a:ext cx="1307875" cy="246221"/>
              </a:xfrm>
              <a:prstGeom prst="rect">
                <a:avLst/>
              </a:prstGeom>
              <a:noFill/>
            </p:spPr>
            <p:txBody>
              <a:bodyPr wrap="square" rtlCol="0">
                <a:spAutoFit/>
              </a:bodyPr>
              <a:lstStyle/>
              <a:p>
                <a:r>
                  <a:rPr lang="en-US" sz="1000" dirty="0"/>
                  <a:t>Embedding Network</a:t>
                </a:r>
              </a:p>
            </p:txBody>
          </p:sp>
          <p:sp>
            <p:nvSpPr>
              <p:cNvPr id="101" name="TextBox 100">
                <a:extLst>
                  <a:ext uri="{FF2B5EF4-FFF2-40B4-BE49-F238E27FC236}">
                    <a16:creationId xmlns:a16="http://schemas.microsoft.com/office/drawing/2014/main" id="{3149F7A1-D0DB-5DEE-2BFD-9BE1100F953B}"/>
                  </a:ext>
                </a:extLst>
              </p:cNvPr>
              <p:cNvSpPr txBox="1"/>
              <p:nvPr/>
            </p:nvSpPr>
            <p:spPr>
              <a:xfrm>
                <a:off x="4429107" y="1166752"/>
                <a:ext cx="1014810" cy="553998"/>
              </a:xfrm>
              <a:prstGeom prst="rect">
                <a:avLst/>
              </a:prstGeom>
              <a:noFill/>
            </p:spPr>
            <p:txBody>
              <a:bodyPr wrap="square" rtlCol="0">
                <a:spAutoFit/>
              </a:bodyPr>
              <a:lstStyle/>
              <a:p>
                <a:r>
                  <a:rPr lang="en-US" sz="1000" dirty="0"/>
                  <a:t>Various predicted </a:t>
                </a:r>
              </a:p>
              <a:p>
                <a:r>
                  <a:rPr lang="en-US" sz="1000" dirty="0"/>
                  <a:t>class</a:t>
                </a:r>
              </a:p>
            </p:txBody>
          </p:sp>
          <p:cxnSp>
            <p:nvCxnSpPr>
              <p:cNvPr id="102" name="Straight Arrow Connector 101">
                <a:extLst>
                  <a:ext uri="{FF2B5EF4-FFF2-40B4-BE49-F238E27FC236}">
                    <a16:creationId xmlns:a16="http://schemas.microsoft.com/office/drawing/2014/main" id="{34676444-A091-DED1-3478-231AEB5363C1}"/>
                  </a:ext>
                </a:extLst>
              </p:cNvPr>
              <p:cNvCxnSpPr>
                <a:cxnSpLocks/>
              </p:cNvCxnSpPr>
              <p:nvPr/>
            </p:nvCxnSpPr>
            <p:spPr>
              <a:xfrm>
                <a:off x="1645766" y="1966705"/>
                <a:ext cx="593107"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82287E4C-0DBC-0065-735B-6E15932C61CE}"/>
                  </a:ext>
                </a:extLst>
              </p:cNvPr>
              <p:cNvCxnSpPr>
                <a:cxnSpLocks/>
              </p:cNvCxnSpPr>
              <p:nvPr/>
            </p:nvCxnSpPr>
            <p:spPr>
              <a:xfrm>
                <a:off x="3871883" y="1966759"/>
                <a:ext cx="593107"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AC37ACC3-D244-0B54-2CBF-6476A7C4856E}"/>
                  </a:ext>
                </a:extLst>
              </p:cNvPr>
              <p:cNvGrpSpPr/>
              <p:nvPr/>
            </p:nvGrpSpPr>
            <p:grpSpPr>
              <a:xfrm flipH="1">
                <a:off x="2020903" y="2531258"/>
                <a:ext cx="1783931" cy="1867214"/>
                <a:chOff x="2605692" y="2545523"/>
                <a:chExt cx="2819400" cy="2103409"/>
              </a:xfrm>
            </p:grpSpPr>
            <p:pic>
              <p:nvPicPr>
                <p:cNvPr id="107" name="Picture 106" descr="Icon&#10;&#10;Description automatically generated">
                  <a:extLst>
                    <a:ext uri="{FF2B5EF4-FFF2-40B4-BE49-F238E27FC236}">
                      <a16:creationId xmlns:a16="http://schemas.microsoft.com/office/drawing/2014/main" id="{1ACB3573-2E80-F7F2-F327-67686A28E3EB}"/>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889" b="98667" l="9333" r="89778">
                              <a14:foregroundMark x1="76889" y1="96889" x2="65778" y2="94667"/>
                              <a14:foregroundMark x1="86222" y1="97333" x2="64889" y2="98667"/>
                              <a14:foregroundMark x1="35111" y1="5333" x2="12444" y2="5333"/>
                              <a14:foregroundMark x1="12444" y1="5333" x2="12444" y2="5333"/>
                              <a14:foregroundMark x1="37778" y1="1778" x2="13333" y2="1333"/>
                              <a14:foregroundMark x1="9333" y1="24000" x2="9333" y2="24000"/>
                            </a14:backgroundRemoval>
                          </a14:imgEffect>
                          <a14:imgEffect>
                            <a14:artisticMarke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H="1">
                  <a:off x="4396372" y="2545523"/>
                  <a:ext cx="457283" cy="498617"/>
                </a:xfrm>
                <a:prstGeom prst="rect">
                  <a:avLst/>
                </a:prstGeom>
              </p:spPr>
            </p:pic>
            <p:pic>
              <p:nvPicPr>
                <p:cNvPr id="1026" name="Picture 2" descr="Water Icon png download - 512*512 - Free Transparent Pipe png Download. -  CleanPNG / KissPNG">
                  <a:hlinkClick r:id="rId5"/>
                  <a:extLst>
                    <a:ext uri="{FF2B5EF4-FFF2-40B4-BE49-F238E27FC236}">
                      <a16:creationId xmlns:a16="http://schemas.microsoft.com/office/drawing/2014/main" id="{5EB1A54C-E3C5-35D7-476B-B58847CA6EFB}"/>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ackgroundRemoval t="1754" b="92398" l="9459" r="89865">
                              <a14:foregroundMark x1="67905" y1="3509" x2="68144" y2="32395"/>
                              <a14:foregroundMark x1="56637" y1="49305" x2="47297" y2="53216"/>
                              <a14:foregroundMark x1="58422" y1="48557" x2="57092" y2="49114"/>
                              <a14:foregroundMark x1="67605" y1="44711" x2="65522" y2="45583"/>
                              <a14:foregroundMark x1="37562" y1="67504" x2="37226" y2="67997"/>
                              <a14:foregroundMark x1="47297" y1="53216" x2="44958" y2="56649"/>
                              <a14:foregroundMark x1="31757" y1="76023" x2="31757" y2="92398"/>
                              <a14:foregroundMark x1="29392" y1="69591" x2="35135" y2="70175"/>
                              <a14:foregroundMark x1="32770" y1="61988" x2="36486" y2="52632"/>
                              <a14:foregroundMark x1="39865" y1="47953" x2="40541" y2="57895"/>
                              <a14:foregroundMark x1="58784" y1="47953" x2="58784" y2="47953"/>
                              <a14:foregroundMark x1="58446" y1="47368" x2="59122" y2="47368"/>
                              <a14:foregroundMark x1="63514" y1="38012" x2="70946" y2="38012"/>
                              <a14:foregroundMark x1="68243" y1="1754" x2="67230" y2="2924"/>
                              <a14:backgroundMark x1="37838" y1="64912" x2="37838" y2="64912"/>
                              <a14:backgroundMark x1="58661" y1="46784" x2="57770" y2="46784"/>
                              <a14:backgroundMark x1="60287" y1="46784" x2="59336" y2="46784"/>
                              <a14:backgroundMark x1="38176" y1="66082" x2="43919" y2="59064"/>
                              <a14:backgroundMark x1="45608" y1="57895" x2="44257" y2="59064"/>
                              <a14:backgroundMark x1="38514" y1="69006" x2="37500" y2="67251"/>
                              <a14:backgroundMark x1="44932" y1="57895" x2="44932" y2="57895"/>
                              <a14:backgroundMark x1="57095" y1="49123" x2="56419" y2="48538"/>
                              <a14:backgroundMark x1="33903" y1="73401" x2="35473" y2="73099"/>
                              <a14:backgroundMark x1="37500" y1="69006" x2="36486" y2="67836"/>
                            </a14:backgroundRemoval>
                          </a14:imgEffect>
                        </a14:imgLayer>
                      </a14:imgProps>
                    </a:ext>
                    <a:ext uri="{28A0092B-C50C-407E-A947-70E740481C1C}">
                      <a14:useLocalDpi xmlns:a14="http://schemas.microsoft.com/office/drawing/2010/main" val="0"/>
                    </a:ext>
                  </a:extLst>
                </a:blip>
                <a:srcRect/>
                <a:stretch>
                  <a:fillRect/>
                </a:stretch>
              </p:blipFill>
              <p:spPr bwMode="auto">
                <a:xfrm>
                  <a:off x="2605692" y="3010632"/>
                  <a:ext cx="2819400" cy="1638300"/>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Flowchart: Manual Operation 108">
                <a:extLst>
                  <a:ext uri="{FF2B5EF4-FFF2-40B4-BE49-F238E27FC236}">
                    <a16:creationId xmlns:a16="http://schemas.microsoft.com/office/drawing/2014/main" id="{52773A68-BCC5-761A-BEB6-C7D277BA217D}"/>
                  </a:ext>
                </a:extLst>
              </p:cNvPr>
              <p:cNvSpPr/>
              <p:nvPr/>
            </p:nvSpPr>
            <p:spPr>
              <a:xfrm rot="16200000">
                <a:off x="2807697" y="4130715"/>
                <a:ext cx="1106188" cy="1350692"/>
              </a:xfrm>
              <a:prstGeom prst="flowChartManualOperati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258CF1EE-F4AB-0E4E-A14A-79DBFBDC8FF3}"/>
                  </a:ext>
                </a:extLst>
              </p:cNvPr>
              <p:cNvSpPr txBox="1"/>
              <p:nvPr/>
            </p:nvSpPr>
            <p:spPr>
              <a:xfrm>
                <a:off x="519118" y="2944799"/>
                <a:ext cx="2908621" cy="338554"/>
              </a:xfrm>
              <a:prstGeom prst="rect">
                <a:avLst/>
              </a:prstGeom>
              <a:noFill/>
            </p:spPr>
            <p:txBody>
              <a:bodyPr wrap="square" rtlCol="0">
                <a:spAutoFit/>
              </a:bodyPr>
              <a:lstStyle/>
              <a:p>
                <a:r>
                  <a:rPr lang="en-US" sz="1600" dirty="0"/>
                  <a:t>Zero-Shot Learning</a:t>
                </a:r>
              </a:p>
            </p:txBody>
          </p:sp>
          <p:cxnSp>
            <p:nvCxnSpPr>
              <p:cNvPr id="117" name="Straight Arrow Connector 116">
                <a:extLst>
                  <a:ext uri="{FF2B5EF4-FFF2-40B4-BE49-F238E27FC236}">
                    <a16:creationId xmlns:a16="http://schemas.microsoft.com/office/drawing/2014/main" id="{B0B3B03B-0053-8423-9C12-61B0D0675955}"/>
                  </a:ext>
                </a:extLst>
              </p:cNvPr>
              <p:cNvCxnSpPr>
                <a:cxnSpLocks/>
              </p:cNvCxnSpPr>
              <p:nvPr/>
            </p:nvCxnSpPr>
            <p:spPr>
              <a:xfrm>
                <a:off x="1421644" y="4785286"/>
                <a:ext cx="1263800" cy="762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132" name="Group 1131">
                <a:extLst>
                  <a:ext uri="{FF2B5EF4-FFF2-40B4-BE49-F238E27FC236}">
                    <a16:creationId xmlns:a16="http://schemas.microsoft.com/office/drawing/2014/main" id="{00CD7AA4-C39C-6D76-C19D-704EA6601F40}"/>
                  </a:ext>
                </a:extLst>
              </p:cNvPr>
              <p:cNvGrpSpPr/>
              <p:nvPr/>
            </p:nvGrpSpPr>
            <p:grpSpPr>
              <a:xfrm>
                <a:off x="199601" y="4459976"/>
                <a:ext cx="2908621" cy="529722"/>
                <a:chOff x="199601" y="4459976"/>
                <a:chExt cx="2908621" cy="529722"/>
              </a:xfrm>
            </p:grpSpPr>
            <p:sp>
              <p:nvSpPr>
                <p:cNvPr id="114" name="Scroll: Vertical 113">
                  <a:extLst>
                    <a:ext uri="{FF2B5EF4-FFF2-40B4-BE49-F238E27FC236}">
                      <a16:creationId xmlns:a16="http://schemas.microsoft.com/office/drawing/2014/main" id="{E69D573A-BCBD-2ABC-2121-BA1B4E344B8A}"/>
                    </a:ext>
                  </a:extLst>
                </p:cNvPr>
                <p:cNvSpPr/>
                <p:nvPr/>
              </p:nvSpPr>
              <p:spPr>
                <a:xfrm>
                  <a:off x="909892" y="4459976"/>
                  <a:ext cx="534613" cy="495080"/>
                </a:xfrm>
                <a:prstGeom prst="verticalScroll">
                  <a:avLst/>
                </a:prstGeom>
                <a:solidFill>
                  <a:srgbClr val="ADC1E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506E9B19-1BEF-1126-E3A8-997CFFBBDD74}"/>
                    </a:ext>
                  </a:extLst>
                </p:cNvPr>
                <p:cNvSpPr txBox="1"/>
                <p:nvPr/>
              </p:nvSpPr>
              <p:spPr>
                <a:xfrm>
                  <a:off x="199601" y="4651144"/>
                  <a:ext cx="2908621" cy="338554"/>
                </a:xfrm>
                <a:prstGeom prst="rect">
                  <a:avLst/>
                </a:prstGeom>
                <a:noFill/>
              </p:spPr>
              <p:txBody>
                <a:bodyPr wrap="square" rtlCol="0">
                  <a:spAutoFit/>
                </a:bodyPr>
                <a:lstStyle/>
                <a:p>
                  <a:r>
                    <a:rPr lang="en-US" sz="1600" dirty="0"/>
                    <a:t>	</a:t>
                  </a:r>
                  <a:r>
                    <a:rPr lang="th-TH" sz="1000" b="1" dirty="0" err="1"/>
                    <a:t>สรพ</a:t>
                  </a:r>
                  <a:r>
                    <a:rPr lang="th-TH" sz="1000" b="1" dirty="0"/>
                    <a:t>.</a:t>
                  </a:r>
                  <a:endParaRPr lang="en-US" sz="1000" b="1" dirty="0"/>
                </a:p>
              </p:txBody>
            </p:sp>
            <p:pic>
              <p:nvPicPr>
                <p:cNvPr id="118" name="Picture 117">
                  <a:extLst>
                    <a:ext uri="{FF2B5EF4-FFF2-40B4-BE49-F238E27FC236}">
                      <a16:creationId xmlns:a16="http://schemas.microsoft.com/office/drawing/2014/main" id="{F62329C4-13D9-FBFF-9104-A6578C66306E}"/>
                    </a:ext>
                  </a:extLst>
                </p:cNvPr>
                <p:cNvPicPr>
                  <a:picLocks noChangeAspect="1"/>
                </p:cNvPicPr>
                <p:nvPr/>
              </p:nvPicPr>
              <p:blipFill rotWithShape="1">
                <a:blip r:embed="rId8"/>
                <a:srcRect l="12483" t="32635" r="84750" b="63057"/>
                <a:stretch/>
              </p:blipFill>
              <p:spPr>
                <a:xfrm>
                  <a:off x="1013460" y="4585353"/>
                  <a:ext cx="335280" cy="160121"/>
                </a:xfrm>
                <a:prstGeom prst="rect">
                  <a:avLst/>
                </a:prstGeom>
                <a:ln w="19050">
                  <a:noFill/>
                </a:ln>
              </p:spPr>
            </p:pic>
          </p:grpSp>
          <p:grpSp>
            <p:nvGrpSpPr>
              <p:cNvPr id="123" name="Group 122">
                <a:extLst>
                  <a:ext uri="{FF2B5EF4-FFF2-40B4-BE49-F238E27FC236}">
                    <a16:creationId xmlns:a16="http://schemas.microsoft.com/office/drawing/2014/main" id="{921094F8-B264-83CC-A674-5A8640680D26}"/>
                  </a:ext>
                </a:extLst>
              </p:cNvPr>
              <p:cNvGrpSpPr/>
              <p:nvPr/>
            </p:nvGrpSpPr>
            <p:grpSpPr>
              <a:xfrm>
                <a:off x="4122520" y="3724443"/>
                <a:ext cx="154359" cy="425070"/>
                <a:chOff x="6192621" y="765630"/>
                <a:chExt cx="248819" cy="741132"/>
              </a:xfrm>
            </p:grpSpPr>
            <p:sp>
              <p:nvSpPr>
                <p:cNvPr id="120" name="Rectangle: Rounded Corners 119">
                  <a:extLst>
                    <a:ext uri="{FF2B5EF4-FFF2-40B4-BE49-F238E27FC236}">
                      <a16:creationId xmlns:a16="http://schemas.microsoft.com/office/drawing/2014/main" id="{C50BDC1E-3CDF-429D-9FB3-B7B993C1DA95}"/>
                    </a:ext>
                  </a:extLst>
                </p:cNvPr>
                <p:cNvSpPr/>
                <p:nvPr/>
              </p:nvSpPr>
              <p:spPr>
                <a:xfrm>
                  <a:off x="6192621" y="765630"/>
                  <a:ext cx="248819" cy="260530"/>
                </a:xfrm>
                <a:prstGeom prst="roundRect">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28638625-7E50-4613-8578-2BB87A251951}"/>
                    </a:ext>
                  </a:extLst>
                </p:cNvPr>
                <p:cNvSpPr/>
                <p:nvPr/>
              </p:nvSpPr>
              <p:spPr>
                <a:xfrm>
                  <a:off x="6192621" y="1006694"/>
                  <a:ext cx="248819" cy="260530"/>
                </a:xfrm>
                <a:prstGeom prst="roundRect">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0AF0D27D-6289-F31A-AB0C-60696DD7DDA3}"/>
                    </a:ext>
                  </a:extLst>
                </p:cNvPr>
                <p:cNvSpPr/>
                <p:nvPr/>
              </p:nvSpPr>
              <p:spPr>
                <a:xfrm>
                  <a:off x="6192621" y="1246232"/>
                  <a:ext cx="248819" cy="260530"/>
                </a:xfrm>
                <a:prstGeom prst="roundRect">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5" name="Connector: Elbow 124">
                <a:extLst>
                  <a:ext uri="{FF2B5EF4-FFF2-40B4-BE49-F238E27FC236}">
                    <a16:creationId xmlns:a16="http://schemas.microsoft.com/office/drawing/2014/main" id="{75829B9C-E068-2467-B9D7-C4F94864EB05}"/>
                  </a:ext>
                </a:extLst>
              </p:cNvPr>
              <p:cNvCxnSpPr>
                <a:cxnSpLocks/>
                <a:endCxn id="121" idx="1"/>
              </p:cNvCxnSpPr>
              <p:nvPr/>
            </p:nvCxnSpPr>
            <p:spPr>
              <a:xfrm rot="16200000" flipH="1">
                <a:off x="3089823" y="2904719"/>
                <a:ext cx="1406156" cy="659238"/>
              </a:xfrm>
              <a:prstGeom prst="bentConnector2">
                <a:avLst/>
              </a:prstGeom>
              <a:ln w="28575">
                <a:solidFill>
                  <a:srgbClr val="002060"/>
                </a:solidFill>
                <a:tailEnd type="triangle"/>
              </a:ln>
            </p:spPr>
            <p:style>
              <a:lnRef idx="3">
                <a:schemeClr val="accent1"/>
              </a:lnRef>
              <a:fillRef idx="0">
                <a:schemeClr val="accent1"/>
              </a:fillRef>
              <a:effectRef idx="2">
                <a:schemeClr val="accent1"/>
              </a:effectRef>
              <a:fontRef idx="minor">
                <a:schemeClr val="tx1"/>
              </a:fontRef>
            </p:style>
          </p:cxnSp>
          <p:sp>
            <p:nvSpPr>
              <p:cNvPr id="1024" name="TextBox 1023">
                <a:extLst>
                  <a:ext uri="{FF2B5EF4-FFF2-40B4-BE49-F238E27FC236}">
                    <a16:creationId xmlns:a16="http://schemas.microsoft.com/office/drawing/2014/main" id="{52511FA5-3DBF-0E96-8CDD-096E4EAFD3BE}"/>
                  </a:ext>
                </a:extLst>
              </p:cNvPr>
              <p:cNvSpPr txBox="1"/>
              <p:nvPr/>
            </p:nvSpPr>
            <p:spPr>
              <a:xfrm>
                <a:off x="3710650" y="3298899"/>
                <a:ext cx="1666801" cy="400110"/>
              </a:xfrm>
              <a:prstGeom prst="rect">
                <a:avLst/>
              </a:prstGeom>
              <a:noFill/>
            </p:spPr>
            <p:txBody>
              <a:bodyPr wrap="square" rtlCol="0">
                <a:spAutoFit/>
              </a:bodyPr>
              <a:lstStyle/>
              <a:p>
                <a:r>
                  <a:rPr lang="en-US" sz="1000" dirty="0"/>
                  <a:t>Seen Class </a:t>
                </a:r>
              </a:p>
              <a:p>
                <a:r>
                  <a:rPr lang="en-US" sz="1000" dirty="0"/>
                  <a:t>Sentence Vector</a:t>
                </a:r>
              </a:p>
            </p:txBody>
          </p:sp>
          <p:cxnSp>
            <p:nvCxnSpPr>
              <p:cNvPr id="1025" name="Straight Arrow Connector 1024">
                <a:extLst>
                  <a:ext uri="{FF2B5EF4-FFF2-40B4-BE49-F238E27FC236}">
                    <a16:creationId xmlns:a16="http://schemas.microsoft.com/office/drawing/2014/main" id="{FB030FC2-251E-309A-95FD-832327D94EFB}"/>
                  </a:ext>
                </a:extLst>
              </p:cNvPr>
              <p:cNvCxnSpPr>
                <a:cxnSpLocks/>
              </p:cNvCxnSpPr>
              <p:nvPr/>
            </p:nvCxnSpPr>
            <p:spPr>
              <a:xfrm>
                <a:off x="4036137" y="4707516"/>
                <a:ext cx="593107"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027" name="Group 1026">
                <a:extLst>
                  <a:ext uri="{FF2B5EF4-FFF2-40B4-BE49-F238E27FC236}">
                    <a16:creationId xmlns:a16="http://schemas.microsoft.com/office/drawing/2014/main" id="{53859428-9361-BA1E-1BBD-9F4D7C0BA42D}"/>
                  </a:ext>
                </a:extLst>
              </p:cNvPr>
              <p:cNvGrpSpPr/>
              <p:nvPr/>
            </p:nvGrpSpPr>
            <p:grpSpPr>
              <a:xfrm>
                <a:off x="4657276" y="4517877"/>
                <a:ext cx="154359" cy="425070"/>
                <a:chOff x="6192621" y="765630"/>
                <a:chExt cx="248819" cy="741132"/>
              </a:xfrm>
              <a:solidFill>
                <a:srgbClr val="ADC1E5"/>
              </a:solidFill>
            </p:grpSpPr>
            <p:sp>
              <p:nvSpPr>
                <p:cNvPr id="1028" name="Rectangle: Rounded Corners 1027">
                  <a:extLst>
                    <a:ext uri="{FF2B5EF4-FFF2-40B4-BE49-F238E27FC236}">
                      <a16:creationId xmlns:a16="http://schemas.microsoft.com/office/drawing/2014/main" id="{DCFF3CC3-1543-7132-D882-0A136A1C72A6}"/>
                    </a:ext>
                  </a:extLst>
                </p:cNvPr>
                <p:cNvSpPr/>
                <p:nvPr/>
              </p:nvSpPr>
              <p:spPr>
                <a:xfrm>
                  <a:off x="6192621" y="765630"/>
                  <a:ext cx="248819" cy="260530"/>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10D4272D-1462-88BA-7E07-66D12061E9A2}"/>
                    </a:ext>
                  </a:extLst>
                </p:cNvPr>
                <p:cNvSpPr/>
                <p:nvPr/>
              </p:nvSpPr>
              <p:spPr>
                <a:xfrm>
                  <a:off x="6192621" y="1006694"/>
                  <a:ext cx="248819" cy="260530"/>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Rounded Corners 1029">
                  <a:extLst>
                    <a:ext uri="{FF2B5EF4-FFF2-40B4-BE49-F238E27FC236}">
                      <a16:creationId xmlns:a16="http://schemas.microsoft.com/office/drawing/2014/main" id="{21D1261E-FACE-CF65-2B2B-53C41B48DCBB}"/>
                    </a:ext>
                  </a:extLst>
                </p:cNvPr>
                <p:cNvSpPr/>
                <p:nvPr/>
              </p:nvSpPr>
              <p:spPr>
                <a:xfrm>
                  <a:off x="6192621" y="1246232"/>
                  <a:ext cx="248819" cy="260530"/>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1" name="TextBox 1030">
                <a:extLst>
                  <a:ext uri="{FF2B5EF4-FFF2-40B4-BE49-F238E27FC236}">
                    <a16:creationId xmlns:a16="http://schemas.microsoft.com/office/drawing/2014/main" id="{DF5C1D0C-DA02-53BC-2891-C388778E3727}"/>
                  </a:ext>
                </a:extLst>
              </p:cNvPr>
              <p:cNvSpPr txBox="1"/>
              <p:nvPr/>
            </p:nvSpPr>
            <p:spPr>
              <a:xfrm>
                <a:off x="4267099" y="4078498"/>
                <a:ext cx="1666801" cy="400110"/>
              </a:xfrm>
              <a:prstGeom prst="rect">
                <a:avLst/>
              </a:prstGeom>
              <a:noFill/>
            </p:spPr>
            <p:txBody>
              <a:bodyPr wrap="square" rtlCol="0">
                <a:spAutoFit/>
              </a:bodyPr>
              <a:lstStyle/>
              <a:p>
                <a:r>
                  <a:rPr lang="en-US" sz="1000" dirty="0"/>
                  <a:t>Unseen Class </a:t>
                </a:r>
              </a:p>
              <a:p>
                <a:r>
                  <a:rPr lang="en-US" sz="1000" dirty="0"/>
                  <a:t>Sentence Vector</a:t>
                </a:r>
              </a:p>
            </p:txBody>
          </p:sp>
          <p:grpSp>
            <p:nvGrpSpPr>
              <p:cNvPr id="1034" name="Group 1033">
                <a:extLst>
                  <a:ext uri="{FF2B5EF4-FFF2-40B4-BE49-F238E27FC236}">
                    <a16:creationId xmlns:a16="http://schemas.microsoft.com/office/drawing/2014/main" id="{DF53D2B0-C7B3-D632-8787-7EECD7574B07}"/>
                  </a:ext>
                </a:extLst>
              </p:cNvPr>
              <p:cNvGrpSpPr/>
              <p:nvPr/>
            </p:nvGrpSpPr>
            <p:grpSpPr>
              <a:xfrm>
                <a:off x="5766562" y="4140795"/>
                <a:ext cx="1609902" cy="1133441"/>
                <a:chOff x="3418881" y="1339171"/>
                <a:chExt cx="1609902" cy="1133441"/>
              </a:xfrm>
            </p:grpSpPr>
            <p:sp>
              <p:nvSpPr>
                <p:cNvPr id="1035" name="Rectangle: Rounded Corners 1034">
                  <a:extLst>
                    <a:ext uri="{FF2B5EF4-FFF2-40B4-BE49-F238E27FC236}">
                      <a16:creationId xmlns:a16="http://schemas.microsoft.com/office/drawing/2014/main" id="{E63475C8-0B1D-4F63-062A-9593D38448D7}"/>
                    </a:ext>
                  </a:extLst>
                </p:cNvPr>
                <p:cNvSpPr/>
                <p:nvPr/>
              </p:nvSpPr>
              <p:spPr>
                <a:xfrm>
                  <a:off x="3418881" y="1339171"/>
                  <a:ext cx="1609902" cy="1133441"/>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6" name="Group 1035">
                  <a:extLst>
                    <a:ext uri="{FF2B5EF4-FFF2-40B4-BE49-F238E27FC236}">
                      <a16:creationId xmlns:a16="http://schemas.microsoft.com/office/drawing/2014/main" id="{AC7A5C2D-F380-AC39-5F59-A9E08A7B5199}"/>
                    </a:ext>
                  </a:extLst>
                </p:cNvPr>
                <p:cNvGrpSpPr/>
                <p:nvPr/>
              </p:nvGrpSpPr>
              <p:grpSpPr>
                <a:xfrm>
                  <a:off x="3505249" y="1425379"/>
                  <a:ext cx="1475603" cy="941093"/>
                  <a:chOff x="8638558" y="1391120"/>
                  <a:chExt cx="2251657" cy="1691950"/>
                </a:xfrm>
              </p:grpSpPr>
              <p:sp>
                <p:nvSpPr>
                  <p:cNvPr id="1037" name="วงรี 12">
                    <a:extLst>
                      <a:ext uri="{FF2B5EF4-FFF2-40B4-BE49-F238E27FC236}">
                        <a16:creationId xmlns:a16="http://schemas.microsoft.com/office/drawing/2014/main" id="{EC498315-6D0C-592A-0016-2A6B1B9DC288}"/>
                      </a:ext>
                    </a:extLst>
                  </p:cNvPr>
                  <p:cNvSpPr/>
                  <p:nvPr/>
                </p:nvSpPr>
                <p:spPr>
                  <a:xfrm>
                    <a:off x="8640052" y="2483997"/>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วงรี 13">
                    <a:extLst>
                      <a:ext uri="{FF2B5EF4-FFF2-40B4-BE49-F238E27FC236}">
                        <a16:creationId xmlns:a16="http://schemas.microsoft.com/office/drawing/2014/main" id="{1D2557F1-6783-CEDE-AAC2-9AA8D10B91F3}"/>
                      </a:ext>
                    </a:extLst>
                  </p:cNvPr>
                  <p:cNvSpPr/>
                  <p:nvPr/>
                </p:nvSpPr>
                <p:spPr>
                  <a:xfrm>
                    <a:off x="8640052" y="2124728"/>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วงรี 17">
                    <a:extLst>
                      <a:ext uri="{FF2B5EF4-FFF2-40B4-BE49-F238E27FC236}">
                        <a16:creationId xmlns:a16="http://schemas.microsoft.com/office/drawing/2014/main" id="{B25EAA75-2D92-ACB9-6844-C4E0B79DE947}"/>
                      </a:ext>
                    </a:extLst>
                  </p:cNvPr>
                  <p:cNvSpPr/>
                  <p:nvPr/>
                </p:nvSpPr>
                <p:spPr>
                  <a:xfrm>
                    <a:off x="8640052" y="1771936"/>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วงรี 20">
                    <a:extLst>
                      <a:ext uri="{FF2B5EF4-FFF2-40B4-BE49-F238E27FC236}">
                        <a16:creationId xmlns:a16="http://schemas.microsoft.com/office/drawing/2014/main" id="{155CBCD2-6DF3-B86E-A453-AE029FD229C1}"/>
                      </a:ext>
                    </a:extLst>
                  </p:cNvPr>
                  <p:cNvSpPr/>
                  <p:nvPr/>
                </p:nvSpPr>
                <p:spPr>
                  <a:xfrm>
                    <a:off x="8640052" y="1391120"/>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วงรี 22">
                    <a:extLst>
                      <a:ext uri="{FF2B5EF4-FFF2-40B4-BE49-F238E27FC236}">
                        <a16:creationId xmlns:a16="http://schemas.microsoft.com/office/drawing/2014/main" id="{8261D9E6-3B38-9803-6BC4-9CCA557D1EFD}"/>
                      </a:ext>
                    </a:extLst>
                  </p:cNvPr>
                  <p:cNvSpPr/>
                  <p:nvPr/>
                </p:nvSpPr>
                <p:spPr>
                  <a:xfrm>
                    <a:off x="8638558" y="2854470"/>
                    <a:ext cx="228600" cy="228600"/>
                  </a:xfrm>
                  <a:prstGeom prst="ellipse">
                    <a:avLst/>
                  </a:prstGeom>
                  <a:solidFill>
                    <a:srgbClr val="ADC1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วงรี 23">
                    <a:extLst>
                      <a:ext uri="{FF2B5EF4-FFF2-40B4-BE49-F238E27FC236}">
                        <a16:creationId xmlns:a16="http://schemas.microsoft.com/office/drawing/2014/main" id="{77E15AD1-F055-3019-2817-3C41877E0DF7}"/>
                      </a:ext>
                    </a:extLst>
                  </p:cNvPr>
                  <p:cNvSpPr/>
                  <p:nvPr/>
                </p:nvSpPr>
                <p:spPr>
                  <a:xfrm>
                    <a:off x="9313675" y="2483997"/>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วงรี 29">
                    <a:extLst>
                      <a:ext uri="{FF2B5EF4-FFF2-40B4-BE49-F238E27FC236}">
                        <a16:creationId xmlns:a16="http://schemas.microsoft.com/office/drawing/2014/main" id="{649EB4A2-1432-7C7D-3959-5E8595CE190E}"/>
                      </a:ext>
                    </a:extLst>
                  </p:cNvPr>
                  <p:cNvSpPr/>
                  <p:nvPr/>
                </p:nvSpPr>
                <p:spPr>
                  <a:xfrm>
                    <a:off x="9313675" y="2124728"/>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วงรี 35">
                    <a:extLst>
                      <a:ext uri="{FF2B5EF4-FFF2-40B4-BE49-F238E27FC236}">
                        <a16:creationId xmlns:a16="http://schemas.microsoft.com/office/drawing/2014/main" id="{25BF04F7-BC0C-6ECC-9619-0F1A36643100}"/>
                      </a:ext>
                    </a:extLst>
                  </p:cNvPr>
                  <p:cNvSpPr/>
                  <p:nvPr/>
                </p:nvSpPr>
                <p:spPr>
                  <a:xfrm>
                    <a:off x="9313675" y="1771936"/>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วงรี 37">
                    <a:extLst>
                      <a:ext uri="{FF2B5EF4-FFF2-40B4-BE49-F238E27FC236}">
                        <a16:creationId xmlns:a16="http://schemas.microsoft.com/office/drawing/2014/main" id="{D9D4508D-3995-CDB7-2C58-F57623997B93}"/>
                      </a:ext>
                    </a:extLst>
                  </p:cNvPr>
                  <p:cNvSpPr/>
                  <p:nvPr/>
                </p:nvSpPr>
                <p:spPr>
                  <a:xfrm>
                    <a:off x="9313675" y="1391120"/>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วงรี 39">
                    <a:extLst>
                      <a:ext uri="{FF2B5EF4-FFF2-40B4-BE49-F238E27FC236}">
                        <a16:creationId xmlns:a16="http://schemas.microsoft.com/office/drawing/2014/main" id="{C0AADB83-6E47-075A-DB70-F5753748AAEB}"/>
                      </a:ext>
                    </a:extLst>
                  </p:cNvPr>
                  <p:cNvSpPr/>
                  <p:nvPr/>
                </p:nvSpPr>
                <p:spPr>
                  <a:xfrm>
                    <a:off x="9312181" y="2854470"/>
                    <a:ext cx="228600" cy="2286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วงรี 43">
                    <a:extLst>
                      <a:ext uri="{FF2B5EF4-FFF2-40B4-BE49-F238E27FC236}">
                        <a16:creationId xmlns:a16="http://schemas.microsoft.com/office/drawing/2014/main" id="{AC786F2D-5D05-FA96-E1C4-D1DB31A3A6C4}"/>
                      </a:ext>
                    </a:extLst>
                  </p:cNvPr>
                  <p:cNvSpPr/>
                  <p:nvPr/>
                </p:nvSpPr>
                <p:spPr>
                  <a:xfrm>
                    <a:off x="9993349" y="2489238"/>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วงรี 45">
                    <a:extLst>
                      <a:ext uri="{FF2B5EF4-FFF2-40B4-BE49-F238E27FC236}">
                        <a16:creationId xmlns:a16="http://schemas.microsoft.com/office/drawing/2014/main" id="{9029313B-CEA2-8EE3-01A9-B2EF2237933A}"/>
                      </a:ext>
                    </a:extLst>
                  </p:cNvPr>
                  <p:cNvSpPr/>
                  <p:nvPr/>
                </p:nvSpPr>
                <p:spPr>
                  <a:xfrm>
                    <a:off x="9993349" y="2129969"/>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วงรี 47">
                    <a:extLst>
                      <a:ext uri="{FF2B5EF4-FFF2-40B4-BE49-F238E27FC236}">
                        <a16:creationId xmlns:a16="http://schemas.microsoft.com/office/drawing/2014/main" id="{7886F470-0D1F-F175-68CC-1F1E78F035B7}"/>
                      </a:ext>
                    </a:extLst>
                  </p:cNvPr>
                  <p:cNvSpPr/>
                  <p:nvPr/>
                </p:nvSpPr>
                <p:spPr>
                  <a:xfrm>
                    <a:off x="9993349" y="1777177"/>
                    <a:ext cx="228600" cy="228600"/>
                  </a:xfrm>
                  <a:prstGeom prst="ellipse">
                    <a:avLst/>
                  </a:prstGeom>
                  <a:solidFill>
                    <a:srgbClr val="CDFFE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วงรี 57">
                    <a:extLst>
                      <a:ext uri="{FF2B5EF4-FFF2-40B4-BE49-F238E27FC236}">
                        <a16:creationId xmlns:a16="http://schemas.microsoft.com/office/drawing/2014/main" id="{7596FC7A-C205-2CF8-0B09-571E5C466F4C}"/>
                      </a:ext>
                    </a:extLst>
                  </p:cNvPr>
                  <p:cNvSpPr/>
                  <p:nvPr/>
                </p:nvSpPr>
                <p:spPr>
                  <a:xfrm>
                    <a:off x="10661615" y="1994027"/>
                    <a:ext cx="228600" cy="228600"/>
                  </a:xfrm>
                  <a:prstGeom prst="ellipse">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1" name="ลูกศรเชื่อมต่อแบบตรง 59">
                    <a:extLst>
                      <a:ext uri="{FF2B5EF4-FFF2-40B4-BE49-F238E27FC236}">
                        <a16:creationId xmlns:a16="http://schemas.microsoft.com/office/drawing/2014/main" id="{9EC5D24E-3592-3125-4195-E08386D4BA18}"/>
                      </a:ext>
                    </a:extLst>
                  </p:cNvPr>
                  <p:cNvCxnSpPr>
                    <a:cxnSpLocks/>
                  </p:cNvCxnSpPr>
                  <p:nvPr/>
                </p:nvCxnSpPr>
                <p:spPr>
                  <a:xfrm>
                    <a:off x="8867158" y="151574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2" name="ลูกศรเชื่อมต่อแบบตรง 60">
                    <a:extLst>
                      <a:ext uri="{FF2B5EF4-FFF2-40B4-BE49-F238E27FC236}">
                        <a16:creationId xmlns:a16="http://schemas.microsoft.com/office/drawing/2014/main" id="{56DE619B-40EE-A8C9-5E17-3C69FFEB02CC}"/>
                      </a:ext>
                    </a:extLst>
                  </p:cNvPr>
                  <p:cNvCxnSpPr>
                    <a:cxnSpLocks/>
                    <a:stCxn id="1040" idx="6"/>
                    <a:endCxn id="1044" idx="2"/>
                  </p:cNvCxnSpPr>
                  <p:nvPr/>
                </p:nvCxnSpPr>
                <p:spPr>
                  <a:xfrm>
                    <a:off x="8868652" y="1505420"/>
                    <a:ext cx="445023" cy="38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3" name="ลูกศรเชื่อมต่อแบบตรง 63">
                    <a:extLst>
                      <a:ext uri="{FF2B5EF4-FFF2-40B4-BE49-F238E27FC236}">
                        <a16:creationId xmlns:a16="http://schemas.microsoft.com/office/drawing/2014/main" id="{5EBDEEED-9ADD-61DC-CFC6-AAB7CFC4D8F4}"/>
                      </a:ext>
                    </a:extLst>
                  </p:cNvPr>
                  <p:cNvCxnSpPr>
                    <a:cxnSpLocks/>
                    <a:stCxn id="1040" idx="6"/>
                    <a:endCxn id="1043" idx="2"/>
                  </p:cNvCxnSpPr>
                  <p:nvPr/>
                </p:nvCxnSpPr>
                <p:spPr>
                  <a:xfrm>
                    <a:off x="8868652" y="1505420"/>
                    <a:ext cx="445023" cy="733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4" name="ลูกศรเชื่อมต่อแบบตรง 65">
                    <a:extLst>
                      <a:ext uri="{FF2B5EF4-FFF2-40B4-BE49-F238E27FC236}">
                        <a16:creationId xmlns:a16="http://schemas.microsoft.com/office/drawing/2014/main" id="{DB83AA51-F4AE-9B19-E4B0-F89A87337646}"/>
                      </a:ext>
                    </a:extLst>
                  </p:cNvPr>
                  <p:cNvCxnSpPr>
                    <a:cxnSpLocks/>
                    <a:stCxn id="1040" idx="6"/>
                    <a:endCxn id="1042" idx="2"/>
                  </p:cNvCxnSpPr>
                  <p:nvPr/>
                </p:nvCxnSpPr>
                <p:spPr>
                  <a:xfrm>
                    <a:off x="8868652" y="1505420"/>
                    <a:ext cx="445023" cy="109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5" name="ลูกศรเชื่อมต่อแบบตรง 70">
                    <a:extLst>
                      <a:ext uri="{FF2B5EF4-FFF2-40B4-BE49-F238E27FC236}">
                        <a16:creationId xmlns:a16="http://schemas.microsoft.com/office/drawing/2014/main" id="{75811945-94B8-3F3C-547A-39F583862865}"/>
                      </a:ext>
                    </a:extLst>
                  </p:cNvPr>
                  <p:cNvCxnSpPr>
                    <a:cxnSpLocks/>
                    <a:endCxn id="1046" idx="2"/>
                  </p:cNvCxnSpPr>
                  <p:nvPr/>
                </p:nvCxnSpPr>
                <p:spPr>
                  <a:xfrm>
                    <a:off x="8869496" y="1510877"/>
                    <a:ext cx="442685" cy="1457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6" name="ลูกศรเชื่อมต่อแบบตรง 73">
                    <a:extLst>
                      <a:ext uri="{FF2B5EF4-FFF2-40B4-BE49-F238E27FC236}">
                        <a16:creationId xmlns:a16="http://schemas.microsoft.com/office/drawing/2014/main" id="{FE4FCF3F-E6DC-0FD7-4178-9F257AC39352}"/>
                      </a:ext>
                    </a:extLst>
                  </p:cNvPr>
                  <p:cNvCxnSpPr>
                    <a:cxnSpLocks/>
                  </p:cNvCxnSpPr>
                  <p:nvPr/>
                </p:nvCxnSpPr>
                <p:spPr>
                  <a:xfrm flipV="1">
                    <a:off x="8808430" y="1526073"/>
                    <a:ext cx="478501" cy="652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7" name="ลูกศรเชื่อมต่อแบบตรง 75">
                    <a:extLst>
                      <a:ext uri="{FF2B5EF4-FFF2-40B4-BE49-F238E27FC236}">
                        <a16:creationId xmlns:a16="http://schemas.microsoft.com/office/drawing/2014/main" id="{1EB13521-D5CD-722E-B73E-75AD3DDD17D7}"/>
                      </a:ext>
                    </a:extLst>
                  </p:cNvPr>
                  <p:cNvCxnSpPr>
                    <a:cxnSpLocks/>
                    <a:stCxn id="1039" idx="6"/>
                    <a:endCxn id="1044" idx="2"/>
                  </p:cNvCxnSpPr>
                  <p:nvPr/>
                </p:nvCxnSpPr>
                <p:spPr>
                  <a:xfrm>
                    <a:off x="8868652" y="188623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8" name="ลูกศรเชื่อมต่อแบบตรง 77">
                    <a:extLst>
                      <a:ext uri="{FF2B5EF4-FFF2-40B4-BE49-F238E27FC236}">
                        <a16:creationId xmlns:a16="http://schemas.microsoft.com/office/drawing/2014/main" id="{BED0670E-DB49-70EE-80A1-33A4ACAF35EB}"/>
                      </a:ext>
                    </a:extLst>
                  </p:cNvPr>
                  <p:cNvCxnSpPr>
                    <a:cxnSpLocks/>
                    <a:stCxn id="1039" idx="6"/>
                  </p:cNvCxnSpPr>
                  <p:nvPr/>
                </p:nvCxnSpPr>
                <p:spPr>
                  <a:xfrm>
                    <a:off x="8868652" y="1886236"/>
                    <a:ext cx="437403" cy="342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9" name="ลูกศรเชื่อมต่อแบบตรง 78">
                    <a:extLst>
                      <a:ext uri="{FF2B5EF4-FFF2-40B4-BE49-F238E27FC236}">
                        <a16:creationId xmlns:a16="http://schemas.microsoft.com/office/drawing/2014/main" id="{79CAB9B0-CCC8-983D-6158-D672313C6720}"/>
                      </a:ext>
                    </a:extLst>
                  </p:cNvPr>
                  <p:cNvCxnSpPr>
                    <a:cxnSpLocks/>
                    <a:stCxn id="1039" idx="6"/>
                    <a:endCxn id="1042" idx="2"/>
                  </p:cNvCxnSpPr>
                  <p:nvPr/>
                </p:nvCxnSpPr>
                <p:spPr>
                  <a:xfrm>
                    <a:off x="8868652" y="1886236"/>
                    <a:ext cx="445023" cy="712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0" name="ลูกศรเชื่อมต่อแบบตรง 81">
                    <a:extLst>
                      <a:ext uri="{FF2B5EF4-FFF2-40B4-BE49-F238E27FC236}">
                        <a16:creationId xmlns:a16="http://schemas.microsoft.com/office/drawing/2014/main" id="{54BE7DF8-CBEC-334C-55B7-F4EAF3FAC9FF}"/>
                      </a:ext>
                    </a:extLst>
                  </p:cNvPr>
                  <p:cNvCxnSpPr>
                    <a:cxnSpLocks/>
                    <a:endCxn id="1046" idx="2"/>
                  </p:cNvCxnSpPr>
                  <p:nvPr/>
                </p:nvCxnSpPr>
                <p:spPr>
                  <a:xfrm>
                    <a:off x="8854906" y="1874952"/>
                    <a:ext cx="457275" cy="109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1" name="ลูกศรเชื่อมต่อแบบตรง 85">
                    <a:extLst>
                      <a:ext uri="{FF2B5EF4-FFF2-40B4-BE49-F238E27FC236}">
                        <a16:creationId xmlns:a16="http://schemas.microsoft.com/office/drawing/2014/main" id="{963ECF37-C971-40E2-DC17-66D02721F6A5}"/>
                      </a:ext>
                    </a:extLst>
                  </p:cNvPr>
                  <p:cNvCxnSpPr>
                    <a:cxnSpLocks/>
                    <a:endCxn id="1044" idx="2"/>
                  </p:cNvCxnSpPr>
                  <p:nvPr/>
                </p:nvCxnSpPr>
                <p:spPr>
                  <a:xfrm flipV="1">
                    <a:off x="8844292" y="1886236"/>
                    <a:ext cx="469383" cy="319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2" name="ลูกศรเชื่อมต่อแบบตรง 87">
                    <a:extLst>
                      <a:ext uri="{FF2B5EF4-FFF2-40B4-BE49-F238E27FC236}">
                        <a16:creationId xmlns:a16="http://schemas.microsoft.com/office/drawing/2014/main" id="{CB189615-6090-E08F-FB41-6BFB4D3F0AD9}"/>
                      </a:ext>
                    </a:extLst>
                  </p:cNvPr>
                  <p:cNvCxnSpPr>
                    <a:cxnSpLocks/>
                    <a:stCxn id="1038" idx="6"/>
                    <a:endCxn id="1043" idx="2"/>
                  </p:cNvCxnSpPr>
                  <p:nvPr/>
                </p:nvCxnSpPr>
                <p:spPr>
                  <a:xfrm>
                    <a:off x="8868652" y="2239028"/>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3" name="ลูกศรเชื่อมต่อแบบตรง 90">
                    <a:extLst>
                      <a:ext uri="{FF2B5EF4-FFF2-40B4-BE49-F238E27FC236}">
                        <a16:creationId xmlns:a16="http://schemas.microsoft.com/office/drawing/2014/main" id="{EB544574-85EB-E06C-3ADA-390A49AC1D05}"/>
                      </a:ext>
                    </a:extLst>
                  </p:cNvPr>
                  <p:cNvCxnSpPr>
                    <a:cxnSpLocks/>
                    <a:stCxn id="1038" idx="6"/>
                    <a:endCxn id="1042" idx="2"/>
                  </p:cNvCxnSpPr>
                  <p:nvPr/>
                </p:nvCxnSpPr>
                <p:spPr>
                  <a:xfrm>
                    <a:off x="8868652"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4" name="ลูกศรเชื่อมต่อแบบตรง 93">
                    <a:extLst>
                      <a:ext uri="{FF2B5EF4-FFF2-40B4-BE49-F238E27FC236}">
                        <a16:creationId xmlns:a16="http://schemas.microsoft.com/office/drawing/2014/main" id="{93D023C6-6B29-8CFF-F4D7-1C2CB1552CEF}"/>
                      </a:ext>
                    </a:extLst>
                  </p:cNvPr>
                  <p:cNvCxnSpPr>
                    <a:cxnSpLocks/>
                    <a:endCxn id="1046" idx="2"/>
                  </p:cNvCxnSpPr>
                  <p:nvPr/>
                </p:nvCxnSpPr>
                <p:spPr>
                  <a:xfrm>
                    <a:off x="8841908" y="2296177"/>
                    <a:ext cx="470273" cy="672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5" name="ลูกศรเชื่อมต่อแบบตรง 97">
                    <a:extLst>
                      <a:ext uri="{FF2B5EF4-FFF2-40B4-BE49-F238E27FC236}">
                        <a16:creationId xmlns:a16="http://schemas.microsoft.com/office/drawing/2014/main" id="{39430234-92D1-55EC-9FA8-D8AA01759CC7}"/>
                      </a:ext>
                    </a:extLst>
                  </p:cNvPr>
                  <p:cNvCxnSpPr>
                    <a:cxnSpLocks/>
                    <a:stCxn id="1037" idx="7"/>
                    <a:endCxn id="1045" idx="2"/>
                  </p:cNvCxnSpPr>
                  <p:nvPr/>
                </p:nvCxnSpPr>
                <p:spPr>
                  <a:xfrm flipV="1">
                    <a:off x="8835174" y="1505420"/>
                    <a:ext cx="478501" cy="101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6" name="ลูกศรเชื่อมต่อแบบตรง 100">
                    <a:extLst>
                      <a:ext uri="{FF2B5EF4-FFF2-40B4-BE49-F238E27FC236}">
                        <a16:creationId xmlns:a16="http://schemas.microsoft.com/office/drawing/2014/main" id="{2D40B2F1-3008-ED93-5E6F-8C9F0C997021}"/>
                      </a:ext>
                    </a:extLst>
                  </p:cNvPr>
                  <p:cNvCxnSpPr>
                    <a:cxnSpLocks/>
                    <a:endCxn id="1044" idx="2"/>
                  </p:cNvCxnSpPr>
                  <p:nvPr/>
                </p:nvCxnSpPr>
                <p:spPr>
                  <a:xfrm flipV="1">
                    <a:off x="8860174" y="1886236"/>
                    <a:ext cx="453501" cy="693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7" name="ลูกศรเชื่อมต่อแบบตรง 103">
                    <a:extLst>
                      <a:ext uri="{FF2B5EF4-FFF2-40B4-BE49-F238E27FC236}">
                        <a16:creationId xmlns:a16="http://schemas.microsoft.com/office/drawing/2014/main" id="{7B81BDBF-785C-0593-3676-F0973C9E3636}"/>
                      </a:ext>
                    </a:extLst>
                  </p:cNvPr>
                  <p:cNvCxnSpPr>
                    <a:cxnSpLocks/>
                    <a:stCxn id="1037" idx="6"/>
                    <a:endCxn id="1043" idx="2"/>
                  </p:cNvCxnSpPr>
                  <p:nvPr/>
                </p:nvCxnSpPr>
                <p:spPr>
                  <a:xfrm flipV="1">
                    <a:off x="8868652"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8" name="ลูกศรเชื่อมต่อแบบตรง 105">
                    <a:extLst>
                      <a:ext uri="{FF2B5EF4-FFF2-40B4-BE49-F238E27FC236}">
                        <a16:creationId xmlns:a16="http://schemas.microsoft.com/office/drawing/2014/main" id="{89CF1183-51CD-F2DA-CD1A-C0AB2CCA73CD}"/>
                      </a:ext>
                    </a:extLst>
                  </p:cNvPr>
                  <p:cNvCxnSpPr>
                    <a:cxnSpLocks/>
                    <a:stCxn id="1037" idx="6"/>
                    <a:endCxn id="1042" idx="2"/>
                  </p:cNvCxnSpPr>
                  <p:nvPr/>
                </p:nvCxnSpPr>
                <p:spPr>
                  <a:xfrm>
                    <a:off x="8868652" y="2598297"/>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9" name="ลูกศรเชื่อมต่อแบบตรง 109">
                    <a:extLst>
                      <a:ext uri="{FF2B5EF4-FFF2-40B4-BE49-F238E27FC236}">
                        <a16:creationId xmlns:a16="http://schemas.microsoft.com/office/drawing/2014/main" id="{B36D7C5D-C144-BED7-8795-0003C6612C0E}"/>
                      </a:ext>
                    </a:extLst>
                  </p:cNvPr>
                  <p:cNvCxnSpPr>
                    <a:cxnSpLocks/>
                  </p:cNvCxnSpPr>
                  <p:nvPr/>
                </p:nvCxnSpPr>
                <p:spPr>
                  <a:xfrm>
                    <a:off x="8861032" y="2968770"/>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0" name="ลูกศรเชื่อมต่อแบบตรง 110">
                    <a:extLst>
                      <a:ext uri="{FF2B5EF4-FFF2-40B4-BE49-F238E27FC236}">
                        <a16:creationId xmlns:a16="http://schemas.microsoft.com/office/drawing/2014/main" id="{D24AE6FB-0D32-93E9-18B6-F0542C360C63}"/>
                      </a:ext>
                    </a:extLst>
                  </p:cNvPr>
                  <p:cNvCxnSpPr>
                    <a:cxnSpLocks/>
                    <a:endCxn id="1042" idx="2"/>
                  </p:cNvCxnSpPr>
                  <p:nvPr/>
                </p:nvCxnSpPr>
                <p:spPr>
                  <a:xfrm flipV="1">
                    <a:off x="8867158" y="2598297"/>
                    <a:ext cx="446517" cy="331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1" name="ลูกศรเชื่อมต่อแบบตรง 112">
                    <a:extLst>
                      <a:ext uri="{FF2B5EF4-FFF2-40B4-BE49-F238E27FC236}">
                        <a16:creationId xmlns:a16="http://schemas.microsoft.com/office/drawing/2014/main" id="{44B5EB8F-553C-F320-B928-57B1D32ED15D}"/>
                      </a:ext>
                    </a:extLst>
                  </p:cNvPr>
                  <p:cNvCxnSpPr>
                    <a:cxnSpLocks/>
                    <a:endCxn id="1043" idx="2"/>
                  </p:cNvCxnSpPr>
                  <p:nvPr/>
                </p:nvCxnSpPr>
                <p:spPr>
                  <a:xfrm flipV="1">
                    <a:off x="8834524" y="2239028"/>
                    <a:ext cx="479151" cy="68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2" name="ลูกศรเชื่อมต่อแบบตรง 114">
                    <a:extLst>
                      <a:ext uri="{FF2B5EF4-FFF2-40B4-BE49-F238E27FC236}">
                        <a16:creationId xmlns:a16="http://schemas.microsoft.com/office/drawing/2014/main" id="{03430F91-46D0-594B-EE99-F34F27638D56}"/>
                      </a:ext>
                    </a:extLst>
                  </p:cNvPr>
                  <p:cNvCxnSpPr>
                    <a:cxnSpLocks/>
                    <a:endCxn id="1044" idx="2"/>
                  </p:cNvCxnSpPr>
                  <p:nvPr/>
                </p:nvCxnSpPr>
                <p:spPr>
                  <a:xfrm flipV="1">
                    <a:off x="8816291" y="1886236"/>
                    <a:ext cx="497384" cy="1002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3" name="ลูกศรเชื่อมต่อแบบตรง 116">
                    <a:extLst>
                      <a:ext uri="{FF2B5EF4-FFF2-40B4-BE49-F238E27FC236}">
                        <a16:creationId xmlns:a16="http://schemas.microsoft.com/office/drawing/2014/main" id="{F0B6A992-1834-E67B-DAD9-D769850D2BE6}"/>
                      </a:ext>
                    </a:extLst>
                  </p:cNvPr>
                  <p:cNvCxnSpPr>
                    <a:cxnSpLocks/>
                    <a:endCxn id="1045" idx="2"/>
                  </p:cNvCxnSpPr>
                  <p:nvPr/>
                </p:nvCxnSpPr>
                <p:spPr>
                  <a:xfrm flipV="1">
                    <a:off x="8812459" y="1505420"/>
                    <a:ext cx="501216" cy="1357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4" name="ลูกศรเชื่อมต่อแบบตรง 118">
                    <a:extLst>
                      <a:ext uri="{FF2B5EF4-FFF2-40B4-BE49-F238E27FC236}">
                        <a16:creationId xmlns:a16="http://schemas.microsoft.com/office/drawing/2014/main" id="{67C7BF76-486A-2003-C8B0-D0E9CA3190CD}"/>
                      </a:ext>
                    </a:extLst>
                  </p:cNvPr>
                  <p:cNvCxnSpPr>
                    <a:cxnSpLocks/>
                    <a:stCxn id="1039" idx="6"/>
                    <a:endCxn id="1045" idx="2"/>
                  </p:cNvCxnSpPr>
                  <p:nvPr/>
                </p:nvCxnSpPr>
                <p:spPr>
                  <a:xfrm flipV="1">
                    <a:off x="8868652" y="1505420"/>
                    <a:ext cx="445023" cy="38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5" name="ลูกศรเชื่อมต่อแบบตรง 121">
                    <a:extLst>
                      <a:ext uri="{FF2B5EF4-FFF2-40B4-BE49-F238E27FC236}">
                        <a16:creationId xmlns:a16="http://schemas.microsoft.com/office/drawing/2014/main" id="{D3F0BAA0-DAFB-24B3-648B-094D6DCEFAB5}"/>
                      </a:ext>
                    </a:extLst>
                  </p:cNvPr>
                  <p:cNvCxnSpPr>
                    <a:cxnSpLocks/>
                  </p:cNvCxnSpPr>
                  <p:nvPr/>
                </p:nvCxnSpPr>
                <p:spPr>
                  <a:xfrm>
                    <a:off x="9553683" y="1886236"/>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6" name="ลูกศรเชื่อมต่อแบบตรง 122">
                    <a:extLst>
                      <a:ext uri="{FF2B5EF4-FFF2-40B4-BE49-F238E27FC236}">
                        <a16:creationId xmlns:a16="http://schemas.microsoft.com/office/drawing/2014/main" id="{ACB69F64-76C9-5CDF-44E2-390DDE49ECDD}"/>
                      </a:ext>
                    </a:extLst>
                  </p:cNvPr>
                  <p:cNvCxnSpPr>
                    <a:cxnSpLocks/>
                    <a:stCxn id="1044" idx="6"/>
                  </p:cNvCxnSpPr>
                  <p:nvPr/>
                </p:nvCxnSpPr>
                <p:spPr>
                  <a:xfrm>
                    <a:off x="9542275" y="1886236"/>
                    <a:ext cx="448811" cy="342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7" name="ลูกศรเชื่อมต่อแบบตรง 123">
                    <a:extLst>
                      <a:ext uri="{FF2B5EF4-FFF2-40B4-BE49-F238E27FC236}">
                        <a16:creationId xmlns:a16="http://schemas.microsoft.com/office/drawing/2014/main" id="{B6C377CF-9812-C7C2-4CEB-0F841335399F}"/>
                      </a:ext>
                    </a:extLst>
                  </p:cNvPr>
                  <p:cNvCxnSpPr>
                    <a:cxnSpLocks/>
                    <a:stCxn id="1045" idx="6"/>
                    <a:endCxn id="1049" idx="2"/>
                  </p:cNvCxnSpPr>
                  <p:nvPr/>
                </p:nvCxnSpPr>
                <p:spPr>
                  <a:xfrm>
                    <a:off x="9542275" y="1505420"/>
                    <a:ext cx="451074" cy="386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8" name="ลูกศรเชื่อมต่อแบบตรง 124">
                    <a:extLst>
                      <a:ext uri="{FF2B5EF4-FFF2-40B4-BE49-F238E27FC236}">
                        <a16:creationId xmlns:a16="http://schemas.microsoft.com/office/drawing/2014/main" id="{4DEBD091-289D-7ED3-EEA1-6325D17822A3}"/>
                      </a:ext>
                    </a:extLst>
                  </p:cNvPr>
                  <p:cNvCxnSpPr>
                    <a:cxnSpLocks/>
                    <a:stCxn id="1043" idx="6"/>
                  </p:cNvCxnSpPr>
                  <p:nvPr/>
                </p:nvCxnSpPr>
                <p:spPr>
                  <a:xfrm flipV="1">
                    <a:off x="9542275" y="1886236"/>
                    <a:ext cx="456431" cy="35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9" name="ลูกศรเชื่อมต่อแบบตรง 125">
                    <a:extLst>
                      <a:ext uri="{FF2B5EF4-FFF2-40B4-BE49-F238E27FC236}">
                        <a16:creationId xmlns:a16="http://schemas.microsoft.com/office/drawing/2014/main" id="{E8CC8EF6-3B42-EB36-4F2C-F79CD69CC5A4}"/>
                      </a:ext>
                    </a:extLst>
                  </p:cNvPr>
                  <p:cNvCxnSpPr>
                    <a:cxnSpLocks/>
                  </p:cNvCxnSpPr>
                  <p:nvPr/>
                </p:nvCxnSpPr>
                <p:spPr>
                  <a:xfrm>
                    <a:off x="9553683" y="2239028"/>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0" name="ลูกศรเชื่อมต่อแบบตรง 126">
                    <a:extLst>
                      <a:ext uri="{FF2B5EF4-FFF2-40B4-BE49-F238E27FC236}">
                        <a16:creationId xmlns:a16="http://schemas.microsoft.com/office/drawing/2014/main" id="{20669C51-F67A-157E-BFC0-FB767C5742CE}"/>
                      </a:ext>
                    </a:extLst>
                  </p:cNvPr>
                  <p:cNvCxnSpPr>
                    <a:cxnSpLocks/>
                  </p:cNvCxnSpPr>
                  <p:nvPr/>
                </p:nvCxnSpPr>
                <p:spPr>
                  <a:xfrm>
                    <a:off x="9553683" y="2239028"/>
                    <a:ext cx="445023" cy="35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1" name="ลูกศรเชื่อมต่อแบบตรง 127">
                    <a:extLst>
                      <a:ext uri="{FF2B5EF4-FFF2-40B4-BE49-F238E27FC236}">
                        <a16:creationId xmlns:a16="http://schemas.microsoft.com/office/drawing/2014/main" id="{19A75D70-CFA5-92B0-3AF0-A5D30BE8693A}"/>
                      </a:ext>
                    </a:extLst>
                  </p:cNvPr>
                  <p:cNvCxnSpPr>
                    <a:cxnSpLocks/>
                    <a:stCxn id="1042" idx="7"/>
                  </p:cNvCxnSpPr>
                  <p:nvPr/>
                </p:nvCxnSpPr>
                <p:spPr>
                  <a:xfrm flipV="1">
                    <a:off x="9508797" y="1886237"/>
                    <a:ext cx="489909" cy="631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2" name="ลูกศรเชื่อมต่อแบบตรง 128">
                    <a:extLst>
                      <a:ext uri="{FF2B5EF4-FFF2-40B4-BE49-F238E27FC236}">
                        <a16:creationId xmlns:a16="http://schemas.microsoft.com/office/drawing/2014/main" id="{ABFE14BC-52FE-F5A1-5428-69C3D5F45B82}"/>
                      </a:ext>
                    </a:extLst>
                  </p:cNvPr>
                  <p:cNvCxnSpPr>
                    <a:cxnSpLocks/>
                  </p:cNvCxnSpPr>
                  <p:nvPr/>
                </p:nvCxnSpPr>
                <p:spPr>
                  <a:xfrm>
                    <a:off x="9553683" y="2598297"/>
                    <a:ext cx="44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3" name="ลูกศรเชื่อมต่อแบบตรง 129">
                    <a:extLst>
                      <a:ext uri="{FF2B5EF4-FFF2-40B4-BE49-F238E27FC236}">
                        <a16:creationId xmlns:a16="http://schemas.microsoft.com/office/drawing/2014/main" id="{DFF7E70D-D815-653A-AB88-67A024A7CAEE}"/>
                      </a:ext>
                    </a:extLst>
                  </p:cNvPr>
                  <p:cNvCxnSpPr>
                    <a:cxnSpLocks/>
                    <a:stCxn id="1046" idx="7"/>
                    <a:endCxn id="1047" idx="2"/>
                  </p:cNvCxnSpPr>
                  <p:nvPr/>
                </p:nvCxnSpPr>
                <p:spPr>
                  <a:xfrm flipV="1">
                    <a:off x="9507303" y="2603538"/>
                    <a:ext cx="486046" cy="28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4" name="ลูกศรเชื่อมต่อแบบตรง 133">
                    <a:extLst>
                      <a:ext uri="{FF2B5EF4-FFF2-40B4-BE49-F238E27FC236}">
                        <a16:creationId xmlns:a16="http://schemas.microsoft.com/office/drawing/2014/main" id="{55E21730-C0C4-FA54-43B1-407C8860669D}"/>
                      </a:ext>
                    </a:extLst>
                  </p:cNvPr>
                  <p:cNvCxnSpPr>
                    <a:cxnSpLocks/>
                    <a:stCxn id="1045" idx="5"/>
                    <a:endCxn id="1047" idx="2"/>
                  </p:cNvCxnSpPr>
                  <p:nvPr/>
                </p:nvCxnSpPr>
                <p:spPr>
                  <a:xfrm>
                    <a:off x="9508797" y="1586242"/>
                    <a:ext cx="484552" cy="1017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5" name="ลูกศรเชื่อมต่อแบบตรง 135">
                    <a:extLst>
                      <a:ext uri="{FF2B5EF4-FFF2-40B4-BE49-F238E27FC236}">
                        <a16:creationId xmlns:a16="http://schemas.microsoft.com/office/drawing/2014/main" id="{9C8D7B43-5D67-34F8-7DCB-09C3657CB1F6}"/>
                      </a:ext>
                    </a:extLst>
                  </p:cNvPr>
                  <p:cNvCxnSpPr>
                    <a:cxnSpLocks/>
                    <a:endCxn id="1048" idx="1"/>
                  </p:cNvCxnSpPr>
                  <p:nvPr/>
                </p:nvCxnSpPr>
                <p:spPr>
                  <a:xfrm>
                    <a:off x="9540781" y="1560327"/>
                    <a:ext cx="486046" cy="6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6" name="ลูกศรเชื่อมต่อแบบตรง 139">
                    <a:extLst>
                      <a:ext uri="{FF2B5EF4-FFF2-40B4-BE49-F238E27FC236}">
                        <a16:creationId xmlns:a16="http://schemas.microsoft.com/office/drawing/2014/main" id="{5B5268DB-9507-CF5A-AD40-D5A58271B70E}"/>
                      </a:ext>
                    </a:extLst>
                  </p:cNvPr>
                  <p:cNvCxnSpPr>
                    <a:cxnSpLocks/>
                    <a:stCxn id="1044" idx="5"/>
                    <a:endCxn id="1047" idx="2"/>
                  </p:cNvCxnSpPr>
                  <p:nvPr/>
                </p:nvCxnSpPr>
                <p:spPr>
                  <a:xfrm>
                    <a:off x="9508797" y="1967058"/>
                    <a:ext cx="484552" cy="636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7" name="ลูกศรเชื่อมต่อแบบตรง 142">
                    <a:extLst>
                      <a:ext uri="{FF2B5EF4-FFF2-40B4-BE49-F238E27FC236}">
                        <a16:creationId xmlns:a16="http://schemas.microsoft.com/office/drawing/2014/main" id="{87A52E97-E5A8-1728-95ED-8D4B755D8C92}"/>
                      </a:ext>
                    </a:extLst>
                  </p:cNvPr>
                  <p:cNvCxnSpPr>
                    <a:cxnSpLocks/>
                    <a:stCxn id="1042" idx="6"/>
                    <a:endCxn id="1048" idx="2"/>
                  </p:cNvCxnSpPr>
                  <p:nvPr/>
                </p:nvCxnSpPr>
                <p:spPr>
                  <a:xfrm flipV="1">
                    <a:off x="9542275" y="2244269"/>
                    <a:ext cx="451074" cy="354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8" name="ลูกศรเชื่อมต่อแบบตรง 144">
                    <a:extLst>
                      <a:ext uri="{FF2B5EF4-FFF2-40B4-BE49-F238E27FC236}">
                        <a16:creationId xmlns:a16="http://schemas.microsoft.com/office/drawing/2014/main" id="{680A084A-D4E0-6392-41AD-73A15F5D5E5B}"/>
                      </a:ext>
                    </a:extLst>
                  </p:cNvPr>
                  <p:cNvCxnSpPr>
                    <a:cxnSpLocks/>
                    <a:stCxn id="1046" idx="7"/>
                    <a:endCxn id="1048" idx="2"/>
                  </p:cNvCxnSpPr>
                  <p:nvPr/>
                </p:nvCxnSpPr>
                <p:spPr>
                  <a:xfrm flipV="1">
                    <a:off x="9507303" y="2244269"/>
                    <a:ext cx="486046" cy="643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9" name="ลูกศรเชื่อมต่อแบบตรง 146">
                    <a:extLst>
                      <a:ext uri="{FF2B5EF4-FFF2-40B4-BE49-F238E27FC236}">
                        <a16:creationId xmlns:a16="http://schemas.microsoft.com/office/drawing/2014/main" id="{38D248FF-BBC4-A877-1834-43EE7E9D5141}"/>
                      </a:ext>
                    </a:extLst>
                  </p:cNvPr>
                  <p:cNvCxnSpPr>
                    <a:cxnSpLocks/>
                    <a:stCxn id="1046" idx="7"/>
                    <a:endCxn id="1049" idx="2"/>
                  </p:cNvCxnSpPr>
                  <p:nvPr/>
                </p:nvCxnSpPr>
                <p:spPr>
                  <a:xfrm flipV="1">
                    <a:off x="9507303" y="1891477"/>
                    <a:ext cx="486046" cy="996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0" name="ลูกศรเชื่อมต่อแบบตรง 162">
                    <a:extLst>
                      <a:ext uri="{FF2B5EF4-FFF2-40B4-BE49-F238E27FC236}">
                        <a16:creationId xmlns:a16="http://schemas.microsoft.com/office/drawing/2014/main" id="{216514A1-6B08-D3DF-AA66-B34FD3876D81}"/>
                      </a:ext>
                    </a:extLst>
                  </p:cNvPr>
                  <p:cNvCxnSpPr>
                    <a:cxnSpLocks/>
                    <a:stCxn id="1049" idx="6"/>
                    <a:endCxn id="1050" idx="1"/>
                  </p:cNvCxnSpPr>
                  <p:nvPr/>
                </p:nvCxnSpPr>
                <p:spPr>
                  <a:xfrm>
                    <a:off x="10221949" y="1891477"/>
                    <a:ext cx="473144" cy="136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1" name="ลูกศรเชื่อมต่อแบบตรง 164">
                    <a:extLst>
                      <a:ext uri="{FF2B5EF4-FFF2-40B4-BE49-F238E27FC236}">
                        <a16:creationId xmlns:a16="http://schemas.microsoft.com/office/drawing/2014/main" id="{8E2F328A-3144-F868-8CD4-59C846D23DDB}"/>
                      </a:ext>
                    </a:extLst>
                  </p:cNvPr>
                  <p:cNvCxnSpPr>
                    <a:cxnSpLocks/>
                    <a:stCxn id="1048" idx="6"/>
                    <a:endCxn id="1050" idx="2"/>
                  </p:cNvCxnSpPr>
                  <p:nvPr/>
                </p:nvCxnSpPr>
                <p:spPr>
                  <a:xfrm flipV="1">
                    <a:off x="10221949" y="2108327"/>
                    <a:ext cx="439666" cy="135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2" name="ลูกศรเชื่อมต่อแบบตรง 168">
                    <a:extLst>
                      <a:ext uri="{FF2B5EF4-FFF2-40B4-BE49-F238E27FC236}">
                        <a16:creationId xmlns:a16="http://schemas.microsoft.com/office/drawing/2014/main" id="{815D4A4E-2A90-F975-B1E1-D97EBE761918}"/>
                      </a:ext>
                    </a:extLst>
                  </p:cNvPr>
                  <p:cNvCxnSpPr>
                    <a:cxnSpLocks/>
                    <a:stCxn id="1047" idx="7"/>
                    <a:endCxn id="1050" idx="3"/>
                  </p:cNvCxnSpPr>
                  <p:nvPr/>
                </p:nvCxnSpPr>
                <p:spPr>
                  <a:xfrm flipV="1">
                    <a:off x="10188471" y="2189149"/>
                    <a:ext cx="506622" cy="333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93" name="วงรี 57">
                    <a:extLst>
                      <a:ext uri="{FF2B5EF4-FFF2-40B4-BE49-F238E27FC236}">
                        <a16:creationId xmlns:a16="http://schemas.microsoft.com/office/drawing/2014/main" id="{0740BDD1-65AB-C213-8545-89A052B9D70E}"/>
                      </a:ext>
                    </a:extLst>
                  </p:cNvPr>
                  <p:cNvSpPr/>
                  <p:nvPr/>
                </p:nvSpPr>
                <p:spPr>
                  <a:xfrm>
                    <a:off x="10657649" y="2324694"/>
                    <a:ext cx="228600" cy="228600"/>
                  </a:xfrm>
                  <a:prstGeom prst="ellipse">
                    <a:avLst/>
                  </a:prstGeom>
                  <a:solidFill>
                    <a:srgbClr val="F5ADEB"/>
                  </a:solid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4" name="ลูกศรเชื่อมต่อแบบตรง 162">
                    <a:extLst>
                      <a:ext uri="{FF2B5EF4-FFF2-40B4-BE49-F238E27FC236}">
                        <a16:creationId xmlns:a16="http://schemas.microsoft.com/office/drawing/2014/main" id="{022085A4-7A7B-824F-7058-573DB5942BC4}"/>
                      </a:ext>
                    </a:extLst>
                  </p:cNvPr>
                  <p:cNvCxnSpPr>
                    <a:cxnSpLocks/>
                    <a:endCxn id="1093" idx="2"/>
                  </p:cNvCxnSpPr>
                  <p:nvPr/>
                </p:nvCxnSpPr>
                <p:spPr>
                  <a:xfrm>
                    <a:off x="10225812" y="1885359"/>
                    <a:ext cx="431837" cy="553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5" name="ลูกศรเชื่อมต่อแบบตรง 164">
                    <a:extLst>
                      <a:ext uri="{FF2B5EF4-FFF2-40B4-BE49-F238E27FC236}">
                        <a16:creationId xmlns:a16="http://schemas.microsoft.com/office/drawing/2014/main" id="{77882C29-4479-0A07-2F1F-718CBF327C2D}"/>
                      </a:ext>
                    </a:extLst>
                  </p:cNvPr>
                  <p:cNvCxnSpPr>
                    <a:cxnSpLocks/>
                    <a:endCxn id="1093" idx="2"/>
                  </p:cNvCxnSpPr>
                  <p:nvPr/>
                </p:nvCxnSpPr>
                <p:spPr>
                  <a:xfrm>
                    <a:off x="10242559" y="2248343"/>
                    <a:ext cx="415090" cy="190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6" name="ลูกศรเชื่อมต่อแบบตรง 168">
                    <a:extLst>
                      <a:ext uri="{FF2B5EF4-FFF2-40B4-BE49-F238E27FC236}">
                        <a16:creationId xmlns:a16="http://schemas.microsoft.com/office/drawing/2014/main" id="{1627942A-9F87-94A2-94C6-B8BCF3F27884}"/>
                      </a:ext>
                    </a:extLst>
                  </p:cNvPr>
                  <p:cNvCxnSpPr>
                    <a:cxnSpLocks/>
                  </p:cNvCxnSpPr>
                  <p:nvPr/>
                </p:nvCxnSpPr>
                <p:spPr>
                  <a:xfrm flipV="1">
                    <a:off x="10210884" y="2500625"/>
                    <a:ext cx="461692" cy="145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1098" name="Connector: Elbow 1097">
                <a:extLst>
                  <a:ext uri="{FF2B5EF4-FFF2-40B4-BE49-F238E27FC236}">
                    <a16:creationId xmlns:a16="http://schemas.microsoft.com/office/drawing/2014/main" id="{0CB62B21-3643-1490-E834-0DA600FD5DB7}"/>
                  </a:ext>
                </a:extLst>
              </p:cNvPr>
              <p:cNvCxnSpPr>
                <a:cxnSpLocks/>
                <a:stCxn id="121" idx="3"/>
              </p:cNvCxnSpPr>
              <p:nvPr/>
            </p:nvCxnSpPr>
            <p:spPr>
              <a:xfrm>
                <a:off x="4276879" y="3937416"/>
                <a:ext cx="1503455" cy="501404"/>
              </a:xfrm>
              <a:prstGeom prst="bentConnector3">
                <a:avLst>
                  <a:gd name="adj1" fmla="val 70064"/>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00" name="Straight Arrow Connector 1099">
                <a:extLst>
                  <a:ext uri="{FF2B5EF4-FFF2-40B4-BE49-F238E27FC236}">
                    <a16:creationId xmlns:a16="http://schemas.microsoft.com/office/drawing/2014/main" id="{0948BF89-8F6B-45BB-F581-25E21D7BF59E}"/>
                  </a:ext>
                </a:extLst>
              </p:cNvPr>
              <p:cNvCxnSpPr>
                <a:cxnSpLocks/>
              </p:cNvCxnSpPr>
              <p:nvPr/>
            </p:nvCxnSpPr>
            <p:spPr>
              <a:xfrm>
                <a:off x="4811025" y="4715303"/>
                <a:ext cx="965857" cy="1510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123" name="Group 1122">
                <a:extLst>
                  <a:ext uri="{FF2B5EF4-FFF2-40B4-BE49-F238E27FC236}">
                    <a16:creationId xmlns:a16="http://schemas.microsoft.com/office/drawing/2014/main" id="{7D6809DC-B861-5B2B-1AE7-B730FCC3027E}"/>
                  </a:ext>
                </a:extLst>
              </p:cNvPr>
              <p:cNvGrpSpPr/>
              <p:nvPr/>
            </p:nvGrpSpPr>
            <p:grpSpPr>
              <a:xfrm>
                <a:off x="8398147" y="4262230"/>
                <a:ext cx="154360" cy="854740"/>
                <a:chOff x="10401793" y="2738845"/>
                <a:chExt cx="154360" cy="854740"/>
              </a:xfrm>
            </p:grpSpPr>
            <p:grpSp>
              <p:nvGrpSpPr>
                <p:cNvPr id="1112" name="Group 1111">
                  <a:extLst>
                    <a:ext uri="{FF2B5EF4-FFF2-40B4-BE49-F238E27FC236}">
                      <a16:creationId xmlns:a16="http://schemas.microsoft.com/office/drawing/2014/main" id="{A7029535-81B3-D0B8-E48B-4809F9E50142}"/>
                    </a:ext>
                  </a:extLst>
                </p:cNvPr>
                <p:cNvGrpSpPr/>
                <p:nvPr/>
              </p:nvGrpSpPr>
              <p:grpSpPr>
                <a:xfrm>
                  <a:off x="10401793" y="2738845"/>
                  <a:ext cx="154360" cy="854740"/>
                  <a:chOff x="7908109" y="2398444"/>
                  <a:chExt cx="154360" cy="854740"/>
                </a:xfrm>
              </p:grpSpPr>
              <p:grpSp>
                <p:nvGrpSpPr>
                  <p:cNvPr id="1104" name="Group 1103">
                    <a:extLst>
                      <a:ext uri="{FF2B5EF4-FFF2-40B4-BE49-F238E27FC236}">
                        <a16:creationId xmlns:a16="http://schemas.microsoft.com/office/drawing/2014/main" id="{16156527-F0F7-2B21-37AE-6FD3D541CA2F}"/>
                      </a:ext>
                    </a:extLst>
                  </p:cNvPr>
                  <p:cNvGrpSpPr/>
                  <p:nvPr/>
                </p:nvGrpSpPr>
                <p:grpSpPr>
                  <a:xfrm>
                    <a:off x="7908110" y="2398444"/>
                    <a:ext cx="154359" cy="425070"/>
                    <a:chOff x="6192621" y="765630"/>
                    <a:chExt cx="248819" cy="741132"/>
                  </a:xfrm>
                  <a:solidFill>
                    <a:srgbClr val="FFCDCD"/>
                  </a:solidFill>
                </p:grpSpPr>
                <p:sp>
                  <p:nvSpPr>
                    <p:cNvPr id="1105" name="Rectangle: Rounded Corners 1104">
                      <a:extLst>
                        <a:ext uri="{FF2B5EF4-FFF2-40B4-BE49-F238E27FC236}">
                          <a16:creationId xmlns:a16="http://schemas.microsoft.com/office/drawing/2014/main" id="{58E22F0C-87F7-12C3-48D8-2001B73107DA}"/>
                        </a:ext>
                      </a:extLst>
                    </p:cNvPr>
                    <p:cNvSpPr/>
                    <p:nvPr/>
                  </p:nvSpPr>
                  <p:spPr>
                    <a:xfrm>
                      <a:off x="6192621" y="765630"/>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6" name="Rectangle: Rounded Corners 1105">
                      <a:extLst>
                        <a:ext uri="{FF2B5EF4-FFF2-40B4-BE49-F238E27FC236}">
                          <a16:creationId xmlns:a16="http://schemas.microsoft.com/office/drawing/2014/main" id="{E73E196F-2EB1-A969-B75B-432C89E88A5E}"/>
                        </a:ext>
                      </a:extLst>
                    </p:cNvPr>
                    <p:cNvSpPr/>
                    <p:nvPr/>
                  </p:nvSpPr>
                  <p:spPr>
                    <a:xfrm>
                      <a:off x="6192621" y="1006694"/>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ectangle: Rounded Corners 1106">
                      <a:extLst>
                        <a:ext uri="{FF2B5EF4-FFF2-40B4-BE49-F238E27FC236}">
                          <a16:creationId xmlns:a16="http://schemas.microsoft.com/office/drawing/2014/main" id="{97CCDF93-27CE-C6DE-9836-47FDE4B9A3AD}"/>
                        </a:ext>
                      </a:extLst>
                    </p:cNvPr>
                    <p:cNvSpPr/>
                    <p:nvPr/>
                  </p:nvSpPr>
                  <p:spPr>
                    <a:xfrm>
                      <a:off x="6192621" y="1246232"/>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8" name="Group 1107">
                    <a:extLst>
                      <a:ext uri="{FF2B5EF4-FFF2-40B4-BE49-F238E27FC236}">
                        <a16:creationId xmlns:a16="http://schemas.microsoft.com/office/drawing/2014/main" id="{58843B39-AB02-E3E5-9C11-E0989E0C7E7E}"/>
                      </a:ext>
                    </a:extLst>
                  </p:cNvPr>
                  <p:cNvGrpSpPr/>
                  <p:nvPr/>
                </p:nvGrpSpPr>
                <p:grpSpPr>
                  <a:xfrm>
                    <a:off x="7908109" y="2828114"/>
                    <a:ext cx="154359" cy="425070"/>
                    <a:chOff x="6192621" y="765630"/>
                    <a:chExt cx="248819" cy="741132"/>
                  </a:xfrm>
                  <a:solidFill>
                    <a:srgbClr val="FFCDCD"/>
                  </a:solidFill>
                </p:grpSpPr>
                <p:sp>
                  <p:nvSpPr>
                    <p:cNvPr id="1109" name="Rectangle: Rounded Corners 1108">
                      <a:extLst>
                        <a:ext uri="{FF2B5EF4-FFF2-40B4-BE49-F238E27FC236}">
                          <a16:creationId xmlns:a16="http://schemas.microsoft.com/office/drawing/2014/main" id="{087EC1D5-4D7B-38BD-D95E-BF6D69008504}"/>
                        </a:ext>
                      </a:extLst>
                    </p:cNvPr>
                    <p:cNvSpPr/>
                    <p:nvPr/>
                  </p:nvSpPr>
                  <p:spPr>
                    <a:xfrm>
                      <a:off x="6192621" y="765630"/>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ectangle: Rounded Corners 1109">
                      <a:extLst>
                        <a:ext uri="{FF2B5EF4-FFF2-40B4-BE49-F238E27FC236}">
                          <a16:creationId xmlns:a16="http://schemas.microsoft.com/office/drawing/2014/main" id="{BCD38B34-FDE5-386C-267F-13FDD2356FFE}"/>
                        </a:ext>
                      </a:extLst>
                    </p:cNvPr>
                    <p:cNvSpPr/>
                    <p:nvPr/>
                  </p:nvSpPr>
                  <p:spPr>
                    <a:xfrm>
                      <a:off x="6192621" y="1006694"/>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77F8EE9B-4E15-0BC6-4266-5029D660EE75}"/>
                        </a:ext>
                      </a:extLst>
                    </p:cNvPr>
                    <p:cNvSpPr/>
                    <p:nvPr/>
                  </p:nvSpPr>
                  <p:spPr>
                    <a:xfrm>
                      <a:off x="6192621" y="1246232"/>
                      <a:ext cx="248819" cy="260530"/>
                    </a:xfrm>
                    <a:prstGeom prst="roundRect">
                      <a:avLst/>
                    </a:prstGeom>
                    <a:grpFill/>
                    <a:ln>
                      <a:solidFill>
                        <a:srgbClr val="FB2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3" name="Flowchart: Connector 1112">
                  <a:extLst>
                    <a:ext uri="{FF2B5EF4-FFF2-40B4-BE49-F238E27FC236}">
                      <a16:creationId xmlns:a16="http://schemas.microsoft.com/office/drawing/2014/main" id="{96FFBCAB-9D33-7D85-3730-B142FC2D2A26}"/>
                    </a:ext>
                  </a:extLst>
                </p:cNvPr>
                <p:cNvSpPr/>
                <p:nvPr/>
              </p:nvSpPr>
              <p:spPr>
                <a:xfrm>
                  <a:off x="10420152" y="2750884"/>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Flowchart: Connector 1117">
                  <a:extLst>
                    <a:ext uri="{FF2B5EF4-FFF2-40B4-BE49-F238E27FC236}">
                      <a16:creationId xmlns:a16="http://schemas.microsoft.com/office/drawing/2014/main" id="{74071E71-9186-42EA-201E-33A40EA836B4}"/>
                    </a:ext>
                  </a:extLst>
                </p:cNvPr>
                <p:cNvSpPr/>
                <p:nvPr/>
              </p:nvSpPr>
              <p:spPr>
                <a:xfrm>
                  <a:off x="10428536" y="2885660"/>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Flowchart: Connector 1118">
                  <a:extLst>
                    <a:ext uri="{FF2B5EF4-FFF2-40B4-BE49-F238E27FC236}">
                      <a16:creationId xmlns:a16="http://schemas.microsoft.com/office/drawing/2014/main" id="{BB26132A-15B6-AAF0-3D5A-06D2E12F88D3}"/>
                    </a:ext>
                  </a:extLst>
                </p:cNvPr>
                <p:cNvSpPr/>
                <p:nvPr/>
              </p:nvSpPr>
              <p:spPr>
                <a:xfrm>
                  <a:off x="10425720" y="3028431"/>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Flowchart: Connector 1119">
                  <a:extLst>
                    <a:ext uri="{FF2B5EF4-FFF2-40B4-BE49-F238E27FC236}">
                      <a16:creationId xmlns:a16="http://schemas.microsoft.com/office/drawing/2014/main" id="{4DA46AC4-C281-2E2A-8688-5FF228329C49}"/>
                    </a:ext>
                  </a:extLst>
                </p:cNvPr>
                <p:cNvSpPr/>
                <p:nvPr/>
              </p:nvSpPr>
              <p:spPr>
                <a:xfrm>
                  <a:off x="10428536" y="3181429"/>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Flowchart: Connector 1120">
                  <a:extLst>
                    <a:ext uri="{FF2B5EF4-FFF2-40B4-BE49-F238E27FC236}">
                      <a16:creationId xmlns:a16="http://schemas.microsoft.com/office/drawing/2014/main" id="{AAEC0B6A-9058-C110-C337-7BFBB4FA8728}"/>
                    </a:ext>
                  </a:extLst>
                </p:cNvPr>
                <p:cNvSpPr/>
                <p:nvPr/>
              </p:nvSpPr>
              <p:spPr>
                <a:xfrm>
                  <a:off x="10428536" y="3316327"/>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Flowchart: Connector 1121">
                  <a:extLst>
                    <a:ext uri="{FF2B5EF4-FFF2-40B4-BE49-F238E27FC236}">
                      <a16:creationId xmlns:a16="http://schemas.microsoft.com/office/drawing/2014/main" id="{4EDE0A71-7FC0-5CEE-F903-4966F0D47787}"/>
                    </a:ext>
                  </a:extLst>
                </p:cNvPr>
                <p:cNvSpPr/>
                <p:nvPr/>
              </p:nvSpPr>
              <p:spPr>
                <a:xfrm>
                  <a:off x="10426876" y="3456200"/>
                  <a:ext cx="112258" cy="1207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4" name="TextBox 1123">
                <a:extLst>
                  <a:ext uri="{FF2B5EF4-FFF2-40B4-BE49-F238E27FC236}">
                    <a16:creationId xmlns:a16="http://schemas.microsoft.com/office/drawing/2014/main" id="{7EDC2999-07EC-0210-3509-012F39DFB8B1}"/>
                  </a:ext>
                </a:extLst>
              </p:cNvPr>
              <p:cNvSpPr txBox="1"/>
              <p:nvPr/>
            </p:nvSpPr>
            <p:spPr>
              <a:xfrm>
                <a:off x="5854703" y="3819892"/>
                <a:ext cx="1250686" cy="246221"/>
              </a:xfrm>
              <a:prstGeom prst="rect">
                <a:avLst/>
              </a:prstGeom>
              <a:noFill/>
            </p:spPr>
            <p:txBody>
              <a:bodyPr wrap="square" rtlCol="0">
                <a:spAutoFit/>
              </a:bodyPr>
              <a:lstStyle/>
              <a:p>
                <a:r>
                  <a:rPr lang="en-US" sz="1000" dirty="0"/>
                  <a:t>Projection Network </a:t>
                </a:r>
              </a:p>
            </p:txBody>
          </p:sp>
          <p:sp>
            <p:nvSpPr>
              <p:cNvPr id="1125" name="TextBox 1124">
                <a:extLst>
                  <a:ext uri="{FF2B5EF4-FFF2-40B4-BE49-F238E27FC236}">
                    <a16:creationId xmlns:a16="http://schemas.microsoft.com/office/drawing/2014/main" id="{D31F8DED-5EA3-613D-74E0-4868951CD1F9}"/>
                  </a:ext>
                </a:extLst>
              </p:cNvPr>
              <p:cNvSpPr txBox="1"/>
              <p:nvPr/>
            </p:nvSpPr>
            <p:spPr>
              <a:xfrm>
                <a:off x="7651719" y="3814000"/>
                <a:ext cx="1570235" cy="400110"/>
              </a:xfrm>
              <a:prstGeom prst="rect">
                <a:avLst/>
              </a:prstGeom>
              <a:noFill/>
            </p:spPr>
            <p:txBody>
              <a:bodyPr wrap="square" rtlCol="0">
                <a:spAutoFit/>
              </a:bodyPr>
              <a:lstStyle/>
              <a:p>
                <a:r>
                  <a:rPr lang="en-US" sz="1000" dirty="0"/>
                  <a:t>Class-wise Probability Distribution (Pass OR Fail)</a:t>
                </a:r>
              </a:p>
            </p:txBody>
          </p:sp>
          <p:cxnSp>
            <p:nvCxnSpPr>
              <p:cNvPr id="1126" name="Straight Arrow Connector 1125">
                <a:extLst>
                  <a:ext uri="{FF2B5EF4-FFF2-40B4-BE49-F238E27FC236}">
                    <a16:creationId xmlns:a16="http://schemas.microsoft.com/office/drawing/2014/main" id="{002FAAB1-DC30-8952-A0BE-B497768D2CD0}"/>
                  </a:ext>
                </a:extLst>
              </p:cNvPr>
              <p:cNvCxnSpPr>
                <a:cxnSpLocks/>
              </p:cNvCxnSpPr>
              <p:nvPr/>
            </p:nvCxnSpPr>
            <p:spPr>
              <a:xfrm>
                <a:off x="7404377" y="4707748"/>
                <a:ext cx="965857" cy="1510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140" name="TextBox 1139">
              <a:extLst>
                <a:ext uri="{FF2B5EF4-FFF2-40B4-BE49-F238E27FC236}">
                  <a16:creationId xmlns:a16="http://schemas.microsoft.com/office/drawing/2014/main" id="{44465850-2D40-9550-E8F4-143BAA2C1106}"/>
                </a:ext>
              </a:extLst>
            </p:cNvPr>
            <p:cNvSpPr txBox="1"/>
            <p:nvPr/>
          </p:nvSpPr>
          <p:spPr>
            <a:xfrm>
              <a:off x="3606361" y="4962515"/>
              <a:ext cx="1255939" cy="246221"/>
            </a:xfrm>
            <a:prstGeom prst="rect">
              <a:avLst/>
            </a:prstGeom>
            <a:noFill/>
          </p:spPr>
          <p:txBody>
            <a:bodyPr wrap="square">
              <a:spAutoFit/>
            </a:bodyPr>
            <a:lstStyle/>
            <a:p>
              <a:r>
                <a:rPr lang="en-US" sz="1000" b="1" dirty="0"/>
                <a:t>Pretrain Embedding</a:t>
              </a:r>
            </a:p>
          </p:txBody>
        </p:sp>
      </p:grpSp>
      <p:pic>
        <p:nvPicPr>
          <p:cNvPr id="3" name="Picture 2">
            <a:extLst>
              <a:ext uri="{FF2B5EF4-FFF2-40B4-BE49-F238E27FC236}">
                <a16:creationId xmlns:a16="http://schemas.microsoft.com/office/drawing/2014/main" id="{148A822E-43B3-51AB-6CBA-11F7275ACC8F}"/>
              </a:ext>
            </a:extLst>
          </p:cNvPr>
          <p:cNvPicPr>
            <a:picLocks noChangeAspect="1"/>
          </p:cNvPicPr>
          <p:nvPr/>
        </p:nvPicPr>
        <p:blipFill rotWithShape="1">
          <a:blip r:embed="rId9"/>
          <a:srcRect l="3979" t="32640" r="39779" b="22574"/>
          <a:stretch/>
        </p:blipFill>
        <p:spPr>
          <a:xfrm>
            <a:off x="5942736" y="838695"/>
            <a:ext cx="5546629" cy="2484477"/>
          </a:xfrm>
          <a:prstGeom prst="rect">
            <a:avLst/>
          </a:prstGeom>
        </p:spPr>
      </p:pic>
      <p:cxnSp>
        <p:nvCxnSpPr>
          <p:cNvPr id="5" name="Connector: Elbow 4">
            <a:extLst>
              <a:ext uri="{FF2B5EF4-FFF2-40B4-BE49-F238E27FC236}">
                <a16:creationId xmlns:a16="http://schemas.microsoft.com/office/drawing/2014/main" id="{28A0B8A3-645C-4B8A-12DC-8BDE591AF170}"/>
              </a:ext>
            </a:extLst>
          </p:cNvPr>
          <p:cNvCxnSpPr>
            <a:cxnSpLocks/>
            <a:endCxn id="1030" idx="2"/>
          </p:cNvCxnSpPr>
          <p:nvPr/>
        </p:nvCxnSpPr>
        <p:spPr>
          <a:xfrm rot="10800000" flipV="1">
            <a:off x="5114433" y="3183620"/>
            <a:ext cx="3635777" cy="1969062"/>
          </a:xfrm>
          <a:prstGeom prst="bentConnector4">
            <a:avLst>
              <a:gd name="adj1" fmla="val -55511"/>
              <a:gd name="adj2" fmla="val 160418"/>
            </a:avLst>
          </a:prstGeom>
          <a:ln w="19050">
            <a:solidFill>
              <a:schemeClr val="accent5">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BD4514E-EF55-A6F7-1E1C-B7285586DBFE}"/>
              </a:ext>
            </a:extLst>
          </p:cNvPr>
          <p:cNvSpPr/>
          <p:nvPr/>
        </p:nvSpPr>
        <p:spPr>
          <a:xfrm>
            <a:off x="6156858" y="3050186"/>
            <a:ext cx="2583032" cy="27190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6">
            <a:extLst>
              <a:ext uri="{FF2B5EF4-FFF2-40B4-BE49-F238E27FC236}">
                <a16:creationId xmlns:a16="http://schemas.microsoft.com/office/drawing/2014/main" id="{3AFC1293-5930-1E56-BC14-614DEACF8539}"/>
              </a:ext>
            </a:extLst>
          </p:cNvPr>
          <p:cNvSpPr/>
          <p:nvPr/>
        </p:nvSpPr>
        <p:spPr>
          <a:xfrm>
            <a:off x="298806" y="101762"/>
            <a:ext cx="2901903" cy="669930"/>
          </a:xfrm>
          <a:prstGeom prst="homePlate">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1.Testing the consistency of sentence</a:t>
            </a:r>
          </a:p>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     scoring based on Standard Score.</a:t>
            </a:r>
          </a:p>
        </p:txBody>
      </p:sp>
      <p:sp>
        <p:nvSpPr>
          <p:cNvPr id="9" name="Chevron 11">
            <a:extLst>
              <a:ext uri="{FF2B5EF4-FFF2-40B4-BE49-F238E27FC236}">
                <a16:creationId xmlns:a16="http://schemas.microsoft.com/office/drawing/2014/main" id="{46273319-0809-8A91-05B1-0F4CF4DD05A0}"/>
              </a:ext>
            </a:extLst>
          </p:cNvPr>
          <p:cNvSpPr/>
          <p:nvPr/>
        </p:nvSpPr>
        <p:spPr>
          <a:xfrm>
            <a:off x="2950862" y="101762"/>
            <a:ext cx="3356100"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2">
                    <a:lumMod val="75000"/>
                  </a:schemeClr>
                </a:solidFill>
                <a:latin typeface="DB Heavent" panose="02000506060000020004" pitchFamily="2" charset="-34"/>
                <a:ea typeface="Tahoma" panose="020B0604030504040204" pitchFamily="34" charset="0"/>
                <a:cs typeface="DB Heavent" panose="02000506060000020004" pitchFamily="2" charset="-34"/>
              </a:rPr>
              <a:t>2. Using topic modeling to generate word lists from each group of reports.</a:t>
            </a:r>
          </a:p>
        </p:txBody>
      </p:sp>
      <p:sp>
        <p:nvSpPr>
          <p:cNvPr id="10" name="Chevron 11">
            <a:extLst>
              <a:ext uri="{FF2B5EF4-FFF2-40B4-BE49-F238E27FC236}">
                <a16:creationId xmlns:a16="http://schemas.microsoft.com/office/drawing/2014/main" id="{B986EA8C-3BDF-59F5-2216-CE972D134D76}"/>
              </a:ext>
            </a:extLst>
          </p:cNvPr>
          <p:cNvSpPr/>
          <p:nvPr/>
        </p:nvSpPr>
        <p:spPr>
          <a:xfrm>
            <a:off x="6059822" y="101762"/>
            <a:ext cx="3589780" cy="669930"/>
          </a:xfrm>
          <a:prstGeom prst="chevron">
            <a:avLst/>
          </a:prstGeom>
          <a:solidFill>
            <a:srgbClr val="234863"/>
          </a:solidFill>
          <a:ln w="28575">
            <a:solidFill>
              <a:srgbClr val="2348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solidFill>
                <a:latin typeface="DB Heavent" panose="02000506060000020004" pitchFamily="2" charset="-34"/>
                <a:ea typeface="Tahoma" panose="020B0604030504040204" pitchFamily="34" charset="0"/>
                <a:cs typeface="DB Heavent" panose="02000506060000020004" pitchFamily="2" charset="-34"/>
              </a:rPr>
              <a:t>3. Using Zero-shot classification model </a:t>
            </a:r>
          </a:p>
          <a:p>
            <a:r>
              <a:rPr lang="en-US" b="1" dirty="0">
                <a:solidFill>
                  <a:schemeClr val="bg1"/>
                </a:solidFill>
                <a:latin typeface="DB Heavent" panose="02000506060000020004" pitchFamily="2" charset="-34"/>
                <a:ea typeface="Tahoma" panose="020B0604030504040204" pitchFamily="34" charset="0"/>
                <a:cs typeface="DB Heavent" panose="02000506060000020004" pitchFamily="2" charset="-34"/>
              </a:rPr>
              <a:t>to evaluate the consistency of word lists.</a:t>
            </a:r>
          </a:p>
        </p:txBody>
      </p:sp>
      <p:sp>
        <p:nvSpPr>
          <p:cNvPr id="11" name="Chevron 11">
            <a:extLst>
              <a:ext uri="{FF2B5EF4-FFF2-40B4-BE49-F238E27FC236}">
                <a16:creationId xmlns:a16="http://schemas.microsoft.com/office/drawing/2014/main" id="{74C1F003-9CF6-E3A7-488A-9503E46CACD9}"/>
              </a:ext>
            </a:extLst>
          </p:cNvPr>
          <p:cNvSpPr/>
          <p:nvPr/>
        </p:nvSpPr>
        <p:spPr>
          <a:xfrm>
            <a:off x="9380787" y="101762"/>
            <a:ext cx="2511171"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lumMod val="75000"/>
                  </a:schemeClr>
                </a:solidFill>
                <a:latin typeface="DB Heavent" panose="02000506060000020004" pitchFamily="2" charset="-34"/>
                <a:ea typeface="Tahoma" panose="020B0604030504040204" pitchFamily="34" charset="0"/>
                <a:cs typeface="DB Heavent" panose="02000506060000020004" pitchFamily="2" charset="-34"/>
              </a:rPr>
              <a:t>4. Sentence classification modelling.</a:t>
            </a:r>
          </a:p>
        </p:txBody>
      </p:sp>
      <p:sp>
        <p:nvSpPr>
          <p:cNvPr id="12" name="TextBox 11">
            <a:hlinkClick r:id="" action="ppaction://noaction"/>
            <a:extLst>
              <a:ext uri="{FF2B5EF4-FFF2-40B4-BE49-F238E27FC236}">
                <a16:creationId xmlns:a16="http://schemas.microsoft.com/office/drawing/2014/main" id="{973E9ACF-C70D-3B62-D77F-5F0A86F061C2}"/>
              </a:ext>
            </a:extLst>
          </p:cNvPr>
          <p:cNvSpPr txBox="1"/>
          <p:nvPr/>
        </p:nvSpPr>
        <p:spPr>
          <a:xfrm>
            <a:off x="10936268" y="5213802"/>
            <a:ext cx="1106194" cy="769441"/>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200" dirty="0">
                <a:latin typeface="DB Heavent" panose="02000506060000020004" pitchFamily="2" charset="-34"/>
                <a:cs typeface="DB Heavent" panose="02000506060000020004" pitchFamily="2" charset="-34"/>
              </a:rPr>
              <a:t>To result step 3</a:t>
            </a:r>
          </a:p>
        </p:txBody>
      </p:sp>
    </p:spTree>
    <p:extLst>
      <p:ext uri="{BB962C8B-B14F-4D97-AF65-F5344CB8AC3E}">
        <p14:creationId xmlns:p14="http://schemas.microsoft.com/office/powerpoint/2010/main" val="362323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3"/>
          <p:cNvSpPr txBox="1">
            <a:spLocks noGrp="1"/>
          </p:cNvSpPr>
          <p:nvPr>
            <p:ph type="title"/>
          </p:nvPr>
        </p:nvSpPr>
        <p:spPr>
          <a:xfrm>
            <a:off x="960000" y="548763"/>
            <a:ext cx="10272000" cy="763600"/>
          </a:xfrm>
          <a:prstGeom prst="rect">
            <a:avLst/>
          </a:prstGeom>
        </p:spPr>
        <p:txBody>
          <a:bodyPr spcFirstLastPara="1" vert="horz" wrap="square" lIns="121900" tIns="121900" rIns="121900" bIns="121900" rtlCol="0" anchor="t" anchorCtr="0">
            <a:noAutofit/>
          </a:bodyPr>
          <a:lstStyle/>
          <a:p>
            <a:r>
              <a:rPr lang="en-US" sz="4000" dirty="0"/>
              <a:t>RESULTS ANALYSIS STEP 3</a:t>
            </a:r>
          </a:p>
        </p:txBody>
      </p:sp>
      <p:sp>
        <p:nvSpPr>
          <p:cNvPr id="3" name="TextBox 2">
            <a:extLst>
              <a:ext uri="{FF2B5EF4-FFF2-40B4-BE49-F238E27FC236}">
                <a16:creationId xmlns:a16="http://schemas.microsoft.com/office/drawing/2014/main" id="{A0E8C6B7-DFF2-F0A7-389E-7204B1626993}"/>
              </a:ext>
            </a:extLst>
          </p:cNvPr>
          <p:cNvSpPr txBox="1"/>
          <p:nvPr/>
        </p:nvSpPr>
        <p:spPr>
          <a:xfrm>
            <a:off x="1628654" y="1181159"/>
            <a:ext cx="9734439" cy="2246769"/>
          </a:xfrm>
          <a:prstGeom prst="rect">
            <a:avLst/>
          </a:prstGeom>
          <a:noFill/>
        </p:spPr>
        <p:txBody>
          <a:bodyPr wrap="square">
            <a:spAutoFit/>
          </a:bodyPr>
          <a:lstStyle/>
          <a:p>
            <a:r>
              <a:rPr lang="en-US" sz="2200" dirty="0">
                <a:latin typeface="AngsanaUPC" panose="02020603050405020304" pitchFamily="18" charset="-34"/>
                <a:cs typeface="AngsanaUPC" panose="02020603050405020304" pitchFamily="18" charset="-34"/>
              </a:rPr>
              <a:t>          </a:t>
            </a:r>
            <a:r>
              <a:rPr lang="en-US" sz="2800" dirty="0">
                <a:latin typeface="AngsanaUPC" panose="02020603050405020304" pitchFamily="18" charset="-34"/>
                <a:cs typeface="AngsanaUPC" panose="02020603050405020304" pitchFamily="18" charset="-34"/>
              </a:rPr>
              <a:t>The results obtained from the Zero-shot Classification model using 2 Candidate label pairs are shown in the figure. From the experimental results of both Candidate pairs, it can be observed that the percentage of reports in the group evaluated as not passing and should not pass, based on the evidence from the surveyor, is not more than 26.8%. This is consistent with the results of Cosine Similarity in Step 1 of the workflow.</a:t>
            </a:r>
            <a:endParaRPr lang="th-TH" sz="2800" dirty="0">
              <a:latin typeface="AngsanaUPC" panose="02020603050405020304" pitchFamily="18" charset="-34"/>
              <a:cs typeface="AngsanaUPC" panose="02020603050405020304" pitchFamily="18" charset="-34"/>
            </a:endParaRPr>
          </a:p>
        </p:txBody>
      </p:sp>
      <p:pic>
        <p:nvPicPr>
          <p:cNvPr id="2" name="Picture 1">
            <a:extLst>
              <a:ext uri="{FF2B5EF4-FFF2-40B4-BE49-F238E27FC236}">
                <a16:creationId xmlns:a16="http://schemas.microsoft.com/office/drawing/2014/main" id="{0D382D60-14E4-CD66-5D9B-4D57E63FEC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323916"/>
            <a:ext cx="3349082" cy="2642358"/>
          </a:xfrm>
          <a:prstGeom prst="rect">
            <a:avLst/>
          </a:prstGeom>
          <a:noFill/>
          <a:ln>
            <a:noFill/>
          </a:ln>
        </p:spPr>
      </p:pic>
      <p:pic>
        <p:nvPicPr>
          <p:cNvPr id="5" name="Picture 4">
            <a:extLst>
              <a:ext uri="{FF2B5EF4-FFF2-40B4-BE49-F238E27FC236}">
                <a16:creationId xmlns:a16="http://schemas.microsoft.com/office/drawing/2014/main" id="{1A797020-4089-39BE-B50E-376B3A1B38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6954" y="3325718"/>
            <a:ext cx="3188673" cy="2539628"/>
          </a:xfrm>
          <a:prstGeom prst="rect">
            <a:avLst/>
          </a:prstGeom>
          <a:noFill/>
          <a:ln>
            <a:noFill/>
          </a:ln>
        </p:spPr>
      </p:pic>
      <p:sp>
        <p:nvSpPr>
          <p:cNvPr id="8" name="TextBox 7">
            <a:extLst>
              <a:ext uri="{FF2B5EF4-FFF2-40B4-BE49-F238E27FC236}">
                <a16:creationId xmlns:a16="http://schemas.microsoft.com/office/drawing/2014/main" id="{D1213E7B-A771-4C58-2222-E632B527AB01}"/>
              </a:ext>
            </a:extLst>
          </p:cNvPr>
          <p:cNvSpPr txBox="1"/>
          <p:nvPr/>
        </p:nvSpPr>
        <p:spPr>
          <a:xfrm>
            <a:off x="6367532" y="5810654"/>
            <a:ext cx="3474720" cy="1015663"/>
          </a:xfrm>
          <a:prstGeom prst="rect">
            <a:avLst/>
          </a:prstGeom>
          <a:noFill/>
        </p:spPr>
        <p:txBody>
          <a:bodyPr wrap="square">
            <a:spAutoFit/>
          </a:bodyPr>
          <a:lstStyle/>
          <a:p>
            <a:r>
              <a:rPr lang="en-US" sz="2000" dirty="0">
                <a:latin typeface="Angsana New" panose="02020603050405020304" pitchFamily="18" charset="-34"/>
                <a:cs typeface="Angsana New" panose="02020603050405020304" pitchFamily="18" charset="-34"/>
              </a:rPr>
              <a:t>Candidate Pair 2 ["</a:t>
            </a:r>
            <a:r>
              <a:rPr lang="en-US" sz="2000" dirty="0">
                <a:solidFill>
                  <a:srgbClr val="FF0000"/>
                </a:solidFill>
                <a:latin typeface="Angsana New" panose="02020603050405020304" pitchFamily="18" charset="-34"/>
                <a:cs typeface="Angsana New" panose="02020603050405020304" pitchFamily="18" charset="-34"/>
              </a:rPr>
              <a:t>Risk management</a:t>
            </a:r>
            <a:r>
              <a:rPr lang="en-US" sz="2000" dirty="0">
                <a:latin typeface="Angsana New" panose="02020603050405020304" pitchFamily="18" charset="-34"/>
                <a:cs typeface="Angsana New" panose="02020603050405020304" pitchFamily="18" charset="-34"/>
              </a:rPr>
              <a:t>", "</a:t>
            </a:r>
            <a:r>
              <a:rPr lang="en-US" sz="2000" dirty="0">
                <a:solidFill>
                  <a:srgbClr val="00B050"/>
                </a:solidFill>
                <a:latin typeface="Angsana New" panose="02020603050405020304" pitchFamily="18" charset="-34"/>
                <a:cs typeface="Angsana New" panose="02020603050405020304" pitchFamily="18" charset="-34"/>
              </a:rPr>
              <a:t>Continuous management</a:t>
            </a:r>
            <a:r>
              <a:rPr lang="en-US" sz="2000" dirty="0">
                <a:latin typeface="Angsana New" panose="02020603050405020304" pitchFamily="18" charset="-34"/>
                <a:cs typeface="Angsana New" panose="02020603050405020304" pitchFamily="18" charset="-34"/>
              </a:rPr>
              <a:t>"] </a:t>
            </a:r>
          </a:p>
          <a:p>
            <a:r>
              <a:rPr lang="en-US" sz="2000" dirty="0">
                <a:latin typeface="Angsana New" panose="02020603050405020304" pitchFamily="18" charset="-34"/>
                <a:cs typeface="Angsana New" panose="02020603050405020304" pitchFamily="18" charset="-34"/>
              </a:rPr>
              <a:t>Got a Top k accuracy (K=1) of 233/870 = 0.268</a:t>
            </a:r>
            <a:r>
              <a:rPr lang="en-US" sz="2000" dirty="0">
                <a:latin typeface="AngsanaUPC" panose="02020603050405020304" pitchFamily="18" charset="-34"/>
                <a:cs typeface="AngsanaUPC" panose="02020603050405020304" pitchFamily="18" charset="-34"/>
              </a:rPr>
              <a:t>.</a:t>
            </a:r>
          </a:p>
        </p:txBody>
      </p:sp>
      <p:sp>
        <p:nvSpPr>
          <p:cNvPr id="4" name="Slide Number Placeholder 1">
            <a:extLst>
              <a:ext uri="{FF2B5EF4-FFF2-40B4-BE49-F238E27FC236}">
                <a16:creationId xmlns:a16="http://schemas.microsoft.com/office/drawing/2014/main" id="{7787594D-58CF-FD24-ECF3-C4E9CD241866}"/>
              </a:ext>
            </a:extLst>
          </p:cNvPr>
          <p:cNvSpPr txBox="1">
            <a:spLocks/>
          </p:cNvSpPr>
          <p:nvPr/>
        </p:nvSpPr>
        <p:spPr>
          <a:xfrm>
            <a:off x="9276715" y="646119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22</a:t>
            </a:fld>
            <a:endParaRPr lang="en-US" sz="1200" dirty="0"/>
          </a:p>
        </p:txBody>
      </p:sp>
      <p:sp>
        <p:nvSpPr>
          <p:cNvPr id="9" name="TextBox 8">
            <a:extLst>
              <a:ext uri="{FF2B5EF4-FFF2-40B4-BE49-F238E27FC236}">
                <a16:creationId xmlns:a16="http://schemas.microsoft.com/office/drawing/2014/main" id="{1F4E7985-F566-C468-900A-CF26F8A05F69}"/>
              </a:ext>
            </a:extLst>
          </p:cNvPr>
          <p:cNvSpPr txBox="1"/>
          <p:nvPr/>
        </p:nvSpPr>
        <p:spPr>
          <a:xfrm>
            <a:off x="1833397" y="5810654"/>
            <a:ext cx="3701326" cy="1015663"/>
          </a:xfrm>
          <a:prstGeom prst="rect">
            <a:avLst/>
          </a:prstGeom>
          <a:noFill/>
        </p:spPr>
        <p:txBody>
          <a:bodyPr wrap="square">
            <a:spAutoFit/>
          </a:bodyPr>
          <a:lstStyle/>
          <a:p>
            <a:r>
              <a:rPr lang="en-US" sz="2000" dirty="0">
                <a:latin typeface="Angsana New" panose="02020603050405020304" pitchFamily="18" charset="-34"/>
                <a:cs typeface="Angsana New" panose="02020603050405020304" pitchFamily="18" charset="-34"/>
              </a:rPr>
              <a:t>Candidate Pair 1</a:t>
            </a:r>
            <a:r>
              <a:rPr lang="th-TH" sz="2000" dirty="0">
                <a:latin typeface="Angsana New" panose="02020603050405020304" pitchFamily="18" charset="-34"/>
                <a:cs typeface="Angsana New" panose="02020603050405020304" pitchFamily="18" charset="-34"/>
              </a:rPr>
              <a:t> [</a:t>
            </a:r>
            <a:r>
              <a:rPr lang="th-TH" sz="2000" dirty="0">
                <a:solidFill>
                  <a:srgbClr val="FF0000"/>
                </a:solidFill>
                <a:latin typeface="Angsana New" panose="02020603050405020304" pitchFamily="18" charset="-34"/>
                <a:cs typeface="Angsana New" panose="02020603050405020304" pitchFamily="18" charset="-34"/>
              </a:rPr>
              <a:t>"</a:t>
            </a:r>
            <a:r>
              <a:rPr lang="en-US" sz="2000" dirty="0">
                <a:solidFill>
                  <a:srgbClr val="FF0000"/>
                </a:solidFill>
                <a:latin typeface="Angsana New" panose="02020603050405020304" pitchFamily="18" charset="-34"/>
                <a:cs typeface="Angsana New" panose="02020603050405020304" pitchFamily="18" charset="-34"/>
              </a:rPr>
              <a:t>partially Implementation”</a:t>
            </a:r>
            <a:r>
              <a:rPr lang="en-US" sz="2000" dirty="0">
                <a:latin typeface="Angsana New" panose="02020603050405020304" pitchFamily="18" charset="-34"/>
                <a:cs typeface="Angsana New" panose="02020603050405020304" pitchFamily="18" charset="-34"/>
              </a:rPr>
              <a:t>, </a:t>
            </a:r>
          </a:p>
          <a:p>
            <a:r>
              <a:rPr lang="th-TH" sz="2000" dirty="0">
                <a:solidFill>
                  <a:srgbClr val="00B050"/>
                </a:solidFill>
                <a:latin typeface="Angsana New" panose="02020603050405020304" pitchFamily="18" charset="-34"/>
                <a:cs typeface="Angsana New" panose="02020603050405020304" pitchFamily="18" charset="-34"/>
              </a:rPr>
              <a:t>"</a:t>
            </a:r>
            <a:r>
              <a:rPr lang="en-US" sz="2000" dirty="0">
                <a:solidFill>
                  <a:srgbClr val="00B050"/>
                </a:solidFill>
                <a:latin typeface="Angsana New" panose="02020603050405020304" pitchFamily="18" charset="-34"/>
                <a:cs typeface="Angsana New" panose="02020603050405020304" pitchFamily="18" charset="-34"/>
              </a:rPr>
              <a:t>further knowledge development”</a:t>
            </a:r>
            <a:r>
              <a:rPr lang="th-TH" sz="2000" dirty="0">
                <a:latin typeface="Angsana New" panose="02020603050405020304" pitchFamily="18" charset="-34"/>
                <a:cs typeface="Angsana New" panose="02020603050405020304" pitchFamily="18" charset="-34"/>
              </a:rPr>
              <a:t>] </a:t>
            </a:r>
            <a:endParaRPr lang="en-US" sz="2000" dirty="0">
              <a:latin typeface="Angsana New" panose="02020603050405020304" pitchFamily="18" charset="-34"/>
              <a:cs typeface="Angsana New" panose="02020603050405020304" pitchFamily="18" charset="-34"/>
            </a:endParaRPr>
          </a:p>
          <a:p>
            <a:r>
              <a:rPr lang="en-US" sz="2000" dirty="0">
                <a:latin typeface="Angsana New" panose="02020603050405020304" pitchFamily="18" charset="-34"/>
                <a:cs typeface="Angsana New" panose="02020603050405020304" pitchFamily="18" charset="-34"/>
              </a:rPr>
              <a:t>Got a Top k accuracy (K=1) </a:t>
            </a:r>
            <a:r>
              <a:rPr lang="th-TH" sz="2000" dirty="0">
                <a:latin typeface="Angsana New" panose="02020603050405020304" pitchFamily="18" charset="-34"/>
                <a:cs typeface="Angsana New" panose="02020603050405020304" pitchFamily="18" charset="-34"/>
              </a:rPr>
              <a:t>ที่ 198/870 = 0.228</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78700929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 name="Picture 2159">
            <a:extLst>
              <a:ext uri="{FF2B5EF4-FFF2-40B4-BE49-F238E27FC236}">
                <a16:creationId xmlns:a16="http://schemas.microsoft.com/office/drawing/2014/main" id="{43442EE0-4E57-27A5-DC1D-4ADB2E4573E5}"/>
              </a:ext>
            </a:extLst>
          </p:cNvPr>
          <p:cNvPicPr>
            <a:picLocks noChangeAspect="1"/>
          </p:cNvPicPr>
          <p:nvPr/>
        </p:nvPicPr>
        <p:blipFill rotWithShape="1">
          <a:blip r:embed="rId3"/>
          <a:srcRect l="2763" t="30508" r="93302" b="32543"/>
          <a:stretch/>
        </p:blipFill>
        <p:spPr>
          <a:xfrm>
            <a:off x="9104497" y="1642040"/>
            <a:ext cx="889272" cy="2910067"/>
          </a:xfrm>
          <a:prstGeom prst="rect">
            <a:avLst/>
          </a:prstGeom>
          <a:ln>
            <a:solidFill>
              <a:srgbClr val="00B0F0"/>
            </a:solidFill>
          </a:ln>
        </p:spPr>
      </p:pic>
      <p:sp>
        <p:nvSpPr>
          <p:cNvPr id="3" name="TextBox 2">
            <a:extLst>
              <a:ext uri="{FF2B5EF4-FFF2-40B4-BE49-F238E27FC236}">
                <a16:creationId xmlns:a16="http://schemas.microsoft.com/office/drawing/2014/main" id="{B86D4933-2810-8AEF-DF13-4654D953D4B6}"/>
              </a:ext>
            </a:extLst>
          </p:cNvPr>
          <p:cNvSpPr txBox="1"/>
          <p:nvPr/>
        </p:nvSpPr>
        <p:spPr>
          <a:xfrm>
            <a:off x="737393" y="4546722"/>
            <a:ext cx="3126264" cy="400110"/>
          </a:xfrm>
          <a:prstGeom prst="rect">
            <a:avLst/>
          </a:prstGeom>
          <a:noFill/>
        </p:spPr>
        <p:txBody>
          <a:bodyPr wrap="square" rtlCol="0">
            <a:spAutoFit/>
          </a:bodyPr>
          <a:lstStyle/>
          <a:p>
            <a:r>
              <a:rPr lang="en-US" sz="2000" dirty="0">
                <a:latin typeface="DB Heavent" panose="02000506060000020004" pitchFamily="2" charset="-34"/>
                <a:cs typeface="DB Heavent" panose="02000506060000020004" pitchFamily="2" charset="-34"/>
              </a:rPr>
              <a:t>Extract feature : Sentence Vector</a:t>
            </a:r>
          </a:p>
        </p:txBody>
      </p:sp>
      <p:pic>
        <p:nvPicPr>
          <p:cNvPr id="4" name="Picture 3">
            <a:extLst>
              <a:ext uri="{FF2B5EF4-FFF2-40B4-BE49-F238E27FC236}">
                <a16:creationId xmlns:a16="http://schemas.microsoft.com/office/drawing/2014/main" id="{AD42F291-F1FD-E7F7-1034-16C0C39306A7}"/>
              </a:ext>
            </a:extLst>
          </p:cNvPr>
          <p:cNvPicPr>
            <a:picLocks noChangeAspect="1"/>
          </p:cNvPicPr>
          <p:nvPr/>
        </p:nvPicPr>
        <p:blipFill rotWithShape="1">
          <a:blip r:embed="rId4"/>
          <a:srcRect l="61321" t="22880" r="33062" b="28357"/>
          <a:stretch/>
        </p:blipFill>
        <p:spPr>
          <a:xfrm>
            <a:off x="627938" y="1381096"/>
            <a:ext cx="1158221" cy="3085009"/>
          </a:xfrm>
          <a:prstGeom prst="rect">
            <a:avLst/>
          </a:prstGeom>
          <a:ln w="19050">
            <a:solidFill>
              <a:srgbClr val="002060"/>
            </a:solidFill>
          </a:ln>
        </p:spPr>
      </p:pic>
      <p:sp>
        <p:nvSpPr>
          <p:cNvPr id="9" name="Rectangle 8">
            <a:extLst>
              <a:ext uri="{FF2B5EF4-FFF2-40B4-BE49-F238E27FC236}">
                <a16:creationId xmlns:a16="http://schemas.microsoft.com/office/drawing/2014/main" id="{4D22AEA2-995B-381F-6692-B9AEA19C65EC}"/>
              </a:ext>
            </a:extLst>
          </p:cNvPr>
          <p:cNvSpPr/>
          <p:nvPr/>
        </p:nvSpPr>
        <p:spPr>
          <a:xfrm>
            <a:off x="774933" y="1464657"/>
            <a:ext cx="936667" cy="245326"/>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F51396A-568D-6C6E-682B-A7F8C28438B4}"/>
              </a:ext>
            </a:extLst>
          </p:cNvPr>
          <p:cNvSpPr txBox="1"/>
          <p:nvPr/>
        </p:nvSpPr>
        <p:spPr>
          <a:xfrm>
            <a:off x="782254" y="1472946"/>
            <a:ext cx="1018720" cy="215444"/>
          </a:xfrm>
          <a:prstGeom prst="rect">
            <a:avLst/>
          </a:prstGeom>
          <a:noFill/>
        </p:spPr>
        <p:txBody>
          <a:bodyPr wrap="square">
            <a:spAutoFit/>
          </a:bodyPr>
          <a:lstStyle/>
          <a:p>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Evidence Sentence </a:t>
            </a:r>
            <a:endParaRPr lang="en-US" sz="800" dirty="0"/>
          </a:p>
        </p:txBody>
      </p:sp>
      <p:grpSp>
        <p:nvGrpSpPr>
          <p:cNvPr id="2167" name="Group 2166">
            <a:extLst>
              <a:ext uri="{FF2B5EF4-FFF2-40B4-BE49-F238E27FC236}">
                <a16:creationId xmlns:a16="http://schemas.microsoft.com/office/drawing/2014/main" id="{D0808CEF-5F7F-00EC-EBF7-F45C454AA7AA}"/>
              </a:ext>
            </a:extLst>
          </p:cNvPr>
          <p:cNvGrpSpPr/>
          <p:nvPr/>
        </p:nvGrpSpPr>
        <p:grpSpPr>
          <a:xfrm>
            <a:off x="2129118" y="1381096"/>
            <a:ext cx="1779384" cy="3096161"/>
            <a:chOff x="2363703" y="1390715"/>
            <a:chExt cx="1779384" cy="3096161"/>
          </a:xfrm>
        </p:grpSpPr>
        <p:grpSp>
          <p:nvGrpSpPr>
            <p:cNvPr id="20" name="Group 19">
              <a:extLst>
                <a:ext uri="{FF2B5EF4-FFF2-40B4-BE49-F238E27FC236}">
                  <a16:creationId xmlns:a16="http://schemas.microsoft.com/office/drawing/2014/main" id="{457A127D-5C29-32F5-DDD8-D532182869A8}"/>
                </a:ext>
              </a:extLst>
            </p:cNvPr>
            <p:cNvGrpSpPr/>
            <p:nvPr/>
          </p:nvGrpSpPr>
          <p:grpSpPr>
            <a:xfrm>
              <a:off x="2363703" y="1759929"/>
              <a:ext cx="1757081" cy="2656737"/>
              <a:chOff x="2449437" y="916618"/>
              <a:chExt cx="1757081" cy="2656737"/>
            </a:xfrm>
          </p:grpSpPr>
          <p:pic>
            <p:nvPicPr>
              <p:cNvPr id="2056" name="รูปภาพ 62">
                <a:extLst>
                  <a:ext uri="{FF2B5EF4-FFF2-40B4-BE49-F238E27FC236}">
                    <a16:creationId xmlns:a16="http://schemas.microsoft.com/office/drawing/2014/main" id="{6F78ECAF-E5BA-964C-B060-11AB7F23C3A4}"/>
                  </a:ext>
                </a:extLst>
              </p:cNvPr>
              <p:cNvPicPr>
                <a:picLocks noChangeAspect="1"/>
              </p:cNvPicPr>
              <p:nvPr/>
            </p:nvPicPr>
            <p:blipFill rotWithShape="1">
              <a:blip r:embed="rId5"/>
              <a:srcRect l="22669" t="80762" r="50918" b="12082"/>
              <a:stretch/>
            </p:blipFill>
            <p:spPr>
              <a:xfrm>
                <a:off x="2449437" y="916618"/>
                <a:ext cx="1749024" cy="288711"/>
              </a:xfrm>
              <a:prstGeom prst="rect">
                <a:avLst/>
              </a:prstGeom>
              <a:ln w="28575">
                <a:noFill/>
              </a:ln>
            </p:spPr>
          </p:pic>
          <p:pic>
            <p:nvPicPr>
              <p:cNvPr id="5" name="รูปภาพ 62">
                <a:extLst>
                  <a:ext uri="{FF2B5EF4-FFF2-40B4-BE49-F238E27FC236}">
                    <a16:creationId xmlns:a16="http://schemas.microsoft.com/office/drawing/2014/main" id="{E03A6D33-404C-D148-F892-0CB951ED60B8}"/>
                  </a:ext>
                </a:extLst>
              </p:cNvPr>
              <p:cNvPicPr>
                <a:picLocks noChangeAspect="1"/>
              </p:cNvPicPr>
              <p:nvPr/>
            </p:nvPicPr>
            <p:blipFill rotWithShape="1">
              <a:blip r:embed="rId5"/>
              <a:srcRect l="22669" t="80762" r="50918" b="12082"/>
              <a:stretch/>
            </p:blipFill>
            <p:spPr>
              <a:xfrm>
                <a:off x="2457494" y="1240893"/>
                <a:ext cx="1749024" cy="288711"/>
              </a:xfrm>
              <a:prstGeom prst="rect">
                <a:avLst/>
              </a:prstGeom>
              <a:ln w="28575">
                <a:noFill/>
              </a:ln>
            </p:spPr>
          </p:pic>
          <p:pic>
            <p:nvPicPr>
              <p:cNvPr id="6" name="รูปภาพ 62">
                <a:extLst>
                  <a:ext uri="{FF2B5EF4-FFF2-40B4-BE49-F238E27FC236}">
                    <a16:creationId xmlns:a16="http://schemas.microsoft.com/office/drawing/2014/main" id="{4035F731-EC8B-876F-6931-4E21A2CE1136}"/>
                  </a:ext>
                </a:extLst>
              </p:cNvPr>
              <p:cNvPicPr>
                <a:picLocks noChangeAspect="1"/>
              </p:cNvPicPr>
              <p:nvPr/>
            </p:nvPicPr>
            <p:blipFill rotWithShape="1">
              <a:blip r:embed="rId5"/>
              <a:srcRect l="22669" t="80762" r="50918" b="12082"/>
              <a:stretch/>
            </p:blipFill>
            <p:spPr>
              <a:xfrm>
                <a:off x="2457494" y="1564504"/>
                <a:ext cx="1749024" cy="288711"/>
              </a:xfrm>
              <a:prstGeom prst="rect">
                <a:avLst/>
              </a:prstGeom>
              <a:ln w="28575">
                <a:noFill/>
              </a:ln>
            </p:spPr>
          </p:pic>
          <p:pic>
            <p:nvPicPr>
              <p:cNvPr id="7" name="รูปภาพ 62">
                <a:extLst>
                  <a:ext uri="{FF2B5EF4-FFF2-40B4-BE49-F238E27FC236}">
                    <a16:creationId xmlns:a16="http://schemas.microsoft.com/office/drawing/2014/main" id="{8D3C4DEC-AA68-D62E-5CEA-1017386240D0}"/>
                  </a:ext>
                </a:extLst>
              </p:cNvPr>
              <p:cNvPicPr>
                <a:picLocks noChangeAspect="1"/>
              </p:cNvPicPr>
              <p:nvPr/>
            </p:nvPicPr>
            <p:blipFill rotWithShape="1">
              <a:blip r:embed="rId5"/>
              <a:srcRect l="22669" t="80762" r="50918" b="12082"/>
              <a:stretch/>
            </p:blipFill>
            <p:spPr>
              <a:xfrm>
                <a:off x="2449437" y="1892670"/>
                <a:ext cx="1749024" cy="288711"/>
              </a:xfrm>
              <a:prstGeom prst="rect">
                <a:avLst/>
              </a:prstGeom>
              <a:ln w="28575">
                <a:noFill/>
              </a:ln>
            </p:spPr>
          </p:pic>
          <p:pic>
            <p:nvPicPr>
              <p:cNvPr id="8" name="รูปภาพ 62">
                <a:extLst>
                  <a:ext uri="{FF2B5EF4-FFF2-40B4-BE49-F238E27FC236}">
                    <a16:creationId xmlns:a16="http://schemas.microsoft.com/office/drawing/2014/main" id="{DAB90EF4-E032-86CA-92F3-4C6ED4EC8B93}"/>
                  </a:ext>
                </a:extLst>
              </p:cNvPr>
              <p:cNvPicPr>
                <a:picLocks noChangeAspect="1"/>
              </p:cNvPicPr>
              <p:nvPr/>
            </p:nvPicPr>
            <p:blipFill rotWithShape="1">
              <a:blip r:embed="rId5"/>
              <a:srcRect l="22669" t="80762" r="50918" b="12082"/>
              <a:stretch/>
            </p:blipFill>
            <p:spPr>
              <a:xfrm>
                <a:off x="2457494" y="2236986"/>
                <a:ext cx="1749024" cy="288711"/>
              </a:xfrm>
              <a:prstGeom prst="rect">
                <a:avLst/>
              </a:prstGeom>
              <a:ln w="28575">
                <a:noFill/>
              </a:ln>
            </p:spPr>
          </p:pic>
          <p:pic>
            <p:nvPicPr>
              <p:cNvPr id="10" name="รูปภาพ 62">
                <a:extLst>
                  <a:ext uri="{FF2B5EF4-FFF2-40B4-BE49-F238E27FC236}">
                    <a16:creationId xmlns:a16="http://schemas.microsoft.com/office/drawing/2014/main" id="{D58D6DCD-BDA1-0875-BE4A-46F3A5722CBC}"/>
                  </a:ext>
                </a:extLst>
              </p:cNvPr>
              <p:cNvPicPr>
                <a:picLocks noChangeAspect="1"/>
              </p:cNvPicPr>
              <p:nvPr/>
            </p:nvPicPr>
            <p:blipFill rotWithShape="1">
              <a:blip r:embed="rId5"/>
              <a:srcRect l="22669" t="80762" r="50918" b="12082"/>
              <a:stretch/>
            </p:blipFill>
            <p:spPr>
              <a:xfrm>
                <a:off x="2457494" y="2580011"/>
                <a:ext cx="1749024" cy="288711"/>
              </a:xfrm>
              <a:prstGeom prst="rect">
                <a:avLst/>
              </a:prstGeom>
              <a:ln w="28575">
                <a:noFill/>
              </a:ln>
            </p:spPr>
          </p:pic>
          <p:pic>
            <p:nvPicPr>
              <p:cNvPr id="11" name="รูปภาพ 62">
                <a:extLst>
                  <a:ext uri="{FF2B5EF4-FFF2-40B4-BE49-F238E27FC236}">
                    <a16:creationId xmlns:a16="http://schemas.microsoft.com/office/drawing/2014/main" id="{4225B99F-3EE4-15D1-F8DD-7C070A10602F}"/>
                  </a:ext>
                </a:extLst>
              </p:cNvPr>
              <p:cNvPicPr>
                <a:picLocks noChangeAspect="1"/>
              </p:cNvPicPr>
              <p:nvPr/>
            </p:nvPicPr>
            <p:blipFill rotWithShape="1">
              <a:blip r:embed="rId5"/>
              <a:srcRect l="22669" t="80762" r="50918" b="12082"/>
              <a:stretch/>
            </p:blipFill>
            <p:spPr>
              <a:xfrm>
                <a:off x="2449437" y="2926468"/>
                <a:ext cx="1749024" cy="288711"/>
              </a:xfrm>
              <a:prstGeom prst="rect">
                <a:avLst/>
              </a:prstGeom>
              <a:ln w="28575">
                <a:noFill/>
              </a:ln>
            </p:spPr>
          </p:pic>
          <p:pic>
            <p:nvPicPr>
              <p:cNvPr id="12" name="รูปภาพ 62">
                <a:extLst>
                  <a:ext uri="{FF2B5EF4-FFF2-40B4-BE49-F238E27FC236}">
                    <a16:creationId xmlns:a16="http://schemas.microsoft.com/office/drawing/2014/main" id="{8EA4F8E9-3742-D284-B5D0-635E98DEF67E}"/>
                  </a:ext>
                </a:extLst>
              </p:cNvPr>
              <p:cNvPicPr>
                <a:picLocks noChangeAspect="1"/>
              </p:cNvPicPr>
              <p:nvPr/>
            </p:nvPicPr>
            <p:blipFill rotWithShape="1">
              <a:blip r:embed="rId5"/>
              <a:srcRect l="22669" t="80762" r="50918" b="12082"/>
              <a:stretch/>
            </p:blipFill>
            <p:spPr>
              <a:xfrm>
                <a:off x="2457494" y="3284644"/>
                <a:ext cx="1749024" cy="288711"/>
              </a:xfrm>
              <a:prstGeom prst="rect">
                <a:avLst/>
              </a:prstGeom>
              <a:ln w="28575">
                <a:noFill/>
              </a:ln>
            </p:spPr>
          </p:pic>
        </p:grpSp>
        <p:sp>
          <p:nvSpPr>
            <p:cNvPr id="13" name="Rectangle 12">
              <a:extLst>
                <a:ext uri="{FF2B5EF4-FFF2-40B4-BE49-F238E27FC236}">
                  <a16:creationId xmlns:a16="http://schemas.microsoft.com/office/drawing/2014/main" id="{DF31E16D-61C9-09A8-A883-C0B4E0CC1C1F}"/>
                </a:ext>
              </a:extLst>
            </p:cNvPr>
            <p:cNvSpPr/>
            <p:nvPr/>
          </p:nvSpPr>
          <p:spPr>
            <a:xfrm>
              <a:off x="2386006" y="1390715"/>
              <a:ext cx="1757081" cy="309616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2FA8F9-134C-8686-792C-3C28AC5A770A}"/>
                </a:ext>
              </a:extLst>
            </p:cNvPr>
            <p:cNvSpPr txBox="1"/>
            <p:nvPr/>
          </p:nvSpPr>
          <p:spPr>
            <a:xfrm>
              <a:off x="2509275" y="1474276"/>
              <a:ext cx="1502486" cy="215443"/>
            </a:xfrm>
            <a:prstGeom prst="rect">
              <a:avLst/>
            </a:prstGeom>
            <a:noFill/>
            <a:ln w="19050">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Evidence Sentence </a:t>
              </a:r>
              <a:r>
                <a:rPr lang="en-US" sz="800" dirty="0">
                  <a:solidFill>
                    <a:prstClr val="black"/>
                  </a:solidFill>
                  <a:latin typeface="Calibri" panose="020F0502020204030204"/>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Embedding</a:t>
              </a:r>
            </a:p>
          </p:txBody>
        </p:sp>
      </p:grpSp>
      <p:cxnSp>
        <p:nvCxnSpPr>
          <p:cNvPr id="24" name="Straight Arrow Connector 23">
            <a:extLst>
              <a:ext uri="{FF2B5EF4-FFF2-40B4-BE49-F238E27FC236}">
                <a16:creationId xmlns:a16="http://schemas.microsoft.com/office/drawing/2014/main" id="{FDFB4C52-140E-4DE4-008F-170BE34C5FCF}"/>
              </a:ext>
            </a:extLst>
          </p:cNvPr>
          <p:cNvCxnSpPr>
            <a:cxnSpLocks/>
          </p:cNvCxnSpPr>
          <p:nvPr/>
        </p:nvCxnSpPr>
        <p:spPr>
          <a:xfrm>
            <a:off x="1822512" y="3018628"/>
            <a:ext cx="32890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2422E033-2A1B-2273-5C1B-CC4687286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708912" y="1616404"/>
            <a:ext cx="5545450" cy="4004187"/>
          </a:xfrm>
          <a:prstGeom prst="rect">
            <a:avLst/>
          </a:prstGeom>
          <a:noFill/>
          <a:extLst>
            <a:ext uri="{909E8E84-426E-40DD-AFC4-6F175D3DCCD1}">
              <a14:hiddenFill xmlns:a14="http://schemas.microsoft.com/office/drawing/2010/main">
                <a:solidFill>
                  <a:srgbClr val="FFFFFF"/>
                </a:solidFill>
              </a14:hiddenFill>
            </a:ext>
          </a:extLst>
        </p:spPr>
      </p:pic>
      <p:grpSp>
        <p:nvGrpSpPr>
          <p:cNvPr id="2132" name="Group 2131">
            <a:extLst>
              <a:ext uri="{FF2B5EF4-FFF2-40B4-BE49-F238E27FC236}">
                <a16:creationId xmlns:a16="http://schemas.microsoft.com/office/drawing/2014/main" id="{ACD19EEA-F40E-7B82-59F7-2F27938C2E60}"/>
              </a:ext>
            </a:extLst>
          </p:cNvPr>
          <p:cNvGrpSpPr/>
          <p:nvPr/>
        </p:nvGrpSpPr>
        <p:grpSpPr>
          <a:xfrm>
            <a:off x="3901746" y="1300480"/>
            <a:ext cx="736424" cy="3495018"/>
            <a:chOff x="4413540" y="1148576"/>
            <a:chExt cx="736424" cy="3849562"/>
          </a:xfrm>
        </p:grpSpPr>
        <p:cxnSp>
          <p:nvCxnSpPr>
            <p:cNvPr id="2117" name="Straight Arrow Connector 2116">
              <a:extLst>
                <a:ext uri="{FF2B5EF4-FFF2-40B4-BE49-F238E27FC236}">
                  <a16:creationId xmlns:a16="http://schemas.microsoft.com/office/drawing/2014/main" id="{CC5E5B6D-F53F-AF79-A629-55CE20E84098}"/>
                </a:ext>
              </a:extLst>
            </p:cNvPr>
            <p:cNvCxnSpPr>
              <a:cxnSpLocks/>
            </p:cNvCxnSpPr>
            <p:nvPr/>
          </p:nvCxnSpPr>
          <p:spPr>
            <a:xfrm>
              <a:off x="4413540" y="3070875"/>
              <a:ext cx="281123"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636C73B9-E64B-6718-BFB7-CC39DA6AC7A9}"/>
                </a:ext>
              </a:extLst>
            </p:cNvPr>
            <p:cNvCxnSpPr/>
            <p:nvPr/>
          </p:nvCxnSpPr>
          <p:spPr>
            <a:xfrm>
              <a:off x="4705815" y="1148576"/>
              <a:ext cx="0" cy="384956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21" name="Straight Arrow Connector 2120">
              <a:extLst>
                <a:ext uri="{FF2B5EF4-FFF2-40B4-BE49-F238E27FC236}">
                  <a16:creationId xmlns:a16="http://schemas.microsoft.com/office/drawing/2014/main" id="{F2C0D9A1-EED0-9044-3A5B-9A4B83054470}"/>
                </a:ext>
              </a:extLst>
            </p:cNvPr>
            <p:cNvCxnSpPr>
              <a:cxnSpLocks/>
            </p:cNvCxnSpPr>
            <p:nvPr/>
          </p:nvCxnSpPr>
          <p:spPr>
            <a:xfrm>
              <a:off x="4705815" y="1148576"/>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2" name="Straight Arrow Connector 2121">
              <a:extLst>
                <a:ext uri="{FF2B5EF4-FFF2-40B4-BE49-F238E27FC236}">
                  <a16:creationId xmlns:a16="http://schemas.microsoft.com/office/drawing/2014/main" id="{9E46A801-1CFE-D760-A6CB-35FAA2832411}"/>
                </a:ext>
              </a:extLst>
            </p:cNvPr>
            <p:cNvCxnSpPr>
              <a:cxnSpLocks/>
            </p:cNvCxnSpPr>
            <p:nvPr/>
          </p:nvCxnSpPr>
          <p:spPr>
            <a:xfrm>
              <a:off x="4694664" y="4986987"/>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3" name="Straight Arrow Connector 2122">
              <a:extLst>
                <a:ext uri="{FF2B5EF4-FFF2-40B4-BE49-F238E27FC236}">
                  <a16:creationId xmlns:a16="http://schemas.microsoft.com/office/drawing/2014/main" id="{4B4F1C74-F14A-E20B-1B6B-C22C06BD521A}"/>
                </a:ext>
              </a:extLst>
            </p:cNvPr>
            <p:cNvCxnSpPr>
              <a:cxnSpLocks/>
            </p:cNvCxnSpPr>
            <p:nvPr/>
          </p:nvCxnSpPr>
          <p:spPr>
            <a:xfrm>
              <a:off x="4694664" y="4553947"/>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4" name="Straight Arrow Connector 2123">
              <a:extLst>
                <a:ext uri="{FF2B5EF4-FFF2-40B4-BE49-F238E27FC236}">
                  <a16:creationId xmlns:a16="http://schemas.microsoft.com/office/drawing/2014/main" id="{2A0E4965-86C0-78B2-3F86-33C3DC9561D8}"/>
                </a:ext>
              </a:extLst>
            </p:cNvPr>
            <p:cNvCxnSpPr>
              <a:cxnSpLocks/>
            </p:cNvCxnSpPr>
            <p:nvPr/>
          </p:nvCxnSpPr>
          <p:spPr>
            <a:xfrm>
              <a:off x="4717574" y="4117716"/>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5" name="Straight Arrow Connector 2124">
              <a:extLst>
                <a:ext uri="{FF2B5EF4-FFF2-40B4-BE49-F238E27FC236}">
                  <a16:creationId xmlns:a16="http://schemas.microsoft.com/office/drawing/2014/main" id="{C82A969A-2B11-4C72-CC9B-EA9F756CF5BE}"/>
                </a:ext>
              </a:extLst>
            </p:cNvPr>
            <p:cNvCxnSpPr>
              <a:cxnSpLocks/>
            </p:cNvCxnSpPr>
            <p:nvPr/>
          </p:nvCxnSpPr>
          <p:spPr>
            <a:xfrm>
              <a:off x="4698385" y="3697166"/>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6" name="Straight Arrow Connector 2125">
              <a:extLst>
                <a:ext uri="{FF2B5EF4-FFF2-40B4-BE49-F238E27FC236}">
                  <a16:creationId xmlns:a16="http://schemas.microsoft.com/office/drawing/2014/main" id="{65738789-35BC-BCFB-6E85-A79373D8DC96}"/>
                </a:ext>
              </a:extLst>
            </p:cNvPr>
            <p:cNvCxnSpPr>
              <a:cxnSpLocks/>
            </p:cNvCxnSpPr>
            <p:nvPr/>
          </p:nvCxnSpPr>
          <p:spPr>
            <a:xfrm>
              <a:off x="4717574" y="3291944"/>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8" name="Straight Arrow Connector 2127">
              <a:extLst>
                <a:ext uri="{FF2B5EF4-FFF2-40B4-BE49-F238E27FC236}">
                  <a16:creationId xmlns:a16="http://schemas.microsoft.com/office/drawing/2014/main" id="{626ED2BF-6D2E-DC4C-FB61-7BD94F7A42E7}"/>
                </a:ext>
              </a:extLst>
            </p:cNvPr>
            <p:cNvCxnSpPr>
              <a:cxnSpLocks/>
            </p:cNvCxnSpPr>
            <p:nvPr/>
          </p:nvCxnSpPr>
          <p:spPr>
            <a:xfrm>
              <a:off x="4694664" y="2858904"/>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9" name="Straight Arrow Connector 2128">
              <a:extLst>
                <a:ext uri="{FF2B5EF4-FFF2-40B4-BE49-F238E27FC236}">
                  <a16:creationId xmlns:a16="http://schemas.microsoft.com/office/drawing/2014/main" id="{CE7D78BD-D1F2-FF3B-0263-A6252C1F4762}"/>
                </a:ext>
              </a:extLst>
            </p:cNvPr>
            <p:cNvCxnSpPr>
              <a:cxnSpLocks/>
            </p:cNvCxnSpPr>
            <p:nvPr/>
          </p:nvCxnSpPr>
          <p:spPr>
            <a:xfrm>
              <a:off x="4717574" y="2422673"/>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30" name="Straight Arrow Connector 2129">
              <a:extLst>
                <a:ext uri="{FF2B5EF4-FFF2-40B4-BE49-F238E27FC236}">
                  <a16:creationId xmlns:a16="http://schemas.microsoft.com/office/drawing/2014/main" id="{14D41636-46AE-3ABE-BCFD-78B39080A162}"/>
                </a:ext>
              </a:extLst>
            </p:cNvPr>
            <p:cNvCxnSpPr>
              <a:cxnSpLocks/>
            </p:cNvCxnSpPr>
            <p:nvPr/>
          </p:nvCxnSpPr>
          <p:spPr>
            <a:xfrm>
              <a:off x="4709536" y="2002123"/>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31" name="Straight Arrow Connector 2130">
              <a:extLst>
                <a:ext uri="{FF2B5EF4-FFF2-40B4-BE49-F238E27FC236}">
                  <a16:creationId xmlns:a16="http://schemas.microsoft.com/office/drawing/2014/main" id="{FE9BD07F-4F63-3AF7-AFF6-2BB1FFF3E37C}"/>
                </a:ext>
              </a:extLst>
            </p:cNvPr>
            <p:cNvCxnSpPr>
              <a:cxnSpLocks/>
            </p:cNvCxnSpPr>
            <p:nvPr/>
          </p:nvCxnSpPr>
          <p:spPr>
            <a:xfrm>
              <a:off x="4717574" y="1596901"/>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38" name="Group 2137">
            <a:extLst>
              <a:ext uri="{FF2B5EF4-FFF2-40B4-BE49-F238E27FC236}">
                <a16:creationId xmlns:a16="http://schemas.microsoft.com/office/drawing/2014/main" id="{4963E59C-B92D-E7A0-B0CB-B80CFB750A99}"/>
              </a:ext>
            </a:extLst>
          </p:cNvPr>
          <p:cNvGrpSpPr/>
          <p:nvPr/>
        </p:nvGrpSpPr>
        <p:grpSpPr>
          <a:xfrm>
            <a:off x="8339027" y="1814482"/>
            <a:ext cx="762356" cy="2551824"/>
            <a:chOff x="4390721" y="2002123"/>
            <a:chExt cx="762356" cy="2551824"/>
          </a:xfrm>
        </p:grpSpPr>
        <p:cxnSp>
          <p:nvCxnSpPr>
            <p:cNvPr id="2139" name="Straight Arrow Connector 2138">
              <a:extLst>
                <a:ext uri="{FF2B5EF4-FFF2-40B4-BE49-F238E27FC236}">
                  <a16:creationId xmlns:a16="http://schemas.microsoft.com/office/drawing/2014/main" id="{8213F249-78B5-1090-3F13-2F9D26FDF0CD}"/>
                </a:ext>
              </a:extLst>
            </p:cNvPr>
            <p:cNvCxnSpPr>
              <a:cxnSpLocks/>
            </p:cNvCxnSpPr>
            <p:nvPr/>
          </p:nvCxnSpPr>
          <p:spPr>
            <a:xfrm>
              <a:off x="4390721" y="3070875"/>
              <a:ext cx="292791"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0" name="Straight Connector 2139">
              <a:extLst>
                <a:ext uri="{FF2B5EF4-FFF2-40B4-BE49-F238E27FC236}">
                  <a16:creationId xmlns:a16="http://schemas.microsoft.com/office/drawing/2014/main" id="{D3C4DDE9-A227-17C9-137A-AA516901D4A0}"/>
                </a:ext>
              </a:extLst>
            </p:cNvPr>
            <p:cNvCxnSpPr>
              <a:cxnSpLocks/>
            </p:cNvCxnSpPr>
            <p:nvPr/>
          </p:nvCxnSpPr>
          <p:spPr>
            <a:xfrm>
              <a:off x="4705815" y="2002123"/>
              <a:ext cx="11759" cy="255182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3" name="Straight Arrow Connector 2142">
              <a:extLst>
                <a:ext uri="{FF2B5EF4-FFF2-40B4-BE49-F238E27FC236}">
                  <a16:creationId xmlns:a16="http://schemas.microsoft.com/office/drawing/2014/main" id="{E68A3A64-D184-E0E6-5B05-F57DD7FFCC9B}"/>
                </a:ext>
              </a:extLst>
            </p:cNvPr>
            <p:cNvCxnSpPr>
              <a:cxnSpLocks/>
            </p:cNvCxnSpPr>
            <p:nvPr/>
          </p:nvCxnSpPr>
          <p:spPr>
            <a:xfrm>
              <a:off x="4717574" y="4553947"/>
              <a:ext cx="40948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4" name="Straight Arrow Connector 2143">
              <a:extLst>
                <a:ext uri="{FF2B5EF4-FFF2-40B4-BE49-F238E27FC236}">
                  <a16:creationId xmlns:a16="http://schemas.microsoft.com/office/drawing/2014/main" id="{FD5AA79A-A51F-FEF3-253D-81B68DC3F9E9}"/>
                </a:ext>
              </a:extLst>
            </p:cNvPr>
            <p:cNvCxnSpPr>
              <a:cxnSpLocks/>
            </p:cNvCxnSpPr>
            <p:nvPr/>
          </p:nvCxnSpPr>
          <p:spPr>
            <a:xfrm>
              <a:off x="4717574" y="4117716"/>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5" name="Straight Arrow Connector 2144">
              <a:extLst>
                <a:ext uri="{FF2B5EF4-FFF2-40B4-BE49-F238E27FC236}">
                  <a16:creationId xmlns:a16="http://schemas.microsoft.com/office/drawing/2014/main" id="{E0BC57A2-A1F3-B767-55C7-4FDEEF4B4542}"/>
                </a:ext>
              </a:extLst>
            </p:cNvPr>
            <p:cNvCxnSpPr>
              <a:cxnSpLocks/>
            </p:cNvCxnSpPr>
            <p:nvPr/>
          </p:nvCxnSpPr>
          <p:spPr>
            <a:xfrm>
              <a:off x="4720687" y="3697166"/>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6" name="Straight Arrow Connector 2145">
              <a:extLst>
                <a:ext uri="{FF2B5EF4-FFF2-40B4-BE49-F238E27FC236}">
                  <a16:creationId xmlns:a16="http://schemas.microsoft.com/office/drawing/2014/main" id="{EFD3437C-4529-AB71-C381-F70489A491D2}"/>
                </a:ext>
              </a:extLst>
            </p:cNvPr>
            <p:cNvCxnSpPr>
              <a:cxnSpLocks/>
            </p:cNvCxnSpPr>
            <p:nvPr/>
          </p:nvCxnSpPr>
          <p:spPr>
            <a:xfrm>
              <a:off x="4717574" y="3291944"/>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7" name="Straight Arrow Connector 2146">
              <a:extLst>
                <a:ext uri="{FF2B5EF4-FFF2-40B4-BE49-F238E27FC236}">
                  <a16:creationId xmlns:a16="http://schemas.microsoft.com/office/drawing/2014/main" id="{F6D0ADBD-06A5-A4D5-EDC2-298EE34188B6}"/>
                </a:ext>
              </a:extLst>
            </p:cNvPr>
            <p:cNvCxnSpPr>
              <a:cxnSpLocks/>
            </p:cNvCxnSpPr>
            <p:nvPr/>
          </p:nvCxnSpPr>
          <p:spPr>
            <a:xfrm>
              <a:off x="4694664" y="2858904"/>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8" name="Straight Arrow Connector 2147">
              <a:extLst>
                <a:ext uri="{FF2B5EF4-FFF2-40B4-BE49-F238E27FC236}">
                  <a16:creationId xmlns:a16="http://schemas.microsoft.com/office/drawing/2014/main" id="{F6AE36A8-CB54-C3DE-CEDF-D266F5EE30A2}"/>
                </a:ext>
              </a:extLst>
            </p:cNvPr>
            <p:cNvCxnSpPr>
              <a:cxnSpLocks/>
            </p:cNvCxnSpPr>
            <p:nvPr/>
          </p:nvCxnSpPr>
          <p:spPr>
            <a:xfrm>
              <a:off x="4717574" y="2422673"/>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9" name="Straight Arrow Connector 2148">
              <a:extLst>
                <a:ext uri="{FF2B5EF4-FFF2-40B4-BE49-F238E27FC236}">
                  <a16:creationId xmlns:a16="http://schemas.microsoft.com/office/drawing/2014/main" id="{079F382C-3BCB-6C5B-EDE9-05B8D7659DCB}"/>
                </a:ext>
              </a:extLst>
            </p:cNvPr>
            <p:cNvCxnSpPr>
              <a:cxnSpLocks/>
            </p:cNvCxnSpPr>
            <p:nvPr/>
          </p:nvCxnSpPr>
          <p:spPr>
            <a:xfrm>
              <a:off x="4720687" y="2002123"/>
              <a:ext cx="432390"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155" name="TextBox 2154">
            <a:extLst>
              <a:ext uri="{FF2B5EF4-FFF2-40B4-BE49-F238E27FC236}">
                <a16:creationId xmlns:a16="http://schemas.microsoft.com/office/drawing/2014/main" id="{CF3727B3-AFE4-F0D7-F7D6-AFCE50D2B67F}"/>
              </a:ext>
            </a:extLst>
          </p:cNvPr>
          <p:cNvSpPr txBox="1"/>
          <p:nvPr/>
        </p:nvSpPr>
        <p:spPr>
          <a:xfrm>
            <a:off x="9116159" y="1365109"/>
            <a:ext cx="877610" cy="215444"/>
          </a:xfrm>
          <a:prstGeom prst="rect">
            <a:avLst/>
          </a:prstGeom>
          <a:solidFill>
            <a:schemeClr val="bg1"/>
          </a:solidFill>
          <a:ln>
            <a:solidFill>
              <a:srgbClr val="00B0F0"/>
            </a:solidFill>
          </a:ln>
        </p:spPr>
        <p:txBody>
          <a:bodyPr wrap="square">
            <a:spAutoFit/>
          </a:bodyPr>
          <a:lstStyle/>
          <a:p>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Real Score Class </a:t>
            </a:r>
            <a:endParaRPr lang="en-US" sz="800" dirty="0"/>
          </a:p>
        </p:txBody>
      </p:sp>
      <p:sp>
        <p:nvSpPr>
          <p:cNvPr id="2156" name="TextBox 2155">
            <a:extLst>
              <a:ext uri="{FF2B5EF4-FFF2-40B4-BE49-F238E27FC236}">
                <a16:creationId xmlns:a16="http://schemas.microsoft.com/office/drawing/2014/main" id="{9D457AF1-2401-E396-91A1-B5D44FA26A7A}"/>
              </a:ext>
            </a:extLst>
          </p:cNvPr>
          <p:cNvSpPr txBox="1"/>
          <p:nvPr/>
        </p:nvSpPr>
        <p:spPr>
          <a:xfrm>
            <a:off x="5417913" y="6402084"/>
            <a:ext cx="2417242" cy="400110"/>
          </a:xfrm>
          <a:prstGeom prst="rect">
            <a:avLst/>
          </a:prstGeom>
          <a:noFill/>
        </p:spPr>
        <p:txBody>
          <a:bodyPr wrap="square" rtlCol="0">
            <a:spAutoFit/>
          </a:bodyPr>
          <a:lstStyle/>
          <a:p>
            <a:r>
              <a:rPr lang="en-US" sz="2000" dirty="0">
                <a:latin typeface="DB Heavent" panose="02000506060000020004" pitchFamily="2" charset="-34"/>
                <a:cs typeface="DB Heavent" panose="02000506060000020004" pitchFamily="2" charset="-34"/>
              </a:rPr>
              <a:t>Training Model (3 models)</a:t>
            </a:r>
          </a:p>
        </p:txBody>
      </p:sp>
      <p:sp>
        <p:nvSpPr>
          <p:cNvPr id="2158" name="TextBox 2157">
            <a:extLst>
              <a:ext uri="{FF2B5EF4-FFF2-40B4-BE49-F238E27FC236}">
                <a16:creationId xmlns:a16="http://schemas.microsoft.com/office/drawing/2014/main" id="{C4620930-06B8-8061-2F85-C24B46AB9715}"/>
              </a:ext>
            </a:extLst>
          </p:cNvPr>
          <p:cNvSpPr txBox="1"/>
          <p:nvPr/>
        </p:nvSpPr>
        <p:spPr>
          <a:xfrm>
            <a:off x="9297334" y="5596786"/>
            <a:ext cx="2389693" cy="400110"/>
          </a:xfrm>
          <a:prstGeom prst="rect">
            <a:avLst/>
          </a:prstGeom>
          <a:noFill/>
        </p:spPr>
        <p:txBody>
          <a:bodyPr wrap="square" rtlCol="0">
            <a:spAutoFit/>
          </a:bodyPr>
          <a:lstStyle/>
          <a:p>
            <a:r>
              <a:rPr lang="en-US" sz="2000" dirty="0">
                <a:latin typeface="DB Heavent" panose="02000506060000020004" pitchFamily="2" charset="-34"/>
                <a:cs typeface="DB Heavent" panose="02000506060000020004" pitchFamily="2" charset="-34"/>
              </a:rPr>
              <a:t>Testing &amp; Evaluate Model</a:t>
            </a:r>
          </a:p>
        </p:txBody>
      </p:sp>
      <p:pic>
        <p:nvPicPr>
          <p:cNvPr id="2163" name="Picture 2162">
            <a:extLst>
              <a:ext uri="{FF2B5EF4-FFF2-40B4-BE49-F238E27FC236}">
                <a16:creationId xmlns:a16="http://schemas.microsoft.com/office/drawing/2014/main" id="{48C51C51-570B-CC41-27E7-44EF08FEA4C8}"/>
              </a:ext>
            </a:extLst>
          </p:cNvPr>
          <p:cNvPicPr>
            <a:picLocks noChangeAspect="1"/>
          </p:cNvPicPr>
          <p:nvPr/>
        </p:nvPicPr>
        <p:blipFill rotWithShape="1">
          <a:blip r:embed="rId7"/>
          <a:srcRect l="2809" t="33133" r="88293" b="29023"/>
          <a:stretch/>
        </p:blipFill>
        <p:spPr>
          <a:xfrm>
            <a:off x="10068820" y="1639505"/>
            <a:ext cx="1726862" cy="2901778"/>
          </a:xfrm>
          <a:prstGeom prst="rect">
            <a:avLst/>
          </a:prstGeom>
          <a:ln>
            <a:solidFill>
              <a:srgbClr val="002060"/>
            </a:solidFill>
          </a:ln>
        </p:spPr>
      </p:pic>
      <p:sp>
        <p:nvSpPr>
          <p:cNvPr id="2172" name="TextBox 2171">
            <a:extLst>
              <a:ext uri="{FF2B5EF4-FFF2-40B4-BE49-F238E27FC236}">
                <a16:creationId xmlns:a16="http://schemas.microsoft.com/office/drawing/2014/main" id="{605A4510-DDBF-8B99-AF18-FDC1A097CD8F}"/>
              </a:ext>
            </a:extLst>
          </p:cNvPr>
          <p:cNvSpPr txBox="1"/>
          <p:nvPr/>
        </p:nvSpPr>
        <p:spPr>
          <a:xfrm>
            <a:off x="10306238" y="1373789"/>
            <a:ext cx="1185906" cy="215444"/>
          </a:xfrm>
          <a:prstGeom prst="rect">
            <a:avLst/>
          </a:prstGeom>
          <a:solidFill>
            <a:schemeClr val="bg1"/>
          </a:solidFill>
          <a:ln>
            <a:solidFill>
              <a:srgbClr val="002060"/>
            </a:solidFill>
          </a:ln>
        </p:spPr>
        <p:txBody>
          <a:bodyPr wrap="square">
            <a:spAutoFit/>
          </a:bodyPr>
          <a:lstStyle/>
          <a:p>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Predicted Score Class </a:t>
            </a:r>
            <a:endParaRPr lang="en-US" sz="800" dirty="0"/>
          </a:p>
        </p:txBody>
      </p:sp>
      <p:pic>
        <p:nvPicPr>
          <p:cNvPr id="2173" name="Picture 4" descr="confusion matrix icon from thenounproject.com">
            <a:extLst>
              <a:ext uri="{FF2B5EF4-FFF2-40B4-BE49-F238E27FC236}">
                <a16:creationId xmlns:a16="http://schemas.microsoft.com/office/drawing/2014/main" id="{5976CB95-F8F3-9F56-6C4E-980ED1C4D329}"/>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2634" y="4693479"/>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5" name="Pentagon 6">
            <a:extLst>
              <a:ext uri="{FF2B5EF4-FFF2-40B4-BE49-F238E27FC236}">
                <a16:creationId xmlns:a16="http://schemas.microsoft.com/office/drawing/2014/main" id="{4A794219-C4D6-12E0-9693-7C32A6043B49}"/>
              </a:ext>
            </a:extLst>
          </p:cNvPr>
          <p:cNvSpPr/>
          <p:nvPr/>
        </p:nvSpPr>
        <p:spPr>
          <a:xfrm>
            <a:off x="298806" y="101762"/>
            <a:ext cx="2901903" cy="669930"/>
          </a:xfrm>
          <a:prstGeom prst="homePlate">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1.Testing the consistency of sentence</a:t>
            </a:r>
          </a:p>
          <a:p>
            <a:r>
              <a:rPr lang="en-US" dirty="0">
                <a:solidFill>
                  <a:schemeClr val="bg2">
                    <a:lumMod val="75000"/>
                  </a:schemeClr>
                </a:solidFill>
                <a:latin typeface="DB Heavent" panose="02000506060000020004" pitchFamily="2" charset="-34"/>
                <a:ea typeface="Sarabun Light"/>
                <a:cs typeface="DB Heavent" panose="02000506060000020004" pitchFamily="2" charset="-34"/>
                <a:sym typeface="Sarabun Light"/>
              </a:rPr>
              <a:t>     scoring based on Standard Score.</a:t>
            </a:r>
          </a:p>
        </p:txBody>
      </p:sp>
      <p:sp>
        <p:nvSpPr>
          <p:cNvPr id="17" name="Chevron 11">
            <a:extLst>
              <a:ext uri="{FF2B5EF4-FFF2-40B4-BE49-F238E27FC236}">
                <a16:creationId xmlns:a16="http://schemas.microsoft.com/office/drawing/2014/main" id="{66AC5074-77DA-1E53-5843-7CB3CE37D35D}"/>
              </a:ext>
            </a:extLst>
          </p:cNvPr>
          <p:cNvSpPr/>
          <p:nvPr/>
        </p:nvSpPr>
        <p:spPr>
          <a:xfrm>
            <a:off x="2950862" y="101762"/>
            <a:ext cx="3356100" cy="669930"/>
          </a:xfrm>
          <a:prstGeom prst="chevron">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2">
                    <a:lumMod val="75000"/>
                  </a:schemeClr>
                </a:solidFill>
                <a:latin typeface="DB Heavent" panose="02000506060000020004" pitchFamily="2" charset="-34"/>
                <a:ea typeface="Tahoma" panose="020B0604030504040204" pitchFamily="34" charset="0"/>
                <a:cs typeface="DB Heavent" panose="02000506060000020004" pitchFamily="2" charset="-34"/>
              </a:rPr>
              <a:t>2. Using topic modeling to generate word lists from each group of reports.</a:t>
            </a:r>
          </a:p>
        </p:txBody>
      </p:sp>
      <p:sp>
        <p:nvSpPr>
          <p:cNvPr id="19" name="Chevron 11">
            <a:extLst>
              <a:ext uri="{FF2B5EF4-FFF2-40B4-BE49-F238E27FC236}">
                <a16:creationId xmlns:a16="http://schemas.microsoft.com/office/drawing/2014/main" id="{9F27BBA7-27C8-7EF4-E746-A1B4B6285D57}"/>
              </a:ext>
            </a:extLst>
          </p:cNvPr>
          <p:cNvSpPr/>
          <p:nvPr/>
        </p:nvSpPr>
        <p:spPr>
          <a:xfrm>
            <a:off x="6059822" y="101762"/>
            <a:ext cx="3589780" cy="669930"/>
          </a:xfrm>
          <a:prstGeom prst="chevron">
            <a:avLst/>
          </a:prstGeom>
          <a:solidFill>
            <a:schemeClr val="bg1"/>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2">
                    <a:lumMod val="75000"/>
                  </a:schemeClr>
                </a:solidFill>
                <a:latin typeface="DB Heavent" panose="02000506060000020004" pitchFamily="2" charset="-34"/>
                <a:ea typeface="Tahoma" panose="020B0604030504040204" pitchFamily="34" charset="0"/>
                <a:cs typeface="DB Heavent" panose="02000506060000020004" pitchFamily="2" charset="-34"/>
              </a:rPr>
              <a:t>3. Using Zero-shot classification model </a:t>
            </a:r>
          </a:p>
          <a:p>
            <a:r>
              <a:rPr lang="en-US" b="1" dirty="0">
                <a:solidFill>
                  <a:schemeClr val="bg2">
                    <a:lumMod val="75000"/>
                  </a:schemeClr>
                </a:solidFill>
                <a:latin typeface="DB Heavent" panose="02000506060000020004" pitchFamily="2" charset="-34"/>
                <a:ea typeface="Tahoma" panose="020B0604030504040204" pitchFamily="34" charset="0"/>
                <a:cs typeface="DB Heavent" panose="02000506060000020004" pitchFamily="2" charset="-34"/>
              </a:rPr>
              <a:t>to evaluate the consistency of word lists.</a:t>
            </a:r>
          </a:p>
        </p:txBody>
      </p:sp>
      <p:sp>
        <p:nvSpPr>
          <p:cNvPr id="21" name="Chevron 11">
            <a:extLst>
              <a:ext uri="{FF2B5EF4-FFF2-40B4-BE49-F238E27FC236}">
                <a16:creationId xmlns:a16="http://schemas.microsoft.com/office/drawing/2014/main" id="{7AC959E7-3B42-C1A6-32A9-E2AAA58CEE6B}"/>
              </a:ext>
            </a:extLst>
          </p:cNvPr>
          <p:cNvSpPr/>
          <p:nvPr/>
        </p:nvSpPr>
        <p:spPr>
          <a:xfrm>
            <a:off x="9380787" y="101762"/>
            <a:ext cx="2511171" cy="669930"/>
          </a:xfrm>
          <a:prstGeom prst="chevron">
            <a:avLst/>
          </a:prstGeom>
          <a:solidFill>
            <a:srgbClr val="234863"/>
          </a:solidFill>
          <a:ln w="28575">
            <a:solidFill>
              <a:srgbClr val="2348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t" anchorCtr="0" forceAA="0" compatLnSpc="1">
            <a:prstTxWarp prst="textNoShape">
              <a:avLst/>
            </a:prstTxWarp>
            <a:noAutofit/>
          </a:bodyPr>
          <a:lstStyle/>
          <a:p>
            <a:r>
              <a:rPr lang="en-US" b="1" dirty="0">
                <a:solidFill>
                  <a:schemeClr val="bg1"/>
                </a:solidFill>
                <a:latin typeface="DB Heavent" panose="02000506060000020004" pitchFamily="2" charset="-34"/>
                <a:ea typeface="Tahoma" panose="020B0604030504040204" pitchFamily="34" charset="0"/>
                <a:cs typeface="DB Heavent" panose="02000506060000020004" pitchFamily="2" charset="-34"/>
              </a:rPr>
              <a:t>4. Sentence classification modelling.</a:t>
            </a:r>
          </a:p>
        </p:txBody>
      </p:sp>
      <p:grpSp>
        <p:nvGrpSpPr>
          <p:cNvPr id="25" name="Group 24">
            <a:extLst>
              <a:ext uri="{FF2B5EF4-FFF2-40B4-BE49-F238E27FC236}">
                <a16:creationId xmlns:a16="http://schemas.microsoft.com/office/drawing/2014/main" id="{23672FC1-1C30-1083-6A46-5DC8FC0069B4}"/>
              </a:ext>
            </a:extLst>
          </p:cNvPr>
          <p:cNvGrpSpPr/>
          <p:nvPr/>
        </p:nvGrpSpPr>
        <p:grpSpPr>
          <a:xfrm>
            <a:off x="201295" y="5193459"/>
            <a:ext cx="2193742" cy="1539204"/>
            <a:chOff x="123287" y="5255310"/>
            <a:chExt cx="2073255" cy="1539204"/>
          </a:xfrm>
        </p:grpSpPr>
        <p:sp>
          <p:nvSpPr>
            <p:cNvPr id="16" name="TextBox 15">
              <a:extLst>
                <a:ext uri="{FF2B5EF4-FFF2-40B4-BE49-F238E27FC236}">
                  <a16:creationId xmlns:a16="http://schemas.microsoft.com/office/drawing/2014/main" id="{13652265-205E-D5B8-89DA-B33114069248}"/>
                </a:ext>
              </a:extLst>
            </p:cNvPr>
            <p:cNvSpPr txBox="1"/>
            <p:nvPr/>
          </p:nvSpPr>
          <p:spPr>
            <a:xfrm>
              <a:off x="133396" y="6163269"/>
              <a:ext cx="576252" cy="400110"/>
            </a:xfrm>
            <a:prstGeom prst="rect">
              <a:avLst/>
            </a:prstGeom>
            <a:noFill/>
          </p:spPr>
          <p:txBody>
            <a:bodyPr wrap="square">
              <a:spAutoFit/>
            </a:bodyPr>
            <a:lstStyle/>
            <a:p>
              <a:r>
                <a:rPr lang="en-US" sz="2000" b="1" dirty="0">
                  <a:latin typeface="DB Heavent" panose="02000506060000020004" pitchFamily="2" charset="-34"/>
                  <a:cs typeface="DB Heavent" panose="02000506060000020004" pitchFamily="2" charset="-34"/>
                </a:rPr>
                <a:t>SVM</a:t>
              </a:r>
            </a:p>
          </p:txBody>
        </p:sp>
        <p:pic>
          <p:nvPicPr>
            <p:cNvPr id="5124" name="Picture 4" descr="No alt text provided for this image">
              <a:extLst>
                <a:ext uri="{FF2B5EF4-FFF2-40B4-BE49-F238E27FC236}">
                  <a16:creationId xmlns:a16="http://schemas.microsoft.com/office/drawing/2014/main" id="{DDCE174B-42A2-8FE9-0F23-E202007675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442" y="5255310"/>
              <a:ext cx="1422466" cy="9580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19CB1B8-6053-9AF0-58A0-71117960F052}"/>
                </a:ext>
              </a:extLst>
            </p:cNvPr>
            <p:cNvSpPr txBox="1"/>
            <p:nvPr/>
          </p:nvSpPr>
          <p:spPr>
            <a:xfrm>
              <a:off x="123287" y="6394404"/>
              <a:ext cx="2073255" cy="400110"/>
            </a:xfrm>
            <a:prstGeom prst="rect">
              <a:avLst/>
            </a:prstGeom>
            <a:noFill/>
          </p:spPr>
          <p:txBody>
            <a:bodyPr wrap="square">
              <a:spAutoFit/>
            </a:bodyPr>
            <a:lstStyle/>
            <a:p>
              <a:r>
                <a:rPr lang="en-US" sz="1000" dirty="0">
                  <a:latin typeface="DB Heavent" panose="02000506060000020004" pitchFamily="2" charset="-34"/>
                  <a:cs typeface="DB Heavent" panose="02000506060000020004" pitchFamily="2" charset="-34"/>
                </a:rPr>
                <a:t>https://www.linkedin.com/pulse/support-vector-machine-main-concepts-john-rey-patnugot</a:t>
              </a:r>
            </a:p>
          </p:txBody>
        </p:sp>
      </p:grpSp>
      <p:grpSp>
        <p:nvGrpSpPr>
          <p:cNvPr id="29" name="Group 28">
            <a:extLst>
              <a:ext uri="{FF2B5EF4-FFF2-40B4-BE49-F238E27FC236}">
                <a16:creationId xmlns:a16="http://schemas.microsoft.com/office/drawing/2014/main" id="{75D7107D-C870-0D43-E3C9-39CE5B8EAD46}"/>
              </a:ext>
            </a:extLst>
          </p:cNvPr>
          <p:cNvGrpSpPr/>
          <p:nvPr/>
        </p:nvGrpSpPr>
        <p:grpSpPr>
          <a:xfrm>
            <a:off x="2077701" y="5214038"/>
            <a:ext cx="2316446" cy="1506703"/>
            <a:chOff x="2045803" y="5252191"/>
            <a:chExt cx="2316446" cy="1506703"/>
          </a:xfrm>
        </p:grpSpPr>
        <p:pic>
          <p:nvPicPr>
            <p:cNvPr id="5126" name="Picture 6" descr="Perfect Recipe for Classification Using Logistic Regression | by Ashwin Raj  | Towards Data Science">
              <a:extLst>
                <a:ext uri="{FF2B5EF4-FFF2-40B4-BE49-F238E27FC236}">
                  <a16:creationId xmlns:a16="http://schemas.microsoft.com/office/drawing/2014/main" id="{A09664A5-BD58-892E-2186-11E22FA756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5803" y="5252191"/>
              <a:ext cx="2191874" cy="68659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3292530-0653-331B-045F-3A8EEB604BB4}"/>
                </a:ext>
              </a:extLst>
            </p:cNvPr>
            <p:cNvSpPr txBox="1"/>
            <p:nvPr/>
          </p:nvSpPr>
          <p:spPr>
            <a:xfrm>
              <a:off x="2218901" y="6204896"/>
              <a:ext cx="2143348" cy="553998"/>
            </a:xfrm>
            <a:prstGeom prst="rect">
              <a:avLst/>
            </a:prstGeom>
            <a:noFill/>
          </p:spPr>
          <p:txBody>
            <a:bodyPr wrap="square">
              <a:spAutoFit/>
            </a:bodyPr>
            <a:lstStyle/>
            <a:p>
              <a:r>
                <a:rPr lang="en-US" sz="1000" dirty="0">
                  <a:latin typeface="DB Heavent" panose="02000506060000020004" pitchFamily="2" charset="-34"/>
                  <a:cs typeface="DB Heavent" panose="02000506060000020004" pitchFamily="2" charset="-34"/>
                </a:rPr>
                <a:t>https://towardsdatascience.com/the-perfect-recipe-for-classification-using-logistic-regression-f8648e267592</a:t>
              </a:r>
            </a:p>
          </p:txBody>
        </p:sp>
        <p:sp>
          <p:nvSpPr>
            <p:cNvPr id="28" name="TextBox 27">
              <a:extLst>
                <a:ext uri="{FF2B5EF4-FFF2-40B4-BE49-F238E27FC236}">
                  <a16:creationId xmlns:a16="http://schemas.microsoft.com/office/drawing/2014/main" id="{973C6B5A-FA01-AFDF-5DD5-14B45A14B3CC}"/>
                </a:ext>
              </a:extLst>
            </p:cNvPr>
            <p:cNvSpPr txBox="1"/>
            <p:nvPr/>
          </p:nvSpPr>
          <p:spPr>
            <a:xfrm>
              <a:off x="2236449" y="5917403"/>
              <a:ext cx="2001228" cy="400110"/>
            </a:xfrm>
            <a:prstGeom prst="rect">
              <a:avLst/>
            </a:prstGeom>
            <a:noFill/>
          </p:spPr>
          <p:txBody>
            <a:bodyPr wrap="square">
              <a:spAutoFit/>
            </a:bodyPr>
            <a:lstStyle/>
            <a:p>
              <a:r>
                <a:rPr lang="en-US" sz="2000" b="1" dirty="0">
                  <a:latin typeface="DB Heavent" panose="02000506060000020004" pitchFamily="2" charset="-34"/>
                  <a:cs typeface="DB Heavent" panose="02000506060000020004" pitchFamily="2" charset="-34"/>
                </a:rPr>
                <a:t>Logistic Regression</a:t>
              </a:r>
            </a:p>
          </p:txBody>
        </p:sp>
      </p:grpSp>
      <p:sp>
        <p:nvSpPr>
          <p:cNvPr id="34" name="TextBox 33">
            <a:extLst>
              <a:ext uri="{FF2B5EF4-FFF2-40B4-BE49-F238E27FC236}">
                <a16:creationId xmlns:a16="http://schemas.microsoft.com/office/drawing/2014/main" id="{009BE86A-4591-D4AE-26EA-42ED9B7D3D19}"/>
              </a:ext>
            </a:extLst>
          </p:cNvPr>
          <p:cNvSpPr txBox="1"/>
          <p:nvPr/>
        </p:nvSpPr>
        <p:spPr>
          <a:xfrm>
            <a:off x="4492276" y="6209462"/>
            <a:ext cx="609741" cy="400110"/>
          </a:xfrm>
          <a:prstGeom prst="rect">
            <a:avLst/>
          </a:prstGeom>
          <a:noFill/>
        </p:spPr>
        <p:txBody>
          <a:bodyPr wrap="square">
            <a:spAutoFit/>
          </a:bodyPr>
          <a:lstStyle/>
          <a:p>
            <a:r>
              <a:rPr lang="en-US" sz="2000" b="1" dirty="0">
                <a:latin typeface="DB Heavent" panose="02000506060000020004" pitchFamily="2" charset="-34"/>
                <a:cs typeface="DB Heavent" panose="02000506060000020004" pitchFamily="2" charset="-34"/>
              </a:rPr>
              <a:t>ANN</a:t>
            </a:r>
          </a:p>
        </p:txBody>
      </p:sp>
    </p:spTree>
    <p:extLst>
      <p:ext uri="{BB962C8B-B14F-4D97-AF65-F5344CB8AC3E}">
        <p14:creationId xmlns:p14="http://schemas.microsoft.com/office/powerpoint/2010/main" val="931879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3"/>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t" anchorCtr="0">
            <a:noAutofit/>
          </a:bodyPr>
          <a:lstStyle/>
          <a:p>
            <a:r>
              <a:rPr lang="en-US" dirty="0">
                <a:latin typeface="DB Heavent" panose="02000506060000020004" pitchFamily="2" charset="-34"/>
                <a:cs typeface="DB Heavent" panose="02000506060000020004" pitchFamily="2" charset="-34"/>
              </a:rPr>
              <a:t>RESULTS ANALYSIS STEP 4</a:t>
            </a:r>
          </a:p>
        </p:txBody>
      </p:sp>
      <p:graphicFrame>
        <p:nvGraphicFramePr>
          <p:cNvPr id="2" name="Table 1">
            <a:extLst>
              <a:ext uri="{FF2B5EF4-FFF2-40B4-BE49-F238E27FC236}">
                <a16:creationId xmlns:a16="http://schemas.microsoft.com/office/drawing/2014/main" id="{8A9FC247-86B0-10C0-AB19-1F1AC80EB27C}"/>
              </a:ext>
            </a:extLst>
          </p:cNvPr>
          <p:cNvGraphicFramePr>
            <a:graphicFrameLocks noGrp="1"/>
          </p:cNvGraphicFramePr>
          <p:nvPr/>
        </p:nvGraphicFramePr>
        <p:xfrm>
          <a:off x="1965959" y="1752600"/>
          <a:ext cx="8260082" cy="3870960"/>
        </p:xfrm>
        <a:graphic>
          <a:graphicData uri="http://schemas.openxmlformats.org/drawingml/2006/table">
            <a:tbl>
              <a:tblPr firstRow="1" firstCol="1" bandRow="1">
                <a:tableStyleId>{5C22544A-7EE6-4342-B048-85BDC9FD1C3A}</a:tableStyleId>
              </a:tblPr>
              <a:tblGrid>
                <a:gridCol w="1370071">
                  <a:extLst>
                    <a:ext uri="{9D8B030D-6E8A-4147-A177-3AD203B41FA5}">
                      <a16:colId xmlns:a16="http://schemas.microsoft.com/office/drawing/2014/main" val="2316935008"/>
                    </a:ext>
                  </a:extLst>
                </a:gridCol>
                <a:gridCol w="1461661">
                  <a:extLst>
                    <a:ext uri="{9D8B030D-6E8A-4147-A177-3AD203B41FA5}">
                      <a16:colId xmlns:a16="http://schemas.microsoft.com/office/drawing/2014/main" val="1613400564"/>
                    </a:ext>
                  </a:extLst>
                </a:gridCol>
                <a:gridCol w="1315306">
                  <a:extLst>
                    <a:ext uri="{9D8B030D-6E8A-4147-A177-3AD203B41FA5}">
                      <a16:colId xmlns:a16="http://schemas.microsoft.com/office/drawing/2014/main" val="4140338946"/>
                    </a:ext>
                  </a:extLst>
                </a:gridCol>
                <a:gridCol w="1315306">
                  <a:extLst>
                    <a:ext uri="{9D8B030D-6E8A-4147-A177-3AD203B41FA5}">
                      <a16:colId xmlns:a16="http://schemas.microsoft.com/office/drawing/2014/main" val="3013137732"/>
                    </a:ext>
                  </a:extLst>
                </a:gridCol>
                <a:gridCol w="1366293">
                  <a:extLst>
                    <a:ext uri="{9D8B030D-6E8A-4147-A177-3AD203B41FA5}">
                      <a16:colId xmlns:a16="http://schemas.microsoft.com/office/drawing/2014/main" val="1806129324"/>
                    </a:ext>
                  </a:extLst>
                </a:gridCol>
                <a:gridCol w="1431445">
                  <a:extLst>
                    <a:ext uri="{9D8B030D-6E8A-4147-A177-3AD203B41FA5}">
                      <a16:colId xmlns:a16="http://schemas.microsoft.com/office/drawing/2014/main" val="3579624652"/>
                    </a:ext>
                  </a:extLst>
                </a:gridCol>
              </a:tblGrid>
              <a:tr h="1535566">
                <a:tc>
                  <a:txBody>
                    <a:bodyPr/>
                    <a:lstStyle/>
                    <a:p>
                      <a:pPr marL="0" marR="0" algn="ctr">
                        <a:lnSpc>
                          <a:spcPct val="150000"/>
                        </a:lnSpc>
                        <a:spcBef>
                          <a:spcPts val="0"/>
                        </a:spcBef>
                        <a:spcAft>
                          <a:spcPts val="0"/>
                        </a:spcAft>
                      </a:pPr>
                      <a:r>
                        <a:rPr lang="en-US" sz="2400">
                          <a:effectLst/>
                          <a:latin typeface="DB Heavent" panose="02000506060000020004" pitchFamily="2" charset="-34"/>
                          <a:cs typeface="DB Heavent" panose="02000506060000020004" pitchFamily="2" charset="-34"/>
                        </a:rPr>
                        <a:t>model</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lnSpc>
                          <a:spcPct val="150000"/>
                        </a:lnSpc>
                        <a:spcBef>
                          <a:spcPts val="0"/>
                        </a:spcBef>
                        <a:spcAft>
                          <a:spcPts val="0"/>
                        </a:spcAft>
                      </a:pPr>
                      <a:r>
                        <a:rPr lang="en-US" sz="2400">
                          <a:effectLst/>
                          <a:latin typeface="DB Heavent" panose="02000506060000020004" pitchFamily="2" charset="-34"/>
                          <a:cs typeface="DB Heavent" panose="02000506060000020004" pitchFamily="2" charset="-34"/>
                        </a:rPr>
                        <a:t>Pretrain sentence embedding</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lnSpc>
                          <a:spcPct val="150000"/>
                        </a:lnSpc>
                        <a:spcBef>
                          <a:spcPts val="0"/>
                        </a:spcBef>
                        <a:spcAft>
                          <a:spcPts val="0"/>
                        </a:spcAft>
                      </a:pPr>
                      <a:r>
                        <a:rPr lang="en-US" sz="2400" dirty="0">
                          <a:effectLst/>
                          <a:latin typeface="DB Heavent" panose="02000506060000020004" pitchFamily="2" charset="-34"/>
                          <a:cs typeface="DB Heavent" panose="02000506060000020004" pitchFamily="2" charset="-34"/>
                        </a:rPr>
                        <a:t>P</a:t>
                      </a:r>
                      <a:endParaRPr lang="en-US" sz="2400"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lnSpc>
                          <a:spcPct val="150000"/>
                        </a:lnSpc>
                        <a:spcBef>
                          <a:spcPts val="0"/>
                        </a:spcBef>
                        <a:spcAft>
                          <a:spcPts val="0"/>
                        </a:spcAft>
                      </a:pPr>
                      <a:r>
                        <a:rPr lang="en-US" sz="2400">
                          <a:effectLst/>
                          <a:latin typeface="DB Heavent" panose="02000506060000020004" pitchFamily="2" charset="-34"/>
                          <a:cs typeface="DB Heavent" panose="02000506060000020004" pitchFamily="2" charset="-34"/>
                        </a:rPr>
                        <a:t>R</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lnSpc>
                          <a:spcPct val="150000"/>
                        </a:lnSpc>
                        <a:spcBef>
                          <a:spcPts val="0"/>
                        </a:spcBef>
                        <a:spcAft>
                          <a:spcPts val="0"/>
                        </a:spcAft>
                      </a:pPr>
                      <a:r>
                        <a:rPr lang="en-US" sz="2400">
                          <a:effectLst/>
                          <a:latin typeface="DB Heavent" panose="02000506060000020004" pitchFamily="2" charset="-34"/>
                          <a:cs typeface="DB Heavent" panose="02000506060000020004" pitchFamily="2" charset="-34"/>
                        </a:rPr>
                        <a:t>F.1-Macro</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lnSpc>
                          <a:spcPct val="150000"/>
                        </a:lnSpc>
                        <a:spcBef>
                          <a:spcPts val="0"/>
                        </a:spcBef>
                        <a:spcAft>
                          <a:spcPts val="0"/>
                        </a:spcAft>
                      </a:pPr>
                      <a:r>
                        <a:rPr lang="en-US" sz="2400" dirty="0">
                          <a:effectLst/>
                          <a:latin typeface="DB Heavent" panose="02000506060000020004" pitchFamily="2" charset="-34"/>
                          <a:cs typeface="DB Heavent" panose="02000506060000020004" pitchFamily="2" charset="-34"/>
                        </a:rPr>
                        <a:t>Time spends.</a:t>
                      </a:r>
                    </a:p>
                    <a:p>
                      <a:pPr marL="0" marR="0" algn="ctr">
                        <a:lnSpc>
                          <a:spcPct val="150000"/>
                        </a:lnSpc>
                        <a:spcBef>
                          <a:spcPts val="0"/>
                        </a:spcBef>
                        <a:spcAft>
                          <a:spcPts val="600"/>
                        </a:spcAft>
                      </a:pPr>
                      <a:r>
                        <a:rPr lang="en-US" sz="2400" dirty="0">
                          <a:effectLst/>
                          <a:latin typeface="DB Heavent" panose="02000506060000020004" pitchFamily="2" charset="-34"/>
                          <a:cs typeface="DB Heavent" panose="02000506060000020004" pitchFamily="2" charset="-34"/>
                        </a:rPr>
                        <a:t>for encoding</a:t>
                      </a:r>
                      <a:endParaRPr lang="th-TH" sz="2400" dirty="0">
                        <a:effectLst/>
                        <a:latin typeface="DB Heavent" panose="02000506060000020004" pitchFamily="2" charset="-34"/>
                        <a:cs typeface="DB Heavent" panose="02000506060000020004" pitchFamily="2" charset="-34"/>
                      </a:endParaRPr>
                    </a:p>
                    <a:p>
                      <a:pPr marL="0" marR="0" algn="ctr">
                        <a:lnSpc>
                          <a:spcPct val="150000"/>
                        </a:lnSpc>
                        <a:spcBef>
                          <a:spcPts val="0"/>
                        </a:spcBef>
                        <a:spcAft>
                          <a:spcPts val="600"/>
                        </a:spcAft>
                      </a:pPr>
                      <a:r>
                        <a:rPr lang="en-US" sz="2400" dirty="0">
                          <a:effectLst/>
                          <a:latin typeface="DB Heavent" panose="02000506060000020004" pitchFamily="2" charset="-34"/>
                          <a:ea typeface="Calibri" panose="020F0502020204030204" pitchFamily="34" charset="0"/>
                          <a:cs typeface="DB Heavent" panose="02000506060000020004" pitchFamily="2" charset="-34"/>
                        </a:rPr>
                        <a:t>(minutes)</a:t>
                      </a:r>
                    </a:p>
                  </a:txBody>
                  <a:tcPr marL="68580" marR="68580" marT="0" marB="0"/>
                </a:tc>
                <a:extLst>
                  <a:ext uri="{0D108BD9-81ED-4DB2-BD59-A6C34878D82A}">
                    <a16:rowId xmlns:a16="http://schemas.microsoft.com/office/drawing/2014/main" val="2666565379"/>
                  </a:ext>
                </a:extLst>
              </a:tr>
              <a:tr h="362822">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ANN</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USE</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06:57</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163596038"/>
                  </a:ext>
                </a:extLst>
              </a:tr>
              <a:tr h="362822">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Logist.</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USE</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0.69</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0.67</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06:57</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3443038164"/>
                  </a:ext>
                </a:extLst>
              </a:tr>
              <a:tr h="362822">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SVM</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USE</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0.70</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0.70</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0.70</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b="1" dirty="0">
                          <a:effectLst/>
                          <a:latin typeface="DB Heavent" panose="02000506060000020004" pitchFamily="2" charset="-34"/>
                          <a:cs typeface="DB Heavent" panose="02000506060000020004" pitchFamily="2" charset="-34"/>
                        </a:rPr>
                        <a:t>06:57</a:t>
                      </a:r>
                      <a:endParaRPr lang="en-US" sz="2400" b="1"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2185894413"/>
                  </a:ext>
                </a:extLst>
              </a:tr>
              <a:tr h="362822">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ANN</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LEALLA</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0.61</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0.60</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0.60</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05:47</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2298982497"/>
                  </a:ext>
                </a:extLst>
              </a:tr>
              <a:tr h="362822">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Logist.</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LEALLA</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0.61</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0.60</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0.60</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05:47</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50962115"/>
                  </a:ext>
                </a:extLst>
              </a:tr>
              <a:tr h="362822">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SVM</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LEALLA</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0.62</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0.63</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a:effectLst/>
                          <a:latin typeface="DB Heavent" panose="02000506060000020004" pitchFamily="2" charset="-34"/>
                          <a:cs typeface="DB Heavent" panose="02000506060000020004" pitchFamily="2" charset="-34"/>
                        </a:rPr>
                        <a:t>0.62</a:t>
                      </a:r>
                      <a:endParaRPr lang="en-US" sz="2400" i="1">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nchor="ctr"/>
                </a:tc>
                <a:tc>
                  <a:txBody>
                    <a:bodyPr/>
                    <a:lstStyle/>
                    <a:p>
                      <a:pPr marL="0" marR="0" algn="ctr">
                        <a:spcBef>
                          <a:spcPts val="0"/>
                        </a:spcBef>
                        <a:spcAft>
                          <a:spcPts val="0"/>
                        </a:spcAft>
                      </a:pPr>
                      <a:r>
                        <a:rPr lang="en-US" sz="2400" dirty="0">
                          <a:effectLst/>
                          <a:latin typeface="DB Heavent" panose="02000506060000020004" pitchFamily="2" charset="-34"/>
                          <a:cs typeface="DB Heavent" panose="02000506060000020004" pitchFamily="2" charset="-34"/>
                        </a:rPr>
                        <a:t>05:47</a:t>
                      </a:r>
                      <a:endParaRPr lang="en-US" sz="2400" i="1" dirty="0">
                        <a:solidFill>
                          <a:srgbClr val="000000"/>
                        </a:solidFill>
                        <a:effectLst/>
                        <a:latin typeface="DB Heavent" panose="02000506060000020004" pitchFamily="2" charset="-34"/>
                        <a:ea typeface="Calibri" panose="020F0502020204030204" pitchFamily="34" charset="0"/>
                        <a:cs typeface="DB Heavent" panose="02000506060000020004" pitchFamily="2" charset="-34"/>
                      </a:endParaRPr>
                    </a:p>
                  </a:txBody>
                  <a:tcPr marL="68580" marR="68580" marT="0" marB="0"/>
                </a:tc>
                <a:extLst>
                  <a:ext uri="{0D108BD9-81ED-4DB2-BD59-A6C34878D82A}">
                    <a16:rowId xmlns:a16="http://schemas.microsoft.com/office/drawing/2014/main" val="3086987939"/>
                  </a:ext>
                </a:extLst>
              </a:tr>
            </a:tbl>
          </a:graphicData>
        </a:graphic>
      </p:graphicFrame>
      <p:sp>
        <p:nvSpPr>
          <p:cNvPr id="3" name="Slide Number Placeholder 1">
            <a:extLst>
              <a:ext uri="{FF2B5EF4-FFF2-40B4-BE49-F238E27FC236}">
                <a16:creationId xmlns:a16="http://schemas.microsoft.com/office/drawing/2014/main" id="{CD83CD26-A6AC-7ECD-A1C4-05D18D2C10E9}"/>
              </a:ext>
            </a:extLst>
          </p:cNvPr>
          <p:cNvSpPr txBox="1">
            <a:spLocks/>
          </p:cNvSpPr>
          <p:nvPr/>
        </p:nvSpPr>
        <p:spPr>
          <a:xfrm>
            <a:off x="9297335" y="641349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24</a:t>
            </a:fld>
            <a:endParaRPr lang="en-US" sz="1200" dirty="0"/>
          </a:p>
        </p:txBody>
      </p:sp>
    </p:spTree>
    <p:extLst>
      <p:ext uri="{BB962C8B-B14F-4D97-AF65-F5344CB8AC3E}">
        <p14:creationId xmlns:p14="http://schemas.microsoft.com/office/powerpoint/2010/main" val="428773849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35"/>
          <p:cNvSpPr txBox="1">
            <a:spLocks noGrp="1"/>
          </p:cNvSpPr>
          <p:nvPr>
            <p:ph type="title"/>
          </p:nvPr>
        </p:nvSpPr>
        <p:spPr>
          <a:xfrm>
            <a:off x="4140199" y="212672"/>
            <a:ext cx="4156307" cy="596800"/>
          </a:xfrm>
          <a:prstGeom prst="rect">
            <a:avLst/>
          </a:prstGeom>
        </p:spPr>
        <p:txBody>
          <a:bodyPr spcFirstLastPara="1" vert="horz" wrap="square" lIns="121900" tIns="121900" rIns="121900" bIns="121900" rtlCol="0" anchor="ctr" anchorCtr="0">
            <a:noAutofit/>
          </a:bodyPr>
          <a:lstStyle/>
          <a:p>
            <a:pPr algn="l">
              <a:spcBef>
                <a:spcPts val="0"/>
              </a:spcBef>
            </a:pPr>
            <a:r>
              <a:rPr lang="en" sz="4000" dirty="0"/>
              <a:t>CONCLUSIONS</a:t>
            </a:r>
            <a:endParaRPr sz="4000" dirty="0"/>
          </a:p>
        </p:txBody>
      </p:sp>
      <p:grpSp>
        <p:nvGrpSpPr>
          <p:cNvPr id="919" name="Google Shape;919;p35"/>
          <p:cNvGrpSpPr/>
          <p:nvPr/>
        </p:nvGrpSpPr>
        <p:grpSpPr>
          <a:xfrm>
            <a:off x="914801" y="931473"/>
            <a:ext cx="9553996" cy="1067527"/>
            <a:chOff x="1206281" y="1144026"/>
            <a:chExt cx="7165497" cy="800645"/>
          </a:xfrm>
        </p:grpSpPr>
        <p:sp>
          <p:nvSpPr>
            <p:cNvPr id="920" name="Google Shape;920;p35"/>
            <p:cNvSpPr/>
            <p:nvPr/>
          </p:nvSpPr>
          <p:spPr>
            <a:xfrm>
              <a:off x="1636976" y="1144250"/>
              <a:ext cx="6734802" cy="8004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921" name="Google Shape;921;p35"/>
            <p:cNvSpPr/>
            <p:nvPr/>
          </p:nvSpPr>
          <p:spPr>
            <a:xfrm>
              <a:off x="1206281" y="1144026"/>
              <a:ext cx="924355" cy="800645"/>
            </a:xfrm>
            <a:custGeom>
              <a:avLst/>
              <a:gdLst/>
              <a:ahLst/>
              <a:cxnLst/>
              <a:rect l="l" t="t" r="r" b="b"/>
              <a:pathLst>
                <a:path w="51055" h="44209" extrusionOk="0">
                  <a:moveTo>
                    <a:pt x="12764" y="1"/>
                  </a:moveTo>
                  <a:lnTo>
                    <a:pt x="1" y="22111"/>
                  </a:lnTo>
                  <a:lnTo>
                    <a:pt x="12764" y="44208"/>
                  </a:lnTo>
                  <a:lnTo>
                    <a:pt x="38291" y="44208"/>
                  </a:lnTo>
                  <a:lnTo>
                    <a:pt x="51055" y="22111"/>
                  </a:lnTo>
                  <a:lnTo>
                    <a:pt x="38291" y="1"/>
                  </a:lnTo>
                  <a:close/>
                </a:path>
              </a:pathLst>
            </a:custGeom>
            <a:solidFill>
              <a:schemeClr val="lt1"/>
            </a:solidFill>
            <a:ln w="1524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 sz="4667" dirty="0">
                  <a:solidFill>
                    <a:schemeClr val="accent1"/>
                  </a:solidFill>
                  <a:latin typeface="Fira Sans Extra Condensed Medium"/>
                  <a:ea typeface="Fira Sans Extra Condensed Medium"/>
                  <a:cs typeface="Fira Sans Extra Condensed Medium"/>
                  <a:sym typeface="Fira Sans Extra Condensed Medium"/>
                </a:rPr>
                <a:t>O1</a:t>
              </a:r>
              <a:endParaRPr sz="2400" dirty="0">
                <a:solidFill>
                  <a:schemeClr val="accent1"/>
                </a:solidFill>
              </a:endParaRPr>
            </a:p>
          </p:txBody>
        </p:sp>
        <p:sp>
          <p:nvSpPr>
            <p:cNvPr id="922" name="Google Shape;922;p35"/>
            <p:cNvSpPr txBox="1"/>
            <p:nvPr/>
          </p:nvSpPr>
          <p:spPr>
            <a:xfrm>
              <a:off x="2069295" y="1346197"/>
              <a:ext cx="6302483" cy="433500"/>
            </a:xfrm>
            <a:prstGeom prst="rect">
              <a:avLst/>
            </a:prstGeom>
            <a:noFill/>
            <a:ln>
              <a:noFill/>
            </a:ln>
          </p:spPr>
          <p:txBody>
            <a:bodyPr spcFirstLastPara="1" wrap="square" lIns="121900" tIns="60933" rIns="121900" bIns="60933" anchor="ctr" anchorCtr="0">
              <a:noAutofit/>
            </a:bodyPr>
            <a:lstStyle/>
            <a:p>
              <a:pPr marL="0" indent="0"/>
              <a:r>
                <a:rPr lang="en-US" sz="2800" dirty="0">
                  <a:solidFill>
                    <a:schemeClr val="bg1"/>
                  </a:solidFill>
                  <a:latin typeface="Angsana New" panose="02020603050405020304" pitchFamily="18" charset="-34"/>
                  <a:cs typeface="Angsana New" panose="02020603050405020304" pitchFamily="18" charset="-34"/>
                </a:rPr>
                <a:t>Study and development of an analysis and evaluation system for hospital accreditation based on inspection reports, specifically regarding the medication system </a:t>
              </a:r>
            </a:p>
          </p:txBody>
        </p:sp>
      </p:grpSp>
      <p:grpSp>
        <p:nvGrpSpPr>
          <p:cNvPr id="923" name="Google Shape;923;p35"/>
          <p:cNvGrpSpPr/>
          <p:nvPr/>
        </p:nvGrpSpPr>
        <p:grpSpPr>
          <a:xfrm>
            <a:off x="1205879" y="2181193"/>
            <a:ext cx="10457060" cy="1439179"/>
            <a:chOff x="1189118" y="2014190"/>
            <a:chExt cx="7101897" cy="914432"/>
          </a:xfrm>
        </p:grpSpPr>
        <p:sp>
          <p:nvSpPr>
            <p:cNvPr id="924" name="Google Shape;924;p35"/>
            <p:cNvSpPr/>
            <p:nvPr/>
          </p:nvSpPr>
          <p:spPr>
            <a:xfrm>
              <a:off x="1189118" y="2048549"/>
              <a:ext cx="6317936" cy="880073"/>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925" name="Google Shape;925;p35"/>
            <p:cNvSpPr/>
            <p:nvPr/>
          </p:nvSpPr>
          <p:spPr>
            <a:xfrm>
              <a:off x="7185433" y="2014190"/>
              <a:ext cx="1105582" cy="914431"/>
            </a:xfrm>
            <a:custGeom>
              <a:avLst/>
              <a:gdLst/>
              <a:ahLst/>
              <a:cxnLst/>
              <a:rect l="l" t="t" r="r" b="b"/>
              <a:pathLst>
                <a:path w="51055" h="44221" extrusionOk="0">
                  <a:moveTo>
                    <a:pt x="12764" y="0"/>
                  </a:moveTo>
                  <a:lnTo>
                    <a:pt x="0" y="22110"/>
                  </a:lnTo>
                  <a:lnTo>
                    <a:pt x="12764" y="44220"/>
                  </a:lnTo>
                  <a:lnTo>
                    <a:pt x="38291" y="44220"/>
                  </a:lnTo>
                  <a:lnTo>
                    <a:pt x="51054" y="22110"/>
                  </a:lnTo>
                  <a:lnTo>
                    <a:pt x="38291" y="0"/>
                  </a:lnTo>
                  <a:close/>
                </a:path>
              </a:pathLst>
            </a:custGeom>
            <a:solidFill>
              <a:schemeClr val="lt1"/>
            </a:solidFill>
            <a:ln w="1524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 sz="4667" dirty="0">
                  <a:solidFill>
                    <a:schemeClr val="accent2"/>
                  </a:solidFill>
                  <a:latin typeface="Fira Sans Extra Condensed Medium"/>
                  <a:ea typeface="Fira Sans Extra Condensed Medium"/>
                  <a:cs typeface="Fira Sans Extra Condensed Medium"/>
                  <a:sym typeface="Fira Sans Extra Condensed Medium"/>
                </a:rPr>
                <a:t>R1</a:t>
              </a:r>
              <a:endParaRPr sz="2400" dirty="0">
                <a:solidFill>
                  <a:schemeClr val="accent2"/>
                </a:solidFill>
              </a:endParaRPr>
            </a:p>
          </p:txBody>
        </p:sp>
        <p:sp>
          <p:nvSpPr>
            <p:cNvPr id="926" name="Google Shape;926;p35"/>
            <p:cNvSpPr txBox="1"/>
            <p:nvPr/>
          </p:nvSpPr>
          <p:spPr>
            <a:xfrm>
              <a:off x="1357287" y="2238523"/>
              <a:ext cx="6933728" cy="433500"/>
            </a:xfrm>
            <a:prstGeom prst="rect">
              <a:avLst/>
            </a:prstGeom>
            <a:noFill/>
            <a:ln>
              <a:noFill/>
            </a:ln>
          </p:spPr>
          <p:txBody>
            <a:bodyPr spcFirstLastPara="1" wrap="square" lIns="121900" tIns="60933" rIns="121900" bIns="60933" anchor="ctr" anchorCtr="0">
              <a:noAutofit/>
            </a:bodyPr>
            <a:lstStyle/>
            <a:p>
              <a:pPr marL="0" indent="0"/>
              <a:r>
                <a:rPr lang="en-US" sz="2800" dirty="0">
                  <a:solidFill>
                    <a:schemeClr val="bg1"/>
                  </a:solidFill>
                  <a:latin typeface="Angsana New" panose="02020603050405020304" pitchFamily="18" charset="-34"/>
                  <a:cs typeface="Angsana New" panose="02020603050405020304" pitchFamily="18" charset="-34"/>
                </a:rPr>
                <a:t>Can be developed to serving as a recommendation and verification system for evaluating </a:t>
              </a:r>
            </a:p>
            <a:p>
              <a:pPr marL="0" indent="0"/>
              <a:r>
                <a:rPr lang="en-US" sz="2800" dirty="0">
                  <a:solidFill>
                    <a:schemeClr val="bg1"/>
                  </a:solidFill>
                  <a:latin typeface="Angsana New" panose="02020603050405020304" pitchFamily="18" charset="-34"/>
                  <a:cs typeface="Angsana New" panose="02020603050405020304" pitchFamily="18" charset="-34"/>
                </a:rPr>
                <a:t>survey ratings. Furthermore, these tools can be extended to other areas of survey reports, </a:t>
              </a:r>
            </a:p>
            <a:p>
              <a:pPr marL="0" indent="0"/>
              <a:r>
                <a:rPr lang="en-US" sz="2800" dirty="0">
                  <a:solidFill>
                    <a:schemeClr val="bg1"/>
                  </a:solidFill>
                  <a:latin typeface="Angsana New" panose="02020603050405020304" pitchFamily="18" charset="-34"/>
                  <a:cs typeface="Angsana New" panose="02020603050405020304" pitchFamily="18" charset="-34"/>
                </a:rPr>
                <a:t>offering broader applications.</a:t>
              </a:r>
            </a:p>
          </p:txBody>
        </p:sp>
      </p:grpSp>
      <p:grpSp>
        <p:nvGrpSpPr>
          <p:cNvPr id="927" name="Google Shape;927;p35"/>
          <p:cNvGrpSpPr/>
          <p:nvPr/>
        </p:nvGrpSpPr>
        <p:grpSpPr>
          <a:xfrm>
            <a:off x="1205879" y="5028574"/>
            <a:ext cx="10370999" cy="1277474"/>
            <a:chOff x="2081609" y="3856855"/>
            <a:chExt cx="6856473" cy="800645"/>
          </a:xfrm>
          <a:solidFill>
            <a:srgbClr val="ED7D31"/>
          </a:solidFill>
        </p:grpSpPr>
        <p:sp>
          <p:nvSpPr>
            <p:cNvPr id="928" name="Google Shape;928;p35"/>
            <p:cNvSpPr/>
            <p:nvPr/>
          </p:nvSpPr>
          <p:spPr>
            <a:xfrm>
              <a:off x="2081609" y="3857100"/>
              <a:ext cx="6073746" cy="800400"/>
            </a:xfrm>
            <a:prstGeom prst="rect">
              <a:avLst/>
            </a:prstGeom>
            <a:grpFill/>
            <a:ln>
              <a:noFill/>
            </a:ln>
          </p:spPr>
          <p:txBody>
            <a:bodyPr spcFirstLastPara="1" wrap="square" lIns="121900" tIns="121900" rIns="121900" bIns="121900" anchor="ctr" anchorCtr="0">
              <a:noAutofit/>
            </a:bodyPr>
            <a:lstStyle/>
            <a:p>
              <a:endParaRPr sz="2400"/>
            </a:p>
          </p:txBody>
        </p:sp>
        <p:sp>
          <p:nvSpPr>
            <p:cNvPr id="930" name="Google Shape;930;p35"/>
            <p:cNvSpPr txBox="1"/>
            <p:nvPr/>
          </p:nvSpPr>
          <p:spPr>
            <a:xfrm>
              <a:off x="2245314" y="4033944"/>
              <a:ext cx="5634847" cy="433500"/>
            </a:xfrm>
            <a:prstGeom prst="rect">
              <a:avLst/>
            </a:prstGeom>
            <a:grpFill/>
            <a:ln>
              <a:noFill/>
            </a:ln>
          </p:spPr>
          <p:txBody>
            <a:bodyPr spcFirstLastPara="1" wrap="square" lIns="121900" tIns="60933" rIns="121900" bIns="60933" anchor="ctr" anchorCtr="0">
              <a:noAutofit/>
            </a:bodyPr>
            <a:lstStyle/>
            <a:p>
              <a:pPr marL="0" indent="0" algn="l"/>
              <a:r>
                <a:rPr lang="en-US" sz="2800" dirty="0">
                  <a:solidFill>
                    <a:schemeClr val="bg1"/>
                  </a:solidFill>
                  <a:latin typeface="Angsana New" panose="02020603050405020304" pitchFamily="18" charset="-34"/>
                  <a:cs typeface="Angsana New" panose="02020603050405020304" pitchFamily="18" charset="-34"/>
                </a:rPr>
                <a:t>The applied methods and techniques have yielded good results, providing perspectives that can be used to evaluate survey outcomes effectively. This saves time and allows healthcare personnel to allocate more time to other tasks.</a:t>
              </a:r>
              <a:endParaRPr lang="th-TH" sz="2800" dirty="0">
                <a:solidFill>
                  <a:schemeClr val="bg1"/>
                </a:solidFill>
                <a:latin typeface="Angsana New" panose="02020603050405020304" pitchFamily="18" charset="-34"/>
                <a:cs typeface="Angsana New" panose="02020603050405020304" pitchFamily="18" charset="-34"/>
              </a:endParaRPr>
            </a:p>
          </p:txBody>
        </p:sp>
        <p:sp>
          <p:nvSpPr>
            <p:cNvPr id="929" name="Google Shape;929;p35"/>
            <p:cNvSpPr/>
            <p:nvPr/>
          </p:nvSpPr>
          <p:spPr>
            <a:xfrm>
              <a:off x="7918747" y="3856855"/>
              <a:ext cx="1019335" cy="800645"/>
            </a:xfrm>
            <a:custGeom>
              <a:avLst/>
              <a:gdLst/>
              <a:ahLst/>
              <a:cxnLst/>
              <a:rect l="l" t="t" r="r" b="b"/>
              <a:pathLst>
                <a:path w="51055" h="44209" extrusionOk="0">
                  <a:moveTo>
                    <a:pt x="12764" y="1"/>
                  </a:moveTo>
                  <a:lnTo>
                    <a:pt x="0" y="22111"/>
                  </a:lnTo>
                  <a:lnTo>
                    <a:pt x="12764" y="44209"/>
                  </a:lnTo>
                  <a:lnTo>
                    <a:pt x="38291" y="44209"/>
                  </a:lnTo>
                  <a:lnTo>
                    <a:pt x="51054" y="22111"/>
                  </a:lnTo>
                  <a:lnTo>
                    <a:pt x="38291" y="1"/>
                  </a:lnTo>
                  <a:close/>
                </a:path>
              </a:pathLst>
            </a:custGeom>
            <a:grpFill/>
            <a:ln w="1524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 sz="4667" dirty="0">
                  <a:solidFill>
                    <a:schemeClr val="bg1"/>
                  </a:solidFill>
                  <a:latin typeface="Fira Sans Extra Condensed Medium"/>
                  <a:ea typeface="Fira Sans Extra Condensed Medium"/>
                  <a:cs typeface="Fira Sans Extra Condensed Medium"/>
                  <a:sym typeface="Fira Sans Extra Condensed Medium"/>
                </a:rPr>
                <a:t>R2</a:t>
              </a:r>
              <a:endParaRPr sz="2400" dirty="0">
                <a:solidFill>
                  <a:schemeClr val="bg1"/>
                </a:solidFill>
              </a:endParaRPr>
            </a:p>
          </p:txBody>
        </p:sp>
      </p:grpSp>
      <p:grpSp>
        <p:nvGrpSpPr>
          <p:cNvPr id="931" name="Google Shape;931;p35"/>
          <p:cNvGrpSpPr/>
          <p:nvPr/>
        </p:nvGrpSpPr>
        <p:grpSpPr>
          <a:xfrm>
            <a:off x="914803" y="3766725"/>
            <a:ext cx="9553995" cy="1067476"/>
            <a:chOff x="893295" y="2952593"/>
            <a:chExt cx="6433056" cy="800607"/>
          </a:xfrm>
          <a:solidFill>
            <a:srgbClr val="4472C4"/>
          </a:solidFill>
        </p:grpSpPr>
        <p:sp>
          <p:nvSpPr>
            <p:cNvPr id="932" name="Google Shape;932;p35"/>
            <p:cNvSpPr/>
            <p:nvPr/>
          </p:nvSpPr>
          <p:spPr>
            <a:xfrm>
              <a:off x="1531249" y="2952800"/>
              <a:ext cx="5795102" cy="800400"/>
            </a:xfrm>
            <a:prstGeom prst="rect">
              <a:avLst/>
            </a:prstGeom>
            <a:grpFill/>
            <a:ln>
              <a:noFill/>
            </a:ln>
          </p:spPr>
          <p:txBody>
            <a:bodyPr spcFirstLastPara="1" wrap="square" lIns="121900" tIns="121900" rIns="121900" bIns="121900" anchor="ctr" anchorCtr="0">
              <a:noAutofit/>
            </a:bodyPr>
            <a:lstStyle/>
            <a:p>
              <a:endParaRPr sz="2400" dirty="0"/>
            </a:p>
          </p:txBody>
        </p:sp>
        <p:sp>
          <p:nvSpPr>
            <p:cNvPr id="933" name="Google Shape;933;p35"/>
            <p:cNvSpPr/>
            <p:nvPr/>
          </p:nvSpPr>
          <p:spPr>
            <a:xfrm>
              <a:off x="893295" y="2952593"/>
              <a:ext cx="829869" cy="800607"/>
            </a:xfrm>
            <a:custGeom>
              <a:avLst/>
              <a:gdLst/>
              <a:ahLst/>
              <a:cxnLst/>
              <a:rect l="l" t="t" r="r" b="b"/>
              <a:pathLst>
                <a:path w="51055" h="44220" extrusionOk="0">
                  <a:moveTo>
                    <a:pt x="12764" y="0"/>
                  </a:moveTo>
                  <a:lnTo>
                    <a:pt x="1" y="22110"/>
                  </a:lnTo>
                  <a:lnTo>
                    <a:pt x="12764" y="44220"/>
                  </a:lnTo>
                  <a:lnTo>
                    <a:pt x="38291" y="44220"/>
                  </a:lnTo>
                  <a:lnTo>
                    <a:pt x="51055" y="22110"/>
                  </a:lnTo>
                  <a:lnTo>
                    <a:pt x="38291" y="0"/>
                  </a:lnTo>
                  <a:close/>
                </a:path>
              </a:pathLst>
            </a:custGeom>
            <a:solidFill>
              <a:srgbClr val="4472C4"/>
            </a:solidFill>
            <a:ln w="1524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 sz="4667" dirty="0">
                  <a:solidFill>
                    <a:schemeClr val="bg1"/>
                  </a:solidFill>
                  <a:latin typeface="Fira Sans Extra Condensed Medium"/>
                  <a:ea typeface="Fira Sans Extra Condensed Medium"/>
                  <a:cs typeface="Fira Sans Extra Condensed Medium"/>
                  <a:sym typeface="Fira Sans Extra Condensed Medium"/>
                </a:rPr>
                <a:t>O2</a:t>
              </a:r>
              <a:endParaRPr sz="2400" dirty="0">
                <a:solidFill>
                  <a:schemeClr val="bg1"/>
                </a:solidFill>
              </a:endParaRPr>
            </a:p>
          </p:txBody>
        </p:sp>
        <p:sp>
          <p:nvSpPr>
            <p:cNvPr id="934" name="Google Shape;934;p35"/>
            <p:cNvSpPr txBox="1"/>
            <p:nvPr/>
          </p:nvSpPr>
          <p:spPr>
            <a:xfrm>
              <a:off x="1830942" y="3109167"/>
              <a:ext cx="5195715" cy="433500"/>
            </a:xfrm>
            <a:prstGeom prst="rect">
              <a:avLst/>
            </a:prstGeom>
            <a:grpFill/>
            <a:ln>
              <a:noFill/>
            </a:ln>
          </p:spPr>
          <p:txBody>
            <a:bodyPr spcFirstLastPara="1" wrap="square" lIns="121900" tIns="60933" rIns="121900" bIns="60933" anchor="ctr" anchorCtr="0">
              <a:noAutofit/>
            </a:bodyPr>
            <a:lstStyle/>
            <a:p>
              <a:pPr marL="0" indent="0" algn="l"/>
              <a:r>
                <a:rPr lang="en-US" sz="2800" dirty="0">
                  <a:solidFill>
                    <a:schemeClr val="bg1"/>
                  </a:solidFill>
                  <a:latin typeface="Angsana New" panose="02020603050405020304" pitchFamily="18" charset="-34"/>
                  <a:cs typeface="Angsana New" panose="02020603050405020304" pitchFamily="18" charset="-34"/>
                </a:rPr>
                <a:t>Study and develop the use of vector-based text analysis techniques to analyze inspection reports related to the medication system</a:t>
              </a:r>
            </a:p>
          </p:txBody>
        </p:sp>
      </p:grpSp>
      <p:sp>
        <p:nvSpPr>
          <p:cNvPr id="2" name="Rectangle 1">
            <a:hlinkClick r:id="rId3" action="ppaction://hlinksldjump"/>
            <a:extLst>
              <a:ext uri="{FF2B5EF4-FFF2-40B4-BE49-F238E27FC236}">
                <a16:creationId xmlns:a16="http://schemas.microsoft.com/office/drawing/2014/main" id="{9E2E9ED8-DA57-8A36-1C2B-1CB29844E08D}"/>
              </a:ext>
            </a:extLst>
          </p:cNvPr>
          <p:cNvSpPr/>
          <p:nvPr/>
        </p:nvSpPr>
        <p:spPr>
          <a:xfrm>
            <a:off x="7890625" y="6322627"/>
            <a:ext cx="1574157" cy="511000"/>
          </a:xfrm>
          <a:prstGeom prst="rect">
            <a:avLst/>
          </a:prstGeom>
          <a:solidFill>
            <a:schemeClr val="accent1">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DB Heavent" panose="02000506060000020004" pitchFamily="2" charset="-34"/>
                <a:cs typeface="DB Heavent" panose="02000506060000020004" pitchFamily="2" charset="-34"/>
              </a:rPr>
              <a:t>Timeline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72;p83">
            <a:extLst>
              <a:ext uri="{FF2B5EF4-FFF2-40B4-BE49-F238E27FC236}">
                <a16:creationId xmlns:a16="http://schemas.microsoft.com/office/drawing/2014/main" id="{37BC9981-6937-9470-1786-FD91C56E32CE}"/>
              </a:ext>
            </a:extLst>
          </p:cNvPr>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t" anchorCtr="0">
            <a:noAutofit/>
          </a:bodyPr>
          <a:lstStyle/>
          <a:p>
            <a:r>
              <a:rPr lang="en-US" dirty="0"/>
              <a:t>SUGGESTIONS</a:t>
            </a:r>
          </a:p>
        </p:txBody>
      </p:sp>
      <p:sp>
        <p:nvSpPr>
          <p:cNvPr id="5" name="TextBox 4">
            <a:extLst>
              <a:ext uri="{FF2B5EF4-FFF2-40B4-BE49-F238E27FC236}">
                <a16:creationId xmlns:a16="http://schemas.microsoft.com/office/drawing/2014/main" id="{9C6F3B85-C260-00AA-E4A0-ABFE71C082E4}"/>
              </a:ext>
            </a:extLst>
          </p:cNvPr>
          <p:cNvSpPr txBox="1"/>
          <p:nvPr/>
        </p:nvSpPr>
        <p:spPr>
          <a:xfrm>
            <a:off x="1711537" y="1547119"/>
            <a:ext cx="9153903" cy="3539430"/>
          </a:xfrm>
          <a:prstGeom prst="rect">
            <a:avLst/>
          </a:prstGeom>
          <a:noFill/>
        </p:spPr>
        <p:txBody>
          <a:bodyPr wrap="square">
            <a:spAutoFit/>
          </a:bodyPr>
          <a:lstStyle/>
          <a:p>
            <a:r>
              <a:rPr lang="en-US" sz="3200" dirty="0">
                <a:latin typeface="Angsana New" panose="02020603050405020304" pitchFamily="18" charset="-34"/>
                <a:cs typeface="Angsana New" panose="02020603050405020304" pitchFamily="18" charset="-34"/>
              </a:rPr>
              <a:t>	</a:t>
            </a:r>
            <a:r>
              <a:rPr lang="en-US" sz="3200" b="0" i="0" dirty="0">
                <a:solidFill>
                  <a:srgbClr val="374151"/>
                </a:solidFill>
                <a:effectLst/>
                <a:latin typeface="Angsana New" panose="02020603050405020304" pitchFamily="18" charset="-34"/>
                <a:cs typeface="Angsana New" panose="02020603050405020304" pitchFamily="18" charset="-34"/>
              </a:rPr>
              <a:t>For future enhancements in report writing, it is recommended by HA domain experts to provide training for surveyors using writing guidelines that align with the scoring criteria. Conducting interviews with surveyors to understand their report writing methods and the specific vocabulary associated with each rating level is also advised. Such insights into writing patterns will greatly contribute to the development of future models. Furthermore, as more data becomes available, it can be leveraged to further improve the effectiveness of model training.</a:t>
            </a:r>
            <a:endParaRPr lang="en-US" sz="32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901625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EA8095-6A78-7646-0CF9-6131AFA2D4BC}"/>
              </a:ext>
            </a:extLst>
          </p:cNvPr>
          <p:cNvSpPr>
            <a:spLocks noGrp="1"/>
          </p:cNvSpPr>
          <p:nvPr>
            <p:ph type="ctrTitle"/>
          </p:nvPr>
        </p:nvSpPr>
        <p:spPr/>
        <p:txBody>
          <a:bodyPr/>
          <a:lstStyle/>
          <a:p>
            <a:r>
              <a:rPr lang="en-US" dirty="0"/>
              <a:t>THANK YOU</a:t>
            </a:r>
            <a:endParaRPr lang="en-TH" dirty="0"/>
          </a:p>
        </p:txBody>
      </p:sp>
      <p:sp>
        <p:nvSpPr>
          <p:cNvPr id="5" name="Subtitle 4">
            <a:extLst>
              <a:ext uri="{FF2B5EF4-FFF2-40B4-BE49-F238E27FC236}">
                <a16:creationId xmlns:a16="http://schemas.microsoft.com/office/drawing/2014/main" id="{BA9B3AC1-6E52-E0BA-3027-ACE62403D503}"/>
              </a:ext>
            </a:extLst>
          </p:cNvPr>
          <p:cNvSpPr>
            <a:spLocks noGrp="1"/>
          </p:cNvSpPr>
          <p:nvPr>
            <p:ph type="subTitle" idx="1"/>
          </p:nvPr>
        </p:nvSpPr>
        <p:spPr/>
        <p:txBody>
          <a:bodyPr/>
          <a:lstStyle/>
          <a:p>
            <a:r>
              <a:rPr lang="en-TH" dirty="0"/>
              <a:t>QUESTION &amp; ANSWER</a:t>
            </a:r>
          </a:p>
        </p:txBody>
      </p:sp>
      <p:pic>
        <p:nvPicPr>
          <p:cNvPr id="9" name="Picture 8">
            <a:extLst>
              <a:ext uri="{FF2B5EF4-FFF2-40B4-BE49-F238E27FC236}">
                <a16:creationId xmlns:a16="http://schemas.microsoft.com/office/drawing/2014/main" id="{7E95C724-0ABA-890B-FC0D-FD6826B37C9B}"/>
              </a:ext>
            </a:extLst>
          </p:cNvPr>
          <p:cNvPicPr>
            <a:picLocks noChangeAspect="1"/>
          </p:cNvPicPr>
          <p:nvPr/>
        </p:nvPicPr>
        <p:blipFill>
          <a:blip r:embed="rId2"/>
          <a:srcRect/>
          <a:stretch>
            <a:fillRect/>
          </a:stretch>
        </p:blipFill>
        <p:spPr>
          <a:xfrm>
            <a:off x="7254489" y="-124870"/>
            <a:ext cx="1749196" cy="1749196"/>
          </a:xfrm>
          <a:prstGeom prst="rect">
            <a:avLst/>
          </a:prstGeom>
        </p:spPr>
      </p:pic>
      <p:pic>
        <p:nvPicPr>
          <p:cNvPr id="10" name="Picture 9">
            <a:extLst>
              <a:ext uri="{FF2B5EF4-FFF2-40B4-BE49-F238E27FC236}">
                <a16:creationId xmlns:a16="http://schemas.microsoft.com/office/drawing/2014/main" id="{61321A8E-3FE5-BD37-FEEE-D1D345E6E79D}"/>
              </a:ext>
            </a:extLst>
          </p:cNvPr>
          <p:cNvPicPr>
            <a:picLocks noChangeAspect="1"/>
          </p:cNvPicPr>
          <p:nvPr/>
        </p:nvPicPr>
        <p:blipFill>
          <a:blip r:embed="rId3"/>
          <a:srcRect/>
          <a:stretch>
            <a:fillRect/>
          </a:stretch>
        </p:blipFill>
        <p:spPr>
          <a:xfrm>
            <a:off x="5375330" y="24186"/>
            <a:ext cx="1749196" cy="1749196"/>
          </a:xfrm>
          <a:prstGeom prst="rect">
            <a:avLst/>
          </a:prstGeom>
        </p:spPr>
      </p:pic>
      <p:pic>
        <p:nvPicPr>
          <p:cNvPr id="11" name="Picture 10">
            <a:extLst>
              <a:ext uri="{FF2B5EF4-FFF2-40B4-BE49-F238E27FC236}">
                <a16:creationId xmlns:a16="http://schemas.microsoft.com/office/drawing/2014/main" id="{CC48B24F-7739-4F7E-58F2-6D624A4617F3}"/>
              </a:ext>
            </a:extLst>
          </p:cNvPr>
          <p:cNvPicPr>
            <a:picLocks noChangeAspect="1"/>
          </p:cNvPicPr>
          <p:nvPr/>
        </p:nvPicPr>
        <p:blipFill>
          <a:blip r:embed="rId4"/>
          <a:srcRect/>
          <a:stretch>
            <a:fillRect/>
          </a:stretch>
        </p:blipFill>
        <p:spPr>
          <a:xfrm>
            <a:off x="3854200" y="102086"/>
            <a:ext cx="1295284" cy="1295284"/>
          </a:xfrm>
          <a:prstGeom prst="rect">
            <a:avLst/>
          </a:prstGeom>
        </p:spPr>
      </p:pic>
    </p:spTree>
    <p:extLst>
      <p:ext uri="{BB962C8B-B14F-4D97-AF65-F5344CB8AC3E}">
        <p14:creationId xmlns:p14="http://schemas.microsoft.com/office/powerpoint/2010/main" val="163178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435F-2CD8-1829-D262-9F13A7A857D6}"/>
              </a:ext>
            </a:extLst>
          </p:cNvPr>
          <p:cNvSpPr>
            <a:spLocks noGrp="1"/>
          </p:cNvSpPr>
          <p:nvPr>
            <p:ph type="title"/>
          </p:nvPr>
        </p:nvSpPr>
        <p:spPr>
          <a:xfrm>
            <a:off x="874275" y="2822217"/>
            <a:ext cx="10272000" cy="763600"/>
          </a:xfrm>
        </p:spPr>
        <p:txBody>
          <a:bodyPr/>
          <a:lstStyle/>
          <a:p>
            <a:r>
              <a:rPr lang="en-US" dirty="0"/>
              <a:t>Appendix</a:t>
            </a:r>
          </a:p>
        </p:txBody>
      </p:sp>
    </p:spTree>
    <p:extLst>
      <p:ext uri="{BB962C8B-B14F-4D97-AF65-F5344CB8AC3E}">
        <p14:creationId xmlns:p14="http://schemas.microsoft.com/office/powerpoint/2010/main" val="1104366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435F-2CD8-1829-D262-9F13A7A857D6}"/>
              </a:ext>
            </a:extLst>
          </p:cNvPr>
          <p:cNvSpPr>
            <a:spLocks noGrp="1"/>
          </p:cNvSpPr>
          <p:nvPr>
            <p:ph type="title"/>
          </p:nvPr>
        </p:nvSpPr>
        <p:spPr>
          <a:xfrm>
            <a:off x="874275" y="2822217"/>
            <a:ext cx="10272000" cy="2217616"/>
          </a:xfrm>
        </p:spPr>
        <p:txBody>
          <a:bodyPr/>
          <a:lstStyle/>
          <a:p>
            <a:r>
              <a:rPr lang="en-US" dirty="0"/>
              <a:t>Scope of work &amp; Example of Dataset</a:t>
            </a:r>
            <a:br>
              <a:rPr lang="en-US" dirty="0"/>
            </a:br>
            <a:r>
              <a:rPr lang="en-US" dirty="0"/>
              <a:t>Score guideline</a:t>
            </a:r>
          </a:p>
        </p:txBody>
      </p:sp>
    </p:spTree>
    <p:extLst>
      <p:ext uri="{BB962C8B-B14F-4D97-AF65-F5344CB8AC3E}">
        <p14:creationId xmlns:p14="http://schemas.microsoft.com/office/powerpoint/2010/main" val="158318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5" name="Rectangle 1">
            <a:extLst>
              <a:ext uri="{FF2B5EF4-FFF2-40B4-BE49-F238E27FC236}">
                <a16:creationId xmlns:a16="http://schemas.microsoft.com/office/drawing/2014/main" id="{9C7768CF-0B5E-4F29-A8AF-2048C3E5E2FA}"/>
              </a:ext>
            </a:extLst>
          </p:cNvPr>
          <p:cNvSpPr>
            <a:spLocks noChangeArrowheads="1"/>
          </p:cNvSpPr>
          <p:nvPr/>
        </p:nvSpPr>
        <p:spPr bwMode="auto">
          <a:xfrm>
            <a:off x="473772" y="1832235"/>
            <a:ext cx="11515900" cy="466803"/>
          </a:xfrm>
          <a:prstGeom prst="rect">
            <a:avLst/>
          </a:prstGeom>
          <a:noFill/>
          <a:ln>
            <a:noFill/>
          </a:ln>
          <a:effectLst/>
        </p:spPr>
        <p:txBody>
          <a:bodyPr vert="horz" wrap="square" lIns="0" tIns="-12696" rIns="0" bIns="-12696" numCol="1" anchor="ctr" anchorCtr="0" compatLnSpc="1">
            <a:prstTxWarp prst="textNoShape">
              <a:avLst/>
            </a:prstTxWarp>
            <a:spAutoFit/>
          </a:bodyPr>
          <a:lstStyle/>
          <a:p>
            <a:pPr defTabSz="1219170" eaLnBrk="0" fontAlgn="base" hangingPunct="0">
              <a:spcBef>
                <a:spcPct val="0"/>
              </a:spcBef>
              <a:spcAft>
                <a:spcPct val="0"/>
              </a:spcAft>
            </a:pPr>
            <a:r>
              <a:rPr lang="th-TH" altLang="en-US" sz="3200" dirty="0">
                <a:solidFill>
                  <a:srgbClr val="202124"/>
                </a:solidFill>
                <a:latin typeface="DB Heavent" panose="02000506060000020004" pitchFamily="2" charset="-34"/>
                <a:cs typeface="DB Heavent" panose="02000506060000020004" pitchFamily="2" charset="-34"/>
              </a:rPr>
              <a:t> </a:t>
            </a:r>
            <a:r>
              <a:rPr lang="en-US" altLang="en-US" sz="3200" dirty="0">
                <a:solidFill>
                  <a:srgbClr val="202124"/>
                </a:solidFill>
                <a:latin typeface="DB Heavent" panose="02000506060000020004" pitchFamily="2" charset="-34"/>
                <a:cs typeface="DB Heavent" panose="02000506060000020004" pitchFamily="2" charset="-34"/>
              </a:rPr>
              <a:t>		</a:t>
            </a:r>
            <a:endParaRPr lang="th-TH" altLang="en-US" sz="3200" dirty="0">
              <a:solidFill>
                <a:srgbClr val="202124"/>
              </a:solidFill>
              <a:latin typeface="DB Heavent" panose="02000506060000020004" pitchFamily="2" charset="-34"/>
              <a:cs typeface="DB Heavent" panose="02000506060000020004" pitchFamily="2" charset="-34"/>
            </a:endParaRPr>
          </a:p>
        </p:txBody>
      </p:sp>
      <p:sp>
        <p:nvSpPr>
          <p:cNvPr id="6" name="กล่องข้อความ 5">
            <a:extLst>
              <a:ext uri="{FF2B5EF4-FFF2-40B4-BE49-F238E27FC236}">
                <a16:creationId xmlns:a16="http://schemas.microsoft.com/office/drawing/2014/main" id="{18ED106D-550A-4928-B89B-6DAA81220BCA}"/>
              </a:ext>
            </a:extLst>
          </p:cNvPr>
          <p:cNvSpPr txBox="1"/>
          <p:nvPr/>
        </p:nvSpPr>
        <p:spPr>
          <a:xfrm>
            <a:off x="5031312" y="133906"/>
            <a:ext cx="6958360" cy="685124"/>
          </a:xfrm>
          <a:prstGeom prst="rect">
            <a:avLst/>
          </a:prstGeom>
          <a:noFill/>
        </p:spPr>
        <p:txBody>
          <a:bodyPr wrap="square">
            <a:spAutoFit/>
          </a:bodyPr>
          <a:lstStyle/>
          <a:p>
            <a:pPr>
              <a:lnSpc>
                <a:spcPct val="107000"/>
              </a:lnSpc>
              <a:spcAft>
                <a:spcPts val="1067"/>
              </a:spcAft>
            </a:pPr>
            <a:r>
              <a:rPr lang="en-US" sz="3600" b="1" dirty="0">
                <a:latin typeface="Angsana New" panose="02020603050405020304" pitchFamily="18" charset="-34"/>
                <a:ea typeface="Calibri" panose="020F0502020204030204" pitchFamily="34" charset="0"/>
                <a:cs typeface="Angsana New" panose="02020603050405020304" pitchFamily="18" charset="-34"/>
              </a:rPr>
              <a:t>Example of Medical Record </a:t>
            </a:r>
            <a:r>
              <a:rPr lang="en-US" sz="3600" b="1" dirty="0">
                <a:latin typeface="Angsana New" panose="02020603050405020304" pitchFamily="18" charset="-34"/>
                <a:cs typeface="Angsana New" panose="02020603050405020304" pitchFamily="18" charset="-34"/>
              </a:rPr>
              <a:t>:</a:t>
            </a:r>
            <a:r>
              <a:rPr lang="en-US" sz="3600" b="1" dirty="0">
                <a:solidFill>
                  <a:srgbClr val="FF0000"/>
                </a:solidFill>
                <a:latin typeface="Angsana New" panose="02020603050405020304" pitchFamily="18" charset="-34"/>
                <a:cs typeface="Angsana New" panose="02020603050405020304" pitchFamily="18" charset="-34"/>
              </a:rPr>
              <a:t> </a:t>
            </a:r>
            <a:r>
              <a:rPr lang="en-US" sz="3600" b="1" dirty="0">
                <a:latin typeface="Angsana New" panose="02020603050405020304" pitchFamily="18" charset="-34"/>
                <a:cs typeface="Angsana New" panose="02020603050405020304" pitchFamily="18" charset="-34"/>
              </a:rPr>
              <a:t>Edwin Smith Papyrus</a:t>
            </a:r>
            <a:endParaRPr lang="en-US" sz="3600" b="1" dirty="0">
              <a:latin typeface="Angsana New" panose="02020603050405020304" pitchFamily="18" charset="-34"/>
              <a:ea typeface="Calibri" panose="020F0502020204030204" pitchFamily="34" charset="0"/>
              <a:cs typeface="Angsana New" panose="02020603050405020304" pitchFamily="18" charset="-34"/>
            </a:endParaRPr>
          </a:p>
        </p:txBody>
      </p:sp>
      <p:pic>
        <p:nvPicPr>
          <p:cNvPr id="2" name="รูปภาพ 4" descr="รูปภาพประกอบด้วย ข้อความ&#10;&#10;คำอธิบายที่สร้างโดยอัตโนมัติ">
            <a:extLst>
              <a:ext uri="{FF2B5EF4-FFF2-40B4-BE49-F238E27FC236}">
                <a16:creationId xmlns:a16="http://schemas.microsoft.com/office/drawing/2014/main" id="{ADFBF716-9A30-DF27-7D3F-D093D2EC5655}"/>
              </a:ext>
            </a:extLst>
          </p:cNvPr>
          <p:cNvPicPr>
            <a:picLocks noChangeAspect="1"/>
          </p:cNvPicPr>
          <p:nvPr/>
        </p:nvPicPr>
        <p:blipFill>
          <a:blip r:embed="rId3"/>
          <a:stretch>
            <a:fillRect/>
          </a:stretch>
        </p:blipFill>
        <p:spPr>
          <a:xfrm>
            <a:off x="473771" y="1133425"/>
            <a:ext cx="6312385" cy="5042895"/>
          </a:xfrm>
          <a:prstGeom prst="rect">
            <a:avLst/>
          </a:prstGeom>
        </p:spPr>
      </p:pic>
      <p:sp>
        <p:nvSpPr>
          <p:cNvPr id="3" name="กล่องข้อความ 10">
            <a:extLst>
              <a:ext uri="{FF2B5EF4-FFF2-40B4-BE49-F238E27FC236}">
                <a16:creationId xmlns:a16="http://schemas.microsoft.com/office/drawing/2014/main" id="{230D19E1-6E8E-16E8-50F7-E769FFE55462}"/>
              </a:ext>
            </a:extLst>
          </p:cNvPr>
          <p:cNvSpPr txBox="1"/>
          <p:nvPr/>
        </p:nvSpPr>
        <p:spPr>
          <a:xfrm>
            <a:off x="323641" y="6459865"/>
            <a:ext cx="2614042" cy="261610"/>
          </a:xfrm>
          <a:prstGeom prst="rect">
            <a:avLst/>
          </a:prstGeom>
          <a:noFill/>
        </p:spPr>
        <p:txBody>
          <a:bodyPr wrap="square">
            <a:spAutoFit/>
          </a:bodyPr>
          <a:lstStyle/>
          <a:p>
            <a:r>
              <a:rPr lang="en-US" sz="1100" dirty="0">
                <a:solidFill>
                  <a:srgbClr val="1C3678"/>
                </a:solidFill>
                <a:latin typeface="Arial Nova" panose="020B0504020202020204" pitchFamily="34" charset="0"/>
                <a:hlinkClick r:id="rId4" tooltip="Wikipedia">
                  <a:extLst>
                    <a:ext uri="{A12FA001-AC4F-418D-AE19-62706E023703}">
                      <ahyp:hlinkClr xmlns:ahyp="http://schemas.microsoft.com/office/drawing/2018/hyperlinkcolor" val="tx"/>
                    </a:ext>
                  </a:extLst>
                </a:hlinkClick>
              </a:rPr>
              <a:t>Source : </a:t>
            </a:r>
            <a:r>
              <a:rPr lang="en-US" sz="1100" dirty="0">
                <a:latin typeface="Arial Nova" panose="020B0504020202020204" pitchFamily="34" charset="0"/>
                <a:hlinkClick r:id="rId4" tooltip="Wikipedia">
                  <a:extLst>
                    <a:ext uri="{A12FA001-AC4F-418D-AE19-62706E023703}">
                      <ahyp:hlinkClr xmlns:ahyp="http://schemas.microsoft.com/office/drawing/2018/hyperlinkcolor" val="tx"/>
                    </a:ext>
                  </a:extLst>
                </a:hlinkClick>
              </a:rPr>
              <a:t>Wikipedia</a:t>
            </a:r>
            <a:endParaRPr lang="en-US" sz="1100" dirty="0">
              <a:latin typeface="Arial Nova" panose="020B0504020202020204" pitchFamily="34" charset="0"/>
            </a:endParaRPr>
          </a:p>
        </p:txBody>
      </p:sp>
      <p:sp>
        <p:nvSpPr>
          <p:cNvPr id="7" name="TextBox 6">
            <a:extLst>
              <a:ext uri="{FF2B5EF4-FFF2-40B4-BE49-F238E27FC236}">
                <a16:creationId xmlns:a16="http://schemas.microsoft.com/office/drawing/2014/main" id="{D09B12ED-F58A-758E-A4FE-87D55A7F53FC}"/>
              </a:ext>
            </a:extLst>
          </p:cNvPr>
          <p:cNvSpPr txBox="1"/>
          <p:nvPr/>
        </p:nvSpPr>
        <p:spPr>
          <a:xfrm>
            <a:off x="7165522" y="1133425"/>
            <a:ext cx="4527306" cy="2677656"/>
          </a:xfrm>
          <a:prstGeom prst="rect">
            <a:avLst/>
          </a:prstGeom>
          <a:noFill/>
        </p:spPr>
        <p:txBody>
          <a:bodyPr wrap="square">
            <a:spAutoFit/>
          </a:bodyPr>
          <a:lstStyle/>
          <a:p>
            <a:r>
              <a:rPr lang="en-US" sz="2400" dirty="0">
                <a:solidFill>
                  <a:srgbClr val="444444"/>
                </a:solidFill>
                <a:latin typeface="Arrial"/>
                <a:cs typeface="Arial" panose="020B0604020202020204" pitchFamily="34" charset="0"/>
              </a:rPr>
              <a:t>        Ancient Egyptian surgery the world's oldest surviving surgical text.  It was written in Egyptian hieratic script around the </a:t>
            </a:r>
            <a:r>
              <a:rPr lang="en-US" sz="2400" b="1" dirty="0">
                <a:solidFill>
                  <a:srgbClr val="444444"/>
                </a:solidFill>
                <a:latin typeface="Arrial"/>
                <a:cs typeface="Arial" panose="020B0604020202020204" pitchFamily="34" charset="0"/>
              </a:rPr>
              <a:t>17th century BC</a:t>
            </a:r>
            <a:r>
              <a:rPr lang="en-US" sz="2400" dirty="0">
                <a:solidFill>
                  <a:srgbClr val="444444"/>
                </a:solidFill>
                <a:latin typeface="Arrial"/>
                <a:cs typeface="Arial" panose="020B0604020202020204" pitchFamily="34" charset="0"/>
              </a:rPr>
              <a:t>, probably based on material from a thousand years earlier. </a:t>
            </a:r>
            <a:endParaRPr lang="en-US" sz="2400" dirty="0">
              <a:latin typeface="Arrial"/>
              <a:cs typeface="Arial" panose="020B0604020202020204" pitchFamily="34" charset="0"/>
            </a:endParaRPr>
          </a:p>
        </p:txBody>
      </p:sp>
      <p:sp>
        <p:nvSpPr>
          <p:cNvPr id="4" name="Slide Number Placeholder 3">
            <a:extLst>
              <a:ext uri="{FF2B5EF4-FFF2-40B4-BE49-F238E27FC236}">
                <a16:creationId xmlns:a16="http://schemas.microsoft.com/office/drawing/2014/main" id="{00B4DFC8-CD0C-2E34-E767-A6EEA7B39931}"/>
              </a:ext>
            </a:extLst>
          </p:cNvPr>
          <p:cNvSpPr>
            <a:spLocks noGrp="1"/>
          </p:cNvSpPr>
          <p:nvPr>
            <p:ph type="sldNum" sz="quarter" idx="12"/>
          </p:nvPr>
        </p:nvSpPr>
        <p:spPr>
          <a:xfrm>
            <a:off x="9246472" y="6356350"/>
            <a:ext cx="2743200" cy="365125"/>
          </a:xfrm>
        </p:spPr>
        <p:txBody>
          <a:bodyPr/>
          <a:lstStyle/>
          <a:p>
            <a:fld id="{E8D6E8F4-7B01-410F-AFD6-097B1C9AC9A5}" type="slidenum">
              <a:rPr lang="en-US" smtClean="0"/>
              <a:t>3</a:t>
            </a:fld>
            <a:endParaRPr lang="en-US" dirty="0"/>
          </a:p>
        </p:txBody>
      </p:sp>
      <p:pic>
        <p:nvPicPr>
          <p:cNvPr id="3074" name="Picture 2" descr="STEM Education: The Edwin Smith Papyrus">
            <a:extLst>
              <a:ext uri="{FF2B5EF4-FFF2-40B4-BE49-F238E27FC236}">
                <a16:creationId xmlns:a16="http://schemas.microsoft.com/office/drawing/2014/main" id="{111275EF-A7E8-8F88-4189-E3158631AF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81" t="2047" b="14539"/>
          <a:stretch/>
        </p:blipFill>
        <p:spPr bwMode="auto">
          <a:xfrm>
            <a:off x="8042994" y="4310142"/>
            <a:ext cx="2659234" cy="1866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AF20B3-A554-04D7-086D-5A0878319A40}"/>
              </a:ext>
            </a:extLst>
          </p:cNvPr>
          <p:cNvSpPr>
            <a:spLocks noGrp="1"/>
          </p:cNvSpPr>
          <p:nvPr>
            <p:ph type="sldNum" sz="quarter" idx="12"/>
          </p:nvPr>
        </p:nvSpPr>
        <p:spPr/>
        <p:txBody>
          <a:bodyPr/>
          <a:lstStyle/>
          <a:p>
            <a:fld id="{E8D6E8F4-7B01-410F-AFD6-097B1C9AC9A5}" type="slidenum">
              <a:rPr lang="en-US" smtClean="0"/>
              <a:t>30</a:t>
            </a:fld>
            <a:endParaRPr lang="en-US"/>
          </a:p>
        </p:txBody>
      </p:sp>
      <p:pic>
        <p:nvPicPr>
          <p:cNvPr id="6" name="Picture 5">
            <a:extLst>
              <a:ext uri="{FF2B5EF4-FFF2-40B4-BE49-F238E27FC236}">
                <a16:creationId xmlns:a16="http://schemas.microsoft.com/office/drawing/2014/main" id="{DECCB15B-5D57-EDA2-21E4-0E3EB2BA8A4E}"/>
              </a:ext>
            </a:extLst>
          </p:cNvPr>
          <p:cNvPicPr>
            <a:picLocks noChangeAspect="1"/>
          </p:cNvPicPr>
          <p:nvPr/>
        </p:nvPicPr>
        <p:blipFill rotWithShape="1">
          <a:blip r:embed="rId2"/>
          <a:srcRect l="1704" t="28333" r="2926" b="11666"/>
          <a:stretch/>
        </p:blipFill>
        <p:spPr>
          <a:xfrm>
            <a:off x="282286" y="987137"/>
            <a:ext cx="11627427" cy="4114800"/>
          </a:xfrm>
          <a:prstGeom prst="rect">
            <a:avLst/>
          </a:prstGeom>
        </p:spPr>
      </p:pic>
    </p:spTree>
    <p:extLst>
      <p:ext uri="{BB962C8B-B14F-4D97-AF65-F5344CB8AC3E}">
        <p14:creationId xmlns:p14="http://schemas.microsoft.com/office/powerpoint/2010/main" val="172586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หมายเลขสไลด์ 1">
            <a:extLst>
              <a:ext uri="{FF2B5EF4-FFF2-40B4-BE49-F238E27FC236}">
                <a16:creationId xmlns:a16="http://schemas.microsoft.com/office/drawing/2014/main" id="{A85ED54C-C079-B022-DFDA-750EBC03EFB7}"/>
              </a:ext>
            </a:extLst>
          </p:cNvPr>
          <p:cNvSpPr>
            <a:spLocks noGrp="1"/>
          </p:cNvSpPr>
          <p:nvPr>
            <p:ph type="sldNum" sz="quarter" idx="12"/>
          </p:nvPr>
        </p:nvSpPr>
        <p:spPr/>
        <p:txBody>
          <a:bodyPr/>
          <a:lstStyle/>
          <a:p>
            <a:fld id="{0DFD37CE-F337-4110-B4FB-5E45978E80A6}" type="slidenum">
              <a:rPr lang="en-US" smtClean="0"/>
              <a:t>31</a:t>
            </a:fld>
            <a:endParaRPr lang="en-US"/>
          </a:p>
        </p:txBody>
      </p:sp>
      <p:pic>
        <p:nvPicPr>
          <p:cNvPr id="5" name="Picture 4">
            <a:extLst>
              <a:ext uri="{FF2B5EF4-FFF2-40B4-BE49-F238E27FC236}">
                <a16:creationId xmlns:a16="http://schemas.microsoft.com/office/drawing/2014/main" id="{0FCD11EA-625A-3FFA-385A-76F1B5014E41}"/>
              </a:ext>
            </a:extLst>
          </p:cNvPr>
          <p:cNvPicPr>
            <a:picLocks noChangeAspect="1"/>
          </p:cNvPicPr>
          <p:nvPr/>
        </p:nvPicPr>
        <p:blipFill rotWithShape="1">
          <a:blip r:embed="rId2"/>
          <a:srcRect l="2898" t="25757" r="63352" b="7315"/>
          <a:stretch/>
        </p:blipFill>
        <p:spPr>
          <a:xfrm>
            <a:off x="302941" y="332508"/>
            <a:ext cx="5551954" cy="6192983"/>
          </a:xfrm>
          <a:prstGeom prst="rect">
            <a:avLst/>
          </a:prstGeom>
        </p:spPr>
      </p:pic>
      <p:pic>
        <p:nvPicPr>
          <p:cNvPr id="9" name="Picture 8">
            <a:extLst>
              <a:ext uri="{FF2B5EF4-FFF2-40B4-BE49-F238E27FC236}">
                <a16:creationId xmlns:a16="http://schemas.microsoft.com/office/drawing/2014/main" id="{5DAA6C14-14D3-62E3-8574-74034FD71944}"/>
              </a:ext>
            </a:extLst>
          </p:cNvPr>
          <p:cNvPicPr>
            <a:picLocks noChangeAspect="1"/>
          </p:cNvPicPr>
          <p:nvPr/>
        </p:nvPicPr>
        <p:blipFill rotWithShape="1">
          <a:blip r:embed="rId3"/>
          <a:srcRect l="3239" t="9697" r="57301" b="7315"/>
          <a:stretch/>
        </p:blipFill>
        <p:spPr>
          <a:xfrm>
            <a:off x="6337107" y="434425"/>
            <a:ext cx="4810990" cy="5691334"/>
          </a:xfrm>
          <a:prstGeom prst="rect">
            <a:avLst/>
          </a:prstGeom>
        </p:spPr>
      </p:pic>
    </p:spTree>
    <p:extLst>
      <p:ext uri="{BB962C8B-B14F-4D97-AF65-F5344CB8AC3E}">
        <p14:creationId xmlns:p14="http://schemas.microsoft.com/office/powerpoint/2010/main" val="25182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หมายเลขสไลด์ 1">
            <a:extLst>
              <a:ext uri="{FF2B5EF4-FFF2-40B4-BE49-F238E27FC236}">
                <a16:creationId xmlns:a16="http://schemas.microsoft.com/office/drawing/2014/main" id="{A85ED54C-C079-B022-DFDA-750EBC03EFB7}"/>
              </a:ext>
            </a:extLst>
          </p:cNvPr>
          <p:cNvSpPr>
            <a:spLocks noGrp="1"/>
          </p:cNvSpPr>
          <p:nvPr>
            <p:ph type="sldNum" sz="quarter" idx="12"/>
          </p:nvPr>
        </p:nvSpPr>
        <p:spPr/>
        <p:txBody>
          <a:bodyPr/>
          <a:lstStyle/>
          <a:p>
            <a:fld id="{0DFD37CE-F337-4110-B4FB-5E45978E80A6}" type="slidenum">
              <a:rPr lang="en-US" smtClean="0"/>
              <a:t>32</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E5BAB210-8288-68DA-0974-74045FB6A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55" y="136525"/>
            <a:ext cx="11947289" cy="5495043"/>
          </a:xfrm>
          <a:prstGeom prst="rect">
            <a:avLst/>
          </a:prstGeom>
        </p:spPr>
      </p:pic>
      <p:sp>
        <p:nvSpPr>
          <p:cNvPr id="8" name="Rectangle 7">
            <a:extLst>
              <a:ext uri="{FF2B5EF4-FFF2-40B4-BE49-F238E27FC236}">
                <a16:creationId xmlns:a16="http://schemas.microsoft.com/office/drawing/2014/main" id="{EDEAD2DE-B073-0813-1506-CD7CD1F7B5B0}"/>
              </a:ext>
            </a:extLst>
          </p:cNvPr>
          <p:cNvSpPr/>
          <p:nvPr/>
        </p:nvSpPr>
        <p:spPr>
          <a:xfrm>
            <a:off x="197427" y="2057400"/>
            <a:ext cx="11872217" cy="1226127"/>
          </a:xfrm>
          <a:prstGeom prst="rect">
            <a:avLst/>
          </a:prstGeom>
          <a:noFill/>
          <a:ln w="28575">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3" action="ppaction://hlinksldjump"/>
            <a:extLst>
              <a:ext uri="{FF2B5EF4-FFF2-40B4-BE49-F238E27FC236}">
                <a16:creationId xmlns:a16="http://schemas.microsoft.com/office/drawing/2014/main" id="{34762403-2EFE-6E5C-DF8D-53A6BF78A573}"/>
              </a:ext>
            </a:extLst>
          </p:cNvPr>
          <p:cNvSpPr txBox="1"/>
          <p:nvPr/>
        </p:nvSpPr>
        <p:spPr>
          <a:xfrm>
            <a:off x="9835718" y="5910316"/>
            <a:ext cx="1220210" cy="430887"/>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200" dirty="0">
                <a:latin typeface="DB Heavent" panose="02000506060000020004" pitchFamily="2" charset="-34"/>
                <a:cs typeface="DB Heavent" panose="02000506060000020004" pitchFamily="2" charset="-34"/>
              </a:rPr>
              <a:t>To </a:t>
            </a:r>
            <a:r>
              <a:rPr lang="th-TH" sz="2200" dirty="0">
                <a:latin typeface="DB Heavent" panose="02000506060000020004" pitchFamily="2" charset="-34"/>
                <a:cs typeface="DB Heavent" panose="02000506060000020004" pitchFamily="2" charset="-34"/>
              </a:rPr>
              <a:t>ขอบเขต</a:t>
            </a:r>
            <a:endParaRPr lang="en-US" sz="2200" dirty="0">
              <a:latin typeface="DB Heavent" panose="02000506060000020004" pitchFamily="2" charset="-34"/>
              <a:cs typeface="DB Heavent" panose="02000506060000020004" pitchFamily="2" charset="-34"/>
            </a:endParaRPr>
          </a:p>
        </p:txBody>
      </p:sp>
    </p:spTree>
    <p:extLst>
      <p:ext uri="{BB962C8B-B14F-4D97-AF65-F5344CB8AC3E}">
        <p14:creationId xmlns:p14="http://schemas.microsoft.com/office/powerpoint/2010/main" val="2374078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9B8B1-4CBC-2DDF-27F4-7CF8C6A76E36}"/>
              </a:ext>
            </a:extLst>
          </p:cNvPr>
          <p:cNvPicPr>
            <a:picLocks noChangeAspect="1"/>
          </p:cNvPicPr>
          <p:nvPr/>
        </p:nvPicPr>
        <p:blipFill rotWithShape="1">
          <a:blip r:embed="rId2"/>
          <a:srcRect l="62068" t="24619" r="41" b="49843"/>
          <a:stretch/>
        </p:blipFill>
        <p:spPr>
          <a:xfrm>
            <a:off x="619123" y="114299"/>
            <a:ext cx="11054529" cy="2286001"/>
          </a:xfrm>
          <a:prstGeom prst="rect">
            <a:avLst/>
          </a:prstGeom>
        </p:spPr>
      </p:pic>
      <p:pic>
        <p:nvPicPr>
          <p:cNvPr id="10" name="Picture 9">
            <a:extLst>
              <a:ext uri="{FF2B5EF4-FFF2-40B4-BE49-F238E27FC236}">
                <a16:creationId xmlns:a16="http://schemas.microsoft.com/office/drawing/2014/main" id="{AC1A9550-6A32-C7DC-DC65-A75B37487574}"/>
              </a:ext>
            </a:extLst>
          </p:cNvPr>
          <p:cNvPicPr>
            <a:picLocks noChangeAspect="1"/>
          </p:cNvPicPr>
          <p:nvPr/>
        </p:nvPicPr>
        <p:blipFill rotWithShape="1">
          <a:blip r:embed="rId3"/>
          <a:srcRect l="63358" t="20457" b="29890"/>
          <a:stretch/>
        </p:blipFill>
        <p:spPr>
          <a:xfrm>
            <a:off x="619123" y="2526231"/>
            <a:ext cx="9829801" cy="4086842"/>
          </a:xfrm>
          <a:prstGeom prst="rect">
            <a:avLst/>
          </a:prstGeom>
        </p:spPr>
      </p:pic>
      <p:pic>
        <p:nvPicPr>
          <p:cNvPr id="12" name="Picture 11">
            <a:extLst>
              <a:ext uri="{FF2B5EF4-FFF2-40B4-BE49-F238E27FC236}">
                <a16:creationId xmlns:a16="http://schemas.microsoft.com/office/drawing/2014/main" id="{F3D9BFCC-46E7-31C3-39C9-8BA6C84D986B}"/>
              </a:ext>
            </a:extLst>
          </p:cNvPr>
          <p:cNvPicPr>
            <a:picLocks noChangeAspect="1"/>
          </p:cNvPicPr>
          <p:nvPr/>
        </p:nvPicPr>
        <p:blipFill rotWithShape="1">
          <a:blip r:embed="rId4"/>
          <a:srcRect l="63258" t="40579" r="25336" b="31921"/>
          <a:stretch/>
        </p:blipFill>
        <p:spPr>
          <a:xfrm>
            <a:off x="9072660" y="3970176"/>
            <a:ext cx="2940699" cy="2175312"/>
          </a:xfrm>
          <a:prstGeom prst="rect">
            <a:avLst/>
          </a:prstGeom>
        </p:spPr>
      </p:pic>
      <p:sp>
        <p:nvSpPr>
          <p:cNvPr id="2" name="Slide Number Placeholder 1">
            <a:extLst>
              <a:ext uri="{FF2B5EF4-FFF2-40B4-BE49-F238E27FC236}">
                <a16:creationId xmlns:a16="http://schemas.microsoft.com/office/drawing/2014/main" id="{F56039A0-7C7E-269A-D3D5-A7F6B868F67F}"/>
              </a:ext>
            </a:extLst>
          </p:cNvPr>
          <p:cNvSpPr>
            <a:spLocks noGrp="1"/>
          </p:cNvSpPr>
          <p:nvPr>
            <p:ph type="sldNum" sz="quarter" idx="12"/>
          </p:nvPr>
        </p:nvSpPr>
        <p:spPr/>
        <p:txBody>
          <a:bodyPr/>
          <a:lstStyle/>
          <a:p>
            <a:fld id="{E8D6E8F4-7B01-410F-AFD6-097B1C9AC9A5}" type="slidenum">
              <a:rPr lang="en-US" smtClean="0"/>
              <a:t>33</a:t>
            </a:fld>
            <a:endParaRPr lang="en-US"/>
          </a:p>
        </p:txBody>
      </p:sp>
      <p:sp>
        <p:nvSpPr>
          <p:cNvPr id="3" name="กล่องข้อความ 2">
            <a:hlinkClick r:id="rId5" action="ppaction://hlinksldjump"/>
            <a:extLst>
              <a:ext uri="{FF2B5EF4-FFF2-40B4-BE49-F238E27FC236}">
                <a16:creationId xmlns:a16="http://schemas.microsoft.com/office/drawing/2014/main" id="{9231D2B2-AA5D-BCAE-8D9C-0795C136F445}"/>
              </a:ext>
            </a:extLst>
          </p:cNvPr>
          <p:cNvSpPr txBox="1"/>
          <p:nvPr/>
        </p:nvSpPr>
        <p:spPr>
          <a:xfrm>
            <a:off x="9030947" y="6290588"/>
            <a:ext cx="1417977" cy="430887"/>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2200" dirty="0">
                <a:latin typeface="DB Heavent" panose="02000506060000020004" pitchFamily="2" charset="-34"/>
                <a:ea typeface="Calibri" panose="020F0502020204030204" pitchFamily="34" charset="0"/>
                <a:cs typeface="DB Heavent" panose="02000506060000020004" pitchFamily="2" charset="-34"/>
              </a:rPr>
              <a:t>To flow step 1</a:t>
            </a:r>
          </a:p>
        </p:txBody>
      </p:sp>
    </p:spTree>
    <p:extLst>
      <p:ext uri="{BB962C8B-B14F-4D97-AF65-F5344CB8AC3E}">
        <p14:creationId xmlns:p14="http://schemas.microsoft.com/office/powerpoint/2010/main" val="359124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33">
            <a:extLst>
              <a:ext uri="{FF2B5EF4-FFF2-40B4-BE49-F238E27FC236}">
                <a16:creationId xmlns:a16="http://schemas.microsoft.com/office/drawing/2014/main" id="{B8E609D9-C664-6982-06F9-AA7C8DC082AE}"/>
              </a:ext>
            </a:extLst>
          </p:cNvPr>
          <p:cNvPicPr>
            <a:picLocks noChangeAspect="1"/>
          </p:cNvPicPr>
          <p:nvPr/>
        </p:nvPicPr>
        <p:blipFill>
          <a:blip r:embed="rId3"/>
          <a:stretch>
            <a:fillRect/>
          </a:stretch>
        </p:blipFill>
        <p:spPr>
          <a:xfrm>
            <a:off x="6267737" y="234508"/>
            <a:ext cx="5300608" cy="1952642"/>
          </a:xfrm>
          <a:prstGeom prst="rect">
            <a:avLst/>
          </a:prstGeom>
        </p:spPr>
      </p:pic>
      <p:sp>
        <p:nvSpPr>
          <p:cNvPr id="1035" name="TextBox 1034">
            <a:extLst>
              <a:ext uri="{FF2B5EF4-FFF2-40B4-BE49-F238E27FC236}">
                <a16:creationId xmlns:a16="http://schemas.microsoft.com/office/drawing/2014/main" id="{9A4AF6B0-4532-E491-4C3F-7EF6FFA23FC1}"/>
              </a:ext>
            </a:extLst>
          </p:cNvPr>
          <p:cNvSpPr txBox="1"/>
          <p:nvPr/>
        </p:nvSpPr>
        <p:spPr>
          <a:xfrm>
            <a:off x="6473832" y="2335448"/>
            <a:ext cx="5094513" cy="246221"/>
          </a:xfrm>
          <a:prstGeom prst="rect">
            <a:avLst/>
          </a:prstGeom>
          <a:noFill/>
        </p:spPr>
        <p:txBody>
          <a:bodyPr wrap="square">
            <a:spAutoFit/>
          </a:bodyPr>
          <a:lstStyle/>
          <a:p>
            <a:r>
              <a:rPr lang="en-US" sz="1000" dirty="0"/>
              <a:t>Source picture : https/www.ontotext.comknowledgehubfundamentalsinformation-extraction</a:t>
            </a:r>
          </a:p>
        </p:txBody>
      </p:sp>
      <p:sp>
        <p:nvSpPr>
          <p:cNvPr id="1036" name="TextBox 1035">
            <a:extLst>
              <a:ext uri="{FF2B5EF4-FFF2-40B4-BE49-F238E27FC236}">
                <a16:creationId xmlns:a16="http://schemas.microsoft.com/office/drawing/2014/main" id="{2DF00B46-2F67-2CDE-C89C-CA76040AE866}"/>
              </a:ext>
            </a:extLst>
          </p:cNvPr>
          <p:cNvSpPr txBox="1"/>
          <p:nvPr/>
        </p:nvSpPr>
        <p:spPr>
          <a:xfrm>
            <a:off x="5857419" y="2638255"/>
            <a:ext cx="5968480" cy="4093428"/>
          </a:xfrm>
          <a:prstGeom prst="rect">
            <a:avLst/>
          </a:prstGeom>
          <a:noFill/>
        </p:spPr>
        <p:txBody>
          <a:bodyPr wrap="square">
            <a:spAutoFit/>
          </a:bodyPr>
          <a:lstStyle/>
          <a:p>
            <a:r>
              <a:rPr lang="en-US" sz="2000" dirty="0">
                <a:solidFill>
                  <a:srgbClr val="FF0000"/>
                </a:solidFill>
                <a:latin typeface="Arrial"/>
                <a:cs typeface="DB Heavent" panose="02000506060000020004" pitchFamily="2" charset="-34"/>
              </a:rPr>
              <a:t>Pain point</a:t>
            </a:r>
            <a:endParaRPr lang="th-TH" sz="2000" dirty="0">
              <a:solidFill>
                <a:srgbClr val="FF0000"/>
              </a:solidFill>
              <a:latin typeface="Arrial"/>
              <a:cs typeface="DB Heavent" panose="02000506060000020004" pitchFamily="2" charset="-34"/>
            </a:endParaRPr>
          </a:p>
          <a:p>
            <a:r>
              <a:rPr lang="en-US" sz="2000" dirty="0">
                <a:latin typeface="Arrial"/>
                <a:cs typeface="DB Heavent" panose="02000506060000020004" pitchFamily="2" charset="-34"/>
              </a:rPr>
              <a:t>The abundance of documents related to the assessment and improvement of healthcare quality has had detrimental effects on the practitioners.</a:t>
            </a:r>
          </a:p>
          <a:p>
            <a:pPr marL="342900" indent="-342900">
              <a:buFont typeface="Arial" panose="020B0604020202020204" pitchFamily="34" charset="0"/>
              <a:buChar char="•"/>
            </a:pPr>
            <a:r>
              <a:rPr lang="en-US" sz="2000" dirty="0">
                <a:latin typeface="Arrial"/>
                <a:cs typeface="DB Heavent" panose="02000506060000020004" pitchFamily="2" charset="-34"/>
              </a:rPr>
              <a:t>It has created a heavy workload for the visiting inspectors.</a:t>
            </a:r>
          </a:p>
          <a:p>
            <a:pPr marL="342900" indent="-342900">
              <a:buFont typeface="Arial" panose="020B0604020202020204" pitchFamily="34" charset="0"/>
              <a:buChar char="•"/>
            </a:pPr>
            <a:r>
              <a:rPr lang="en-US" sz="2000" dirty="0">
                <a:latin typeface="Arrial"/>
                <a:cs typeface="DB Heavent" panose="02000506060000020004" pitchFamily="2" charset="-34"/>
              </a:rPr>
              <a:t>The data is in the form of unstructured textual information (free text) that requires human reading and evaluation.</a:t>
            </a:r>
          </a:p>
          <a:p>
            <a:pPr marL="342900" indent="-342900">
              <a:buFont typeface="Arial" panose="020B0604020202020204" pitchFamily="34" charset="0"/>
              <a:buChar char="•"/>
            </a:pPr>
            <a:r>
              <a:rPr lang="en-US" sz="2000" dirty="0">
                <a:latin typeface="Arrial"/>
                <a:cs typeface="DB Heavent" panose="02000506060000020004" pitchFamily="2" charset="-34"/>
              </a:rPr>
              <a:t>A significant amount of time is consumed in reading, summarizing, and scoring.</a:t>
            </a:r>
          </a:p>
          <a:p>
            <a:pPr marL="342900" indent="-342900">
              <a:buFont typeface="Arial" panose="020B0604020202020204" pitchFamily="34" charset="0"/>
              <a:buChar char="•"/>
            </a:pPr>
            <a:r>
              <a:rPr lang="en-US" sz="2000" dirty="0">
                <a:latin typeface="Arrial"/>
                <a:cs typeface="DB Heavent" panose="02000506060000020004" pitchFamily="2" charset="-34"/>
              </a:rPr>
              <a:t>The scores obtained still lack standardized metrics for evaluation.</a:t>
            </a:r>
          </a:p>
        </p:txBody>
      </p:sp>
      <p:grpSp>
        <p:nvGrpSpPr>
          <p:cNvPr id="1040" name="Group 1039">
            <a:extLst>
              <a:ext uri="{FF2B5EF4-FFF2-40B4-BE49-F238E27FC236}">
                <a16:creationId xmlns:a16="http://schemas.microsoft.com/office/drawing/2014/main" id="{86D19C5F-B266-1B6D-5393-D7671A53E464}"/>
              </a:ext>
            </a:extLst>
          </p:cNvPr>
          <p:cNvGrpSpPr/>
          <p:nvPr/>
        </p:nvGrpSpPr>
        <p:grpSpPr>
          <a:xfrm>
            <a:off x="1015902" y="5592403"/>
            <a:ext cx="4296259" cy="796026"/>
            <a:chOff x="511622" y="6171143"/>
            <a:chExt cx="2863479" cy="796026"/>
          </a:xfrm>
        </p:grpSpPr>
        <p:sp>
          <p:nvSpPr>
            <p:cNvPr id="1029" name="TextBox 1028">
              <a:extLst>
                <a:ext uri="{FF2B5EF4-FFF2-40B4-BE49-F238E27FC236}">
                  <a16:creationId xmlns:a16="http://schemas.microsoft.com/office/drawing/2014/main" id="{8CACC74B-9318-B80B-9312-64B8D8843E3B}"/>
                </a:ext>
              </a:extLst>
            </p:cNvPr>
            <p:cNvSpPr txBox="1"/>
            <p:nvPr/>
          </p:nvSpPr>
          <p:spPr>
            <a:xfrm>
              <a:off x="512357" y="6171143"/>
              <a:ext cx="2862744" cy="461665"/>
            </a:xfrm>
            <a:prstGeom prst="rect">
              <a:avLst/>
            </a:prstGeom>
            <a:noFill/>
          </p:spPr>
          <p:txBody>
            <a:bodyPr wrap="square">
              <a:spAutoFit/>
            </a:bodyPr>
            <a:lstStyle/>
            <a:p>
              <a:r>
                <a:rPr lang="en-US" sz="2400" dirty="0">
                  <a:solidFill>
                    <a:srgbClr val="0070C0"/>
                  </a:solidFill>
                  <a:latin typeface="DB Heavent" panose="02000506060000020004" pitchFamily="2" charset="-34"/>
                  <a:cs typeface="DB Heavent" panose="02000506060000020004" pitchFamily="2" charset="-34"/>
                </a:rPr>
                <a:t>Hospital</a:t>
              </a:r>
              <a:r>
                <a:rPr lang="th-TH" sz="2400" dirty="0">
                  <a:solidFill>
                    <a:srgbClr val="0070C0"/>
                  </a:solidFill>
                  <a:latin typeface="DB Heavent" panose="02000506060000020004" pitchFamily="2" charset="-34"/>
                  <a:cs typeface="DB Heavent" panose="02000506060000020004" pitchFamily="2" charset="-34"/>
                </a:rPr>
                <a:t> </a:t>
              </a:r>
              <a:r>
                <a:rPr lang="en-US" sz="2400" dirty="0">
                  <a:solidFill>
                    <a:srgbClr val="0070C0"/>
                  </a:solidFill>
                  <a:latin typeface="DB Heavent" panose="02000506060000020004" pitchFamily="2" charset="-34"/>
                  <a:cs typeface="DB Heavent" panose="02000506060000020004" pitchFamily="2" charset="-34"/>
                </a:rPr>
                <a:t>: SAR</a:t>
              </a:r>
              <a:r>
                <a:rPr lang="th-TH" sz="2400" dirty="0">
                  <a:solidFill>
                    <a:srgbClr val="0070C0"/>
                  </a:solidFill>
                  <a:latin typeface="DB Heavent" panose="02000506060000020004" pitchFamily="2" charset="-34"/>
                  <a:cs typeface="DB Heavent" panose="02000506060000020004" pitchFamily="2" charset="-34"/>
                </a:rPr>
                <a:t>   </a:t>
              </a:r>
              <a:r>
                <a:rPr lang="en-US" sz="2400" dirty="0">
                  <a:solidFill>
                    <a:srgbClr val="0070C0"/>
                  </a:solidFill>
                  <a:latin typeface="DB Heavent" panose="02000506060000020004" pitchFamily="2" charset="-34"/>
                  <a:cs typeface="DB Heavent" panose="02000506060000020004" pitchFamily="2" charset="-34"/>
                </a:rPr>
                <a:t>                                        </a:t>
              </a:r>
              <a:r>
                <a:rPr lang="en-US" sz="2400" dirty="0">
                  <a:solidFill>
                    <a:srgbClr val="00B050"/>
                  </a:solidFill>
                  <a:latin typeface="DB Heavent" panose="02000506060000020004" pitchFamily="2" charset="-34"/>
                  <a:cs typeface="DB Heavent" panose="02000506060000020004" pitchFamily="2" charset="-34"/>
                </a:rPr>
                <a:t>HA</a:t>
              </a:r>
              <a:r>
                <a:rPr lang="th-TH" sz="2400" dirty="0">
                  <a:solidFill>
                    <a:srgbClr val="0070C0"/>
                  </a:solidFill>
                  <a:latin typeface="DB Heavent" panose="02000506060000020004" pitchFamily="2" charset="-34"/>
                  <a:cs typeface="DB Heavent" panose="02000506060000020004" pitchFamily="2" charset="-34"/>
                </a:rPr>
                <a:t>.</a:t>
              </a:r>
            </a:p>
          </p:txBody>
        </p:sp>
        <p:sp>
          <p:nvSpPr>
            <p:cNvPr id="21" name="TextBox 20">
              <a:extLst>
                <a:ext uri="{FF2B5EF4-FFF2-40B4-BE49-F238E27FC236}">
                  <a16:creationId xmlns:a16="http://schemas.microsoft.com/office/drawing/2014/main" id="{DB2D5225-1EA4-3444-24CF-8AFAE90621BF}"/>
                </a:ext>
              </a:extLst>
            </p:cNvPr>
            <p:cNvSpPr txBox="1"/>
            <p:nvPr/>
          </p:nvSpPr>
          <p:spPr>
            <a:xfrm>
              <a:off x="511622" y="6505504"/>
              <a:ext cx="2862743" cy="461665"/>
            </a:xfrm>
            <a:prstGeom prst="rect">
              <a:avLst/>
            </a:prstGeom>
            <a:noFill/>
          </p:spPr>
          <p:txBody>
            <a:bodyPr wrap="square">
              <a:spAutoFit/>
            </a:bodyPr>
            <a:lstStyle/>
            <a:p>
              <a:r>
                <a:rPr lang="en-US" sz="2400" dirty="0">
                  <a:solidFill>
                    <a:srgbClr val="00B050"/>
                  </a:solidFill>
                  <a:latin typeface="DB Heavent" panose="02000506060000020004" pitchFamily="2" charset="-34"/>
                  <a:cs typeface="DB Heavent" panose="02000506060000020004" pitchFamily="2" charset="-34"/>
                </a:rPr>
                <a:t>HA.</a:t>
              </a:r>
              <a:r>
                <a:rPr lang="th-TH" sz="2400" dirty="0">
                  <a:solidFill>
                    <a:srgbClr val="00B050"/>
                  </a:solidFill>
                  <a:latin typeface="DB Heavent" panose="02000506060000020004" pitchFamily="2" charset="-34"/>
                  <a:cs typeface="DB Heavent" panose="02000506060000020004" pitchFamily="2" charset="-34"/>
                </a:rPr>
                <a:t> </a:t>
              </a:r>
              <a:r>
                <a:rPr lang="en-US" sz="2400" dirty="0">
                  <a:solidFill>
                    <a:srgbClr val="00B050"/>
                  </a:solidFill>
                  <a:latin typeface="DB Heavent" panose="02000506060000020004" pitchFamily="2" charset="-34"/>
                  <a:cs typeface="DB Heavent" panose="02000506060000020004" pitchFamily="2" charset="-34"/>
                </a:rPr>
                <a:t>: Survey report </a:t>
              </a:r>
              <a:r>
                <a:rPr lang="th-TH" sz="2400" dirty="0">
                  <a:solidFill>
                    <a:srgbClr val="00B050"/>
                  </a:solidFill>
                  <a:latin typeface="DB Heavent" panose="02000506060000020004" pitchFamily="2" charset="-34"/>
                  <a:cs typeface="DB Heavent" panose="02000506060000020004" pitchFamily="2" charset="-34"/>
                </a:rPr>
                <a:t>  </a:t>
              </a:r>
              <a:r>
                <a:rPr lang="en-US" sz="2400" dirty="0">
                  <a:solidFill>
                    <a:srgbClr val="00B050"/>
                  </a:solidFill>
                  <a:latin typeface="DB Heavent" panose="02000506060000020004" pitchFamily="2" charset="-34"/>
                  <a:cs typeface="DB Heavent" panose="02000506060000020004" pitchFamily="2" charset="-34"/>
                </a:rPr>
                <a:t>                    </a:t>
              </a:r>
              <a:r>
                <a:rPr lang="en-US" sz="2400" dirty="0">
                  <a:solidFill>
                    <a:srgbClr val="0070C0"/>
                  </a:solidFill>
                  <a:latin typeface="DB Heavent" panose="02000506060000020004" pitchFamily="2" charset="-34"/>
                  <a:cs typeface="DB Heavent" panose="02000506060000020004" pitchFamily="2" charset="-34"/>
                </a:rPr>
                <a:t>Hospital</a:t>
              </a:r>
            </a:p>
          </p:txBody>
        </p:sp>
        <p:cxnSp>
          <p:nvCxnSpPr>
            <p:cNvPr id="22" name="Straight Arrow Connector 21">
              <a:extLst>
                <a:ext uri="{FF2B5EF4-FFF2-40B4-BE49-F238E27FC236}">
                  <a16:creationId xmlns:a16="http://schemas.microsoft.com/office/drawing/2014/main" id="{C8CB065C-00E3-F119-DF51-99F7612CFC96}"/>
                </a:ext>
              </a:extLst>
            </p:cNvPr>
            <p:cNvCxnSpPr>
              <a:cxnSpLocks/>
            </p:cNvCxnSpPr>
            <p:nvPr/>
          </p:nvCxnSpPr>
          <p:spPr>
            <a:xfrm>
              <a:off x="1495012" y="6367498"/>
              <a:ext cx="13747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3F3FE6-EAE1-CAE1-4F22-3FD4BF168683}"/>
                </a:ext>
              </a:extLst>
            </p:cNvPr>
            <p:cNvCxnSpPr>
              <a:cxnSpLocks/>
            </p:cNvCxnSpPr>
            <p:nvPr/>
          </p:nvCxnSpPr>
          <p:spPr>
            <a:xfrm>
              <a:off x="1797070" y="6736336"/>
              <a:ext cx="68674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054" name="Picture 6" descr="Pain point icon red hurt symbol concentric ache Vector Image">
            <a:extLst>
              <a:ext uri="{FF2B5EF4-FFF2-40B4-BE49-F238E27FC236}">
                <a16:creationId xmlns:a16="http://schemas.microsoft.com/office/drawing/2014/main" id="{893FCCFB-1D09-4CEC-902F-DE060DD99CB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1800" y1="46852" x2="51800" y2="46852"/>
                        <a14:foregroundMark x1="41200" y1="31389" x2="41200" y2="31389"/>
                        <a14:foregroundMark x1="35700" y1="13704" x2="35700" y2="13704"/>
                      </a14:backgroundRemoval>
                    </a14:imgEffect>
                  </a14:imgLayer>
                </a14:imgProps>
              </a:ext>
              <a:ext uri="{28A0092B-C50C-407E-A947-70E740481C1C}">
                <a14:useLocalDpi xmlns:a14="http://schemas.microsoft.com/office/drawing/2010/main" val="0"/>
              </a:ext>
            </a:extLst>
          </a:blip>
          <a:srcRect/>
          <a:stretch>
            <a:fillRect/>
          </a:stretch>
        </p:blipFill>
        <p:spPr bwMode="auto">
          <a:xfrm>
            <a:off x="6961002" y="2719491"/>
            <a:ext cx="365657" cy="394909"/>
          </a:xfrm>
          <a:prstGeom prst="rect">
            <a:avLst/>
          </a:prstGeom>
          <a:noFill/>
          <a:extLst>
            <a:ext uri="{909E8E84-426E-40DD-AFC4-6F175D3DCCD1}">
              <a14:hiddenFill xmlns:a14="http://schemas.microsoft.com/office/drawing/2010/main">
                <a:solidFill>
                  <a:srgbClr val="FFFFFF"/>
                </a:solidFill>
              </a14:hiddenFill>
            </a:ext>
          </a:extLst>
        </p:spPr>
      </p:pic>
      <p:grpSp>
        <p:nvGrpSpPr>
          <p:cNvPr id="1053" name="Group 1052">
            <a:extLst>
              <a:ext uri="{FF2B5EF4-FFF2-40B4-BE49-F238E27FC236}">
                <a16:creationId xmlns:a16="http://schemas.microsoft.com/office/drawing/2014/main" id="{B36F4D7D-3C61-5D34-DD46-988FEE981844}"/>
              </a:ext>
            </a:extLst>
          </p:cNvPr>
          <p:cNvGrpSpPr/>
          <p:nvPr/>
        </p:nvGrpSpPr>
        <p:grpSpPr>
          <a:xfrm>
            <a:off x="568985" y="466489"/>
            <a:ext cx="4779408" cy="4823136"/>
            <a:chOff x="632340" y="405639"/>
            <a:chExt cx="4779408" cy="4823136"/>
          </a:xfrm>
        </p:grpSpPr>
        <p:pic>
          <p:nvPicPr>
            <p:cNvPr id="1041" name="Picture 6" descr="Hospital - Free medical icons">
              <a:extLst>
                <a:ext uri="{FF2B5EF4-FFF2-40B4-BE49-F238E27FC236}">
                  <a16:creationId xmlns:a16="http://schemas.microsoft.com/office/drawing/2014/main" id="{1ABB62F4-7584-8171-2B63-429CA7140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235" y="2615466"/>
              <a:ext cx="560513" cy="53764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4" descr="W11 Modernized And Classic File Transfer Animation">
              <a:extLst>
                <a:ext uri="{FF2B5EF4-FFF2-40B4-BE49-F238E27FC236}">
                  <a16:creationId xmlns:a16="http://schemas.microsoft.com/office/drawing/2014/main" id="{4AA443E5-C94E-2CEC-E90A-4959794336A3}"/>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3275865">
              <a:off x="3497181" y="3236185"/>
              <a:ext cx="1645943" cy="7615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ospital - Free medical icons">
              <a:extLst>
                <a:ext uri="{FF2B5EF4-FFF2-40B4-BE49-F238E27FC236}">
                  <a16:creationId xmlns:a16="http://schemas.microsoft.com/office/drawing/2014/main" id="{73E9D28C-9382-E90D-EC5B-D9245F89F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506" y="4691132"/>
              <a:ext cx="560513" cy="5376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96774CA-61B9-4034-F12B-B022582200DF}"/>
                </a:ext>
              </a:extLst>
            </p:cNvPr>
            <p:cNvGrpSpPr/>
            <p:nvPr/>
          </p:nvGrpSpPr>
          <p:grpSpPr>
            <a:xfrm>
              <a:off x="2471270" y="2036763"/>
              <a:ext cx="1358347" cy="1302925"/>
              <a:chOff x="3833352" y="746339"/>
              <a:chExt cx="1773793" cy="1773794"/>
            </a:xfrm>
          </p:grpSpPr>
          <p:pic>
            <p:nvPicPr>
              <p:cNvPr id="1026" name="Picture 2" descr="35 Hospital Organization Icons - Free in SVG, PNG, ICO ...">
                <a:extLst>
                  <a:ext uri="{FF2B5EF4-FFF2-40B4-BE49-F238E27FC236}">
                    <a16:creationId xmlns:a16="http://schemas.microsoft.com/office/drawing/2014/main" id="{44F1989F-0392-70D7-AE9B-66606187EF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3352" y="746339"/>
                <a:ext cx="1773793" cy="1773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สถาบันรับรองคุณภาพสถานพยาบาล (สรพ.)">
                <a:extLst>
                  <a:ext uri="{FF2B5EF4-FFF2-40B4-BE49-F238E27FC236}">
                    <a16:creationId xmlns:a16="http://schemas.microsoft.com/office/drawing/2014/main" id="{423C9257-C213-7D7A-DEAD-D08671EA98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50333" y1="33286" x2="50917" y2="51429"/>
                            <a14:foregroundMark x1="50917" y1="51429" x2="50917" y2="50571"/>
                            <a14:foregroundMark x1="26167" y1="34571" x2="25167" y2="50143"/>
                            <a14:foregroundMark x1="25167" y1="50143" x2="27500" y2="68571"/>
                            <a14:foregroundMark x1="27500" y1="68571" x2="33250" y2="79143"/>
                            <a14:foregroundMark x1="33250" y1="79143" x2="53333" y2="87714"/>
                            <a14:foregroundMark x1="53333" y1="87714" x2="64083" y2="84286"/>
                            <a14:foregroundMark x1="64083" y1="84286" x2="71750" y2="72429"/>
                            <a14:foregroundMark x1="75495" y1="44571" x2="76167" y2="39571"/>
                            <a14:foregroundMark x1="71750" y1="72429" x2="74727" y2="50286"/>
                            <a14:foregroundMark x1="76167" y1="39571" x2="73583" y2="33143"/>
                            <a14:foregroundMark x1="74386" y1="50286" x2="74583" y2="53857"/>
                            <a14:foregroundMark x1="74118" y1="45429" x2="74312" y2="48945"/>
                            <a14:foregroundMark x1="73583" y1="35714" x2="74118" y2="45429"/>
                            <a14:foregroundMark x1="74583" y1="53857" x2="72083" y2="68143"/>
                            <a14:foregroundMark x1="72083" y1="68143" x2="59917" y2="83429"/>
                            <a14:foregroundMark x1="23750" y1="43143" x2="23750" y2="43143"/>
                            <a14:foregroundMark x1="26000" y1="34286" x2="23917" y2="47571"/>
                            <a14:foregroundMark x1="23917" y1="47571" x2="24917" y2="61286"/>
                            <a14:foregroundMark x1="24917" y1="61286" x2="25083" y2="61143"/>
                            <a14:foregroundMark x1="24833" y1="36571" x2="23583" y2="51286"/>
                            <a14:foregroundMark x1="23583" y1="51286" x2="25667" y2="65714"/>
                            <a14:foregroundMark x1="25667" y1="65714" x2="30750" y2="77143"/>
                            <a14:foregroundMark x1="30750" y1="77143" x2="47750" y2="87714"/>
                            <a14:foregroundMark x1="47750" y1="87714" x2="56833" y2="87286"/>
                            <a14:foregroundMark x1="56833" y1="87286" x2="60667" y2="85143"/>
                            <a14:foregroundMark x1="74333" y1="60857" x2="74333" y2="60857"/>
                            <a14:foregroundMark x1="75412" y1="44571" x2="75583" y2="41286"/>
                            <a14:foregroundMark x1="74750" y1="57286" x2="75114" y2="50286"/>
                            <a14:foregroundMark x1="75583" y1="41286" x2="74417" y2="35714"/>
                            <a14:foregroundMark x1="34083" y1="78286" x2="34083" y2="78286"/>
                            <a14:foregroundMark x1="36250" y1="82571" x2="38000" y2="83429"/>
                            <a14:foregroundMark x1="39500" y1="85286" x2="44000" y2="86714"/>
                            <a14:foregroundMark x1="59333" y1="86429" x2="49667" y2="88143"/>
                            <a14:foregroundMark x1="57167" y1="87429" x2="60667" y2="83714"/>
                            <a14:foregroundMark x1="75083" y1="35714" x2="75083" y2="35714"/>
                            <a14:foregroundMark x1="75452" y1="50286" x2="75500" y2="52286"/>
                            <a14:foregroundMark x1="75083" y1="34714" x2="75317" y2="44571"/>
                            <a14:foregroundMark x1="75085" y1="50286" x2="74417" y2="58714"/>
                            <a14:foregroundMark x1="75833" y1="40857" x2="75538" y2="44571"/>
                            <a14:foregroundMark x1="29333" y1="76000" x2="28917" y2="76714"/>
                            <a14:foregroundMark x1="70250" y1="62714" x2="71417" y2="65286"/>
                            <a14:foregroundMark x1="24917" y1="35143" x2="23333" y2="44714"/>
                            <a14:foregroundMark x1="26417" y1="48286" x2="27250" y2="49857"/>
                            <a14:foregroundMark x1="27000" y1="55000" x2="28250" y2="57143"/>
                            <a14:foregroundMark x1="29417" y1="75714" x2="28917" y2="77429"/>
                            <a14:foregroundMark x1="69917" y1="63000" x2="71417" y2="65286"/>
                            <a14:foregroundMark x1="71417" y1="66857" x2="70667" y2="65714"/>
                            <a14:foregroundMark x1="45083" y1="54571" x2="44500" y2="53571"/>
                            <a14:foregroundMark x1="75250" y1="39857" x2="75500" y2="51286"/>
                            <a14:foregroundMark x1="76083" y1="45429" x2="75917" y2="53143"/>
                            <a14:foregroundMark x1="76083" y1="42429" x2="75583" y2="56000"/>
                            <a14:foregroundMark x1="75583" y1="56000" x2="75083" y2="56714"/>
                            <a14:backgroundMark x1="47250" y1="31000" x2="44917" y2="35429"/>
                            <a14:backgroundMark x1="71333" y1="38429" x2="69917" y2="58714"/>
                            <a14:backgroundMark x1="68417" y1="60857" x2="67083" y2="68286"/>
                            <a14:backgroundMark x1="69250" y1="57571" x2="68750" y2="61571"/>
                            <a14:backgroundMark x1="57167" y1="69714" x2="64500" y2="64143"/>
                            <a14:backgroundMark x1="64500" y1="64143" x2="65083" y2="63429"/>
                          </a14:backgroundRemoval>
                        </a14:imgEffect>
                      </a14:imgLayer>
                    </a14:imgProps>
                  </a:ext>
                  <a:ext uri="{28A0092B-C50C-407E-A947-70E740481C1C}">
                    <a14:useLocalDpi xmlns:a14="http://schemas.microsoft.com/office/drawing/2010/main" val="0"/>
                  </a:ext>
                </a:extLst>
              </a:blip>
              <a:srcRect/>
              <a:stretch>
                <a:fillRect/>
              </a:stretch>
            </p:blipFill>
            <p:spPr bwMode="auto">
              <a:xfrm>
                <a:off x="4070821" y="749255"/>
                <a:ext cx="1284671" cy="749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6" descr="Hospital - Free medical icons">
              <a:extLst>
                <a:ext uri="{FF2B5EF4-FFF2-40B4-BE49-F238E27FC236}">
                  <a16:creationId xmlns:a16="http://schemas.microsoft.com/office/drawing/2014/main" id="{CD96DF1C-9376-35DA-9C57-1A113C7F7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40" y="2564776"/>
              <a:ext cx="560513" cy="53764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D4801F0D-D17E-69E1-4347-1F6DCB0972F7}"/>
                </a:ext>
              </a:extLst>
            </p:cNvPr>
            <p:cNvGrpSpPr/>
            <p:nvPr/>
          </p:nvGrpSpPr>
          <p:grpSpPr>
            <a:xfrm>
              <a:off x="1037551" y="1965254"/>
              <a:ext cx="1983602" cy="1346484"/>
              <a:chOff x="875228" y="3440746"/>
              <a:chExt cx="1983602" cy="1346484"/>
            </a:xfrm>
          </p:grpSpPr>
          <p:pic>
            <p:nvPicPr>
              <p:cNvPr id="2052" name="Picture 4" descr="W11 Modernized And Classic File Transfer Animation">
                <a:extLst>
                  <a:ext uri="{FF2B5EF4-FFF2-40B4-BE49-F238E27FC236}">
                    <a16:creationId xmlns:a16="http://schemas.microsoft.com/office/drawing/2014/main" id="{675138F6-A21E-83B1-6401-D65E9657309C}"/>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598964">
                <a:off x="889936" y="3857391"/>
                <a:ext cx="1861402" cy="929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11 Modernized And Classic File Transfer Animation">
                <a:extLst>
                  <a:ext uri="{FF2B5EF4-FFF2-40B4-BE49-F238E27FC236}">
                    <a16:creationId xmlns:a16="http://schemas.microsoft.com/office/drawing/2014/main" id="{0667C032-A5A4-69CD-125E-36365452A209}"/>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875228" y="3440746"/>
                <a:ext cx="1983602" cy="7615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1E3739C-E270-FA84-C2E6-AD2DA24D5B40}"/>
                </a:ext>
              </a:extLst>
            </p:cNvPr>
            <p:cNvGrpSpPr/>
            <p:nvPr/>
          </p:nvGrpSpPr>
          <p:grpSpPr>
            <a:xfrm rot="1452903">
              <a:off x="1172415" y="951878"/>
              <a:ext cx="1983602" cy="1346484"/>
              <a:chOff x="875228" y="3440746"/>
              <a:chExt cx="1983602" cy="1346484"/>
            </a:xfrm>
          </p:grpSpPr>
          <p:pic>
            <p:nvPicPr>
              <p:cNvPr id="33" name="Picture 4" descr="W11 Modernized And Classic File Transfer Animation">
                <a:extLst>
                  <a:ext uri="{FF2B5EF4-FFF2-40B4-BE49-F238E27FC236}">
                    <a16:creationId xmlns:a16="http://schemas.microsoft.com/office/drawing/2014/main" id="{8213022E-E831-6E2C-2FB8-937BA303356E}"/>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598964">
                <a:off x="889936" y="3857391"/>
                <a:ext cx="1861402" cy="9298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W11 Modernized And Classic File Transfer Animation">
                <a:extLst>
                  <a:ext uri="{FF2B5EF4-FFF2-40B4-BE49-F238E27FC236}">
                    <a16:creationId xmlns:a16="http://schemas.microsoft.com/office/drawing/2014/main" id="{AE911FCD-2043-DDDF-851D-867F01D455A2}"/>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875228" y="3440746"/>
                <a:ext cx="1983602" cy="761569"/>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6" descr="Hospital - Free medical icons">
              <a:extLst>
                <a:ext uri="{FF2B5EF4-FFF2-40B4-BE49-F238E27FC236}">
                  <a16:creationId xmlns:a16="http://schemas.microsoft.com/office/drawing/2014/main" id="{1C693D7E-37AF-0A13-34C0-FE05B73EB1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596" y="1089296"/>
              <a:ext cx="560513" cy="5376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ospital - Free medical icons">
              <a:extLst>
                <a:ext uri="{FF2B5EF4-FFF2-40B4-BE49-F238E27FC236}">
                  <a16:creationId xmlns:a16="http://schemas.microsoft.com/office/drawing/2014/main" id="{1D4C11FE-9CE9-A09C-0FED-FB785EE2CE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47" y="4000876"/>
              <a:ext cx="560513" cy="537643"/>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8F390844-61CE-8C48-EE74-9666610A8F0D}"/>
                </a:ext>
              </a:extLst>
            </p:cNvPr>
            <p:cNvGrpSpPr/>
            <p:nvPr/>
          </p:nvGrpSpPr>
          <p:grpSpPr>
            <a:xfrm rot="19747147">
              <a:off x="1148730" y="2873423"/>
              <a:ext cx="1983602" cy="1346484"/>
              <a:chOff x="875228" y="3440746"/>
              <a:chExt cx="1983602" cy="1346484"/>
            </a:xfrm>
          </p:grpSpPr>
          <p:pic>
            <p:nvPicPr>
              <p:cNvPr id="50" name="Picture 4" descr="W11 Modernized And Classic File Transfer Animation">
                <a:extLst>
                  <a:ext uri="{FF2B5EF4-FFF2-40B4-BE49-F238E27FC236}">
                    <a16:creationId xmlns:a16="http://schemas.microsoft.com/office/drawing/2014/main" id="{5A51FAF2-7606-A606-6B1C-CA39EAE64A02}"/>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598964">
                <a:off x="889936" y="3857391"/>
                <a:ext cx="1861402" cy="9298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W11 Modernized And Classic File Transfer Animation">
                <a:extLst>
                  <a:ext uri="{FF2B5EF4-FFF2-40B4-BE49-F238E27FC236}">
                    <a16:creationId xmlns:a16="http://schemas.microsoft.com/office/drawing/2014/main" id="{68E5DD6D-6D91-FFA4-D948-540C3705BC50}"/>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875228" y="3440746"/>
                <a:ext cx="1983602" cy="761569"/>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6" descr="Hospital - Free medical icons">
              <a:extLst>
                <a:ext uri="{FF2B5EF4-FFF2-40B4-BE49-F238E27FC236}">
                  <a16:creationId xmlns:a16="http://schemas.microsoft.com/office/drawing/2014/main" id="{7182A47F-C310-B58C-8D83-D2E357BC7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4756" y="405639"/>
              <a:ext cx="560513" cy="537643"/>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6EE731AB-35CB-F1E7-FFAD-C09EFD51731E}"/>
                </a:ext>
              </a:extLst>
            </p:cNvPr>
            <p:cNvGrpSpPr/>
            <p:nvPr/>
          </p:nvGrpSpPr>
          <p:grpSpPr>
            <a:xfrm rot="5400000">
              <a:off x="2365351" y="863891"/>
              <a:ext cx="1983602" cy="1346484"/>
              <a:chOff x="875228" y="3440746"/>
              <a:chExt cx="1983602" cy="1346484"/>
            </a:xfrm>
          </p:grpSpPr>
          <p:pic>
            <p:nvPicPr>
              <p:cNvPr id="54" name="Picture 4" descr="W11 Modernized And Classic File Transfer Animation">
                <a:extLst>
                  <a:ext uri="{FF2B5EF4-FFF2-40B4-BE49-F238E27FC236}">
                    <a16:creationId xmlns:a16="http://schemas.microsoft.com/office/drawing/2014/main" id="{52308B52-87B1-B0BC-030B-9AC59D4FFA73}"/>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598964">
                <a:off x="889936" y="3857391"/>
                <a:ext cx="1861402" cy="9298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W11 Modernized And Classic File Transfer Animation">
                <a:extLst>
                  <a:ext uri="{FF2B5EF4-FFF2-40B4-BE49-F238E27FC236}">
                    <a16:creationId xmlns:a16="http://schemas.microsoft.com/office/drawing/2014/main" id="{DBFE8DA7-C6AD-B537-D271-C605CE801696}"/>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875228" y="3440746"/>
                <a:ext cx="1983602" cy="7615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14623C4A-5BB7-785F-1A86-720F228EFE0D}"/>
                </a:ext>
              </a:extLst>
            </p:cNvPr>
            <p:cNvGrpSpPr/>
            <p:nvPr/>
          </p:nvGrpSpPr>
          <p:grpSpPr>
            <a:xfrm rot="5400000" flipH="1">
              <a:off x="2322361" y="3273219"/>
              <a:ext cx="2111449" cy="1346484"/>
              <a:chOff x="875228" y="3440746"/>
              <a:chExt cx="1983602" cy="1346484"/>
            </a:xfrm>
          </p:grpSpPr>
          <p:pic>
            <p:nvPicPr>
              <p:cNvPr id="58" name="Picture 4" descr="W11 Modernized And Classic File Transfer Animation">
                <a:extLst>
                  <a:ext uri="{FF2B5EF4-FFF2-40B4-BE49-F238E27FC236}">
                    <a16:creationId xmlns:a16="http://schemas.microsoft.com/office/drawing/2014/main" id="{039E4EC9-BC98-FD02-A667-F27249BC7F02}"/>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598964">
                <a:off x="889936" y="3857391"/>
                <a:ext cx="1861402" cy="9298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W11 Modernized And Classic File Transfer Animation">
                <a:extLst>
                  <a:ext uri="{FF2B5EF4-FFF2-40B4-BE49-F238E27FC236}">
                    <a16:creationId xmlns:a16="http://schemas.microsoft.com/office/drawing/2014/main" id="{44CF8812-D58E-F7E1-FBE6-BA6718052281}"/>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875228" y="3440746"/>
                <a:ext cx="1983602" cy="761569"/>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4" descr="W11 Modernized And Classic File Transfer Animation">
              <a:extLst>
                <a:ext uri="{FF2B5EF4-FFF2-40B4-BE49-F238E27FC236}">
                  <a16:creationId xmlns:a16="http://schemas.microsoft.com/office/drawing/2014/main" id="{9FA823C6-509D-03B8-7E60-AB12BFF4FCC8}"/>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725023" flipH="1">
              <a:off x="1189951" y="2117654"/>
              <a:ext cx="1983602" cy="76156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4" descr="W11 Modernized And Classic File Transfer Animation">
              <a:extLst>
                <a:ext uri="{FF2B5EF4-FFF2-40B4-BE49-F238E27FC236}">
                  <a16:creationId xmlns:a16="http://schemas.microsoft.com/office/drawing/2014/main" id="{1B56AE5F-4D61-CAFE-19E4-514A8CD9AF33}"/>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1009944">
              <a:off x="3448580" y="2160924"/>
              <a:ext cx="1809234" cy="76156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4" descr="W11 Modernized And Classic File Transfer Animation">
              <a:extLst>
                <a:ext uri="{FF2B5EF4-FFF2-40B4-BE49-F238E27FC236}">
                  <a16:creationId xmlns:a16="http://schemas.microsoft.com/office/drawing/2014/main" id="{51143DB0-873B-CEEC-765D-992C5A6647D5}"/>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1225488" flipH="1">
              <a:off x="3078028" y="1821299"/>
              <a:ext cx="1981373" cy="92983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6" descr="Hospital - Free medical icons">
              <a:extLst>
                <a:ext uri="{FF2B5EF4-FFF2-40B4-BE49-F238E27FC236}">
                  <a16:creationId xmlns:a16="http://schemas.microsoft.com/office/drawing/2014/main" id="{2D8D5419-FEFD-964F-9A02-3188BB088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2948" y="1060990"/>
              <a:ext cx="560513" cy="537643"/>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4" descr="W11 Modernized And Classic File Transfer Animation">
              <a:extLst>
                <a:ext uri="{FF2B5EF4-FFF2-40B4-BE49-F238E27FC236}">
                  <a16:creationId xmlns:a16="http://schemas.microsoft.com/office/drawing/2014/main" id="{D23D2363-3A9E-26D3-E679-B4897CC64C99}"/>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20345245" flipH="1">
              <a:off x="3274325" y="1387178"/>
              <a:ext cx="1981373" cy="9298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4" descr="W11 Modernized And Classic File Transfer Animation">
              <a:extLst>
                <a:ext uri="{FF2B5EF4-FFF2-40B4-BE49-F238E27FC236}">
                  <a16:creationId xmlns:a16="http://schemas.microsoft.com/office/drawing/2014/main" id="{A0CA3309-771C-7FCF-5901-575D502E4B0D}"/>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22593" t="13423" r="23355" b="36689"/>
            <a:stretch/>
          </p:blipFill>
          <p:spPr bwMode="auto">
            <a:xfrm rot="20227228">
              <a:off x="3090737" y="1140185"/>
              <a:ext cx="1809234" cy="761569"/>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Hospital - Free medical icons">
              <a:extLst>
                <a:ext uri="{FF2B5EF4-FFF2-40B4-BE49-F238E27FC236}">
                  <a16:creationId xmlns:a16="http://schemas.microsoft.com/office/drawing/2014/main" id="{CCB72D4E-14BA-078A-CA45-EA413AEBA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590" y="4019398"/>
              <a:ext cx="560513" cy="537643"/>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4" descr="W11 Modernized And Classic File Transfer Animation">
              <a:extLst>
                <a:ext uri="{FF2B5EF4-FFF2-40B4-BE49-F238E27FC236}">
                  <a16:creationId xmlns:a16="http://schemas.microsoft.com/office/drawing/2014/main" id="{A8F013F2-9063-F80A-8046-BF86F34218EF}"/>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25083" t="10442" r="24196" b="36689"/>
            <a:stretch/>
          </p:blipFill>
          <p:spPr bwMode="auto">
            <a:xfrm rot="3479020" flipH="1">
              <a:off x="3312017" y="3186339"/>
              <a:ext cx="1981373" cy="9298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8747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1702E0-2874-9192-FAE7-66248AA4F0AE}"/>
              </a:ext>
            </a:extLst>
          </p:cNvPr>
          <p:cNvSpPr txBox="1"/>
          <p:nvPr/>
        </p:nvSpPr>
        <p:spPr>
          <a:xfrm>
            <a:off x="468027" y="364828"/>
            <a:ext cx="11587123" cy="1077218"/>
          </a:xfrm>
          <a:prstGeom prst="rect">
            <a:avLst/>
          </a:prstGeom>
          <a:noFill/>
        </p:spPr>
        <p:txBody>
          <a:bodyPr wrap="square">
            <a:spAutoFit/>
          </a:bodyPr>
          <a:lstStyle/>
          <a:p>
            <a:r>
              <a:rPr lang="en-US" sz="3200" dirty="0">
                <a:latin typeface="DB Heavent" panose="02000506060000020004" pitchFamily="2" charset="-34"/>
                <a:cs typeface="DB Heavent" panose="02000506060000020004" pitchFamily="2" charset="-34"/>
              </a:rPr>
              <a:t>     Natural Language Processing (NLP) is a crucial technology for solving complex problems and is widely applicable to various tasks.</a:t>
            </a:r>
            <a:endParaRPr lang="en-US" sz="3200" b="0" i="0" dirty="0">
              <a:effectLst/>
              <a:latin typeface="DB Heavent" panose="02000506060000020004" pitchFamily="2" charset="-34"/>
              <a:cs typeface="DB Heavent" panose="02000506060000020004" pitchFamily="2" charset="-34"/>
            </a:endParaRPr>
          </a:p>
        </p:txBody>
      </p:sp>
      <p:pic>
        <p:nvPicPr>
          <p:cNvPr id="3074" name="Picture 2" descr="FAQs - EnjoyHQ Documentation">
            <a:extLst>
              <a:ext uri="{FF2B5EF4-FFF2-40B4-BE49-F238E27FC236}">
                <a16:creationId xmlns:a16="http://schemas.microsoft.com/office/drawing/2014/main" id="{D3A24AF9-132F-5D79-81F1-93175428E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4" y="2693275"/>
            <a:ext cx="1388534" cy="585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arch engine Icon - Free PNG &amp; SVG 4766667 - Noun Project">
            <a:extLst>
              <a:ext uri="{FF2B5EF4-FFF2-40B4-BE49-F238E27FC236}">
                <a16:creationId xmlns:a16="http://schemas.microsoft.com/office/drawing/2014/main" id="{819E5958-FDEE-1001-CAC0-A7520F1F23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000" r="93000">
                        <a14:foregroundMark x1="60000" y1="38500" x2="60000" y2="38500"/>
                        <a14:foregroundMark x1="61500" y1="55500" x2="61500" y2="55500"/>
                        <a14:foregroundMark x1="93000" y1="65000" x2="93000" y2="65000"/>
                        <a14:foregroundMark x1="5000" y1="44000" x2="5000" y2="44000"/>
                        <a14:foregroundMark x1="88500" y1="43000" x2="88500" y2="43000"/>
                        <a14:foregroundMark x1="85500" y1="46000" x2="86000" y2="46000"/>
                        <a14:foregroundMark x1="85500" y1="47000" x2="88500" y2="55500"/>
                        <a14:foregroundMark x1="78500" y1="59500" x2="93000" y2="67000"/>
                      </a14:backgroundRemoval>
                    </a14:imgEffect>
                  </a14:imgLayer>
                </a14:imgProps>
              </a:ext>
              <a:ext uri="{28A0092B-C50C-407E-A947-70E740481C1C}">
                <a14:useLocalDpi xmlns:a14="http://schemas.microsoft.com/office/drawing/2010/main" val="0"/>
              </a:ext>
            </a:extLst>
          </a:blip>
          <a:srcRect/>
          <a:stretch>
            <a:fillRect/>
          </a:stretch>
        </p:blipFill>
        <p:spPr bwMode="auto">
          <a:xfrm>
            <a:off x="856441" y="4226893"/>
            <a:ext cx="1419637" cy="14196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ducts: Products: Machine translation">
            <a:extLst>
              <a:ext uri="{FF2B5EF4-FFF2-40B4-BE49-F238E27FC236}">
                <a16:creationId xmlns:a16="http://schemas.microsoft.com/office/drawing/2014/main" id="{952CD2DF-FE40-6DC1-203B-654E2CB56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48" b="-4074"/>
          <a:stretch/>
        </p:blipFill>
        <p:spPr bwMode="auto">
          <a:xfrm>
            <a:off x="3126470" y="2586772"/>
            <a:ext cx="1444452" cy="7789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64B515-1EF0-FB33-B654-0D0862B404A1}"/>
              </a:ext>
            </a:extLst>
          </p:cNvPr>
          <p:cNvSpPr txBox="1"/>
          <p:nvPr/>
        </p:nvSpPr>
        <p:spPr>
          <a:xfrm>
            <a:off x="598312" y="3279188"/>
            <a:ext cx="2517422" cy="430887"/>
          </a:xfrm>
          <a:prstGeom prst="rect">
            <a:avLst/>
          </a:prstGeom>
          <a:noFill/>
        </p:spPr>
        <p:txBody>
          <a:bodyPr wrap="square">
            <a:spAutoFit/>
          </a:bodyPr>
          <a:lstStyle/>
          <a:p>
            <a:r>
              <a:rPr lang="en-US" sz="2200" dirty="0">
                <a:latin typeface="DB Heavent" panose="02000506060000020004" pitchFamily="2" charset="-34"/>
                <a:cs typeface="DB Heavent" panose="02000506060000020004" pitchFamily="2" charset="-34"/>
              </a:rPr>
              <a:t>Sentiment analysis</a:t>
            </a:r>
            <a:endParaRPr lang="th-TH" sz="2200" dirty="0">
              <a:latin typeface="DB Heavent" panose="02000506060000020004" pitchFamily="2" charset="-34"/>
              <a:cs typeface="DB Heavent" panose="02000506060000020004" pitchFamily="2" charset="-34"/>
            </a:endParaRPr>
          </a:p>
        </p:txBody>
      </p:sp>
      <p:sp>
        <p:nvSpPr>
          <p:cNvPr id="7" name="TextBox 6">
            <a:extLst>
              <a:ext uri="{FF2B5EF4-FFF2-40B4-BE49-F238E27FC236}">
                <a16:creationId xmlns:a16="http://schemas.microsoft.com/office/drawing/2014/main" id="{CD82F820-FEBF-5A46-EB07-1664131673C2}"/>
              </a:ext>
            </a:extLst>
          </p:cNvPr>
          <p:cNvSpPr txBox="1"/>
          <p:nvPr/>
        </p:nvSpPr>
        <p:spPr>
          <a:xfrm>
            <a:off x="773331" y="5123040"/>
            <a:ext cx="1419637" cy="430887"/>
          </a:xfrm>
          <a:prstGeom prst="rect">
            <a:avLst/>
          </a:prstGeom>
          <a:noFill/>
        </p:spPr>
        <p:txBody>
          <a:bodyPr wrap="square">
            <a:spAutoFit/>
          </a:bodyPr>
          <a:lstStyle/>
          <a:p>
            <a:r>
              <a:rPr lang="en-US" sz="2200" dirty="0">
                <a:latin typeface="DB Heavent" panose="02000506060000020004" pitchFamily="2" charset="-34"/>
                <a:cs typeface="DB Heavent" panose="02000506060000020004" pitchFamily="2" charset="-34"/>
              </a:rPr>
              <a:t>Search engine</a:t>
            </a:r>
            <a:endParaRPr lang="th-TH" sz="2200" dirty="0">
              <a:latin typeface="DB Heavent" panose="02000506060000020004" pitchFamily="2" charset="-34"/>
              <a:cs typeface="DB Heavent" panose="02000506060000020004" pitchFamily="2" charset="-34"/>
            </a:endParaRPr>
          </a:p>
        </p:txBody>
      </p:sp>
      <p:sp>
        <p:nvSpPr>
          <p:cNvPr id="10" name="TextBox 9">
            <a:extLst>
              <a:ext uri="{FF2B5EF4-FFF2-40B4-BE49-F238E27FC236}">
                <a16:creationId xmlns:a16="http://schemas.microsoft.com/office/drawing/2014/main" id="{880750F7-D212-D2B5-1869-10B2886D0FF1}"/>
              </a:ext>
            </a:extLst>
          </p:cNvPr>
          <p:cNvSpPr txBox="1"/>
          <p:nvPr/>
        </p:nvSpPr>
        <p:spPr>
          <a:xfrm>
            <a:off x="2927833" y="3307959"/>
            <a:ext cx="1952978" cy="430887"/>
          </a:xfrm>
          <a:prstGeom prst="rect">
            <a:avLst/>
          </a:prstGeom>
          <a:noFill/>
        </p:spPr>
        <p:txBody>
          <a:bodyPr wrap="square">
            <a:spAutoFit/>
          </a:bodyPr>
          <a:lstStyle/>
          <a:p>
            <a:r>
              <a:rPr lang="en-US" sz="2200" dirty="0">
                <a:latin typeface="DB Heavent" panose="02000506060000020004" pitchFamily="2" charset="-34"/>
                <a:cs typeface="DB Heavent" panose="02000506060000020004" pitchFamily="2" charset="-34"/>
              </a:rPr>
              <a:t>Machine translation</a:t>
            </a:r>
            <a:endParaRPr lang="th-TH" sz="2200" dirty="0">
              <a:latin typeface="DB Heavent" panose="02000506060000020004" pitchFamily="2" charset="-34"/>
              <a:cs typeface="DB Heavent" panose="02000506060000020004" pitchFamily="2" charset="-34"/>
            </a:endParaRPr>
          </a:p>
        </p:txBody>
      </p:sp>
      <p:pic>
        <p:nvPicPr>
          <p:cNvPr id="3080" name="Picture 8" descr="Answer Icon #194828 - Free Icons Library">
            <a:extLst>
              <a:ext uri="{FF2B5EF4-FFF2-40B4-BE49-F238E27FC236}">
                <a16:creationId xmlns:a16="http://schemas.microsoft.com/office/drawing/2014/main" id="{B6C584BA-8B86-1643-4894-B1783C27E8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930" y="4475545"/>
            <a:ext cx="878164" cy="7864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92ED77A-F61C-EA5C-FDEC-685AFD3AE921}"/>
              </a:ext>
            </a:extLst>
          </p:cNvPr>
          <p:cNvSpPr txBox="1"/>
          <p:nvPr/>
        </p:nvSpPr>
        <p:spPr>
          <a:xfrm>
            <a:off x="2519563" y="5134328"/>
            <a:ext cx="2283409" cy="430887"/>
          </a:xfrm>
          <a:prstGeom prst="rect">
            <a:avLst/>
          </a:prstGeom>
          <a:noFill/>
        </p:spPr>
        <p:txBody>
          <a:bodyPr wrap="square">
            <a:spAutoFit/>
          </a:bodyPr>
          <a:lstStyle/>
          <a:p>
            <a:r>
              <a:rPr lang="en-US" sz="2200" dirty="0">
                <a:latin typeface="DB Heavent" panose="02000506060000020004" pitchFamily="2" charset="-34"/>
                <a:cs typeface="DB Heavent" panose="02000506060000020004" pitchFamily="2" charset="-34"/>
              </a:rPr>
              <a:t>Question &amp; Answering</a:t>
            </a:r>
            <a:endParaRPr lang="th-TH" sz="2200" dirty="0">
              <a:latin typeface="DB Heavent" panose="02000506060000020004" pitchFamily="2" charset="-34"/>
              <a:cs typeface="DB Heavent" panose="02000506060000020004" pitchFamily="2" charset="-34"/>
            </a:endParaRPr>
          </a:p>
        </p:txBody>
      </p:sp>
      <p:pic>
        <p:nvPicPr>
          <p:cNvPr id="3082" name="Picture 10" descr="Wolters Kluwer's Clinical Natural Language Processing Extracts Insights  from Patient Records - My TechDecisions">
            <a:extLst>
              <a:ext uri="{FF2B5EF4-FFF2-40B4-BE49-F238E27FC236}">
                <a16:creationId xmlns:a16="http://schemas.microsoft.com/office/drawing/2014/main" id="{24F8B491-B7DF-E027-69DD-1A1100EB22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0879" y="1672525"/>
            <a:ext cx="6528374" cy="32641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5EB9A22-6BC7-C33C-C4F8-F7D69BA48488}"/>
              </a:ext>
            </a:extLst>
          </p:cNvPr>
          <p:cNvSpPr txBox="1"/>
          <p:nvPr/>
        </p:nvSpPr>
        <p:spPr>
          <a:xfrm>
            <a:off x="7916069" y="5177900"/>
            <a:ext cx="2283409" cy="430887"/>
          </a:xfrm>
          <a:prstGeom prst="rect">
            <a:avLst/>
          </a:prstGeom>
          <a:noFill/>
        </p:spPr>
        <p:txBody>
          <a:bodyPr wrap="square">
            <a:spAutoFit/>
          </a:bodyPr>
          <a:lstStyle/>
          <a:p>
            <a:r>
              <a:rPr lang="en-US" sz="2200" dirty="0">
                <a:latin typeface="DB Heavent" panose="02000506060000020004" pitchFamily="2" charset="-34"/>
                <a:cs typeface="DB Heavent" panose="02000506060000020004" pitchFamily="2" charset="-34"/>
              </a:rPr>
              <a:t>EHR analytics ETC.</a:t>
            </a:r>
            <a:endParaRPr lang="th-TH" sz="2200" dirty="0">
              <a:latin typeface="DB Heavent" panose="02000506060000020004" pitchFamily="2" charset="-34"/>
              <a:cs typeface="DB Heavent" panose="02000506060000020004" pitchFamily="2" charset="-34"/>
            </a:endParaRPr>
          </a:p>
        </p:txBody>
      </p:sp>
      <p:sp>
        <p:nvSpPr>
          <p:cNvPr id="6" name="TextBox 5">
            <a:extLst>
              <a:ext uri="{FF2B5EF4-FFF2-40B4-BE49-F238E27FC236}">
                <a16:creationId xmlns:a16="http://schemas.microsoft.com/office/drawing/2014/main" id="{2EBEE23F-D8ED-2796-EB83-D201075772C0}"/>
              </a:ext>
            </a:extLst>
          </p:cNvPr>
          <p:cNvSpPr txBox="1"/>
          <p:nvPr/>
        </p:nvSpPr>
        <p:spPr>
          <a:xfrm>
            <a:off x="8142369" y="6114155"/>
            <a:ext cx="3361010" cy="553998"/>
          </a:xfrm>
          <a:prstGeom prst="rect">
            <a:avLst/>
          </a:prstGeom>
          <a:noFill/>
        </p:spPr>
        <p:txBody>
          <a:bodyPr wrap="square">
            <a:spAutoFit/>
          </a:bodyPr>
          <a:lstStyle/>
          <a:p>
            <a:r>
              <a:rPr lang="en-US" sz="1500" dirty="0">
                <a:latin typeface="DB Heavent" panose="02000506060000020004" pitchFamily="2" charset="-34"/>
                <a:cs typeface="DB Heavent" panose="02000506060000020004" pitchFamily="2" charset="-34"/>
              </a:rPr>
              <a:t>Source Picture : Wolters Kluwer</a:t>
            </a:r>
          </a:p>
          <a:p>
            <a:endParaRPr lang="en-US" sz="1500" dirty="0">
              <a:latin typeface="DB Heavent" panose="02000506060000020004" pitchFamily="2" charset="-34"/>
              <a:cs typeface="DB Heavent" panose="02000506060000020004" pitchFamily="2" charset="-34"/>
            </a:endParaRPr>
          </a:p>
        </p:txBody>
      </p:sp>
    </p:spTree>
    <p:extLst>
      <p:ext uri="{BB962C8B-B14F-4D97-AF65-F5344CB8AC3E}">
        <p14:creationId xmlns:p14="http://schemas.microsoft.com/office/powerpoint/2010/main" val="22142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1702E0-2874-9192-FAE7-66248AA4F0AE}"/>
              </a:ext>
            </a:extLst>
          </p:cNvPr>
          <p:cNvSpPr txBox="1"/>
          <p:nvPr/>
        </p:nvSpPr>
        <p:spPr>
          <a:xfrm>
            <a:off x="347537" y="1612617"/>
            <a:ext cx="11709917" cy="3046988"/>
          </a:xfrm>
          <a:prstGeom prst="rect">
            <a:avLst/>
          </a:prstGeom>
          <a:noFill/>
        </p:spPr>
        <p:txBody>
          <a:bodyPr wrap="square">
            <a:spAutoFit/>
          </a:bodyPr>
          <a:lstStyle/>
          <a:p>
            <a:r>
              <a:rPr lang="en-US" sz="2400" b="0" i="0" dirty="0">
                <a:effectLst/>
                <a:latin typeface="Arrial"/>
                <a:cs typeface="DB Heavent" panose="02000506060000020004" pitchFamily="2" charset="-34"/>
              </a:rPr>
              <a:t>	This research utilizes vector-based encoding techniques to analyze textual data from inspection reports, providing several benefits, including:</a:t>
            </a:r>
          </a:p>
          <a:p>
            <a:pPr marL="457200" indent="-457200">
              <a:buFont typeface="Arial" panose="020B0604020202020204" pitchFamily="34" charset="0"/>
              <a:buChar char="•"/>
            </a:pPr>
            <a:r>
              <a:rPr lang="en-US" sz="2400" b="0" i="0" dirty="0">
                <a:effectLst/>
                <a:latin typeface="Arrial"/>
                <a:cs typeface="DB Heavent" panose="02000506060000020004" pitchFamily="2" charset="-34"/>
              </a:rPr>
              <a:t>Assisting in the evaluation and standardized scoring of healthcare accreditation.</a:t>
            </a:r>
          </a:p>
          <a:p>
            <a:pPr marL="457200" indent="-457200">
              <a:buFont typeface="Arial" panose="020B0604020202020204" pitchFamily="34" charset="0"/>
              <a:buChar char="•"/>
            </a:pPr>
            <a:r>
              <a:rPr lang="en-US" sz="2400" b="0" i="0" dirty="0">
                <a:effectLst/>
                <a:latin typeface="Arrial"/>
                <a:cs typeface="DB Heavent" panose="02000506060000020004" pitchFamily="2" charset="-34"/>
              </a:rPr>
              <a:t>Facilitating the verification of scores given by inspectors.</a:t>
            </a:r>
          </a:p>
          <a:p>
            <a:pPr marL="457200" indent="-457200">
              <a:buFont typeface="Arial" panose="020B0604020202020204" pitchFamily="34" charset="0"/>
              <a:buChar char="•"/>
            </a:pPr>
            <a:r>
              <a:rPr lang="en-US" sz="2400" b="0" i="0" dirty="0">
                <a:effectLst/>
                <a:latin typeface="Arrial"/>
                <a:cs typeface="DB Heavent" panose="02000506060000020004" pitchFamily="2" charset="-34"/>
              </a:rPr>
              <a:t>Improving work processes and reducing steps, aiding in result analysis.</a:t>
            </a:r>
          </a:p>
          <a:p>
            <a:pPr marL="457200" indent="-457200">
              <a:buFont typeface="Arial" panose="020B0604020202020204" pitchFamily="34" charset="0"/>
              <a:buChar char="•"/>
            </a:pPr>
            <a:r>
              <a:rPr lang="en-US" sz="2400" b="0" i="0" dirty="0">
                <a:effectLst/>
                <a:latin typeface="Arrial"/>
                <a:cs typeface="DB Heavent" panose="02000506060000020004" pitchFamily="2" charset="-34"/>
              </a:rPr>
              <a:t>Automating the evaluation process, saving time and reducing the workload of personnel at HA.</a:t>
            </a:r>
          </a:p>
          <a:p>
            <a:pPr marL="457200" indent="-457200">
              <a:buFont typeface="Arial" panose="020B0604020202020204" pitchFamily="34" charset="0"/>
              <a:buChar char="•"/>
            </a:pPr>
            <a:r>
              <a:rPr lang="en-US" sz="2400" b="0" i="0" dirty="0">
                <a:effectLst/>
                <a:latin typeface="Arrial"/>
                <a:cs typeface="DB Heavent" panose="02000506060000020004" pitchFamily="2" charset="-34"/>
              </a:rPr>
              <a:t>Serving as a tool for training and developing healthcare inspectors' skills.</a:t>
            </a:r>
          </a:p>
        </p:txBody>
      </p:sp>
      <p:sp>
        <p:nvSpPr>
          <p:cNvPr id="3" name="Google Shape;427;p58">
            <a:extLst>
              <a:ext uri="{FF2B5EF4-FFF2-40B4-BE49-F238E27FC236}">
                <a16:creationId xmlns:a16="http://schemas.microsoft.com/office/drawing/2014/main" id="{F187CD6B-637E-EB0D-4DFE-7EAFACC850C4}"/>
              </a:ext>
            </a:extLst>
          </p:cNvPr>
          <p:cNvSpPr txBox="1">
            <a:spLocks noGrp="1"/>
          </p:cNvSpPr>
          <p:nvPr>
            <p:ph type="title"/>
          </p:nvPr>
        </p:nvSpPr>
        <p:spPr>
          <a:xfrm>
            <a:off x="7515922" y="262997"/>
            <a:ext cx="4348975" cy="645084"/>
          </a:xfrm>
          <a:prstGeom prst="rect">
            <a:avLst/>
          </a:prstGeom>
        </p:spPr>
        <p:txBody>
          <a:bodyPr spcFirstLastPara="1" vert="horz" lIns="91440" tIns="45720" rIns="91440" bIns="45720" rtlCol="0" anchor="b" anchorCtr="0">
            <a:noAutofit/>
          </a:bodyPr>
          <a:lstStyle/>
          <a:p>
            <a:pPr algn="l">
              <a:spcBef>
                <a:spcPct val="0"/>
              </a:spcBef>
            </a:pPr>
            <a:r>
              <a:rPr lang="en-US" sz="3600" b="0" i="0" dirty="0">
                <a:solidFill>
                  <a:srgbClr val="374151"/>
                </a:solidFill>
                <a:effectLst/>
                <a:latin typeface="Angsana New" panose="02020603050405020304" pitchFamily="18" charset="-34"/>
                <a:cs typeface="Angsana New" panose="02020603050405020304" pitchFamily="18" charset="-34"/>
              </a:rPr>
              <a:t>Benefits from this research study.</a:t>
            </a:r>
            <a:endParaRPr lang="en-US" sz="3600" dirty="0">
              <a:solidFill>
                <a:srgbClr val="FF0000"/>
              </a:solidFill>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20174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91" name="Google Shape;491;p64"/>
          <p:cNvSpPr txBox="1">
            <a:spLocks noGrp="1"/>
          </p:cNvSpPr>
          <p:nvPr>
            <p:ph type="subTitle" idx="1"/>
          </p:nvPr>
        </p:nvSpPr>
        <p:spPr>
          <a:xfrm>
            <a:off x="4537398" y="3627017"/>
            <a:ext cx="3115200" cy="1446800"/>
          </a:xfrm>
          <a:prstGeom prst="rect">
            <a:avLst/>
          </a:prstGeom>
        </p:spPr>
        <p:txBody>
          <a:bodyPr spcFirstLastPara="1" vert="horz" wrap="square" lIns="121900" tIns="121900" rIns="121900" bIns="121900" rtlCol="0" anchor="t" anchorCtr="0">
            <a:noAutofit/>
          </a:bodyPr>
          <a:lstStyle/>
          <a:p>
            <a:pPr marL="0" indent="0"/>
            <a:r>
              <a:rPr lang="en-US" dirty="0">
                <a:latin typeface="Arrial"/>
                <a:cs typeface="DB Heavent" panose="02000506060000020004" pitchFamily="2" charset="-34"/>
              </a:rPr>
              <a:t>Study and develop the use of vector-based text analysis techniques to analyze inspection reports related to the medication system</a:t>
            </a:r>
            <a:endParaRPr lang="th-TH" dirty="0">
              <a:latin typeface="Arrial"/>
              <a:cs typeface="DB Heavent" panose="02000506060000020004" pitchFamily="2" charset="-34"/>
            </a:endParaRPr>
          </a:p>
        </p:txBody>
      </p:sp>
      <p:sp>
        <p:nvSpPr>
          <p:cNvPr id="493" name="Google Shape;493;p64"/>
          <p:cNvSpPr txBox="1">
            <a:spLocks noGrp="1"/>
          </p:cNvSpPr>
          <p:nvPr>
            <p:ph type="subTitle" idx="4"/>
          </p:nvPr>
        </p:nvSpPr>
        <p:spPr>
          <a:xfrm>
            <a:off x="842735" y="3629632"/>
            <a:ext cx="3349795" cy="2019549"/>
          </a:xfrm>
          <a:prstGeom prst="rect">
            <a:avLst/>
          </a:prstGeom>
        </p:spPr>
        <p:txBody>
          <a:bodyPr spcFirstLastPara="1" vert="horz" wrap="square" lIns="121900" tIns="121900" rIns="121900" bIns="121900" rtlCol="0" anchor="t" anchorCtr="0">
            <a:noAutofit/>
          </a:bodyPr>
          <a:lstStyle/>
          <a:p>
            <a:pPr marL="0" indent="0"/>
            <a:r>
              <a:rPr lang="en-US" dirty="0">
                <a:latin typeface="Arrial"/>
                <a:cs typeface="DB Heavent" panose="02000506060000020004" pitchFamily="2" charset="-34"/>
              </a:rPr>
              <a:t>Study and development of an analysis and evaluation system for hospital accreditation based on inspection reports, specifically regarding the medication system </a:t>
            </a:r>
            <a:endParaRPr lang="th-TH" dirty="0">
              <a:latin typeface="Arrial"/>
              <a:cs typeface="DB Heavent" panose="02000506060000020004" pitchFamily="2" charset="-34"/>
            </a:endParaRPr>
          </a:p>
        </p:txBody>
      </p:sp>
      <p:sp>
        <p:nvSpPr>
          <p:cNvPr id="495" name="Google Shape;495;p64"/>
          <p:cNvSpPr txBox="1">
            <a:spLocks noGrp="1"/>
          </p:cNvSpPr>
          <p:nvPr>
            <p:ph type="subTitle" idx="6"/>
          </p:nvPr>
        </p:nvSpPr>
        <p:spPr>
          <a:xfrm>
            <a:off x="8139853" y="3623326"/>
            <a:ext cx="3115200" cy="1656737"/>
          </a:xfrm>
          <a:prstGeom prst="rect">
            <a:avLst/>
          </a:prstGeom>
        </p:spPr>
        <p:txBody>
          <a:bodyPr spcFirstLastPara="1" vert="horz" wrap="square" lIns="121900" tIns="121900" rIns="121900" bIns="121900" rtlCol="0" anchor="t" anchorCtr="0">
            <a:noAutofit/>
          </a:bodyPr>
          <a:lstStyle/>
          <a:p>
            <a:pPr marL="0" indent="0"/>
            <a:r>
              <a:rPr lang="en-US" dirty="0">
                <a:latin typeface="Arrial"/>
                <a:cs typeface="DB Heavent" panose="02000506060000020004" pitchFamily="2" charset="-34"/>
              </a:rPr>
              <a:t>Evaluate the performance of the analysis system and the assessment of hospital accreditation</a:t>
            </a:r>
            <a:endParaRPr dirty="0">
              <a:latin typeface="Arrial"/>
              <a:cs typeface="DB Heavent" panose="02000506060000020004" pitchFamily="2" charset="-34"/>
            </a:endParaRPr>
          </a:p>
        </p:txBody>
      </p:sp>
      <p:sp>
        <p:nvSpPr>
          <p:cNvPr id="496" name="Google Shape;496;p64"/>
          <p:cNvSpPr/>
          <p:nvPr/>
        </p:nvSpPr>
        <p:spPr>
          <a:xfrm flipH="1">
            <a:off x="2006233" y="2335613"/>
            <a:ext cx="1022800" cy="10228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97" name="Google Shape;497;p64"/>
          <p:cNvSpPr/>
          <p:nvPr/>
        </p:nvSpPr>
        <p:spPr>
          <a:xfrm flipH="1">
            <a:off x="5584617" y="2335615"/>
            <a:ext cx="1022800" cy="10228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98" name="Google Shape;498;p64"/>
          <p:cNvSpPr/>
          <p:nvPr/>
        </p:nvSpPr>
        <p:spPr>
          <a:xfrm flipH="1">
            <a:off x="9163000" y="2335633"/>
            <a:ext cx="1022800" cy="10228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cxnSp>
        <p:nvCxnSpPr>
          <p:cNvPr id="499" name="Google Shape;499;p64"/>
          <p:cNvCxnSpPr>
            <a:stCxn id="496" idx="2"/>
            <a:endCxn id="497" idx="6"/>
          </p:cNvCxnSpPr>
          <p:nvPr/>
        </p:nvCxnSpPr>
        <p:spPr>
          <a:xfrm>
            <a:off x="3029033" y="2847013"/>
            <a:ext cx="2555600" cy="0"/>
          </a:xfrm>
          <a:prstGeom prst="straightConnector1">
            <a:avLst/>
          </a:prstGeom>
          <a:noFill/>
          <a:ln w="38100" cap="flat" cmpd="sng">
            <a:solidFill>
              <a:schemeClr val="accent1"/>
            </a:solidFill>
            <a:prstDash val="solid"/>
            <a:round/>
            <a:headEnd type="none" w="med" len="med"/>
            <a:tailEnd type="none" w="med" len="med"/>
          </a:ln>
        </p:spPr>
      </p:cxnSp>
      <p:grpSp>
        <p:nvGrpSpPr>
          <p:cNvPr id="500" name="Google Shape;500;p64"/>
          <p:cNvGrpSpPr/>
          <p:nvPr/>
        </p:nvGrpSpPr>
        <p:grpSpPr>
          <a:xfrm>
            <a:off x="9552321" y="2604217"/>
            <a:ext cx="295869" cy="507727"/>
            <a:chOff x="916127" y="3807056"/>
            <a:chExt cx="221902" cy="380795"/>
          </a:xfrm>
        </p:grpSpPr>
        <p:sp>
          <p:nvSpPr>
            <p:cNvPr id="501" name="Google Shape;501;p64"/>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2" name="Google Shape;502;p64"/>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3" name="Google Shape;503;p64"/>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4" name="Google Shape;504;p64"/>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05" name="Google Shape;505;p64"/>
          <p:cNvGrpSpPr/>
          <p:nvPr/>
        </p:nvGrpSpPr>
        <p:grpSpPr>
          <a:xfrm>
            <a:off x="5829455" y="2604217"/>
            <a:ext cx="533083" cy="408636"/>
            <a:chOff x="2567841" y="1994124"/>
            <a:chExt cx="399812" cy="306477"/>
          </a:xfrm>
        </p:grpSpPr>
        <p:sp>
          <p:nvSpPr>
            <p:cNvPr id="506" name="Google Shape;506;p64"/>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7" name="Google Shape;507;p64"/>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8" name="Google Shape;508;p64"/>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cxnSp>
        <p:nvCxnSpPr>
          <p:cNvPr id="510" name="Google Shape;510;p64"/>
          <p:cNvCxnSpPr>
            <a:stCxn id="497" idx="2"/>
            <a:endCxn id="498" idx="6"/>
          </p:cNvCxnSpPr>
          <p:nvPr/>
        </p:nvCxnSpPr>
        <p:spPr>
          <a:xfrm>
            <a:off x="6607417" y="2847015"/>
            <a:ext cx="2555600" cy="0"/>
          </a:xfrm>
          <a:prstGeom prst="straightConnector1">
            <a:avLst/>
          </a:prstGeom>
          <a:noFill/>
          <a:ln w="38100" cap="flat" cmpd="sng">
            <a:solidFill>
              <a:schemeClr val="accent1"/>
            </a:solidFill>
            <a:prstDash val="solid"/>
            <a:round/>
            <a:headEnd type="none" w="med" len="med"/>
            <a:tailEnd type="none" w="med" len="med"/>
          </a:ln>
        </p:spPr>
      </p:cxnSp>
      <p:pic>
        <p:nvPicPr>
          <p:cNvPr id="3" name="Picture 8" descr="Document - Free business and finance icons">
            <a:extLst>
              <a:ext uri="{FF2B5EF4-FFF2-40B4-BE49-F238E27FC236}">
                <a16:creationId xmlns:a16="http://schemas.microsoft.com/office/drawing/2014/main" id="{38F8160D-95A9-0E35-6202-B72E22B9907A}"/>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778" b="89778" l="5778" r="93778">
                        <a14:foregroundMark x1="54667" y1="32444" x2="54667" y2="32444"/>
                        <a14:foregroundMark x1="59111" y1="58222" x2="50667" y2="32444"/>
                        <a14:foregroundMark x1="44444" y1="69333" x2="44444" y2="34222"/>
                        <a14:foregroundMark x1="46667" y1="75556" x2="38222" y2="67111"/>
                        <a14:foregroundMark x1="60889" y1="75556" x2="56889" y2="80000"/>
                        <a14:foregroundMark x1="6667" y1="43556" x2="6667" y2="43556"/>
                        <a14:foregroundMark x1="6667" y1="37778" x2="5778" y2="47556"/>
                        <a14:foregroundMark x1="36444" y1="23111" x2="29778" y2="25778"/>
                        <a14:foregroundMark x1="93778" y1="70667" x2="93778" y2="70667"/>
                        <a14:foregroundMark x1="61778" y1="79556" x2="61778" y2="36889"/>
                        <a14:foregroundMark x1="45778" y1="79556" x2="28000" y2="60000"/>
                        <a14:foregroundMark x1="66667" y1="24000" x2="66667" y2="24000"/>
                        <a14:foregroundMark x1="67556" y1="28000" x2="67556" y2="35556"/>
                        <a14:foregroundMark x1="66667" y1="24889" x2="71111" y2="33778"/>
                        <a14:foregroundMark x1="65333" y1="47556" x2="66667" y2="23111"/>
                        <a14:foregroundMark x1="65333" y1="28889" x2="65333" y2="28889"/>
                        <a14:foregroundMark x1="67556" y1="27111" x2="67556" y2="27111"/>
                        <a14:foregroundMark x1="67556" y1="24000" x2="67556" y2="24000"/>
                      </a14:backgroundRemoval>
                    </a14:imgEffect>
                  </a14:imgLayer>
                </a14:imgProps>
              </a:ext>
              <a:ext uri="{28A0092B-C50C-407E-A947-70E740481C1C}">
                <a14:useLocalDpi xmlns:a14="http://schemas.microsoft.com/office/drawing/2010/main" val="0"/>
              </a:ext>
            </a:extLst>
          </a:blip>
          <a:srcRect/>
          <a:stretch>
            <a:fillRect/>
          </a:stretch>
        </p:blipFill>
        <p:spPr bwMode="auto">
          <a:xfrm>
            <a:off x="2220032" y="2597926"/>
            <a:ext cx="542440" cy="5203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A0CB248-C576-2548-0C20-AB479FF833D4}"/>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7</a:t>
            </a:fld>
            <a:endParaRPr lang="en-US" sz="1200" dirty="0"/>
          </a:p>
        </p:txBody>
      </p:sp>
      <p:sp>
        <p:nvSpPr>
          <p:cNvPr id="4" name="Google Shape;427;p58">
            <a:extLst>
              <a:ext uri="{FF2B5EF4-FFF2-40B4-BE49-F238E27FC236}">
                <a16:creationId xmlns:a16="http://schemas.microsoft.com/office/drawing/2014/main" id="{AEC5DBBF-298F-FA01-F0DA-F13D7619ABBC}"/>
              </a:ext>
            </a:extLst>
          </p:cNvPr>
          <p:cNvSpPr txBox="1">
            <a:spLocks/>
          </p:cNvSpPr>
          <p:nvPr/>
        </p:nvSpPr>
        <p:spPr>
          <a:xfrm>
            <a:off x="6286680" y="405524"/>
            <a:ext cx="5427771" cy="645084"/>
          </a:xfrm>
          <a:prstGeom prst="rect">
            <a:avLst/>
          </a:prstGeom>
        </p:spPr>
        <p:txBody>
          <a:bodyPr spcFirstLastPara="1" vert="horz" wrap="square" lIns="91440" tIns="45720" rIns="91440" bIns="45720" rtlCol="0" anchor="b" anchorCtr="0">
            <a:noAutofit/>
          </a:bodyPr>
          <a:lstStyle>
            <a:lvl1pPr lvl="0" algn="ctr" defTabSz="914400" rtl="0" eaLnBrk="1" latinLnBrk="0" hangingPunct="1">
              <a:lnSpc>
                <a:spcPct val="90000"/>
              </a:lnSpc>
              <a:spcBef>
                <a:spcPts val="0"/>
              </a:spcBef>
              <a:spcAft>
                <a:spcPts val="0"/>
              </a:spcAft>
              <a:buSzPts val="2800"/>
              <a:buNone/>
              <a:defRPr sz="4400" kern="1200">
                <a:solidFill>
                  <a:srgbClr val="103EA7"/>
                </a:solidFill>
                <a:latin typeface="Arial" panose="020B0604020202020204" pitchFamily="34" charset="0"/>
                <a:ea typeface="+mj-ea"/>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l">
              <a:spcBef>
                <a:spcPct val="0"/>
              </a:spcBef>
            </a:pPr>
            <a:r>
              <a:rPr lang="en-US" sz="4000" dirty="0"/>
              <a:t>STUDY OBJECTIVES</a:t>
            </a:r>
            <a:endParaRPr lang="en-US" sz="40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79"/>
          <p:cNvSpPr txBox="1">
            <a:spLocks noGrp="1"/>
          </p:cNvSpPr>
          <p:nvPr>
            <p:ph type="title"/>
          </p:nvPr>
        </p:nvSpPr>
        <p:spPr>
          <a:xfrm>
            <a:off x="960000" y="427019"/>
            <a:ext cx="10272000" cy="763600"/>
          </a:xfrm>
          <a:prstGeom prst="rect">
            <a:avLst/>
          </a:prstGeom>
        </p:spPr>
        <p:txBody>
          <a:bodyPr spcFirstLastPara="1" vert="horz" wrap="square" lIns="121900" tIns="121900" rIns="121900" bIns="121900" rtlCol="0" anchor="t" anchorCtr="0">
            <a:noAutofit/>
          </a:bodyPr>
          <a:lstStyle/>
          <a:p>
            <a:r>
              <a:rPr lang="en" dirty="0"/>
              <a:t>Methodology</a:t>
            </a:r>
            <a:endParaRPr dirty="0"/>
          </a:p>
        </p:txBody>
      </p:sp>
      <p:sp>
        <p:nvSpPr>
          <p:cNvPr id="882" name="Google Shape;882;p79"/>
          <p:cNvSpPr txBox="1">
            <a:spLocks noGrp="1"/>
          </p:cNvSpPr>
          <p:nvPr>
            <p:ph type="subTitle" idx="4"/>
          </p:nvPr>
        </p:nvSpPr>
        <p:spPr>
          <a:xfrm>
            <a:off x="6941093" y="2311525"/>
            <a:ext cx="3756270" cy="851215"/>
          </a:xfrm>
          <a:prstGeom prst="rect">
            <a:avLst/>
          </a:prstGeom>
        </p:spPr>
        <p:txBody>
          <a:bodyPr spcFirstLastPara="1" vert="horz" wrap="square" lIns="121900" tIns="121900" rIns="121900" bIns="121900" rtlCol="0" anchor="t" anchorCtr="0">
            <a:noAutofit/>
          </a:bodyPr>
          <a:lstStyle/>
          <a:p>
            <a:r>
              <a:rPr lang="en-US" sz="2400" b="1" dirty="0">
                <a:latin typeface="DB Heavent" panose="02000506060000020004" pitchFamily="2" charset="-34"/>
                <a:cs typeface="DB Heavent" panose="02000506060000020004" pitchFamily="2" charset="-34"/>
              </a:rPr>
              <a:t>2. Using topic modeling to generate </a:t>
            </a:r>
          </a:p>
          <a:p>
            <a:r>
              <a:rPr lang="en-US" sz="2400" b="1" dirty="0">
                <a:latin typeface="DB Heavent" panose="02000506060000020004" pitchFamily="2" charset="-34"/>
                <a:cs typeface="DB Heavent" panose="02000506060000020004" pitchFamily="2" charset="-34"/>
              </a:rPr>
              <a:t>word lists from each group of reports.</a:t>
            </a:r>
          </a:p>
        </p:txBody>
      </p:sp>
      <p:sp>
        <p:nvSpPr>
          <p:cNvPr id="883" name="Google Shape;883;p79"/>
          <p:cNvSpPr txBox="1">
            <a:spLocks noGrp="1"/>
          </p:cNvSpPr>
          <p:nvPr>
            <p:ph type="title" idx="5"/>
          </p:nvPr>
        </p:nvSpPr>
        <p:spPr>
          <a:xfrm>
            <a:off x="6988629" y="4784099"/>
            <a:ext cx="3606981" cy="880400"/>
          </a:xfrm>
          <a:prstGeom prst="rect">
            <a:avLst/>
          </a:prstGeom>
        </p:spPr>
        <p:txBody>
          <a:bodyPr spcFirstLastPara="1" vert="horz" wrap="square" lIns="121900" tIns="121900" rIns="121900" bIns="121900" rtlCol="0" anchor="ctr" anchorCtr="0">
            <a:noAutofit/>
          </a:bodyPr>
          <a:lstStyle/>
          <a:p>
            <a:r>
              <a:rPr lang="th-TH" sz="2000" dirty="0">
                <a:latin typeface="DB Heavent" panose="02000506060000020004" pitchFamily="2" charset="-34"/>
                <a:cs typeface="DB Heavent" panose="02000506060000020004" pitchFamily="2" charset="-34"/>
              </a:rPr>
              <a:t> </a:t>
            </a:r>
            <a:r>
              <a:rPr lang="en-US" sz="2400" b="1" dirty="0">
                <a:latin typeface="DB Heavent" panose="02000506060000020004" pitchFamily="2" charset="-34"/>
                <a:cs typeface="DB Heavent" panose="02000506060000020004" pitchFamily="2" charset="-34"/>
              </a:rPr>
              <a:t>3. Using Zero-shot classification </a:t>
            </a:r>
            <a:br>
              <a:rPr lang="en-US" sz="2400" b="1" dirty="0">
                <a:latin typeface="DB Heavent" panose="02000506060000020004" pitchFamily="2" charset="-34"/>
                <a:cs typeface="DB Heavent" panose="02000506060000020004" pitchFamily="2" charset="-34"/>
              </a:rPr>
            </a:br>
            <a:r>
              <a:rPr lang="en-US" sz="2400" b="1" dirty="0">
                <a:latin typeface="DB Heavent" panose="02000506060000020004" pitchFamily="2" charset="-34"/>
                <a:cs typeface="DB Heavent" panose="02000506060000020004" pitchFamily="2" charset="-34"/>
              </a:rPr>
              <a:t>model to evaluate the consistency </a:t>
            </a:r>
            <a:br>
              <a:rPr lang="en-US" sz="2400" b="1" dirty="0">
                <a:latin typeface="DB Heavent" panose="02000506060000020004" pitchFamily="2" charset="-34"/>
                <a:cs typeface="DB Heavent" panose="02000506060000020004" pitchFamily="2" charset="-34"/>
              </a:rPr>
            </a:br>
            <a:r>
              <a:rPr lang="en-US" sz="2400" b="1" dirty="0">
                <a:latin typeface="DB Heavent" panose="02000506060000020004" pitchFamily="2" charset="-34"/>
                <a:cs typeface="DB Heavent" panose="02000506060000020004" pitchFamily="2" charset="-34"/>
              </a:rPr>
              <a:t>of word lists.</a:t>
            </a:r>
            <a:endParaRPr sz="2400" b="1" dirty="0">
              <a:latin typeface="DB Heavent" panose="02000506060000020004" pitchFamily="2" charset="-34"/>
              <a:cs typeface="DB Heavent" panose="02000506060000020004" pitchFamily="2" charset="-34"/>
            </a:endParaRPr>
          </a:p>
        </p:txBody>
      </p:sp>
      <p:sp>
        <p:nvSpPr>
          <p:cNvPr id="885" name="Google Shape;885;p79"/>
          <p:cNvSpPr txBox="1">
            <a:spLocks noGrp="1"/>
          </p:cNvSpPr>
          <p:nvPr>
            <p:ph type="title" idx="7"/>
          </p:nvPr>
        </p:nvSpPr>
        <p:spPr>
          <a:xfrm>
            <a:off x="1596388" y="4811603"/>
            <a:ext cx="4160945" cy="852889"/>
          </a:xfrm>
          <a:prstGeom prst="rect">
            <a:avLst/>
          </a:prstGeom>
        </p:spPr>
        <p:txBody>
          <a:bodyPr spcFirstLastPara="1" vert="horz" wrap="square" lIns="121900" tIns="121900" rIns="121900" bIns="121900" rtlCol="0" anchor="ctr" anchorCtr="0">
            <a:noAutofit/>
          </a:bodyPr>
          <a:lstStyle/>
          <a:p>
            <a:r>
              <a:rPr lang="en-US" sz="2400" b="1" dirty="0">
                <a:latin typeface="DB Heavent" panose="02000506060000020004" pitchFamily="2" charset="-34"/>
                <a:cs typeface="DB Heavent" panose="02000506060000020004" pitchFamily="2" charset="-34"/>
              </a:rPr>
              <a:t>4. Training a hospital survey scoring</a:t>
            </a:r>
            <a:br>
              <a:rPr lang="en-US" sz="2400" b="1" dirty="0">
                <a:latin typeface="DB Heavent" panose="02000506060000020004" pitchFamily="2" charset="-34"/>
                <a:cs typeface="DB Heavent" panose="02000506060000020004" pitchFamily="2" charset="-34"/>
              </a:rPr>
            </a:br>
            <a:r>
              <a:rPr lang="en-US" sz="2400" b="1" dirty="0">
                <a:latin typeface="DB Heavent" panose="02000506060000020004" pitchFamily="2" charset="-34"/>
                <a:cs typeface="DB Heavent" panose="02000506060000020004" pitchFamily="2" charset="-34"/>
              </a:rPr>
              <a:t>model (Sentence classification modelling).</a:t>
            </a:r>
          </a:p>
        </p:txBody>
      </p:sp>
      <p:grpSp>
        <p:nvGrpSpPr>
          <p:cNvPr id="6" name="Group 5">
            <a:extLst>
              <a:ext uri="{FF2B5EF4-FFF2-40B4-BE49-F238E27FC236}">
                <a16:creationId xmlns:a16="http://schemas.microsoft.com/office/drawing/2014/main" id="{9A754996-97FD-A727-D7AD-A4AFFC673A2B}"/>
              </a:ext>
            </a:extLst>
          </p:cNvPr>
          <p:cNvGrpSpPr/>
          <p:nvPr/>
        </p:nvGrpSpPr>
        <p:grpSpPr>
          <a:xfrm>
            <a:off x="3079263" y="3739232"/>
            <a:ext cx="880400" cy="880400"/>
            <a:chOff x="3079263" y="3739232"/>
            <a:chExt cx="880400" cy="880400"/>
          </a:xfrm>
        </p:grpSpPr>
        <p:sp>
          <p:nvSpPr>
            <p:cNvPr id="890" name="Google Shape;890;p79"/>
            <p:cNvSpPr/>
            <p:nvPr/>
          </p:nvSpPr>
          <p:spPr>
            <a:xfrm flipH="1">
              <a:off x="3079263" y="3739232"/>
              <a:ext cx="880400" cy="880400"/>
            </a:xfrm>
            <a:prstGeom prst="ellipse">
              <a:avLst/>
            </a:prstGeom>
            <a:solidFill>
              <a:schemeClr val="accent1"/>
            </a:solidFill>
            <a:ln>
              <a:noFill/>
            </a:ln>
          </p:spPr>
          <p:txBody>
            <a:bodyPr spcFirstLastPara="1" wrap="square" lIns="121900" tIns="121900" rIns="121900" bIns="121900" anchor="ctr" anchorCtr="0">
              <a:noAutofit/>
            </a:bodyPr>
            <a:lstStyle/>
            <a:p>
              <a:endParaRPr sz="2400" dirty="0"/>
            </a:p>
          </p:txBody>
        </p:sp>
        <p:pic>
          <p:nvPicPr>
            <p:cNvPr id="11" name="Picture 10" descr="Icon&#10;&#10;Description automatically generated">
              <a:extLst>
                <a:ext uri="{FF2B5EF4-FFF2-40B4-BE49-F238E27FC236}">
                  <a16:creationId xmlns:a16="http://schemas.microsoft.com/office/drawing/2014/main" id="{0A92288E-F8D6-7B2E-2C9D-FEB6D4F8A7E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6504" b="93496" l="6504" r="94309">
                          <a14:foregroundMark x1="55319" y1="9346" x2="60163" y2="8943"/>
                          <a14:foregroundMark x1="86382" y1="42276" x2="86484" y2="43089"/>
                          <a14:foregroundMark x1="86179" y1="40650" x2="86382" y2="42276"/>
                          <a14:foregroundMark x1="94309" y1="45528" x2="94309" y2="50106"/>
                          <a14:foregroundMark x1="39024" y1="89431" x2="57724" y2="93496"/>
                          <a14:foregroundMark x1="57724" y1="93496" x2="60163" y2="88618"/>
                          <a14:foregroundMark x1="7479" y1="30894" x2="8130" y2="37398"/>
                          <a14:foregroundMark x1="6504" y1="21138" x2="6702" y2="23120"/>
                          <a14:foregroundMark x1="8034" y1="72358" x2="7317" y2="76423"/>
                          <a14:foregroundMark x1="8311" y1="70790" x2="8034" y2="72358"/>
                          <a14:foregroundMark x1="9469" y1="64228" x2="9213" y2="65679"/>
                          <a14:foregroundMark x1="9756" y1="62602" x2="9469" y2="64228"/>
                          <a14:foregroundMark x1="53509" y1="6504" x2="56911" y2="6504"/>
                          <a14:foregroundMark x1="43089" y1="6504" x2="48853" y2="6504"/>
                          <a14:backgroundMark x1="13821" y1="70732" x2="13821" y2="70732"/>
                          <a14:backgroundMark x1="9756" y1="67480" x2="9756" y2="67480"/>
                          <a14:backgroundMark x1="9756" y1="65854" x2="8130" y2="70732"/>
                          <a14:backgroundMark x1="9756" y1="64228" x2="9756" y2="64228"/>
                          <a14:backgroundMark x1="8943" y1="72358" x2="8943" y2="72358"/>
                          <a14:backgroundMark x1="9756" y1="62602" x2="9756" y2="62602"/>
                          <a14:backgroundMark x1="6504" y1="26829" x2="6504" y2="26829"/>
                          <a14:backgroundMark x1="8130" y1="30081" x2="8130" y2="30081"/>
                          <a14:backgroundMark x1="8943" y1="24390" x2="8943" y2="30894"/>
                          <a14:backgroundMark x1="11382" y1="34146" x2="8943" y2="31707"/>
                          <a14:backgroundMark x1="87805" y1="44715" x2="78049" y2="53659"/>
                          <a14:backgroundMark x1="86992" y1="42276" x2="86992" y2="42276"/>
                          <a14:backgroundMark x1="85366" y1="43089" x2="85366" y2="45528"/>
                          <a14:backgroundMark x1="53659" y1="8943" x2="50407" y2="8943"/>
                          <a14:backgroundMark x1="54472" y1="11382" x2="50407" y2="8130"/>
                          <a14:backgroundMark x1="56098" y1="10569" x2="54472" y2="10569"/>
                          <a14:backgroundMark x1="47967" y1="7317" x2="47967" y2="7317"/>
                        </a14:backgroundRemoval>
                      </a14:imgEffect>
                    </a14:imgLayer>
                  </a14:imgProps>
                </a:ext>
                <a:ext uri="{28A0092B-C50C-407E-A947-70E740481C1C}">
                  <a14:useLocalDpi xmlns:a14="http://schemas.microsoft.com/office/drawing/2010/main" val="0"/>
                </a:ext>
              </a:extLst>
            </a:blip>
            <a:stretch>
              <a:fillRect/>
            </a:stretch>
          </p:blipFill>
          <p:spPr>
            <a:xfrm>
              <a:off x="3193298" y="3846279"/>
              <a:ext cx="666306" cy="666306"/>
            </a:xfrm>
            <a:prstGeom prst="rect">
              <a:avLst/>
            </a:prstGeom>
          </p:spPr>
        </p:pic>
      </p:grpSp>
      <p:grpSp>
        <p:nvGrpSpPr>
          <p:cNvPr id="4" name="Group 3">
            <a:extLst>
              <a:ext uri="{FF2B5EF4-FFF2-40B4-BE49-F238E27FC236}">
                <a16:creationId xmlns:a16="http://schemas.microsoft.com/office/drawing/2014/main" id="{EED2124A-8554-80B8-1187-A848B23178DC}"/>
              </a:ext>
            </a:extLst>
          </p:cNvPr>
          <p:cNvGrpSpPr/>
          <p:nvPr/>
        </p:nvGrpSpPr>
        <p:grpSpPr>
          <a:xfrm>
            <a:off x="8245933" y="1416533"/>
            <a:ext cx="920121" cy="3203340"/>
            <a:chOff x="8245933" y="1416533"/>
            <a:chExt cx="920121" cy="3203340"/>
          </a:xfrm>
        </p:grpSpPr>
        <p:sp>
          <p:nvSpPr>
            <p:cNvPr id="888" name="Google Shape;888;p79"/>
            <p:cNvSpPr/>
            <p:nvPr/>
          </p:nvSpPr>
          <p:spPr>
            <a:xfrm flipH="1">
              <a:off x="8245933" y="1416533"/>
              <a:ext cx="880400" cy="880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889" name="Google Shape;889;p79"/>
            <p:cNvSpPr/>
            <p:nvPr/>
          </p:nvSpPr>
          <p:spPr>
            <a:xfrm flipH="1">
              <a:off x="8285654" y="3739473"/>
              <a:ext cx="880400" cy="880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pic>
          <p:nvPicPr>
            <p:cNvPr id="1029" name="Picture 5">
              <a:extLst>
                <a:ext uri="{FF2B5EF4-FFF2-40B4-BE49-F238E27FC236}">
                  <a16:creationId xmlns:a16="http://schemas.microsoft.com/office/drawing/2014/main" id="{720A005C-713A-DA6F-AC27-E3C03F7ABB73}"/>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87256" y1="61404" x2="86916" y2="59649"/>
                          <a14:foregroundMark x1="87596" y1="63158" x2="87256" y2="61404"/>
                          <a14:foregroundMark x1="87758" y1="63995" x2="87596" y2="63158"/>
                          <a14:foregroundMark x1="88785" y1="69298" x2="88216" y2="66355"/>
                          <a14:foregroundMark x1="86709" y1="35088" x2="86916" y2="34211"/>
                          <a14:foregroundMark x1="86540" y1="35801" x2="86709" y2="35088"/>
                          <a14:foregroundMark x1="85670" y1="39474" x2="85777" y2="39022"/>
                          <a14:foregroundMark x1="85047" y1="42105" x2="85670" y2="39474"/>
                          <a14:backgroundMark x1="85981" y1="64035" x2="85981" y2="64035"/>
                          <a14:backgroundMark x1="86916" y1="65789" x2="86916" y2="65789"/>
                          <a14:backgroundMark x1="86916" y1="63158" x2="86916" y2="63158"/>
                          <a14:backgroundMark x1="87850" y1="64035" x2="86916" y2="65789"/>
                          <a14:backgroundMark x1="85047" y1="36842" x2="85981" y2="38596"/>
                          <a14:backgroundMark x1="86916" y1="35965" x2="85981" y2="37719"/>
                          <a14:backgroundMark x1="86916" y1="35965" x2="87850" y2="35965"/>
                          <a14:backgroundMark x1="86916" y1="38596" x2="86916" y2="38596"/>
                          <a14:backgroundMark x1="85981" y1="39474" x2="85981" y2="39474"/>
                          <a14:backgroundMark x1="86916" y1="35088" x2="86916" y2="35088"/>
                          <a14:backgroundMark x1="86916" y1="61404" x2="86916" y2="6140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492038" y="3878913"/>
              <a:ext cx="564585" cy="601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ED72173-9905-B09E-6AE2-12CC375F13E2}"/>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23364" y1="72807" x2="22430" y2="73684"/>
                          <a14:foregroundMark x1="52336" y1="67544" x2="49533" y2="67544"/>
                          <a14:foregroundMark x1="72897" y1="49123" x2="71028" y2="48246"/>
                          <a14:foregroundMark x1="50467" y1="28947" x2="49533" y2="28070"/>
                          <a14:foregroundMark x1="62617" y1="49123" x2="61682" y2="50877"/>
                          <a14:foregroundMark x1="71963" y1="50877" x2="71963" y2="52632"/>
                          <a14:foregroundMark x1="81308" y1="77193" x2="82243" y2="78070"/>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364478" y="1431868"/>
              <a:ext cx="717433" cy="764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8F908BDB-0280-26F2-3D23-9040EDFB98EA}"/>
              </a:ext>
            </a:extLst>
          </p:cNvPr>
          <p:cNvGrpSpPr/>
          <p:nvPr/>
        </p:nvGrpSpPr>
        <p:grpSpPr>
          <a:xfrm>
            <a:off x="3045025" y="1455335"/>
            <a:ext cx="975477" cy="880400"/>
            <a:chOff x="3045025" y="1455335"/>
            <a:chExt cx="975477" cy="880400"/>
          </a:xfrm>
        </p:grpSpPr>
        <p:sp>
          <p:nvSpPr>
            <p:cNvPr id="887" name="Google Shape;887;p79"/>
            <p:cNvSpPr/>
            <p:nvPr/>
          </p:nvSpPr>
          <p:spPr>
            <a:xfrm flipH="1">
              <a:off x="3045025" y="1455335"/>
              <a:ext cx="880400" cy="880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grpSp>
          <p:nvGrpSpPr>
            <p:cNvPr id="12" name="Group 11">
              <a:extLst>
                <a:ext uri="{FF2B5EF4-FFF2-40B4-BE49-F238E27FC236}">
                  <a16:creationId xmlns:a16="http://schemas.microsoft.com/office/drawing/2014/main" id="{5E18C249-CC6C-1C2A-1824-F65C4C293FE3}"/>
                </a:ext>
              </a:extLst>
            </p:cNvPr>
            <p:cNvGrpSpPr/>
            <p:nvPr/>
          </p:nvGrpSpPr>
          <p:grpSpPr>
            <a:xfrm>
              <a:off x="3157297" y="1548939"/>
              <a:ext cx="863205" cy="553389"/>
              <a:chOff x="5478008" y="12184615"/>
              <a:chExt cx="3864030" cy="2431009"/>
            </a:xfrm>
          </p:grpSpPr>
          <p:sp>
            <p:nvSpPr>
              <p:cNvPr id="14" name="วงรี 13">
                <a:extLst>
                  <a:ext uri="{FF2B5EF4-FFF2-40B4-BE49-F238E27FC236}">
                    <a16:creationId xmlns:a16="http://schemas.microsoft.com/office/drawing/2014/main" id="{EA7035A9-0183-6D8E-D926-EF6AA2AB6D17}"/>
                  </a:ext>
                </a:extLst>
              </p:cNvPr>
              <p:cNvSpPr/>
              <p:nvPr/>
            </p:nvSpPr>
            <p:spPr>
              <a:xfrm>
                <a:off x="6819173" y="14126498"/>
                <a:ext cx="178114" cy="16773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5" name="วงรี 67">
                <a:extLst>
                  <a:ext uri="{FF2B5EF4-FFF2-40B4-BE49-F238E27FC236}">
                    <a16:creationId xmlns:a16="http://schemas.microsoft.com/office/drawing/2014/main" id="{57A2310E-3E00-BA7D-6F2B-910728EC446E}"/>
                  </a:ext>
                </a:extLst>
              </p:cNvPr>
              <p:cNvSpPr/>
              <p:nvPr/>
            </p:nvSpPr>
            <p:spPr>
              <a:xfrm>
                <a:off x="6005890" y="12608508"/>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6" name="วงรี 69">
                <a:extLst>
                  <a:ext uri="{FF2B5EF4-FFF2-40B4-BE49-F238E27FC236}">
                    <a16:creationId xmlns:a16="http://schemas.microsoft.com/office/drawing/2014/main" id="{5D2DE95F-2768-BF14-8DFD-53D5B1633F87}"/>
                  </a:ext>
                </a:extLst>
              </p:cNvPr>
              <p:cNvSpPr/>
              <p:nvPr/>
            </p:nvSpPr>
            <p:spPr>
              <a:xfrm>
                <a:off x="6428748" y="13471330"/>
                <a:ext cx="178114" cy="16773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17" name="วงรี 72">
                <a:extLst>
                  <a:ext uri="{FF2B5EF4-FFF2-40B4-BE49-F238E27FC236}">
                    <a16:creationId xmlns:a16="http://schemas.microsoft.com/office/drawing/2014/main" id="{AA25893B-52EC-9D43-B00F-39CD89321ED3}"/>
                  </a:ext>
                </a:extLst>
              </p:cNvPr>
              <p:cNvSpPr/>
              <p:nvPr/>
            </p:nvSpPr>
            <p:spPr>
              <a:xfrm>
                <a:off x="6868827" y="13658688"/>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cxnSp>
            <p:nvCxnSpPr>
              <p:cNvPr id="18" name="ตัวเชื่อมต่อตรง 15">
                <a:extLst>
                  <a:ext uri="{FF2B5EF4-FFF2-40B4-BE49-F238E27FC236}">
                    <a16:creationId xmlns:a16="http://schemas.microsoft.com/office/drawing/2014/main" id="{6BBA2893-FF49-2F7E-8AD4-645B32C978AA}"/>
                  </a:ext>
                </a:extLst>
              </p:cNvPr>
              <p:cNvCxnSpPr>
                <a:cxnSpLocks/>
                <a:endCxn id="16" idx="3"/>
              </p:cNvCxnSpPr>
              <p:nvPr/>
            </p:nvCxnSpPr>
            <p:spPr>
              <a:xfrm flipV="1">
                <a:off x="5495867" y="13614500"/>
                <a:ext cx="958963" cy="985855"/>
              </a:xfrm>
              <a:prstGeom prst="line">
                <a:avLst/>
              </a:prstGeom>
              <a:solidFill>
                <a:srgbClr val="002060"/>
              </a:solidFill>
              <a:ln>
                <a:solidFill>
                  <a:srgbClr val="00B050"/>
                </a:solidFill>
              </a:ln>
            </p:spPr>
            <p:style>
              <a:lnRef idx="3">
                <a:schemeClr val="accent5"/>
              </a:lnRef>
              <a:fillRef idx="0">
                <a:schemeClr val="accent5"/>
              </a:fillRef>
              <a:effectRef idx="2">
                <a:schemeClr val="accent5"/>
              </a:effectRef>
              <a:fontRef idx="minor">
                <a:schemeClr val="tx1"/>
              </a:fontRef>
            </p:style>
          </p:cxnSp>
          <p:sp>
            <p:nvSpPr>
              <p:cNvPr id="19" name="ส่วนโค้ง 26">
                <a:extLst>
                  <a:ext uri="{FF2B5EF4-FFF2-40B4-BE49-F238E27FC236}">
                    <a16:creationId xmlns:a16="http://schemas.microsoft.com/office/drawing/2014/main" id="{1A9F23C0-3CEE-933D-1C02-F20D8486E7F0}"/>
                  </a:ext>
                </a:extLst>
              </p:cNvPr>
              <p:cNvSpPr/>
              <p:nvPr/>
            </p:nvSpPr>
            <p:spPr>
              <a:xfrm>
                <a:off x="6056507" y="14232781"/>
                <a:ext cx="254992" cy="236621"/>
              </a:xfrm>
              <a:prstGeom prst="arc">
                <a:avLst>
                  <a:gd name="adj1" fmla="val 16200000"/>
                  <a:gd name="adj2" fmla="val 1059957"/>
                </a:avLst>
              </a:prstGeom>
              <a:solidFill>
                <a:schemeClr val="accent5">
                  <a:lumMod val="40000"/>
                  <a:lumOff val="60000"/>
                </a:schemeClr>
              </a:solidFill>
              <a:ln>
                <a:solidFill>
                  <a:srgbClr val="00206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633039">
                  <a:defRPr/>
                </a:pPr>
                <a:endParaRPr lang="en-US" sz="1246">
                  <a:solidFill>
                    <a:prstClr val="black"/>
                  </a:solidFill>
                  <a:latin typeface="DB Heavent" panose="02000506060000020004" pitchFamily="2" charset="-34"/>
                  <a:cs typeface="DB Heavent" panose="02000506060000020004" pitchFamily="2" charset="-34"/>
                </a:endParaRPr>
              </a:p>
            </p:txBody>
          </p:sp>
          <p:cxnSp>
            <p:nvCxnSpPr>
              <p:cNvPr id="20" name="ตัวเชื่อมต่อตรง 75">
                <a:extLst>
                  <a:ext uri="{FF2B5EF4-FFF2-40B4-BE49-F238E27FC236}">
                    <a16:creationId xmlns:a16="http://schemas.microsoft.com/office/drawing/2014/main" id="{E1D12E8E-76DE-7D3C-CE62-419BE8E44D8A}"/>
                  </a:ext>
                </a:extLst>
              </p:cNvPr>
              <p:cNvCxnSpPr>
                <a:cxnSpLocks/>
              </p:cNvCxnSpPr>
              <p:nvPr/>
            </p:nvCxnSpPr>
            <p:spPr>
              <a:xfrm flipV="1">
                <a:off x="5521872" y="14210366"/>
                <a:ext cx="1410760" cy="405258"/>
              </a:xfrm>
              <a:prstGeom prst="line">
                <a:avLst/>
              </a:prstGeom>
              <a:solidFill>
                <a:srgbClr val="002060"/>
              </a:solidFill>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1" name="ตัวเชื่อมต่อตรง 80">
                <a:extLst>
                  <a:ext uri="{FF2B5EF4-FFF2-40B4-BE49-F238E27FC236}">
                    <a16:creationId xmlns:a16="http://schemas.microsoft.com/office/drawing/2014/main" id="{736FD3F4-28CF-DF04-5B20-5C38A2F33320}"/>
                  </a:ext>
                </a:extLst>
              </p:cNvPr>
              <p:cNvCxnSpPr>
                <a:cxnSpLocks/>
              </p:cNvCxnSpPr>
              <p:nvPr/>
            </p:nvCxnSpPr>
            <p:spPr>
              <a:xfrm flipV="1">
                <a:off x="5521872" y="12965548"/>
                <a:ext cx="1138601" cy="1650076"/>
              </a:xfrm>
              <a:prstGeom prst="line">
                <a:avLst/>
              </a:prstGeom>
              <a:solidFill>
                <a:srgbClr val="FF00FF"/>
              </a:solidFill>
              <a:ln>
                <a:solidFill>
                  <a:schemeClr val="bg2"/>
                </a:solidFill>
                <a:prstDash val="dash"/>
              </a:ln>
            </p:spPr>
            <p:style>
              <a:lnRef idx="3">
                <a:schemeClr val="accent5"/>
              </a:lnRef>
              <a:fillRef idx="0">
                <a:schemeClr val="accent5"/>
              </a:fillRef>
              <a:effectRef idx="2">
                <a:schemeClr val="accent5"/>
              </a:effectRef>
              <a:fontRef idx="minor">
                <a:schemeClr val="tx1"/>
              </a:fontRef>
            </p:style>
          </p:cxnSp>
          <p:cxnSp>
            <p:nvCxnSpPr>
              <p:cNvPr id="22" name="ตัวเชื่อมต่อตรง 82">
                <a:extLst>
                  <a:ext uri="{FF2B5EF4-FFF2-40B4-BE49-F238E27FC236}">
                    <a16:creationId xmlns:a16="http://schemas.microsoft.com/office/drawing/2014/main" id="{C74D9C5C-DB27-A936-86B2-834BEC63FFBD}"/>
                  </a:ext>
                </a:extLst>
              </p:cNvPr>
              <p:cNvCxnSpPr>
                <a:cxnSpLocks/>
              </p:cNvCxnSpPr>
              <p:nvPr/>
            </p:nvCxnSpPr>
            <p:spPr>
              <a:xfrm flipV="1">
                <a:off x="5478008" y="12741012"/>
                <a:ext cx="588138" cy="1874611"/>
              </a:xfrm>
              <a:prstGeom prst="line">
                <a:avLst/>
              </a:prstGeom>
              <a:solidFill>
                <a:srgbClr val="FF00FF"/>
              </a:solidFill>
              <a:ln>
                <a:solidFill>
                  <a:schemeClr val="bg2"/>
                </a:solidFill>
                <a:prstDash val="dash"/>
              </a:ln>
            </p:spPr>
            <p:style>
              <a:lnRef idx="3">
                <a:schemeClr val="accent5"/>
              </a:lnRef>
              <a:fillRef idx="0">
                <a:schemeClr val="accent5"/>
              </a:fillRef>
              <a:effectRef idx="2">
                <a:schemeClr val="accent5"/>
              </a:effectRef>
              <a:fontRef idx="minor">
                <a:schemeClr val="tx1"/>
              </a:fontRef>
            </p:style>
          </p:cxnSp>
          <p:cxnSp>
            <p:nvCxnSpPr>
              <p:cNvPr id="23" name="ตัวเชื่อมต่อตรง 84">
                <a:extLst>
                  <a:ext uri="{FF2B5EF4-FFF2-40B4-BE49-F238E27FC236}">
                    <a16:creationId xmlns:a16="http://schemas.microsoft.com/office/drawing/2014/main" id="{CE7589AF-BD6C-DDCF-2FB1-DF231FDEECDC}"/>
                  </a:ext>
                </a:extLst>
              </p:cNvPr>
              <p:cNvCxnSpPr>
                <a:cxnSpLocks/>
                <a:endCxn id="17" idx="3"/>
              </p:cNvCxnSpPr>
              <p:nvPr/>
            </p:nvCxnSpPr>
            <p:spPr>
              <a:xfrm flipV="1">
                <a:off x="5521872" y="13801857"/>
                <a:ext cx="1373039" cy="813767"/>
              </a:xfrm>
              <a:prstGeom prst="line">
                <a:avLst/>
              </a:prstGeom>
              <a:ln>
                <a:solidFill>
                  <a:schemeClr val="bg2"/>
                </a:solidFill>
                <a:prstDash val="dash"/>
              </a:ln>
            </p:spPr>
            <p:style>
              <a:lnRef idx="3">
                <a:schemeClr val="accent5"/>
              </a:lnRef>
              <a:fillRef idx="0">
                <a:schemeClr val="accent5"/>
              </a:fillRef>
              <a:effectRef idx="2">
                <a:schemeClr val="accent5"/>
              </a:effectRef>
              <a:fontRef idx="minor">
                <a:schemeClr val="tx1"/>
              </a:fontRef>
            </p:style>
          </p:cxnSp>
          <p:sp>
            <p:nvSpPr>
              <p:cNvPr id="24" name="วงรี 67">
                <a:extLst>
                  <a:ext uri="{FF2B5EF4-FFF2-40B4-BE49-F238E27FC236}">
                    <a16:creationId xmlns:a16="http://schemas.microsoft.com/office/drawing/2014/main" id="{F439E18B-08F3-E3CC-D195-C24A6E8277A5}"/>
                  </a:ext>
                </a:extLst>
              </p:cNvPr>
              <p:cNvSpPr/>
              <p:nvPr/>
            </p:nvSpPr>
            <p:spPr>
              <a:xfrm>
                <a:off x="6621902" y="12818127"/>
                <a:ext cx="178114" cy="16773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39">
                  <a:defRPr/>
                </a:pPr>
                <a:endParaRPr lang="en-US" sz="1246">
                  <a:solidFill>
                    <a:prstClr val="white"/>
                  </a:solidFill>
                  <a:latin typeface="DB Heavent" panose="02000506060000020004" pitchFamily="2" charset="-34"/>
                  <a:cs typeface="DB Heavent" panose="02000506060000020004" pitchFamily="2" charset="-34"/>
                </a:endParaRPr>
              </a:p>
            </p:txBody>
          </p:sp>
          <p:sp>
            <p:nvSpPr>
              <p:cNvPr id="25" name="TextBox 24">
                <a:extLst>
                  <a:ext uri="{FF2B5EF4-FFF2-40B4-BE49-F238E27FC236}">
                    <a16:creationId xmlns:a16="http://schemas.microsoft.com/office/drawing/2014/main" id="{A52E4FD5-9CB2-A025-C866-5CCA17F3E72E}"/>
                  </a:ext>
                </a:extLst>
              </p:cNvPr>
              <p:cNvSpPr txBox="1"/>
              <p:nvPr/>
            </p:nvSpPr>
            <p:spPr>
              <a:xfrm>
                <a:off x="5588557" y="12184615"/>
                <a:ext cx="2748096" cy="946434"/>
              </a:xfrm>
              <a:prstGeom prst="rect">
                <a:avLst/>
              </a:prstGeom>
              <a:noFill/>
              <a:ln>
                <a:noFill/>
              </a:ln>
            </p:spPr>
            <p:txBody>
              <a:bodyPr wrap="square" rtlCol="0">
                <a:spAutoFit/>
              </a:bodyPr>
              <a:lstStyle/>
              <a:p>
                <a:pPr algn="ctr" defTabSz="633039">
                  <a:defRPr/>
                </a:pPr>
                <a:r>
                  <a:rPr lang="en-US" sz="800" dirty="0">
                    <a:solidFill>
                      <a:schemeClr val="bg1"/>
                    </a:solidFill>
                    <a:latin typeface="Times New Roman" panose="02020603050405020304" pitchFamily="18" charset="0"/>
                    <a:cs typeface="Times New Roman" panose="02020603050405020304" pitchFamily="18" charset="0"/>
                  </a:rPr>
                  <a:t>Score 5</a:t>
                </a:r>
              </a:p>
            </p:txBody>
          </p:sp>
          <p:sp>
            <p:nvSpPr>
              <p:cNvPr id="26" name="TextBox 25">
                <a:extLst>
                  <a:ext uri="{FF2B5EF4-FFF2-40B4-BE49-F238E27FC236}">
                    <a16:creationId xmlns:a16="http://schemas.microsoft.com/office/drawing/2014/main" id="{092E0EF8-C120-89B5-D5FE-013D75A3F47A}"/>
                  </a:ext>
                </a:extLst>
              </p:cNvPr>
              <p:cNvSpPr txBox="1"/>
              <p:nvPr/>
            </p:nvSpPr>
            <p:spPr>
              <a:xfrm>
                <a:off x="6700506" y="13262306"/>
                <a:ext cx="2641532" cy="946434"/>
              </a:xfrm>
              <a:prstGeom prst="rect">
                <a:avLst/>
              </a:prstGeom>
              <a:noFill/>
            </p:spPr>
            <p:txBody>
              <a:bodyPr wrap="square" rtlCol="0">
                <a:spAutoFit/>
              </a:bodyPr>
              <a:lstStyle/>
              <a:p>
                <a:pPr algn="ctr" defTabSz="633039">
                  <a:defRPr/>
                </a:pPr>
                <a:r>
                  <a:rPr lang="en-US" sz="800" dirty="0">
                    <a:solidFill>
                      <a:schemeClr val="bg1"/>
                    </a:solidFill>
                    <a:latin typeface="Times New Roman" panose="02020603050405020304" pitchFamily="18" charset="0"/>
                    <a:cs typeface="Times New Roman" panose="02020603050405020304" pitchFamily="18" charset="0"/>
                  </a:rPr>
                  <a:t>Score 4</a:t>
                </a:r>
              </a:p>
            </p:txBody>
          </p:sp>
        </p:grpSp>
      </p:grpSp>
      <p:sp>
        <p:nvSpPr>
          <p:cNvPr id="42" name="Rectangle 41">
            <a:extLst>
              <a:ext uri="{FF2B5EF4-FFF2-40B4-BE49-F238E27FC236}">
                <a16:creationId xmlns:a16="http://schemas.microsoft.com/office/drawing/2014/main" id="{C86C43FC-3D53-003B-F25B-64E48C02D302}"/>
              </a:ext>
            </a:extLst>
          </p:cNvPr>
          <p:cNvSpPr/>
          <p:nvPr/>
        </p:nvSpPr>
        <p:spPr>
          <a:xfrm>
            <a:off x="6988630" y="1259633"/>
            <a:ext cx="3606982" cy="472128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CA28D2D-D9AA-230D-313E-77C05A577A6D}"/>
              </a:ext>
            </a:extLst>
          </p:cNvPr>
          <p:cNvCxnSpPr>
            <a:cxnSpLocks/>
          </p:cNvCxnSpPr>
          <p:nvPr/>
        </p:nvCxnSpPr>
        <p:spPr>
          <a:xfrm>
            <a:off x="3972964" y="1901984"/>
            <a:ext cx="2968128" cy="206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5" name="Straight Arrow Connector 44">
            <a:extLst>
              <a:ext uri="{FF2B5EF4-FFF2-40B4-BE49-F238E27FC236}">
                <a16:creationId xmlns:a16="http://schemas.microsoft.com/office/drawing/2014/main" id="{8A82F975-F2C0-82C5-F90B-990F6A6082C7}"/>
              </a:ext>
            </a:extLst>
          </p:cNvPr>
          <p:cNvCxnSpPr>
            <a:cxnSpLocks/>
            <a:endCxn id="890" idx="2"/>
          </p:cNvCxnSpPr>
          <p:nvPr/>
        </p:nvCxnSpPr>
        <p:spPr>
          <a:xfrm flipH="1">
            <a:off x="3959663" y="4179432"/>
            <a:ext cx="298142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Slide Number Placeholder 1">
            <a:extLst>
              <a:ext uri="{FF2B5EF4-FFF2-40B4-BE49-F238E27FC236}">
                <a16:creationId xmlns:a16="http://schemas.microsoft.com/office/drawing/2014/main" id="{907FAE47-0377-DE58-F82D-FC8AEC643782}"/>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8</a:t>
            </a:fld>
            <a:endParaRPr lang="en-US" sz="1200" dirty="0"/>
          </a:p>
        </p:txBody>
      </p:sp>
      <p:sp>
        <p:nvSpPr>
          <p:cNvPr id="5" name="TextBox 4">
            <a:extLst>
              <a:ext uri="{FF2B5EF4-FFF2-40B4-BE49-F238E27FC236}">
                <a16:creationId xmlns:a16="http://schemas.microsoft.com/office/drawing/2014/main" id="{E52CABA9-6BD2-70DA-CC2D-E4EE28046E00}"/>
              </a:ext>
            </a:extLst>
          </p:cNvPr>
          <p:cNvSpPr txBox="1"/>
          <p:nvPr/>
        </p:nvSpPr>
        <p:spPr>
          <a:xfrm>
            <a:off x="1596388" y="2378384"/>
            <a:ext cx="4075289" cy="830997"/>
          </a:xfrm>
          <a:prstGeom prst="rect">
            <a:avLst/>
          </a:prstGeom>
          <a:noFill/>
        </p:spPr>
        <p:txBody>
          <a:bodyPr wrap="square">
            <a:spAutoFit/>
          </a:bodyPr>
          <a:lstStyle/>
          <a:p>
            <a:pPr algn="ctr"/>
            <a:r>
              <a:rPr lang="en-US" sz="2400" b="1" dirty="0">
                <a:latin typeface="DB Heavent" panose="02000506060000020004" pitchFamily="2" charset="-34"/>
                <a:cs typeface="DB Heavent" panose="02000506060000020004" pitchFamily="2" charset="-34"/>
              </a:rPr>
              <a:t>1. Testing the consistency of sentence</a:t>
            </a:r>
            <a:r>
              <a:rPr lang="th-TH" sz="2400" b="1" dirty="0">
                <a:latin typeface="DB Heavent" panose="02000506060000020004" pitchFamily="2" charset="-34"/>
                <a:cs typeface="DB Heavent" panose="02000506060000020004" pitchFamily="2" charset="-34"/>
              </a:rPr>
              <a:t> </a:t>
            </a:r>
            <a:r>
              <a:rPr lang="en-US" sz="2400" b="1" dirty="0">
                <a:latin typeface="DB Heavent" panose="02000506060000020004" pitchFamily="2" charset="-34"/>
                <a:cs typeface="DB Heavent" panose="02000506060000020004" pitchFamily="2" charset="-34"/>
              </a:rPr>
              <a:t>scoring based on Standard Score.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p69"/>
          <p:cNvSpPr txBox="1">
            <a:spLocks noGrp="1"/>
          </p:cNvSpPr>
          <p:nvPr>
            <p:ph type="title" idx="2"/>
          </p:nvPr>
        </p:nvSpPr>
        <p:spPr>
          <a:xfrm>
            <a:off x="2491593" y="1304393"/>
            <a:ext cx="8369440" cy="492800"/>
          </a:xfrm>
          <a:prstGeom prst="rect">
            <a:avLst/>
          </a:prstGeom>
        </p:spPr>
        <p:txBody>
          <a:bodyPr spcFirstLastPara="1" vert="horz" wrap="square" lIns="121900" tIns="121900" rIns="121900" bIns="121900" rtlCol="0" anchor="b" anchorCtr="0">
            <a:noAutofit/>
          </a:bodyPr>
          <a:lstStyle/>
          <a:p>
            <a:r>
              <a:rPr lang="th-TH" sz="2400" b="1" dirty="0">
                <a:latin typeface="DB Heavent" panose="02000506060000020004" pitchFamily="2" charset="-34"/>
                <a:cs typeface="DB Heavent" panose="02000506060000020004" pitchFamily="2" charset="-34"/>
              </a:rPr>
              <a:t>(</a:t>
            </a:r>
            <a:r>
              <a:rPr lang="en-US" sz="2400" b="1" dirty="0">
                <a:latin typeface="DB Heavent" panose="02000506060000020004" pitchFamily="2" charset="-34"/>
                <a:cs typeface="DB Heavent" panose="02000506060000020004" pitchFamily="2" charset="-34"/>
              </a:rPr>
              <a:t>Topic Modelling) (Sowmya, Bodhisattwa, Anuj, &amp; Harshit, 2020)</a:t>
            </a:r>
          </a:p>
        </p:txBody>
      </p:sp>
      <p:sp>
        <p:nvSpPr>
          <p:cNvPr id="611" name="Google Shape;611;p69"/>
          <p:cNvSpPr txBox="1">
            <a:spLocks noGrp="1"/>
          </p:cNvSpPr>
          <p:nvPr>
            <p:ph type="subTitle" idx="1"/>
          </p:nvPr>
        </p:nvSpPr>
        <p:spPr>
          <a:xfrm>
            <a:off x="2539578" y="1599595"/>
            <a:ext cx="8273470" cy="1245633"/>
          </a:xfrm>
          <a:prstGeom prst="rect">
            <a:avLst/>
          </a:prstGeom>
        </p:spPr>
        <p:txBody>
          <a:bodyPr spcFirstLastPara="1" vert="horz" wrap="square" lIns="121900" tIns="121900" rIns="121900" bIns="121900" rtlCol="0" anchor="t" anchorCtr="0">
            <a:noAutofit/>
          </a:bodyPr>
          <a:lstStyle/>
          <a:p>
            <a:pPr marL="0" indent="0" algn="thaiDist"/>
            <a:r>
              <a:rPr lang="en-US" sz="2200" dirty="0">
                <a:latin typeface="DB Heavent" panose="02000506060000020004" pitchFamily="2" charset="-34"/>
                <a:cs typeface="DB Heavent" panose="02000506060000020004" pitchFamily="2" charset="-34"/>
              </a:rPr>
              <a:t>     Latent Dirichlet Allocation (LDA) is a concept that aims to summarize and categorize diverse documents by extracting topics. The method utilized involves selecting key descriptive words from a well-constructed vocabulary corpus. One way to visualize this is by creating a word cloud, which displays the most frequently occurring words in the vocabulary corpus.</a:t>
            </a:r>
            <a:endParaRPr lang="th-TH" sz="2200" dirty="0">
              <a:latin typeface="DB Heavent" panose="02000506060000020004" pitchFamily="2" charset="-34"/>
              <a:cs typeface="DB Heavent" panose="02000506060000020004" pitchFamily="2" charset="-34"/>
            </a:endParaRPr>
          </a:p>
        </p:txBody>
      </p:sp>
      <p:sp>
        <p:nvSpPr>
          <p:cNvPr id="614" name="Google Shape;614;p69"/>
          <p:cNvSpPr txBox="1">
            <a:spLocks noGrp="1"/>
          </p:cNvSpPr>
          <p:nvPr>
            <p:ph type="title" idx="5"/>
          </p:nvPr>
        </p:nvSpPr>
        <p:spPr>
          <a:xfrm>
            <a:off x="2491593" y="3115492"/>
            <a:ext cx="6990800" cy="492800"/>
          </a:xfrm>
          <a:prstGeom prst="rect">
            <a:avLst/>
          </a:prstGeom>
        </p:spPr>
        <p:txBody>
          <a:bodyPr spcFirstLastPara="1" vert="horz" wrap="square" lIns="121900" tIns="121900" rIns="121900" bIns="121900" rtlCol="0" anchor="b" anchorCtr="0">
            <a:noAutofit/>
          </a:bodyPr>
          <a:lstStyle/>
          <a:p>
            <a:r>
              <a:rPr lang="en-US" sz="2400" b="1" dirty="0">
                <a:latin typeface="DB Heavent" panose="02000506060000020004" pitchFamily="2" charset="-34"/>
                <a:cs typeface="DB Heavent" panose="02000506060000020004" pitchFamily="2" charset="-34"/>
              </a:rPr>
              <a:t>Cosine Similarity (Zhang, Wang, Ma, &amp; Song, 2022)  </a:t>
            </a:r>
          </a:p>
        </p:txBody>
      </p:sp>
      <p:sp>
        <p:nvSpPr>
          <p:cNvPr id="615" name="Google Shape;615;p69"/>
          <p:cNvSpPr txBox="1">
            <a:spLocks noGrp="1"/>
          </p:cNvSpPr>
          <p:nvPr>
            <p:ph type="subTitle" idx="6"/>
          </p:nvPr>
        </p:nvSpPr>
        <p:spPr>
          <a:xfrm>
            <a:off x="2491606" y="3409504"/>
            <a:ext cx="8273470" cy="1490515"/>
          </a:xfrm>
          <a:prstGeom prst="rect">
            <a:avLst/>
          </a:prstGeom>
        </p:spPr>
        <p:txBody>
          <a:bodyPr spcFirstLastPara="1" vert="horz" wrap="square" lIns="121900" tIns="121900" rIns="121900" bIns="121900" rtlCol="0" anchor="t" anchorCtr="0">
            <a:noAutofit/>
          </a:bodyPr>
          <a:lstStyle/>
          <a:p>
            <a:pPr marL="0" indent="0"/>
            <a:r>
              <a:rPr lang="th-TH" sz="2200" dirty="0">
                <a:latin typeface="DB Heavent" panose="02000506060000020004" pitchFamily="2" charset="-34"/>
                <a:cs typeface="DB Heavent" panose="02000506060000020004" pitchFamily="2" charset="-34"/>
              </a:rPr>
              <a:t>      </a:t>
            </a:r>
            <a:r>
              <a:rPr lang="en-US" sz="2200" dirty="0">
                <a:latin typeface="DB Heavent" panose="02000506060000020004" pitchFamily="2" charset="-34"/>
                <a:cs typeface="DB Heavent" panose="02000506060000020004" pitchFamily="2" charset="-34"/>
              </a:rPr>
              <a:t>The main idea is that if two sentences or words have similar meanings, they belong to the same language or another language when encoded into a high-dimensional data representation. The representative vectors of these sentences are then subjected to a dot product. If the resulting angle is small, it indicates that the two sentences have a higher similarity in meaning compared to a pair of sentences with larger angle between their vector representations.</a:t>
            </a:r>
            <a:endParaRPr lang="th-TH" sz="2200" dirty="0">
              <a:latin typeface="DB Heavent" panose="02000506060000020004" pitchFamily="2" charset="-34"/>
              <a:cs typeface="DB Heavent" panose="02000506060000020004" pitchFamily="2" charset="-34"/>
            </a:endParaRPr>
          </a:p>
        </p:txBody>
      </p:sp>
      <p:sp>
        <p:nvSpPr>
          <p:cNvPr id="616" name="Google Shape;616;p69"/>
          <p:cNvSpPr/>
          <p:nvPr/>
        </p:nvSpPr>
        <p:spPr>
          <a:xfrm flipH="1">
            <a:off x="984488" y="1777789"/>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en" sz="4000" dirty="0">
                <a:solidFill>
                  <a:schemeClr val="lt1"/>
                </a:solidFill>
                <a:latin typeface="Montserrat ExtraBold"/>
                <a:ea typeface="Montserrat ExtraBold"/>
                <a:cs typeface="Montserrat ExtraBold"/>
                <a:sym typeface="Montserrat ExtraBold"/>
              </a:rPr>
              <a:t>01</a:t>
            </a:r>
            <a:endParaRPr sz="4000" dirty="0">
              <a:solidFill>
                <a:schemeClr val="lt1"/>
              </a:solidFill>
              <a:latin typeface="Montserrat ExtraBold"/>
              <a:ea typeface="Montserrat ExtraBold"/>
              <a:cs typeface="Montserrat ExtraBold"/>
              <a:sym typeface="Montserrat ExtraBold"/>
            </a:endParaRPr>
          </a:p>
        </p:txBody>
      </p:sp>
      <p:sp>
        <p:nvSpPr>
          <p:cNvPr id="618" name="Google Shape;618;p69"/>
          <p:cNvSpPr/>
          <p:nvPr/>
        </p:nvSpPr>
        <p:spPr>
          <a:xfrm flipH="1">
            <a:off x="984488" y="3876419"/>
            <a:ext cx="1024000" cy="1023600"/>
          </a:xfrm>
          <a:prstGeom prst="ellipse">
            <a:avLst/>
          </a:prstGeom>
          <a:solidFill>
            <a:srgbClr val="0070C0"/>
          </a:solidFill>
          <a:ln>
            <a:noFill/>
          </a:ln>
        </p:spPr>
        <p:txBody>
          <a:bodyPr spcFirstLastPara="1" wrap="square" lIns="0" tIns="121900" rIns="0" bIns="121900" anchor="ctr" anchorCtr="0">
            <a:noAutofit/>
          </a:bodyPr>
          <a:lstStyle/>
          <a:p>
            <a:pPr algn="ctr"/>
            <a:r>
              <a:rPr lang="th-TH" sz="4000" dirty="0">
                <a:solidFill>
                  <a:schemeClr val="lt1"/>
                </a:solidFill>
                <a:latin typeface="Montserrat ExtraBold"/>
                <a:ea typeface="Montserrat ExtraBold"/>
                <a:cs typeface="Montserrat ExtraBold"/>
                <a:sym typeface="Montserrat ExtraBold"/>
              </a:rPr>
              <a:t>02</a:t>
            </a:r>
            <a:endParaRPr sz="4000" dirty="0">
              <a:solidFill>
                <a:schemeClr val="lt1"/>
              </a:solidFill>
              <a:latin typeface="Montserrat ExtraBold"/>
              <a:ea typeface="Montserrat ExtraBold"/>
              <a:cs typeface="Montserrat ExtraBold"/>
              <a:sym typeface="Montserrat ExtraBold"/>
            </a:endParaRPr>
          </a:p>
        </p:txBody>
      </p:sp>
      <p:grpSp>
        <p:nvGrpSpPr>
          <p:cNvPr id="622" name="Google Shape;622;p69"/>
          <p:cNvGrpSpPr/>
          <p:nvPr/>
        </p:nvGrpSpPr>
        <p:grpSpPr>
          <a:xfrm>
            <a:off x="10220585" y="2175779"/>
            <a:ext cx="474928" cy="354175"/>
            <a:chOff x="5216456" y="3725484"/>
            <a:chExt cx="356196" cy="265631"/>
          </a:xfrm>
        </p:grpSpPr>
        <p:sp>
          <p:nvSpPr>
            <p:cNvPr id="623" name="Google Shape;623;p69"/>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4" name="Google Shape;624;p69"/>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28" name="Google Shape;628;p69"/>
          <p:cNvGrpSpPr/>
          <p:nvPr/>
        </p:nvGrpSpPr>
        <p:grpSpPr>
          <a:xfrm>
            <a:off x="10246273" y="3539256"/>
            <a:ext cx="423527" cy="425009"/>
            <a:chOff x="5779408" y="3699191"/>
            <a:chExt cx="317645" cy="318757"/>
          </a:xfrm>
        </p:grpSpPr>
        <p:sp>
          <p:nvSpPr>
            <p:cNvPr id="629" name="Google Shape;629;p69"/>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0" name="Google Shape;630;p69"/>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 name="Slide Number Placeholder 1">
            <a:extLst>
              <a:ext uri="{FF2B5EF4-FFF2-40B4-BE49-F238E27FC236}">
                <a16:creationId xmlns:a16="http://schemas.microsoft.com/office/drawing/2014/main" id="{E6C59CBE-DB18-9600-C683-D574E7F9988B}"/>
              </a:ext>
            </a:extLst>
          </p:cNvPr>
          <p:cNvSpPr txBox="1">
            <a:spLocks/>
          </p:cNvSpPr>
          <p:nvPr/>
        </p:nvSpPr>
        <p:spPr>
          <a:xfrm>
            <a:off x="9163000" y="62646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8D6E8F4-7B01-410F-AFD6-097B1C9AC9A5}" type="slidenum">
              <a:rPr lang="en-US" sz="1200" smtClean="0"/>
              <a:pPr algn="r"/>
              <a:t>9</a:t>
            </a:fld>
            <a:endParaRPr lang="en-US" sz="1200" dirty="0"/>
          </a:p>
        </p:txBody>
      </p:sp>
      <p:sp>
        <p:nvSpPr>
          <p:cNvPr id="6" name="Google Shape;610;p69">
            <a:extLst>
              <a:ext uri="{FF2B5EF4-FFF2-40B4-BE49-F238E27FC236}">
                <a16:creationId xmlns:a16="http://schemas.microsoft.com/office/drawing/2014/main" id="{31531383-2FCC-D6AB-7EB4-D337EED44069}"/>
              </a:ext>
            </a:extLst>
          </p:cNvPr>
          <p:cNvSpPr txBox="1">
            <a:spLocks/>
          </p:cNvSpPr>
          <p:nvPr/>
        </p:nvSpPr>
        <p:spPr>
          <a:xfrm>
            <a:off x="2249857" y="508490"/>
            <a:ext cx="9524454" cy="801594"/>
          </a:xfrm>
          <a:prstGeom prst="rect">
            <a:avLst/>
          </a:prstGeom>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2400"/>
              <a:buNone/>
              <a:defRPr sz="2667"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sz="4400" b="1" dirty="0">
                <a:latin typeface="DB Heavent" panose="02000506060000020004" pitchFamily="2" charset="-34"/>
                <a:cs typeface="DB Heavent" panose="02000506060000020004" pitchFamily="2" charset="-34"/>
              </a:rPr>
              <a:t>Theories &amp; Literature Review                  </a:t>
            </a:r>
            <a:r>
              <a:rPr lang="th-TH" sz="4400" b="1" dirty="0">
                <a:latin typeface="DB Heavent" panose="02000506060000020004" pitchFamily="2" charset="-34"/>
                <a:cs typeface="DB Heavent" panose="02000506060000020004" pitchFamily="2" charset="-34"/>
              </a:rPr>
              <a:t> </a:t>
            </a:r>
            <a:r>
              <a:rPr lang="en-US" sz="4400" b="1" dirty="0">
                <a:latin typeface="DB Heavent" panose="02000506060000020004" pitchFamily="2" charset="-34"/>
                <a:cs typeface="DB Heavent" panose="02000506060000020004" pitchFamily="2" charset="-34"/>
              </a:rPr>
              <a:t>                      </a:t>
            </a:r>
            <a:r>
              <a:rPr lang="en-US" sz="2200" b="1" dirty="0">
                <a:latin typeface="DB Heavent" panose="02000506060000020004" pitchFamily="2" charset="-34"/>
                <a:cs typeface="DB Heavent" panose="02000506060000020004" pitchFamily="2" charset="-34"/>
              </a:rPr>
              <a:t>P.1/6</a:t>
            </a:r>
          </a:p>
        </p:txBody>
      </p:sp>
      <p:pic>
        <p:nvPicPr>
          <p:cNvPr id="8" name="Picture 7">
            <a:extLst>
              <a:ext uri="{FF2B5EF4-FFF2-40B4-BE49-F238E27FC236}">
                <a16:creationId xmlns:a16="http://schemas.microsoft.com/office/drawing/2014/main" id="{A01F06A1-A03E-CB02-CA1E-6394223A6B29}"/>
              </a:ext>
            </a:extLst>
          </p:cNvPr>
          <p:cNvPicPr>
            <a:picLocks noChangeAspect="1"/>
          </p:cNvPicPr>
          <p:nvPr/>
        </p:nvPicPr>
        <p:blipFill rotWithShape="1">
          <a:blip r:embed="rId3"/>
          <a:srcRect l="42217" t="45556" r="38803" b="46997"/>
          <a:stretch/>
        </p:blipFill>
        <p:spPr>
          <a:xfrm>
            <a:off x="4058986" y="5497162"/>
            <a:ext cx="2953098" cy="651776"/>
          </a:xfrm>
          <a:prstGeom prst="rect">
            <a:avLst/>
          </a:prstGeom>
        </p:spPr>
      </p:pic>
      <p:pic>
        <p:nvPicPr>
          <p:cNvPr id="9" name="Picture 8">
            <a:extLst>
              <a:ext uri="{FF2B5EF4-FFF2-40B4-BE49-F238E27FC236}">
                <a16:creationId xmlns:a16="http://schemas.microsoft.com/office/drawing/2014/main" id="{582E6DD2-166E-770A-56D3-F62B09658211}"/>
              </a:ext>
            </a:extLst>
          </p:cNvPr>
          <p:cNvPicPr>
            <a:picLocks noChangeAspect="1"/>
          </p:cNvPicPr>
          <p:nvPr/>
        </p:nvPicPr>
        <p:blipFill rotWithShape="1">
          <a:blip r:embed="rId3"/>
          <a:srcRect l="37340" t="56336" r="43680" b="30820"/>
          <a:stretch/>
        </p:blipFill>
        <p:spPr>
          <a:xfrm>
            <a:off x="7134304" y="5220436"/>
            <a:ext cx="2743200" cy="1044197"/>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 grpId="0"/>
      <p:bldP spid="615" grpId="0" build="p"/>
      <p:bldP spid="6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5469</Words>
  <Application>Microsoft Office PowerPoint</Application>
  <PresentationFormat>Widescreen</PresentationFormat>
  <Paragraphs>394</Paragraphs>
  <Slides>33</Slides>
  <Notes>25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Anaheim</vt:lpstr>
      <vt:lpstr>Angsana New</vt:lpstr>
      <vt:lpstr>AngsanaUPC</vt:lpstr>
      <vt:lpstr>Arial</vt:lpstr>
      <vt:lpstr>Arial Bold</vt:lpstr>
      <vt:lpstr>Arial Italics</vt:lpstr>
      <vt:lpstr>Arial Nova</vt:lpstr>
      <vt:lpstr>Arrial</vt:lpstr>
      <vt:lpstr>Calibri</vt:lpstr>
      <vt:lpstr>Calibri Light</vt:lpstr>
      <vt:lpstr>DB Heavent</vt:lpstr>
      <vt:lpstr>Fira Sans Extra Condensed Medium</vt:lpstr>
      <vt:lpstr>Montserrat ExtraBold</vt:lpstr>
      <vt:lpstr>Söhne</vt:lpstr>
      <vt:lpstr>Times New Roman</vt:lpstr>
      <vt:lpstr>Office Theme</vt:lpstr>
      <vt:lpstr>PowerPoint Presentation</vt:lpstr>
      <vt:lpstr>Introduction</vt:lpstr>
      <vt:lpstr>PowerPoint Presentation</vt:lpstr>
      <vt:lpstr>PowerPoint Presentation</vt:lpstr>
      <vt:lpstr>PowerPoint Presentation</vt:lpstr>
      <vt:lpstr>Benefits from this research study.</vt:lpstr>
      <vt:lpstr>PowerPoint Presentation</vt:lpstr>
      <vt:lpstr>Methodology</vt:lpstr>
      <vt:lpstr>(Topic Modelling) (Sowmya, Bodhisattwa, Anuj, &amp; Harshit, 2020)</vt:lpstr>
      <vt:lpstr>Zero-shot classification : Unsupervised Cross-lingual Representation Learning at Scale (Conneau et al., 2019)</vt:lpstr>
      <vt:lpstr>Universal Sentence Encoder (USE) (Yang et al., 2019)</vt:lpstr>
      <vt:lpstr>LEALLA: Learning Lightweight Language-agnostic Sentence (Mao &amp; Nakagawa, 2023)</vt:lpstr>
      <vt:lpstr>Auto capture on drug text detection in social media through NLP from the heterogeneous data. (Lavanya &amp; Sasikala, 2022)</vt:lpstr>
      <vt:lpstr>Use of Natural Language Processing (NLP) in Evaluation of Radiology Reports: An Update on Applications and Technology Advances (Donnelly, Grzeszczuk, &amp; Guimaraes, 2022)</vt:lpstr>
      <vt:lpstr>PowerPoint Presentation</vt:lpstr>
      <vt:lpstr>PowerPoint Presentation</vt:lpstr>
      <vt:lpstr>RESULTS ANALYSIS STEP 1</vt:lpstr>
      <vt:lpstr>RESULTS ANALYSIS STEP 1</vt:lpstr>
      <vt:lpstr>PowerPoint Presentation</vt:lpstr>
      <vt:lpstr>RESULTS ANALYSIS STEP 2</vt:lpstr>
      <vt:lpstr>PowerPoint Presentation</vt:lpstr>
      <vt:lpstr>RESULTS ANALYSIS STEP 3</vt:lpstr>
      <vt:lpstr>PowerPoint Presentation</vt:lpstr>
      <vt:lpstr>RESULTS ANALYSIS STEP 4</vt:lpstr>
      <vt:lpstr>CONCLUSIONS</vt:lpstr>
      <vt:lpstr>SUGGESTIONS</vt:lpstr>
      <vt:lpstr>THANK YOU</vt:lpstr>
      <vt:lpstr>Appendix</vt:lpstr>
      <vt:lpstr>Scope of work &amp; Example of Dataset Score guideline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Sutasinee Jitanan</dc:creator>
  <cp:lastModifiedBy>Dittaphong PRAPUNWATTANA</cp:lastModifiedBy>
  <cp:revision>43</cp:revision>
  <dcterms:created xsi:type="dcterms:W3CDTF">2023-05-16T14:53:12Z</dcterms:created>
  <dcterms:modified xsi:type="dcterms:W3CDTF">2023-06-25T03:34:15Z</dcterms:modified>
</cp:coreProperties>
</file>