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98" r:id="rId5"/>
    <p:sldId id="301" r:id="rId6"/>
    <p:sldId id="303" r:id="rId7"/>
    <p:sldId id="304" r:id="rId8"/>
    <p:sldId id="305" r:id="rId9"/>
    <p:sldId id="306" r:id="rId10"/>
    <p:sldId id="307" r:id="rId11"/>
    <p:sldId id="316" r:id="rId12"/>
    <p:sldId id="308" r:id="rId13"/>
    <p:sldId id="310" r:id="rId14"/>
    <p:sldId id="315" r:id="rId15"/>
    <p:sldId id="311" r:id="rId16"/>
    <p:sldId id="312" r:id="rId17"/>
    <p:sldId id="313" r:id="rId18"/>
    <p:sldId id="314" r:id="rId1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3" autoAdjust="0"/>
    <p:restoredTop sz="94619" autoAdjust="0"/>
  </p:normalViewPr>
  <p:slideViewPr>
    <p:cSldViewPr snapToGrid="0">
      <p:cViewPr varScale="1">
        <p:scale>
          <a:sx n="158" d="100"/>
          <a:sy n="158" d="100"/>
        </p:scale>
        <p:origin x="200"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0597B053-0671-4433-9FBB-4B0D43388945}"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402A419A-0FCA-4879-802A-F2CFD492B68D}">
      <dgm:prSet/>
      <dgm:spPr/>
      <dgm:t>
        <a:bodyPr/>
        <a:lstStyle/>
        <a:p>
          <a:pPr>
            <a:lnSpc>
              <a:spcPct val="100000"/>
            </a:lnSpc>
          </a:pPr>
          <a:r>
            <a:rPr lang="en-US" dirty="0"/>
            <a:t>The result showed that the even though the new online roadshow website scored 62.6 SUS score, it has significantly improved its user experience</a:t>
          </a:r>
        </a:p>
      </dgm:t>
    </dgm:pt>
    <dgm:pt modelId="{53FC4ADC-F7F1-4076-86C0-825D047C3C6F}" type="parTrans" cxnId="{97CBD645-E114-4A1D-9044-85C145194CE3}">
      <dgm:prSet/>
      <dgm:spPr/>
      <dgm:t>
        <a:bodyPr/>
        <a:lstStyle/>
        <a:p>
          <a:endParaRPr lang="en-US"/>
        </a:p>
      </dgm:t>
    </dgm:pt>
    <dgm:pt modelId="{D38E0F4D-6B87-447C-9CCA-64034E9D1EA6}" type="sibTrans" cxnId="{97CBD645-E114-4A1D-9044-85C145194CE3}">
      <dgm:prSet/>
      <dgm:spPr/>
      <dgm:t>
        <a:bodyPr/>
        <a:lstStyle/>
        <a:p>
          <a:endParaRPr lang="en-US"/>
        </a:p>
      </dgm:t>
    </dgm:pt>
    <dgm:pt modelId="{2815C7CD-5976-42D8-B608-5525A28D1F8C}">
      <dgm:prSet/>
      <dgm:spPr/>
      <dgm:t>
        <a:bodyPr/>
        <a:lstStyle/>
        <a:p>
          <a:pPr>
            <a:lnSpc>
              <a:spcPct val="100000"/>
            </a:lnSpc>
          </a:pPr>
          <a:r>
            <a:rPr lang="en-US" dirty="0"/>
            <a:t>The overall analysis suggests that using the same proposed pragmatic usability assessment framework may practically advise on user experience improvements</a:t>
          </a:r>
        </a:p>
      </dgm:t>
    </dgm:pt>
    <dgm:pt modelId="{BD6AC9E1-D889-4BC4-88FC-BF666BB5F535}" type="parTrans" cxnId="{50104AA9-5D45-4F0E-98E1-EBF7A749C435}">
      <dgm:prSet/>
      <dgm:spPr/>
      <dgm:t>
        <a:bodyPr/>
        <a:lstStyle/>
        <a:p>
          <a:endParaRPr lang="en-US"/>
        </a:p>
      </dgm:t>
    </dgm:pt>
    <dgm:pt modelId="{D11BFE7D-1221-4798-B642-7A229DDF4342}" type="sibTrans" cxnId="{50104AA9-5D45-4F0E-98E1-EBF7A749C435}">
      <dgm:prSet/>
      <dgm:spPr/>
      <dgm:t>
        <a:bodyPr/>
        <a:lstStyle/>
        <a:p>
          <a:endParaRPr lang="en-US"/>
        </a:p>
      </dgm:t>
    </dgm:pt>
    <dgm:pt modelId="{7A28548A-CCCB-4E58-916D-FFFFB3A8EE6F}" type="pres">
      <dgm:prSet presAssocID="{0597B053-0671-4433-9FBB-4B0D43388945}" presName="root" presStyleCnt="0">
        <dgm:presLayoutVars>
          <dgm:dir/>
          <dgm:resizeHandles val="exact"/>
        </dgm:presLayoutVars>
      </dgm:prSet>
      <dgm:spPr/>
    </dgm:pt>
    <dgm:pt modelId="{7B5000BB-5AA8-45F3-8C82-89FA0FCD0D90}" type="pres">
      <dgm:prSet presAssocID="{402A419A-0FCA-4879-802A-F2CFD492B68D}" presName="compNode" presStyleCnt="0"/>
      <dgm:spPr/>
    </dgm:pt>
    <dgm:pt modelId="{BFE48092-C4A2-4DCB-9E81-FC4D826ADC37}" type="pres">
      <dgm:prSet presAssocID="{402A419A-0FCA-4879-802A-F2CFD492B68D}" presName="bgRect" presStyleLbl="bgShp" presStyleIdx="0" presStyleCnt="2"/>
      <dgm:spPr/>
    </dgm:pt>
    <dgm:pt modelId="{7140E06D-5F16-442B-A084-70EBE1AF5BA5}" type="pres">
      <dgm:prSet presAssocID="{402A419A-0FCA-4879-802A-F2CFD492B68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E771C530-C5C0-4408-910F-3B6DB2C399D8}" type="pres">
      <dgm:prSet presAssocID="{402A419A-0FCA-4879-802A-F2CFD492B68D}" presName="spaceRect" presStyleCnt="0"/>
      <dgm:spPr/>
    </dgm:pt>
    <dgm:pt modelId="{3EA0E0C7-C55F-4BA8-9FAC-3F3C66A6F078}" type="pres">
      <dgm:prSet presAssocID="{402A419A-0FCA-4879-802A-F2CFD492B68D}" presName="parTx" presStyleLbl="revTx" presStyleIdx="0" presStyleCnt="2">
        <dgm:presLayoutVars>
          <dgm:chMax val="0"/>
          <dgm:chPref val="0"/>
        </dgm:presLayoutVars>
      </dgm:prSet>
      <dgm:spPr/>
    </dgm:pt>
    <dgm:pt modelId="{889423A2-F1CA-4BB6-B5E9-3E0CBF4BC212}" type="pres">
      <dgm:prSet presAssocID="{D38E0F4D-6B87-447C-9CCA-64034E9D1EA6}" presName="sibTrans" presStyleCnt="0"/>
      <dgm:spPr/>
    </dgm:pt>
    <dgm:pt modelId="{F095757A-7190-432E-BB29-009096B31B5A}" type="pres">
      <dgm:prSet presAssocID="{2815C7CD-5976-42D8-B608-5525A28D1F8C}" presName="compNode" presStyleCnt="0"/>
      <dgm:spPr/>
    </dgm:pt>
    <dgm:pt modelId="{23D84CBC-DDD9-45E3-AEAD-EE18AFC44B4E}" type="pres">
      <dgm:prSet presAssocID="{2815C7CD-5976-42D8-B608-5525A28D1F8C}" presName="bgRect" presStyleLbl="bgShp" presStyleIdx="1" presStyleCnt="2"/>
      <dgm:spPr/>
    </dgm:pt>
    <dgm:pt modelId="{333D680F-8F2D-4A7B-81E8-E80D0D5341AC}" type="pres">
      <dgm:prSet presAssocID="{2815C7CD-5976-42D8-B608-5525A28D1F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036A6A29-75F4-4671-87BA-C4FF2E6E4DB2}" type="pres">
      <dgm:prSet presAssocID="{2815C7CD-5976-42D8-B608-5525A28D1F8C}" presName="spaceRect" presStyleCnt="0"/>
      <dgm:spPr/>
    </dgm:pt>
    <dgm:pt modelId="{72F03253-A1DE-4031-A0FC-B6133686B114}" type="pres">
      <dgm:prSet presAssocID="{2815C7CD-5976-42D8-B608-5525A28D1F8C}" presName="parTx" presStyleLbl="revTx" presStyleIdx="1" presStyleCnt="2">
        <dgm:presLayoutVars>
          <dgm:chMax val="0"/>
          <dgm:chPref val="0"/>
        </dgm:presLayoutVars>
      </dgm:prSet>
      <dgm:spPr/>
    </dgm:pt>
  </dgm:ptLst>
  <dgm:cxnLst>
    <dgm:cxn modelId="{6A2F5D04-1CA4-431D-A19A-C80DB9E20051}" type="presOf" srcId="{2815C7CD-5976-42D8-B608-5525A28D1F8C}" destId="{72F03253-A1DE-4031-A0FC-B6133686B114}" srcOrd="0" destOrd="0" presId="urn:microsoft.com/office/officeart/2018/2/layout/IconVerticalSolidList"/>
    <dgm:cxn modelId="{97CBD645-E114-4A1D-9044-85C145194CE3}" srcId="{0597B053-0671-4433-9FBB-4B0D43388945}" destId="{402A419A-0FCA-4879-802A-F2CFD492B68D}" srcOrd="0" destOrd="0" parTransId="{53FC4ADC-F7F1-4076-86C0-825D047C3C6F}" sibTransId="{D38E0F4D-6B87-447C-9CCA-64034E9D1EA6}"/>
    <dgm:cxn modelId="{F63665A7-8914-4DB0-BF9F-B0BB76F75240}" type="presOf" srcId="{0597B053-0671-4433-9FBB-4B0D43388945}" destId="{7A28548A-CCCB-4E58-916D-FFFFB3A8EE6F}" srcOrd="0" destOrd="0" presId="urn:microsoft.com/office/officeart/2018/2/layout/IconVerticalSolidList"/>
    <dgm:cxn modelId="{50104AA9-5D45-4F0E-98E1-EBF7A749C435}" srcId="{0597B053-0671-4433-9FBB-4B0D43388945}" destId="{2815C7CD-5976-42D8-B608-5525A28D1F8C}" srcOrd="1" destOrd="0" parTransId="{BD6AC9E1-D889-4BC4-88FC-BF666BB5F535}" sibTransId="{D11BFE7D-1221-4798-B642-7A229DDF4342}"/>
    <dgm:cxn modelId="{0C4296D9-DA0A-4E1A-B4D7-18CB874C4F12}" type="presOf" srcId="{402A419A-0FCA-4879-802A-F2CFD492B68D}" destId="{3EA0E0C7-C55F-4BA8-9FAC-3F3C66A6F078}" srcOrd="0" destOrd="0" presId="urn:microsoft.com/office/officeart/2018/2/layout/IconVerticalSolidList"/>
    <dgm:cxn modelId="{53351D5D-167B-454B-951E-2094BC93D91A}" type="presParOf" srcId="{7A28548A-CCCB-4E58-916D-FFFFB3A8EE6F}" destId="{7B5000BB-5AA8-45F3-8C82-89FA0FCD0D90}" srcOrd="0" destOrd="0" presId="urn:microsoft.com/office/officeart/2018/2/layout/IconVerticalSolidList"/>
    <dgm:cxn modelId="{02FE51E4-E54E-4A2E-A93D-BF8F517A15CB}" type="presParOf" srcId="{7B5000BB-5AA8-45F3-8C82-89FA0FCD0D90}" destId="{BFE48092-C4A2-4DCB-9E81-FC4D826ADC37}" srcOrd="0" destOrd="0" presId="urn:microsoft.com/office/officeart/2018/2/layout/IconVerticalSolidList"/>
    <dgm:cxn modelId="{4A0E0553-446F-465B-9AE6-44A99EB92F89}" type="presParOf" srcId="{7B5000BB-5AA8-45F3-8C82-89FA0FCD0D90}" destId="{7140E06D-5F16-442B-A084-70EBE1AF5BA5}" srcOrd="1" destOrd="0" presId="urn:microsoft.com/office/officeart/2018/2/layout/IconVerticalSolidList"/>
    <dgm:cxn modelId="{3CAC5F6C-D1B9-4468-BDE2-BD10EFE3EFBB}" type="presParOf" srcId="{7B5000BB-5AA8-45F3-8C82-89FA0FCD0D90}" destId="{E771C530-C5C0-4408-910F-3B6DB2C399D8}" srcOrd="2" destOrd="0" presId="urn:microsoft.com/office/officeart/2018/2/layout/IconVerticalSolidList"/>
    <dgm:cxn modelId="{4A157F51-D3B8-4AF2-949B-370014D5A340}" type="presParOf" srcId="{7B5000BB-5AA8-45F3-8C82-89FA0FCD0D90}" destId="{3EA0E0C7-C55F-4BA8-9FAC-3F3C66A6F078}" srcOrd="3" destOrd="0" presId="urn:microsoft.com/office/officeart/2018/2/layout/IconVerticalSolidList"/>
    <dgm:cxn modelId="{27C7B147-3B95-41D6-93E7-F2061EBB22C0}" type="presParOf" srcId="{7A28548A-CCCB-4E58-916D-FFFFB3A8EE6F}" destId="{889423A2-F1CA-4BB6-B5E9-3E0CBF4BC212}" srcOrd="1" destOrd="0" presId="urn:microsoft.com/office/officeart/2018/2/layout/IconVerticalSolidList"/>
    <dgm:cxn modelId="{00B24392-C153-44BC-A829-3863306EAEF4}" type="presParOf" srcId="{7A28548A-CCCB-4E58-916D-FFFFB3A8EE6F}" destId="{F095757A-7190-432E-BB29-009096B31B5A}" srcOrd="2" destOrd="0" presId="urn:microsoft.com/office/officeart/2018/2/layout/IconVerticalSolidList"/>
    <dgm:cxn modelId="{DE9D8879-2002-4E38-A87D-F452854048B0}" type="presParOf" srcId="{F095757A-7190-432E-BB29-009096B31B5A}" destId="{23D84CBC-DDD9-45E3-AEAD-EE18AFC44B4E}" srcOrd="0" destOrd="0" presId="urn:microsoft.com/office/officeart/2018/2/layout/IconVerticalSolidList"/>
    <dgm:cxn modelId="{6E55FDBC-2D3D-47F9-925B-D71BA6B519D0}" type="presParOf" srcId="{F095757A-7190-432E-BB29-009096B31B5A}" destId="{333D680F-8F2D-4A7B-81E8-E80D0D5341AC}" srcOrd="1" destOrd="0" presId="urn:microsoft.com/office/officeart/2018/2/layout/IconVerticalSolidList"/>
    <dgm:cxn modelId="{11B7E8CF-CE4F-4C98-90EB-5FA0E4744510}" type="presParOf" srcId="{F095757A-7190-432E-BB29-009096B31B5A}" destId="{036A6A29-75F4-4671-87BA-C4FF2E6E4DB2}" srcOrd="2" destOrd="0" presId="urn:microsoft.com/office/officeart/2018/2/layout/IconVerticalSolidList"/>
    <dgm:cxn modelId="{EB10EECE-B5F9-491E-B9AD-30D740AFB5C2}" type="presParOf" srcId="{F095757A-7190-432E-BB29-009096B31B5A}" destId="{72F03253-A1DE-4031-A0FC-B6133686B11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48092-C4A2-4DCB-9E81-FC4D826ADC37}">
      <dsp:nvSpPr>
        <dsp:cNvPr id="0" name=""/>
        <dsp:cNvSpPr/>
      </dsp:nvSpPr>
      <dsp:spPr>
        <a:xfrm>
          <a:off x="0" y="404822"/>
          <a:ext cx="7205457" cy="74736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40E06D-5F16-442B-A084-70EBE1AF5BA5}">
      <dsp:nvSpPr>
        <dsp:cNvPr id="0" name=""/>
        <dsp:cNvSpPr/>
      </dsp:nvSpPr>
      <dsp:spPr>
        <a:xfrm>
          <a:off x="226077" y="572979"/>
          <a:ext cx="411050" cy="411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A0E0C7-C55F-4BA8-9FAC-3F3C66A6F078}">
      <dsp:nvSpPr>
        <dsp:cNvPr id="0" name=""/>
        <dsp:cNvSpPr/>
      </dsp:nvSpPr>
      <dsp:spPr>
        <a:xfrm>
          <a:off x="863206" y="404822"/>
          <a:ext cx="6342250" cy="747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096" tIns="79096" rIns="79096" bIns="79096" numCol="1" spcCol="1270" anchor="ctr" anchorCtr="0">
          <a:noAutofit/>
        </a:bodyPr>
        <a:lstStyle/>
        <a:p>
          <a:pPr marL="0" lvl="0" indent="0" algn="l" defTabSz="622300">
            <a:lnSpc>
              <a:spcPct val="100000"/>
            </a:lnSpc>
            <a:spcBef>
              <a:spcPct val="0"/>
            </a:spcBef>
            <a:spcAft>
              <a:spcPct val="35000"/>
            </a:spcAft>
            <a:buNone/>
          </a:pPr>
          <a:r>
            <a:rPr lang="en-US" sz="1400" kern="1200" dirty="0"/>
            <a:t>The result showed that the even though the new online roadshow website scored 62.6 SUS score, it has significantly improved its user experience</a:t>
          </a:r>
        </a:p>
      </dsp:txBody>
      <dsp:txXfrm>
        <a:off x="863206" y="404822"/>
        <a:ext cx="6342250" cy="747365"/>
      </dsp:txXfrm>
    </dsp:sp>
    <dsp:sp modelId="{23D84CBC-DDD9-45E3-AEAD-EE18AFC44B4E}">
      <dsp:nvSpPr>
        <dsp:cNvPr id="0" name=""/>
        <dsp:cNvSpPr/>
      </dsp:nvSpPr>
      <dsp:spPr>
        <a:xfrm>
          <a:off x="0" y="1339029"/>
          <a:ext cx="7205457" cy="74736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3D680F-8F2D-4A7B-81E8-E80D0D5341AC}">
      <dsp:nvSpPr>
        <dsp:cNvPr id="0" name=""/>
        <dsp:cNvSpPr/>
      </dsp:nvSpPr>
      <dsp:spPr>
        <a:xfrm>
          <a:off x="226077" y="1507186"/>
          <a:ext cx="411050" cy="411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F03253-A1DE-4031-A0FC-B6133686B114}">
      <dsp:nvSpPr>
        <dsp:cNvPr id="0" name=""/>
        <dsp:cNvSpPr/>
      </dsp:nvSpPr>
      <dsp:spPr>
        <a:xfrm>
          <a:off x="863206" y="1339029"/>
          <a:ext cx="6342250" cy="747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096" tIns="79096" rIns="79096" bIns="79096" numCol="1" spcCol="1270" anchor="ctr" anchorCtr="0">
          <a:noAutofit/>
        </a:bodyPr>
        <a:lstStyle/>
        <a:p>
          <a:pPr marL="0" lvl="0" indent="0" algn="l" defTabSz="622300">
            <a:lnSpc>
              <a:spcPct val="100000"/>
            </a:lnSpc>
            <a:spcBef>
              <a:spcPct val="0"/>
            </a:spcBef>
            <a:spcAft>
              <a:spcPct val="35000"/>
            </a:spcAft>
            <a:buNone/>
          </a:pPr>
          <a:r>
            <a:rPr lang="en-US" sz="1400" kern="1200" dirty="0"/>
            <a:t>The overall analysis suggests that using the same proposed pragmatic usability assessment framework may practically advise on user experience improvements</a:t>
          </a:r>
        </a:p>
      </dsp:txBody>
      <dsp:txXfrm>
        <a:off x="863206" y="1339029"/>
        <a:ext cx="6342250" cy="74736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483864"/>
            <a:ext cx="7543800" cy="857250"/>
          </a:xfrm>
        </p:spPr>
        <p:txBody>
          <a:bodyPr lIns="91440" rIns="91440">
            <a:normAutofit/>
          </a:bodyPr>
          <a:lstStyle>
            <a:lvl1pPr marL="0" indent="0" algn="l">
              <a:buNone/>
              <a:defRPr sz="1800" cap="all" spc="150" baseline="0">
                <a:solidFill>
                  <a:schemeClr val="tx1"/>
                </a:solidFill>
                <a:latin typeface="+mn-lt"/>
              </a:defRPr>
            </a:lvl1pPr>
            <a:lvl2pPr marL="342892" indent="0" algn="ctr">
              <a:buNone/>
              <a:defRPr sz="1800"/>
            </a:lvl2pPr>
            <a:lvl3pPr marL="685783" indent="0" algn="ctr">
              <a:buNone/>
              <a:defRPr sz="18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905744" y="3356056"/>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6/14/23</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6/14/23</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497580"/>
            <a:ext cx="7543800" cy="857250"/>
          </a:xfrm>
        </p:spPr>
        <p:txBody>
          <a:bodyPr lIns="91440" rIns="91440" anchor="t" anchorCtr="0">
            <a:normAutofit/>
          </a:bodyPr>
          <a:lstStyle>
            <a:lvl1pPr marL="0" indent="0">
              <a:buNone/>
              <a:defRPr sz="1800" cap="all" spc="150" baseline="0">
                <a:solidFill>
                  <a:schemeClr val="tx1"/>
                </a:solidFill>
                <a:latin typeface="+mn-lt"/>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905744" y="3363849"/>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6/14/23</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4"/>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590675"/>
            <a:ext cx="3479802" cy="2811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6958" y="1590675"/>
            <a:ext cx="3479802" cy="2811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6/14/23</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4"/>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543050"/>
            <a:ext cx="3479802" cy="552212"/>
          </a:xfrm>
        </p:spPr>
        <p:txBody>
          <a:bodyPr lIns="91440" rIns="91440" anchor="ctr">
            <a:normAutofit/>
          </a:bodyPr>
          <a:lstStyle>
            <a:lvl1pPr marL="0" indent="0">
              <a:buNone/>
              <a:defRPr sz="1500" b="0" cap="all" baseline="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2218707"/>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6958" y="1543050"/>
            <a:ext cx="3479802" cy="552212"/>
          </a:xfrm>
        </p:spPr>
        <p:txBody>
          <a:bodyPr lIns="91440" rIns="91440" anchor="ctr">
            <a:normAutofit/>
          </a:bodyPr>
          <a:lstStyle>
            <a:lvl1pPr marL="0" indent="0">
              <a:buNone/>
              <a:defRPr sz="1500" b="0" cap="all" baseline="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6958" y="2218707"/>
            <a:ext cx="3479802" cy="2183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6/14/23</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6/14/23</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6/14/23</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2" y="0"/>
            <a:ext cx="3490722" cy="51435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82601" y="589789"/>
            <a:ext cx="2638175" cy="1570481"/>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094238" y="609601"/>
            <a:ext cx="4446258" cy="39710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82600" y="2282289"/>
            <a:ext cx="2638175" cy="2298379"/>
          </a:xfrm>
        </p:spPr>
        <p:txBody>
          <a:bodyPr lIns="91440" rIns="91440">
            <a:normAutofit/>
          </a:bodyPr>
          <a:lstStyle>
            <a:lvl1pPr marL="0" indent="0">
              <a:buNone/>
              <a:defRPr sz="13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482598" y="4834892"/>
            <a:ext cx="2638176" cy="273844"/>
          </a:xfrm>
        </p:spPr>
        <p:txBody>
          <a:bodyPr/>
          <a:lstStyle>
            <a:lvl1pPr algn="l">
              <a:defRPr/>
            </a:lvl1pPr>
          </a:lstStyle>
          <a:p>
            <a:fld id="{92BEA474-078D-4E9B-9B14-09A87B19DC46}" type="datetime1">
              <a:rPr lang="en-US" smtClean="0"/>
              <a:t>6/14/23</a:t>
            </a:fld>
            <a:endParaRPr lang="en-US" dirty="0"/>
          </a:p>
        </p:txBody>
      </p:sp>
      <p:sp>
        <p:nvSpPr>
          <p:cNvPr id="6" name="Footer Placeholder 5"/>
          <p:cNvSpPr>
            <a:spLocks noGrp="1"/>
          </p:cNvSpPr>
          <p:nvPr>
            <p:ph type="ftr" sz="quarter" idx="11"/>
          </p:nvPr>
        </p:nvSpPr>
        <p:spPr>
          <a:xfrm>
            <a:off x="4094239" y="4834892"/>
            <a:ext cx="4000514" cy="273844"/>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1" y="3433762"/>
            <a:ext cx="9141619" cy="1709738"/>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3" y="0"/>
            <a:ext cx="9143989" cy="3433763"/>
          </a:xfrm>
          <a:solidFill>
            <a:schemeClr val="bg1">
              <a:lumMod val="85000"/>
            </a:schemeClr>
          </a:solidFill>
        </p:spPr>
        <p:txBody>
          <a:bodyPr lIns="457200" tIns="457200"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2" name="Title 1"/>
          <p:cNvSpPr>
            <a:spLocks noGrp="1"/>
          </p:cNvSpPr>
          <p:nvPr>
            <p:ph type="title"/>
          </p:nvPr>
        </p:nvSpPr>
        <p:spPr>
          <a:xfrm>
            <a:off x="822960" y="3599521"/>
            <a:ext cx="7585234" cy="55776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4286250"/>
            <a:ext cx="7584948" cy="457200"/>
          </a:xfrm>
        </p:spPr>
        <p:txBody>
          <a:bodyPr lIns="91440" tIns="0" rIns="91440" bIns="0">
            <a:normAutofit/>
          </a:bodyPr>
          <a:lstStyle>
            <a:lvl1pPr marL="0" indent="0">
              <a:spcBef>
                <a:spcPts val="0"/>
              </a:spcBef>
              <a:spcAft>
                <a:spcPts val="450"/>
              </a:spcAft>
              <a:buNone/>
              <a:defRPr sz="135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6/14/23</a:t>
            </a:fld>
            <a:endParaRPr lang="en-US" dirty="0"/>
          </a:p>
        </p:txBody>
      </p:sp>
      <p:sp>
        <p:nvSpPr>
          <p:cNvPr id="6" name="Footer Placeholder 5"/>
          <p:cNvSpPr>
            <a:spLocks noGrp="1"/>
          </p:cNvSpPr>
          <p:nvPr>
            <p:ph type="ftr" sz="quarter" idx="11"/>
          </p:nvPr>
        </p:nvSpPr>
        <p:spPr>
          <a:xfrm>
            <a:off x="822960" y="4835130"/>
            <a:ext cx="5113697" cy="273844"/>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4"/>
            <a:ext cx="7543800" cy="1088068"/>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60" y="1581153"/>
            <a:ext cx="7543800" cy="282066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63819" y="4835130"/>
            <a:ext cx="1938638" cy="273844"/>
          </a:xfrm>
          <a:prstGeom prst="rect">
            <a:avLst/>
          </a:prstGeom>
        </p:spPr>
        <p:txBody>
          <a:bodyPr vert="horz" lIns="91440" tIns="45720" rIns="91440" bIns="45720" rtlCol="0" anchor="ctr"/>
          <a:lstStyle>
            <a:lvl1pPr algn="r">
              <a:defRPr sz="600">
                <a:solidFill>
                  <a:srgbClr val="FFFFFF"/>
                </a:solidFill>
              </a:defRPr>
            </a:lvl1pPr>
          </a:lstStyle>
          <a:p>
            <a:fld id="{62D6E202-B606-4609-B914-27C9371A1F6D}" type="datetime1">
              <a:rPr lang="en-US" smtClean="0"/>
              <a:t>6/14/23</a:t>
            </a:fld>
            <a:endParaRPr lang="en-US" dirty="0"/>
          </a:p>
        </p:txBody>
      </p:sp>
      <p:sp>
        <p:nvSpPr>
          <p:cNvPr id="5" name="Footer Placeholder 4"/>
          <p:cNvSpPr>
            <a:spLocks noGrp="1"/>
          </p:cNvSpPr>
          <p:nvPr>
            <p:ph type="ftr" sz="quarter" idx="3"/>
          </p:nvPr>
        </p:nvSpPr>
        <p:spPr>
          <a:xfrm>
            <a:off x="822960" y="4835130"/>
            <a:ext cx="5113697" cy="273844"/>
          </a:xfrm>
          <a:prstGeom prst="rect">
            <a:avLst/>
          </a:prstGeom>
        </p:spPr>
        <p:txBody>
          <a:bodyPr vert="horz" lIns="91440" tIns="45720" rIns="91440" bIns="45720" rtlCol="0" anchor="ctr"/>
          <a:lstStyle>
            <a:lvl1pPr algn="l">
              <a:defRPr sz="6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245186" y="4835130"/>
            <a:ext cx="585008" cy="273844"/>
          </a:xfrm>
          <a:prstGeom prst="rect">
            <a:avLst/>
          </a:prstGeom>
        </p:spPr>
        <p:txBody>
          <a:bodyPr vert="horz" lIns="91440" tIns="45720" rIns="91440" bIns="45720" rtlCol="0" anchor="ctr"/>
          <a:lstStyle>
            <a:lvl1pPr algn="l">
              <a:defRPr sz="6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895149" y="1423035"/>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685783" rtl="0" eaLnBrk="1" latinLnBrk="0" hangingPunct="1">
        <a:lnSpc>
          <a:spcPct val="90000"/>
        </a:lnSpc>
        <a:spcBef>
          <a:spcPct val="0"/>
        </a:spcBef>
        <a:buNone/>
        <a:defRPr sz="3525" i="0" kern="1200" spc="-38" baseline="0">
          <a:solidFill>
            <a:schemeClr val="tx1">
              <a:lumMod val="75000"/>
              <a:lumOff val="25000"/>
            </a:schemeClr>
          </a:solidFill>
          <a:latin typeface="+mj-lt"/>
          <a:ea typeface="+mj-ea"/>
          <a:cs typeface="+mj-cs"/>
        </a:defRPr>
      </a:lvl1pPr>
    </p:titleStyle>
    <p:bodyStyle>
      <a:lvl1pPr marL="68579" indent="-68579" algn="l" defTabSz="685783" rtl="0" eaLnBrk="1" latinLnBrk="0" hangingPunct="1">
        <a:lnSpc>
          <a:spcPct val="11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29" indent="-137156" algn="l" defTabSz="685783"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86" indent="-137156" algn="l" defTabSz="685783"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42" indent="-137156" algn="l" defTabSz="685783"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499" indent="-137156" algn="l" defTabSz="685783"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4980"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76"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72"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69"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
            <a:ext cx="9141545" cy="514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srgbClr val="FFFFFF"/>
              </a:solidFill>
              <a:latin typeface="Franklin Gothic Book" panose="020F0502020204030204"/>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 y="731"/>
            <a:ext cx="9143985" cy="51435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4456" y="928833"/>
            <a:ext cx="2726945" cy="32668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dirty="0">
              <a:solidFill>
                <a:srgbClr val="FFFFFF"/>
              </a:solidFill>
              <a:latin typeface="Franklin Gothic Book" panose="020F0502020204030204"/>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092563" y="1106426"/>
            <a:ext cx="2410730" cy="2176271"/>
          </a:xfrm>
        </p:spPr>
        <p:txBody>
          <a:bodyPr anchor="b">
            <a:normAutofit/>
          </a:bodyPr>
          <a:lstStyle/>
          <a:p>
            <a:pPr algn="ctr"/>
            <a:r>
              <a:rPr lang="en-US" sz="1500" b="1" dirty="0">
                <a:solidFill>
                  <a:schemeClr val="tx1"/>
                </a:solidFill>
              </a:rPr>
              <a:t>A practical usability study framework using the SUS and the affinity diagram </a:t>
            </a:r>
            <a:br>
              <a:rPr lang="en-US" sz="1800" dirty="0">
                <a:solidFill>
                  <a:schemeClr val="tx1"/>
                </a:solidFill>
              </a:rPr>
            </a:br>
            <a:br>
              <a:rPr lang="en-US" sz="1800" dirty="0">
                <a:solidFill>
                  <a:schemeClr val="tx1"/>
                </a:solidFill>
              </a:rPr>
            </a:br>
            <a:r>
              <a:rPr lang="en-US" sz="900" dirty="0">
                <a:solidFill>
                  <a:schemeClr val="tx1"/>
                </a:solidFill>
              </a:rPr>
              <a:t>A case study on the revised Online Roadshow website</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095813" y="3456433"/>
            <a:ext cx="2404230" cy="580640"/>
          </a:xfrm>
        </p:spPr>
        <p:txBody>
          <a:bodyPr anchor="t">
            <a:normAutofit fontScale="77500" lnSpcReduction="20000"/>
          </a:bodyPr>
          <a:lstStyle/>
          <a:p>
            <a:pPr algn="ctr">
              <a:lnSpc>
                <a:spcPct val="100000"/>
              </a:lnSpc>
            </a:pPr>
            <a:r>
              <a:rPr lang="en-US" sz="1200" dirty="0"/>
              <a:t>Dr. </a:t>
            </a:r>
            <a:r>
              <a:rPr lang="en-US" sz="1200" dirty="0" err="1"/>
              <a:t>Leow</a:t>
            </a:r>
            <a:r>
              <a:rPr lang="en-US" sz="1200" dirty="0"/>
              <a:t> meng chew</a:t>
            </a:r>
          </a:p>
          <a:p>
            <a:pPr algn="ctr">
              <a:lnSpc>
                <a:spcPct val="100000"/>
              </a:lnSpc>
            </a:pPr>
            <a:r>
              <a:rPr lang="en-US" sz="1200" dirty="0"/>
              <a:t>Multimedia university, </a:t>
            </a:r>
            <a:r>
              <a:rPr lang="en-US" sz="1200" dirty="0" err="1"/>
              <a:t>malaysia</a:t>
            </a:r>
            <a:endParaRPr lang="en-US" sz="1200" dirty="0"/>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2068" y="3381389"/>
            <a:ext cx="23317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00600"/>
            <a:ext cx="9144000" cy="3429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5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8" name="Straight Connector 5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3356056"/>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9" name="Rectangle 60">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7" name="Content Placeholder 6" descr="Diagram&#10;&#10;Description automatically generated">
            <a:extLst>
              <a:ext uri="{FF2B5EF4-FFF2-40B4-BE49-F238E27FC236}">
                <a16:creationId xmlns:a16="http://schemas.microsoft.com/office/drawing/2014/main" id="{75FE4005-CF51-AC04-1C3E-EC6FBA69742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92137" y="52065"/>
            <a:ext cx="4542179" cy="3361214"/>
          </a:xfrm>
          <a:prstGeom prst="rect">
            <a:avLst/>
          </a:prstGeom>
        </p:spPr>
      </p:pic>
      <p:sp>
        <p:nvSpPr>
          <p:cNvPr id="70" name="Rectangle 62">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413278"/>
            <a:ext cx="9144000" cy="173022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A97B38B-2995-B815-B3C8-85860EC881DF}"/>
              </a:ext>
            </a:extLst>
          </p:cNvPr>
          <p:cNvSpPr>
            <a:spLocks noGrp="1"/>
          </p:cNvSpPr>
          <p:nvPr>
            <p:ph type="title"/>
          </p:nvPr>
        </p:nvSpPr>
        <p:spPr>
          <a:xfrm>
            <a:off x="474676" y="3679247"/>
            <a:ext cx="5497765" cy="1155882"/>
          </a:xfrm>
        </p:spPr>
        <p:txBody>
          <a:bodyPr vert="horz" lIns="68580" tIns="34290" rIns="68580" bIns="34290" rtlCol="0" anchor="ctr">
            <a:normAutofit/>
          </a:bodyPr>
          <a:lstStyle/>
          <a:p>
            <a:pPr algn="r"/>
            <a:r>
              <a:rPr lang="en-US" sz="3600">
                <a:solidFill>
                  <a:srgbClr val="FFFFFF"/>
                </a:solidFill>
              </a:rPr>
              <a:t>Result</a:t>
            </a:r>
          </a:p>
        </p:txBody>
      </p:sp>
      <p:sp>
        <p:nvSpPr>
          <p:cNvPr id="3" name="Text Placeholder 2">
            <a:extLst>
              <a:ext uri="{FF2B5EF4-FFF2-40B4-BE49-F238E27FC236}">
                <a16:creationId xmlns:a16="http://schemas.microsoft.com/office/drawing/2014/main" id="{AEFB0E07-87BD-C9A1-DB5D-AECB2DDA9064}"/>
              </a:ext>
            </a:extLst>
          </p:cNvPr>
          <p:cNvSpPr>
            <a:spLocks noGrp="1"/>
          </p:cNvSpPr>
          <p:nvPr>
            <p:ph type="body" idx="1"/>
          </p:nvPr>
        </p:nvSpPr>
        <p:spPr>
          <a:xfrm>
            <a:off x="6216031" y="3696511"/>
            <a:ext cx="2453294" cy="1121354"/>
          </a:xfrm>
        </p:spPr>
        <p:txBody>
          <a:bodyPr vert="horz" lIns="68580" tIns="34290" rIns="68580" bIns="34290" rtlCol="0" anchor="ctr">
            <a:normAutofit/>
          </a:bodyPr>
          <a:lstStyle/>
          <a:p>
            <a:pPr>
              <a:lnSpc>
                <a:spcPct val="100000"/>
              </a:lnSpc>
            </a:pPr>
            <a:r>
              <a:rPr lang="en-US" sz="1350" i="1" spc="150" dirty="0">
                <a:solidFill>
                  <a:srgbClr val="FFFFFF"/>
                </a:solidFill>
              </a:rPr>
              <a:t>insufficient-information-on-usability comments</a:t>
            </a:r>
          </a:p>
        </p:txBody>
      </p:sp>
      <p:cxnSp>
        <p:nvCxnSpPr>
          <p:cNvPr id="71" name="Straight Connector 64">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49635" y="4257188"/>
            <a:ext cx="8915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152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3356056"/>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7" name="Content Placeholder 7" descr="A picture containing timeline&#10;&#10;Description automatically generated">
            <a:extLst>
              <a:ext uri="{FF2B5EF4-FFF2-40B4-BE49-F238E27FC236}">
                <a16:creationId xmlns:a16="http://schemas.microsoft.com/office/drawing/2014/main" id="{400666B1-48F5-C12C-291B-F668FC58D2B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56953" y="482653"/>
            <a:ext cx="4430921" cy="2713940"/>
          </a:xfrm>
          <a:prstGeom prst="rect">
            <a:avLst/>
          </a:prstGeom>
        </p:spPr>
      </p:pic>
      <p:sp>
        <p:nvSpPr>
          <p:cNvPr id="31" name="Rectangle 30">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413278"/>
            <a:ext cx="9144000" cy="173022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C63B5E5-801B-C77F-6F3E-AB871490D7FE}"/>
              </a:ext>
            </a:extLst>
          </p:cNvPr>
          <p:cNvSpPr>
            <a:spLocks noGrp="1"/>
          </p:cNvSpPr>
          <p:nvPr>
            <p:ph type="title"/>
          </p:nvPr>
        </p:nvSpPr>
        <p:spPr>
          <a:xfrm>
            <a:off x="474676" y="3679247"/>
            <a:ext cx="5497765" cy="1155882"/>
          </a:xfrm>
        </p:spPr>
        <p:txBody>
          <a:bodyPr vert="horz" lIns="68580" tIns="34290" rIns="68580" bIns="34290" rtlCol="0" anchor="ctr">
            <a:normAutofit/>
          </a:bodyPr>
          <a:lstStyle/>
          <a:p>
            <a:pPr algn="r"/>
            <a:r>
              <a:rPr lang="en-US" sz="3600">
                <a:solidFill>
                  <a:srgbClr val="FFFFFF"/>
                </a:solidFill>
              </a:rPr>
              <a:t>Result</a:t>
            </a:r>
          </a:p>
        </p:txBody>
      </p:sp>
      <p:sp>
        <p:nvSpPr>
          <p:cNvPr id="3" name="Text Placeholder 2">
            <a:extLst>
              <a:ext uri="{FF2B5EF4-FFF2-40B4-BE49-F238E27FC236}">
                <a16:creationId xmlns:a16="http://schemas.microsoft.com/office/drawing/2014/main" id="{B2F63779-A974-57BE-916E-84B36D93FDEB}"/>
              </a:ext>
            </a:extLst>
          </p:cNvPr>
          <p:cNvSpPr>
            <a:spLocks noGrp="1"/>
          </p:cNvSpPr>
          <p:nvPr>
            <p:ph type="body" idx="1"/>
          </p:nvPr>
        </p:nvSpPr>
        <p:spPr>
          <a:xfrm>
            <a:off x="6216031" y="3696511"/>
            <a:ext cx="2453294" cy="1121354"/>
          </a:xfrm>
        </p:spPr>
        <p:txBody>
          <a:bodyPr vert="horz" lIns="68580" tIns="34290" rIns="68580" bIns="34290" rtlCol="0" anchor="ctr">
            <a:normAutofit/>
          </a:bodyPr>
          <a:lstStyle/>
          <a:p>
            <a:pPr>
              <a:lnSpc>
                <a:spcPct val="100000"/>
              </a:lnSpc>
            </a:pPr>
            <a:r>
              <a:rPr lang="en-US" sz="1350" i="1" spc="150">
                <a:solidFill>
                  <a:srgbClr val="FFFFFF"/>
                </a:solidFill>
              </a:rPr>
              <a:t>game-related comments</a:t>
            </a:r>
            <a:endParaRPr lang="en-US" sz="1350" spc="150">
              <a:solidFill>
                <a:srgbClr val="FFFFFF"/>
              </a:solidFill>
            </a:endParaRPr>
          </a:p>
        </p:txBody>
      </p:sp>
      <p:cxnSp>
        <p:nvCxnSpPr>
          <p:cNvPr id="33" name="Straight Connector 32">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49635" y="4257188"/>
            <a:ext cx="8915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614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3356056"/>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990BAFCD-EA0A-47F4-8B00-AAB1E67A90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0" name="Content Placeholder 6" descr="A picture containing timeline&#10;&#10;Description automatically generated">
            <a:extLst>
              <a:ext uri="{FF2B5EF4-FFF2-40B4-BE49-F238E27FC236}">
                <a16:creationId xmlns:a16="http://schemas.microsoft.com/office/drawing/2014/main" id="{AB91D823-5294-7338-BDC9-C6BA740908A4}"/>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638425" y="482653"/>
            <a:ext cx="5867977" cy="2713940"/>
          </a:xfrm>
          <a:prstGeom prst="rect">
            <a:avLst/>
          </a:prstGeom>
        </p:spPr>
      </p:pic>
      <p:sp>
        <p:nvSpPr>
          <p:cNvPr id="21" name="Rectangle 20">
            <a:extLst>
              <a:ext uri="{FF2B5EF4-FFF2-40B4-BE49-F238E27FC236}">
                <a16:creationId xmlns:a16="http://schemas.microsoft.com/office/drawing/2014/main" id="{2F9C61D6-37CC-4AD4-83C3-022D0887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3413278"/>
            <a:ext cx="9144000" cy="173022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A043145-D37A-DF3A-72FD-BD6806CB617C}"/>
              </a:ext>
            </a:extLst>
          </p:cNvPr>
          <p:cNvSpPr>
            <a:spLocks noGrp="1"/>
          </p:cNvSpPr>
          <p:nvPr>
            <p:ph type="title"/>
          </p:nvPr>
        </p:nvSpPr>
        <p:spPr>
          <a:xfrm>
            <a:off x="474676" y="3679247"/>
            <a:ext cx="5497765" cy="1155882"/>
          </a:xfrm>
        </p:spPr>
        <p:txBody>
          <a:bodyPr vert="horz" lIns="68580" tIns="34290" rIns="68580" bIns="34290" rtlCol="0" anchor="ctr">
            <a:normAutofit/>
          </a:bodyPr>
          <a:lstStyle/>
          <a:p>
            <a:pPr algn="r"/>
            <a:r>
              <a:rPr lang="en-US" sz="3600">
                <a:solidFill>
                  <a:srgbClr val="FFFFFF"/>
                </a:solidFill>
              </a:rPr>
              <a:t>Result</a:t>
            </a:r>
          </a:p>
        </p:txBody>
      </p:sp>
      <p:sp>
        <p:nvSpPr>
          <p:cNvPr id="5" name="Text Placeholder 4">
            <a:extLst>
              <a:ext uri="{FF2B5EF4-FFF2-40B4-BE49-F238E27FC236}">
                <a16:creationId xmlns:a16="http://schemas.microsoft.com/office/drawing/2014/main" id="{26CAB99D-AD87-62B4-3F67-EC44BF308BA5}"/>
              </a:ext>
            </a:extLst>
          </p:cNvPr>
          <p:cNvSpPr>
            <a:spLocks noGrp="1"/>
          </p:cNvSpPr>
          <p:nvPr>
            <p:ph type="body" sz="quarter" idx="3"/>
          </p:nvPr>
        </p:nvSpPr>
        <p:spPr>
          <a:xfrm>
            <a:off x="6216031" y="3696511"/>
            <a:ext cx="2453294" cy="1121354"/>
          </a:xfrm>
        </p:spPr>
        <p:txBody>
          <a:bodyPr vert="horz" lIns="68580" tIns="34290" rIns="68580" bIns="34290" rtlCol="0" anchor="ctr">
            <a:normAutofit/>
          </a:bodyPr>
          <a:lstStyle/>
          <a:p>
            <a:pPr>
              <a:lnSpc>
                <a:spcPct val="100000"/>
              </a:lnSpc>
            </a:pPr>
            <a:r>
              <a:rPr lang="en-US" sz="1350" i="1" spc="150">
                <a:solidFill>
                  <a:srgbClr val="FFFFFF"/>
                </a:solidFill>
              </a:rPr>
              <a:t>general comments</a:t>
            </a:r>
            <a:r>
              <a:rPr lang="en-US" sz="1350" spc="150">
                <a:solidFill>
                  <a:srgbClr val="FFFFFF"/>
                </a:solidFill>
              </a:rPr>
              <a:t> </a:t>
            </a:r>
          </a:p>
        </p:txBody>
      </p:sp>
      <p:cxnSp>
        <p:nvCxnSpPr>
          <p:cNvPr id="23" name="Straight Connector 22">
            <a:extLst>
              <a:ext uri="{FF2B5EF4-FFF2-40B4-BE49-F238E27FC236}">
                <a16:creationId xmlns:a16="http://schemas.microsoft.com/office/drawing/2014/main" id="{2669285E-35F6-4010-B084-229A808458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5649635" y="4257188"/>
            <a:ext cx="8915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62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77B1-AC98-9354-C312-045A74159887}"/>
              </a:ext>
            </a:extLst>
          </p:cNvPr>
          <p:cNvSpPr>
            <a:spLocks noGrp="1"/>
          </p:cNvSpPr>
          <p:nvPr>
            <p:ph type="title"/>
          </p:nvPr>
        </p:nvSpPr>
        <p:spPr/>
        <p:txBody>
          <a:bodyPr/>
          <a:lstStyle/>
          <a:p>
            <a:r>
              <a:rPr lang="en-MY" dirty="0"/>
              <a:t>Discussion</a:t>
            </a:r>
          </a:p>
        </p:txBody>
      </p:sp>
      <p:sp>
        <p:nvSpPr>
          <p:cNvPr id="3" name="Content Placeholder 2">
            <a:extLst>
              <a:ext uri="{FF2B5EF4-FFF2-40B4-BE49-F238E27FC236}">
                <a16:creationId xmlns:a16="http://schemas.microsoft.com/office/drawing/2014/main" id="{11266006-C67E-B672-28C2-E53230D44245}"/>
              </a:ext>
            </a:extLst>
          </p:cNvPr>
          <p:cNvSpPr>
            <a:spLocks noGrp="1"/>
          </p:cNvSpPr>
          <p:nvPr>
            <p:ph idx="1"/>
          </p:nvPr>
        </p:nvSpPr>
        <p:spPr/>
        <p:txBody>
          <a:bodyPr>
            <a:normAutofit/>
          </a:bodyPr>
          <a:lstStyle/>
          <a:p>
            <a:pPr marL="342892" indent="-342892">
              <a:buFont typeface="+mj-lt"/>
              <a:buAutoNum type="arabicPeriod"/>
            </a:pPr>
            <a:r>
              <a:rPr lang="en-US" dirty="0"/>
              <a:t>Version 2.0 of the online roadshow website has a slightly higher SUS score than the version 1.0 website, even though both are still in the poor score ranks.</a:t>
            </a:r>
          </a:p>
          <a:p>
            <a:pPr marL="342892" indent="-342892">
              <a:buFont typeface="+mj-lt"/>
              <a:buAutoNum type="arabicPeriod"/>
            </a:pPr>
            <a:r>
              <a:rPr lang="en-US" dirty="0"/>
              <a:t>In contrast to the greater number of open-ended comments obtained in version 1.0, it can be deduced that more people believed that the design for version 2.0 was </a:t>
            </a:r>
            <a:r>
              <a:rPr lang="en-US" sz="1500" b="1" dirty="0">
                <a:solidFill>
                  <a:srgbClr val="002060"/>
                </a:solidFill>
              </a:rPr>
              <a:t>more refined </a:t>
            </a:r>
            <a:r>
              <a:rPr lang="en-US" dirty="0"/>
              <a:t>and that its </a:t>
            </a:r>
            <a:r>
              <a:rPr lang="en-US" sz="1500" b="1" dirty="0">
                <a:solidFill>
                  <a:srgbClr val="002060"/>
                </a:solidFill>
              </a:rPr>
              <a:t>operational flows were also smoother</a:t>
            </a:r>
            <a:r>
              <a:rPr lang="en-US" dirty="0"/>
              <a:t>. </a:t>
            </a:r>
          </a:p>
          <a:p>
            <a:pPr marL="342892" indent="-342892">
              <a:buFont typeface="+mj-lt"/>
              <a:buAutoNum type="arabicPeriod"/>
            </a:pPr>
            <a:r>
              <a:rPr lang="en-US" dirty="0"/>
              <a:t>Game-related comments:</a:t>
            </a:r>
          </a:p>
          <a:p>
            <a:pPr marL="562342" lvl="1" indent="-342892"/>
            <a:r>
              <a:rPr lang="en-US" sz="1350" b="1" dirty="0">
                <a:solidFill>
                  <a:srgbClr val="002060"/>
                </a:solidFill>
              </a:rPr>
              <a:t>Game engine issues </a:t>
            </a:r>
            <a:r>
              <a:rPr lang="en-US" dirty="0"/>
              <a:t>were occurring in both versions, including the voice recognition mechanism used in the voice-controlled maze game that was still erratic.</a:t>
            </a:r>
          </a:p>
          <a:p>
            <a:pPr marL="562342" lvl="1" indent="-342892"/>
            <a:r>
              <a:rPr lang="en-US" dirty="0"/>
              <a:t>Comparing the analysis for both versions, it was showed that </a:t>
            </a:r>
            <a:r>
              <a:rPr lang="en-US" sz="1350" b="1" dirty="0">
                <a:solidFill>
                  <a:srgbClr val="002060"/>
                </a:solidFill>
              </a:rPr>
              <a:t>numerous game-related issues had been resolved.</a:t>
            </a:r>
            <a:endParaRPr lang="en-US" b="1" dirty="0">
              <a:solidFill>
                <a:srgbClr val="002060"/>
              </a:solidFill>
            </a:endParaRPr>
          </a:p>
        </p:txBody>
      </p:sp>
    </p:spTree>
    <p:extLst>
      <p:ext uri="{BB962C8B-B14F-4D97-AF65-F5344CB8AC3E}">
        <p14:creationId xmlns:p14="http://schemas.microsoft.com/office/powerpoint/2010/main" val="557266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2C572-4930-F958-74C7-6558D2EBA330}"/>
              </a:ext>
            </a:extLst>
          </p:cNvPr>
          <p:cNvSpPr>
            <a:spLocks noGrp="1"/>
          </p:cNvSpPr>
          <p:nvPr>
            <p:ph type="title"/>
          </p:nvPr>
        </p:nvSpPr>
        <p:spPr/>
        <p:txBody>
          <a:bodyPr/>
          <a:lstStyle/>
          <a:p>
            <a:r>
              <a:rPr lang="en-MY" dirty="0"/>
              <a:t>Discussion</a:t>
            </a:r>
          </a:p>
        </p:txBody>
      </p:sp>
      <p:sp>
        <p:nvSpPr>
          <p:cNvPr id="3" name="Content Placeholder 2">
            <a:extLst>
              <a:ext uri="{FF2B5EF4-FFF2-40B4-BE49-F238E27FC236}">
                <a16:creationId xmlns:a16="http://schemas.microsoft.com/office/drawing/2014/main" id="{F9EFECC4-B4AF-BC53-2A00-8624F9849C1F}"/>
              </a:ext>
            </a:extLst>
          </p:cNvPr>
          <p:cNvSpPr>
            <a:spLocks noGrp="1"/>
          </p:cNvSpPr>
          <p:nvPr>
            <p:ph idx="1"/>
          </p:nvPr>
        </p:nvSpPr>
        <p:spPr/>
        <p:txBody>
          <a:bodyPr/>
          <a:lstStyle/>
          <a:p>
            <a:pPr marL="342892" indent="-342892">
              <a:buFont typeface="+mj-lt"/>
              <a:buAutoNum type="arabicPeriod" startAt="4"/>
            </a:pPr>
            <a:r>
              <a:rPr lang="en-MY" dirty="0"/>
              <a:t>General comments:</a:t>
            </a:r>
          </a:p>
          <a:p>
            <a:pPr lvl="1"/>
            <a:r>
              <a:rPr lang="en-US" dirty="0"/>
              <a:t>The overall results for version 2.0 similarly showed the convergence of the open reviews towards the problematic usability areas namely the </a:t>
            </a:r>
            <a:r>
              <a:rPr lang="en-US" sz="1350" b="1" dirty="0">
                <a:solidFill>
                  <a:srgbClr val="002060"/>
                </a:solidFill>
              </a:rPr>
              <a:t>game engine issues</a:t>
            </a:r>
            <a:r>
              <a:rPr lang="en-US" dirty="0"/>
              <a:t>.</a:t>
            </a:r>
          </a:p>
          <a:p>
            <a:pPr lvl="1"/>
            <a:r>
              <a:rPr lang="en-US" dirty="0"/>
              <a:t>These include the </a:t>
            </a:r>
            <a:r>
              <a:rPr lang="en-US" sz="1350" b="1" dirty="0">
                <a:solidFill>
                  <a:srgbClr val="002060"/>
                </a:solidFill>
              </a:rPr>
              <a:t>game lagging</a:t>
            </a:r>
            <a:r>
              <a:rPr lang="en-US" sz="1350" dirty="0">
                <a:solidFill>
                  <a:srgbClr val="002060"/>
                </a:solidFill>
              </a:rPr>
              <a:t>, </a:t>
            </a:r>
            <a:r>
              <a:rPr lang="en-US" sz="1350" b="1" dirty="0">
                <a:solidFill>
                  <a:srgbClr val="002060"/>
                </a:solidFill>
              </a:rPr>
              <a:t>camera or voice detection problems </a:t>
            </a:r>
            <a:r>
              <a:rPr lang="en-US" dirty="0"/>
              <a:t>that resulted in the perception of unfairness for some participants and the </a:t>
            </a:r>
            <a:r>
              <a:rPr lang="en-US" sz="1350" b="1" dirty="0">
                <a:solidFill>
                  <a:srgbClr val="002060"/>
                </a:solidFill>
              </a:rPr>
              <a:t>slow response time of some games.</a:t>
            </a:r>
            <a:endParaRPr lang="en-US" b="1" dirty="0">
              <a:solidFill>
                <a:srgbClr val="002060"/>
              </a:solidFill>
            </a:endParaRPr>
          </a:p>
          <a:p>
            <a:pPr lvl="1"/>
            <a:r>
              <a:rPr lang="en-US" dirty="0"/>
              <a:t>One fresh issue reported was on the </a:t>
            </a:r>
            <a:r>
              <a:rPr lang="en-US" sz="1350" b="1" dirty="0">
                <a:solidFill>
                  <a:srgbClr val="002060"/>
                </a:solidFill>
              </a:rPr>
              <a:t>content design of the posters </a:t>
            </a:r>
            <a:r>
              <a:rPr lang="en-US" dirty="0"/>
              <a:t>having too much information.</a:t>
            </a:r>
            <a:endParaRPr lang="en-MY" dirty="0"/>
          </a:p>
        </p:txBody>
      </p:sp>
    </p:spTree>
    <p:extLst>
      <p:ext uri="{BB962C8B-B14F-4D97-AF65-F5344CB8AC3E}">
        <p14:creationId xmlns:p14="http://schemas.microsoft.com/office/powerpoint/2010/main" val="961620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9">
            <a:extLst>
              <a:ext uri="{FF2B5EF4-FFF2-40B4-BE49-F238E27FC236}">
                <a16:creationId xmlns:a16="http://schemas.microsoft.com/office/drawing/2014/main" id="{B0E58038-8ACE-4AD9-B404-25C603550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143999"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Calibri" panose="020F0502020204030204"/>
            </a:endParaRPr>
          </a:p>
        </p:txBody>
      </p:sp>
      <p:pic>
        <p:nvPicPr>
          <p:cNvPr id="5" name="Picture 4" descr="Graph on document with pen">
            <a:extLst>
              <a:ext uri="{FF2B5EF4-FFF2-40B4-BE49-F238E27FC236}">
                <a16:creationId xmlns:a16="http://schemas.microsoft.com/office/drawing/2014/main" id="{ACD8D9F4-DA1C-F829-EC5F-48371D20201C}"/>
              </a:ext>
            </a:extLst>
          </p:cNvPr>
          <p:cNvPicPr>
            <a:picLocks noChangeAspect="1"/>
          </p:cNvPicPr>
          <p:nvPr/>
        </p:nvPicPr>
        <p:blipFill rotWithShape="1">
          <a:blip r:embed="rId2">
            <a:alphaModFix amt="35000"/>
          </a:blip>
          <a:srcRect t="1415" b="14315"/>
          <a:stretch/>
        </p:blipFill>
        <p:spPr>
          <a:xfrm>
            <a:off x="16" y="8"/>
            <a:ext cx="9143985" cy="5143493"/>
          </a:xfrm>
          <a:prstGeom prst="rect">
            <a:avLst/>
          </a:prstGeom>
        </p:spPr>
      </p:pic>
      <p:sp>
        <p:nvSpPr>
          <p:cNvPr id="27" name="rectangle">
            <a:extLst>
              <a:ext uri="{FF2B5EF4-FFF2-40B4-BE49-F238E27FC236}">
                <a16:creationId xmlns:a16="http://schemas.microsoft.com/office/drawing/2014/main" id="{5A5CD42F-AE21-4AA7-BD72-1BB06E7DB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241301"/>
            <a:ext cx="8186942" cy="4197306"/>
          </a:xfrm>
          <a:prstGeom prst="rect">
            <a:avLst/>
          </a:prstGeom>
          <a:solidFill>
            <a:srgbClr val="00000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Calibri" panose="020F0502020204030204"/>
            </a:endParaRPr>
          </a:p>
        </p:txBody>
      </p:sp>
      <p:sp>
        <p:nvSpPr>
          <p:cNvPr id="2" name="Title 1">
            <a:extLst>
              <a:ext uri="{FF2B5EF4-FFF2-40B4-BE49-F238E27FC236}">
                <a16:creationId xmlns:a16="http://schemas.microsoft.com/office/drawing/2014/main" id="{1CFEE35F-9053-4373-C87A-A42D847CAE42}"/>
              </a:ext>
            </a:extLst>
          </p:cNvPr>
          <p:cNvSpPr>
            <a:spLocks noGrp="1"/>
          </p:cNvSpPr>
          <p:nvPr>
            <p:ph type="title"/>
          </p:nvPr>
        </p:nvSpPr>
        <p:spPr>
          <a:xfrm>
            <a:off x="894523" y="499442"/>
            <a:ext cx="7350665" cy="803579"/>
          </a:xfrm>
        </p:spPr>
        <p:txBody>
          <a:bodyPr>
            <a:normAutofit/>
          </a:bodyPr>
          <a:lstStyle/>
          <a:p>
            <a:r>
              <a:rPr lang="en-MY" sz="3000">
                <a:solidFill>
                  <a:srgbClr val="FFFFFF"/>
                </a:solidFill>
              </a:rPr>
              <a:t>Conclusion</a:t>
            </a:r>
          </a:p>
        </p:txBody>
      </p:sp>
      <p:cxnSp>
        <p:nvCxnSpPr>
          <p:cNvPr id="24" name="Straight Connector">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343" y="1433060"/>
            <a:ext cx="721359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footer rectangle">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00600"/>
            <a:ext cx="9144000" cy="3429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extLst>
              <a:ext uri="{FF2B5EF4-FFF2-40B4-BE49-F238E27FC236}">
                <a16:creationId xmlns:a16="http://schemas.microsoft.com/office/drawing/2014/main" id="{F04F710F-9661-BBC5-D958-6B886DAF06B5}"/>
              </a:ext>
            </a:extLst>
          </p:cNvPr>
          <p:cNvGraphicFramePr>
            <a:graphicFrameLocks noGrp="1"/>
          </p:cNvGraphicFramePr>
          <p:nvPr>
            <p:ph idx="1"/>
            <p:extLst>
              <p:ext uri="{D42A27DB-BD31-4B8C-83A1-F6EECF244321}">
                <p14:modId xmlns:p14="http://schemas.microsoft.com/office/powerpoint/2010/main" val="3187043569"/>
              </p:ext>
            </p:extLst>
          </p:nvPr>
        </p:nvGraphicFramePr>
        <p:xfrm>
          <a:off x="981485" y="1581152"/>
          <a:ext cx="7205457" cy="2491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31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a:extLst>
              <a:ext uri="{FF2B5EF4-FFF2-40B4-BE49-F238E27FC236}">
                <a16:creationId xmlns:a16="http://schemas.microsoft.com/office/drawing/2014/main" id="{6576B686-4046-DFBD-310D-ECE29A38F17E}"/>
              </a:ext>
            </a:extLst>
          </p:cNvPr>
          <p:cNvSpPr>
            <a:spLocks noGrp="1"/>
          </p:cNvSpPr>
          <p:nvPr>
            <p:ph type="title"/>
          </p:nvPr>
        </p:nvSpPr>
        <p:spPr>
          <a:xfrm>
            <a:off x="3879057" y="214953"/>
            <a:ext cx="4487704" cy="1088068"/>
          </a:xfrm>
        </p:spPr>
        <p:txBody>
          <a:bodyPr>
            <a:normAutofit/>
          </a:bodyPr>
          <a:lstStyle/>
          <a:p>
            <a:r>
              <a:rPr lang="en-MY"/>
              <a:t>Introduction</a:t>
            </a:r>
            <a:endParaRPr lang="en-MY" dirty="0"/>
          </a:p>
        </p:txBody>
      </p:sp>
      <p:pic>
        <p:nvPicPr>
          <p:cNvPr id="14" name="Picture 4">
            <a:extLst>
              <a:ext uri="{FF2B5EF4-FFF2-40B4-BE49-F238E27FC236}">
                <a16:creationId xmlns:a16="http://schemas.microsoft.com/office/drawing/2014/main" id="{F260DE71-2557-A3E3-0430-5441988D8D21}"/>
              </a:ext>
            </a:extLst>
          </p:cNvPr>
          <p:cNvPicPr>
            <a:picLocks noChangeAspect="1"/>
          </p:cNvPicPr>
          <p:nvPr/>
        </p:nvPicPr>
        <p:blipFill rotWithShape="1">
          <a:blip r:embed="rId2"/>
          <a:srcRect l="32415" r="30019"/>
          <a:stretch/>
        </p:blipFill>
        <p:spPr>
          <a:xfrm>
            <a:off x="15" y="8"/>
            <a:ext cx="3435058" cy="5143493"/>
          </a:xfrm>
          <a:prstGeom prst="rect">
            <a:avLst/>
          </a:prstGeom>
        </p:spPr>
      </p:pic>
      <p:cxnSp>
        <p:nvCxnSpPr>
          <p:cNvPr id="15" name="Straight Connector 10">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2177" y="1438389"/>
            <a:ext cx="44577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9D519F7A-9C6B-CC35-18A5-A3D66091E2CE}"/>
              </a:ext>
            </a:extLst>
          </p:cNvPr>
          <p:cNvSpPr>
            <a:spLocks noGrp="1"/>
          </p:cNvSpPr>
          <p:nvPr>
            <p:ph idx="1"/>
          </p:nvPr>
        </p:nvSpPr>
        <p:spPr>
          <a:xfrm>
            <a:off x="3879056" y="1581151"/>
            <a:ext cx="4487705" cy="2820668"/>
          </a:xfrm>
        </p:spPr>
        <p:txBody>
          <a:bodyPr>
            <a:normAutofit/>
          </a:bodyPr>
          <a:lstStyle/>
          <a:p>
            <a:pPr marL="342892" indent="-342892">
              <a:lnSpc>
                <a:spcPct val="100000"/>
              </a:lnSpc>
              <a:buFont typeface="+mj-lt"/>
              <a:buAutoNum type="arabicPeriod"/>
            </a:pPr>
            <a:r>
              <a:rPr lang="en-GB" sz="1200" dirty="0">
                <a:ea typeface="SimSun" panose="02010600030101010101" pitchFamily="2" charset="-122"/>
              </a:rPr>
              <a:t>An </a:t>
            </a:r>
            <a:r>
              <a:rPr lang="en-GB" sz="1200" b="1" dirty="0">
                <a:solidFill>
                  <a:srgbClr val="00B050"/>
                </a:solidFill>
                <a:ea typeface="SimSun" panose="02010600030101010101" pitchFamily="2" charset="-122"/>
              </a:rPr>
              <a:t>online roadshow </a:t>
            </a:r>
            <a:r>
              <a:rPr lang="en-GB" sz="1200" dirty="0">
                <a:ea typeface="SimSun" panose="02010600030101010101" pitchFamily="2" charset="-122"/>
              </a:rPr>
              <a:t>(</a:t>
            </a:r>
            <a:r>
              <a:rPr lang="en-GB" sz="1200" dirty="0" err="1">
                <a:ea typeface="SimSun" panose="02010600030101010101" pitchFamily="2" charset="-122"/>
              </a:rPr>
              <a:t>Leow</a:t>
            </a:r>
            <a:r>
              <a:rPr lang="en-GB" sz="1200" dirty="0">
                <a:ea typeface="SimSun" panose="02010600030101010101" pitchFamily="2" charset="-122"/>
              </a:rPr>
              <a:t> et al., 2021) is an event planned over the Internet to advertise a service or an idea or a product. Location, resource and time are no longer the limiting constraints for the roadshow because it was conducted online.</a:t>
            </a:r>
            <a:endParaRPr lang="en-US" sz="1200" dirty="0"/>
          </a:p>
          <a:p>
            <a:pPr marL="342892" indent="-342892">
              <a:lnSpc>
                <a:spcPct val="100000"/>
              </a:lnSpc>
              <a:buFont typeface="+mj-lt"/>
              <a:buAutoNum type="arabicPeriod"/>
            </a:pPr>
            <a:r>
              <a:rPr lang="en-US" sz="1200" dirty="0"/>
              <a:t>After the initial trial of online roadshow website version 1.0, it was discovered that there were several aspects of the online roadshow website such as the website interface and functionality that might be improved.</a:t>
            </a:r>
          </a:p>
          <a:p>
            <a:pPr marL="342892" indent="-342892">
              <a:lnSpc>
                <a:spcPct val="100000"/>
              </a:lnSpc>
              <a:buFont typeface="+mj-lt"/>
              <a:buAutoNum type="arabicPeriod"/>
            </a:pPr>
            <a:r>
              <a:rPr lang="en-US" sz="1200" dirty="0"/>
              <a:t>As a result, version 2.0 of the online roadshow website was built based on these enhancements and the pages of the website for the online roadshow were improved and made more aesthetically pleasing.</a:t>
            </a:r>
          </a:p>
        </p:txBody>
      </p:sp>
    </p:spTree>
    <p:extLst>
      <p:ext uri="{BB962C8B-B14F-4D97-AF65-F5344CB8AC3E}">
        <p14:creationId xmlns:p14="http://schemas.microsoft.com/office/powerpoint/2010/main" val="2168059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6C252-C413-EB1C-5433-FF10B87A7432}"/>
              </a:ext>
            </a:extLst>
          </p:cNvPr>
          <p:cNvSpPr>
            <a:spLocks noGrp="1"/>
          </p:cNvSpPr>
          <p:nvPr>
            <p:ph type="title"/>
          </p:nvPr>
        </p:nvSpPr>
        <p:spPr/>
        <p:txBody>
          <a:bodyPr>
            <a:normAutofit/>
          </a:bodyPr>
          <a:lstStyle/>
          <a:p>
            <a:r>
              <a:rPr lang="en-US" dirty="0"/>
              <a:t>Revision of the Online Roadshow Website: </a:t>
            </a:r>
            <a:r>
              <a:rPr lang="en-GB" sz="3600" dirty="0">
                <a:solidFill>
                  <a:srgbClr val="000000"/>
                </a:solidFill>
                <a:ea typeface="SimSun" panose="02010600030101010101" pitchFamily="2" charset="-122"/>
              </a:rPr>
              <a:t>Login &amp; Sign-up page</a:t>
            </a:r>
            <a:endParaRPr lang="en-MY" dirty="0"/>
          </a:p>
        </p:txBody>
      </p:sp>
      <p:sp>
        <p:nvSpPr>
          <p:cNvPr id="3" name="Text Placeholder 2">
            <a:extLst>
              <a:ext uri="{FF2B5EF4-FFF2-40B4-BE49-F238E27FC236}">
                <a16:creationId xmlns:a16="http://schemas.microsoft.com/office/drawing/2014/main" id="{CCD80197-F62A-CA67-8BAC-107C41CCFBAE}"/>
              </a:ext>
            </a:extLst>
          </p:cNvPr>
          <p:cNvSpPr>
            <a:spLocks noGrp="1"/>
          </p:cNvSpPr>
          <p:nvPr>
            <p:ph type="body" idx="1"/>
          </p:nvPr>
        </p:nvSpPr>
        <p:spPr/>
        <p:txBody>
          <a:bodyPr/>
          <a:lstStyle/>
          <a:p>
            <a:pPr algn="ctr"/>
            <a:r>
              <a:rPr lang="en-MY" dirty="0"/>
              <a:t>Version 1.0</a:t>
            </a:r>
          </a:p>
        </p:txBody>
      </p:sp>
      <p:sp>
        <p:nvSpPr>
          <p:cNvPr id="5" name="Text Placeholder 4">
            <a:extLst>
              <a:ext uri="{FF2B5EF4-FFF2-40B4-BE49-F238E27FC236}">
                <a16:creationId xmlns:a16="http://schemas.microsoft.com/office/drawing/2014/main" id="{6A426AA2-A11B-B6CA-BAC3-B549A25AE26A}"/>
              </a:ext>
            </a:extLst>
          </p:cNvPr>
          <p:cNvSpPr>
            <a:spLocks noGrp="1"/>
          </p:cNvSpPr>
          <p:nvPr>
            <p:ph type="body" sz="quarter" idx="3"/>
          </p:nvPr>
        </p:nvSpPr>
        <p:spPr/>
        <p:txBody>
          <a:bodyPr/>
          <a:lstStyle/>
          <a:p>
            <a:pPr algn="ctr"/>
            <a:r>
              <a:rPr lang="en-MY" dirty="0"/>
              <a:t>Version 2.0</a:t>
            </a:r>
          </a:p>
        </p:txBody>
      </p:sp>
      <p:pic>
        <p:nvPicPr>
          <p:cNvPr id="7" name="Content Placeholder 6">
            <a:extLst>
              <a:ext uri="{FF2B5EF4-FFF2-40B4-BE49-F238E27FC236}">
                <a16:creationId xmlns:a16="http://schemas.microsoft.com/office/drawing/2014/main" id="{0CFCC844-A9CD-BDF9-D439-500B7FEADA3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b="7638"/>
          <a:stretch/>
        </p:blipFill>
        <p:spPr bwMode="auto">
          <a:xfrm>
            <a:off x="631681" y="2069437"/>
            <a:ext cx="1982895" cy="1310163"/>
          </a:xfrm>
          <a:prstGeom prst="rect">
            <a:avLst/>
          </a:prstGeom>
          <a:noFill/>
          <a:ln>
            <a:noFill/>
          </a:ln>
          <a:extLst>
            <a:ext uri="{53640926-AAD7-44D8-BBD7-CCE9431645EC}">
              <a14:shadowObscured xmlns:a14="http://schemas.microsoft.com/office/drawing/2010/main"/>
            </a:ext>
          </a:extLst>
        </p:spPr>
      </p:pic>
      <p:pic>
        <p:nvPicPr>
          <p:cNvPr id="8" name="Picture 7" descr="Graphical user interface, application&#10;&#10;Description automatically generated">
            <a:extLst>
              <a:ext uri="{FF2B5EF4-FFF2-40B4-BE49-F238E27FC236}">
                <a16:creationId xmlns:a16="http://schemas.microsoft.com/office/drawing/2014/main" id="{89004EFA-3DDF-4156-9960-B6B7F8534F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96" r="13627" b="5730"/>
          <a:stretch/>
        </p:blipFill>
        <p:spPr bwMode="auto">
          <a:xfrm>
            <a:off x="2088934" y="2660077"/>
            <a:ext cx="1796307" cy="1310163"/>
          </a:xfrm>
          <a:prstGeom prst="rect">
            <a:avLst/>
          </a:prstGeom>
          <a:noFill/>
          <a:ln>
            <a:noFill/>
          </a:ln>
          <a:extLst>
            <a:ext uri="{53640926-AAD7-44D8-BBD7-CCE9431645EC}">
              <a14:shadowObscured xmlns:a14="http://schemas.microsoft.com/office/drawing/2010/main"/>
            </a:ext>
          </a:extLst>
        </p:spPr>
      </p:pic>
      <p:pic>
        <p:nvPicPr>
          <p:cNvPr id="9" name="Content Placeholder 8">
            <a:extLst>
              <a:ext uri="{FF2B5EF4-FFF2-40B4-BE49-F238E27FC236}">
                <a16:creationId xmlns:a16="http://schemas.microsoft.com/office/drawing/2014/main" id="{7D3D9A2D-9BB7-5CBF-BE8B-E52FA319D37C}"/>
              </a:ext>
            </a:extLst>
          </p:cNvPr>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4886959" y="2004351"/>
            <a:ext cx="1796307" cy="1311450"/>
          </a:xfrm>
          <a:prstGeom prst="rect">
            <a:avLst/>
          </a:prstGeom>
          <a:noFill/>
          <a:ln>
            <a:noFill/>
          </a:ln>
        </p:spPr>
      </p:pic>
      <p:pic>
        <p:nvPicPr>
          <p:cNvPr id="10" name="Picture 9" descr="Graphical user interface, application, website&#10;&#10;Description automatically generated">
            <a:extLst>
              <a:ext uri="{FF2B5EF4-FFF2-40B4-BE49-F238E27FC236}">
                <a16:creationId xmlns:a16="http://schemas.microsoft.com/office/drawing/2014/main" id="{180F838D-C8A9-8B2F-D68C-E22FAD842A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048" y="2724518"/>
            <a:ext cx="1890713" cy="1310164"/>
          </a:xfrm>
          <a:prstGeom prst="rect">
            <a:avLst/>
          </a:prstGeom>
          <a:noFill/>
          <a:ln>
            <a:noFill/>
          </a:ln>
        </p:spPr>
      </p:pic>
    </p:spTree>
    <p:extLst>
      <p:ext uri="{BB962C8B-B14F-4D97-AF65-F5344CB8AC3E}">
        <p14:creationId xmlns:p14="http://schemas.microsoft.com/office/powerpoint/2010/main" val="1063259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5DAC-C190-4E3D-14D1-B1256BFEAA5A}"/>
              </a:ext>
            </a:extLst>
          </p:cNvPr>
          <p:cNvSpPr>
            <a:spLocks noGrp="1"/>
          </p:cNvSpPr>
          <p:nvPr>
            <p:ph type="title"/>
          </p:nvPr>
        </p:nvSpPr>
        <p:spPr/>
        <p:txBody>
          <a:bodyPr>
            <a:normAutofit fontScale="90000"/>
          </a:bodyPr>
          <a:lstStyle/>
          <a:p>
            <a:r>
              <a:rPr lang="en-US" dirty="0"/>
              <a:t>Revision of the Online Roadshow Website: </a:t>
            </a:r>
            <a:r>
              <a:rPr lang="en-US" dirty="0">
                <a:solidFill>
                  <a:srgbClr val="000000"/>
                </a:solidFill>
                <a:latin typeface="+mj-lt"/>
                <a:ea typeface="SimSun" panose="02010600030101010101" pitchFamily="2" charset="-122"/>
              </a:rPr>
              <a:t>M</a:t>
            </a:r>
            <a:r>
              <a:rPr lang="en-US" sz="3600" dirty="0">
                <a:solidFill>
                  <a:srgbClr val="000000"/>
                </a:solidFill>
                <a:ea typeface="SimSun" panose="02010600030101010101" pitchFamily="2" charset="-122"/>
              </a:rPr>
              <a:t>ain page and Game page</a:t>
            </a:r>
            <a:endParaRPr lang="en-MY" dirty="0"/>
          </a:p>
        </p:txBody>
      </p:sp>
      <p:sp>
        <p:nvSpPr>
          <p:cNvPr id="3" name="Text Placeholder 2">
            <a:extLst>
              <a:ext uri="{FF2B5EF4-FFF2-40B4-BE49-F238E27FC236}">
                <a16:creationId xmlns:a16="http://schemas.microsoft.com/office/drawing/2014/main" id="{CF86476F-AF77-1EE7-43B3-63413BEC48D3}"/>
              </a:ext>
            </a:extLst>
          </p:cNvPr>
          <p:cNvSpPr>
            <a:spLocks noGrp="1"/>
          </p:cNvSpPr>
          <p:nvPr>
            <p:ph type="body" idx="1"/>
          </p:nvPr>
        </p:nvSpPr>
        <p:spPr>
          <a:xfrm>
            <a:off x="852356" y="1422808"/>
            <a:ext cx="3479802" cy="552212"/>
          </a:xfrm>
        </p:spPr>
        <p:txBody>
          <a:bodyPr/>
          <a:lstStyle/>
          <a:p>
            <a:pPr algn="ctr"/>
            <a:r>
              <a:rPr lang="en-MY" dirty="0"/>
              <a:t>Version 1.0</a:t>
            </a:r>
          </a:p>
        </p:txBody>
      </p:sp>
      <p:sp>
        <p:nvSpPr>
          <p:cNvPr id="5" name="Text Placeholder 4">
            <a:extLst>
              <a:ext uri="{FF2B5EF4-FFF2-40B4-BE49-F238E27FC236}">
                <a16:creationId xmlns:a16="http://schemas.microsoft.com/office/drawing/2014/main" id="{16336DAC-3E7A-26CA-2FE6-FEDA4AABA393}"/>
              </a:ext>
            </a:extLst>
          </p:cNvPr>
          <p:cNvSpPr>
            <a:spLocks noGrp="1"/>
          </p:cNvSpPr>
          <p:nvPr>
            <p:ph type="body" sz="quarter" idx="3"/>
          </p:nvPr>
        </p:nvSpPr>
        <p:spPr>
          <a:xfrm>
            <a:off x="4886958" y="1422808"/>
            <a:ext cx="3479802" cy="552212"/>
          </a:xfrm>
        </p:spPr>
        <p:txBody>
          <a:bodyPr/>
          <a:lstStyle/>
          <a:p>
            <a:pPr algn="ctr"/>
            <a:r>
              <a:rPr lang="en-MY" dirty="0"/>
              <a:t>Version 2.0</a:t>
            </a:r>
          </a:p>
        </p:txBody>
      </p:sp>
      <p:pic>
        <p:nvPicPr>
          <p:cNvPr id="9" name="Content Placeholder 8">
            <a:extLst>
              <a:ext uri="{FF2B5EF4-FFF2-40B4-BE49-F238E27FC236}">
                <a16:creationId xmlns:a16="http://schemas.microsoft.com/office/drawing/2014/main" id="{45EBD484-E6AC-231A-E631-AC26376BA9DC}"/>
              </a:ext>
            </a:extLst>
          </p:cNvPr>
          <p:cNvPicPr>
            <a:picLocks noGrp="1" noChangeAspect="1"/>
          </p:cNvPicPr>
          <p:nvPr>
            <p:ph sz="half" idx="2"/>
          </p:nvPr>
        </p:nvPicPr>
        <p:blipFill>
          <a:blip r:embed="rId2"/>
          <a:stretch>
            <a:fillRect/>
          </a:stretch>
        </p:blipFill>
        <p:spPr>
          <a:xfrm>
            <a:off x="709060" y="1975021"/>
            <a:ext cx="1656116" cy="914762"/>
          </a:xfrm>
          <a:prstGeom prst="rect">
            <a:avLst/>
          </a:prstGeom>
        </p:spPr>
      </p:pic>
      <p:pic>
        <p:nvPicPr>
          <p:cNvPr id="10" name="Picture 9">
            <a:extLst>
              <a:ext uri="{FF2B5EF4-FFF2-40B4-BE49-F238E27FC236}">
                <a16:creationId xmlns:a16="http://schemas.microsoft.com/office/drawing/2014/main" id="{93013253-324B-D861-EB14-D817CAF52DC1}"/>
              </a:ext>
            </a:extLst>
          </p:cNvPr>
          <p:cNvPicPr>
            <a:picLocks noChangeAspect="1"/>
          </p:cNvPicPr>
          <p:nvPr/>
        </p:nvPicPr>
        <p:blipFill>
          <a:blip r:embed="rId3"/>
          <a:stretch>
            <a:fillRect/>
          </a:stretch>
        </p:blipFill>
        <p:spPr>
          <a:xfrm>
            <a:off x="2425536" y="1979396"/>
            <a:ext cx="1656116" cy="917562"/>
          </a:xfrm>
          <a:prstGeom prst="rect">
            <a:avLst/>
          </a:prstGeom>
        </p:spPr>
      </p:pic>
      <p:pic>
        <p:nvPicPr>
          <p:cNvPr id="11" name="Picture 10">
            <a:extLst>
              <a:ext uri="{FF2B5EF4-FFF2-40B4-BE49-F238E27FC236}">
                <a16:creationId xmlns:a16="http://schemas.microsoft.com/office/drawing/2014/main" id="{92D88996-D741-2587-2C95-93301272BA58}"/>
              </a:ext>
            </a:extLst>
          </p:cNvPr>
          <p:cNvPicPr>
            <a:picLocks noChangeAspect="1"/>
          </p:cNvPicPr>
          <p:nvPr/>
        </p:nvPicPr>
        <p:blipFill>
          <a:blip r:embed="rId4"/>
          <a:stretch>
            <a:fillRect/>
          </a:stretch>
        </p:blipFill>
        <p:spPr>
          <a:xfrm>
            <a:off x="709060" y="2999409"/>
            <a:ext cx="1656116" cy="948000"/>
          </a:xfrm>
          <a:prstGeom prst="rect">
            <a:avLst/>
          </a:prstGeom>
        </p:spPr>
      </p:pic>
      <p:pic>
        <p:nvPicPr>
          <p:cNvPr id="12" name="Picture 11">
            <a:extLst>
              <a:ext uri="{FF2B5EF4-FFF2-40B4-BE49-F238E27FC236}">
                <a16:creationId xmlns:a16="http://schemas.microsoft.com/office/drawing/2014/main" id="{28166242-573A-89F2-7CE3-3118BBBDEA80}"/>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56559" y="2987141"/>
            <a:ext cx="1625092" cy="960269"/>
          </a:xfrm>
          <a:prstGeom prst="rect">
            <a:avLst/>
          </a:prstGeom>
        </p:spPr>
      </p:pic>
      <p:pic>
        <p:nvPicPr>
          <p:cNvPr id="13" name="Content Placeholder 12">
            <a:extLst>
              <a:ext uri="{FF2B5EF4-FFF2-40B4-BE49-F238E27FC236}">
                <a16:creationId xmlns:a16="http://schemas.microsoft.com/office/drawing/2014/main" id="{8FAA2FAB-97D3-7ACE-D80F-EC6A88D1E654}"/>
              </a:ext>
            </a:extLst>
          </p:cNvPr>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5123773" y="1915214"/>
            <a:ext cx="1355678" cy="1113006"/>
          </a:xfrm>
          <a:prstGeom prst="rect">
            <a:avLst/>
          </a:prstGeom>
        </p:spPr>
      </p:pic>
      <p:pic>
        <p:nvPicPr>
          <p:cNvPr id="14" name="Picture 13">
            <a:extLst>
              <a:ext uri="{FF2B5EF4-FFF2-40B4-BE49-F238E27FC236}">
                <a16:creationId xmlns:a16="http://schemas.microsoft.com/office/drawing/2014/main" id="{BD0B8FC5-D622-2D17-9F85-7B4660A93E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9231" y="1843462"/>
            <a:ext cx="2111216" cy="1167289"/>
          </a:xfrm>
          <a:prstGeom prst="rect">
            <a:avLst/>
          </a:prstGeom>
        </p:spPr>
      </p:pic>
      <p:pic>
        <p:nvPicPr>
          <p:cNvPr id="15" name="image2.png">
            <a:extLst>
              <a:ext uri="{FF2B5EF4-FFF2-40B4-BE49-F238E27FC236}">
                <a16:creationId xmlns:a16="http://schemas.microsoft.com/office/drawing/2014/main" id="{9A02F3CD-2B75-CE49-A69C-9171FAA5CBB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a:xfrm>
            <a:off x="4564222" y="3089983"/>
            <a:ext cx="2062639" cy="1161098"/>
          </a:xfrm>
          <a:prstGeom prst="rect">
            <a:avLst/>
          </a:prstGeom>
          <a:ln/>
        </p:spPr>
      </p:pic>
      <p:pic>
        <p:nvPicPr>
          <p:cNvPr id="16" name="image4.png">
            <a:extLst>
              <a:ext uri="{FF2B5EF4-FFF2-40B4-BE49-F238E27FC236}">
                <a16:creationId xmlns:a16="http://schemas.microsoft.com/office/drawing/2014/main" id="{1D009957-BC03-8729-DB6A-B25C62C51BB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a:xfrm>
            <a:off x="6585989" y="3028220"/>
            <a:ext cx="2165985" cy="1223083"/>
          </a:xfrm>
          <a:prstGeom prst="rect">
            <a:avLst/>
          </a:prstGeom>
          <a:ln/>
        </p:spPr>
      </p:pic>
    </p:spTree>
    <p:extLst>
      <p:ext uri="{BB962C8B-B14F-4D97-AF65-F5344CB8AC3E}">
        <p14:creationId xmlns:p14="http://schemas.microsoft.com/office/powerpoint/2010/main" val="497594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B1486D8-7FD7-EA48-A364-16F59E781A32}"/>
              </a:ext>
            </a:extLst>
          </p:cNvPr>
          <p:cNvPicPr>
            <a:picLocks noChangeAspect="1"/>
          </p:cNvPicPr>
          <p:nvPr/>
        </p:nvPicPr>
        <p:blipFill>
          <a:blip r:embed="rId2"/>
          <a:stretch>
            <a:fillRect/>
          </a:stretch>
        </p:blipFill>
        <p:spPr>
          <a:xfrm>
            <a:off x="7404677" y="3122828"/>
            <a:ext cx="659001" cy="1279733"/>
          </a:xfrm>
          <a:prstGeom prst="rect">
            <a:avLst/>
          </a:prstGeom>
        </p:spPr>
      </p:pic>
      <p:pic>
        <p:nvPicPr>
          <p:cNvPr id="18" name="Picture 17">
            <a:extLst>
              <a:ext uri="{FF2B5EF4-FFF2-40B4-BE49-F238E27FC236}">
                <a16:creationId xmlns:a16="http://schemas.microsoft.com/office/drawing/2014/main" id="{15E6D77E-FC47-C6F1-E000-CCCE937DA86C}"/>
              </a:ext>
            </a:extLst>
          </p:cNvPr>
          <p:cNvPicPr>
            <a:picLocks noChangeAspect="1"/>
          </p:cNvPicPr>
          <p:nvPr/>
        </p:nvPicPr>
        <p:blipFill>
          <a:blip r:embed="rId3"/>
          <a:stretch>
            <a:fillRect/>
          </a:stretch>
        </p:blipFill>
        <p:spPr>
          <a:xfrm>
            <a:off x="5059542" y="3259544"/>
            <a:ext cx="1403836" cy="1161875"/>
          </a:xfrm>
          <a:prstGeom prst="rect">
            <a:avLst/>
          </a:prstGeom>
        </p:spPr>
      </p:pic>
      <p:pic>
        <p:nvPicPr>
          <p:cNvPr id="11" name="Picture 10">
            <a:extLst>
              <a:ext uri="{FF2B5EF4-FFF2-40B4-BE49-F238E27FC236}">
                <a16:creationId xmlns:a16="http://schemas.microsoft.com/office/drawing/2014/main" id="{0A6D7696-A0B9-43BB-2ADD-BA0D0F908EA5}"/>
              </a:ext>
            </a:extLst>
          </p:cNvPr>
          <p:cNvPicPr>
            <a:picLocks noChangeAspect="1"/>
          </p:cNvPicPr>
          <p:nvPr/>
        </p:nvPicPr>
        <p:blipFill>
          <a:blip r:embed="rId4"/>
          <a:stretch>
            <a:fillRect/>
          </a:stretch>
        </p:blipFill>
        <p:spPr>
          <a:xfrm>
            <a:off x="2562862" y="2129581"/>
            <a:ext cx="1711039" cy="824018"/>
          </a:xfrm>
          <a:prstGeom prst="rect">
            <a:avLst/>
          </a:prstGeom>
        </p:spPr>
      </p:pic>
      <p:pic>
        <p:nvPicPr>
          <p:cNvPr id="10" name="Picture 9">
            <a:extLst>
              <a:ext uri="{FF2B5EF4-FFF2-40B4-BE49-F238E27FC236}">
                <a16:creationId xmlns:a16="http://schemas.microsoft.com/office/drawing/2014/main" id="{C541329E-6258-8F1D-45BB-D8E6454B16BF}"/>
              </a:ext>
            </a:extLst>
          </p:cNvPr>
          <p:cNvPicPr>
            <a:picLocks noChangeAspect="1"/>
          </p:cNvPicPr>
          <p:nvPr/>
        </p:nvPicPr>
        <p:blipFill>
          <a:blip r:embed="rId5"/>
          <a:stretch>
            <a:fillRect/>
          </a:stretch>
        </p:blipFill>
        <p:spPr>
          <a:xfrm>
            <a:off x="733544" y="3152687"/>
            <a:ext cx="1581357" cy="1143756"/>
          </a:xfrm>
          <a:prstGeom prst="rect">
            <a:avLst/>
          </a:prstGeom>
        </p:spPr>
      </p:pic>
      <p:sp>
        <p:nvSpPr>
          <p:cNvPr id="2" name="Title 1">
            <a:extLst>
              <a:ext uri="{FF2B5EF4-FFF2-40B4-BE49-F238E27FC236}">
                <a16:creationId xmlns:a16="http://schemas.microsoft.com/office/drawing/2014/main" id="{CF422138-8EAA-5663-7ED0-B539DDAFAF83}"/>
              </a:ext>
            </a:extLst>
          </p:cNvPr>
          <p:cNvSpPr>
            <a:spLocks noGrp="1"/>
          </p:cNvSpPr>
          <p:nvPr>
            <p:ph type="title"/>
          </p:nvPr>
        </p:nvSpPr>
        <p:spPr/>
        <p:txBody>
          <a:bodyPr>
            <a:normAutofit/>
          </a:bodyPr>
          <a:lstStyle/>
          <a:p>
            <a:r>
              <a:rPr lang="en-US" dirty="0"/>
              <a:t>Revision of the Online Roadshow Website: </a:t>
            </a:r>
            <a:r>
              <a:rPr lang="en-US" dirty="0">
                <a:solidFill>
                  <a:srgbClr val="000000"/>
                </a:solidFill>
                <a:latin typeface="+mj-lt"/>
                <a:ea typeface="SimSun" panose="02010600030101010101" pitchFamily="2" charset="-122"/>
              </a:rPr>
              <a:t>Game interface</a:t>
            </a:r>
            <a:endParaRPr lang="en-MY" dirty="0"/>
          </a:p>
        </p:txBody>
      </p:sp>
      <p:sp>
        <p:nvSpPr>
          <p:cNvPr id="3" name="Text Placeholder 2">
            <a:extLst>
              <a:ext uri="{FF2B5EF4-FFF2-40B4-BE49-F238E27FC236}">
                <a16:creationId xmlns:a16="http://schemas.microsoft.com/office/drawing/2014/main" id="{5B62E4F0-DE01-8404-B26C-246E4357D751}"/>
              </a:ext>
            </a:extLst>
          </p:cNvPr>
          <p:cNvSpPr>
            <a:spLocks noGrp="1"/>
          </p:cNvSpPr>
          <p:nvPr>
            <p:ph type="body" idx="1"/>
          </p:nvPr>
        </p:nvSpPr>
        <p:spPr/>
        <p:txBody>
          <a:bodyPr/>
          <a:lstStyle/>
          <a:p>
            <a:pPr algn="ctr"/>
            <a:r>
              <a:rPr lang="en-MY" dirty="0"/>
              <a:t>Version 1.0</a:t>
            </a:r>
          </a:p>
        </p:txBody>
      </p:sp>
      <p:sp>
        <p:nvSpPr>
          <p:cNvPr id="5" name="Text Placeholder 4">
            <a:extLst>
              <a:ext uri="{FF2B5EF4-FFF2-40B4-BE49-F238E27FC236}">
                <a16:creationId xmlns:a16="http://schemas.microsoft.com/office/drawing/2014/main" id="{160263C6-4544-1D90-0FCB-9DFD262A365D}"/>
              </a:ext>
            </a:extLst>
          </p:cNvPr>
          <p:cNvSpPr>
            <a:spLocks noGrp="1"/>
          </p:cNvSpPr>
          <p:nvPr>
            <p:ph type="body" sz="quarter" idx="3"/>
          </p:nvPr>
        </p:nvSpPr>
        <p:spPr/>
        <p:txBody>
          <a:bodyPr/>
          <a:lstStyle/>
          <a:p>
            <a:pPr algn="ctr"/>
            <a:r>
              <a:rPr lang="en-MY" dirty="0"/>
              <a:t>Version 2.0</a:t>
            </a:r>
          </a:p>
        </p:txBody>
      </p:sp>
      <p:pic>
        <p:nvPicPr>
          <p:cNvPr id="7" name="Content Placeholder 6">
            <a:extLst>
              <a:ext uri="{FF2B5EF4-FFF2-40B4-BE49-F238E27FC236}">
                <a16:creationId xmlns:a16="http://schemas.microsoft.com/office/drawing/2014/main" id="{222DB499-41C5-BD06-0600-A0F3DDE4E5F6}"/>
              </a:ext>
            </a:extLst>
          </p:cNvPr>
          <p:cNvPicPr>
            <a:picLocks noGrp="1" noChangeAspect="1"/>
          </p:cNvPicPr>
          <p:nvPr>
            <p:ph sz="half" idx="2"/>
          </p:nvPr>
        </p:nvPicPr>
        <p:blipFill>
          <a:blip r:embed="rId6"/>
          <a:stretch>
            <a:fillRect/>
          </a:stretch>
        </p:blipFill>
        <p:spPr>
          <a:xfrm>
            <a:off x="659279" y="2095262"/>
            <a:ext cx="1656143" cy="798876"/>
          </a:xfrm>
          <a:prstGeom prst="rect">
            <a:avLst/>
          </a:prstGeom>
        </p:spPr>
      </p:pic>
      <p:pic>
        <p:nvPicPr>
          <p:cNvPr id="8" name="Picture 7">
            <a:extLst>
              <a:ext uri="{FF2B5EF4-FFF2-40B4-BE49-F238E27FC236}">
                <a16:creationId xmlns:a16="http://schemas.microsoft.com/office/drawing/2014/main" id="{E72A91BF-CEDA-DC18-31C9-938265912B88}"/>
              </a:ext>
            </a:extLst>
          </p:cNvPr>
          <p:cNvPicPr>
            <a:picLocks noChangeAspect="1"/>
          </p:cNvPicPr>
          <p:nvPr/>
        </p:nvPicPr>
        <p:blipFill>
          <a:blip r:embed="rId7"/>
          <a:stretch>
            <a:fillRect/>
          </a:stretch>
        </p:blipFill>
        <p:spPr>
          <a:xfrm>
            <a:off x="1520574" y="2640184"/>
            <a:ext cx="1665979" cy="1019635"/>
          </a:xfrm>
          <a:prstGeom prst="rect">
            <a:avLst/>
          </a:prstGeom>
        </p:spPr>
      </p:pic>
      <p:pic>
        <p:nvPicPr>
          <p:cNvPr id="9" name="Picture 8">
            <a:extLst>
              <a:ext uri="{FF2B5EF4-FFF2-40B4-BE49-F238E27FC236}">
                <a16:creationId xmlns:a16="http://schemas.microsoft.com/office/drawing/2014/main" id="{68D52367-CF44-FF6F-B53E-299FCB1CCD9C}"/>
              </a:ext>
            </a:extLst>
          </p:cNvPr>
          <p:cNvPicPr>
            <a:picLocks noChangeAspect="1"/>
          </p:cNvPicPr>
          <p:nvPr/>
        </p:nvPicPr>
        <p:blipFill>
          <a:blip r:embed="rId8"/>
          <a:stretch>
            <a:fillRect/>
          </a:stretch>
        </p:blipFill>
        <p:spPr>
          <a:xfrm>
            <a:off x="2580088" y="3296448"/>
            <a:ext cx="1722674" cy="1088068"/>
          </a:xfrm>
          <a:prstGeom prst="rect">
            <a:avLst/>
          </a:prstGeom>
        </p:spPr>
      </p:pic>
      <p:pic>
        <p:nvPicPr>
          <p:cNvPr id="13" name="Content Placeholder 12">
            <a:extLst>
              <a:ext uri="{FF2B5EF4-FFF2-40B4-BE49-F238E27FC236}">
                <a16:creationId xmlns:a16="http://schemas.microsoft.com/office/drawing/2014/main" id="{8CCA08E5-B8A8-AB9D-CFE0-C08191B1B4CD}"/>
              </a:ext>
            </a:extLst>
          </p:cNvPr>
          <p:cNvPicPr>
            <a:picLocks noGrp="1" noChangeAspect="1"/>
          </p:cNvPicPr>
          <p:nvPr>
            <p:ph sz="quarter" idx="4"/>
          </p:nvPr>
        </p:nvPicPr>
        <p:blipFill>
          <a:blip r:embed="rId9"/>
          <a:stretch>
            <a:fillRect/>
          </a:stretch>
        </p:blipFill>
        <p:spPr>
          <a:xfrm>
            <a:off x="5060903" y="1990814"/>
            <a:ext cx="1403835" cy="1234197"/>
          </a:xfrm>
          <a:prstGeom prst="rect">
            <a:avLst/>
          </a:prstGeom>
        </p:spPr>
      </p:pic>
      <p:pic>
        <p:nvPicPr>
          <p:cNvPr id="14" name="Picture 13">
            <a:extLst>
              <a:ext uri="{FF2B5EF4-FFF2-40B4-BE49-F238E27FC236}">
                <a16:creationId xmlns:a16="http://schemas.microsoft.com/office/drawing/2014/main" id="{803C5F13-CF09-69AC-2AF6-CCF2E79D5F3B}"/>
              </a:ext>
            </a:extLst>
          </p:cNvPr>
          <p:cNvPicPr>
            <a:picLocks noChangeAspect="1"/>
          </p:cNvPicPr>
          <p:nvPr/>
        </p:nvPicPr>
        <p:blipFill>
          <a:blip r:embed="rId10"/>
          <a:stretch>
            <a:fillRect/>
          </a:stretch>
        </p:blipFill>
        <p:spPr>
          <a:xfrm>
            <a:off x="6613319" y="3122827"/>
            <a:ext cx="659001" cy="1261688"/>
          </a:xfrm>
          <a:prstGeom prst="rect">
            <a:avLst/>
          </a:prstGeom>
        </p:spPr>
      </p:pic>
      <p:pic>
        <p:nvPicPr>
          <p:cNvPr id="15" name="Picture 14">
            <a:extLst>
              <a:ext uri="{FF2B5EF4-FFF2-40B4-BE49-F238E27FC236}">
                <a16:creationId xmlns:a16="http://schemas.microsoft.com/office/drawing/2014/main" id="{6BC6A323-EE56-D9B0-66DE-21634B7A2B6B}"/>
              </a:ext>
            </a:extLst>
          </p:cNvPr>
          <p:cNvPicPr>
            <a:picLocks noChangeAspect="1"/>
          </p:cNvPicPr>
          <p:nvPr/>
        </p:nvPicPr>
        <p:blipFill>
          <a:blip r:embed="rId11"/>
          <a:stretch>
            <a:fillRect/>
          </a:stretch>
        </p:blipFill>
        <p:spPr>
          <a:xfrm>
            <a:off x="6584413" y="1980354"/>
            <a:ext cx="1549315" cy="1031348"/>
          </a:xfrm>
          <a:prstGeom prst="rect">
            <a:avLst/>
          </a:prstGeom>
        </p:spPr>
      </p:pic>
    </p:spTree>
    <p:extLst>
      <p:ext uri="{BB962C8B-B14F-4D97-AF65-F5344CB8AC3E}">
        <p14:creationId xmlns:p14="http://schemas.microsoft.com/office/powerpoint/2010/main" val="2434112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E8C1-ADDC-9BB6-5803-92CB88CEB448}"/>
              </a:ext>
            </a:extLst>
          </p:cNvPr>
          <p:cNvSpPr>
            <a:spLocks noGrp="1"/>
          </p:cNvSpPr>
          <p:nvPr>
            <p:ph type="title"/>
          </p:nvPr>
        </p:nvSpPr>
        <p:spPr/>
        <p:txBody>
          <a:bodyPr/>
          <a:lstStyle/>
          <a:p>
            <a:r>
              <a:rPr lang="en-US" dirty="0"/>
              <a:t>Revision of the Online Roadshow Website: Redemption</a:t>
            </a:r>
            <a:endParaRPr lang="en-MY" dirty="0"/>
          </a:p>
        </p:txBody>
      </p:sp>
      <p:sp>
        <p:nvSpPr>
          <p:cNvPr id="3" name="Text Placeholder 2">
            <a:extLst>
              <a:ext uri="{FF2B5EF4-FFF2-40B4-BE49-F238E27FC236}">
                <a16:creationId xmlns:a16="http://schemas.microsoft.com/office/drawing/2014/main" id="{41D5EBA3-342D-14D5-D1CD-51F4A7E32882}"/>
              </a:ext>
            </a:extLst>
          </p:cNvPr>
          <p:cNvSpPr>
            <a:spLocks noGrp="1"/>
          </p:cNvSpPr>
          <p:nvPr>
            <p:ph type="body" idx="1"/>
          </p:nvPr>
        </p:nvSpPr>
        <p:spPr/>
        <p:txBody>
          <a:bodyPr/>
          <a:lstStyle/>
          <a:p>
            <a:pPr algn="ctr"/>
            <a:r>
              <a:rPr lang="en-MY" dirty="0"/>
              <a:t>Version 1.0</a:t>
            </a:r>
          </a:p>
        </p:txBody>
      </p:sp>
      <p:sp>
        <p:nvSpPr>
          <p:cNvPr id="5" name="Text Placeholder 4">
            <a:extLst>
              <a:ext uri="{FF2B5EF4-FFF2-40B4-BE49-F238E27FC236}">
                <a16:creationId xmlns:a16="http://schemas.microsoft.com/office/drawing/2014/main" id="{E956538A-DF8E-FB06-632D-EF80AAE31C53}"/>
              </a:ext>
            </a:extLst>
          </p:cNvPr>
          <p:cNvSpPr>
            <a:spLocks noGrp="1"/>
          </p:cNvSpPr>
          <p:nvPr>
            <p:ph type="body" sz="quarter" idx="3"/>
          </p:nvPr>
        </p:nvSpPr>
        <p:spPr/>
        <p:txBody>
          <a:bodyPr/>
          <a:lstStyle/>
          <a:p>
            <a:pPr algn="ctr"/>
            <a:r>
              <a:rPr lang="en-MY" dirty="0"/>
              <a:t>Version 2.0</a:t>
            </a:r>
          </a:p>
        </p:txBody>
      </p:sp>
      <p:pic>
        <p:nvPicPr>
          <p:cNvPr id="7" name="Content Placeholder 6">
            <a:extLst>
              <a:ext uri="{FF2B5EF4-FFF2-40B4-BE49-F238E27FC236}">
                <a16:creationId xmlns:a16="http://schemas.microsoft.com/office/drawing/2014/main" id="{D1C156AC-06DF-2FE9-7E76-8C868B3CB7B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1166206" y="2111478"/>
            <a:ext cx="3055165" cy="1595590"/>
          </a:xfrm>
          <a:prstGeom prst="rect">
            <a:avLst/>
          </a:prstGeom>
          <a:noFill/>
          <a:ln>
            <a:noFill/>
          </a:ln>
        </p:spPr>
      </p:pic>
      <p:pic>
        <p:nvPicPr>
          <p:cNvPr id="8" name="Content Placeholder 7">
            <a:extLst>
              <a:ext uri="{FF2B5EF4-FFF2-40B4-BE49-F238E27FC236}">
                <a16:creationId xmlns:a16="http://schemas.microsoft.com/office/drawing/2014/main" id="{55FEA7AA-FCB5-3BB3-E47F-5031BA726877}"/>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4674640" y="1968504"/>
            <a:ext cx="2168353" cy="1304687"/>
          </a:xfrm>
          <a:prstGeom prst="rect">
            <a:avLst/>
          </a:prstGeom>
          <a:noFill/>
          <a:ln>
            <a:noFill/>
          </a:ln>
        </p:spPr>
      </p:pic>
      <p:pic>
        <p:nvPicPr>
          <p:cNvPr id="9" name="Picture 8">
            <a:extLst>
              <a:ext uri="{FF2B5EF4-FFF2-40B4-BE49-F238E27FC236}">
                <a16:creationId xmlns:a16="http://schemas.microsoft.com/office/drawing/2014/main" id="{F49B14BD-CBE7-E612-828D-88EB9BA342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3012" y="2909273"/>
            <a:ext cx="2168353" cy="1303416"/>
          </a:xfrm>
          <a:prstGeom prst="rect">
            <a:avLst/>
          </a:prstGeom>
          <a:noFill/>
          <a:ln>
            <a:noFill/>
          </a:ln>
        </p:spPr>
      </p:pic>
    </p:spTree>
    <p:extLst>
      <p:ext uri="{BB962C8B-B14F-4D97-AF65-F5344CB8AC3E}">
        <p14:creationId xmlns:p14="http://schemas.microsoft.com/office/powerpoint/2010/main" val="208269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DBD4-9924-C6AE-8CD0-F7D9BEF48064}"/>
              </a:ext>
            </a:extLst>
          </p:cNvPr>
          <p:cNvSpPr>
            <a:spLocks noGrp="1"/>
          </p:cNvSpPr>
          <p:nvPr>
            <p:ph type="title"/>
          </p:nvPr>
        </p:nvSpPr>
        <p:spPr/>
        <p:txBody>
          <a:bodyPr/>
          <a:lstStyle/>
          <a:p>
            <a:r>
              <a:rPr lang="en-MY"/>
              <a:t>Usability Test Procedure</a:t>
            </a:r>
            <a:endParaRPr lang="en-MY" dirty="0"/>
          </a:p>
        </p:txBody>
      </p:sp>
      <p:sp>
        <p:nvSpPr>
          <p:cNvPr id="3" name="Content Placeholder 2">
            <a:extLst>
              <a:ext uri="{FF2B5EF4-FFF2-40B4-BE49-F238E27FC236}">
                <a16:creationId xmlns:a16="http://schemas.microsoft.com/office/drawing/2014/main" id="{EE1C588D-334E-DFC7-C538-EF9FADEE03FD}"/>
              </a:ext>
            </a:extLst>
          </p:cNvPr>
          <p:cNvSpPr>
            <a:spLocks noGrp="1"/>
          </p:cNvSpPr>
          <p:nvPr>
            <p:ph idx="1"/>
          </p:nvPr>
        </p:nvSpPr>
        <p:spPr>
          <a:xfrm>
            <a:off x="822960" y="1537510"/>
            <a:ext cx="7543800" cy="2820668"/>
          </a:xfrm>
        </p:spPr>
        <p:txBody>
          <a:bodyPr>
            <a:normAutofit/>
          </a:bodyPr>
          <a:lstStyle/>
          <a:p>
            <a:pPr marL="0" indent="0" algn="just">
              <a:buNone/>
            </a:pPr>
            <a:r>
              <a:rPr lang="en-US" sz="1200" dirty="0"/>
              <a:t>The practical framework as proposed by Chan et al. (2021) was used to evaluate the usability of the enhanced version 2.0 of the online roadshow website. 250 respondents complete the survey: </a:t>
            </a:r>
            <a:endParaRPr lang="en-MY" sz="1200" dirty="0"/>
          </a:p>
        </p:txBody>
      </p:sp>
      <p:pic>
        <p:nvPicPr>
          <p:cNvPr id="4" name="Picture 3" descr="Text&#10;&#10;Description automatically generated">
            <a:extLst>
              <a:ext uri="{FF2B5EF4-FFF2-40B4-BE49-F238E27FC236}">
                <a16:creationId xmlns:a16="http://schemas.microsoft.com/office/drawing/2014/main" id="{2B026E67-EA6D-D1CE-76E4-8310FDDC53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111" y="2142049"/>
            <a:ext cx="4419099" cy="2601716"/>
          </a:xfrm>
          <a:prstGeom prst="rect">
            <a:avLst/>
          </a:prstGeom>
        </p:spPr>
      </p:pic>
    </p:spTree>
    <p:extLst>
      <p:ext uri="{BB962C8B-B14F-4D97-AF65-F5344CB8AC3E}">
        <p14:creationId xmlns:p14="http://schemas.microsoft.com/office/powerpoint/2010/main" val="40701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4" y="3356056"/>
            <a:ext cx="74066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B4D0E555-16F6-44D0-BF56-AF5FF5BDE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sz="1013"/>
          </a:p>
        </p:txBody>
      </p:sp>
      <p:sp>
        <p:nvSpPr>
          <p:cNvPr id="18" name="Rectangle 17">
            <a:extLst>
              <a:ext uri="{FF2B5EF4-FFF2-40B4-BE49-F238E27FC236}">
                <a16:creationId xmlns:a16="http://schemas.microsoft.com/office/drawing/2014/main" id="{8117041D-1A7B-4ECA-AB68-3CFDB6726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65" y="0"/>
            <a:ext cx="3480986" cy="51435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3B7DBD4-9924-C6AE-8CD0-F7D9BEF48064}"/>
              </a:ext>
            </a:extLst>
          </p:cNvPr>
          <p:cNvSpPr>
            <a:spLocks noGrp="1"/>
          </p:cNvSpPr>
          <p:nvPr>
            <p:ph type="title"/>
          </p:nvPr>
        </p:nvSpPr>
        <p:spPr>
          <a:xfrm>
            <a:off x="326903" y="480061"/>
            <a:ext cx="2744435" cy="2147024"/>
          </a:xfrm>
        </p:spPr>
        <p:txBody>
          <a:bodyPr vert="horz" lIns="68580" tIns="34290" rIns="68580" bIns="34290" rtlCol="0" anchor="b">
            <a:normAutofit/>
          </a:bodyPr>
          <a:lstStyle/>
          <a:p>
            <a:r>
              <a:rPr lang="en-US" sz="3300" dirty="0">
                <a:solidFill>
                  <a:srgbClr val="FFFFFF"/>
                </a:solidFill>
              </a:rPr>
              <a:t>The Practical Usability Assessment Framework</a:t>
            </a:r>
          </a:p>
        </p:txBody>
      </p:sp>
      <p:cxnSp>
        <p:nvCxnSpPr>
          <p:cNvPr id="20" name="Straight Connector 19">
            <a:extLst>
              <a:ext uri="{FF2B5EF4-FFF2-40B4-BE49-F238E27FC236}">
                <a16:creationId xmlns:a16="http://schemas.microsoft.com/office/drawing/2014/main" id="{ABCD2462-4C1E-401A-AC2D-F799A138B2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0389" y="2747737"/>
            <a:ext cx="25374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E86DB44-FF9C-8ED8-8CA6-609127BF0A6F}"/>
              </a:ext>
            </a:extLst>
          </p:cNvPr>
          <p:cNvPicPr>
            <a:picLocks noChangeAspect="1"/>
          </p:cNvPicPr>
          <p:nvPr/>
        </p:nvPicPr>
        <p:blipFill>
          <a:blip r:embed="rId2"/>
          <a:stretch>
            <a:fillRect/>
          </a:stretch>
        </p:blipFill>
        <p:spPr>
          <a:xfrm>
            <a:off x="3977080" y="477953"/>
            <a:ext cx="4706750" cy="3235890"/>
          </a:xfrm>
          <a:prstGeom prst="rect">
            <a:avLst/>
          </a:prstGeom>
        </p:spPr>
      </p:pic>
      <p:pic>
        <p:nvPicPr>
          <p:cNvPr id="8" name="Picture 7">
            <a:extLst>
              <a:ext uri="{FF2B5EF4-FFF2-40B4-BE49-F238E27FC236}">
                <a16:creationId xmlns:a16="http://schemas.microsoft.com/office/drawing/2014/main" id="{FD5E265C-8C21-D0B3-8FA8-E28FAAD7284E}"/>
              </a:ext>
            </a:extLst>
          </p:cNvPr>
          <p:cNvPicPr>
            <a:picLocks noChangeAspect="1"/>
          </p:cNvPicPr>
          <p:nvPr/>
        </p:nvPicPr>
        <p:blipFill>
          <a:blip r:embed="rId3"/>
          <a:stretch>
            <a:fillRect/>
          </a:stretch>
        </p:blipFill>
        <p:spPr>
          <a:xfrm>
            <a:off x="4630252" y="3904400"/>
            <a:ext cx="3291156" cy="1076830"/>
          </a:xfrm>
          <a:prstGeom prst="rect">
            <a:avLst/>
          </a:prstGeom>
        </p:spPr>
      </p:pic>
    </p:spTree>
    <p:extLst>
      <p:ext uri="{BB962C8B-B14F-4D97-AF65-F5344CB8AC3E}">
        <p14:creationId xmlns:p14="http://schemas.microsoft.com/office/powerpoint/2010/main" val="4275192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4800600"/>
            <a:ext cx="9141619" cy="3429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423035"/>
            <a:ext cx="74752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 y="0"/>
            <a:ext cx="9139736" cy="51435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sz="1013"/>
          </a:p>
        </p:txBody>
      </p:sp>
      <p:sp>
        <p:nvSpPr>
          <p:cNvPr id="31" name="Rectangle 3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 y="0"/>
            <a:ext cx="3044939" cy="51435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31DC85-6F47-D35A-ED82-A17A9680B3EB}"/>
              </a:ext>
            </a:extLst>
          </p:cNvPr>
          <p:cNvSpPr>
            <a:spLocks noGrp="1"/>
          </p:cNvSpPr>
          <p:nvPr>
            <p:ph type="title"/>
          </p:nvPr>
        </p:nvSpPr>
        <p:spPr>
          <a:xfrm>
            <a:off x="369278" y="387628"/>
            <a:ext cx="2313633" cy="1470815"/>
          </a:xfrm>
        </p:spPr>
        <p:txBody>
          <a:bodyPr vert="horz" lIns="68580" tIns="34290" rIns="68580" bIns="34290" rtlCol="0" anchor="b">
            <a:normAutofit/>
          </a:bodyPr>
          <a:lstStyle/>
          <a:p>
            <a:r>
              <a:rPr lang="en-US" sz="3000">
                <a:solidFill>
                  <a:srgbClr val="FFFFFF"/>
                </a:solidFill>
              </a:rPr>
              <a:t>RESULT</a:t>
            </a:r>
          </a:p>
        </p:txBody>
      </p:sp>
      <p:cxnSp>
        <p:nvCxnSpPr>
          <p:cNvPr id="33" name="Straight Connector 32">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8814" y="1979090"/>
            <a:ext cx="2057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Content Placeholder 21">
            <a:extLst>
              <a:ext uri="{FF2B5EF4-FFF2-40B4-BE49-F238E27FC236}">
                <a16:creationId xmlns:a16="http://schemas.microsoft.com/office/drawing/2014/main" id="{781EDD51-D64B-9E66-E0A4-F27070B83AC9}"/>
              </a:ext>
            </a:extLst>
          </p:cNvPr>
          <p:cNvSpPr>
            <a:spLocks noGrp="1"/>
          </p:cNvSpPr>
          <p:nvPr>
            <p:ph sz="half" idx="2"/>
          </p:nvPr>
        </p:nvSpPr>
        <p:spPr>
          <a:xfrm>
            <a:off x="369278" y="2099741"/>
            <a:ext cx="2432843" cy="2392249"/>
          </a:xfrm>
        </p:spPr>
        <p:txBody>
          <a:bodyPr vert="horz" lIns="0" tIns="34290" rIns="0" bIns="34290" rtlCol="0">
            <a:normAutofit/>
          </a:bodyPr>
          <a:lstStyle/>
          <a:p>
            <a:pPr marL="257168" indent="-257168">
              <a:lnSpc>
                <a:spcPct val="100000"/>
              </a:lnSpc>
              <a:buFont typeface="+mj-lt"/>
              <a:buAutoNum type="arabicPeriod"/>
            </a:pPr>
            <a:r>
              <a:rPr lang="en-US" sz="1350" dirty="0">
                <a:solidFill>
                  <a:srgbClr val="FFFFFF"/>
                </a:solidFill>
              </a:rPr>
              <a:t>The average SUS score of the online roadshow website for the 250 participants was 62.2. The website was rated as SUS D</a:t>
            </a:r>
          </a:p>
          <a:p>
            <a:pPr marL="257168" indent="-257168">
              <a:lnSpc>
                <a:spcPct val="100000"/>
              </a:lnSpc>
              <a:buFont typeface="+mj-lt"/>
              <a:buAutoNum type="arabicPeriod"/>
            </a:pPr>
            <a:r>
              <a:rPr lang="en-US" sz="1350" dirty="0">
                <a:solidFill>
                  <a:srgbClr val="FFFFFF"/>
                </a:solidFill>
              </a:rPr>
              <a:t>Affinity diagrams were used to collect and analyze the additional 47 open-ended responses</a:t>
            </a:r>
          </a:p>
        </p:txBody>
      </p:sp>
      <p:pic>
        <p:nvPicPr>
          <p:cNvPr id="5" name="Content Placeholder 4" descr="Chart, pie chart&#10;&#10;Description automatically generated">
            <a:extLst>
              <a:ext uri="{FF2B5EF4-FFF2-40B4-BE49-F238E27FC236}">
                <a16:creationId xmlns:a16="http://schemas.microsoft.com/office/drawing/2014/main" id="{450B5A5B-BC73-5CE3-FD35-AE86A3EEC5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513" y="978450"/>
            <a:ext cx="5098562" cy="3186600"/>
          </a:xfrm>
          <a:prstGeom prst="rect">
            <a:avLst/>
          </a:prstGeom>
        </p:spPr>
      </p:pic>
    </p:spTree>
    <p:extLst>
      <p:ext uri="{BB962C8B-B14F-4D97-AF65-F5344CB8AC3E}">
        <p14:creationId xmlns:p14="http://schemas.microsoft.com/office/powerpoint/2010/main" val="4183195363"/>
      </p:ext>
    </p:extLst>
  </p:cSld>
  <p:clrMapOvr>
    <a:masterClrMapping/>
  </p:clrMapOvr>
</p:sld>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A3F7EDC-E5B4-4BBC-9D2A-CBE6D46C37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{B0753690-1EDF-45C6-9B6B-9D32E1342C77}tf22712842_win32</Template>
  <TotalTime>139</TotalTime>
  <Words>536</Words>
  <Application>Microsoft Macintosh PowerPoint</Application>
  <PresentationFormat>On-screen Show (16:9)</PresentationFormat>
  <Paragraphs>45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Bookman Old Style</vt:lpstr>
      <vt:lpstr>Calibri</vt:lpstr>
      <vt:lpstr>Franklin Gothic Book</vt:lpstr>
      <vt:lpstr>1_RetrospectVTI</vt:lpstr>
      <vt:lpstr>A practical usability study framework using the SUS and the affinity diagram   A case study on the revised Online Roadshow website</vt:lpstr>
      <vt:lpstr>Introduction</vt:lpstr>
      <vt:lpstr>Revision of the Online Roadshow Website: Login &amp; Sign-up page</vt:lpstr>
      <vt:lpstr>Revision of the Online Roadshow Website: Main page and Game page</vt:lpstr>
      <vt:lpstr>Revision of the Online Roadshow Website: Game interface</vt:lpstr>
      <vt:lpstr>Revision of the Online Roadshow Website: Redemption</vt:lpstr>
      <vt:lpstr>Usability Test Procedure</vt:lpstr>
      <vt:lpstr>The Practical Usability Assessment Framework</vt:lpstr>
      <vt:lpstr>RESULT</vt:lpstr>
      <vt:lpstr>Result</vt:lpstr>
      <vt:lpstr>Result</vt:lpstr>
      <vt:lpstr>Result</vt:lpstr>
      <vt:lpstr>Discussion</vt:lpstr>
      <vt:lpstr>Discussion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practical usability study framework using the SUS and the affinity diagram   A case study on the revised Online Roadshow website</dc:title>
  <dc:subject/>
  <dc:creator>TAN JIAN YU</dc:creator>
  <cp:keywords/>
  <dc:description/>
  <cp:lastModifiedBy>Leow Meng Chew</cp:lastModifiedBy>
  <cp:revision>8</cp:revision>
  <cp:lastPrinted>2023-06-13T17:04:40Z</cp:lastPrinted>
  <dcterms:created xsi:type="dcterms:W3CDTF">2023-05-09T06:48:58Z</dcterms:created>
  <dcterms:modified xsi:type="dcterms:W3CDTF">2023-06-13T17:07:54Z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