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110" d="100"/>
          <a:sy n="110" d="100"/>
        </p:scale>
        <p:origin x="18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69" y="6206941"/>
            <a:ext cx="639043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05/19/2023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535839" y="1631719"/>
            <a:ext cx="1065616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2B4A9D"/>
                </a:solidFill>
                <a:latin typeface="Arial Bold"/>
              </a:rPr>
              <a:t>Real-Time Driver Drowsiness Alert System for Product Distribution Businesses in Phuket Using Android Devices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0" y="3409856"/>
            <a:ext cx="1219199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DB5300"/>
                </a:solidFill>
                <a:latin typeface="Arial Bold"/>
              </a:rPr>
              <a:t>Amonrat  Prasitsupparote</a:t>
            </a:r>
          </a:p>
          <a:p>
            <a:pPr algn="ctr"/>
            <a:r>
              <a:rPr lang="en-US" sz="2400" dirty="0" err="1">
                <a:solidFill>
                  <a:srgbClr val="DB5300"/>
                </a:solidFill>
                <a:latin typeface="Arial Bold"/>
              </a:rPr>
              <a:t>Pakorn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Pasitsuparoad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  <a:p>
            <a:pPr algn="ctr"/>
            <a:r>
              <a:rPr lang="en-US" sz="2400" dirty="0" err="1">
                <a:solidFill>
                  <a:srgbClr val="DB5300"/>
                </a:solidFill>
                <a:latin typeface="Arial Bold"/>
              </a:rPr>
              <a:t>Sirathee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Itsarapongpukdee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1438183" y="4730248"/>
            <a:ext cx="944584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College of Computing, Prince of </a:t>
            </a:r>
            <a:r>
              <a:rPr lang="en-US" sz="2400" i="1" dirty="0" err="1">
                <a:solidFill>
                  <a:srgbClr val="000000"/>
                </a:solidFill>
                <a:latin typeface="Arial Italics"/>
              </a:rPr>
              <a:t>Songkla</a:t>
            </a: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 University, Thailand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F4F9-C72B-81EC-F097-29D609DE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192C-958D-F884-7570-260A82A2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Accident from the delivery driver's drowsiness is a critical risk.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Lost can lead to low cash flow and unbalance account.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Limited budget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Low-cost, real-time, easy-to-use, and </a:t>
            </a:r>
            <a:r>
              <a:rPr lang="en-US" dirty="0">
                <a:solidFill>
                  <a:srgbClr val="000000"/>
                </a:solidFill>
                <a:effectLst/>
              </a:rPr>
              <a:t>easy-installation </a:t>
            </a:r>
            <a:r>
              <a:rPr lang="en-US" dirty="0">
                <a:solidFill>
                  <a:srgbClr val="000000"/>
                </a:solidFill>
              </a:rPr>
              <a:t>device is preferred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Android smartphone-based system to detect the drowsy drivers.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Using ML Kit and sends a message through Line Notify API.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</a:rPr>
              <a:t>esults showed that the application can differentiate between normal and drowsy drivers.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Tolerated to the low FPS smartphone.</a:t>
            </a:r>
          </a:p>
        </p:txBody>
      </p:sp>
    </p:spTree>
    <p:extLst>
      <p:ext uri="{BB962C8B-B14F-4D97-AF65-F5344CB8AC3E}">
        <p14:creationId xmlns:p14="http://schemas.microsoft.com/office/powerpoint/2010/main" val="419112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Research Problem</a:t>
            </a:r>
          </a:p>
          <a:p>
            <a:pPr>
              <a:lnSpc>
                <a:spcPct val="100000"/>
              </a:lnSpc>
            </a:pPr>
            <a:r>
              <a:rPr lang="en-US" dirty="0"/>
              <a:t>Contribution</a:t>
            </a:r>
          </a:p>
          <a:p>
            <a:pPr>
              <a:lnSpc>
                <a:spcPct val="100000"/>
              </a:lnSpc>
            </a:pPr>
            <a:r>
              <a:rPr lang="en-US" dirty="0"/>
              <a:t>Proposed Solution</a:t>
            </a:r>
          </a:p>
          <a:p>
            <a:pPr>
              <a:lnSpc>
                <a:spcPct val="100000"/>
              </a:lnSpc>
            </a:pPr>
            <a:r>
              <a:rPr lang="en-US" dirty="0"/>
              <a:t>Results and Discussion</a:t>
            </a:r>
          </a:p>
          <a:p>
            <a:pPr>
              <a:lnSpc>
                <a:spcPct val="100000"/>
              </a:lnSpc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A30C-AEDD-3C45-AA00-70A1A0CC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45EE-9C0F-7DBE-8F95-AEF08B75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</a:rPr>
              <a:t>nterview with the manager o</a:t>
            </a:r>
            <a:r>
              <a:rPr lang="en-US" dirty="0">
                <a:solidFill>
                  <a:srgbClr val="000000"/>
                </a:solidFill>
              </a:rPr>
              <a:t>f </a:t>
            </a:r>
            <a:r>
              <a:rPr lang="en-US" dirty="0" err="1">
                <a:solidFill>
                  <a:srgbClr val="000000"/>
                </a:solidFill>
              </a:rPr>
              <a:t>Vichai</a:t>
            </a:r>
            <a:r>
              <a:rPr lang="en-US" dirty="0">
                <a:solidFill>
                  <a:srgbClr val="000000"/>
                </a:solidFill>
              </a:rPr>
              <a:t> Foods Supply Company Limited Phuket, Thailand.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Four road accidents caused by drowsy delivery drivers during 2017 – 2022.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300,000 </a:t>
            </a:r>
            <a:r>
              <a:rPr lang="en-US" dirty="0">
                <a:solidFill>
                  <a:srgbClr val="000000"/>
                </a:solidFill>
              </a:rPr>
              <a:t>THB </a:t>
            </a:r>
            <a:r>
              <a:rPr lang="en-US" dirty="0">
                <a:solidFill>
                  <a:srgbClr val="000000"/>
                </a:solidFill>
                <a:effectLst/>
              </a:rPr>
              <a:t>per one accident (20% of the registered capital).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  <a:effectLst/>
              </a:rPr>
              <a:t>eavily affect cash flow and account balance.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0783-A8EC-BE7D-3540-51E6A751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FD50-0942-2003-642C-10150C9D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4"/>
            <a:ext cx="9673856" cy="47438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  <a:effectLst/>
              </a:rPr>
              <a:t>ommercial devices to prevent and detect driver drowsiness.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Guardian System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  <a:effectLst/>
              </a:rPr>
              <a:t>truck driver safety and accident prevention solution.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</a:rPr>
              <a:t>tarting at 59,500 </a:t>
            </a:r>
            <a:r>
              <a:rPr lang="en-US" dirty="0">
                <a:solidFill>
                  <a:srgbClr val="000000"/>
                </a:solidFill>
              </a:rPr>
              <a:t>THB per truck for hardware and 2,000 THB per month per truck for </a:t>
            </a:r>
            <a:r>
              <a:rPr lang="en-US" dirty="0" err="1">
                <a:solidFill>
                  <a:srgbClr val="000000"/>
                </a:solidFill>
              </a:rPr>
              <a:t>SafeGuard</a:t>
            </a:r>
            <a:r>
              <a:rPr lang="en-US" dirty="0">
                <a:solidFill>
                  <a:srgbClr val="000000"/>
                </a:solidFill>
              </a:rPr>
              <a:t> application.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Vigo – </a:t>
            </a:r>
            <a:r>
              <a:rPr lang="en-US" dirty="0">
                <a:solidFill>
                  <a:srgbClr val="000000"/>
                </a:solidFill>
                <a:effectLst/>
              </a:rPr>
              <a:t>Bluetooth headset</a:t>
            </a:r>
            <a:r>
              <a:rPr lang="th-TH" dirty="0">
                <a:solidFill>
                  <a:srgbClr val="000000"/>
                </a:solidFill>
                <a:effectLst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detects driver drowsiness by using eye blinks and head motion.</a:t>
            </a:r>
            <a:endParaRPr lang="th-TH" dirty="0">
              <a:solidFill>
                <a:srgbClr val="000000"/>
              </a:solidFill>
              <a:effectLst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  <a:effectLst/>
              </a:rPr>
              <a:t> allow the driver to play music in the car.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</a:rPr>
              <a:t> driver-assistant system was built for luxury cars.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  <a:effectLst/>
              </a:rPr>
              <a:t>ane departure warnings which the company claims can detect drowsy drivers.</a:t>
            </a:r>
            <a:endParaRPr lang="th-TH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50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6386-2384-08F3-5C53-B9502DE1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D355-6921-9C43-543C-22383489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Most research focuses on facial expressions and human behavior to classify drowsiness.</a:t>
            </a:r>
            <a:endParaRPr lang="th-TH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Raspberry Pi with a camera module to indicate the eye closure of driver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</a:rPr>
              <a:t>ntegrate a machine learning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th-TH" dirty="0">
              <a:solidFill>
                <a:srgbClr val="000000"/>
              </a:solidFill>
              <a:effectLst/>
            </a:endParaRP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Accuracy 83.33% on average but sensitive to lighting and wearing sunglasses conditions.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143A-2DCE-5675-68C0-6725CD81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C5A3-4E71-9288-6E00-3C9130A7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Logistic </a:t>
            </a:r>
            <a:r>
              <a:rPr lang="en-US" dirty="0">
                <a:solidFill>
                  <a:srgbClr val="000000"/>
                </a:solidFill>
              </a:rPr>
              <a:t>SMEs community in Phuket</a:t>
            </a:r>
            <a:r>
              <a:rPr lang="en-US" dirty="0">
                <a:solidFill>
                  <a:srgbClr val="000000"/>
                </a:solidFill>
                <a:effectLst/>
              </a:rPr>
              <a:t>, Thailand</a:t>
            </a:r>
            <a:r>
              <a:rPr lang="en-US" dirty="0">
                <a:solidFill>
                  <a:srgbClr val="000000"/>
                </a:solidFill>
              </a:rPr>
              <a:t> prefers </a:t>
            </a:r>
            <a:r>
              <a:rPr lang="en-US" dirty="0">
                <a:solidFill>
                  <a:srgbClr val="000000"/>
                </a:solidFill>
                <a:effectLst/>
              </a:rPr>
              <a:t>a low-cost, easy-to-use, and easy-installation drowsiness detection system.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effectLst/>
              </a:rPr>
              <a:t>This work proposed a </a:t>
            </a:r>
            <a:r>
              <a:rPr lang="en-US" dirty="0">
                <a:solidFill>
                  <a:srgbClr val="000000"/>
                </a:solidFill>
              </a:rPr>
              <a:t>smartphone-based </a:t>
            </a:r>
            <a:r>
              <a:rPr lang="en-US" dirty="0">
                <a:solidFill>
                  <a:srgbClr val="000000"/>
                </a:solidFill>
                <a:effectLst/>
              </a:rPr>
              <a:t>system detecting the eye closure.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When a drowsy driver was detected, warned by a sound alert, and a message is sent to the manager through Line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D81F-D282-2B28-2AB2-802283CB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9354-BFE8-CE78-196E-AFA4B403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130" y="1825625"/>
            <a:ext cx="9594669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</a:rPr>
              <a:t>ndroid application integrated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ML Kit and Line Notify.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BCCBAAA3-360A-F2EC-F16E-8EC73D20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5" y="1340606"/>
            <a:ext cx="3489960" cy="5443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75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C609-1BC3-4C74-055C-6F1071AF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Drowsiness Detection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11B06-2C70-E09C-D112-7188ACFCF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9944" y="1825625"/>
                <a:ext cx="600811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Threshold value was adopted from [1-4].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Cumulative constant was defined from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</a:rPr>
                      <m:t>24×0.4≈10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Average duration single blink in humans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is 0.1-0.4s.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If duration of eye closure &gt; 0.4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Standard FPS in the industry is 24 FPS.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Time frame for the detection of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drowsiness is 1s.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11B06-2C70-E09C-D112-7188ACFCF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9944" y="1825625"/>
                <a:ext cx="6008118" cy="4351338"/>
              </a:xfrm>
              <a:blipFill>
                <a:blip r:embed="rId2"/>
                <a:stretch>
                  <a:fillRect l="-1421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EA8453-8DC4-5FDD-D040-ED75B882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85" y="1349303"/>
            <a:ext cx="4230126" cy="4547098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D0D1B-2CF2-3D3E-D585-1E5406B3338D}"/>
              </a:ext>
            </a:extLst>
          </p:cNvPr>
          <p:cNvSpPr txBox="1"/>
          <p:nvPr/>
        </p:nvSpPr>
        <p:spPr>
          <a:xfrm>
            <a:off x="1298530" y="5896401"/>
            <a:ext cx="921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</a:rPr>
              <a:t>[1] M. Y. Hossain and F. P. George, “IOT based real-time drowsy driving detection system for the prevention of road accidents,” in </a:t>
            </a:r>
            <a:r>
              <a:rPr lang="en-US" sz="800" b="0" i="1" dirty="0">
                <a:solidFill>
                  <a:srgbClr val="000000"/>
                </a:solidFill>
                <a:effectLst/>
              </a:rPr>
              <a:t>2018 International Conference on Intelligent Informatics and Biomedical Sciences (ICIIBMS)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vol. 3, pp. 190–195, ISSN: 2189-8723.</a:t>
            </a:r>
            <a:r>
              <a:rPr lang="en-US" sz="800" dirty="0"/>
              <a:t> </a:t>
            </a:r>
          </a:p>
          <a:p>
            <a:r>
              <a:rPr lang="en-US" sz="800" b="0" i="0" dirty="0">
                <a:solidFill>
                  <a:srgbClr val="000000"/>
                </a:solidFill>
                <a:effectLst/>
              </a:rPr>
              <a:t>[2] S.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Sathasivam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A. K.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Mahamad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S.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Saon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A.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Sidek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M. M. Som, and H. A. Ameen, “Drowsiness detection system using eye aspect ratio technique,” in </a:t>
            </a:r>
            <a:r>
              <a:rPr lang="en-US" sz="800" b="0" i="1" dirty="0">
                <a:solidFill>
                  <a:srgbClr val="000000"/>
                </a:solidFill>
                <a:effectLst/>
              </a:rPr>
              <a:t>2020 IEEE Student Conference on Research and Development (</a:t>
            </a:r>
            <a:r>
              <a:rPr lang="en-US" sz="800" b="0" i="1" dirty="0" err="1">
                <a:solidFill>
                  <a:srgbClr val="000000"/>
                </a:solidFill>
                <a:effectLst/>
              </a:rPr>
              <a:t>SCOReD</a:t>
            </a:r>
            <a:r>
              <a:rPr lang="en-US" sz="8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pp. 448–452, ISSN: 2643-2447.</a:t>
            </a:r>
            <a:r>
              <a:rPr lang="en-US" sz="800" dirty="0"/>
              <a:t> </a:t>
            </a:r>
            <a:br>
              <a:rPr lang="en-US" sz="800" dirty="0"/>
            </a:br>
            <a:r>
              <a:rPr lang="en-US" sz="800" dirty="0"/>
              <a:t>[3] 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A. K. Biswal, D. Singh, B. K.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Pattanayak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D. Samanta, and M.-H. Yang, “IoT-based smart alert system for drowsy driver detection,” vol. 2021, pp. 1–13. </a:t>
            </a:r>
          </a:p>
          <a:p>
            <a:r>
              <a:rPr lang="en-US" sz="800" b="0" i="0" dirty="0">
                <a:solidFill>
                  <a:srgbClr val="000000"/>
                </a:solidFill>
                <a:effectLst/>
              </a:rPr>
              <a:t>[4] R. A. F.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Rozali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S. I.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Fadilah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A. R. M. Shariff, K. M.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Zaini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F. Karim, M. H. A. Wahab, R.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Thangaveloo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and A. S. B. </a:t>
            </a:r>
            <a:r>
              <a:rPr lang="en-US" sz="800" b="0" i="0" dirty="0" err="1">
                <a:solidFill>
                  <a:srgbClr val="000000"/>
                </a:solidFill>
                <a:effectLst/>
              </a:rPr>
              <a:t>Shibghatullah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, “Driver drowsiness detection and monitoring system (DDDMS),” vol. 13, no. 6.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214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5A03-FB95-5AA2-3D33-3F572B5F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57051-CAEC-061D-C6D9-7368E25F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4"/>
            <a:ext cx="9673856" cy="47302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</a:rPr>
              <a:t>imulated scenario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</a:rPr>
              <a:t>erson sat in a car at noon.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Smartphone</a:t>
            </a:r>
            <a:r>
              <a:rPr lang="en-US" sz="2000" dirty="0">
                <a:solidFill>
                  <a:srgbClr val="000000"/>
                </a:solidFill>
                <a:effectLst/>
              </a:rPr>
              <a:t> was placed on a car phone holder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</a:rPr>
              <a:t>at an air outlet. 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</a:rPr>
              <a:t>True S1 with UNISOC SC963A 1.6GHz and RAM 3GB.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  <a:effectLst/>
              </a:rPr>
              <a:t>eft and right eye open probability value&lt;0.25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for 10 consecutive frames =&gt; drowsy driver.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</a:rPr>
              <a:t>lay the defined sound.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</a:rPr>
              <a:t>essage was sent through Line Notify.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</a:rPr>
              <a:t>pplication still worked well under low FPS.</a:t>
            </a:r>
          </a:p>
        </p:txBody>
      </p:sp>
      <p:pic>
        <p:nvPicPr>
          <p:cNvPr id="4" name="Picture 3" descr="A picture containing text, screenshot, mobile phone, multimedia&#10;&#10;Description automatically generated">
            <a:extLst>
              <a:ext uri="{FF2B5EF4-FFF2-40B4-BE49-F238E27FC236}">
                <a16:creationId xmlns:a16="http://schemas.microsoft.com/office/drawing/2014/main" id="{BBE729AB-675A-4443-20F4-5FB386402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6" y="1248650"/>
            <a:ext cx="1770404" cy="3880338"/>
          </a:xfrm>
          <a:prstGeom prst="rect">
            <a:avLst/>
          </a:prstGeom>
        </p:spPr>
      </p:pic>
      <p:pic>
        <p:nvPicPr>
          <p:cNvPr id="5" name="Picture 4" descr="A picture containing text, screenshot, human face, multimedia software&#10;&#10;Description automatically generated">
            <a:extLst>
              <a:ext uri="{FF2B5EF4-FFF2-40B4-BE49-F238E27FC236}">
                <a16:creationId xmlns:a16="http://schemas.microsoft.com/office/drawing/2014/main" id="{738D18A7-B957-D816-60C4-98ED4BE6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40" y="1248650"/>
            <a:ext cx="1770404" cy="3880338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3C82D4E2-F181-B591-594D-BC69198D1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35" y="5160279"/>
            <a:ext cx="2470764" cy="15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771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Bold</vt:lpstr>
      <vt:lpstr>Arial Italics</vt:lpstr>
      <vt:lpstr>Calibri</vt:lpstr>
      <vt:lpstr>Office Theme</vt:lpstr>
      <vt:lpstr>PowerPoint Presentation</vt:lpstr>
      <vt:lpstr>Outline</vt:lpstr>
      <vt:lpstr>Research Problem</vt:lpstr>
      <vt:lpstr>Research Problem (Cont.)</vt:lpstr>
      <vt:lpstr>Research Problem (Cont.)</vt:lpstr>
      <vt:lpstr>Contribution</vt:lpstr>
      <vt:lpstr>Proposed Solution</vt:lpstr>
      <vt:lpstr>Drowsiness Detection Algorithm</vt:lpstr>
      <vt:lpstr>Results and Discussion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Amonrat Prasitsupparote (อมรรัตน์ ประสิทธิ์ศุภโรจน์)</cp:lastModifiedBy>
  <cp:revision>5</cp:revision>
  <dcterms:created xsi:type="dcterms:W3CDTF">2023-05-16T14:53:12Z</dcterms:created>
  <dcterms:modified xsi:type="dcterms:W3CDTF">2023-05-19T09:38:28Z</dcterms:modified>
</cp:coreProperties>
</file>