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6" r:id="rId8"/>
    <p:sldId id="267" r:id="rId9"/>
    <p:sldId id="268" r:id="rId10"/>
    <p:sldId id="269" r:id="rId11"/>
    <p:sldId id="270" r:id="rId12"/>
    <p:sldId id="271" r:id="rId13"/>
    <p:sldId id="272"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58" r:id="rId32"/>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3"/>
    <p:restoredTop sz="96058"/>
  </p:normalViewPr>
  <p:slideViewPr>
    <p:cSldViewPr snapToGrid="0">
      <p:cViewPr varScale="1">
        <p:scale>
          <a:sx n="82" d="100"/>
          <a:sy n="82" d="100"/>
        </p:scale>
        <p:origin x="835"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141871" y="5454416"/>
            <a:ext cx="11897730" cy="294953"/>
          </a:xfrm>
          <a:prstGeom prst="rect">
            <a:avLst/>
          </a:prstGeom>
        </p:spPr>
        <p:txBody>
          <a:bodyPr wrap="square" lIns="0" tIns="0" rIns="0" bIns="0" rtlCol="0" anchor="t">
            <a:spAutoFit/>
          </a:bodyPr>
          <a:lstStyle/>
          <a:p>
            <a:pPr algn="ctr">
              <a:lnSpc>
                <a:spcPts val="2300"/>
              </a:lnSpc>
              <a:spcBef>
                <a:spcPct val="0"/>
              </a:spcBef>
            </a:pPr>
            <a:r>
              <a:rPr lang="en-US" sz="2200" dirty="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5264" y="1598891"/>
            <a:ext cx="12191999" cy="1354217"/>
          </a:xfrm>
          <a:prstGeom prst="rect">
            <a:avLst/>
          </a:prstGeom>
        </p:spPr>
        <p:txBody>
          <a:bodyPr wrap="square" lIns="0" tIns="0" rIns="0" bIns="0" rtlCol="0" anchor="t">
            <a:spAutoFit/>
          </a:bodyPr>
          <a:lstStyle/>
          <a:p>
            <a:pPr algn="ctr"/>
            <a:r>
              <a:rPr lang="en-US" sz="4400" dirty="0">
                <a:solidFill>
                  <a:srgbClr val="2B4A9D"/>
                </a:solidFill>
                <a:latin typeface="Arial Bold"/>
              </a:rPr>
              <a:t>Cell-key perturbation data privacy procedure for Security Operations Center Team </a:t>
            </a:r>
            <a:endParaRPr lang="en-TH" sz="4400" dirty="0">
              <a:solidFill>
                <a:srgbClr val="2B4A9D"/>
              </a:solidFill>
              <a:latin typeface="Arial Bold"/>
            </a:endParaRPr>
          </a:p>
        </p:txBody>
      </p:sp>
      <p:sp>
        <p:nvSpPr>
          <p:cNvPr id="11" name="TextBox 10">
            <a:extLst>
              <a:ext uri="{FF2B5EF4-FFF2-40B4-BE49-F238E27FC236}">
                <a16:creationId xmlns:a16="http://schemas.microsoft.com/office/drawing/2014/main" id="{69F43A58-E8D6-D49B-FDDB-E6049DB745FD}"/>
              </a:ext>
            </a:extLst>
          </p:cNvPr>
          <p:cNvSpPr txBox="1"/>
          <p:nvPr/>
        </p:nvSpPr>
        <p:spPr>
          <a:xfrm>
            <a:off x="-1" y="3032064"/>
            <a:ext cx="12191999" cy="770788"/>
          </a:xfrm>
          <a:prstGeom prst="rect">
            <a:avLst/>
          </a:prstGeom>
        </p:spPr>
        <p:txBody>
          <a:bodyPr wrap="square" lIns="0" tIns="0" rIns="0" bIns="0" rtlCol="0" anchor="t">
            <a:spAutoFit/>
          </a:bodyPr>
          <a:lstStyle/>
          <a:p>
            <a:pPr algn="ctr">
              <a:lnSpc>
                <a:spcPts val="6826"/>
              </a:lnSpc>
            </a:pPr>
            <a:r>
              <a:rPr lang="en-US" sz="3200" dirty="0">
                <a:solidFill>
                  <a:srgbClr val="DB5300"/>
                </a:solidFill>
                <a:latin typeface="Arial Bold"/>
              </a:rPr>
              <a:t>Supornpol </a:t>
            </a:r>
            <a:r>
              <a:rPr lang="en-US" sz="3200" dirty="0" err="1">
                <a:solidFill>
                  <a:srgbClr val="DB5300"/>
                </a:solidFill>
                <a:latin typeface="Arial Bold"/>
              </a:rPr>
              <a:t>Nukrongsin</a:t>
            </a:r>
            <a:endParaRPr lang="en-US" sz="3200" dirty="0">
              <a:solidFill>
                <a:srgbClr val="DB5300"/>
              </a:solidFill>
              <a:latin typeface="Arial Bold"/>
            </a:endParaRP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677108"/>
          </a:xfrm>
          <a:prstGeom prst="rect">
            <a:avLst/>
          </a:prstGeom>
        </p:spPr>
        <p:txBody>
          <a:bodyPr lIns="0" tIns="0" rIns="0" bIns="0" rtlCol="0" anchor="t">
            <a:spAutoFit/>
          </a:bodyPr>
          <a:lstStyle/>
          <a:p>
            <a:pPr algn="ctr">
              <a:spcBef>
                <a:spcPct val="0"/>
              </a:spcBef>
            </a:pPr>
            <a:r>
              <a:rPr lang="en-US" sz="2200" dirty="0">
                <a:latin typeface="Arial Bold"/>
              </a:rPr>
              <a:t>28</a:t>
            </a:r>
            <a:r>
              <a:rPr lang="en-US" sz="2200" baseline="30000" dirty="0">
                <a:latin typeface="Arial Bold"/>
              </a:rPr>
              <a:t>th</a:t>
            </a:r>
            <a:r>
              <a:rPr lang="en-US" sz="2200" dirty="0">
                <a:latin typeface="Arial Bold"/>
              </a:rPr>
              <a:t> June-1</a:t>
            </a:r>
            <a:r>
              <a:rPr lang="en-US" sz="2200" baseline="30000" dirty="0">
                <a:latin typeface="Arial Bold"/>
              </a:rPr>
              <a:t>st</a:t>
            </a:r>
            <a:r>
              <a:rPr lang="en-US" sz="2200" dirty="0">
                <a:latin typeface="Arial Bold"/>
              </a:rPr>
              <a:t> July 2023</a:t>
            </a:r>
          </a:p>
          <a:p>
            <a:pPr algn="ctr"/>
            <a:r>
              <a:rPr lang="en-US" sz="2200" dirty="0">
                <a:latin typeface="Arial Bold"/>
              </a:rPr>
              <a:t>Naresuan University </a:t>
            </a:r>
            <a:r>
              <a:rPr lang="en-US" sz="2200" dirty="0" err="1">
                <a:latin typeface="Arial Bold"/>
              </a:rPr>
              <a:t>Phitsanulok</a:t>
            </a:r>
            <a:r>
              <a:rPr lang="en-US" sz="2200" dirty="0">
                <a:latin typeface="Arial Bold"/>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2908619" y="3778890"/>
            <a:ext cx="6374758" cy="1107996"/>
          </a:xfrm>
          <a:prstGeom prst="rect">
            <a:avLst/>
          </a:prstGeom>
        </p:spPr>
        <p:txBody>
          <a:bodyPr wrap="square" lIns="0" tIns="0" rIns="0" bIns="0" rtlCol="0" anchor="t">
            <a:spAutoFit/>
          </a:bodyPr>
          <a:lstStyle/>
          <a:p>
            <a:pPr marL="0" indent="0" algn="ctr">
              <a:buNone/>
            </a:pPr>
            <a:r>
              <a:rPr lang="en-US" sz="2400" dirty="0">
                <a:latin typeface="Times" pitchFamily="2" charset="0"/>
              </a:rPr>
              <a:t>College of  digital Innovation Technology </a:t>
            </a:r>
          </a:p>
          <a:p>
            <a:pPr marL="0" indent="0" algn="ctr">
              <a:buNone/>
            </a:pPr>
            <a:r>
              <a:rPr lang="en-US" sz="2400" dirty="0">
                <a:latin typeface="Times" pitchFamily="2" charset="0"/>
              </a:rPr>
              <a:t>Rangsit University, Pathumthani, Thailand (supornpol.n65@rsu.ac.th)</a:t>
            </a:r>
            <a:endParaRPr lang="en-TH" sz="2400" dirty="0">
              <a:latin typeface="Times" pitchFamily="2" charset="0"/>
            </a:endParaRP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LITERATURE REVIEW (1)</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M. </a:t>
            </a:r>
            <a:r>
              <a:rPr lang="en-US" dirty="0" err="1"/>
              <a:t>Mutemwa</a:t>
            </a:r>
            <a:r>
              <a:rPr lang="en-US" dirty="0"/>
              <a:t>, J. </a:t>
            </a:r>
            <a:r>
              <a:rPr lang="en-US" dirty="0" err="1"/>
              <a:t>Msweni</a:t>
            </a:r>
            <a:r>
              <a:rPr lang="en-US" dirty="0"/>
              <a:t> and L. Zimba stated that SOCs responsibility are to detect, investigate and report on all malicious activities that occur.</a:t>
            </a:r>
          </a:p>
          <a:p>
            <a:r>
              <a:rPr lang="en-US" dirty="0"/>
              <a:t>Hebert Silva et al. demonstrated and reaffirmed that even de-identified data that remove all direct personal data is not enough to protect against re-identify risk. Prior knowledge combined with dataset can reidentify personal information easily.</a:t>
            </a:r>
          </a:p>
          <a:p>
            <a:endParaRPr lang="en-US" dirty="0"/>
          </a:p>
          <a:p>
            <a:endParaRPr lang="en-TH" dirty="0"/>
          </a:p>
        </p:txBody>
      </p:sp>
    </p:spTree>
    <p:extLst>
      <p:ext uri="{BB962C8B-B14F-4D97-AF65-F5344CB8AC3E}">
        <p14:creationId xmlns:p14="http://schemas.microsoft.com/office/powerpoint/2010/main" val="410087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LITERATURE REVIEW (2)</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Dove, Iain &amp; </a:t>
            </a:r>
            <a:r>
              <a:rPr lang="en-US" dirty="0" err="1"/>
              <a:t>Ntoumos</a:t>
            </a:r>
            <a:r>
              <a:rPr lang="en-US" dirty="0"/>
              <a:t>, Christos &amp; Spicer, Keith. Stated that a benefit of Cell-key </a:t>
            </a:r>
            <a:r>
              <a:rPr lang="en-US" dirty="0" err="1"/>
              <a:t>Purturbation</a:t>
            </a:r>
            <a:r>
              <a:rPr lang="en-US" dirty="0"/>
              <a:t> over k-anonymity is that it can provide better privacy protection for individual values. This is because Cell-key perturbation adds noise to each value independently.</a:t>
            </a:r>
          </a:p>
          <a:p>
            <a:r>
              <a:rPr lang="en-US" dirty="0"/>
              <a:t>T. </a:t>
            </a:r>
            <a:r>
              <a:rPr lang="en-US" dirty="0" err="1"/>
              <a:t>Enderle</a:t>
            </a:r>
            <a:r>
              <a:rPr lang="en-US" dirty="0"/>
              <a:t> and S. </a:t>
            </a:r>
            <a:r>
              <a:rPr lang="en-US" dirty="0" err="1"/>
              <a:t>Giessing</a:t>
            </a:r>
            <a:r>
              <a:rPr lang="en-US" dirty="0"/>
              <a:t> developed “Open Source tools for perturbative confidentiality methods”. The Cell-key method for statistical disclosure limitation by random noise is one of the statistic disclosure control (SDC) methods by the EU project.</a:t>
            </a:r>
          </a:p>
          <a:p>
            <a:endParaRPr lang="en-US" dirty="0"/>
          </a:p>
          <a:p>
            <a:endParaRPr lang="en-TH" dirty="0"/>
          </a:p>
        </p:txBody>
      </p:sp>
    </p:spTree>
    <p:extLst>
      <p:ext uri="{BB962C8B-B14F-4D97-AF65-F5344CB8AC3E}">
        <p14:creationId xmlns:p14="http://schemas.microsoft.com/office/powerpoint/2010/main" val="338132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METHODOLOGY (1)</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According to GDPR laws, Personal Identification Information (PII) has to store secretly away from hackers; therefore, the have to  be decomposed from original data.</a:t>
            </a:r>
          </a:p>
          <a:p>
            <a:r>
              <a:rPr lang="en-US" dirty="0"/>
              <a:t>In this process, the SOCs team has to decompose the original data into two segments including the PII segment and the non-PII segment. For the non-PII segment, we need to add noise to mitigate and reidentify risk. In this experiment, the SOC team applied additive noise to the numerical attributes.</a:t>
            </a:r>
          </a:p>
          <a:p>
            <a:endParaRPr lang="en-US" dirty="0"/>
          </a:p>
          <a:p>
            <a:endParaRPr lang="en-TH" dirty="0"/>
          </a:p>
        </p:txBody>
      </p:sp>
    </p:spTree>
    <p:extLst>
      <p:ext uri="{BB962C8B-B14F-4D97-AF65-F5344CB8AC3E}">
        <p14:creationId xmlns:p14="http://schemas.microsoft.com/office/powerpoint/2010/main" val="255236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METHODOLOGY (2)</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148101" y="1690687"/>
            <a:ext cx="6493670" cy="5167313"/>
          </a:xfrm>
        </p:spPr>
        <p:txBody>
          <a:bodyPr>
            <a:normAutofit fontScale="92500" lnSpcReduction="20000"/>
          </a:bodyPr>
          <a:lstStyle/>
          <a:p>
            <a:r>
              <a:rPr lang="en-US" dirty="0"/>
              <a:t>The following steps are the data preparation process. Firstly, PII has to be identified and then separated into a new secret table. Secondly, Cell-Key Perturbation Methodology is applied to the non-PII segment to prevent reidentification risk.</a:t>
            </a:r>
          </a:p>
          <a:p>
            <a:r>
              <a:rPr lang="en-US" dirty="0"/>
              <a:t>the original data is separated into the de-Identified segment and the Non-PII data segment. The PII segment is a table that contains all PII data such as social security number, name, last name and etc. The non-PII data segment is a de-identified dataset that removes all direct identifiers and has a primary key such as SSN on both table for linkage.</a:t>
            </a:r>
          </a:p>
          <a:p>
            <a:endParaRPr lang="en-US" dirty="0"/>
          </a:p>
          <a:p>
            <a:endParaRPr lang="en-TH" dirty="0"/>
          </a:p>
        </p:txBody>
      </p:sp>
      <p:pic>
        <p:nvPicPr>
          <p:cNvPr id="4" name="Picture 3">
            <a:extLst>
              <a:ext uri="{FF2B5EF4-FFF2-40B4-BE49-F238E27FC236}">
                <a16:creationId xmlns:a16="http://schemas.microsoft.com/office/drawing/2014/main" id="{1D72C9DF-AC29-607B-A4CB-3DA14F5EBC0B}"/>
              </a:ext>
            </a:extLst>
          </p:cNvPr>
          <p:cNvPicPr>
            <a:picLocks noChangeAspect="1"/>
          </p:cNvPicPr>
          <p:nvPr/>
        </p:nvPicPr>
        <p:blipFill>
          <a:blip r:embed="rId2"/>
          <a:stretch>
            <a:fillRect/>
          </a:stretch>
        </p:blipFill>
        <p:spPr>
          <a:xfrm>
            <a:off x="7780024" y="2407299"/>
            <a:ext cx="4247570" cy="2864498"/>
          </a:xfrm>
          <a:prstGeom prst="rect">
            <a:avLst/>
          </a:prstGeom>
        </p:spPr>
      </p:pic>
    </p:spTree>
    <p:extLst>
      <p:ext uri="{BB962C8B-B14F-4D97-AF65-F5344CB8AC3E}">
        <p14:creationId xmlns:p14="http://schemas.microsoft.com/office/powerpoint/2010/main" val="370249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METHODOLOGY (3)</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5" y="1797632"/>
            <a:ext cx="5187386" cy="4923407"/>
          </a:xfrm>
        </p:spPr>
        <p:txBody>
          <a:bodyPr>
            <a:normAutofit/>
          </a:bodyPr>
          <a:lstStyle/>
          <a:p>
            <a:r>
              <a:rPr lang="en-US" dirty="0"/>
              <a:t>the Cell-key perturbation process by using R-key and P-table. The goal of the P-table package is to produce perturbation tables that can be used for applying noise to statistical tables.</a:t>
            </a:r>
          </a:p>
          <a:p>
            <a:endParaRPr lang="en-US" dirty="0"/>
          </a:p>
          <a:p>
            <a:endParaRPr lang="en-TH" dirty="0"/>
          </a:p>
        </p:txBody>
      </p:sp>
      <p:pic>
        <p:nvPicPr>
          <p:cNvPr id="6" name="Picture 5">
            <a:extLst>
              <a:ext uri="{FF2B5EF4-FFF2-40B4-BE49-F238E27FC236}">
                <a16:creationId xmlns:a16="http://schemas.microsoft.com/office/drawing/2014/main" id="{EFC9A391-D199-6457-7B4C-EC2CFD36FEE2}"/>
              </a:ext>
            </a:extLst>
          </p:cNvPr>
          <p:cNvPicPr>
            <a:picLocks noChangeAspect="1"/>
          </p:cNvPicPr>
          <p:nvPr/>
        </p:nvPicPr>
        <p:blipFill>
          <a:blip r:embed="rId2"/>
          <a:stretch>
            <a:fillRect/>
          </a:stretch>
        </p:blipFill>
        <p:spPr>
          <a:xfrm>
            <a:off x="7315200" y="1690688"/>
            <a:ext cx="4253061" cy="4329008"/>
          </a:xfrm>
          <a:prstGeom prst="rect">
            <a:avLst/>
          </a:prstGeom>
        </p:spPr>
      </p:pic>
    </p:spTree>
    <p:extLst>
      <p:ext uri="{BB962C8B-B14F-4D97-AF65-F5344CB8AC3E}">
        <p14:creationId xmlns:p14="http://schemas.microsoft.com/office/powerpoint/2010/main" val="465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DATASET</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The “adult.csv” dataset is a </a:t>
            </a:r>
            <a:r>
              <a:rPr lang="en-US" dirty="0" err="1"/>
              <a:t>famouse</a:t>
            </a:r>
            <a:r>
              <a:rPr lang="en-US" dirty="0"/>
              <a:t> dataset in machine learning. It contains information on individuals from the United States, including demographic information, education level, occupation, and income; therefore, it contain a lot of personal data.</a:t>
            </a:r>
          </a:p>
          <a:p>
            <a:r>
              <a:rPr lang="en-US" dirty="0"/>
              <a:t>The “adult.csv” dataset is a widely used dataset in machine learning and data analysis. It contains information on individuals from the United States, including demographic information, education level, occupation and income.</a:t>
            </a:r>
          </a:p>
          <a:p>
            <a:endParaRPr lang="en-US" dirty="0"/>
          </a:p>
          <a:p>
            <a:endParaRPr lang="en-TH" dirty="0"/>
          </a:p>
        </p:txBody>
      </p:sp>
    </p:spTree>
    <p:extLst>
      <p:ext uri="{BB962C8B-B14F-4D97-AF65-F5344CB8AC3E}">
        <p14:creationId xmlns:p14="http://schemas.microsoft.com/office/powerpoint/2010/main" val="342246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“ADULT.CSV” DATASET</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Since it contain individuals from USA, it contain a personal data that need to be protected by Laws.</a:t>
            </a:r>
          </a:p>
          <a:p>
            <a:r>
              <a:rPr lang="en-US" dirty="0"/>
              <a:t>The dataset consists of 48,842 rows and 15 columns, with each row representing an individual and each column representing a different attribute.</a:t>
            </a:r>
          </a:p>
          <a:p>
            <a:r>
              <a:rPr lang="en-US" dirty="0"/>
              <a:t>The “adult.csv” dataset is commonly used for tasks such as predicting income level based on demographic and employment information, and exploring relationships between different attributes in the dataset.</a:t>
            </a:r>
          </a:p>
          <a:p>
            <a:endParaRPr lang="en-US" dirty="0"/>
          </a:p>
          <a:p>
            <a:endParaRPr lang="en-TH" dirty="0"/>
          </a:p>
        </p:txBody>
      </p:sp>
    </p:spTree>
    <p:extLst>
      <p:ext uri="{BB962C8B-B14F-4D97-AF65-F5344CB8AC3E}">
        <p14:creationId xmlns:p14="http://schemas.microsoft.com/office/powerpoint/2010/main" val="427994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THE COLUMNS IN THE DATASET  (1)</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fontScale="92500" lnSpcReduction="20000"/>
          </a:bodyPr>
          <a:lstStyle/>
          <a:p>
            <a:r>
              <a:rPr lang="en-US" dirty="0"/>
              <a:t>Age: The age of the individual in years.</a:t>
            </a:r>
          </a:p>
          <a:p>
            <a:r>
              <a:rPr lang="en-US" dirty="0" err="1"/>
              <a:t>Workclass</a:t>
            </a:r>
            <a:r>
              <a:rPr lang="en-US" dirty="0"/>
              <a:t>: The type of employer for the individual, such as private, government, or self-employed.</a:t>
            </a:r>
          </a:p>
          <a:p>
            <a:r>
              <a:rPr lang="en-US" dirty="0" err="1"/>
              <a:t>Fnlwgt</a:t>
            </a:r>
            <a:r>
              <a:rPr lang="en-US" dirty="0"/>
              <a:t>: The sampling weight assigned to the individual in the census.</a:t>
            </a:r>
          </a:p>
          <a:p>
            <a:r>
              <a:rPr lang="en-US" dirty="0"/>
              <a:t>Education: The highest level of education achieved by the individual.</a:t>
            </a:r>
          </a:p>
          <a:p>
            <a:r>
              <a:rPr lang="en-US" dirty="0" err="1"/>
              <a:t>Education.num</a:t>
            </a:r>
            <a:r>
              <a:rPr lang="en-US" dirty="0"/>
              <a:t>: The numerical representation of the education level, ranging from 1 to 16.</a:t>
            </a:r>
          </a:p>
          <a:p>
            <a:r>
              <a:rPr lang="en-US" dirty="0" err="1"/>
              <a:t>Marital.status</a:t>
            </a:r>
            <a:r>
              <a:rPr lang="en-US" dirty="0"/>
              <a:t>: The marital status of the individual.</a:t>
            </a:r>
          </a:p>
          <a:p>
            <a:r>
              <a:rPr lang="en-US" dirty="0"/>
              <a:t>Occupation: The type of occupation of the </a:t>
            </a:r>
            <a:r>
              <a:rPr lang="en-US" dirty="0" err="1"/>
              <a:t>dindividual</a:t>
            </a:r>
            <a:r>
              <a:rPr lang="en-US" dirty="0"/>
              <a:t>.</a:t>
            </a:r>
          </a:p>
          <a:p>
            <a:r>
              <a:rPr lang="en-US" dirty="0"/>
              <a:t>Relationship: The relationship status of the individual.</a:t>
            </a:r>
          </a:p>
          <a:p>
            <a:endParaRPr lang="en-US" dirty="0"/>
          </a:p>
          <a:p>
            <a:endParaRPr lang="en-TH" dirty="0"/>
          </a:p>
        </p:txBody>
      </p:sp>
    </p:spTree>
    <p:extLst>
      <p:ext uri="{BB962C8B-B14F-4D97-AF65-F5344CB8AC3E}">
        <p14:creationId xmlns:p14="http://schemas.microsoft.com/office/powerpoint/2010/main" val="290540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THE COLUMNS IN THE DATASET (2)</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Race: The race of the individual, such as </a:t>
            </a:r>
            <a:r>
              <a:rPr lang="en-US" dirty="0" err="1"/>
              <a:t>Whith</a:t>
            </a:r>
            <a:r>
              <a:rPr lang="en-US" dirty="0"/>
              <a:t>, Black or Asian.</a:t>
            </a:r>
          </a:p>
          <a:p>
            <a:r>
              <a:rPr lang="en-US" dirty="0"/>
              <a:t>Sex; The gender of the individual, either Male or Female.</a:t>
            </a:r>
          </a:p>
          <a:p>
            <a:r>
              <a:rPr lang="en-US" dirty="0" err="1"/>
              <a:t>Capital.gain</a:t>
            </a:r>
            <a:r>
              <a:rPr lang="en-US" dirty="0"/>
              <a:t>: The capital gains reported by the individual.</a:t>
            </a:r>
          </a:p>
          <a:p>
            <a:r>
              <a:rPr lang="en-US" dirty="0" err="1"/>
              <a:t>Capital.loss</a:t>
            </a:r>
            <a:r>
              <a:rPr lang="en-US" dirty="0"/>
              <a:t>: The capital losses reported by the individual.</a:t>
            </a:r>
          </a:p>
          <a:p>
            <a:r>
              <a:rPr lang="en-US" dirty="0" err="1"/>
              <a:t>Hours.per.week</a:t>
            </a:r>
            <a:r>
              <a:rPr lang="en-US" dirty="0"/>
              <a:t>: The number of hours worked per week.</a:t>
            </a:r>
          </a:p>
          <a:p>
            <a:r>
              <a:rPr lang="en-US" dirty="0" err="1"/>
              <a:t>Native.country</a:t>
            </a:r>
            <a:r>
              <a:rPr lang="en-US" dirty="0"/>
              <a:t>: The country of origin of the individual.</a:t>
            </a:r>
          </a:p>
          <a:p>
            <a:r>
              <a:rPr lang="en-US" dirty="0"/>
              <a:t>Income: Whether the individual’s income is above of below $50,000 per year.</a:t>
            </a:r>
          </a:p>
          <a:p>
            <a:endParaRPr lang="en-US" dirty="0"/>
          </a:p>
          <a:p>
            <a:endParaRPr lang="en-TH" dirty="0"/>
          </a:p>
        </p:txBody>
      </p:sp>
    </p:spTree>
    <p:extLst>
      <p:ext uri="{BB962C8B-B14F-4D97-AF65-F5344CB8AC3E}">
        <p14:creationId xmlns:p14="http://schemas.microsoft.com/office/powerpoint/2010/main" val="272933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EXPERIMENT</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25625"/>
            <a:ext cx="5439313" cy="4351338"/>
          </a:xfrm>
        </p:spPr>
        <p:txBody>
          <a:bodyPr>
            <a:normAutofit/>
          </a:bodyPr>
          <a:lstStyle/>
          <a:p>
            <a:r>
              <a:rPr lang="en-US" dirty="0"/>
              <a:t>The panda’s crosstab() function in Python is used to build a frequency table in a cross-tabulation table form.</a:t>
            </a:r>
          </a:p>
          <a:p>
            <a:r>
              <a:rPr lang="en-US" dirty="0"/>
              <a:t>It can show the frequency with which certain groups of data. A famous adult dataset is chosen because it contains a lot of quasi-identifier attributes such as {age, sex, race}.</a:t>
            </a:r>
          </a:p>
          <a:p>
            <a:endParaRPr lang="en-US" dirty="0"/>
          </a:p>
          <a:p>
            <a:endParaRPr lang="en-TH" dirty="0"/>
          </a:p>
        </p:txBody>
      </p:sp>
      <p:pic>
        <p:nvPicPr>
          <p:cNvPr id="4" name="Picture 3" descr="Table&#10;&#10;Description automatically generated">
            <a:extLst>
              <a:ext uri="{FF2B5EF4-FFF2-40B4-BE49-F238E27FC236}">
                <a16:creationId xmlns:a16="http://schemas.microsoft.com/office/drawing/2014/main" id="{B0AC9EC7-2246-2C05-7CA6-D72C520C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17"/>
          <a:stretch/>
        </p:blipFill>
        <p:spPr bwMode="auto">
          <a:xfrm>
            <a:off x="7119257" y="1825626"/>
            <a:ext cx="4797339" cy="34275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089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AGENDA</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lstStyle/>
          <a:p>
            <a:r>
              <a:rPr lang="en-US" dirty="0"/>
              <a:t>Problem Statement and Introduction</a:t>
            </a:r>
          </a:p>
          <a:p>
            <a:r>
              <a:rPr lang="en-US" dirty="0"/>
              <a:t>Literature review</a:t>
            </a:r>
          </a:p>
          <a:p>
            <a:r>
              <a:rPr lang="en-US" dirty="0" err="1"/>
              <a:t>Methology</a:t>
            </a:r>
            <a:endParaRPr lang="en-US" dirty="0"/>
          </a:p>
          <a:p>
            <a:r>
              <a:rPr lang="en-US" dirty="0"/>
              <a:t>Experiment</a:t>
            </a:r>
          </a:p>
          <a:p>
            <a:r>
              <a:rPr lang="en-US" dirty="0"/>
              <a:t>Conclusion</a:t>
            </a:r>
          </a:p>
          <a:p>
            <a:r>
              <a:rPr lang="en-US" dirty="0"/>
              <a:t>Q &amp; A</a:t>
            </a:r>
            <a:endParaRPr lang="en-TH" dirty="0"/>
          </a:p>
        </p:txBody>
      </p:sp>
    </p:spTree>
    <p:extLst>
      <p:ext uri="{BB962C8B-B14F-4D97-AF65-F5344CB8AC3E}">
        <p14:creationId xmlns:p14="http://schemas.microsoft.com/office/powerpoint/2010/main" val="190162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2672442" y="279301"/>
            <a:ext cx="8893629" cy="1325563"/>
          </a:xfrm>
        </p:spPr>
        <p:txBody>
          <a:bodyPr>
            <a:noAutofit/>
          </a:bodyPr>
          <a:lstStyle/>
          <a:p>
            <a:r>
              <a:rPr lang="en-US" sz="2800" dirty="0"/>
              <a:t>STEP 1 : CREATE A RECORD KEY BYT ASSIGNING A RANDOM NUMBER BETWEEN 0 AND 99</a:t>
            </a:r>
            <a:endParaRPr lang="en-TH" sz="2800"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25625"/>
            <a:ext cx="5439313" cy="4351338"/>
          </a:xfrm>
        </p:spPr>
        <p:txBody>
          <a:bodyPr>
            <a:normAutofit/>
          </a:bodyPr>
          <a:lstStyle/>
          <a:p>
            <a:r>
              <a:rPr lang="en-US" dirty="0"/>
              <a:t>The R-key package generates a row-key to use in a frequency table. The row key is added to a non-PII segment. Since the larger the random number, the longer computation is due to the bigger matrix, two digits between 0 and 99 is a random number range.</a:t>
            </a:r>
          </a:p>
          <a:p>
            <a:endParaRPr lang="en-US" dirty="0"/>
          </a:p>
          <a:p>
            <a:endParaRPr lang="en-TH" dirty="0"/>
          </a:p>
        </p:txBody>
      </p:sp>
      <p:pic>
        <p:nvPicPr>
          <p:cNvPr id="5" name="Picture 4">
            <a:extLst>
              <a:ext uri="{FF2B5EF4-FFF2-40B4-BE49-F238E27FC236}">
                <a16:creationId xmlns:a16="http://schemas.microsoft.com/office/drawing/2014/main" id="{6AFFAF54-2988-0CBF-8B13-16B3EA1405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3888" y="1671980"/>
            <a:ext cx="3914814" cy="4424879"/>
          </a:xfrm>
          <a:prstGeom prst="rect">
            <a:avLst/>
          </a:prstGeom>
        </p:spPr>
      </p:pic>
    </p:spTree>
    <p:extLst>
      <p:ext uri="{BB962C8B-B14F-4D97-AF65-F5344CB8AC3E}">
        <p14:creationId xmlns:p14="http://schemas.microsoft.com/office/powerpoint/2010/main" val="127203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2672442" y="279301"/>
            <a:ext cx="8893629" cy="1325563"/>
          </a:xfrm>
        </p:spPr>
        <p:txBody>
          <a:bodyPr>
            <a:noAutofit/>
          </a:bodyPr>
          <a:lstStyle/>
          <a:p>
            <a:r>
              <a:rPr lang="en-US" sz="2800" dirty="0"/>
              <a:t>STEP 2 : CREATE A FREQUENCY TABLE USING THE CROSSTAB FUNCTION</a:t>
            </a:r>
            <a:endParaRPr lang="en-TH" sz="2800"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25625"/>
            <a:ext cx="5439313" cy="4351338"/>
          </a:xfrm>
        </p:spPr>
        <p:txBody>
          <a:bodyPr>
            <a:normAutofit/>
          </a:bodyPr>
          <a:lstStyle/>
          <a:p>
            <a:r>
              <a:rPr lang="en-US" dirty="0"/>
              <a:t>In this step, A P-table is constructed, and the crosstab function is used to count the frequency of the cell values group.</a:t>
            </a:r>
          </a:p>
          <a:p>
            <a:endParaRPr lang="en-US" dirty="0"/>
          </a:p>
          <a:p>
            <a:endParaRPr lang="en-TH" dirty="0"/>
          </a:p>
        </p:txBody>
      </p:sp>
      <p:pic>
        <p:nvPicPr>
          <p:cNvPr id="4" name="Picture 3">
            <a:extLst>
              <a:ext uri="{FF2B5EF4-FFF2-40B4-BE49-F238E27FC236}">
                <a16:creationId xmlns:a16="http://schemas.microsoft.com/office/drawing/2014/main" id="{0CD835C4-098E-1692-703C-09F886071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822" y="1604864"/>
            <a:ext cx="4345888" cy="4489502"/>
          </a:xfrm>
          <a:prstGeom prst="rect">
            <a:avLst/>
          </a:prstGeom>
        </p:spPr>
      </p:pic>
    </p:spTree>
    <p:extLst>
      <p:ext uri="{BB962C8B-B14F-4D97-AF65-F5344CB8AC3E}">
        <p14:creationId xmlns:p14="http://schemas.microsoft.com/office/powerpoint/2010/main" val="366412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2155371" y="307292"/>
            <a:ext cx="9927772" cy="1325563"/>
          </a:xfrm>
        </p:spPr>
        <p:txBody>
          <a:bodyPr>
            <a:noAutofit/>
          </a:bodyPr>
          <a:lstStyle/>
          <a:p>
            <a:r>
              <a:rPr lang="en-US" sz="2800" dirty="0"/>
              <a:t>STEP 3 : CALULATE PERTURBATION VALUES ON THE FREQUENCY TABLE FROM CELL VALUE AND CELL KEY</a:t>
            </a:r>
            <a:endParaRPr lang="en-TH" sz="2800" dirty="0"/>
          </a:p>
        </p:txBody>
      </p:sp>
      <p:pic>
        <p:nvPicPr>
          <p:cNvPr id="7" name="Picture 6">
            <a:extLst>
              <a:ext uri="{FF2B5EF4-FFF2-40B4-BE49-F238E27FC236}">
                <a16:creationId xmlns:a16="http://schemas.microsoft.com/office/drawing/2014/main" id="{1CF46B6F-C283-1901-A76C-48BAAFB1BA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950" y="1632855"/>
            <a:ext cx="6162832" cy="4917853"/>
          </a:xfrm>
          <a:prstGeom prst="rect">
            <a:avLst/>
          </a:prstGeom>
        </p:spPr>
      </p:pic>
    </p:spTree>
    <p:extLst>
      <p:ext uri="{BB962C8B-B14F-4D97-AF65-F5344CB8AC3E}">
        <p14:creationId xmlns:p14="http://schemas.microsoft.com/office/powerpoint/2010/main" val="417460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2155371" y="307292"/>
            <a:ext cx="9927772" cy="1325563"/>
          </a:xfrm>
        </p:spPr>
        <p:txBody>
          <a:bodyPr>
            <a:noAutofit/>
          </a:bodyPr>
          <a:lstStyle/>
          <a:p>
            <a:r>
              <a:rPr lang="en-US" sz="2800" dirty="0"/>
              <a:t>STEP 4 : APPLY ALL PERTURBATION TO CELLS</a:t>
            </a:r>
            <a:endParaRPr lang="en-TH" sz="2800" dirty="0"/>
          </a:p>
        </p:txBody>
      </p:sp>
      <p:pic>
        <p:nvPicPr>
          <p:cNvPr id="3" name="Picture 2">
            <a:extLst>
              <a:ext uri="{FF2B5EF4-FFF2-40B4-BE49-F238E27FC236}">
                <a16:creationId xmlns:a16="http://schemas.microsoft.com/office/drawing/2014/main" id="{1B2B92F0-B235-0E84-9DD8-F4856DD171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2669" y="2015477"/>
            <a:ext cx="6611765" cy="3573560"/>
          </a:xfrm>
          <a:prstGeom prst="rect">
            <a:avLst/>
          </a:prstGeom>
        </p:spPr>
      </p:pic>
    </p:spTree>
    <p:extLst>
      <p:ext uri="{BB962C8B-B14F-4D97-AF65-F5344CB8AC3E}">
        <p14:creationId xmlns:p14="http://schemas.microsoft.com/office/powerpoint/2010/main" val="2227025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2155371" y="307292"/>
            <a:ext cx="9927772" cy="1325563"/>
          </a:xfrm>
        </p:spPr>
        <p:txBody>
          <a:bodyPr>
            <a:noAutofit/>
          </a:bodyPr>
          <a:lstStyle/>
          <a:p>
            <a:r>
              <a:rPr lang="en-US" sz="2800" dirty="0"/>
              <a:t>STEP 5 : GENERATE NEW ANONYMIZED DATASET</a:t>
            </a:r>
            <a:endParaRPr lang="en-TH" sz="2800" dirty="0"/>
          </a:p>
        </p:txBody>
      </p:sp>
      <p:pic>
        <p:nvPicPr>
          <p:cNvPr id="4" name="Picture 3">
            <a:extLst>
              <a:ext uri="{FF2B5EF4-FFF2-40B4-BE49-F238E27FC236}">
                <a16:creationId xmlns:a16="http://schemas.microsoft.com/office/drawing/2014/main" id="{F4092726-86B5-99DC-A1C2-AC5DF83E9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879" y="1933451"/>
            <a:ext cx="4823096" cy="3907511"/>
          </a:xfrm>
          <a:prstGeom prst="rect">
            <a:avLst/>
          </a:prstGeom>
        </p:spPr>
      </p:pic>
      <p:pic>
        <p:nvPicPr>
          <p:cNvPr id="5" name="Picture 4">
            <a:extLst>
              <a:ext uri="{FF2B5EF4-FFF2-40B4-BE49-F238E27FC236}">
                <a16:creationId xmlns:a16="http://schemas.microsoft.com/office/drawing/2014/main" id="{074CE345-1C3F-5A39-9D64-6DBF0EC21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913" y="2185830"/>
            <a:ext cx="4598286" cy="3571157"/>
          </a:xfrm>
          <a:prstGeom prst="rect">
            <a:avLst/>
          </a:prstGeom>
        </p:spPr>
      </p:pic>
    </p:spTree>
    <p:extLst>
      <p:ext uri="{BB962C8B-B14F-4D97-AF65-F5344CB8AC3E}">
        <p14:creationId xmlns:p14="http://schemas.microsoft.com/office/powerpoint/2010/main" val="396490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EXPERIMENT RESULTS (1)</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25625"/>
            <a:ext cx="9673856" cy="4864424"/>
          </a:xfrm>
        </p:spPr>
        <p:txBody>
          <a:bodyPr>
            <a:normAutofit/>
          </a:bodyPr>
          <a:lstStyle/>
          <a:p>
            <a:r>
              <a:rPr lang="en-US" dirty="0"/>
              <a:t>The final step is to construct anonymized dataset that lays in front of a firewall. The advantage of this method is most of cell are not modified called “Zero cells”.</a:t>
            </a:r>
          </a:p>
          <a:p>
            <a:r>
              <a:rPr lang="en-US" dirty="0"/>
              <a:t>the output generated for all 3 variables before and after perturbation respectively. Then contains the unperturbed frequency counts before values from the P-table are applied. Then contains the perturbed counts; cells with noise added have been highlighted.</a:t>
            </a:r>
          </a:p>
          <a:p>
            <a:endParaRPr lang="en-US" dirty="0"/>
          </a:p>
          <a:p>
            <a:endParaRPr lang="en-TH" dirty="0"/>
          </a:p>
        </p:txBody>
      </p:sp>
    </p:spTree>
    <p:extLst>
      <p:ext uri="{BB962C8B-B14F-4D97-AF65-F5344CB8AC3E}">
        <p14:creationId xmlns:p14="http://schemas.microsoft.com/office/powerpoint/2010/main" val="252534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EXPERIMENT RESULTS (2)</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The reidentification of the record corresponding to the cell with value 1 may take place based on any combination of age=17, male, and Eskimo. This type of personal information discourse is referred to as reidentification. However, attackers are reluctant to attack because they are not sure if the dataset is real values or perturbated.</a:t>
            </a:r>
          </a:p>
          <a:p>
            <a:endParaRPr lang="en-US" dirty="0"/>
          </a:p>
          <a:p>
            <a:endParaRPr lang="en-TH" dirty="0"/>
          </a:p>
        </p:txBody>
      </p:sp>
    </p:spTree>
    <p:extLst>
      <p:ext uri="{BB962C8B-B14F-4D97-AF65-F5344CB8AC3E}">
        <p14:creationId xmlns:p14="http://schemas.microsoft.com/office/powerpoint/2010/main" val="267695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CONCLUSION (1)</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Cell-key perturbation data privacy procedure for the Security Operations Center Team is explained and implemented in this paper. The attackers cannot be so sure whether the information in table are effected by perturbation or its original values. Some of cells are added with noise. Perturbation tables (P-table) are a goal of the cell-key method. </a:t>
            </a:r>
            <a:r>
              <a:rPr lang="en-US" dirty="0" err="1"/>
              <a:t>Jupyter</a:t>
            </a:r>
            <a:r>
              <a:rPr lang="en-US" dirty="0"/>
              <a:t> notebook tool and python are implemented to compute perturbation tables.</a:t>
            </a:r>
          </a:p>
          <a:p>
            <a:endParaRPr lang="en-US" dirty="0"/>
          </a:p>
          <a:p>
            <a:endParaRPr lang="en-TH" dirty="0"/>
          </a:p>
        </p:txBody>
      </p:sp>
    </p:spTree>
    <p:extLst>
      <p:ext uri="{BB962C8B-B14F-4D97-AF65-F5344CB8AC3E}">
        <p14:creationId xmlns:p14="http://schemas.microsoft.com/office/powerpoint/2010/main" val="327796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CONCLUSION (2)</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25625"/>
            <a:ext cx="9673856" cy="4351338"/>
          </a:xfrm>
        </p:spPr>
        <p:txBody>
          <a:bodyPr>
            <a:normAutofit/>
          </a:bodyPr>
          <a:lstStyle/>
          <a:p>
            <a:r>
              <a:rPr lang="en-US" dirty="0"/>
              <a:t>The anonymizer server was designed to allow users to do queries online. Consistency is so important for online service. The same user will get the same anonymized dataset all the time; therefore, the cell-key perturbation method is a suitable answer for E-Commerce service. The server performs data preparation and then runs Cell Key Perturbation.</a:t>
            </a:r>
          </a:p>
          <a:p>
            <a:endParaRPr lang="en-US" dirty="0"/>
          </a:p>
          <a:p>
            <a:endParaRPr lang="en-TH" dirty="0"/>
          </a:p>
        </p:txBody>
      </p:sp>
    </p:spTree>
    <p:extLst>
      <p:ext uri="{BB962C8B-B14F-4D97-AF65-F5344CB8AC3E}">
        <p14:creationId xmlns:p14="http://schemas.microsoft.com/office/powerpoint/2010/main" val="836301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ADVANTAGE OF THIS METHOD</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25625"/>
            <a:ext cx="9673856" cy="4351338"/>
          </a:xfrm>
        </p:spPr>
        <p:txBody>
          <a:bodyPr>
            <a:normAutofit/>
          </a:bodyPr>
          <a:lstStyle/>
          <a:p>
            <a:r>
              <a:rPr lang="en-US" dirty="0"/>
              <a:t>The advantage of this method is most of cells are not modified called “Zero cells”.</a:t>
            </a:r>
          </a:p>
          <a:p>
            <a:r>
              <a:rPr lang="en-US" dirty="0"/>
              <a:t>In Cell-key perturbation, each cell value in the dataset is perturbed by adding a random value generated based on a key. If a cell value is zero, the perturbation value is also zero, meaning that the cell value remains unchanged. This approach ensures that the privacy of individuals whose data includes zero values is protected, while still providing a level of privacy protection for non-zero values.</a:t>
            </a:r>
          </a:p>
          <a:p>
            <a:endParaRPr lang="en-US" dirty="0"/>
          </a:p>
          <a:p>
            <a:endParaRPr lang="en-TH" dirty="0"/>
          </a:p>
        </p:txBody>
      </p:sp>
    </p:spTree>
    <p:extLst>
      <p:ext uri="{BB962C8B-B14F-4D97-AF65-F5344CB8AC3E}">
        <p14:creationId xmlns:p14="http://schemas.microsoft.com/office/powerpoint/2010/main" val="202738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PROBLEM STATEMENT (1)</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25626"/>
            <a:ext cx="9673856" cy="3250228"/>
          </a:xfrm>
        </p:spPr>
        <p:txBody>
          <a:bodyPr>
            <a:normAutofit fontScale="40000" lnSpcReduction="20000"/>
          </a:bodyPr>
          <a:lstStyle/>
          <a:p>
            <a:r>
              <a:rPr lang="en-US" sz="6000" dirty="0"/>
              <a:t>PDPA/GDPR is a data privacy law.</a:t>
            </a:r>
          </a:p>
          <a:p>
            <a:r>
              <a:rPr lang="en-US" sz="6000" dirty="0"/>
              <a:t>The National Institute of Standards and Technology Framework</a:t>
            </a:r>
          </a:p>
          <a:p>
            <a:pPr marL="0" indent="0">
              <a:buNone/>
            </a:pPr>
            <a:r>
              <a:rPr lang="en-US" sz="6000" dirty="0"/>
              <a:t>    (NIST) is a data security framework.</a:t>
            </a:r>
          </a:p>
          <a:p>
            <a:r>
              <a:rPr lang="en-US" sz="6000" dirty="0"/>
              <a:t>Data beach hurt both data </a:t>
            </a:r>
          </a:p>
          <a:p>
            <a:pPr marL="0" indent="0">
              <a:buNone/>
            </a:pPr>
            <a:r>
              <a:rPr lang="en-US" sz="6000" dirty="0"/>
              <a:t>   privacy and data security</a:t>
            </a:r>
          </a:p>
          <a:p>
            <a:r>
              <a:rPr lang="en-US" sz="6000" dirty="0"/>
              <a:t>RSU introduce an incident </a:t>
            </a:r>
          </a:p>
          <a:p>
            <a:pPr marL="0" indent="0">
              <a:buNone/>
            </a:pPr>
            <a:r>
              <a:rPr lang="en-US" sz="6000" dirty="0"/>
              <a:t>   management framework </a:t>
            </a:r>
          </a:p>
          <a:p>
            <a:pPr marL="0" indent="0">
              <a:buNone/>
            </a:pPr>
            <a:r>
              <a:rPr lang="en-US" dirty="0"/>
              <a:t>  </a:t>
            </a:r>
          </a:p>
          <a:p>
            <a:endParaRPr lang="en-US" dirty="0"/>
          </a:p>
          <a:p>
            <a:endParaRPr lang="en-TH" dirty="0"/>
          </a:p>
        </p:txBody>
      </p:sp>
      <p:pic>
        <p:nvPicPr>
          <p:cNvPr id="4" name="Picture 3">
            <a:extLst>
              <a:ext uri="{FF2B5EF4-FFF2-40B4-BE49-F238E27FC236}">
                <a16:creationId xmlns:a16="http://schemas.microsoft.com/office/drawing/2014/main" id="{4762BC9A-388F-F1FF-9E9B-87E0B3D61FA2}"/>
              </a:ext>
            </a:extLst>
          </p:cNvPr>
          <p:cNvPicPr>
            <a:picLocks noChangeAspect="1"/>
          </p:cNvPicPr>
          <p:nvPr/>
        </p:nvPicPr>
        <p:blipFill>
          <a:blip r:embed="rId2"/>
          <a:stretch>
            <a:fillRect/>
          </a:stretch>
        </p:blipFill>
        <p:spPr>
          <a:xfrm>
            <a:off x="5759448" y="2906487"/>
            <a:ext cx="5684142" cy="2999791"/>
          </a:xfrm>
          <a:prstGeom prst="rect">
            <a:avLst/>
          </a:prstGeom>
        </p:spPr>
      </p:pic>
    </p:spTree>
    <p:extLst>
      <p:ext uri="{BB962C8B-B14F-4D97-AF65-F5344CB8AC3E}">
        <p14:creationId xmlns:p14="http://schemas.microsoft.com/office/powerpoint/2010/main" val="3150973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FUTURE WORK</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25625"/>
            <a:ext cx="9673856" cy="4351338"/>
          </a:xfrm>
        </p:spPr>
        <p:txBody>
          <a:bodyPr>
            <a:normAutofit/>
          </a:bodyPr>
          <a:lstStyle/>
          <a:p>
            <a:r>
              <a:rPr lang="en-US" dirty="0"/>
              <a:t>Perturbation of zeros is a specific type of Cell-key perturbation used in data privacy and security to protect sensitive information. The effect of using perturbation of zeros is that it adds random noise to the cells of a dataset that contain zero values, with the aim of preventing attackers from inferring any sensitive information from the absence of data. Perturbation of zeros is however out of scope in this paper. We will cope with these issues in our future work.</a:t>
            </a:r>
          </a:p>
          <a:p>
            <a:endParaRPr lang="en-US" dirty="0"/>
          </a:p>
          <a:p>
            <a:endParaRPr lang="en-TH" dirty="0"/>
          </a:p>
        </p:txBody>
      </p:sp>
    </p:spTree>
    <p:extLst>
      <p:ext uri="{BB962C8B-B14F-4D97-AF65-F5344CB8AC3E}">
        <p14:creationId xmlns:p14="http://schemas.microsoft.com/office/powerpoint/2010/main" val="3548349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PROBLEM STATEMENT (2)</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lstStyle/>
          <a:p>
            <a:r>
              <a:rPr lang="en-US" dirty="0"/>
              <a:t>According to The National Institute of Standards and Technology Framework (NIST), it is almost inevitable for a firm to have a data breach. This paper intends to propose a new framework for mitigating a data breach effect.</a:t>
            </a:r>
          </a:p>
          <a:p>
            <a:r>
              <a:rPr lang="en-US" dirty="0"/>
              <a:t>Thailand PDPA laws argue the data controller to notify the data breach </a:t>
            </a:r>
            <a:r>
              <a:rPr lang="en-US" dirty="0" err="1"/>
              <a:t>incedent</a:t>
            </a:r>
            <a:r>
              <a:rPr lang="en-US" dirty="0"/>
              <a:t> within 72 hours after detecting the event.</a:t>
            </a:r>
          </a:p>
          <a:p>
            <a:r>
              <a:rPr lang="en-US" dirty="0"/>
              <a:t>We need a </a:t>
            </a:r>
            <a:r>
              <a:rPr lang="en-US" dirty="0" err="1"/>
              <a:t>noval</a:t>
            </a:r>
            <a:r>
              <a:rPr lang="en-US" dirty="0"/>
              <a:t> way to cope with data breach problem (data security) while still keeping data privacy.</a:t>
            </a:r>
          </a:p>
          <a:p>
            <a:endParaRPr lang="en-US" dirty="0"/>
          </a:p>
          <a:p>
            <a:endParaRPr lang="en-US" dirty="0"/>
          </a:p>
          <a:p>
            <a:endParaRPr lang="en-TH" dirty="0"/>
          </a:p>
        </p:txBody>
      </p:sp>
    </p:spTree>
    <p:extLst>
      <p:ext uri="{BB962C8B-B14F-4D97-AF65-F5344CB8AC3E}">
        <p14:creationId xmlns:p14="http://schemas.microsoft.com/office/powerpoint/2010/main" val="228737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INTRODUCTION (1)</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lstStyle/>
          <a:p>
            <a:r>
              <a:rPr lang="en-US" dirty="0"/>
              <a:t>Data center becomes a data controller or data processor by GDPR/PDPA laws because it holds a lot of personal data.</a:t>
            </a:r>
          </a:p>
          <a:p>
            <a:r>
              <a:rPr lang="en-US" dirty="0"/>
              <a:t>PDPA is a new data privacy law in Thailand. The riskiest data controller is a data breach.</a:t>
            </a:r>
          </a:p>
          <a:p>
            <a:r>
              <a:rPr lang="en-US" dirty="0"/>
              <a:t>The simple way of protecting data is cyber security, but there is no guarantee for data privacy.</a:t>
            </a:r>
          </a:p>
          <a:p>
            <a:pPr marL="0" indent="0">
              <a:buNone/>
            </a:pPr>
            <a:endParaRPr lang="en-US" dirty="0"/>
          </a:p>
          <a:p>
            <a:endParaRPr lang="en-US" dirty="0"/>
          </a:p>
          <a:p>
            <a:endParaRPr lang="en-TH" dirty="0"/>
          </a:p>
        </p:txBody>
      </p:sp>
    </p:spTree>
    <p:extLst>
      <p:ext uri="{BB962C8B-B14F-4D97-AF65-F5344CB8AC3E}">
        <p14:creationId xmlns:p14="http://schemas.microsoft.com/office/powerpoint/2010/main" val="260962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INTRODUCTION (2)</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lstStyle/>
          <a:p>
            <a:r>
              <a:rPr lang="en-US" dirty="0"/>
              <a:t>The </a:t>
            </a:r>
            <a:r>
              <a:rPr lang="en-US" dirty="0" err="1"/>
              <a:t>incedent</a:t>
            </a:r>
            <a:r>
              <a:rPr lang="en-US" dirty="0"/>
              <a:t> response model was developed based on the procedures and policies that were implemented within the institution.</a:t>
            </a:r>
          </a:p>
          <a:p>
            <a:r>
              <a:rPr lang="en-US" dirty="0"/>
              <a:t>Once an incident happen, the SOC has to team determine the adjustments needed for the controls that will be implemented in different processes whether for technical or nontechnical aspects.</a:t>
            </a:r>
          </a:p>
          <a:p>
            <a:endParaRPr lang="en-US" dirty="0"/>
          </a:p>
          <a:p>
            <a:endParaRPr lang="en-US" dirty="0"/>
          </a:p>
          <a:p>
            <a:endParaRPr lang="en-TH" dirty="0"/>
          </a:p>
        </p:txBody>
      </p:sp>
    </p:spTree>
    <p:extLst>
      <p:ext uri="{BB962C8B-B14F-4D97-AF65-F5344CB8AC3E}">
        <p14:creationId xmlns:p14="http://schemas.microsoft.com/office/powerpoint/2010/main" val="206995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CELL KEY PERTURBATION</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lnSpcReduction="10000"/>
          </a:bodyPr>
          <a:lstStyle/>
          <a:p>
            <a:r>
              <a:rPr lang="en-US" dirty="0"/>
              <a:t>Differencing Attack = “A type of data privacy attack where an attacker can isolate an individual value by combining multiple aggregate statistics about a dataset.”</a:t>
            </a:r>
          </a:p>
          <a:p>
            <a:r>
              <a:rPr lang="en-US" dirty="0"/>
              <a:t>In order to prevent a differencing Attack, perturbation concepts such as Cell-key perturbation is introduced.</a:t>
            </a:r>
          </a:p>
          <a:p>
            <a:r>
              <a:rPr lang="en-US" dirty="0"/>
              <a:t>Cell Key Perturbation adds a small amount of noise to some cells in a table, meaning that users cannot be sure whether differences between tables represent a real person are caused by the perturbation. Cell Key Perturbation is consistent and repeatable, so the same cells are always perturbed in the same way.</a:t>
            </a:r>
          </a:p>
          <a:p>
            <a:endParaRPr lang="en-US" dirty="0"/>
          </a:p>
          <a:p>
            <a:endParaRPr lang="en-TH" dirty="0"/>
          </a:p>
        </p:txBody>
      </p:sp>
    </p:spTree>
    <p:extLst>
      <p:ext uri="{BB962C8B-B14F-4D97-AF65-F5344CB8AC3E}">
        <p14:creationId xmlns:p14="http://schemas.microsoft.com/office/powerpoint/2010/main" val="37671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CELL KEY PERTURBATION METHODOLOGY(1)</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Each record in the microdata is assigned a random number record key. These keys are then added together to get the cell key for each cell in a table.</a:t>
            </a:r>
          </a:p>
          <a:p>
            <a:r>
              <a:rPr lang="en-US" dirty="0"/>
              <a:t>The perturbation table (P-table) determines how much each cell in a table is perturbed by.</a:t>
            </a:r>
          </a:p>
          <a:p>
            <a:r>
              <a:rPr lang="en-US" dirty="0"/>
              <a:t>Most cells in the P-table are zero, representing no change to the cell, but a small number of cells will contain -2, -1, 1 or 2.</a:t>
            </a:r>
          </a:p>
          <a:p>
            <a:endParaRPr lang="en-TH" dirty="0"/>
          </a:p>
        </p:txBody>
      </p:sp>
    </p:spTree>
    <p:extLst>
      <p:ext uri="{BB962C8B-B14F-4D97-AF65-F5344CB8AC3E}">
        <p14:creationId xmlns:p14="http://schemas.microsoft.com/office/powerpoint/2010/main" val="86214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dirty="0"/>
              <a:t>CELL KEY PERTURBATION METHODOLOGY(2)</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r>
              <a:rPr lang="en-US" dirty="0"/>
              <a:t>The cell key is used with the P-table to add a small amount of noise to some of the cells in the table.</a:t>
            </a:r>
          </a:p>
          <a:p>
            <a:r>
              <a:rPr lang="en-US" dirty="0"/>
              <a:t>As the cell key is created using the records in each cell, this is replicable and the table will always be perturbed in the same way.</a:t>
            </a:r>
          </a:p>
          <a:p>
            <a:r>
              <a:rPr lang="en-US" dirty="0"/>
              <a:t>The same records appearing together in different tables will have the same cell key value, so will always be perturbed in the same way.</a:t>
            </a:r>
          </a:p>
          <a:p>
            <a:endParaRPr lang="en-US" dirty="0"/>
          </a:p>
          <a:p>
            <a:endParaRPr lang="en-TH" dirty="0"/>
          </a:p>
        </p:txBody>
      </p:sp>
    </p:spTree>
    <p:extLst>
      <p:ext uri="{BB962C8B-B14F-4D97-AF65-F5344CB8AC3E}">
        <p14:creationId xmlns:p14="http://schemas.microsoft.com/office/powerpoint/2010/main" val="793706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2050</Words>
  <Application>Microsoft Office PowerPoint</Application>
  <PresentationFormat>Widescreen</PresentationFormat>
  <Paragraphs>113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Bold</vt:lpstr>
      <vt:lpstr>Calibri</vt:lpstr>
      <vt:lpstr>Times</vt:lpstr>
      <vt:lpstr>Office Theme</vt:lpstr>
      <vt:lpstr>PowerPoint Presentation</vt:lpstr>
      <vt:lpstr>AGENDA</vt:lpstr>
      <vt:lpstr>PROBLEM STATEMENT (1)</vt:lpstr>
      <vt:lpstr>PROBLEM STATEMENT (2)</vt:lpstr>
      <vt:lpstr>INTRODUCTION (1)</vt:lpstr>
      <vt:lpstr>INTRODUCTION (2)</vt:lpstr>
      <vt:lpstr>CELL KEY PERTURBATION</vt:lpstr>
      <vt:lpstr>CELL KEY PERTURBATION METHODOLOGY(1)</vt:lpstr>
      <vt:lpstr>CELL KEY PERTURBATION METHODOLOGY(2)</vt:lpstr>
      <vt:lpstr>LITERATURE REVIEW (1)</vt:lpstr>
      <vt:lpstr>LITERATURE REVIEW (2)</vt:lpstr>
      <vt:lpstr>METHODOLOGY (1)</vt:lpstr>
      <vt:lpstr>METHODOLOGY (2)</vt:lpstr>
      <vt:lpstr>METHODOLOGY (3)</vt:lpstr>
      <vt:lpstr>DATASET</vt:lpstr>
      <vt:lpstr>“ADULT.CSV” DATASET</vt:lpstr>
      <vt:lpstr>THE COLUMNS IN THE DATASET  (1)</vt:lpstr>
      <vt:lpstr>THE COLUMNS IN THE DATASET (2)</vt:lpstr>
      <vt:lpstr>EXPERIMENT</vt:lpstr>
      <vt:lpstr>STEP 1 : CREATE A RECORD KEY BYT ASSIGNING A RANDOM NUMBER BETWEEN 0 AND 99</vt:lpstr>
      <vt:lpstr>STEP 2 : CREATE A FREQUENCY TABLE USING THE CROSSTAB FUNCTION</vt:lpstr>
      <vt:lpstr>STEP 3 : CALULATE PERTURBATION VALUES ON THE FREQUENCY TABLE FROM CELL VALUE AND CELL KEY</vt:lpstr>
      <vt:lpstr>STEP 4 : APPLY ALL PERTURBATION TO CELLS</vt:lpstr>
      <vt:lpstr>STEP 5 : GENERATE NEW ANONYMIZED DATASET</vt:lpstr>
      <vt:lpstr>EXPERIMENT RESULTS (1)</vt:lpstr>
      <vt:lpstr>EXPERIMENT RESULTS (2)</vt:lpstr>
      <vt:lpstr>CONCLUSION (1)</vt:lpstr>
      <vt:lpstr>CONCLUSION (2)</vt:lpstr>
      <vt:lpstr>ADVANTAGE OF THIS METHOD</vt:lpstr>
      <vt:lpstr>FUTURE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supornpol</cp:lastModifiedBy>
  <cp:revision>14</cp:revision>
  <dcterms:created xsi:type="dcterms:W3CDTF">2023-05-16T14:53:12Z</dcterms:created>
  <dcterms:modified xsi:type="dcterms:W3CDTF">2023-06-24T03:27:46Z</dcterms:modified>
</cp:coreProperties>
</file>