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9" r:id="rId4"/>
    <p:sldId id="260" r:id="rId5"/>
    <p:sldId id="261" r:id="rId6"/>
    <p:sldId id="262" r:id="rId7"/>
    <p:sldId id="263" r:id="rId8"/>
    <p:sldId id="264" r:id="rId9"/>
    <p:sldId id="265" r:id="rId10"/>
    <p:sldId id="266" r:id="rId11"/>
    <p:sldId id="267" r:id="rId12"/>
    <p:sldId id="258" r:id="rId13"/>
  </p:sldIdLst>
  <p:sldSz cx="12192000" cy="6858000"/>
  <p:notesSz cx="6858000" cy="9144000"/>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23"/>
    <p:restoredTop sz="95033" autoAdjust="0"/>
  </p:normalViewPr>
  <p:slideViewPr>
    <p:cSldViewPr snapToGrid="0">
      <p:cViewPr varScale="1">
        <p:scale>
          <a:sx n="79" d="100"/>
          <a:sy n="79" d="100"/>
        </p:scale>
        <p:origin x="893"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AB5BC-FE1E-F18B-B36B-E2EB34BD5A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a:extLst>
              <a:ext uri="{FF2B5EF4-FFF2-40B4-BE49-F238E27FC236}">
                <a16:creationId xmlns:a16="http://schemas.microsoft.com/office/drawing/2014/main" id="{7E6F8534-A5B6-E846-E9CB-494EC9BEC6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E7B0F9-3E05-4A51-90C3-44B643EC2409}" type="datetimeFigureOut">
              <a:rPr lang="en-PH" smtClean="0"/>
              <a:t>11/06/2023</a:t>
            </a:fld>
            <a:endParaRPr lang="en-PH"/>
          </a:p>
        </p:txBody>
      </p:sp>
      <p:sp>
        <p:nvSpPr>
          <p:cNvPr id="4" name="Footer Placeholder 3">
            <a:extLst>
              <a:ext uri="{FF2B5EF4-FFF2-40B4-BE49-F238E27FC236}">
                <a16:creationId xmlns:a16="http://schemas.microsoft.com/office/drawing/2014/main" id="{9CC5EB66-FD05-F8E8-70B0-06EAB685EA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a:extLst>
              <a:ext uri="{FF2B5EF4-FFF2-40B4-BE49-F238E27FC236}">
                <a16:creationId xmlns:a16="http://schemas.microsoft.com/office/drawing/2014/main" id="{80E0FAA1-B4B7-7F16-2E6F-99543BD2BA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10885B-C5CD-4A4D-8958-F0A67FE56F01}" type="slidenum">
              <a:rPr lang="en-PH" smtClean="0"/>
              <a:t>‹#›</a:t>
            </a:fld>
            <a:endParaRPr lang="en-PH"/>
          </a:p>
        </p:txBody>
      </p:sp>
    </p:spTree>
    <p:extLst>
      <p:ext uri="{BB962C8B-B14F-4D97-AF65-F5344CB8AC3E}">
        <p14:creationId xmlns:p14="http://schemas.microsoft.com/office/powerpoint/2010/main" val="182381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4992D-EF0E-4B42-8351-2CAFA8D16038}" type="datetimeFigureOut">
              <a:rPr lang="en-PH" smtClean="0"/>
              <a:t>11/06/2023</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59FB3-EB15-4D37-96E0-DD6B7D897C20}" type="slidenum">
              <a:rPr lang="en-PH" smtClean="0"/>
              <a:t>‹#›</a:t>
            </a:fld>
            <a:endParaRPr lang="en-PH"/>
          </a:p>
        </p:txBody>
      </p:sp>
    </p:spTree>
    <p:extLst>
      <p:ext uri="{BB962C8B-B14F-4D97-AF65-F5344CB8AC3E}">
        <p14:creationId xmlns:p14="http://schemas.microsoft.com/office/powerpoint/2010/main" val="2533114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Good day!</a:t>
            </a:r>
          </a:p>
          <a:p>
            <a:r>
              <a:rPr lang="en-PH" dirty="0"/>
              <a:t>This is Sherrlyn M. Rasdas from Technological Institute of the Philippines Manila </a:t>
            </a:r>
          </a:p>
          <a:p>
            <a:r>
              <a:rPr lang="en-PH" dirty="0"/>
              <a:t>And I am here to present our research entitled: Predicting Abundance of Fish Species Populations in Manila Bay, Philippines Based on Ensemble Learning Approach</a:t>
            </a:r>
          </a:p>
        </p:txBody>
      </p:sp>
      <p:sp>
        <p:nvSpPr>
          <p:cNvPr id="4" name="Slide Number Placeholder 3"/>
          <p:cNvSpPr>
            <a:spLocks noGrp="1"/>
          </p:cNvSpPr>
          <p:nvPr>
            <p:ph type="sldNum" sz="quarter" idx="5"/>
          </p:nvPr>
        </p:nvSpPr>
        <p:spPr/>
        <p:txBody>
          <a:bodyPr/>
          <a:lstStyle/>
          <a:p>
            <a:fld id="{05E59FB3-EB15-4D37-96E0-DD6B7D897C20}" type="slidenum">
              <a:rPr lang="en-PH" smtClean="0"/>
              <a:t>1</a:t>
            </a:fld>
            <a:endParaRPr lang="en-PH"/>
          </a:p>
        </p:txBody>
      </p:sp>
    </p:spTree>
    <p:extLst>
      <p:ext uri="{BB962C8B-B14F-4D97-AF65-F5344CB8AC3E}">
        <p14:creationId xmlns:p14="http://schemas.microsoft.com/office/powerpoint/2010/main" val="383723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PH" dirty="0"/>
              <a:t>While data mining has become a widely used tool across various sectors such as commerce, academia, industry, fisheries, and agriculture, the implementation of effective and sustainable fisheries management practices in the fishing industry still poses significant challenges.</a:t>
            </a:r>
          </a:p>
          <a:p>
            <a:pPr marL="171450" indent="-171450">
              <a:buFont typeface="Arial" panose="020B0604020202020204" pitchFamily="34" charset="0"/>
              <a:buChar char="•"/>
            </a:pPr>
            <a:r>
              <a:rPr lang="en-PH" dirty="0"/>
              <a:t>One of the key hurdles we face is the lack of reliable data for stock assessment and management. Without access to robust data analysis tools capable of clustering and training datasets, as well as monitoring tools for fisheries production, we are unable to effectively address the core problems plaguing fisheries management. Furthermore, the absence of well-presented and analyzed data exacerbates the situation, leaving us with no solid foundation for implementing sustainable fisheries management practices. As a result, we are witnessing a continuous decline in fisheries production, particularly in Manila Bay, Philippines, which serves as a crucial contributor to the country's overall fish production.</a:t>
            </a:r>
          </a:p>
          <a:p>
            <a:pPr marL="171450" indent="-171450">
              <a:buFont typeface="Arial" panose="020B0604020202020204" pitchFamily="34" charset="0"/>
              <a:buChar char="•"/>
            </a:pPr>
            <a:r>
              <a:rPr lang="en-PH" dirty="0"/>
              <a:t>Recent studies have highlighted the detrimental impacts of overfishing, pollution, and environmental damage on the resources of Manila Bay. These factors have not only depleted its marine life but also caused a shift towards less valuable species, further exacerbating the issue.</a:t>
            </a:r>
          </a:p>
          <a:p>
            <a:pPr marL="171450" indent="-171450">
              <a:buFont typeface="Arial" panose="020B0604020202020204" pitchFamily="34" charset="0"/>
              <a:buChar char="•"/>
            </a:pPr>
            <a:r>
              <a:rPr lang="en-PH" dirty="0"/>
              <a:t>To combat this multifaceted problem, our research endeavors to develop a comprehensive data analysis tool capable of clustering and training datasets for stock assessment and management. Moreover, we aim to design and implement monitoring tools specifically tailored to fisheries production, ensuring sustainable and efficient fishing practices. By harnessing the power of these tools, we aspire to provide well-presented and thoroughly analyzed data that can serve as a solid basis for addressing the underlying challenges in fisheries management. Ultimately, our goal is to facilitate the implementation of effective and sustainable fisheries management practices, thus reversing the downward trend in fisheries production in Manila Bay and beyond.</a:t>
            </a:r>
          </a:p>
          <a:p>
            <a:pPr marL="0" indent="0">
              <a:buFont typeface="Arial" panose="020B0604020202020204" pitchFamily="34" charset="0"/>
              <a:buNone/>
            </a:pPr>
            <a:endParaRPr lang="en-PH" dirty="0"/>
          </a:p>
          <a:p>
            <a:pPr marL="171450" indent="-171450">
              <a:buFont typeface="Arial" panose="020B0604020202020204" pitchFamily="34" charset="0"/>
              <a:buChar char="•"/>
            </a:pPr>
            <a:endParaRPr lang="en-PH" dirty="0"/>
          </a:p>
        </p:txBody>
      </p:sp>
      <p:sp>
        <p:nvSpPr>
          <p:cNvPr id="4" name="Slide Number Placeholder 3"/>
          <p:cNvSpPr>
            <a:spLocks noGrp="1"/>
          </p:cNvSpPr>
          <p:nvPr>
            <p:ph type="sldNum" sz="quarter" idx="5"/>
          </p:nvPr>
        </p:nvSpPr>
        <p:spPr/>
        <p:txBody>
          <a:bodyPr/>
          <a:lstStyle/>
          <a:p>
            <a:fld id="{05E59FB3-EB15-4D37-96E0-DD6B7D897C20}" type="slidenum">
              <a:rPr lang="en-PH" smtClean="0"/>
              <a:t>2</a:t>
            </a:fld>
            <a:endParaRPr lang="en-PH"/>
          </a:p>
        </p:txBody>
      </p:sp>
    </p:spTree>
    <p:extLst>
      <p:ext uri="{BB962C8B-B14F-4D97-AF65-F5344CB8AC3E}">
        <p14:creationId xmlns:p14="http://schemas.microsoft.com/office/powerpoint/2010/main" val="187785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k-nearest neighbors, Multi-layer Perceptron (MLP) with Backpropagation, and logistic regression</a:t>
            </a:r>
          </a:p>
        </p:txBody>
      </p:sp>
      <p:sp>
        <p:nvSpPr>
          <p:cNvPr id="4" name="Slide Number Placeholder 3"/>
          <p:cNvSpPr>
            <a:spLocks noGrp="1"/>
          </p:cNvSpPr>
          <p:nvPr>
            <p:ph type="sldNum" sz="quarter" idx="5"/>
          </p:nvPr>
        </p:nvSpPr>
        <p:spPr/>
        <p:txBody>
          <a:bodyPr/>
          <a:lstStyle/>
          <a:p>
            <a:fld id="{05E59FB3-EB15-4D37-96E0-DD6B7D897C20}" type="slidenum">
              <a:rPr lang="en-PH" smtClean="0"/>
              <a:t>3</a:t>
            </a:fld>
            <a:endParaRPr lang="en-PH"/>
          </a:p>
        </p:txBody>
      </p:sp>
    </p:spTree>
    <p:extLst>
      <p:ext uri="{BB962C8B-B14F-4D97-AF65-F5344CB8AC3E}">
        <p14:creationId xmlns:p14="http://schemas.microsoft.com/office/powerpoint/2010/main" val="275463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 architecture of the model has pre-processing phase with base learners (the KNN, Multi-layer perceptron with Back Propagation and Logistic regression), ensemble phase, the logistic regression was used to stacked the final prediction and the metrics phase for model evaluation.</a:t>
            </a:r>
          </a:p>
          <a:p>
            <a:r>
              <a:rPr lang="en-PH" dirty="0"/>
              <a:t>This ensemble model effectively addressed training and architecture challenges by carefully selecting appropriate parameter values and leveraging the strengths of diverse base learners through majority voting to arrive at the final prediction.</a:t>
            </a:r>
          </a:p>
          <a:p>
            <a:r>
              <a:rPr lang="en-PH" dirty="0"/>
              <a:t>The approach used in this study recasts the prediction issue as a classification problem. Instead of forecasting the actual values of the time series, the ensemble model is trained to predict the abundance of fish species in relation to the quantity or productivity of fish capture.</a:t>
            </a:r>
          </a:p>
        </p:txBody>
      </p:sp>
      <p:sp>
        <p:nvSpPr>
          <p:cNvPr id="4" name="Slide Number Placeholder 3"/>
          <p:cNvSpPr>
            <a:spLocks noGrp="1"/>
          </p:cNvSpPr>
          <p:nvPr>
            <p:ph type="sldNum" sz="quarter" idx="5"/>
          </p:nvPr>
        </p:nvSpPr>
        <p:spPr/>
        <p:txBody>
          <a:bodyPr/>
          <a:lstStyle/>
          <a:p>
            <a:fld id="{05E59FB3-EB15-4D37-96E0-DD6B7D897C20}" type="slidenum">
              <a:rPr lang="en-PH" smtClean="0"/>
              <a:t>4</a:t>
            </a:fld>
            <a:endParaRPr lang="en-PH"/>
          </a:p>
        </p:txBody>
      </p:sp>
    </p:spTree>
    <p:extLst>
      <p:ext uri="{BB962C8B-B14F-4D97-AF65-F5344CB8AC3E}">
        <p14:creationId xmlns:p14="http://schemas.microsoft.com/office/powerpoint/2010/main" val="2918858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In this study, three individual models - k-nearest neighbors, neural network, and logistic regression - performed well in predicting fish species production in Manila Bay, with high scores across various evaluation metrics such as AUC, classification accuracy, F1 score, precision, and recall as you can see in the table. However, there are some differences in their performance when it comes to metrics such as classification accuracy, F1 score, precision, and recall. Stacking the predictions of the three individual models using majority voting has resulted in improved performance in predicting fish species production in Manila Bay.</a:t>
            </a:r>
          </a:p>
        </p:txBody>
      </p:sp>
      <p:sp>
        <p:nvSpPr>
          <p:cNvPr id="4" name="Slide Number Placeholder 3"/>
          <p:cNvSpPr>
            <a:spLocks noGrp="1"/>
          </p:cNvSpPr>
          <p:nvPr>
            <p:ph type="sldNum" sz="quarter" idx="5"/>
          </p:nvPr>
        </p:nvSpPr>
        <p:spPr/>
        <p:txBody>
          <a:bodyPr/>
          <a:lstStyle/>
          <a:p>
            <a:fld id="{05E59FB3-EB15-4D37-96E0-DD6B7D897C20}" type="slidenum">
              <a:rPr lang="en-PH" smtClean="0"/>
              <a:t>5</a:t>
            </a:fld>
            <a:endParaRPr lang="en-PH"/>
          </a:p>
        </p:txBody>
      </p:sp>
    </p:spTree>
    <p:extLst>
      <p:ext uri="{BB962C8B-B14F-4D97-AF65-F5344CB8AC3E}">
        <p14:creationId xmlns:p14="http://schemas.microsoft.com/office/powerpoint/2010/main" val="334831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The Figure shows the confusion matrix of predicted classes of a model against the actual classes. In the case of the ensemble learning approach using majority voting, the confusion matrix showed the number of correct and incorrect predictions for each class after combining the predictions of the three individual models (k-nearest neighbors, neural network, and logistic regression) using majority voting.</a:t>
            </a:r>
          </a:p>
        </p:txBody>
      </p:sp>
      <p:sp>
        <p:nvSpPr>
          <p:cNvPr id="4" name="Slide Number Placeholder 3"/>
          <p:cNvSpPr>
            <a:spLocks noGrp="1"/>
          </p:cNvSpPr>
          <p:nvPr>
            <p:ph type="sldNum" sz="quarter" idx="5"/>
          </p:nvPr>
        </p:nvSpPr>
        <p:spPr/>
        <p:txBody>
          <a:bodyPr/>
          <a:lstStyle/>
          <a:p>
            <a:fld id="{05E59FB3-EB15-4D37-96E0-DD6B7D897C20}" type="slidenum">
              <a:rPr lang="en-PH" smtClean="0"/>
              <a:t>6</a:t>
            </a:fld>
            <a:endParaRPr lang="en-PH"/>
          </a:p>
        </p:txBody>
      </p:sp>
    </p:spTree>
    <p:extLst>
      <p:ext uri="{BB962C8B-B14F-4D97-AF65-F5344CB8AC3E}">
        <p14:creationId xmlns:p14="http://schemas.microsoft.com/office/powerpoint/2010/main" val="233060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05E59FB3-EB15-4D37-96E0-DD6B7D897C20}" type="slidenum">
              <a:rPr lang="en-PH" smtClean="0"/>
              <a:t>7</a:t>
            </a:fld>
            <a:endParaRPr lang="en-PH"/>
          </a:p>
        </p:txBody>
      </p:sp>
    </p:spTree>
    <p:extLst>
      <p:ext uri="{BB962C8B-B14F-4D97-AF65-F5344CB8AC3E}">
        <p14:creationId xmlns:p14="http://schemas.microsoft.com/office/powerpoint/2010/main" val="159659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In ROC analysis, the costs of false positives (FP) and false negatives (FN) are important factors to consider in determining the optimal classification threshold for a model. As shown in the Figure, the cost of false positives is 500, which means that for each false positive, there is a cost of 500. The cost of false negatives is also 500, which means that for each false negative, there is also a cost of 500. The target probability of 88.0% refers to the desired probability of correctly identifying the positive class (e.g., correctly identifying a fish species as present in Manila Bay). In other words, the model should have a probability threshold at which it can correctly identify the positive class with 88.0% accuracy. To determine the optimal classification threshold, the ROC curve is plotted, and the point on the curve that is closest to the upper left corner (representing perfect classification) is selected. This point corresponds to the threshold at which the true positive rate is high and the false positive rate is low, leading to the highest accuracy and lowest cost. In this study, the costs of false positives and false negatives are equal, and the target probability is 88.0%. </a:t>
            </a:r>
          </a:p>
          <a:p>
            <a:endParaRPr lang="en-PH" dirty="0"/>
          </a:p>
        </p:txBody>
      </p:sp>
      <p:sp>
        <p:nvSpPr>
          <p:cNvPr id="4" name="Slide Number Placeholder 3"/>
          <p:cNvSpPr>
            <a:spLocks noGrp="1"/>
          </p:cNvSpPr>
          <p:nvPr>
            <p:ph type="sldNum" sz="quarter" idx="5"/>
          </p:nvPr>
        </p:nvSpPr>
        <p:spPr/>
        <p:txBody>
          <a:bodyPr/>
          <a:lstStyle/>
          <a:p>
            <a:fld id="{05E59FB3-EB15-4D37-96E0-DD6B7D897C20}" type="slidenum">
              <a:rPr lang="en-PH" smtClean="0"/>
              <a:t>10</a:t>
            </a:fld>
            <a:endParaRPr lang="en-PH"/>
          </a:p>
        </p:txBody>
      </p:sp>
    </p:spTree>
    <p:extLst>
      <p:ext uri="{BB962C8B-B14F-4D97-AF65-F5344CB8AC3E}">
        <p14:creationId xmlns:p14="http://schemas.microsoft.com/office/powerpoint/2010/main" val="272925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Based on the results of the ensemble learning approach, particularly k-nearest neighbors, neural network, and logistic regression, it is possible to predict fish species populations in </a:t>
            </a:r>
          </a:p>
          <a:p>
            <a:r>
              <a:rPr lang="en-PH" dirty="0"/>
              <a:t>Manila Bay, Philippines with high accuracy. These findings are important for the development of sustainable fisheries management practices in the region, which is crucial given </a:t>
            </a:r>
          </a:p>
          <a:p>
            <a:r>
              <a:rPr lang="en-PH" dirty="0"/>
              <a:t>the decline in fish catch and quality in recent years due to overfishing and pollution. By utilizing ensemble learning approach, it is possible to combine the strengths of multiple </a:t>
            </a:r>
          </a:p>
          <a:p>
            <a:r>
              <a:rPr lang="en-PH" dirty="0"/>
              <a:t>models and improve overall predictive performance. The results suggest that the k-nearest neighbors and logistic regression models have the best performance in predicting </a:t>
            </a:r>
          </a:p>
          <a:p>
            <a:r>
              <a:rPr lang="en-PH" dirty="0"/>
              <a:t>fish species production, while the neural network model shows slightly lower accuracy. Overall, the findings of this study provide valuable insights for policymakers and </a:t>
            </a:r>
          </a:p>
          <a:p>
            <a:r>
              <a:rPr lang="en-PH" dirty="0"/>
              <a:t>stakeholders in the fisheries industry, as they can utilize these predictive models to make informed decisions about resource allocation, sustainable fishing practices, and policies that can </a:t>
            </a:r>
          </a:p>
          <a:p>
            <a:r>
              <a:rPr lang="en-PH" dirty="0"/>
              <a:t>help protect and enhance the fisheries in Manila Bay. Further research could also investigate the potential impact of climate change on fish species production and how these models can </a:t>
            </a:r>
          </a:p>
          <a:p>
            <a:r>
              <a:rPr lang="en-PH" dirty="0"/>
              <a:t>be adapted to accommodate changing environmental conditions.</a:t>
            </a:r>
          </a:p>
        </p:txBody>
      </p:sp>
      <p:sp>
        <p:nvSpPr>
          <p:cNvPr id="4" name="Slide Number Placeholder 3"/>
          <p:cNvSpPr>
            <a:spLocks noGrp="1"/>
          </p:cNvSpPr>
          <p:nvPr>
            <p:ph type="sldNum" sz="quarter" idx="5"/>
          </p:nvPr>
        </p:nvSpPr>
        <p:spPr/>
        <p:txBody>
          <a:bodyPr/>
          <a:lstStyle/>
          <a:p>
            <a:fld id="{05E59FB3-EB15-4D37-96E0-DD6B7D897C20}" type="slidenum">
              <a:rPr lang="en-PH" smtClean="0"/>
              <a:t>11</a:t>
            </a:fld>
            <a:endParaRPr lang="en-PH"/>
          </a:p>
        </p:txBody>
      </p:sp>
    </p:spTree>
    <p:extLst>
      <p:ext uri="{BB962C8B-B14F-4D97-AF65-F5344CB8AC3E}">
        <p14:creationId xmlns:p14="http://schemas.microsoft.com/office/powerpoint/2010/main" val="373369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876C4-9CAD-85AE-18F9-47CE250F06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US"/>
              <a:t>Click to edit Master title style</a:t>
            </a:r>
            <a:endParaRPr lang="en-TH"/>
          </a:p>
        </p:txBody>
      </p:sp>
      <p:sp>
        <p:nvSpPr>
          <p:cNvPr id="3" name="Subtitle 2">
            <a:extLst>
              <a:ext uri="{FF2B5EF4-FFF2-40B4-BE49-F238E27FC236}">
                <a16:creationId xmlns:a16="http://schemas.microsoft.com/office/drawing/2014/main" id="{762B0FA9-02F8-93D2-C1E2-9E6658487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H" dirty="0"/>
          </a:p>
        </p:txBody>
      </p:sp>
      <p:sp>
        <p:nvSpPr>
          <p:cNvPr id="4" name="Date Placeholder 3">
            <a:extLst>
              <a:ext uri="{FF2B5EF4-FFF2-40B4-BE49-F238E27FC236}">
                <a16:creationId xmlns:a16="http://schemas.microsoft.com/office/drawing/2014/main" id="{817BD81A-336C-D28A-844C-37F7486DCDD3}"/>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5" name="Footer Placeholder 4">
            <a:extLst>
              <a:ext uri="{FF2B5EF4-FFF2-40B4-BE49-F238E27FC236}">
                <a16:creationId xmlns:a16="http://schemas.microsoft.com/office/drawing/2014/main" id="{01D98971-AE1B-1A58-37FF-C633A2E5E015}"/>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528045D2-7CC8-D25F-CE11-3D42B8FE289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42170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A385-F972-2F4E-CF89-0B5B3DD85226}"/>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CA24D084-2925-5D6A-E49F-A071AAD1E3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E0AB22E3-8BE6-C138-55FA-E5BC74F3528C}"/>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5" name="Footer Placeholder 4">
            <a:extLst>
              <a:ext uri="{FF2B5EF4-FFF2-40B4-BE49-F238E27FC236}">
                <a16:creationId xmlns:a16="http://schemas.microsoft.com/office/drawing/2014/main" id="{966F9948-E13F-AABC-224B-2F7A6DB8CE9B}"/>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6FE3F4F6-0237-830F-4154-C84E132DC9C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42256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D74C9-6493-DF9D-82E5-18EDE88AF5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9FC3FB3C-1C40-F850-BCD1-683A51C6D7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BF627E20-F508-0C5C-1047-574DFBB0AC43}"/>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5" name="Footer Placeholder 4">
            <a:extLst>
              <a:ext uri="{FF2B5EF4-FFF2-40B4-BE49-F238E27FC236}">
                <a16:creationId xmlns:a16="http://schemas.microsoft.com/office/drawing/2014/main" id="{CAB9B1BE-CF50-6FA8-3C91-BE6E2550B30F}"/>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8AE25DF-A7DE-1BEC-A0EC-642BE3477E71}"/>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44566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7619-2CC3-0446-4D8B-043468226236}"/>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ACE1EA15-48E7-6DD7-71BA-8536A7E4B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Footer Placeholder 4">
            <a:extLst>
              <a:ext uri="{FF2B5EF4-FFF2-40B4-BE49-F238E27FC236}">
                <a16:creationId xmlns:a16="http://schemas.microsoft.com/office/drawing/2014/main" id="{EAD56717-0603-0489-29B1-F1A8D555585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891546FE-C351-A461-3A24-9A2E91431A6A}"/>
              </a:ext>
            </a:extLst>
          </p:cNvPr>
          <p:cNvSpPr>
            <a:spLocks noGrp="1"/>
          </p:cNvSpPr>
          <p:nvPr>
            <p:ph type="sldNum" sz="quarter" idx="12"/>
          </p:nvPr>
        </p:nvSpPr>
        <p:spPr/>
        <p:txBody>
          <a:bodyPr/>
          <a:lstStyle/>
          <a:p>
            <a:fld id="{15DF47DF-F2F7-574C-9B75-58C88A041A29}" type="slidenum">
              <a:rPr lang="en-TH" smtClean="0"/>
              <a:t>‹#›</a:t>
            </a:fld>
            <a:endParaRPr lang="en-TH"/>
          </a:p>
        </p:txBody>
      </p:sp>
      <p:pic>
        <p:nvPicPr>
          <p:cNvPr id="7" name="Picture 6">
            <a:extLst>
              <a:ext uri="{FF2B5EF4-FFF2-40B4-BE49-F238E27FC236}">
                <a16:creationId xmlns:a16="http://schemas.microsoft.com/office/drawing/2014/main" id="{26F9774D-DF37-D06F-CA4A-96D97679662D}"/>
              </a:ext>
            </a:extLst>
          </p:cNvPr>
          <p:cNvPicPr>
            <a:picLocks noChangeAspect="1"/>
          </p:cNvPicPr>
          <p:nvPr userDrawn="1"/>
        </p:nvPicPr>
        <p:blipFill>
          <a:blip r:embed="rId2"/>
          <a:srcRect/>
          <a:stretch>
            <a:fillRect/>
          </a:stretch>
        </p:blipFill>
        <p:spPr>
          <a:xfrm>
            <a:off x="347707" y="5686470"/>
            <a:ext cx="980986" cy="980986"/>
          </a:xfrm>
          <a:prstGeom prst="rect">
            <a:avLst/>
          </a:prstGeom>
        </p:spPr>
      </p:pic>
      <p:sp>
        <p:nvSpPr>
          <p:cNvPr id="8" name="Oval 7">
            <a:extLst>
              <a:ext uri="{FF2B5EF4-FFF2-40B4-BE49-F238E27FC236}">
                <a16:creationId xmlns:a16="http://schemas.microsoft.com/office/drawing/2014/main" id="{D2D175AE-B346-0CEF-019D-7B8928FC13D2}"/>
              </a:ext>
            </a:extLst>
          </p:cNvPr>
          <p:cNvSpPr/>
          <p:nvPr userDrawn="1"/>
        </p:nvSpPr>
        <p:spPr>
          <a:xfrm>
            <a:off x="11481070" y="6206941"/>
            <a:ext cx="710930" cy="65105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8CC7B512-618B-AB49-B896-F4BC479D85BE}" type="slidenum">
              <a:rPr lang="en-TH" smtClean="0">
                <a:solidFill>
                  <a:schemeClr val="tx1"/>
                </a:solidFill>
                <a:latin typeface="Arial" panose="020B0604020202020204" pitchFamily="34" charset="0"/>
                <a:cs typeface="Arial" panose="020B0604020202020204" pitchFamily="34" charset="0"/>
              </a:rPr>
              <a:t>‹#›</a:t>
            </a:fld>
            <a:endParaRPr lang="en-TH"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5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FA7B-247A-809F-4CBA-73661B23F3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7AD4C8F-D89F-6CDE-8674-5306ABF8A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A955D-74B7-FEEC-140A-0A9CACAC918F}"/>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5" name="Footer Placeholder 4">
            <a:extLst>
              <a:ext uri="{FF2B5EF4-FFF2-40B4-BE49-F238E27FC236}">
                <a16:creationId xmlns:a16="http://schemas.microsoft.com/office/drawing/2014/main" id="{55483C5F-6FE3-3988-1736-392FE8C5440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11078560-70AE-AB55-4034-4BD5AF6C82D4}"/>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87822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ABE4-DCF6-06F6-0176-3137E765ED94}"/>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B16C7F98-A5B9-A150-2DFC-E50DC6E2E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72502CBC-A417-E109-27B9-6ECDA3A5D6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7D52A54F-8297-E412-0502-FF27FBE107FA}"/>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6" name="Footer Placeholder 5">
            <a:extLst>
              <a:ext uri="{FF2B5EF4-FFF2-40B4-BE49-F238E27FC236}">
                <a16:creationId xmlns:a16="http://schemas.microsoft.com/office/drawing/2014/main" id="{2663F966-A443-9A40-35C4-1236D23FEBA6}"/>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9F83390-9C0D-65DE-4FBB-C05BAA649E36}"/>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20606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980E-06F7-F899-1B1A-3B41EA4E81B1}"/>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22954622-D8D9-AD5D-2A08-5730663D5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641A-8A22-9694-317F-9B4E748D8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17C5B13B-A52B-BF51-F6C9-8900A0390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8C3F3D-A6BE-9CA9-BE31-0284D60BB1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35FD8228-2A48-4AF0-D5E3-3D305395238D}"/>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8" name="Footer Placeholder 7">
            <a:extLst>
              <a:ext uri="{FF2B5EF4-FFF2-40B4-BE49-F238E27FC236}">
                <a16:creationId xmlns:a16="http://schemas.microsoft.com/office/drawing/2014/main" id="{0B47D5FE-7AEB-7C0C-E01B-D1C3E7CBC510}"/>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FC8B417A-1971-466E-274A-6DD7A1C8043E}"/>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340853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1A76-5209-66E5-07BF-8549B80B2EEF}"/>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A34D9544-81E4-35DA-3283-3714F34676FF}"/>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4" name="Footer Placeholder 3">
            <a:extLst>
              <a:ext uri="{FF2B5EF4-FFF2-40B4-BE49-F238E27FC236}">
                <a16:creationId xmlns:a16="http://schemas.microsoft.com/office/drawing/2014/main" id="{C31BCCFD-3472-EB06-673C-349DA20E6EA6}"/>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00E33822-7509-8CF1-47B7-B39BDCCD0BE0}"/>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1876252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657504-29EF-1028-370B-BCEF7CB9FE8C}"/>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3" name="Footer Placeholder 2">
            <a:extLst>
              <a:ext uri="{FF2B5EF4-FFF2-40B4-BE49-F238E27FC236}">
                <a16:creationId xmlns:a16="http://schemas.microsoft.com/office/drawing/2014/main" id="{021ABB50-5BE2-2DF3-318F-77A7DA6C05F3}"/>
              </a:ext>
            </a:extLst>
          </p:cNvPr>
          <p:cNvSpPr>
            <a:spLocks noGrp="1"/>
          </p:cNvSpPr>
          <p:nvPr>
            <p:ph type="ftr" sz="quarter" idx="11"/>
          </p:nvPr>
        </p:nvSpPr>
        <p:spPr/>
        <p:txBody>
          <a:bodyPr/>
          <a:lstStyle/>
          <a:p>
            <a:endParaRPr lang="en-TH" dirty="0"/>
          </a:p>
        </p:txBody>
      </p:sp>
      <p:sp>
        <p:nvSpPr>
          <p:cNvPr id="4" name="Slide Number Placeholder 3">
            <a:extLst>
              <a:ext uri="{FF2B5EF4-FFF2-40B4-BE49-F238E27FC236}">
                <a16:creationId xmlns:a16="http://schemas.microsoft.com/office/drawing/2014/main" id="{1513BD02-D519-C83E-55DD-3AE1BD9DBF57}"/>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46933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8FD0-1277-E397-0FE0-02095E45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994EBDA0-DBF2-9A25-7052-AE83FBF953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EBDFE077-D1D3-6650-2180-3407335F71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9825F-1122-2C2D-A337-267131D432B1}"/>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6" name="Footer Placeholder 5">
            <a:extLst>
              <a:ext uri="{FF2B5EF4-FFF2-40B4-BE49-F238E27FC236}">
                <a16:creationId xmlns:a16="http://schemas.microsoft.com/office/drawing/2014/main" id="{7182BDDE-4177-7D4A-7336-2991F110F03F}"/>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B28ED7DE-E9CA-01A6-545F-4452C80494AB}"/>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709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B9B6-E85B-1A28-A191-D6F3D4596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F73C8655-E464-7E9D-2323-885C262C4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6276FB81-645A-AD94-879F-3D8EB9F99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F58C4-63B9-01AC-AF2D-DA687DC70F9D}"/>
              </a:ext>
            </a:extLst>
          </p:cNvPr>
          <p:cNvSpPr>
            <a:spLocks noGrp="1"/>
          </p:cNvSpPr>
          <p:nvPr>
            <p:ph type="dt" sz="half" idx="10"/>
          </p:nvPr>
        </p:nvSpPr>
        <p:spPr/>
        <p:txBody>
          <a:bodyPr/>
          <a:lstStyle/>
          <a:p>
            <a:fld id="{9DC08AA6-0FA5-1E47-A822-B48AB6A875A7}" type="datetimeFigureOut">
              <a:rPr lang="en-TH" smtClean="0"/>
              <a:t>06/11/2023</a:t>
            </a:fld>
            <a:endParaRPr lang="en-TH"/>
          </a:p>
        </p:txBody>
      </p:sp>
      <p:sp>
        <p:nvSpPr>
          <p:cNvPr id="6" name="Footer Placeholder 5">
            <a:extLst>
              <a:ext uri="{FF2B5EF4-FFF2-40B4-BE49-F238E27FC236}">
                <a16:creationId xmlns:a16="http://schemas.microsoft.com/office/drawing/2014/main" id="{CF113EB8-2CDB-CE74-50BC-434E0E45AAB4}"/>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3ACC789-0A86-BBDE-1AA2-AA897F41AFA9}"/>
              </a:ext>
            </a:extLst>
          </p:cNvPr>
          <p:cNvSpPr>
            <a:spLocks noGrp="1"/>
          </p:cNvSpPr>
          <p:nvPr>
            <p:ph type="sldNum" sz="quarter" idx="12"/>
          </p:nvPr>
        </p:nvSpPr>
        <p:spPr/>
        <p:txBody>
          <a:bodyPr/>
          <a:lstStyle/>
          <a:p>
            <a:fld id="{15DF47DF-F2F7-574C-9B75-58C88A041A29}" type="slidenum">
              <a:rPr lang="en-TH" smtClean="0"/>
              <a:t>‹#›</a:t>
            </a:fld>
            <a:endParaRPr lang="en-TH"/>
          </a:p>
        </p:txBody>
      </p:sp>
    </p:spTree>
    <p:extLst>
      <p:ext uri="{BB962C8B-B14F-4D97-AF65-F5344CB8AC3E}">
        <p14:creationId xmlns:p14="http://schemas.microsoft.com/office/powerpoint/2010/main" val="3303175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20923-DC36-8555-3C46-215E25192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CED8AD9-85FC-852A-E73F-222BCEEEACF5}"/>
              </a:ext>
            </a:extLst>
          </p:cNvPr>
          <p:cNvSpPr>
            <a:spLocks noGrp="1"/>
          </p:cNvSpPr>
          <p:nvPr>
            <p:ph type="body" idx="1"/>
          </p:nvPr>
        </p:nvSpPr>
        <p:spPr>
          <a:xfrm>
            <a:off x="1679944" y="1825625"/>
            <a:ext cx="967385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TH" dirty="0"/>
          </a:p>
        </p:txBody>
      </p:sp>
      <p:sp>
        <p:nvSpPr>
          <p:cNvPr id="4" name="Date Placeholder 3">
            <a:extLst>
              <a:ext uri="{FF2B5EF4-FFF2-40B4-BE49-F238E27FC236}">
                <a16:creationId xmlns:a16="http://schemas.microsoft.com/office/drawing/2014/main" id="{20522D1B-4351-448C-C6CE-879796DBD6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08AA6-0FA5-1E47-A822-B48AB6A875A7}" type="datetimeFigureOut">
              <a:rPr lang="en-TH" smtClean="0"/>
              <a:t>06/11/2023</a:t>
            </a:fld>
            <a:endParaRPr lang="en-TH"/>
          </a:p>
        </p:txBody>
      </p:sp>
      <p:sp>
        <p:nvSpPr>
          <p:cNvPr id="5" name="Footer Placeholder 4">
            <a:extLst>
              <a:ext uri="{FF2B5EF4-FFF2-40B4-BE49-F238E27FC236}">
                <a16:creationId xmlns:a16="http://schemas.microsoft.com/office/drawing/2014/main" id="{37D0F0C2-03DE-C70E-7F98-9EB18AAC57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B0977842-C0C6-D340-FD18-60E6EB905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F47DF-F2F7-574C-9B75-58C88A041A29}" type="slidenum">
              <a:rPr lang="en-TH" smtClean="0"/>
              <a:t>‹#›</a:t>
            </a:fld>
            <a:endParaRPr lang="en-TH"/>
          </a:p>
        </p:txBody>
      </p:sp>
    </p:spTree>
    <p:extLst>
      <p:ext uri="{BB962C8B-B14F-4D97-AF65-F5344CB8AC3E}">
        <p14:creationId xmlns:p14="http://schemas.microsoft.com/office/powerpoint/2010/main" val="147099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0D62AF-8345-3DC2-7A36-F8A0B505F679}"/>
              </a:ext>
            </a:extLst>
          </p:cNvPr>
          <p:cNvPicPr>
            <a:picLocks noChangeAspect="1"/>
          </p:cNvPicPr>
          <p:nvPr/>
        </p:nvPicPr>
        <p:blipFill>
          <a:blip r:embed="rId3"/>
          <a:srcRect/>
          <a:stretch>
            <a:fillRect/>
          </a:stretch>
        </p:blipFill>
        <p:spPr>
          <a:xfrm>
            <a:off x="7254489" y="-124870"/>
            <a:ext cx="1749196" cy="1749196"/>
          </a:xfrm>
          <a:prstGeom prst="rect">
            <a:avLst/>
          </a:prstGeom>
        </p:spPr>
      </p:pic>
      <p:pic>
        <p:nvPicPr>
          <p:cNvPr id="7" name="Picture 6">
            <a:extLst>
              <a:ext uri="{FF2B5EF4-FFF2-40B4-BE49-F238E27FC236}">
                <a16:creationId xmlns:a16="http://schemas.microsoft.com/office/drawing/2014/main" id="{F10B634C-F911-58DD-D3D4-EAACDD24ADE0}"/>
              </a:ext>
            </a:extLst>
          </p:cNvPr>
          <p:cNvPicPr>
            <a:picLocks noChangeAspect="1"/>
          </p:cNvPicPr>
          <p:nvPr/>
        </p:nvPicPr>
        <p:blipFill>
          <a:blip r:embed="rId4"/>
          <a:srcRect/>
          <a:stretch>
            <a:fillRect/>
          </a:stretch>
        </p:blipFill>
        <p:spPr>
          <a:xfrm>
            <a:off x="5375330" y="24186"/>
            <a:ext cx="1749196" cy="1749196"/>
          </a:xfrm>
          <a:prstGeom prst="rect">
            <a:avLst/>
          </a:prstGeom>
        </p:spPr>
      </p:pic>
      <p:pic>
        <p:nvPicPr>
          <p:cNvPr id="8" name="Picture 7">
            <a:extLst>
              <a:ext uri="{FF2B5EF4-FFF2-40B4-BE49-F238E27FC236}">
                <a16:creationId xmlns:a16="http://schemas.microsoft.com/office/drawing/2014/main" id="{302D4A25-7AEF-B263-314A-7A0DFB2DB313}"/>
              </a:ext>
            </a:extLst>
          </p:cNvPr>
          <p:cNvPicPr>
            <a:picLocks noChangeAspect="1"/>
          </p:cNvPicPr>
          <p:nvPr/>
        </p:nvPicPr>
        <p:blipFill>
          <a:blip r:embed="rId5"/>
          <a:srcRect/>
          <a:stretch>
            <a:fillRect/>
          </a:stretch>
        </p:blipFill>
        <p:spPr>
          <a:xfrm>
            <a:off x="3854200" y="102086"/>
            <a:ext cx="1295284" cy="1295284"/>
          </a:xfrm>
          <a:prstGeom prst="rect">
            <a:avLst/>
          </a:prstGeom>
        </p:spPr>
      </p:pic>
      <p:sp>
        <p:nvSpPr>
          <p:cNvPr id="9" name="TextBox 8">
            <a:extLst>
              <a:ext uri="{FF2B5EF4-FFF2-40B4-BE49-F238E27FC236}">
                <a16:creationId xmlns:a16="http://schemas.microsoft.com/office/drawing/2014/main" id="{2A6D27B6-0152-4307-2D9E-0F2539E775BB}"/>
              </a:ext>
            </a:extLst>
          </p:cNvPr>
          <p:cNvSpPr txBox="1"/>
          <p:nvPr/>
        </p:nvSpPr>
        <p:spPr>
          <a:xfrm>
            <a:off x="-1" y="5170794"/>
            <a:ext cx="12191999" cy="589905"/>
          </a:xfrm>
          <a:prstGeom prst="rect">
            <a:avLst/>
          </a:prstGeom>
        </p:spPr>
        <p:txBody>
          <a:bodyPr wrap="square" lIns="0" tIns="0" rIns="0" bIns="0" rtlCol="0" anchor="t">
            <a:spAutoFit/>
          </a:bodyPr>
          <a:lstStyle/>
          <a:p>
            <a:pPr algn="ctr">
              <a:lnSpc>
                <a:spcPts val="2300"/>
              </a:lnSpc>
              <a:spcBef>
                <a:spcPct val="0"/>
              </a:spcBef>
            </a:pPr>
            <a:r>
              <a:rPr lang="en-US" sz="2300" dirty="0">
                <a:latin typeface="Arial Bold"/>
              </a:rPr>
              <a:t>The 20th International Joint Conference on Computer Science and Software Engineering</a:t>
            </a:r>
          </a:p>
        </p:txBody>
      </p:sp>
      <p:sp>
        <p:nvSpPr>
          <p:cNvPr id="10" name="TextBox 9">
            <a:extLst>
              <a:ext uri="{FF2B5EF4-FFF2-40B4-BE49-F238E27FC236}">
                <a16:creationId xmlns:a16="http://schemas.microsoft.com/office/drawing/2014/main" id="{A17F4761-89EA-1E24-70EC-9FAEDA2BEDD1}"/>
              </a:ext>
            </a:extLst>
          </p:cNvPr>
          <p:cNvSpPr txBox="1"/>
          <p:nvPr/>
        </p:nvSpPr>
        <p:spPr>
          <a:xfrm>
            <a:off x="1645920" y="1487457"/>
            <a:ext cx="10290048" cy="1523494"/>
          </a:xfrm>
          <a:prstGeom prst="rect">
            <a:avLst/>
          </a:prstGeom>
        </p:spPr>
        <p:txBody>
          <a:bodyPr wrap="square" lIns="0" tIns="0" rIns="0" bIns="0" rtlCol="0" anchor="t">
            <a:spAutoFit/>
          </a:bodyPr>
          <a:lstStyle/>
          <a:p>
            <a:pPr algn="ctr"/>
            <a:r>
              <a:rPr lang="en-PH" sz="3300" dirty="0">
                <a:solidFill>
                  <a:srgbClr val="2B4A9D"/>
                </a:solidFill>
                <a:latin typeface="Arial Bold"/>
              </a:rPr>
              <a:t>Predicting Abundance of Fish Species Populations </a:t>
            </a:r>
          </a:p>
          <a:p>
            <a:pPr algn="ctr"/>
            <a:r>
              <a:rPr lang="en-PH" sz="3300" dirty="0">
                <a:solidFill>
                  <a:srgbClr val="2B4A9D"/>
                </a:solidFill>
                <a:latin typeface="Arial Bold"/>
              </a:rPr>
              <a:t>in Manila Bay, Philippines Based on Ensemble </a:t>
            </a:r>
          </a:p>
          <a:p>
            <a:pPr algn="ctr"/>
            <a:r>
              <a:rPr lang="en-PH" sz="3300" dirty="0">
                <a:solidFill>
                  <a:srgbClr val="2B4A9D"/>
                </a:solidFill>
                <a:latin typeface="Arial Bold"/>
              </a:rPr>
              <a:t>Learning Approach</a:t>
            </a:r>
            <a:endParaRPr lang="en-US" sz="3300" dirty="0">
              <a:solidFill>
                <a:srgbClr val="2B4A9D"/>
              </a:solidFill>
              <a:latin typeface="Arial Bold"/>
            </a:endParaRPr>
          </a:p>
        </p:txBody>
      </p:sp>
      <p:sp>
        <p:nvSpPr>
          <p:cNvPr id="11" name="TextBox 10">
            <a:extLst>
              <a:ext uri="{FF2B5EF4-FFF2-40B4-BE49-F238E27FC236}">
                <a16:creationId xmlns:a16="http://schemas.microsoft.com/office/drawing/2014/main" id="{69F43A58-E8D6-D49B-FDDB-E6049DB745FD}"/>
              </a:ext>
            </a:extLst>
          </p:cNvPr>
          <p:cNvSpPr txBox="1"/>
          <p:nvPr/>
        </p:nvSpPr>
        <p:spPr>
          <a:xfrm>
            <a:off x="2" y="3270911"/>
            <a:ext cx="12191998" cy="867225"/>
          </a:xfrm>
          <a:prstGeom prst="rect">
            <a:avLst/>
          </a:prstGeom>
        </p:spPr>
        <p:txBody>
          <a:bodyPr wrap="square" lIns="0" tIns="0" rIns="0" bIns="0" rtlCol="0" anchor="t">
            <a:spAutoFit/>
          </a:bodyPr>
          <a:lstStyle/>
          <a:p>
            <a:pPr algn="ctr">
              <a:lnSpc>
                <a:spcPts val="3500"/>
              </a:lnSpc>
            </a:pPr>
            <a:r>
              <a:rPr lang="en-US" sz="2800" dirty="0">
                <a:solidFill>
                  <a:srgbClr val="DB5300"/>
                </a:solidFill>
                <a:latin typeface="Arial Bold"/>
              </a:rPr>
              <a:t>Sherrlyn M. Rasdas*, Dr. Arnel C. Fajardo &amp; </a:t>
            </a:r>
          </a:p>
          <a:p>
            <a:pPr algn="ctr">
              <a:lnSpc>
                <a:spcPts val="3500"/>
              </a:lnSpc>
            </a:pPr>
            <a:r>
              <a:rPr lang="en-US" sz="2800" dirty="0">
                <a:solidFill>
                  <a:srgbClr val="DB5300"/>
                </a:solidFill>
                <a:latin typeface="Arial Bold"/>
              </a:rPr>
              <a:t>Jomel S. Limbago</a:t>
            </a:r>
          </a:p>
        </p:txBody>
      </p:sp>
      <p:sp>
        <p:nvSpPr>
          <p:cNvPr id="12" name="TextBox 11">
            <a:extLst>
              <a:ext uri="{FF2B5EF4-FFF2-40B4-BE49-F238E27FC236}">
                <a16:creationId xmlns:a16="http://schemas.microsoft.com/office/drawing/2014/main" id="{8D3644EF-9C72-6F0F-1487-5457E76EF35E}"/>
              </a:ext>
            </a:extLst>
          </p:cNvPr>
          <p:cNvSpPr txBox="1"/>
          <p:nvPr/>
        </p:nvSpPr>
        <p:spPr>
          <a:xfrm>
            <a:off x="-1" y="5948475"/>
            <a:ext cx="12191998" cy="707886"/>
          </a:xfrm>
          <a:prstGeom prst="rect">
            <a:avLst/>
          </a:prstGeom>
        </p:spPr>
        <p:txBody>
          <a:bodyPr wrap="square" lIns="0" tIns="0" rIns="0" bIns="0" rtlCol="0" anchor="t">
            <a:spAutoFit/>
          </a:bodyPr>
          <a:lstStyle/>
          <a:p>
            <a:pPr algn="ctr">
              <a:spcBef>
                <a:spcPct val="0"/>
              </a:spcBef>
            </a:pPr>
            <a:r>
              <a:rPr lang="en-US" sz="2300" dirty="0">
                <a:latin typeface="Arial Bold"/>
              </a:rPr>
              <a:t>28</a:t>
            </a:r>
            <a:r>
              <a:rPr lang="en-US" sz="2300" baseline="30000" dirty="0">
                <a:latin typeface="Arial Bold"/>
              </a:rPr>
              <a:t>th</a:t>
            </a:r>
            <a:r>
              <a:rPr lang="en-US" sz="2300" dirty="0">
                <a:latin typeface="Arial Bold"/>
              </a:rPr>
              <a:t> June-1</a:t>
            </a:r>
            <a:r>
              <a:rPr lang="en-US" sz="2300" baseline="30000" dirty="0">
                <a:latin typeface="Arial Bold"/>
              </a:rPr>
              <a:t>st</a:t>
            </a:r>
            <a:r>
              <a:rPr lang="en-US" sz="2300" dirty="0">
                <a:latin typeface="Arial Bold"/>
              </a:rPr>
              <a:t> July 2023</a:t>
            </a:r>
          </a:p>
          <a:p>
            <a:pPr algn="ctr"/>
            <a:r>
              <a:rPr lang="en-US" sz="2300" dirty="0">
                <a:latin typeface="Arial Bold"/>
              </a:rPr>
              <a:t>Naresuan University Phitsanulok, THAILAND</a:t>
            </a:r>
          </a:p>
        </p:txBody>
      </p:sp>
      <p:sp>
        <p:nvSpPr>
          <p:cNvPr id="13" name="TextBox 12">
            <a:extLst>
              <a:ext uri="{FF2B5EF4-FFF2-40B4-BE49-F238E27FC236}">
                <a16:creationId xmlns:a16="http://schemas.microsoft.com/office/drawing/2014/main" id="{18A95017-1152-D2F0-D115-59C6659A5572}"/>
              </a:ext>
            </a:extLst>
          </p:cNvPr>
          <p:cNvSpPr txBox="1"/>
          <p:nvPr/>
        </p:nvSpPr>
        <p:spPr>
          <a:xfrm>
            <a:off x="853440" y="4228399"/>
            <a:ext cx="11131296" cy="641201"/>
          </a:xfrm>
          <a:prstGeom prst="rect">
            <a:avLst/>
          </a:prstGeom>
        </p:spPr>
        <p:txBody>
          <a:bodyPr wrap="square" lIns="0" tIns="0" rIns="0" bIns="0" rtlCol="0" anchor="t">
            <a:spAutoFit/>
          </a:bodyPr>
          <a:lstStyle/>
          <a:p>
            <a:pPr algn="ctr">
              <a:lnSpc>
                <a:spcPts val="2499"/>
              </a:lnSpc>
              <a:spcBef>
                <a:spcPct val="0"/>
              </a:spcBef>
            </a:pPr>
            <a:r>
              <a:rPr lang="en-PH" sz="2300" i="1" dirty="0">
                <a:solidFill>
                  <a:srgbClr val="000000"/>
                </a:solidFill>
                <a:latin typeface="Arial Italics"/>
              </a:rPr>
              <a:t>Technological Institute of the Philippines Manila, Isabela State University-Cauayan &amp; Cavite State University Naic</a:t>
            </a:r>
            <a:endParaRPr lang="en-US" sz="2300" i="1" dirty="0">
              <a:solidFill>
                <a:srgbClr val="000000"/>
              </a:solidFill>
              <a:latin typeface="Arial Italics"/>
            </a:endParaRPr>
          </a:p>
        </p:txBody>
      </p:sp>
    </p:spTree>
    <p:extLst>
      <p:ext uri="{BB962C8B-B14F-4D97-AF65-F5344CB8AC3E}">
        <p14:creationId xmlns:p14="http://schemas.microsoft.com/office/powerpoint/2010/main" val="89498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2A9219-447A-4D38-BB22-C5FD85D1E55C}"/>
              </a:ext>
            </a:extLst>
          </p:cNvPr>
          <p:cNvSpPr>
            <a:spLocks noGrp="1"/>
          </p:cNvSpPr>
          <p:nvPr>
            <p:ph type="title"/>
          </p:nvPr>
        </p:nvSpPr>
        <p:spPr>
          <a:xfrm>
            <a:off x="1361872" y="231435"/>
            <a:ext cx="10830128" cy="662781"/>
          </a:xfrm>
        </p:spPr>
        <p:txBody>
          <a:bodyPr>
            <a:normAutofit fontScale="90000"/>
          </a:bodyPr>
          <a:lstStyle/>
          <a:p>
            <a:r>
              <a:rPr lang="en-PH" dirty="0"/>
              <a:t>RESULTS</a:t>
            </a:r>
          </a:p>
        </p:txBody>
      </p:sp>
      <p:sp>
        <p:nvSpPr>
          <p:cNvPr id="6" name="TextBox 5">
            <a:extLst>
              <a:ext uri="{FF2B5EF4-FFF2-40B4-BE49-F238E27FC236}">
                <a16:creationId xmlns:a16="http://schemas.microsoft.com/office/drawing/2014/main" id="{101C726C-0AAD-2CC8-11F4-CCFA4230A114}"/>
              </a:ext>
            </a:extLst>
          </p:cNvPr>
          <p:cNvSpPr txBox="1"/>
          <p:nvPr/>
        </p:nvSpPr>
        <p:spPr>
          <a:xfrm>
            <a:off x="1731523" y="988990"/>
            <a:ext cx="8949448" cy="461665"/>
          </a:xfrm>
          <a:prstGeom prst="rect">
            <a:avLst/>
          </a:prstGeom>
          <a:noFill/>
        </p:spPr>
        <p:txBody>
          <a:bodyPr wrap="square">
            <a:spAutoFit/>
          </a:bodyPr>
          <a:lstStyle/>
          <a:p>
            <a:pPr algn="ctr"/>
            <a:r>
              <a:rPr lang="en-PH" sz="2400" b="1" i="1" dirty="0"/>
              <a:t>ROC Analysis Results of Neural Network (MLP) Model</a:t>
            </a:r>
          </a:p>
        </p:txBody>
      </p:sp>
      <p:pic>
        <p:nvPicPr>
          <p:cNvPr id="3" name="Picture 2">
            <a:extLst>
              <a:ext uri="{FF2B5EF4-FFF2-40B4-BE49-F238E27FC236}">
                <a16:creationId xmlns:a16="http://schemas.microsoft.com/office/drawing/2014/main" id="{926A75AA-D7CE-E76B-EFAA-6C2BA44352E3}"/>
              </a:ext>
            </a:extLst>
          </p:cNvPr>
          <p:cNvPicPr>
            <a:picLocks noChangeAspect="1"/>
          </p:cNvPicPr>
          <p:nvPr/>
        </p:nvPicPr>
        <p:blipFill>
          <a:blip r:embed="rId3"/>
          <a:stretch>
            <a:fillRect/>
          </a:stretch>
        </p:blipFill>
        <p:spPr>
          <a:xfrm>
            <a:off x="1731524" y="1509024"/>
            <a:ext cx="9046724" cy="5019012"/>
          </a:xfrm>
          <a:prstGeom prst="rect">
            <a:avLst/>
          </a:prstGeom>
        </p:spPr>
      </p:pic>
    </p:spTree>
    <p:extLst>
      <p:ext uri="{BB962C8B-B14F-4D97-AF65-F5344CB8AC3E}">
        <p14:creationId xmlns:p14="http://schemas.microsoft.com/office/powerpoint/2010/main" val="177578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83FB-E5F8-9A7C-382B-58D96DE89145}"/>
              </a:ext>
            </a:extLst>
          </p:cNvPr>
          <p:cNvSpPr>
            <a:spLocks noGrp="1"/>
          </p:cNvSpPr>
          <p:nvPr>
            <p:ph type="title"/>
          </p:nvPr>
        </p:nvSpPr>
        <p:spPr>
          <a:xfrm>
            <a:off x="838200" y="116732"/>
            <a:ext cx="10515600" cy="817124"/>
          </a:xfrm>
        </p:spPr>
        <p:txBody>
          <a:bodyPr/>
          <a:lstStyle/>
          <a:p>
            <a:r>
              <a:rPr lang="en-US" dirty="0"/>
              <a:t>CONCLUSIONS</a:t>
            </a:r>
            <a:endParaRPr lang="en-PH" dirty="0"/>
          </a:p>
        </p:txBody>
      </p:sp>
      <p:sp>
        <p:nvSpPr>
          <p:cNvPr id="3" name="Content Placeholder 2">
            <a:extLst>
              <a:ext uri="{FF2B5EF4-FFF2-40B4-BE49-F238E27FC236}">
                <a16:creationId xmlns:a16="http://schemas.microsoft.com/office/drawing/2014/main" id="{4E97F0FB-6D3E-15D8-6909-7403A910E5DE}"/>
              </a:ext>
            </a:extLst>
          </p:cNvPr>
          <p:cNvSpPr>
            <a:spLocks noGrp="1"/>
          </p:cNvSpPr>
          <p:nvPr>
            <p:ph idx="1"/>
          </p:nvPr>
        </p:nvSpPr>
        <p:spPr>
          <a:xfrm>
            <a:off x="1887161" y="1001946"/>
            <a:ext cx="9280192" cy="5379396"/>
          </a:xfrm>
        </p:spPr>
        <p:txBody>
          <a:bodyPr>
            <a:noAutofit/>
          </a:bodyPr>
          <a:lstStyle/>
          <a:p>
            <a:pPr algn="just"/>
            <a:r>
              <a:rPr lang="en-US" sz="2900" dirty="0">
                <a:effectLst/>
                <a:latin typeface="Times New Roman" panose="02020603050405020304" pitchFamily="18" charset="0"/>
                <a:ea typeface="SimSun" panose="02010600030101010101" pitchFamily="2" charset="-122"/>
              </a:rPr>
              <a:t>Possible to predict fish species populations in Manila Bay, Philippines with high accuracy. </a:t>
            </a:r>
          </a:p>
          <a:p>
            <a:pPr algn="just"/>
            <a:r>
              <a:rPr lang="en-US" sz="2900" dirty="0">
                <a:effectLst/>
                <a:latin typeface="Times New Roman" panose="02020603050405020304" pitchFamily="18" charset="0"/>
                <a:ea typeface="SimSun" panose="02010600030101010101" pitchFamily="2" charset="-122"/>
              </a:rPr>
              <a:t>Development of sustainable fisheries management practices in the region. </a:t>
            </a:r>
          </a:p>
          <a:p>
            <a:pPr algn="just"/>
            <a:r>
              <a:rPr lang="en-US" sz="2900" dirty="0">
                <a:effectLst/>
                <a:latin typeface="Times New Roman" panose="02020603050405020304" pitchFamily="18" charset="0"/>
                <a:ea typeface="SimSun" panose="02010600030101010101" pitchFamily="2" charset="-122"/>
              </a:rPr>
              <a:t>Possible to combine the strengths of multiple models and improve overall predictive performance. </a:t>
            </a:r>
          </a:p>
          <a:p>
            <a:pPr algn="just"/>
            <a:r>
              <a:rPr lang="en-US" sz="2900" dirty="0">
                <a:effectLst/>
                <a:latin typeface="Times New Roman" panose="02020603050405020304" pitchFamily="18" charset="0"/>
                <a:ea typeface="SimSun" panose="02010600030101010101" pitchFamily="2" charset="-122"/>
              </a:rPr>
              <a:t>K-nearest neighbors and logistic regression models have the best performance in predicting fish species populations, while the neural network model shows slightly lower accuracy. </a:t>
            </a:r>
          </a:p>
          <a:p>
            <a:pPr algn="just"/>
            <a:r>
              <a:rPr lang="en-US" sz="2900" dirty="0">
                <a:effectLst/>
                <a:latin typeface="Times New Roman" panose="02020603050405020304" pitchFamily="18" charset="0"/>
                <a:ea typeface="SimSun" panose="02010600030101010101" pitchFamily="2" charset="-122"/>
              </a:rPr>
              <a:t>Provide valuable insights for policymakers and stakeholders in the fisheries industry.</a:t>
            </a:r>
          </a:p>
        </p:txBody>
      </p:sp>
    </p:spTree>
    <p:extLst>
      <p:ext uri="{BB962C8B-B14F-4D97-AF65-F5344CB8AC3E}">
        <p14:creationId xmlns:p14="http://schemas.microsoft.com/office/powerpoint/2010/main" val="163252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EA8095-6A78-7646-0CF9-6131AFA2D4BC}"/>
              </a:ext>
            </a:extLst>
          </p:cNvPr>
          <p:cNvSpPr>
            <a:spLocks noGrp="1"/>
          </p:cNvSpPr>
          <p:nvPr>
            <p:ph type="ctrTitle"/>
          </p:nvPr>
        </p:nvSpPr>
        <p:spPr/>
        <p:txBody>
          <a:bodyPr/>
          <a:lstStyle/>
          <a:p>
            <a:r>
              <a:rPr lang="en-US" dirty="0"/>
              <a:t>THANK YOU</a:t>
            </a:r>
            <a:endParaRPr lang="en-TH" dirty="0"/>
          </a:p>
        </p:txBody>
      </p:sp>
      <p:sp>
        <p:nvSpPr>
          <p:cNvPr id="5" name="Subtitle 4">
            <a:extLst>
              <a:ext uri="{FF2B5EF4-FFF2-40B4-BE49-F238E27FC236}">
                <a16:creationId xmlns:a16="http://schemas.microsoft.com/office/drawing/2014/main" id="{BA9B3AC1-6E52-E0BA-3027-ACE62403D503}"/>
              </a:ext>
            </a:extLst>
          </p:cNvPr>
          <p:cNvSpPr>
            <a:spLocks noGrp="1"/>
          </p:cNvSpPr>
          <p:nvPr>
            <p:ph type="subTitle" idx="1"/>
          </p:nvPr>
        </p:nvSpPr>
        <p:spPr/>
        <p:txBody>
          <a:bodyPr/>
          <a:lstStyle/>
          <a:p>
            <a:r>
              <a:rPr lang="en-TH" dirty="0"/>
              <a:t>QUESTION &amp; ANSWER</a:t>
            </a:r>
          </a:p>
        </p:txBody>
      </p:sp>
      <p:pic>
        <p:nvPicPr>
          <p:cNvPr id="9" name="Picture 8">
            <a:extLst>
              <a:ext uri="{FF2B5EF4-FFF2-40B4-BE49-F238E27FC236}">
                <a16:creationId xmlns:a16="http://schemas.microsoft.com/office/drawing/2014/main" id="{7E95C724-0ABA-890B-FC0D-FD6826B37C9B}"/>
              </a:ext>
            </a:extLst>
          </p:cNvPr>
          <p:cNvPicPr>
            <a:picLocks noChangeAspect="1"/>
          </p:cNvPicPr>
          <p:nvPr/>
        </p:nvPicPr>
        <p:blipFill>
          <a:blip r:embed="rId2"/>
          <a:srcRect/>
          <a:stretch>
            <a:fillRect/>
          </a:stretch>
        </p:blipFill>
        <p:spPr>
          <a:xfrm>
            <a:off x="7254489" y="-124870"/>
            <a:ext cx="1749196" cy="1749196"/>
          </a:xfrm>
          <a:prstGeom prst="rect">
            <a:avLst/>
          </a:prstGeom>
        </p:spPr>
      </p:pic>
      <p:pic>
        <p:nvPicPr>
          <p:cNvPr id="10" name="Picture 9">
            <a:extLst>
              <a:ext uri="{FF2B5EF4-FFF2-40B4-BE49-F238E27FC236}">
                <a16:creationId xmlns:a16="http://schemas.microsoft.com/office/drawing/2014/main" id="{61321A8E-3FE5-BD37-FEEE-D1D345E6E79D}"/>
              </a:ext>
            </a:extLst>
          </p:cNvPr>
          <p:cNvPicPr>
            <a:picLocks noChangeAspect="1"/>
          </p:cNvPicPr>
          <p:nvPr/>
        </p:nvPicPr>
        <p:blipFill>
          <a:blip r:embed="rId3"/>
          <a:srcRect/>
          <a:stretch>
            <a:fillRect/>
          </a:stretch>
        </p:blipFill>
        <p:spPr>
          <a:xfrm>
            <a:off x="5375330" y="24186"/>
            <a:ext cx="1749196" cy="1749196"/>
          </a:xfrm>
          <a:prstGeom prst="rect">
            <a:avLst/>
          </a:prstGeom>
        </p:spPr>
      </p:pic>
      <p:pic>
        <p:nvPicPr>
          <p:cNvPr id="11" name="Picture 10">
            <a:extLst>
              <a:ext uri="{FF2B5EF4-FFF2-40B4-BE49-F238E27FC236}">
                <a16:creationId xmlns:a16="http://schemas.microsoft.com/office/drawing/2014/main" id="{CC48B24F-7739-4F7E-58F2-6D624A4617F3}"/>
              </a:ext>
            </a:extLst>
          </p:cNvPr>
          <p:cNvPicPr>
            <a:picLocks noChangeAspect="1"/>
          </p:cNvPicPr>
          <p:nvPr/>
        </p:nvPicPr>
        <p:blipFill>
          <a:blip r:embed="rId4"/>
          <a:srcRect/>
          <a:stretch>
            <a:fillRect/>
          </a:stretch>
        </p:blipFill>
        <p:spPr>
          <a:xfrm>
            <a:off x="3854200" y="102086"/>
            <a:ext cx="1295284" cy="1295284"/>
          </a:xfrm>
          <a:prstGeom prst="rect">
            <a:avLst/>
          </a:prstGeom>
        </p:spPr>
      </p:pic>
    </p:spTree>
    <p:extLst>
      <p:ext uri="{BB962C8B-B14F-4D97-AF65-F5344CB8AC3E}">
        <p14:creationId xmlns:p14="http://schemas.microsoft.com/office/powerpoint/2010/main" val="163178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2C7B-C5B6-70EF-33FD-48A625340D4D}"/>
              </a:ext>
            </a:extLst>
          </p:cNvPr>
          <p:cNvSpPr>
            <a:spLocks noGrp="1"/>
          </p:cNvSpPr>
          <p:nvPr>
            <p:ph type="title"/>
          </p:nvPr>
        </p:nvSpPr>
        <p:spPr>
          <a:xfrm>
            <a:off x="466456" y="4161755"/>
            <a:ext cx="10856067" cy="1325563"/>
          </a:xfrm>
        </p:spPr>
        <p:txBody>
          <a:bodyPr>
            <a:normAutofit/>
          </a:bodyPr>
          <a:lstStyle/>
          <a:p>
            <a:pPr algn="l"/>
            <a:r>
              <a:rPr lang="en-US" dirty="0"/>
              <a:t>INTRODUCTION</a:t>
            </a:r>
            <a:endParaRPr lang="en-TH" dirty="0"/>
          </a:p>
        </p:txBody>
      </p:sp>
      <p:sp>
        <p:nvSpPr>
          <p:cNvPr id="28" name="TextBox 12">
            <a:extLst>
              <a:ext uri="{FF2B5EF4-FFF2-40B4-BE49-F238E27FC236}">
                <a16:creationId xmlns:a16="http://schemas.microsoft.com/office/drawing/2014/main" id="{FA97917D-9F52-FE85-B451-8EE5AA9002EB}"/>
              </a:ext>
            </a:extLst>
          </p:cNvPr>
          <p:cNvSpPr txBox="1">
            <a:spLocks noChangeArrowheads="1"/>
          </p:cNvSpPr>
          <p:nvPr/>
        </p:nvSpPr>
        <p:spPr bwMode="auto">
          <a:xfrm>
            <a:off x="9388698" y="5691996"/>
            <a:ext cx="1325050" cy="757130"/>
          </a:xfrm>
          <a:prstGeom prst="rect">
            <a:avLst/>
          </a:prstGeom>
          <a:noFill/>
          <a:ln>
            <a:noFill/>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160" b="0" i="0" u="none" strike="noStrike" kern="0" cap="none" spc="0" normalizeH="0" baseline="0" noProof="0" dirty="0">
                <a:ln>
                  <a:noFill/>
                </a:ln>
                <a:solidFill>
                  <a:srgbClr val="FFFFFF">
                    <a:lumMod val="75000"/>
                  </a:srgbClr>
                </a:solidFill>
                <a:effectLst/>
                <a:uLnTx/>
                <a:uFillTx/>
                <a:latin typeface="Arial" pitchFamily="34" charset="0"/>
                <a:cs typeface="Arial" pitchFamily="34" charset="0"/>
                <a:sym typeface="Arial"/>
              </a:rPr>
              <a:t>EFFECT</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160" b="0" i="0" u="none" strike="noStrike" kern="0" cap="none" spc="0" normalizeH="0" baseline="0" noProof="0" dirty="0">
                <a:ln>
                  <a:noFill/>
                </a:ln>
                <a:solidFill>
                  <a:srgbClr val="FFFFFF">
                    <a:lumMod val="75000"/>
                  </a:srgbClr>
                </a:solidFill>
                <a:effectLst/>
                <a:uLnTx/>
                <a:uFillTx/>
                <a:latin typeface="Arial" pitchFamily="34" charset="0"/>
                <a:cs typeface="Arial" pitchFamily="34" charset="0"/>
                <a:sym typeface="Arial"/>
              </a:rPr>
              <a:t>Visible</a:t>
            </a:r>
          </a:p>
        </p:txBody>
      </p:sp>
      <p:sp>
        <p:nvSpPr>
          <p:cNvPr id="29" name="TextBox 13">
            <a:extLst>
              <a:ext uri="{FF2B5EF4-FFF2-40B4-BE49-F238E27FC236}">
                <a16:creationId xmlns:a16="http://schemas.microsoft.com/office/drawing/2014/main" id="{E9F9C219-23C4-7023-2267-EA0D883E20E7}"/>
              </a:ext>
            </a:extLst>
          </p:cNvPr>
          <p:cNvSpPr txBox="1">
            <a:spLocks noChangeArrowheads="1"/>
          </p:cNvSpPr>
          <p:nvPr/>
        </p:nvSpPr>
        <p:spPr bwMode="auto">
          <a:xfrm>
            <a:off x="9777505" y="3812250"/>
            <a:ext cx="1748790" cy="1089529"/>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160" b="0" i="0" u="none" strike="noStrike" kern="0" cap="none" spc="0" normalizeH="0" baseline="0" noProof="0" dirty="0">
                <a:ln>
                  <a:noFill/>
                </a:ln>
                <a:solidFill>
                  <a:srgbClr val="FFFFFF">
                    <a:lumMod val="75000"/>
                  </a:srgbClr>
                </a:solidFill>
                <a:effectLst/>
                <a:uLnTx/>
                <a:uFillTx/>
                <a:latin typeface="Arial" pitchFamily="34" charset="0"/>
                <a:cs typeface="Arial" pitchFamily="34" charset="0"/>
                <a:sym typeface="Arial"/>
              </a:rPr>
              <a:t>CORE PROBLEMS</a:t>
            </a:r>
          </a:p>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160" b="0" i="0" u="none" strike="noStrike" kern="0" cap="none" spc="0" normalizeH="0" baseline="0" noProof="0" dirty="0">
                <a:ln>
                  <a:noFill/>
                </a:ln>
                <a:solidFill>
                  <a:srgbClr val="FFFFFF">
                    <a:lumMod val="75000"/>
                  </a:srgbClr>
                </a:solidFill>
                <a:effectLst/>
                <a:uLnTx/>
                <a:uFillTx/>
                <a:latin typeface="Arial" pitchFamily="34" charset="0"/>
                <a:cs typeface="Arial" pitchFamily="34" charset="0"/>
                <a:sym typeface="Arial"/>
              </a:rPr>
              <a:t>Visible</a:t>
            </a:r>
          </a:p>
        </p:txBody>
      </p:sp>
      <p:sp>
        <p:nvSpPr>
          <p:cNvPr id="30" name="TextBox 14">
            <a:extLst>
              <a:ext uri="{FF2B5EF4-FFF2-40B4-BE49-F238E27FC236}">
                <a16:creationId xmlns:a16="http://schemas.microsoft.com/office/drawing/2014/main" id="{4DF59934-5E47-7BF3-B43C-4F624E0D8FC0}"/>
              </a:ext>
            </a:extLst>
          </p:cNvPr>
          <p:cNvSpPr txBox="1">
            <a:spLocks noChangeArrowheads="1"/>
          </p:cNvSpPr>
          <p:nvPr/>
        </p:nvSpPr>
        <p:spPr bwMode="auto">
          <a:xfrm>
            <a:off x="9745717" y="1312532"/>
            <a:ext cx="1207770" cy="424732"/>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US" sz="2160" b="0" i="0" u="none" strike="noStrike" kern="0" cap="none" spc="0" normalizeH="0" baseline="0" noProof="0" dirty="0">
                <a:ln>
                  <a:noFill/>
                </a:ln>
                <a:solidFill>
                  <a:srgbClr val="FFFFFF">
                    <a:lumMod val="75000"/>
                  </a:srgbClr>
                </a:solidFill>
                <a:effectLst/>
                <a:uLnTx/>
                <a:uFillTx/>
                <a:latin typeface="Arial" pitchFamily="34" charset="0"/>
                <a:cs typeface="Arial" pitchFamily="34" charset="0"/>
                <a:sym typeface="Arial"/>
              </a:rPr>
              <a:t>CAUSE</a:t>
            </a:r>
          </a:p>
        </p:txBody>
      </p:sp>
      <p:grpSp>
        <p:nvGrpSpPr>
          <p:cNvPr id="3" name="Group 2">
            <a:extLst>
              <a:ext uri="{FF2B5EF4-FFF2-40B4-BE49-F238E27FC236}">
                <a16:creationId xmlns:a16="http://schemas.microsoft.com/office/drawing/2014/main" id="{CE74619D-92A1-D433-B295-9FC2D6EB2BEA}"/>
              </a:ext>
            </a:extLst>
          </p:cNvPr>
          <p:cNvGrpSpPr/>
          <p:nvPr/>
        </p:nvGrpSpPr>
        <p:grpSpPr>
          <a:xfrm>
            <a:off x="5758775" y="188434"/>
            <a:ext cx="3807418" cy="2937967"/>
            <a:chOff x="5758775" y="188434"/>
            <a:chExt cx="3807418" cy="2937967"/>
          </a:xfrm>
        </p:grpSpPr>
        <p:sp>
          <p:nvSpPr>
            <p:cNvPr id="31" name="Text Box 22">
              <a:extLst>
                <a:ext uri="{FF2B5EF4-FFF2-40B4-BE49-F238E27FC236}">
                  <a16:creationId xmlns:a16="http://schemas.microsoft.com/office/drawing/2014/main" id="{6BDF9048-5B45-9E22-40F6-C95EB84F719A}"/>
                </a:ext>
              </a:extLst>
            </p:cNvPr>
            <p:cNvSpPr txBox="1"/>
            <p:nvPr/>
          </p:nvSpPr>
          <p:spPr bwMode="auto">
            <a:xfrm>
              <a:off x="5894490" y="2131394"/>
              <a:ext cx="2955734" cy="673352"/>
            </a:xfrm>
            <a:prstGeom prst="rect">
              <a:avLst/>
            </a:prstGeom>
            <a:gradFill rotWithShape="1">
              <a:gsLst>
                <a:gs pos="0">
                  <a:srgbClr val="FFFFFF">
                    <a:tint val="80000"/>
                    <a:satMod val="300000"/>
                  </a:srgbClr>
                </a:gs>
                <a:gs pos="100000">
                  <a:srgbClr val="FFFFFF">
                    <a:shade val="30000"/>
                    <a:satMod val="200000"/>
                  </a:srgbClr>
                </a:gs>
              </a:gsLst>
              <a:path path="circle">
                <a:fillToRect l="50000" t="50000" r="50000" b="50000"/>
              </a:path>
            </a:gradFill>
            <a:ln w="6350">
              <a:solidFill>
                <a:prstClr val="black"/>
              </a:solidFill>
            </a:ln>
            <a:effectLst/>
          </p:spPr>
          <p:txBody>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PH" sz="1800" b="0" i="0" u="none" strike="noStrike" kern="0" cap="none" spc="0" normalizeH="0" baseline="0" noProof="0" dirty="0">
                  <a:ln>
                    <a:noFill/>
                  </a:ln>
                  <a:solidFill>
                    <a:srgbClr val="000000"/>
                  </a:solidFill>
                  <a:effectLst/>
                  <a:uLnTx/>
                  <a:uFillTx/>
                  <a:latin typeface="Arial"/>
                  <a:ea typeface="Calibri"/>
                  <a:cs typeface="Times New Roman"/>
                  <a:sym typeface="Arial"/>
                </a:rPr>
                <a:t>Lack of well-presented analyzed data</a:t>
              </a:r>
            </a:p>
          </p:txBody>
        </p:sp>
        <p:sp>
          <p:nvSpPr>
            <p:cNvPr id="32" name="Text Box 40">
              <a:extLst>
                <a:ext uri="{FF2B5EF4-FFF2-40B4-BE49-F238E27FC236}">
                  <a16:creationId xmlns:a16="http://schemas.microsoft.com/office/drawing/2014/main" id="{B07E30BD-B985-BCFC-AD0E-EB4F70D150F4}"/>
                </a:ext>
              </a:extLst>
            </p:cNvPr>
            <p:cNvSpPr txBox="1">
              <a:spLocks noChangeArrowheads="1"/>
            </p:cNvSpPr>
            <p:nvPr/>
          </p:nvSpPr>
          <p:spPr bwMode="auto">
            <a:xfrm>
              <a:off x="5905243" y="1190301"/>
              <a:ext cx="2955734" cy="633353"/>
            </a:xfrm>
            <a:prstGeom prst="rect">
              <a:avLst/>
            </a:prstGeom>
            <a:gradFill rotWithShape="1">
              <a:gsLst>
                <a:gs pos="0">
                  <a:srgbClr val="FFFFFF"/>
                </a:gs>
                <a:gs pos="50000">
                  <a:srgbClr val="FBFBFB"/>
                </a:gs>
                <a:gs pos="100000">
                  <a:srgbClr val="D0D0D0"/>
                </a:gs>
              </a:gsLst>
              <a:lin ang="5400000"/>
            </a:gradFill>
            <a:ln w="6350">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7000"/>
                </a:lnSpc>
                <a:spcBef>
                  <a:spcPct val="0"/>
                </a:spcBef>
                <a:spcAft>
                  <a:spcPts val="960"/>
                </a:spcAft>
                <a:buClr>
                  <a:srgbClr val="000000"/>
                </a:buClr>
                <a:buSzTx/>
                <a:buFont typeface="Arial" panose="020B0604020202020204" pitchFamily="34" charset="0"/>
                <a:buNone/>
                <a:tabLst/>
                <a:defRPr/>
              </a:pPr>
              <a:r>
                <a:rPr kumimoji="0" lang="en-PH" alt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No monitoring tools for fisheries production</a:t>
              </a:r>
            </a:p>
          </p:txBody>
        </p:sp>
        <p:sp>
          <p:nvSpPr>
            <p:cNvPr id="33" name="Text Box 40">
              <a:extLst>
                <a:ext uri="{FF2B5EF4-FFF2-40B4-BE49-F238E27FC236}">
                  <a16:creationId xmlns:a16="http://schemas.microsoft.com/office/drawing/2014/main" id="{511BA706-AC05-D9F9-0515-1A562A0589A2}"/>
                </a:ext>
              </a:extLst>
            </p:cNvPr>
            <p:cNvSpPr txBox="1">
              <a:spLocks noChangeArrowheads="1"/>
            </p:cNvSpPr>
            <p:nvPr/>
          </p:nvSpPr>
          <p:spPr bwMode="auto">
            <a:xfrm>
              <a:off x="5758775" y="188434"/>
              <a:ext cx="3240404" cy="683264"/>
            </a:xfrm>
            <a:prstGeom prst="rect">
              <a:avLst/>
            </a:prstGeom>
            <a:gradFill rotWithShape="1">
              <a:gsLst>
                <a:gs pos="0">
                  <a:srgbClr val="FFFFFF"/>
                </a:gs>
                <a:gs pos="50000">
                  <a:srgbClr val="FBFBFB"/>
                </a:gs>
                <a:gs pos="100000">
                  <a:srgbClr val="D0D0D0"/>
                </a:gs>
              </a:gsLst>
              <a:lin ang="5400000"/>
            </a:gradFill>
            <a:ln w="6350">
              <a:solidFill>
                <a:srgbClr val="0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auto" latinLnBrk="0" hangingPunct="1">
                <a:lnSpc>
                  <a:spcPct val="107000"/>
                </a:lnSpc>
                <a:spcBef>
                  <a:spcPct val="0"/>
                </a:spcBef>
                <a:spcAft>
                  <a:spcPts val="960"/>
                </a:spcAft>
                <a:buClr>
                  <a:srgbClr val="000000"/>
                </a:buClr>
                <a:buSzTx/>
                <a:buFont typeface="Arial" panose="020B0604020202020204" pitchFamily="34" charset="0"/>
                <a:buNone/>
                <a:tabLst/>
                <a:defRPr/>
              </a:pPr>
              <a:r>
                <a:rPr kumimoji="0" lang="en-PH" alt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Lack of data analysis tool to cluster and train datasets </a:t>
              </a:r>
            </a:p>
          </p:txBody>
        </p:sp>
        <p:cxnSp>
          <p:nvCxnSpPr>
            <p:cNvPr id="37" name="Straight Arrow Connector 36">
              <a:extLst>
                <a:ext uri="{FF2B5EF4-FFF2-40B4-BE49-F238E27FC236}">
                  <a16:creationId xmlns:a16="http://schemas.microsoft.com/office/drawing/2014/main" id="{4440CAE5-9DD3-4950-75DE-F676FB85FC4C}"/>
                </a:ext>
              </a:extLst>
            </p:cNvPr>
            <p:cNvCxnSpPr>
              <a:cxnSpLocks/>
            </p:cNvCxnSpPr>
            <p:nvPr/>
          </p:nvCxnSpPr>
          <p:spPr bwMode="auto">
            <a:xfrm>
              <a:off x="7383115" y="893298"/>
              <a:ext cx="0" cy="295508"/>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sp>
          <p:nvSpPr>
            <p:cNvPr id="38" name="Right Brace 37">
              <a:extLst>
                <a:ext uri="{FF2B5EF4-FFF2-40B4-BE49-F238E27FC236}">
                  <a16:creationId xmlns:a16="http://schemas.microsoft.com/office/drawing/2014/main" id="{31A748BB-8A7A-8E83-41AB-D11ED9C39961}"/>
                </a:ext>
              </a:extLst>
            </p:cNvPr>
            <p:cNvSpPr/>
            <p:nvPr/>
          </p:nvSpPr>
          <p:spPr>
            <a:xfrm>
              <a:off x="9211203" y="499597"/>
              <a:ext cx="354990" cy="2050602"/>
            </a:xfrm>
            <a:prstGeom prst="rightBrace">
              <a:avLst/>
            </a:prstGeom>
            <a:noFill/>
            <a:ln w="9525" cap="flat" cmpd="sng" algn="ctr">
              <a:solidFill>
                <a:srgbClr val="5B9BD5">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PH" sz="1400" b="0" i="0" u="none" strike="noStrike" kern="0" cap="none" spc="0" normalizeH="0" baseline="0" noProof="0">
                <a:ln>
                  <a:noFill/>
                </a:ln>
                <a:solidFill>
                  <a:srgbClr val="000000"/>
                </a:solidFill>
                <a:effectLst/>
                <a:uLnTx/>
                <a:uFillTx/>
                <a:latin typeface="Arial"/>
                <a:ea typeface="+mn-ea"/>
                <a:cs typeface="+mn-cs"/>
                <a:sym typeface="Arial"/>
              </a:endParaRPr>
            </a:p>
          </p:txBody>
        </p:sp>
        <p:cxnSp>
          <p:nvCxnSpPr>
            <p:cNvPr id="23" name="Straight Arrow Connector 22">
              <a:extLst>
                <a:ext uri="{FF2B5EF4-FFF2-40B4-BE49-F238E27FC236}">
                  <a16:creationId xmlns:a16="http://schemas.microsoft.com/office/drawing/2014/main" id="{2161B37E-9C6C-DBFD-0084-A6C0DCC2E52A}"/>
                </a:ext>
              </a:extLst>
            </p:cNvPr>
            <p:cNvCxnSpPr>
              <a:cxnSpLocks/>
            </p:cNvCxnSpPr>
            <p:nvPr/>
          </p:nvCxnSpPr>
          <p:spPr bwMode="auto">
            <a:xfrm>
              <a:off x="7369114" y="1835886"/>
              <a:ext cx="0" cy="295508"/>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24" name="Straight Arrow Connector 23">
              <a:extLst>
                <a:ext uri="{FF2B5EF4-FFF2-40B4-BE49-F238E27FC236}">
                  <a16:creationId xmlns:a16="http://schemas.microsoft.com/office/drawing/2014/main" id="{A0E3A256-5755-427B-68AD-909ECC766046}"/>
                </a:ext>
              </a:extLst>
            </p:cNvPr>
            <p:cNvCxnSpPr>
              <a:cxnSpLocks/>
            </p:cNvCxnSpPr>
            <p:nvPr/>
          </p:nvCxnSpPr>
          <p:spPr bwMode="auto">
            <a:xfrm>
              <a:off x="7369114" y="2830893"/>
              <a:ext cx="0" cy="295508"/>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grpSp>
      <p:grpSp>
        <p:nvGrpSpPr>
          <p:cNvPr id="4" name="Group 3">
            <a:extLst>
              <a:ext uri="{FF2B5EF4-FFF2-40B4-BE49-F238E27FC236}">
                <a16:creationId xmlns:a16="http://schemas.microsoft.com/office/drawing/2014/main" id="{1404646C-2512-2EA1-6605-E57142D17A65}"/>
              </a:ext>
            </a:extLst>
          </p:cNvPr>
          <p:cNvGrpSpPr/>
          <p:nvPr/>
        </p:nvGrpSpPr>
        <p:grpSpPr>
          <a:xfrm>
            <a:off x="5840141" y="3126401"/>
            <a:ext cx="3639989" cy="2601800"/>
            <a:chOff x="5840141" y="3126401"/>
            <a:chExt cx="3639989" cy="2601800"/>
          </a:xfrm>
        </p:grpSpPr>
        <p:sp>
          <p:nvSpPr>
            <p:cNvPr id="35" name="Text Box 3">
              <a:extLst>
                <a:ext uri="{FF2B5EF4-FFF2-40B4-BE49-F238E27FC236}">
                  <a16:creationId xmlns:a16="http://schemas.microsoft.com/office/drawing/2014/main" id="{D23516D9-8876-CD21-9FB0-C936B1BBD5CC}"/>
                </a:ext>
              </a:extLst>
            </p:cNvPr>
            <p:cNvSpPr txBox="1"/>
            <p:nvPr/>
          </p:nvSpPr>
          <p:spPr bwMode="auto">
            <a:xfrm>
              <a:off x="5894490" y="3126401"/>
              <a:ext cx="2955733" cy="1044877"/>
            </a:xfrm>
            <a:prstGeom prst="rect">
              <a:avLst/>
            </a:prstGeom>
            <a:gradFill rotWithShape="1">
              <a:gsLst>
                <a:gs pos="0">
                  <a:srgbClr val="FFFFFF">
                    <a:tint val="80000"/>
                    <a:satMod val="300000"/>
                  </a:srgbClr>
                </a:gs>
                <a:gs pos="100000">
                  <a:srgbClr val="FFFFFF">
                    <a:shade val="30000"/>
                    <a:satMod val="200000"/>
                  </a:srgbClr>
                </a:gs>
              </a:gsLst>
              <a:path path="circle">
                <a:fillToRect l="50000" t="50000" r="50000" b="50000"/>
              </a:path>
            </a:gradFill>
            <a:ln w="6350">
              <a:solidFill>
                <a:prstClr val="black"/>
              </a:solid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7000"/>
                </a:lnSpc>
                <a:spcBef>
                  <a:spcPts val="0"/>
                </a:spcBef>
                <a:spcAft>
                  <a:spcPts val="960"/>
                </a:spcAft>
                <a:buClr>
                  <a:srgbClr val="000000"/>
                </a:buClr>
                <a:buSzTx/>
                <a:buFont typeface="Arial"/>
                <a:buNone/>
                <a:tabLst/>
                <a:defRPr/>
              </a:pPr>
              <a:r>
                <a:rPr kumimoji="0" lang="en-US" altLang="en-US" sz="1800" b="0" i="0" u="none" strike="noStrike" kern="0" cap="none" spc="0" normalizeH="0" baseline="0" noProof="0" dirty="0">
                  <a:ln>
                    <a:noFill/>
                  </a:ln>
                  <a:solidFill>
                    <a:srgbClr val="000000"/>
                  </a:solidFill>
                  <a:effectLst/>
                  <a:uLnTx/>
                  <a:uFillTx/>
                  <a:latin typeface="Arial"/>
                  <a:ea typeface="+mj-ea"/>
                  <a:cs typeface="Calibri" panose="020F0502020204030204" pitchFamily="34" charset="0"/>
                  <a:sym typeface="Arial"/>
                </a:rPr>
                <a:t>Cannot addressed the problems in Fisheries Management</a:t>
              </a:r>
              <a:endParaRPr kumimoji="0" lang="en-US" alt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36" name="Text Box 3">
              <a:extLst>
                <a:ext uri="{FF2B5EF4-FFF2-40B4-BE49-F238E27FC236}">
                  <a16:creationId xmlns:a16="http://schemas.microsoft.com/office/drawing/2014/main" id="{3022C83C-B4F1-2E93-6C22-244ADF92B816}"/>
                </a:ext>
              </a:extLst>
            </p:cNvPr>
            <p:cNvSpPr txBox="1"/>
            <p:nvPr/>
          </p:nvSpPr>
          <p:spPr bwMode="auto">
            <a:xfrm>
              <a:off x="5840141" y="4474780"/>
              <a:ext cx="3081202" cy="957913"/>
            </a:xfrm>
            <a:prstGeom prst="rect">
              <a:avLst/>
            </a:prstGeom>
            <a:gradFill rotWithShape="1">
              <a:gsLst>
                <a:gs pos="0">
                  <a:srgbClr val="FFFFFF">
                    <a:tint val="80000"/>
                    <a:satMod val="300000"/>
                  </a:srgbClr>
                </a:gs>
                <a:gs pos="100000">
                  <a:srgbClr val="FFFFFF">
                    <a:shade val="30000"/>
                    <a:satMod val="200000"/>
                  </a:srgbClr>
                </a:gs>
              </a:gsLst>
              <a:path path="circle">
                <a:fillToRect l="50000" t="50000" r="50000" b="50000"/>
              </a:path>
            </a:gradFill>
            <a:ln w="6350">
              <a:solidFill>
                <a:prstClr val="black"/>
              </a:solid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7000"/>
                </a:lnSpc>
                <a:spcBef>
                  <a:spcPts val="0"/>
                </a:spcBef>
                <a:spcAft>
                  <a:spcPts val="960"/>
                </a:spcAft>
                <a:buClr>
                  <a:srgbClr val="000000"/>
                </a:buClr>
                <a:buSzTx/>
                <a:buFont typeface="Arial"/>
                <a:buNone/>
                <a:tabLst/>
                <a:defRPr/>
              </a:pPr>
              <a:r>
                <a:rPr kumimoji="0" lang="en-US" altLang="en-US" sz="1800" b="0" i="0" u="none" strike="noStrike" kern="0" cap="none" spc="0" normalizeH="0" baseline="0" noProof="0" dirty="0">
                  <a:ln>
                    <a:noFill/>
                  </a:ln>
                  <a:solidFill>
                    <a:srgbClr val="000000"/>
                  </a:solidFill>
                  <a:effectLst/>
                  <a:uLnTx/>
                  <a:uFillTx/>
                  <a:latin typeface="Arial"/>
                  <a:ea typeface="+mj-ea"/>
                  <a:cs typeface="Calibri" panose="020F0502020204030204" pitchFamily="34" charset="0"/>
                  <a:sym typeface="Arial"/>
                </a:rPr>
                <a:t>No basis for implementation of Effective Sustainable Fisheries Management</a:t>
              </a:r>
              <a:endParaRPr kumimoji="0" lang="en-US" alt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39" name="Right Brace 38">
              <a:extLst>
                <a:ext uri="{FF2B5EF4-FFF2-40B4-BE49-F238E27FC236}">
                  <a16:creationId xmlns:a16="http://schemas.microsoft.com/office/drawing/2014/main" id="{07B9EAE7-879B-686D-87DB-9670E4B6525A}"/>
                </a:ext>
              </a:extLst>
            </p:cNvPr>
            <p:cNvSpPr/>
            <p:nvPr/>
          </p:nvSpPr>
          <p:spPr>
            <a:xfrm>
              <a:off x="9211203" y="3464599"/>
              <a:ext cx="268927" cy="1818042"/>
            </a:xfrm>
            <a:prstGeom prst="rightBrace">
              <a:avLst>
                <a:gd name="adj1" fmla="val 0"/>
                <a:gd name="adj2" fmla="val 50000"/>
              </a:avLst>
            </a:prstGeom>
            <a:noFill/>
            <a:ln w="9525" cap="flat" cmpd="sng" algn="ctr">
              <a:solidFill>
                <a:srgbClr val="5B9BD5">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PH" sz="1400" b="0" i="0" u="none" strike="noStrike" kern="0" cap="none" spc="0" normalizeH="0" baseline="0" noProof="0">
                <a:ln>
                  <a:noFill/>
                </a:ln>
                <a:solidFill>
                  <a:srgbClr val="000000"/>
                </a:solidFill>
                <a:effectLst/>
                <a:uLnTx/>
                <a:uFillTx/>
                <a:latin typeface="Arial"/>
                <a:ea typeface="+mn-ea"/>
                <a:cs typeface="+mn-cs"/>
                <a:sym typeface="Arial"/>
              </a:endParaRPr>
            </a:p>
          </p:txBody>
        </p:sp>
        <p:cxnSp>
          <p:nvCxnSpPr>
            <p:cNvPr id="25" name="Straight Arrow Connector 24">
              <a:extLst>
                <a:ext uri="{FF2B5EF4-FFF2-40B4-BE49-F238E27FC236}">
                  <a16:creationId xmlns:a16="http://schemas.microsoft.com/office/drawing/2014/main" id="{5D246AAA-6A6D-1905-42B0-9BEE35869D38}"/>
                </a:ext>
              </a:extLst>
            </p:cNvPr>
            <p:cNvCxnSpPr>
              <a:cxnSpLocks/>
            </p:cNvCxnSpPr>
            <p:nvPr/>
          </p:nvCxnSpPr>
          <p:spPr bwMode="auto">
            <a:xfrm>
              <a:off x="7378977" y="4171278"/>
              <a:ext cx="0" cy="295508"/>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cxnSp>
          <p:nvCxnSpPr>
            <p:cNvPr id="26" name="Straight Arrow Connector 25">
              <a:extLst>
                <a:ext uri="{FF2B5EF4-FFF2-40B4-BE49-F238E27FC236}">
                  <a16:creationId xmlns:a16="http://schemas.microsoft.com/office/drawing/2014/main" id="{F9F83389-DD62-0014-6531-F51CD55C6E9A}"/>
                </a:ext>
              </a:extLst>
            </p:cNvPr>
            <p:cNvCxnSpPr>
              <a:cxnSpLocks/>
            </p:cNvCxnSpPr>
            <p:nvPr/>
          </p:nvCxnSpPr>
          <p:spPr bwMode="auto">
            <a:xfrm>
              <a:off x="7379274" y="5432693"/>
              <a:ext cx="0" cy="295508"/>
            </a:xfrm>
            <a:prstGeom prst="straightConnector1">
              <a:avLst/>
            </a:prstGeom>
            <a:noFill/>
            <a:ln w="38100" cap="flat" cmpd="sng" algn="ctr">
              <a:solidFill>
                <a:srgbClr val="000000"/>
              </a:solidFill>
              <a:prstDash val="solid"/>
              <a:tailEnd type="arrow"/>
            </a:ln>
            <a:effectLst>
              <a:outerShdw blurRad="40000" dist="23000" dir="5400000" rotWithShape="0">
                <a:srgbClr val="000000">
                  <a:alpha val="35000"/>
                </a:srgbClr>
              </a:outerShdw>
            </a:effectLst>
          </p:spPr>
        </p:cxnSp>
      </p:grpSp>
      <p:grpSp>
        <p:nvGrpSpPr>
          <p:cNvPr id="5" name="Group 4">
            <a:extLst>
              <a:ext uri="{FF2B5EF4-FFF2-40B4-BE49-F238E27FC236}">
                <a16:creationId xmlns:a16="http://schemas.microsoft.com/office/drawing/2014/main" id="{8BF00CD6-C3D0-4CAA-196D-5114E7AA7D46}"/>
              </a:ext>
            </a:extLst>
          </p:cNvPr>
          <p:cNvGrpSpPr/>
          <p:nvPr/>
        </p:nvGrpSpPr>
        <p:grpSpPr>
          <a:xfrm>
            <a:off x="5850895" y="5733885"/>
            <a:ext cx="3629235" cy="673353"/>
            <a:chOff x="5850895" y="5733885"/>
            <a:chExt cx="3629235" cy="673353"/>
          </a:xfrm>
        </p:grpSpPr>
        <p:sp>
          <p:nvSpPr>
            <p:cNvPr id="34" name="Text Box 3">
              <a:extLst>
                <a:ext uri="{FF2B5EF4-FFF2-40B4-BE49-F238E27FC236}">
                  <a16:creationId xmlns:a16="http://schemas.microsoft.com/office/drawing/2014/main" id="{D3CD6099-B34C-FF0F-B604-9EC5C241CEB0}"/>
                </a:ext>
              </a:extLst>
            </p:cNvPr>
            <p:cNvSpPr txBox="1"/>
            <p:nvPr/>
          </p:nvSpPr>
          <p:spPr bwMode="auto">
            <a:xfrm>
              <a:off x="5850895" y="5733885"/>
              <a:ext cx="3081202" cy="673353"/>
            </a:xfrm>
            <a:prstGeom prst="rect">
              <a:avLst/>
            </a:prstGeom>
            <a:gradFill rotWithShape="1">
              <a:gsLst>
                <a:gs pos="0">
                  <a:srgbClr val="FFFFFF">
                    <a:tint val="80000"/>
                    <a:satMod val="300000"/>
                  </a:srgbClr>
                </a:gs>
                <a:gs pos="100000">
                  <a:srgbClr val="FFFFFF">
                    <a:shade val="30000"/>
                    <a:satMod val="200000"/>
                  </a:srgbClr>
                </a:gs>
              </a:gsLst>
              <a:path path="circle">
                <a:fillToRect l="50000" t="50000" r="50000" b="50000"/>
              </a:path>
            </a:gradFill>
            <a:ln w="6350">
              <a:solidFill>
                <a:prstClr val="black"/>
              </a:solid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eaLnBrk="1" fontAlgn="auto" latinLnBrk="0" hangingPunct="1">
                <a:lnSpc>
                  <a:spcPct val="107000"/>
                </a:lnSpc>
                <a:spcBef>
                  <a:spcPts val="0"/>
                </a:spcBef>
                <a:spcAft>
                  <a:spcPts val="960"/>
                </a:spcAft>
                <a:buClr>
                  <a:srgbClr val="000000"/>
                </a:buClr>
                <a:buSzTx/>
                <a:buFont typeface="Arial"/>
                <a:buNone/>
                <a:tabLst/>
                <a:defRPr/>
              </a:pPr>
              <a:r>
                <a:rPr kumimoji="0" lang="en-US" altLang="en-US" sz="1800" b="0" i="0" u="none" strike="noStrike" kern="0" cap="none" spc="0" normalizeH="0" baseline="0" noProof="0" dirty="0">
                  <a:ln>
                    <a:noFill/>
                  </a:ln>
                  <a:solidFill>
                    <a:srgbClr val="000000"/>
                  </a:solidFill>
                  <a:effectLst/>
                  <a:uLnTx/>
                  <a:uFillTx/>
                  <a:latin typeface="Arial"/>
                  <a:ea typeface="+mj-ea"/>
                  <a:cs typeface="Calibri" panose="020F0502020204030204" pitchFamily="34" charset="0"/>
                  <a:sym typeface="Arial"/>
                </a:rPr>
                <a:t>Continuous decrease in fisheries production</a:t>
              </a:r>
              <a:endParaRPr kumimoji="0" lang="en-US" altLang="en-US" sz="1800" b="0" i="0" u="none" strike="noStrike" kern="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p:cxnSp>
          <p:nvCxnSpPr>
            <p:cNvPr id="27" name="Straight Arrow Connector 26">
              <a:extLst>
                <a:ext uri="{FF2B5EF4-FFF2-40B4-BE49-F238E27FC236}">
                  <a16:creationId xmlns:a16="http://schemas.microsoft.com/office/drawing/2014/main" id="{1691BCF5-6F20-EC74-11FA-835C3B43A80B}"/>
                </a:ext>
              </a:extLst>
            </p:cNvPr>
            <p:cNvCxnSpPr>
              <a:cxnSpLocks/>
              <a:stCxn id="34" idx="3"/>
            </p:cNvCxnSpPr>
            <p:nvPr/>
          </p:nvCxnSpPr>
          <p:spPr>
            <a:xfrm>
              <a:off x="8932097" y="6070562"/>
              <a:ext cx="548033" cy="0"/>
            </a:xfrm>
            <a:prstGeom prst="straightConnector1">
              <a:avLst/>
            </a:prstGeom>
            <a:noFill/>
            <a:ln w="9525" cap="flat" cmpd="sng" algn="ctr">
              <a:solidFill>
                <a:srgbClr val="5B9BD5">
                  <a:shade val="95000"/>
                  <a:satMod val="105000"/>
                </a:srgbClr>
              </a:solidFill>
              <a:prstDash val="solid"/>
              <a:tailEnd type="triangle"/>
            </a:ln>
            <a:effectLst/>
          </p:spPr>
        </p:cxnSp>
      </p:grpSp>
    </p:spTree>
    <p:extLst>
      <p:ext uri="{BB962C8B-B14F-4D97-AF65-F5344CB8AC3E}">
        <p14:creationId xmlns:p14="http://schemas.microsoft.com/office/powerpoint/2010/main" val="19016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F7A5B-8AA1-2F97-680F-2C7BF85C8173}"/>
              </a:ext>
            </a:extLst>
          </p:cNvPr>
          <p:cNvSpPr>
            <a:spLocks noGrp="1"/>
          </p:cNvSpPr>
          <p:nvPr>
            <p:ph type="title"/>
          </p:nvPr>
        </p:nvSpPr>
        <p:spPr/>
        <p:txBody>
          <a:bodyPr/>
          <a:lstStyle/>
          <a:p>
            <a:r>
              <a:rPr lang="en-US" dirty="0"/>
              <a:t>OBJECTIVES</a:t>
            </a:r>
            <a:endParaRPr lang="en-PH" dirty="0"/>
          </a:p>
        </p:txBody>
      </p:sp>
      <p:sp>
        <p:nvSpPr>
          <p:cNvPr id="3" name="Content Placeholder 2">
            <a:extLst>
              <a:ext uri="{FF2B5EF4-FFF2-40B4-BE49-F238E27FC236}">
                <a16:creationId xmlns:a16="http://schemas.microsoft.com/office/drawing/2014/main" id="{BB37E92E-D3F5-AA27-0594-A6B4AD0121FE}"/>
              </a:ext>
            </a:extLst>
          </p:cNvPr>
          <p:cNvSpPr>
            <a:spLocks noGrp="1"/>
          </p:cNvSpPr>
          <p:nvPr>
            <p:ph idx="1"/>
          </p:nvPr>
        </p:nvSpPr>
        <p:spPr>
          <a:xfrm>
            <a:off x="1679943" y="1747801"/>
            <a:ext cx="9993247" cy="4351338"/>
          </a:xfrm>
        </p:spPr>
        <p:txBody>
          <a:bodyPr/>
          <a:lstStyle/>
          <a:p>
            <a:r>
              <a:rPr lang="en-PH" sz="4000"/>
              <a:t>Develop KNMLPR prediction ensemble </a:t>
            </a:r>
            <a:r>
              <a:rPr lang="en-PH" sz="4000" dirty="0"/>
              <a:t>model for fish species populations in Manila Bay, Philippines.</a:t>
            </a:r>
          </a:p>
          <a:p>
            <a:r>
              <a:rPr lang="en-PH" sz="4000" dirty="0"/>
              <a:t>Evaluate the effectiveness of KNMLPR ensemble model using Precision-Recall (PR) and Receiver Operating Characteristic (ROC) plot.</a:t>
            </a:r>
          </a:p>
          <a:p>
            <a:pPr marL="0" indent="0">
              <a:buNone/>
            </a:pPr>
            <a:endParaRPr lang="en-PH" dirty="0"/>
          </a:p>
        </p:txBody>
      </p:sp>
    </p:spTree>
    <p:extLst>
      <p:ext uri="{BB962C8B-B14F-4D97-AF65-F5344CB8AC3E}">
        <p14:creationId xmlns:p14="http://schemas.microsoft.com/office/powerpoint/2010/main" val="721571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8292-5BBD-F11C-9FEF-9E8FAE8741F4}"/>
              </a:ext>
            </a:extLst>
          </p:cNvPr>
          <p:cNvSpPr>
            <a:spLocks noGrp="1"/>
          </p:cNvSpPr>
          <p:nvPr>
            <p:ph type="title"/>
          </p:nvPr>
        </p:nvSpPr>
        <p:spPr>
          <a:xfrm>
            <a:off x="1303505" y="307045"/>
            <a:ext cx="10321047" cy="843562"/>
          </a:xfrm>
        </p:spPr>
        <p:txBody>
          <a:bodyPr/>
          <a:lstStyle/>
          <a:p>
            <a:r>
              <a:rPr lang="en-PH" sz="4400" i="1" dirty="0"/>
              <a:t>KNMLPR Ensemble Model</a:t>
            </a:r>
            <a:endParaRPr lang="en-PH" i="1" dirty="0"/>
          </a:p>
        </p:txBody>
      </p:sp>
      <p:pic>
        <p:nvPicPr>
          <p:cNvPr id="4" name="Picture 3">
            <a:extLst>
              <a:ext uri="{FF2B5EF4-FFF2-40B4-BE49-F238E27FC236}">
                <a16:creationId xmlns:a16="http://schemas.microsoft.com/office/drawing/2014/main" id="{EE3A42CB-8E5A-B813-FA62-7A5EB4B6A90F}"/>
              </a:ext>
            </a:extLst>
          </p:cNvPr>
          <p:cNvPicPr>
            <a:picLocks noChangeAspect="1"/>
          </p:cNvPicPr>
          <p:nvPr/>
        </p:nvPicPr>
        <p:blipFill>
          <a:blip r:embed="rId3"/>
          <a:stretch>
            <a:fillRect/>
          </a:stretch>
        </p:blipFill>
        <p:spPr>
          <a:xfrm>
            <a:off x="3388981" y="1150607"/>
            <a:ext cx="6120914" cy="5529551"/>
          </a:xfrm>
          <a:prstGeom prst="rect">
            <a:avLst/>
          </a:prstGeom>
        </p:spPr>
      </p:pic>
      <p:sp>
        <p:nvSpPr>
          <p:cNvPr id="5" name="TextBox 4">
            <a:extLst>
              <a:ext uri="{FF2B5EF4-FFF2-40B4-BE49-F238E27FC236}">
                <a16:creationId xmlns:a16="http://schemas.microsoft.com/office/drawing/2014/main" id="{78AE3FB8-BCF8-8FA6-C5B5-178D99FD30D2}"/>
              </a:ext>
            </a:extLst>
          </p:cNvPr>
          <p:cNvSpPr txBox="1"/>
          <p:nvPr/>
        </p:nvSpPr>
        <p:spPr>
          <a:xfrm>
            <a:off x="654482" y="4530454"/>
            <a:ext cx="2734499" cy="769441"/>
          </a:xfrm>
          <a:prstGeom prst="rect">
            <a:avLst/>
          </a:prstGeom>
          <a:noFill/>
        </p:spPr>
        <p:txBody>
          <a:bodyPr wrap="square">
            <a:spAutoFit/>
          </a:bodyPr>
          <a:lstStyle/>
          <a:p>
            <a:pPr algn="ctr"/>
            <a:r>
              <a:rPr lang="en-US" sz="4400" dirty="0">
                <a:solidFill>
                  <a:srgbClr val="103EA7"/>
                </a:solidFill>
              </a:rPr>
              <a:t>METHODS</a:t>
            </a:r>
            <a:endParaRPr lang="en-PH" sz="4400" dirty="0">
              <a:solidFill>
                <a:srgbClr val="103EA7"/>
              </a:solidFill>
            </a:endParaRPr>
          </a:p>
        </p:txBody>
      </p:sp>
    </p:spTree>
    <p:extLst>
      <p:ext uri="{BB962C8B-B14F-4D97-AF65-F5344CB8AC3E}">
        <p14:creationId xmlns:p14="http://schemas.microsoft.com/office/powerpoint/2010/main" val="54962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07EC-DCB0-E114-FFD5-943D80846CDC}"/>
              </a:ext>
            </a:extLst>
          </p:cNvPr>
          <p:cNvSpPr>
            <a:spLocks noGrp="1"/>
          </p:cNvSpPr>
          <p:nvPr>
            <p:ph type="title"/>
          </p:nvPr>
        </p:nvSpPr>
        <p:spPr/>
        <p:txBody>
          <a:bodyPr/>
          <a:lstStyle/>
          <a:p>
            <a:r>
              <a:rPr lang="en-US" dirty="0"/>
              <a:t>RESULTS</a:t>
            </a:r>
            <a:endParaRPr lang="en-PH" dirty="0"/>
          </a:p>
        </p:txBody>
      </p:sp>
      <p:sp>
        <p:nvSpPr>
          <p:cNvPr id="4" name="Google Shape;98;g20eaa65afd3_3_1">
            <a:extLst>
              <a:ext uri="{FF2B5EF4-FFF2-40B4-BE49-F238E27FC236}">
                <a16:creationId xmlns:a16="http://schemas.microsoft.com/office/drawing/2014/main" id="{2BD6289B-247C-2279-467F-CBF4608C3DAD}"/>
              </a:ext>
            </a:extLst>
          </p:cNvPr>
          <p:cNvSpPr txBox="1">
            <a:spLocks/>
          </p:cNvSpPr>
          <p:nvPr/>
        </p:nvSpPr>
        <p:spPr>
          <a:xfrm>
            <a:off x="1723415" y="1544773"/>
            <a:ext cx="9560670" cy="619866"/>
          </a:xfrm>
          <a:prstGeom prst="rect">
            <a:avLst/>
          </a:prstGeom>
        </p:spPr>
        <p:txBody>
          <a:bodyPr spcFirstLastPara="1" vert="horz" wrap="square" lIns="91425" tIns="45700" rIns="91425" bIns="45700" rtlCol="0" anchor="ctr" anchorCtr="0">
            <a:norm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pPr>
              <a:spcBef>
                <a:spcPts val="0"/>
              </a:spcBef>
            </a:pPr>
            <a:r>
              <a:rPr lang="en-PH" sz="2800" b="1" i="1" dirty="0">
                <a:solidFill>
                  <a:schemeClr val="tx1"/>
                </a:solidFill>
              </a:rPr>
              <a:t>EVALUATION METRICES</a:t>
            </a:r>
          </a:p>
        </p:txBody>
      </p:sp>
      <p:graphicFrame>
        <p:nvGraphicFramePr>
          <p:cNvPr id="5" name="Table 4">
            <a:extLst>
              <a:ext uri="{FF2B5EF4-FFF2-40B4-BE49-F238E27FC236}">
                <a16:creationId xmlns:a16="http://schemas.microsoft.com/office/drawing/2014/main" id="{BBB313AF-7CEC-3F52-F59B-47960A0E4C0B}"/>
              </a:ext>
            </a:extLst>
          </p:cNvPr>
          <p:cNvGraphicFramePr>
            <a:graphicFrameLocks noGrp="1"/>
          </p:cNvGraphicFramePr>
          <p:nvPr>
            <p:extLst>
              <p:ext uri="{D42A27DB-BD31-4B8C-83A1-F6EECF244321}">
                <p14:modId xmlns:p14="http://schemas.microsoft.com/office/powerpoint/2010/main" val="3890470888"/>
              </p:ext>
            </p:extLst>
          </p:nvPr>
        </p:nvGraphicFramePr>
        <p:xfrm>
          <a:off x="1723415" y="2154909"/>
          <a:ext cx="9560670" cy="3795782"/>
        </p:xfrm>
        <a:graphic>
          <a:graphicData uri="http://schemas.openxmlformats.org/drawingml/2006/table">
            <a:tbl>
              <a:tblPr/>
              <a:tblGrid>
                <a:gridCol w="2021168">
                  <a:extLst>
                    <a:ext uri="{9D8B030D-6E8A-4147-A177-3AD203B41FA5}">
                      <a16:colId xmlns:a16="http://schemas.microsoft.com/office/drawing/2014/main" val="3804525479"/>
                    </a:ext>
                  </a:extLst>
                </a:gridCol>
                <a:gridCol w="1431575">
                  <a:extLst>
                    <a:ext uri="{9D8B030D-6E8A-4147-A177-3AD203B41FA5}">
                      <a16:colId xmlns:a16="http://schemas.microsoft.com/office/drawing/2014/main" val="3060496677"/>
                    </a:ext>
                  </a:extLst>
                </a:gridCol>
                <a:gridCol w="1431575">
                  <a:extLst>
                    <a:ext uri="{9D8B030D-6E8A-4147-A177-3AD203B41FA5}">
                      <a16:colId xmlns:a16="http://schemas.microsoft.com/office/drawing/2014/main" val="2552667582"/>
                    </a:ext>
                  </a:extLst>
                </a:gridCol>
                <a:gridCol w="1429557">
                  <a:extLst>
                    <a:ext uri="{9D8B030D-6E8A-4147-A177-3AD203B41FA5}">
                      <a16:colId xmlns:a16="http://schemas.microsoft.com/office/drawing/2014/main" val="2281829253"/>
                    </a:ext>
                  </a:extLst>
                </a:gridCol>
                <a:gridCol w="1718300">
                  <a:extLst>
                    <a:ext uri="{9D8B030D-6E8A-4147-A177-3AD203B41FA5}">
                      <a16:colId xmlns:a16="http://schemas.microsoft.com/office/drawing/2014/main" val="3036980982"/>
                    </a:ext>
                  </a:extLst>
                </a:gridCol>
                <a:gridCol w="1528495">
                  <a:extLst>
                    <a:ext uri="{9D8B030D-6E8A-4147-A177-3AD203B41FA5}">
                      <a16:colId xmlns:a16="http://schemas.microsoft.com/office/drawing/2014/main" val="4136889771"/>
                    </a:ext>
                  </a:extLst>
                </a:gridCol>
              </a:tblGrid>
              <a:tr h="463106">
                <a:tc>
                  <a:txBody>
                    <a:bodyPr/>
                    <a:lstStyle/>
                    <a:p>
                      <a:pPr algn="ctr"/>
                      <a:r>
                        <a:rPr lang="en-US" sz="3200" b="1" i="0" dirty="0">
                          <a:effectLst/>
                          <a:latin typeface="Calibri" panose="020F0502020204030204" pitchFamily="34" charset="0"/>
                          <a:ea typeface="Calibri" panose="020F0502020204030204" pitchFamily="34" charset="0"/>
                          <a:cs typeface="Calibri" panose="020F0502020204030204" pitchFamily="34" charset="0"/>
                        </a:rPr>
                        <a:t>Model</a:t>
                      </a:r>
                      <a:endParaRPr lang="en-PH" sz="3200" b="1"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i="0" dirty="0">
                          <a:effectLst/>
                          <a:latin typeface="Calibri" panose="020F0502020204030204" pitchFamily="34" charset="0"/>
                          <a:ea typeface="Calibri" panose="020F0502020204030204" pitchFamily="34" charset="0"/>
                          <a:cs typeface="Calibri" panose="020F0502020204030204" pitchFamily="34" charset="0"/>
                        </a:rPr>
                        <a:t>AUC</a:t>
                      </a:r>
                      <a:endParaRPr lang="en-PH" sz="3200" b="1" i="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i="0">
                          <a:effectLst/>
                          <a:latin typeface="Calibri" panose="020F0502020204030204" pitchFamily="34" charset="0"/>
                          <a:ea typeface="Calibri" panose="020F0502020204030204" pitchFamily="34" charset="0"/>
                          <a:cs typeface="Calibri" panose="020F0502020204030204" pitchFamily="34" charset="0"/>
                        </a:rPr>
                        <a:t>CA</a:t>
                      </a:r>
                      <a:endParaRPr lang="en-PH" sz="3200" b="1"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i="0">
                          <a:effectLst/>
                          <a:latin typeface="Calibri" panose="020F0502020204030204" pitchFamily="34" charset="0"/>
                          <a:ea typeface="Calibri" panose="020F0502020204030204" pitchFamily="34" charset="0"/>
                          <a:cs typeface="Calibri" panose="020F0502020204030204" pitchFamily="34" charset="0"/>
                        </a:rPr>
                        <a:t>F1</a:t>
                      </a:r>
                      <a:endParaRPr lang="en-PH" sz="3200" b="1"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i="0">
                          <a:effectLst/>
                          <a:latin typeface="Calibri" panose="020F0502020204030204" pitchFamily="34" charset="0"/>
                          <a:ea typeface="Calibri" panose="020F0502020204030204" pitchFamily="34" charset="0"/>
                          <a:cs typeface="Calibri" panose="020F0502020204030204" pitchFamily="34" charset="0"/>
                        </a:rPr>
                        <a:t>Precision</a:t>
                      </a:r>
                      <a:endParaRPr lang="en-PH" sz="3200" b="1"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i="0">
                          <a:effectLst/>
                          <a:latin typeface="Calibri" panose="020F0502020204030204" pitchFamily="34" charset="0"/>
                          <a:ea typeface="Calibri" panose="020F0502020204030204" pitchFamily="34" charset="0"/>
                          <a:cs typeface="Calibri" panose="020F0502020204030204" pitchFamily="34" charset="0"/>
                        </a:rPr>
                        <a:t>Recall</a:t>
                      </a:r>
                      <a:endParaRPr lang="en-PH" sz="3200" b="1" i="1">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975420"/>
                  </a:ext>
                </a:extLst>
              </a:tr>
              <a:tr h="543713">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K-NN</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941304"/>
                  </a:ext>
                </a:extLst>
              </a:tr>
              <a:tr h="817745">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Neural Network</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94%</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95%</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94%</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8975931"/>
                  </a:ext>
                </a:extLst>
              </a:tr>
              <a:tr h="978683">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Logistic Regression</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a:solidFill>
                            <a:srgbClr val="000000"/>
                          </a:solidFill>
                          <a:effectLst/>
                          <a:latin typeface="Calibri" panose="020F0502020204030204" pitchFamily="34" charset="0"/>
                          <a:ea typeface="Calibri" panose="020F0502020204030204" pitchFamily="34" charset="0"/>
                          <a:cs typeface="Calibri" panose="020F0502020204030204" pitchFamily="34" charset="0"/>
                        </a:rPr>
                        <a:t>98%</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0873144"/>
                  </a:ext>
                </a:extLst>
              </a:tr>
              <a:tr h="810346">
                <a:tc>
                  <a:txBody>
                    <a:bodyPr/>
                    <a:lstStyle/>
                    <a:p>
                      <a:pPr algn="ctr"/>
                      <a:r>
                        <a:rPr lang="en-PH"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Stack</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b="1">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b="1">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PH"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a:t>
                      </a:r>
                      <a:endParaRPr lang="en-PH" sz="3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006270"/>
                  </a:ext>
                </a:extLst>
              </a:tr>
            </a:tbl>
          </a:graphicData>
        </a:graphic>
      </p:graphicFrame>
    </p:spTree>
    <p:extLst>
      <p:ext uri="{BB962C8B-B14F-4D97-AF65-F5344CB8AC3E}">
        <p14:creationId xmlns:p14="http://schemas.microsoft.com/office/powerpoint/2010/main" val="197684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407EC-DCB0-E114-FFD5-943D80846CDC}"/>
              </a:ext>
            </a:extLst>
          </p:cNvPr>
          <p:cNvSpPr>
            <a:spLocks noGrp="1"/>
          </p:cNvSpPr>
          <p:nvPr>
            <p:ph type="title"/>
          </p:nvPr>
        </p:nvSpPr>
        <p:spPr/>
        <p:txBody>
          <a:bodyPr/>
          <a:lstStyle/>
          <a:p>
            <a:r>
              <a:rPr lang="en-US" dirty="0"/>
              <a:t>RESULTS</a:t>
            </a:r>
            <a:endParaRPr lang="en-PH" dirty="0"/>
          </a:p>
        </p:txBody>
      </p:sp>
      <p:sp>
        <p:nvSpPr>
          <p:cNvPr id="4" name="Google Shape;98;g20eaa65afd3_3_1">
            <a:extLst>
              <a:ext uri="{FF2B5EF4-FFF2-40B4-BE49-F238E27FC236}">
                <a16:creationId xmlns:a16="http://schemas.microsoft.com/office/drawing/2014/main" id="{2BD6289B-247C-2279-467F-CBF4608C3DAD}"/>
              </a:ext>
            </a:extLst>
          </p:cNvPr>
          <p:cNvSpPr txBox="1">
            <a:spLocks/>
          </p:cNvSpPr>
          <p:nvPr/>
        </p:nvSpPr>
        <p:spPr>
          <a:xfrm>
            <a:off x="2077112" y="1802433"/>
            <a:ext cx="8331485" cy="651753"/>
          </a:xfrm>
          <a:prstGeom prst="rect">
            <a:avLst/>
          </a:prstGeom>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4400" kern="1200">
                <a:solidFill>
                  <a:srgbClr val="103EA7"/>
                </a:solidFill>
                <a:latin typeface="Arial" panose="020B0604020202020204" pitchFamily="34" charset="0"/>
                <a:ea typeface="+mj-ea"/>
                <a:cs typeface="Arial" panose="020B0604020202020204" pitchFamily="34" charset="0"/>
              </a:defRPr>
            </a:lvl1pPr>
          </a:lstStyle>
          <a:p>
            <a:pPr>
              <a:spcBef>
                <a:spcPts val="0"/>
              </a:spcBef>
            </a:pPr>
            <a:r>
              <a:rPr lang="en-PH" sz="2800" b="1" i="1" cap="all" dirty="0">
                <a:solidFill>
                  <a:schemeClr val="tx1"/>
                </a:solidFill>
                <a:latin typeface="Times New Roman" panose="02020603050405020304" pitchFamily="18" charset="0"/>
                <a:cs typeface="Times New Roman" panose="02020603050405020304" pitchFamily="18" charset="0"/>
              </a:rPr>
              <a:t>Confusion Matrix for Stack MODEL</a:t>
            </a:r>
          </a:p>
        </p:txBody>
      </p:sp>
      <p:pic>
        <p:nvPicPr>
          <p:cNvPr id="3" name="Picture 2">
            <a:extLst>
              <a:ext uri="{FF2B5EF4-FFF2-40B4-BE49-F238E27FC236}">
                <a16:creationId xmlns:a16="http://schemas.microsoft.com/office/drawing/2014/main" id="{3143A5F5-B4F9-C816-B9E5-BDA456E1A163}"/>
              </a:ext>
            </a:extLst>
          </p:cNvPr>
          <p:cNvPicPr>
            <a:picLocks noChangeAspect="1"/>
          </p:cNvPicPr>
          <p:nvPr/>
        </p:nvPicPr>
        <p:blipFill>
          <a:blip r:embed="rId3"/>
          <a:stretch>
            <a:fillRect/>
          </a:stretch>
        </p:blipFill>
        <p:spPr>
          <a:xfrm>
            <a:off x="2009018" y="2322741"/>
            <a:ext cx="8562086" cy="3825140"/>
          </a:xfrm>
          <a:prstGeom prst="rect">
            <a:avLst/>
          </a:prstGeom>
        </p:spPr>
      </p:pic>
    </p:spTree>
    <p:extLst>
      <p:ext uri="{BB962C8B-B14F-4D97-AF65-F5344CB8AC3E}">
        <p14:creationId xmlns:p14="http://schemas.microsoft.com/office/powerpoint/2010/main" val="284450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8F280-F3C8-C65B-F17E-B90FB9CE7B73}"/>
              </a:ext>
            </a:extLst>
          </p:cNvPr>
          <p:cNvSpPr>
            <a:spLocks noGrp="1"/>
          </p:cNvSpPr>
          <p:nvPr>
            <p:ph type="title"/>
          </p:nvPr>
        </p:nvSpPr>
        <p:spPr>
          <a:xfrm>
            <a:off x="857656" y="231435"/>
            <a:ext cx="10759160" cy="662781"/>
          </a:xfrm>
        </p:spPr>
        <p:txBody>
          <a:bodyPr>
            <a:normAutofit fontScale="90000"/>
          </a:bodyPr>
          <a:lstStyle/>
          <a:p>
            <a:r>
              <a:rPr lang="en-PH" dirty="0"/>
              <a:t>RESULTS</a:t>
            </a:r>
          </a:p>
        </p:txBody>
      </p:sp>
      <p:pic>
        <p:nvPicPr>
          <p:cNvPr id="4" name="Picture 3">
            <a:extLst>
              <a:ext uri="{FF2B5EF4-FFF2-40B4-BE49-F238E27FC236}">
                <a16:creationId xmlns:a16="http://schemas.microsoft.com/office/drawing/2014/main" id="{3C1BB43A-91BD-113D-1EF3-B369B7DFCE67}"/>
              </a:ext>
            </a:extLst>
          </p:cNvPr>
          <p:cNvPicPr>
            <a:picLocks noChangeAspect="1"/>
          </p:cNvPicPr>
          <p:nvPr/>
        </p:nvPicPr>
        <p:blipFill>
          <a:blip r:embed="rId3"/>
          <a:stretch>
            <a:fillRect/>
          </a:stretch>
        </p:blipFill>
        <p:spPr>
          <a:xfrm>
            <a:off x="1631815" y="1489571"/>
            <a:ext cx="9210842" cy="5301002"/>
          </a:xfrm>
          <a:prstGeom prst="rect">
            <a:avLst/>
          </a:prstGeom>
        </p:spPr>
      </p:pic>
      <p:sp>
        <p:nvSpPr>
          <p:cNvPr id="6" name="TextBox 5">
            <a:extLst>
              <a:ext uri="{FF2B5EF4-FFF2-40B4-BE49-F238E27FC236}">
                <a16:creationId xmlns:a16="http://schemas.microsoft.com/office/drawing/2014/main" id="{1B90DEAC-4BDF-8AB3-7EA5-D3D76709C148}"/>
              </a:ext>
            </a:extLst>
          </p:cNvPr>
          <p:cNvSpPr txBox="1"/>
          <p:nvPr/>
        </p:nvSpPr>
        <p:spPr>
          <a:xfrm>
            <a:off x="2040746" y="1115454"/>
            <a:ext cx="8801911" cy="461665"/>
          </a:xfrm>
          <a:prstGeom prst="rect">
            <a:avLst/>
          </a:prstGeom>
          <a:noFill/>
        </p:spPr>
        <p:txBody>
          <a:bodyPr wrap="square">
            <a:spAutoFit/>
          </a:bodyPr>
          <a:lstStyle/>
          <a:p>
            <a:pPr algn="ctr"/>
            <a:r>
              <a:rPr lang="en-PH" sz="2400" b="1" i="1" dirty="0"/>
              <a:t>ROC Analysis Results of Stack Model </a:t>
            </a:r>
          </a:p>
        </p:txBody>
      </p:sp>
    </p:spTree>
    <p:extLst>
      <p:ext uri="{BB962C8B-B14F-4D97-AF65-F5344CB8AC3E}">
        <p14:creationId xmlns:p14="http://schemas.microsoft.com/office/powerpoint/2010/main" val="1788859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2A9219-447A-4D38-BB22-C5FD85D1E55C}"/>
              </a:ext>
            </a:extLst>
          </p:cNvPr>
          <p:cNvSpPr>
            <a:spLocks noGrp="1"/>
          </p:cNvSpPr>
          <p:nvPr>
            <p:ph type="title"/>
          </p:nvPr>
        </p:nvSpPr>
        <p:spPr>
          <a:xfrm>
            <a:off x="1361872" y="231435"/>
            <a:ext cx="10830128" cy="662781"/>
          </a:xfrm>
        </p:spPr>
        <p:txBody>
          <a:bodyPr>
            <a:normAutofit fontScale="90000"/>
          </a:bodyPr>
          <a:lstStyle/>
          <a:p>
            <a:r>
              <a:rPr lang="en-PH" dirty="0"/>
              <a:t>RESULTS</a:t>
            </a:r>
          </a:p>
        </p:txBody>
      </p:sp>
      <p:sp>
        <p:nvSpPr>
          <p:cNvPr id="6" name="TextBox 5">
            <a:extLst>
              <a:ext uri="{FF2B5EF4-FFF2-40B4-BE49-F238E27FC236}">
                <a16:creationId xmlns:a16="http://schemas.microsoft.com/office/drawing/2014/main" id="{101C726C-0AAD-2CC8-11F4-CCFA4230A114}"/>
              </a:ext>
            </a:extLst>
          </p:cNvPr>
          <p:cNvSpPr txBox="1"/>
          <p:nvPr/>
        </p:nvSpPr>
        <p:spPr>
          <a:xfrm>
            <a:off x="1760707" y="988990"/>
            <a:ext cx="9173182" cy="461665"/>
          </a:xfrm>
          <a:prstGeom prst="rect">
            <a:avLst/>
          </a:prstGeom>
          <a:noFill/>
        </p:spPr>
        <p:txBody>
          <a:bodyPr wrap="square">
            <a:spAutoFit/>
          </a:bodyPr>
          <a:lstStyle/>
          <a:p>
            <a:pPr algn="ctr"/>
            <a:r>
              <a:rPr lang="en-PH" sz="2400" b="1" i="1" dirty="0"/>
              <a:t>ROC Analysis Results of K-Nearest Neighbor Model</a:t>
            </a:r>
          </a:p>
        </p:txBody>
      </p:sp>
      <p:pic>
        <p:nvPicPr>
          <p:cNvPr id="7" name="Picture 6">
            <a:extLst>
              <a:ext uri="{FF2B5EF4-FFF2-40B4-BE49-F238E27FC236}">
                <a16:creationId xmlns:a16="http://schemas.microsoft.com/office/drawing/2014/main" id="{AD244CE1-9CB3-F46A-B3CF-0B996E318835}"/>
              </a:ext>
            </a:extLst>
          </p:cNvPr>
          <p:cNvPicPr>
            <a:picLocks noChangeAspect="1"/>
          </p:cNvPicPr>
          <p:nvPr/>
        </p:nvPicPr>
        <p:blipFill>
          <a:blip r:embed="rId2"/>
          <a:stretch>
            <a:fillRect/>
          </a:stretch>
        </p:blipFill>
        <p:spPr>
          <a:xfrm>
            <a:off x="1655212" y="1361869"/>
            <a:ext cx="9551051" cy="5360820"/>
          </a:xfrm>
          <a:prstGeom prst="rect">
            <a:avLst/>
          </a:prstGeom>
        </p:spPr>
      </p:pic>
    </p:spTree>
    <p:extLst>
      <p:ext uri="{BB962C8B-B14F-4D97-AF65-F5344CB8AC3E}">
        <p14:creationId xmlns:p14="http://schemas.microsoft.com/office/powerpoint/2010/main" val="14154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2A9219-447A-4D38-BB22-C5FD85D1E55C}"/>
              </a:ext>
            </a:extLst>
          </p:cNvPr>
          <p:cNvSpPr>
            <a:spLocks noGrp="1"/>
          </p:cNvSpPr>
          <p:nvPr>
            <p:ph type="title"/>
          </p:nvPr>
        </p:nvSpPr>
        <p:spPr>
          <a:xfrm>
            <a:off x="1361872" y="231435"/>
            <a:ext cx="10830128" cy="662781"/>
          </a:xfrm>
        </p:spPr>
        <p:txBody>
          <a:bodyPr>
            <a:normAutofit fontScale="90000"/>
          </a:bodyPr>
          <a:lstStyle/>
          <a:p>
            <a:r>
              <a:rPr lang="en-PH" dirty="0"/>
              <a:t>RESULTS</a:t>
            </a:r>
          </a:p>
        </p:txBody>
      </p:sp>
      <p:sp>
        <p:nvSpPr>
          <p:cNvPr id="6" name="TextBox 5">
            <a:extLst>
              <a:ext uri="{FF2B5EF4-FFF2-40B4-BE49-F238E27FC236}">
                <a16:creationId xmlns:a16="http://schemas.microsoft.com/office/drawing/2014/main" id="{101C726C-0AAD-2CC8-11F4-CCFA4230A114}"/>
              </a:ext>
            </a:extLst>
          </p:cNvPr>
          <p:cNvSpPr txBox="1"/>
          <p:nvPr/>
        </p:nvSpPr>
        <p:spPr>
          <a:xfrm>
            <a:off x="1731523" y="988990"/>
            <a:ext cx="8949448" cy="461665"/>
          </a:xfrm>
          <a:prstGeom prst="rect">
            <a:avLst/>
          </a:prstGeom>
          <a:noFill/>
        </p:spPr>
        <p:txBody>
          <a:bodyPr wrap="square">
            <a:spAutoFit/>
          </a:bodyPr>
          <a:lstStyle/>
          <a:p>
            <a:pPr algn="ctr"/>
            <a:r>
              <a:rPr lang="en-PH" sz="2400" b="1" i="1" dirty="0"/>
              <a:t>ROC Analysis Results of Logistic Regression Model</a:t>
            </a:r>
          </a:p>
        </p:txBody>
      </p:sp>
      <p:pic>
        <p:nvPicPr>
          <p:cNvPr id="2" name="Picture 1">
            <a:extLst>
              <a:ext uri="{FF2B5EF4-FFF2-40B4-BE49-F238E27FC236}">
                <a16:creationId xmlns:a16="http://schemas.microsoft.com/office/drawing/2014/main" id="{65880807-4763-EAD7-7256-F83C6527B9CB}"/>
              </a:ext>
            </a:extLst>
          </p:cNvPr>
          <p:cNvPicPr>
            <a:picLocks noChangeAspect="1"/>
          </p:cNvPicPr>
          <p:nvPr/>
        </p:nvPicPr>
        <p:blipFill>
          <a:blip r:embed="rId2"/>
          <a:stretch>
            <a:fillRect/>
          </a:stretch>
        </p:blipFill>
        <p:spPr>
          <a:xfrm>
            <a:off x="1533727" y="1484862"/>
            <a:ext cx="9234792" cy="5227218"/>
          </a:xfrm>
          <a:prstGeom prst="rect">
            <a:avLst/>
          </a:prstGeom>
        </p:spPr>
      </p:pic>
    </p:spTree>
    <p:extLst>
      <p:ext uri="{BB962C8B-B14F-4D97-AF65-F5344CB8AC3E}">
        <p14:creationId xmlns:p14="http://schemas.microsoft.com/office/powerpoint/2010/main" val="2158298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1463</Words>
  <Application>Microsoft Office PowerPoint</Application>
  <PresentationFormat>Widescreen</PresentationFormat>
  <Paragraphs>107</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Bold</vt:lpstr>
      <vt:lpstr>Arial Italics</vt:lpstr>
      <vt:lpstr>Calibri</vt:lpstr>
      <vt:lpstr>Times New Roman</vt:lpstr>
      <vt:lpstr>Office Theme</vt:lpstr>
      <vt:lpstr>PowerPoint Presentation</vt:lpstr>
      <vt:lpstr>INTRODUCTION</vt:lpstr>
      <vt:lpstr>OBJECTIVES</vt:lpstr>
      <vt:lpstr>KNMLPR Ensemble Model</vt:lpstr>
      <vt:lpstr>RESULTS</vt:lpstr>
      <vt:lpstr>RESULTS</vt:lpstr>
      <vt:lpstr>RESULTS</vt:lpstr>
      <vt:lpstr>RESULTS</vt:lpstr>
      <vt:lpstr>RESULTS</vt:lpstr>
      <vt:lpstr>RESULTS</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Sutasinee Jitanan</dc:creator>
  <cp:lastModifiedBy>Michael Rasdas</cp:lastModifiedBy>
  <cp:revision>55</cp:revision>
  <dcterms:created xsi:type="dcterms:W3CDTF">2023-05-16T14:53:12Z</dcterms:created>
  <dcterms:modified xsi:type="dcterms:W3CDTF">2023-06-11T14:09:00Z</dcterms:modified>
</cp:coreProperties>
</file>