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58" r:id="rId1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0FDFF"/>
    <a:srgbClr val="941651"/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8"/>
    <p:restoredTop sz="96058"/>
  </p:normalViewPr>
  <p:slideViewPr>
    <p:cSldViewPr snapToGrid="0">
      <p:cViewPr varScale="1">
        <p:scale>
          <a:sx n="86" d="100"/>
          <a:sy n="86" d="100"/>
        </p:scale>
        <p:origin x="67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8384598898428E-2"/>
          <c:y val="0"/>
          <c:w val="0.95131615401101577"/>
          <c:h val="0.84603934567105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Cattle</c:v>
                </c:pt>
                <c:pt idx="1">
                  <c:v>Buffalo</c:v>
                </c:pt>
                <c:pt idx="2">
                  <c:v>Sheep</c:v>
                </c:pt>
                <c:pt idx="3">
                  <c:v>Goat</c:v>
                </c:pt>
                <c:pt idx="4">
                  <c:v>Chicken</c:v>
                </c:pt>
                <c:pt idx="5">
                  <c:v>Duck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5.9200000000000003E-2</c:v>
                </c:pt>
                <c:pt idx="1">
                  <c:v>3.5999999999999999E-3</c:v>
                </c:pt>
                <c:pt idx="2">
                  <c:v>8.6999999999999994E-3</c:v>
                </c:pt>
                <c:pt idx="3">
                  <c:v>6.4100000000000004E-2</c:v>
                </c:pt>
                <c:pt idx="4">
                  <c:v>0.71950000000000003</c:v>
                </c:pt>
                <c:pt idx="5">
                  <c:v>0.1449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2-1C47-BB80-53DA1C11D4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7729743"/>
        <c:axId val="977730991"/>
      </c:barChart>
      <c:catAx>
        <c:axId val="9777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7730991"/>
        <c:crosses val="autoZero"/>
        <c:auto val="1"/>
        <c:lblAlgn val="ctr"/>
        <c:lblOffset val="100"/>
        <c:noMultiLvlLbl val="0"/>
      </c:catAx>
      <c:valAx>
        <c:axId val="97773099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77729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616876" y="1733056"/>
            <a:ext cx="1020936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2B4A9D"/>
                </a:solidFill>
                <a:latin typeface="Arial Bold"/>
              </a:rPr>
              <a:t>SmartPoultry</a:t>
            </a:r>
            <a:r>
              <a:rPr lang="en-US" sz="3200" b="1" dirty="0">
                <a:solidFill>
                  <a:srgbClr val="2B4A9D"/>
                </a:solidFill>
                <a:latin typeface="Arial Bold"/>
              </a:rPr>
              <a:t>: Early Detection of Poultry Disease from Smartphone Captured Fecal Image</a:t>
            </a:r>
            <a:endParaRPr lang="en-US" sz="4400" b="1" dirty="0">
              <a:solidFill>
                <a:srgbClr val="2B4A9D"/>
              </a:solidFill>
              <a:latin typeface="Arial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 err="1">
                <a:solidFill>
                  <a:srgbClr val="DB5300"/>
                </a:solidFill>
                <a:latin typeface="Arial Bold"/>
              </a:rPr>
              <a:t>Kaniz</a:t>
            </a:r>
            <a:r>
              <a:rPr lang="en-US" sz="4000" dirty="0">
                <a:solidFill>
                  <a:srgbClr val="DB5300"/>
                </a:solidFill>
                <a:latin typeface="Arial Bold"/>
              </a:rPr>
              <a:t> Fatema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endParaRPr lang="en-US" sz="2300" dirty="0">
              <a:latin typeface="Arial Bold"/>
            </a:endParaRP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Senior Lecturer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Dept. of CSE, Independent University, Bangladesh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4705"/>
          </a:xfrm>
        </p:spPr>
        <p:txBody>
          <a:bodyPr/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020920"/>
            <a:ext cx="9673856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Bangladesh,1.4% GDP comes from livestock sector and 71.95% of it are chicken.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82828"/>
                </a:solidFill>
              </a:rPr>
              <a:t>Major percentage of chicken comes from local poultry farmers who are not trained </a:t>
            </a:r>
          </a:p>
          <a:p>
            <a:r>
              <a:rPr lang="en-US" sz="2200" dirty="0">
                <a:solidFill>
                  <a:srgbClr val="282828"/>
                </a:solidFill>
              </a:rPr>
              <a:t>They rely </a:t>
            </a:r>
            <a:r>
              <a:rPr lang="en-US" sz="2200" dirty="0">
                <a:effectLst/>
              </a:rPr>
              <a:t>on their experience to detect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diseases to seek professional’s help, which occasionally fails and </a:t>
            </a:r>
            <a:r>
              <a:rPr lang="en-US" sz="2200" dirty="0">
                <a:effectLst/>
                <a:highlight>
                  <a:srgbClr val="00FFFF"/>
                </a:highlight>
              </a:rPr>
              <a:t>results in widespread chicken death</a:t>
            </a:r>
          </a:p>
          <a:p>
            <a:endParaRPr lang="en-US" sz="22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82828"/>
              </a:solidFill>
            </a:endParaRPr>
          </a:p>
          <a:p>
            <a:endParaRPr lang="en-TH" sz="2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1CB47E-0A82-21CC-EA55-07FDCFEE7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346199"/>
              </p:ext>
            </p:extLst>
          </p:nvPr>
        </p:nvGraphicFramePr>
        <p:xfrm>
          <a:off x="2683571" y="3429000"/>
          <a:ext cx="5739070" cy="312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DB372F-673F-0498-7926-CEECDBBC5169}"/>
              </a:ext>
            </a:extLst>
          </p:cNvPr>
          <p:cNvSpPr txBox="1"/>
          <p:nvPr/>
        </p:nvSpPr>
        <p:spPr>
          <a:xfrm>
            <a:off x="3281680" y="3968904"/>
            <a:ext cx="281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Livestock population of Bangladesh</a:t>
            </a: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3120"/>
          </a:xfrm>
        </p:spPr>
        <p:txBody>
          <a:bodyPr/>
          <a:lstStyle/>
          <a:p>
            <a:r>
              <a:rPr lang="en-US" dirty="0"/>
              <a:t>Introduction (2)</a:t>
            </a:r>
            <a:endParaRPr lang="en-TH" dirty="0"/>
          </a:p>
        </p:txBody>
      </p:sp>
      <p:pic>
        <p:nvPicPr>
          <p:cNvPr id="5" name="Content Placeholder 4" descr="A picture containing text, circle, font, colorfulness&#10;&#10;Description automatically generated">
            <a:extLst>
              <a:ext uri="{FF2B5EF4-FFF2-40B4-BE49-F238E27FC236}">
                <a16:creationId xmlns:a16="http://schemas.microsoft.com/office/drawing/2014/main" id="{59C30270-DD7F-A4BB-AE07-A0270EEED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6881" y="2689198"/>
            <a:ext cx="3764959" cy="22329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8AC32-92E0-37C4-2F5D-CACFD435FF98}"/>
              </a:ext>
            </a:extLst>
          </p:cNvPr>
          <p:cNvSpPr txBox="1"/>
          <p:nvPr/>
        </p:nvSpPr>
        <p:spPr>
          <a:xfrm>
            <a:off x="1960880" y="1236756"/>
            <a:ext cx="81686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detection of chicken disease can save the chicken and prevent money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Salmonella is the most common chicken</a:t>
            </a:r>
            <a:r>
              <a:rPr lang="en-US" sz="2200" dirty="0">
                <a:solidFill>
                  <a:srgbClr val="2828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 in Bangladesh, followed by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umboro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NCD and Coccidiosis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ollage, mosaic, screenshot, art&#10;&#10;Description automatically generated">
            <a:extLst>
              <a:ext uri="{FF2B5EF4-FFF2-40B4-BE49-F238E27FC236}">
                <a16:creationId xmlns:a16="http://schemas.microsoft.com/office/drawing/2014/main" id="{50F3C623-430A-1D88-4226-FDF91A751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54" y="3193964"/>
            <a:ext cx="7705316" cy="34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15465"/>
            <a:ext cx="9673856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Helvetica" pitchFamily="2" charset="0"/>
              </a:rPr>
              <a:t>M</a:t>
            </a:r>
            <a:r>
              <a:rPr lang="en-US" sz="2200" dirty="0">
                <a:effectLst/>
                <a:latin typeface="Helvetica" pitchFamily="2" charset="0"/>
              </a:rPr>
              <a:t>ethods based on the behavioral characters</a:t>
            </a:r>
            <a:r>
              <a:rPr lang="en-US" sz="2200" dirty="0">
                <a:latin typeface="Helvetica" pitchFamily="2" charset="0"/>
              </a:rPr>
              <a:t> are expensive,</a:t>
            </a:r>
            <a:r>
              <a:rPr lang="en-US" sz="2200" dirty="0">
                <a:effectLst/>
                <a:latin typeface="Helvetica" pitchFamily="2" charset="0"/>
              </a:rPr>
              <a:t> difficult to implement and not user friendly</a:t>
            </a:r>
          </a:p>
          <a:p>
            <a:r>
              <a:rPr lang="en-US" sz="2200" dirty="0">
                <a:latin typeface="Helvetica" pitchFamily="2" charset="0"/>
              </a:rPr>
              <a:t>F</a:t>
            </a:r>
            <a:r>
              <a:rPr lang="en-US" sz="2200" dirty="0">
                <a:effectLst/>
                <a:latin typeface="Helvetica" pitchFamily="2" charset="0"/>
              </a:rPr>
              <a:t>eces image-based methods are more practical, bu</a:t>
            </a:r>
            <a:r>
              <a:rPr lang="en-US" sz="2200" dirty="0">
                <a:latin typeface="Helvetica" pitchFamily="2" charset="0"/>
              </a:rPr>
              <a:t>t the existing methods fail to </a:t>
            </a:r>
            <a:r>
              <a:rPr lang="en-US" sz="2200" dirty="0">
                <a:effectLst/>
                <a:latin typeface="Helvetica" pitchFamily="2" charset="0"/>
              </a:rPr>
              <a:t>identify the disease type with sufficient accuracy</a:t>
            </a:r>
          </a:p>
          <a:p>
            <a:endParaRPr lang="en-TH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87511-E153-E6D7-04C7-891DA50C7E51}"/>
              </a:ext>
            </a:extLst>
          </p:cNvPr>
          <p:cNvSpPr txBox="1"/>
          <p:nvPr/>
        </p:nvSpPr>
        <p:spPr>
          <a:xfrm>
            <a:off x="1879138" y="4165600"/>
            <a:ext cx="7509164" cy="769441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propose a practical, cheap and rapid system to detect chicken disease from smartphone captured fecal image</a:t>
            </a:r>
          </a:p>
        </p:txBody>
      </p:sp>
    </p:spTree>
    <p:extLst>
      <p:ext uri="{BB962C8B-B14F-4D97-AF65-F5344CB8AC3E}">
        <p14:creationId xmlns:p14="http://schemas.microsoft.com/office/powerpoint/2010/main" val="422922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10160"/>
            <a:ext cx="10515600" cy="680223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System</a:t>
            </a:r>
            <a:endParaRPr lang="en-TH" dirty="0"/>
          </a:p>
        </p:txBody>
      </p:sp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0E0AEF6-2775-A450-FFA2-B408148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50" y="1748642"/>
            <a:ext cx="7773300" cy="2975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26B5C-D046-3E8F-A1B6-A4C568CBDBAA}"/>
              </a:ext>
            </a:extLst>
          </p:cNvPr>
          <p:cNvSpPr txBox="1"/>
          <p:nvPr/>
        </p:nvSpPr>
        <p:spPr>
          <a:xfrm>
            <a:off x="2590800" y="821948"/>
            <a:ext cx="9145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total of 1080 feces images which include 270 images of each category: healthy, salmonella, NCD and coccidiosis. Data augmentation was also applied for training.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70154-7B5A-0190-538B-C035F1F966AF}"/>
              </a:ext>
            </a:extLst>
          </p:cNvPr>
          <p:cNvSpPr txBox="1"/>
          <p:nvPr/>
        </p:nvSpPr>
        <p:spPr>
          <a:xfrm>
            <a:off x="1991360" y="5228407"/>
            <a:ext cx="1002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T</a:t>
            </a:r>
            <a:r>
              <a:rPr lang="en-US" dirty="0">
                <a:effectLst/>
                <a:latin typeface="Helvetica" pitchFamily="2" charset="0"/>
              </a:rPr>
              <a:t>o achieve the best performance epoch, batch size, optimizer, learning rate and dropout hyperparameters were optimized using grid-base approach. </a:t>
            </a:r>
          </a:p>
        </p:txBody>
      </p:sp>
    </p:spTree>
    <p:extLst>
      <p:ext uri="{BB962C8B-B14F-4D97-AF65-F5344CB8AC3E}">
        <p14:creationId xmlns:p14="http://schemas.microsoft.com/office/powerpoint/2010/main" val="394816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10160"/>
            <a:ext cx="10515600" cy="751840"/>
          </a:xfrm>
        </p:spPr>
        <p:txBody>
          <a:bodyPr>
            <a:normAutofit/>
          </a:bodyPr>
          <a:lstStyle/>
          <a:p>
            <a:r>
              <a:rPr lang="en-US" dirty="0"/>
              <a:t>Results: Base Model Selection</a:t>
            </a:r>
            <a:endParaRPr lang="en-TH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703158-B549-2208-F72D-3587C3A12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2448"/>
              </p:ext>
            </p:extLst>
          </p:nvPr>
        </p:nvGraphicFramePr>
        <p:xfrm>
          <a:off x="2164080" y="1056640"/>
          <a:ext cx="8493759" cy="432816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057416">
                  <a:extLst>
                    <a:ext uri="{9D8B030D-6E8A-4147-A177-3AD203B41FA5}">
                      <a16:colId xmlns:a16="http://schemas.microsoft.com/office/drawing/2014/main" val="3273533422"/>
                    </a:ext>
                  </a:extLst>
                </a:gridCol>
                <a:gridCol w="1196111">
                  <a:extLst>
                    <a:ext uri="{9D8B030D-6E8A-4147-A177-3AD203B41FA5}">
                      <a16:colId xmlns:a16="http://schemas.microsoft.com/office/drawing/2014/main" val="230682967"/>
                    </a:ext>
                  </a:extLst>
                </a:gridCol>
                <a:gridCol w="1017088">
                  <a:extLst>
                    <a:ext uri="{9D8B030D-6E8A-4147-A177-3AD203B41FA5}">
                      <a16:colId xmlns:a16="http://schemas.microsoft.com/office/drawing/2014/main" val="4181431846"/>
                    </a:ext>
                  </a:extLst>
                </a:gridCol>
                <a:gridCol w="885279">
                  <a:extLst>
                    <a:ext uri="{9D8B030D-6E8A-4147-A177-3AD203B41FA5}">
                      <a16:colId xmlns:a16="http://schemas.microsoft.com/office/drawing/2014/main" val="2813456181"/>
                    </a:ext>
                  </a:extLst>
                </a:gridCol>
                <a:gridCol w="1010201">
                  <a:extLst>
                    <a:ext uri="{9D8B030D-6E8A-4147-A177-3AD203B41FA5}">
                      <a16:colId xmlns:a16="http://schemas.microsoft.com/office/drawing/2014/main" val="2800134677"/>
                    </a:ext>
                  </a:extLst>
                </a:gridCol>
                <a:gridCol w="1010201">
                  <a:extLst>
                    <a:ext uri="{9D8B030D-6E8A-4147-A177-3AD203B41FA5}">
                      <a16:colId xmlns:a16="http://schemas.microsoft.com/office/drawing/2014/main" val="2134090073"/>
                    </a:ext>
                  </a:extLst>
                </a:gridCol>
                <a:gridCol w="930526">
                  <a:extLst>
                    <a:ext uri="{9D8B030D-6E8A-4147-A177-3AD203B41FA5}">
                      <a16:colId xmlns:a16="http://schemas.microsoft.com/office/drawing/2014/main" val="1635752370"/>
                    </a:ext>
                  </a:extLst>
                </a:gridCol>
                <a:gridCol w="1386937">
                  <a:extLst>
                    <a:ext uri="{9D8B030D-6E8A-4147-A177-3AD203B41FA5}">
                      <a16:colId xmlns:a16="http://schemas.microsoft.com/office/drawing/2014/main" val="4253555808"/>
                    </a:ext>
                  </a:extLst>
                </a:gridCol>
              </a:tblGrid>
              <a:tr h="744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Pre-trained Models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Training accuracy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Training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Validation accuracy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Validation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Test Accuracy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Micro-average AUC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573495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MobileNetV2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794850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InceptionV3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401347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 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DenseNet201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663808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 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Xception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290607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 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VGG19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260278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 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VGG16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450751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 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ResNet152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0.365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929672"/>
                  </a:ext>
                </a:extLst>
              </a:tr>
              <a:tr h="44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Network 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ResNet50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0.972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0.458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210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37E55A-AA01-54E1-DE2C-462E801CFC88}"/>
              </a:ext>
            </a:extLst>
          </p:cNvPr>
          <p:cNvSpPr txBox="1"/>
          <p:nvPr/>
        </p:nvSpPr>
        <p:spPr>
          <a:xfrm>
            <a:off x="2529840" y="5699761"/>
            <a:ext cx="758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Networks 1-4 achieved the best classification accuracy for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validation and test dataset.</a:t>
            </a:r>
          </a:p>
        </p:txBody>
      </p:sp>
    </p:spTree>
    <p:extLst>
      <p:ext uri="{BB962C8B-B14F-4D97-AF65-F5344CB8AC3E}">
        <p14:creationId xmlns:p14="http://schemas.microsoft.com/office/powerpoint/2010/main" val="293992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320" y="1"/>
            <a:ext cx="10515600" cy="751840"/>
          </a:xfrm>
        </p:spPr>
        <p:txBody>
          <a:bodyPr/>
          <a:lstStyle/>
          <a:p>
            <a:r>
              <a:rPr lang="en-US" dirty="0"/>
              <a:t>Results: ROC of Base Models</a:t>
            </a:r>
            <a:endParaRPr lang="en-TH" dirty="0"/>
          </a:p>
        </p:txBody>
      </p:sp>
      <p:pic>
        <p:nvPicPr>
          <p:cNvPr id="7" name="Picture 6" descr="A picture containing text, diagram, line, font&#10;&#10;Description automatically generated">
            <a:extLst>
              <a:ext uri="{FF2B5EF4-FFF2-40B4-BE49-F238E27FC236}">
                <a16:creationId xmlns:a16="http://schemas.microsoft.com/office/drawing/2014/main" id="{3B182D5E-E67A-3FBD-E071-5B7194CE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5" y="1333568"/>
            <a:ext cx="11379570" cy="4190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8FCE6-1103-1C81-9E78-95A07AE0C0D1}"/>
              </a:ext>
            </a:extLst>
          </p:cNvPr>
          <p:cNvSpPr txBox="1"/>
          <p:nvPr/>
        </p:nvSpPr>
        <p:spPr>
          <a:xfrm>
            <a:off x="1402080" y="1179679"/>
            <a:ext cx="147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5079B-A211-F13E-8946-52CFE81D9165}"/>
              </a:ext>
            </a:extLst>
          </p:cNvPr>
          <p:cNvSpPr txBox="1"/>
          <p:nvPr/>
        </p:nvSpPr>
        <p:spPr>
          <a:xfrm>
            <a:off x="4084320" y="1179679"/>
            <a:ext cx="147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32BF6-7513-BA4A-713F-A8899E7BC59E}"/>
              </a:ext>
            </a:extLst>
          </p:cNvPr>
          <p:cNvSpPr txBox="1"/>
          <p:nvPr/>
        </p:nvSpPr>
        <p:spPr>
          <a:xfrm>
            <a:off x="6929120" y="1179679"/>
            <a:ext cx="147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3F156-D212-0B1B-EF5E-C4F3C9F0581E}"/>
              </a:ext>
            </a:extLst>
          </p:cNvPr>
          <p:cNvSpPr txBox="1"/>
          <p:nvPr/>
        </p:nvSpPr>
        <p:spPr>
          <a:xfrm>
            <a:off x="9662160" y="1189839"/>
            <a:ext cx="147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F4191-081D-4A93-8ACF-0E54BA96298B}"/>
              </a:ext>
            </a:extLst>
          </p:cNvPr>
          <p:cNvSpPr txBox="1"/>
          <p:nvPr/>
        </p:nvSpPr>
        <p:spPr>
          <a:xfrm>
            <a:off x="1239520" y="3362779"/>
            <a:ext cx="1473200" cy="254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D47D2-2EC7-B856-36E3-481749B6FCC0}"/>
              </a:ext>
            </a:extLst>
          </p:cNvPr>
          <p:cNvSpPr txBox="1"/>
          <p:nvPr/>
        </p:nvSpPr>
        <p:spPr>
          <a:xfrm>
            <a:off x="4206240" y="3390889"/>
            <a:ext cx="1473200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B445FF-1BDB-7F4B-3951-FF03D72C12C1}"/>
              </a:ext>
            </a:extLst>
          </p:cNvPr>
          <p:cNvSpPr txBox="1"/>
          <p:nvPr/>
        </p:nvSpPr>
        <p:spPr>
          <a:xfrm>
            <a:off x="6939280" y="3376956"/>
            <a:ext cx="1473200" cy="254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21FDA-53F2-D473-099F-DC46AD6DEB07}"/>
              </a:ext>
            </a:extLst>
          </p:cNvPr>
          <p:cNvSpPr txBox="1"/>
          <p:nvPr/>
        </p:nvSpPr>
        <p:spPr>
          <a:xfrm>
            <a:off x="9814560" y="3397615"/>
            <a:ext cx="1473200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Network 8</a:t>
            </a:r>
          </a:p>
        </p:txBody>
      </p:sp>
    </p:spTree>
    <p:extLst>
      <p:ext uri="{BB962C8B-B14F-4D97-AF65-F5344CB8AC3E}">
        <p14:creationId xmlns:p14="http://schemas.microsoft.com/office/powerpoint/2010/main" val="323085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71121"/>
            <a:ext cx="10515600" cy="7518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Results: Comparison with state-of-the-art</a:t>
            </a:r>
            <a:endParaRPr lang="en-TH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C3CE5B-92A3-913A-AB4C-19A2C0C96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57876"/>
              </p:ext>
            </p:extLst>
          </p:nvPr>
        </p:nvGraphicFramePr>
        <p:xfrm>
          <a:off x="3229927" y="1901260"/>
          <a:ext cx="6909753" cy="29683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153793">
                  <a:extLst>
                    <a:ext uri="{9D8B030D-6E8A-4147-A177-3AD203B41FA5}">
                      <a16:colId xmlns:a16="http://schemas.microsoft.com/office/drawing/2014/main" val="4090128298"/>
                    </a:ext>
                  </a:extLst>
                </a:gridCol>
                <a:gridCol w="2305919">
                  <a:extLst>
                    <a:ext uri="{9D8B030D-6E8A-4147-A177-3AD203B41FA5}">
                      <a16:colId xmlns:a16="http://schemas.microsoft.com/office/drawing/2014/main" val="2049631675"/>
                    </a:ext>
                  </a:extLst>
                </a:gridCol>
                <a:gridCol w="2450041">
                  <a:extLst>
                    <a:ext uri="{9D8B030D-6E8A-4147-A177-3AD203B41FA5}">
                      <a16:colId xmlns:a16="http://schemas.microsoft.com/office/drawing/2014/main" val="3143283968"/>
                    </a:ext>
                  </a:extLst>
                </a:gridCol>
              </a:tblGrid>
              <a:tr h="254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State of the art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Proposed method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304630596"/>
                  </a:ext>
                </a:extLst>
              </a:tr>
              <a:tr h="509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Disease</a:t>
                      </a:r>
                      <a:endParaRPr lang="en-US" sz="19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Coccidiosis, Salmonella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Coccidiosis, NCD, Salmonella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3159454531"/>
                  </a:ext>
                </a:extLst>
              </a:tr>
              <a:tr h="290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Validation Accuracy</a:t>
                      </a:r>
                      <a:endParaRPr lang="en-US" sz="19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94%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highlight>
                            <a:srgbClr val="00FFFF"/>
                          </a:highlight>
                        </a:rPr>
                        <a:t>99%</a:t>
                      </a:r>
                      <a:endParaRPr lang="en-US" sz="19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935273064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Test accuracy</a:t>
                      </a:r>
                      <a:endParaRPr lang="en-US" sz="19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92.8%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1148292161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AUC</a:t>
                      </a:r>
                      <a:endParaRPr lang="en-US" sz="19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796206098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Precision</a:t>
                      </a:r>
                      <a:endParaRPr lang="en-US" sz="19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93.2%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529178933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F1 score</a:t>
                      </a:r>
                      <a:endParaRPr lang="en-US" sz="19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-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154743659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Dataset type</a:t>
                      </a:r>
                      <a:endParaRPr lang="en-US" sz="19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Homogeneous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Heterogenous</a:t>
                      </a:r>
                      <a:endParaRPr lang="en-US" sz="1900" b="0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2413715177"/>
                  </a:ext>
                </a:extLst>
              </a:tr>
              <a:tr h="345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Turnaround time</a:t>
                      </a:r>
                      <a:endParaRPr lang="en-US" sz="19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highlight>
                            <a:srgbClr val="00FFFF"/>
                          </a:highlight>
                        </a:rPr>
                        <a:t>30±5 seconds</a:t>
                      </a:r>
                      <a:endParaRPr lang="en-US" sz="19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3318939289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err="1">
                          <a:effectLst/>
                        </a:rPr>
                        <a:t>Te</a:t>
                      </a:r>
                      <a:r>
                        <a:rPr lang="en-US" sz="1700" b="0" dirty="0">
                          <a:effectLst/>
                        </a:rPr>
                        <a:t>-retest</a:t>
                      </a:r>
                      <a:endParaRPr lang="en-US" sz="19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Not performed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highlight>
                            <a:srgbClr val="00FFFF"/>
                          </a:highlight>
                        </a:rPr>
                        <a:t>Performed</a:t>
                      </a:r>
                      <a:endParaRPr lang="en-US" sz="19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11244499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2B7D21-049F-F736-7B3A-D4FF4C69C512}"/>
              </a:ext>
            </a:extLst>
          </p:cNvPr>
          <p:cNvSpPr txBox="1"/>
          <p:nvPr/>
        </p:nvSpPr>
        <p:spPr>
          <a:xfrm>
            <a:off x="2651226" y="5643247"/>
            <a:ext cx="750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Turnaround time and te-retest consistency on heterogenous data ensured practical usability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A0F06-E817-8339-9E62-EA4EDA327595}"/>
              </a:ext>
            </a:extLst>
          </p:cNvPr>
          <p:cNvSpPr txBox="1"/>
          <p:nvPr/>
        </p:nvSpPr>
        <p:spPr>
          <a:xfrm>
            <a:off x="2799967" y="5204493"/>
            <a:ext cx="7456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system outperformed the existing state of the art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A4A9F-FB0E-91A8-5B77-0DBC443F8291}"/>
              </a:ext>
            </a:extLst>
          </p:cNvPr>
          <p:cNvSpPr txBox="1"/>
          <p:nvPr/>
        </p:nvSpPr>
        <p:spPr>
          <a:xfrm>
            <a:off x="2540000" y="1198053"/>
            <a:ext cx="937768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chemeClr val="accent2"/>
                </a:solidFill>
                <a:effectLst/>
                <a:latin typeface="Helvetica" pitchFamily="2" charset="0"/>
              </a:rPr>
              <a:t>Machuve</a:t>
            </a:r>
            <a:r>
              <a:rPr lang="en-US" sz="1500" dirty="0">
                <a:solidFill>
                  <a:schemeClr val="accent2"/>
                </a:solidFill>
                <a:effectLst/>
                <a:latin typeface="Helvetica" pitchFamily="2" charset="0"/>
              </a:rPr>
              <a:t>, D., et al. Poultry</a:t>
            </a:r>
            <a:r>
              <a:rPr lang="en-US" sz="1500" dirty="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en-US" sz="1500" dirty="0">
                <a:solidFill>
                  <a:schemeClr val="accent2"/>
                </a:solidFill>
                <a:effectLst/>
                <a:latin typeface="Helvetica" pitchFamily="2" charset="0"/>
              </a:rPr>
              <a:t>diseases diagnostics models using deep learning. Frontiers In</a:t>
            </a:r>
          </a:p>
          <a:p>
            <a:r>
              <a:rPr lang="en-US" sz="1500" dirty="0">
                <a:solidFill>
                  <a:schemeClr val="accent2"/>
                </a:solidFill>
                <a:effectLst/>
                <a:latin typeface="Helvetica" pitchFamily="2" charset="0"/>
              </a:rPr>
              <a:t>Artificial </a:t>
            </a:r>
            <a:r>
              <a:rPr lang="en-US" sz="1600" dirty="0">
                <a:solidFill>
                  <a:schemeClr val="accent2"/>
                </a:solidFill>
                <a:effectLst/>
                <a:latin typeface="Helvetica" pitchFamily="2" charset="0"/>
              </a:rPr>
              <a:t>Intelligence</a:t>
            </a:r>
            <a:r>
              <a:rPr lang="en-US" sz="1500" dirty="0">
                <a:solidFill>
                  <a:schemeClr val="accent2"/>
                </a:solidFill>
                <a:effectLst/>
                <a:latin typeface="Helvetica" pitchFamily="2" charset="0"/>
              </a:rPr>
              <a:t>. pp. 168 (2022) is the current state of the art.</a:t>
            </a:r>
          </a:p>
        </p:txBody>
      </p:sp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2FC8BC62-CACE-54C8-BF68-FD827470C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735" y="5190715"/>
            <a:ext cx="469232" cy="469232"/>
          </a:xfrm>
          <a:prstGeom prst="rect">
            <a:avLst/>
          </a:prstGeom>
        </p:spPr>
      </p:pic>
      <p:pic>
        <p:nvPicPr>
          <p:cNvPr id="12" name="Graphic 11" descr="Right pointing backhand index with solid fill">
            <a:extLst>
              <a:ext uri="{FF2B5EF4-FFF2-40B4-BE49-F238E27FC236}">
                <a16:creationId xmlns:a16="http://schemas.microsoft.com/office/drawing/2014/main" id="{C1676D15-3BE1-F809-8BF7-9EF1AD619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0735" y="5645741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10161"/>
            <a:ext cx="10515600" cy="7518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Android Application for Practical Use</a:t>
            </a:r>
            <a:endParaRPr lang="en-TH" dirty="0"/>
          </a:p>
        </p:txBody>
      </p:sp>
      <p:pic>
        <p:nvPicPr>
          <p:cNvPr id="6" name="Picture 5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EA9E543F-673B-862C-0BCE-BE30D898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0" y="1590091"/>
            <a:ext cx="8549640" cy="36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6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493</Words>
  <Application>Microsoft Office PowerPoint</Application>
  <PresentationFormat>Widescreen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Bold</vt:lpstr>
      <vt:lpstr>Arial Italics</vt:lpstr>
      <vt:lpstr>Calibri</vt:lpstr>
      <vt:lpstr>Helvetica</vt:lpstr>
      <vt:lpstr>Times New Roman</vt:lpstr>
      <vt:lpstr>Office Theme</vt:lpstr>
      <vt:lpstr>PowerPoint Presentation</vt:lpstr>
      <vt:lpstr>Introduction</vt:lpstr>
      <vt:lpstr>Introduction (2)</vt:lpstr>
      <vt:lpstr>Problem Statement</vt:lpstr>
      <vt:lpstr>Proposed System</vt:lpstr>
      <vt:lpstr>Results: Base Model Selection</vt:lpstr>
      <vt:lpstr>Results: ROC of Base Models</vt:lpstr>
      <vt:lpstr>Results: Comparison with state-of-the-art</vt:lpstr>
      <vt:lpstr>Android Application for Practical Use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Kaniz Fatema</cp:lastModifiedBy>
  <cp:revision>25</cp:revision>
  <dcterms:created xsi:type="dcterms:W3CDTF">2023-05-16T14:53:12Z</dcterms:created>
  <dcterms:modified xsi:type="dcterms:W3CDTF">2023-06-24T15:19:41Z</dcterms:modified>
</cp:coreProperties>
</file>