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83" r:id="rId4"/>
    <p:sldId id="282" r:id="rId5"/>
    <p:sldId id="279" r:id="rId6"/>
    <p:sldId id="284" r:id="rId7"/>
    <p:sldId id="278" r:id="rId8"/>
    <p:sldId id="277" r:id="rId9"/>
    <p:sldId id="258" r:id="rId10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3"/>
    <p:restoredTop sz="96058"/>
  </p:normalViewPr>
  <p:slideViewPr>
    <p:cSldViewPr snapToGrid="0">
      <p:cViewPr varScale="1">
        <p:scale>
          <a:sx n="92" d="100"/>
          <a:sy n="92" d="100"/>
        </p:scale>
        <p:origin x="379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68B40-28ED-4BAC-AE6E-D30E9B5E5F29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984D5-03EF-453F-A066-A3991CAE1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1E5-686A-4D20-B8AC-EC538F1DB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1E5-686A-4D20-B8AC-EC538F1DB1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8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1E5-686A-4D20-B8AC-EC538F1DB1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2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1E5-686A-4D20-B8AC-EC538F1DB1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9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1E5-686A-4D20-B8AC-EC538F1DB1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1E5-686A-4D20-B8AC-EC538F1DB1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1E5-686A-4D20-B8AC-EC538F1DB1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6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264651" y="6014122"/>
            <a:ext cx="2688167" cy="67924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>
                <a:solidFill>
                  <a:schemeClr val="bg1"/>
                </a:solidFill>
                <a:latin typeface="Radikal" pitchFamily="50" charset="0"/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Affiliation</a:t>
            </a:r>
            <a:endParaRPr lang="en-IN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1" y="-6817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pic>
        <p:nvPicPr>
          <p:cNvPr id="26" name="Picture 2" descr="F:\GISR\2019\icacds\ppt template\Option 1\slide backgrou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315"/>
            <a:ext cx="12192001" cy="689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 userDrawn="1"/>
        </p:nvSpPr>
        <p:spPr>
          <a:xfrm>
            <a:off x="143341" y="5967899"/>
            <a:ext cx="11905321" cy="772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5" name="Rectangle 34"/>
          <p:cNvSpPr/>
          <p:nvPr userDrawn="1"/>
        </p:nvSpPr>
        <p:spPr>
          <a:xfrm>
            <a:off x="166024" y="157820"/>
            <a:ext cx="11905321" cy="56646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00" dirty="0">
              <a:latin typeface="Radikal" pitchFamily="50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9072331" y="5967898"/>
            <a:ext cx="2999012" cy="7729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181879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stocksnap.io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s://pixabay.com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pexels.com/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38936" y="5237017"/>
            <a:ext cx="12269867" cy="27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315883" y="1815756"/>
            <a:ext cx="1219199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2B4A9D"/>
                </a:solidFill>
                <a:latin typeface="Arial Bold"/>
              </a:rPr>
              <a:t>What Affects the Adoption of Metaverse in Education?</a:t>
            </a:r>
            <a:br>
              <a:rPr lang="en-US" sz="2800" dirty="0">
                <a:solidFill>
                  <a:srgbClr val="2B4A9D"/>
                </a:solidFill>
                <a:latin typeface="Arial Bold"/>
              </a:rPr>
            </a:br>
            <a:r>
              <a:rPr lang="en-US" sz="2800" dirty="0">
                <a:solidFill>
                  <a:srgbClr val="2B4A9D"/>
                </a:solidFill>
                <a:latin typeface="Arial Bold"/>
              </a:rPr>
              <a:t> A SEM-based Approach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482137" y="2847907"/>
            <a:ext cx="12191999" cy="707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1600" dirty="0">
                <a:solidFill>
                  <a:srgbClr val="DB5300"/>
                </a:solidFill>
                <a:latin typeface="Arial Bold"/>
              </a:rPr>
              <a:t>Rohani Rohan, Pranab Roy, Vajirasak Vanijja, Suree Funilkul, Subhodeep Mukherjee, Debajyoti Pal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latin typeface="Arial Bold"/>
              </a:rPr>
              <a:t>28</a:t>
            </a:r>
            <a:r>
              <a:rPr lang="en-US" sz="1600" baseline="30000" dirty="0">
                <a:latin typeface="Arial Bold"/>
              </a:rPr>
              <a:t>th</a:t>
            </a:r>
            <a:r>
              <a:rPr lang="en-US" sz="1600" dirty="0">
                <a:latin typeface="Arial Bold"/>
              </a:rPr>
              <a:t> June-1</a:t>
            </a:r>
            <a:r>
              <a:rPr lang="en-US" sz="1600" baseline="30000" dirty="0">
                <a:latin typeface="Arial Bold"/>
              </a:rPr>
              <a:t>st</a:t>
            </a:r>
            <a:r>
              <a:rPr lang="en-US" sz="1600" dirty="0">
                <a:latin typeface="Arial Bold"/>
              </a:rPr>
              <a:t> July 2023</a:t>
            </a:r>
          </a:p>
          <a:p>
            <a:pPr algn="ctr"/>
            <a:r>
              <a:rPr lang="en-US" sz="1600" dirty="0">
                <a:latin typeface="Arial Bold"/>
              </a:rPr>
              <a:t>Naresuan University Phitsanulok,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942106" y="4162492"/>
            <a:ext cx="10307782" cy="874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SCHOOL OF INFORMATION TECHNOLOGY (SIT)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KING MONGKUT’S UNIVERSITY OF TECHNOLOGY THONBURI (KMUTT)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endParaRPr lang="en-US" sz="2499" i="1" dirty="0">
              <a:solidFill>
                <a:srgbClr val="000000"/>
              </a:solidFill>
              <a:latin typeface="Arial Italics"/>
            </a:endParaRP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C248AE-B5DB-F4A8-4929-FD6AF274DFC3}"/>
              </a:ext>
            </a:extLst>
          </p:cNvPr>
          <p:cNvSpPr txBox="1"/>
          <p:nvPr/>
        </p:nvSpPr>
        <p:spPr>
          <a:xfrm>
            <a:off x="128934" y="5993478"/>
            <a:ext cx="88759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1. Roy, R.,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Babakerkhell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M. D., Mukherjee, S., Pal, D., &amp;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Funilkul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S. (2023). Development of a framework for metaverse in education: A systematic literature review approach. IEEE Access.</a:t>
            </a:r>
          </a:p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2. S.-M. Park and Y.-G. Kim, “A Metaverse: Taxonomy, components, applications, and open challenges,” IEEE Access, vol. 10, pp. 4209– 4251, 2022.</a:t>
            </a:r>
            <a:b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b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3. Copyright free websites:      1. 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https://stocksnap.io/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        2. 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  <a:hlinkClick r:id="rId4"/>
              </a:rPr>
              <a:t>https://www.pexels.com/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        3. 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  <a:hlinkClick r:id="rId5"/>
              </a:rPr>
              <a:t>https://pixabay.com/</a:t>
            </a:r>
            <a:endParaRPr lang="en-US" sz="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sz="8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BC118-19A2-1502-E660-E6494F454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71" y="729801"/>
            <a:ext cx="3101609" cy="5037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4D993B-5F07-71E5-2B42-6C84067EE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377" y="729800"/>
            <a:ext cx="2530059" cy="50372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429585-F6AD-40A8-0F28-9455AEBD3DC3}"/>
              </a:ext>
            </a:extLst>
          </p:cNvPr>
          <p:cNvSpPr txBox="1"/>
          <p:nvPr/>
        </p:nvSpPr>
        <p:spPr>
          <a:xfrm>
            <a:off x="2190034" y="150674"/>
            <a:ext cx="8268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following Poster presents the fundamental concept of our Study.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C16876-0960-3314-5933-073F838EDF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975" y="5993478"/>
            <a:ext cx="2843853" cy="7253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F082F9-BF8B-6AE8-C9E8-F0B0DA6208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2833" y="737421"/>
            <a:ext cx="2591025" cy="5029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F1DE67-69DC-F7FF-C8BC-E6FD954887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9666" y="760283"/>
            <a:ext cx="2758679" cy="50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72F9F1-B2D3-E760-00E3-CEF10D472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1FE3B9-3B3E-BBC2-738B-1CC76927D01A}"/>
              </a:ext>
            </a:extLst>
          </p:cNvPr>
          <p:cNvSpPr txBox="1">
            <a:spLocks/>
          </p:cNvSpPr>
          <p:nvPr/>
        </p:nvSpPr>
        <p:spPr>
          <a:xfrm>
            <a:off x="335361" y="289988"/>
            <a:ext cx="11617289" cy="8612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67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Factors, Uses and Gratification Theory (UGT), and Research Model.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B1D6D-2101-5DF7-E534-B912AF13B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975" y="5993478"/>
            <a:ext cx="2843853" cy="725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F7E35D-9584-4D10-A71F-029BFFB7C5EA}"/>
              </a:ext>
            </a:extLst>
          </p:cNvPr>
          <p:cNvSpPr txBox="1"/>
          <p:nvPr/>
        </p:nvSpPr>
        <p:spPr>
          <a:xfrm>
            <a:off x="123144" y="6063749"/>
            <a:ext cx="8970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1. W. J. Severin and J. W. Tankard, Communication theories: Origins, methods, and uses in the mass media. Longman New York, 1997.</a:t>
            </a:r>
          </a:p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2. D. Menon, “Purchase and continuation intentions of over -the –top video streaming platform subscriptions: a uses and gratification theory perspective,” Telematics and Informatics Reports, vol.  p. 100006, Mar. 2022.</a:t>
            </a:r>
          </a:p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3. D. Menon, “Uses and gratifications of educational apps: A study during COVID-19 pandemic,” Computers and Education. Open, vol. 3, p. 100076, Dec. 2022.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DB251-E813-EC69-8B8B-8A43A8D25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157" y="1037763"/>
            <a:ext cx="4988146" cy="2809880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A37A5D0-A5A4-A9CC-7EEF-46004AC75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43243"/>
            <a:ext cx="55626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35FDD2-BA72-C847-8947-3C1CEB04D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53" y="1052052"/>
            <a:ext cx="4739984" cy="450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72F9F1-B2D3-E760-00E3-CEF10D472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1FE3B9-3B3E-BBC2-738B-1CC76927D01A}"/>
              </a:ext>
            </a:extLst>
          </p:cNvPr>
          <p:cNvSpPr txBox="1">
            <a:spLocks/>
          </p:cNvSpPr>
          <p:nvPr/>
        </p:nvSpPr>
        <p:spPr>
          <a:xfrm>
            <a:off x="335361" y="289988"/>
            <a:ext cx="11617289" cy="8612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67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Methodology and Data Collection</a:t>
            </a:r>
            <a:br>
              <a:rPr lang="en-US" sz="1800" i="0" dirty="0">
                <a:solidFill>
                  <a:srgbClr val="000000"/>
                </a:solidFill>
                <a:effectLst/>
                <a:latin typeface="TimesNewRomanPSMT"/>
              </a:rPr>
            </a:br>
            <a:endParaRPr lang="en-US" sz="1867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B1D6D-2101-5DF7-E534-B912AF13B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975" y="5993478"/>
            <a:ext cx="2843853" cy="725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F7E35D-9584-4D10-A71F-029BFFB7C5EA}"/>
              </a:ext>
            </a:extLst>
          </p:cNvPr>
          <p:cNvSpPr txBox="1"/>
          <p:nvPr/>
        </p:nvSpPr>
        <p:spPr>
          <a:xfrm>
            <a:off x="123144" y="5993478"/>
            <a:ext cx="88759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1. T. M. Heckert et al., “Creation of a new needs assessment questionnaire,” Journal of Social Behavior and Personality, vol. 15, no. 1, p. 121, 2000.</a:t>
            </a:r>
            <a:b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2. H. V. Osei, K. O.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Kwateng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and K. A. Boateng, “Integration of personality trait, motivation and UTAUT 2 to understand e-learning adoption in the era of COVID-19 pandemic,” Education and Information Technologies, vol. 27, no. 8, pp. 10705–10730, Sep. 2022.</a:t>
            </a:r>
            <a:b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b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3. D. Pal, M. D.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Babakerkhell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and X. Zhang, “Exploring the determinants of users’ continuance usage intention of smart voice assistants,” IEEE Access, vol. 9, pp. 162259–162275, 2021.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805764-1D71-0591-4247-B17873703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2" y="1151265"/>
            <a:ext cx="5966977" cy="4153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342083-03E3-77D9-B103-788BFFCB5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981" y="1151265"/>
            <a:ext cx="4087007" cy="34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72F9F1-B2D3-E760-00E3-CEF10D472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1FE3B9-3B3E-BBC2-738B-1CC76927D01A}"/>
              </a:ext>
            </a:extLst>
          </p:cNvPr>
          <p:cNvSpPr txBox="1">
            <a:spLocks/>
          </p:cNvSpPr>
          <p:nvPr/>
        </p:nvSpPr>
        <p:spPr>
          <a:xfrm>
            <a:off x="335361" y="289988"/>
            <a:ext cx="11617289" cy="8612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67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br>
              <a:rPr lang="en-US" sz="1867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67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B1D6D-2101-5DF7-E534-B912AF13B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975" y="5993478"/>
            <a:ext cx="2843853" cy="7253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60AFD49-B59F-3C66-81ED-7A29318ACCA4}"/>
              </a:ext>
            </a:extLst>
          </p:cNvPr>
          <p:cNvSpPr txBox="1">
            <a:spLocks/>
          </p:cNvSpPr>
          <p:nvPr/>
        </p:nvSpPr>
        <p:spPr>
          <a:xfrm>
            <a:off x="287355" y="732194"/>
            <a:ext cx="11749473" cy="18352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FIRST: Measurement model. We assessed the reliability of the survey items by checking the internal consistency in terms of the Cronbach’s Alpha (α) values.</a:t>
            </a:r>
          </a:p>
          <a:p>
            <a:pPr algn="l"/>
            <a:endParaRPr lang="en-U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validity of the measurement instrument is checked from two aspects: convergent and discriminant validity.  Convergent validity is checked using two criteria: Composite Reliability (CR) and Average Variance Extracted (AVE).</a:t>
            </a:r>
            <a:b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discriminant validity is checked by using the </a:t>
            </a:r>
            <a:r>
              <a:rPr lang="en-US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Fornell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Larcker criterion, which states that the square-root of the AVE of each of the latent factors must be greater than its correlation with any other factor in the model.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F61A6-34D3-7912-D51D-346CB9DFF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230" y="1995055"/>
            <a:ext cx="9571549" cy="382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1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72F9F1-B2D3-E760-00E3-CEF10D472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1FE3B9-3B3E-BBC2-738B-1CC76927D01A}"/>
              </a:ext>
            </a:extLst>
          </p:cNvPr>
          <p:cNvSpPr txBox="1">
            <a:spLocks/>
          </p:cNvSpPr>
          <p:nvPr/>
        </p:nvSpPr>
        <p:spPr>
          <a:xfrm>
            <a:off x="335361" y="289988"/>
            <a:ext cx="11617289" cy="8612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67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(Cont.)</a:t>
            </a:r>
            <a:br>
              <a:rPr lang="en-US" sz="1867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67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B1D6D-2101-5DF7-E534-B912AF13B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975" y="5993478"/>
            <a:ext cx="2843853" cy="7253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60AFD49-B59F-3C66-81ED-7A29318ACCA4}"/>
              </a:ext>
            </a:extLst>
          </p:cNvPr>
          <p:cNvSpPr txBox="1">
            <a:spLocks/>
          </p:cNvSpPr>
          <p:nvPr/>
        </p:nvSpPr>
        <p:spPr>
          <a:xfrm>
            <a:off x="287355" y="732194"/>
            <a:ext cx="11749473" cy="18352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SECOND: We assessed the structural model, together with the process of hypotheses testing. </a:t>
            </a:r>
            <a:br>
              <a:rPr lang="en-US" sz="1800" i="0" dirty="0">
                <a:solidFill>
                  <a:srgbClr val="000000"/>
                </a:solidFill>
                <a:effectLst/>
                <a:latin typeface="TimesNewRomanPSMT"/>
              </a:rPr>
            </a:br>
            <a:endParaRPr lang="en-U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Autonomy is a significant predictor of continuance usage of Metaverse that will ensure its sustainability (𝑡 = 5.62, 𝛽 = 0.17, 𝑝 = 0.02).</a:t>
            </a:r>
            <a:b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We also estimated the different model fit indices of the proposed model and report the different parameters in Table VI.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235F28-E3AD-CCFF-7098-440A7CAF5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72" y="4181921"/>
            <a:ext cx="9563929" cy="1676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08A8B4-948D-D5A5-5577-90F3CE5C3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72" y="1743310"/>
            <a:ext cx="4587638" cy="2438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0DA0FF-C4C2-0E2F-7A12-2CDB2FF57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656" y="1857298"/>
            <a:ext cx="4625741" cy="1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6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72F9F1-B2D3-E760-00E3-CEF10D472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B1D6D-2101-5DF7-E534-B912AF13B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975" y="5993478"/>
            <a:ext cx="2843853" cy="725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F7E35D-9584-4D10-A71F-029BFFB7C5EA}"/>
              </a:ext>
            </a:extLst>
          </p:cNvPr>
          <p:cNvSpPr txBox="1"/>
          <p:nvPr/>
        </p:nvSpPr>
        <p:spPr>
          <a:xfrm>
            <a:off x="123144" y="6017583"/>
            <a:ext cx="88759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1. F. L. I.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Dutsinma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D. Pal, P. Roy, and H. Thapliyal, “Personality is to a conversational agent what perfume is to a flower,” IEEE Consumer Electronics Magazine, pp. 1–1, 2022.</a:t>
            </a:r>
          </a:p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2. H. V. Osei, K. O.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Kwateng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and K. A. Boateng, “Integration of personality trait, motivation and UTAUT 2 to understand e-learning adoption in the era of COVID-19 pandemic,” Education and Information Technologies, vol. 27, no. 8, pp. 10705–10730, Sep. 2022.</a:t>
            </a:r>
            <a:b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3. X. Zhang, Q. Yan, S. Zhou, L. Ma, and S. Wang, “Analysis of unsatisfying user experiences and unmet psychological needs for virtual reality exergames using deep learning approach,” Information, vol. 12, no. 11, p. 486, Nov. 2021.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8EB44E42-1048-1CAE-3D3B-8E44CBD1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" y="272619"/>
            <a:ext cx="11105804" cy="54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72F9F1-B2D3-E760-00E3-CEF10D472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1FE3B9-3B3E-BBC2-738B-1CC76927D01A}"/>
              </a:ext>
            </a:extLst>
          </p:cNvPr>
          <p:cNvSpPr txBox="1">
            <a:spLocks/>
          </p:cNvSpPr>
          <p:nvPr/>
        </p:nvSpPr>
        <p:spPr>
          <a:xfrm>
            <a:off x="335361" y="289988"/>
            <a:ext cx="11617289" cy="8612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67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Future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B1D6D-2101-5DF7-E534-B912AF13B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975" y="5993478"/>
            <a:ext cx="2843853" cy="725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F7E35D-9584-4D10-A71F-029BFFB7C5EA}"/>
              </a:ext>
            </a:extLst>
          </p:cNvPr>
          <p:cNvSpPr txBox="1"/>
          <p:nvPr/>
        </p:nvSpPr>
        <p:spPr>
          <a:xfrm>
            <a:off x="126713" y="6123716"/>
            <a:ext cx="8875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1.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Mushtaha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E., Abu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Dabous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S.,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Alsyouf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I., Ahmed, A.,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Raafat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Abdraboh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N.: The challenges and opportunities of online learning and teaching at engineering and theoretical colleges during the pandemic. Ain Shams Eng. J. 13, 101770 (2022).</a:t>
            </a:r>
          </a:p>
          <a:p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2. Martin, F.,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Xie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K., </a:t>
            </a:r>
            <a:r>
              <a:rPr lang="en-US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Bolliger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, D.U.: Engaging learners in the emergency transition to online learning during the COVID-19 pandemic. J. Res. Technol. Educ. 54, S1–S13 (2022).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6D0D1EB-9B15-9286-942C-A94EEA6CB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1" y="1019089"/>
            <a:ext cx="11114029" cy="11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837976A-0420-B7B6-4DB2-0B637DAE1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2266282"/>
            <a:ext cx="11442989" cy="115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F7CB5E1-6F7F-0389-E025-42B50547D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3545900"/>
            <a:ext cx="11647363" cy="165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5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9315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TH" sz="4400" dirty="0"/>
              <a:t>Q &amp; 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962</Words>
  <Application>Microsoft Office PowerPoint</Application>
  <PresentationFormat>Widescreen</PresentationFormat>
  <Paragraphs>38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Bold</vt:lpstr>
      <vt:lpstr>Arial Italics</vt:lpstr>
      <vt:lpstr>Calibri</vt:lpstr>
      <vt:lpstr>Radikal</vt:lpstr>
      <vt:lpstr>Tahoma</vt:lpstr>
      <vt:lpstr>TimesNewRomanPSMT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Rohani Rokhan</cp:lastModifiedBy>
  <cp:revision>30</cp:revision>
  <dcterms:created xsi:type="dcterms:W3CDTF">2023-05-16T14:53:12Z</dcterms:created>
  <dcterms:modified xsi:type="dcterms:W3CDTF">2023-06-24T15:13:47Z</dcterms:modified>
</cp:coreProperties>
</file>