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3"/>
    <p:restoredTop sz="96058"/>
  </p:normalViewPr>
  <p:slideViewPr>
    <p:cSldViewPr snapToGrid="0">
      <p:cViewPr varScale="1">
        <p:scale>
          <a:sx n="70" d="100"/>
          <a:sy n="70" d="100"/>
        </p:scale>
        <p:origin x="76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x-none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x-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x-none" smtClean="0"/>
              <a:t>6/24/2023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6D27B6-0152-4307-2D9E-0F2539E775BB}"/>
              </a:ext>
            </a:extLst>
          </p:cNvPr>
          <p:cNvSpPr txBox="1"/>
          <p:nvPr/>
        </p:nvSpPr>
        <p:spPr>
          <a:xfrm>
            <a:off x="-56304" y="5645488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2B4A9D"/>
                </a:solidFill>
                <a:latin typeface="Arial Bold"/>
              </a:rPr>
              <a:t>Development of a Compact System to </a:t>
            </a:r>
            <a:r>
              <a:rPr lang="en-US" sz="4000" dirty="0" smtClean="0">
                <a:solidFill>
                  <a:srgbClr val="2B4A9D"/>
                </a:solidFill>
                <a:latin typeface="Arial Bold"/>
              </a:rPr>
              <a:t>Recognize 26 </a:t>
            </a:r>
            <a:r>
              <a:rPr lang="en-US" sz="4000" dirty="0">
                <a:solidFill>
                  <a:srgbClr val="2B4A9D"/>
                </a:solidFill>
                <a:latin typeface="Arial Bold"/>
              </a:rPr>
              <a:t>Letters in American Sign Language Alphabet Based on Flexible Ionic Liquid Strain Sensors </a:t>
            </a:r>
            <a:endParaRPr lang="en-US" sz="4000" dirty="0">
              <a:solidFill>
                <a:srgbClr val="2B4A9D"/>
              </a:solidFill>
              <a:latin typeface="Arial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F43A58-E8D6-D49B-FDDB-E6049DB745FD}"/>
              </a:ext>
            </a:extLst>
          </p:cNvPr>
          <p:cNvSpPr txBox="1"/>
          <p:nvPr/>
        </p:nvSpPr>
        <p:spPr>
          <a:xfrm>
            <a:off x="-1" y="3618928"/>
            <a:ext cx="12191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smtClean="0">
                <a:solidFill>
                  <a:srgbClr val="DB5300"/>
                </a:solidFill>
                <a:latin typeface="Arial Bold"/>
              </a:rPr>
              <a:t>Chi Tran </a:t>
            </a:r>
            <a:r>
              <a:rPr lang="en-US" sz="2400" dirty="0" err="1" smtClean="0">
                <a:solidFill>
                  <a:srgbClr val="DB5300"/>
                </a:solidFill>
                <a:latin typeface="Arial Bold"/>
              </a:rPr>
              <a:t>Nhu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Tiep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Dang </a:t>
            </a:r>
            <a:r>
              <a:rPr lang="en-US" sz="2400" dirty="0" err="1" smtClean="0">
                <a:solidFill>
                  <a:srgbClr val="DB5300"/>
                </a:solidFill>
                <a:latin typeface="Arial Bold"/>
              </a:rPr>
              <a:t>Dinh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Phu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Nguyen </a:t>
            </a:r>
            <a:r>
              <a:rPr lang="en-US" sz="2400" dirty="0" smtClean="0">
                <a:solidFill>
                  <a:srgbClr val="DB5300"/>
                </a:solidFill>
                <a:latin typeface="Arial Bold"/>
              </a:rPr>
              <a:t>Dang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Van Nguyen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Thi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400" dirty="0" err="1" smtClean="0">
                <a:solidFill>
                  <a:srgbClr val="DB5300"/>
                </a:solidFill>
                <a:latin typeface="Arial Bold"/>
              </a:rPr>
              <a:t>Thanh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Cuong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Vu </a:t>
            </a:r>
            <a:r>
              <a:rPr lang="en-US" sz="2400" dirty="0" err="1" smtClean="0">
                <a:solidFill>
                  <a:srgbClr val="DB5300"/>
                </a:solidFill>
                <a:latin typeface="Arial Bold"/>
              </a:rPr>
              <a:t>Manh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, Tung Bui </a:t>
            </a:r>
            <a:r>
              <a:rPr lang="en-US" sz="2400" dirty="0" err="1">
                <a:solidFill>
                  <a:srgbClr val="DB5300"/>
                </a:solidFill>
                <a:latin typeface="Arial Bold"/>
              </a:rPr>
              <a:t>Thanh</a:t>
            </a:r>
            <a:r>
              <a:rPr lang="en-US" sz="2400" dirty="0">
                <a:solidFill>
                  <a:srgbClr val="DB5300"/>
                </a:solidFill>
                <a:latin typeface="Arial Bold"/>
              </a:rPr>
              <a:t> </a:t>
            </a:r>
            <a:endParaRPr lang="en-US" sz="2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3644EF-9C72-6F0F-1487-5457E76EF35E}"/>
              </a:ext>
            </a:extLst>
          </p:cNvPr>
          <p:cNvSpPr txBox="1"/>
          <p:nvPr/>
        </p:nvSpPr>
        <p:spPr>
          <a:xfrm>
            <a:off x="1616876" y="5930896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95017-1152-D2F0-D115-59C6659A5572}"/>
              </a:ext>
            </a:extLst>
          </p:cNvPr>
          <p:cNvSpPr txBox="1"/>
          <p:nvPr/>
        </p:nvSpPr>
        <p:spPr>
          <a:xfrm>
            <a:off x="2416675" y="4496347"/>
            <a:ext cx="766650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VNU – University of Engineering and Technology</a:t>
            </a:r>
            <a:br>
              <a:rPr lang="en-US" sz="2499" i="1" dirty="0">
                <a:solidFill>
                  <a:srgbClr val="000000"/>
                </a:solidFill>
                <a:latin typeface="Arial Italics"/>
              </a:rPr>
            </a:b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Military Institute of Science </a:t>
            </a:r>
            <a:r>
              <a:rPr lang="en-US" sz="2499" i="1" dirty="0" err="1" smtClean="0">
                <a:solidFill>
                  <a:srgbClr val="000000"/>
                </a:solidFill>
                <a:latin typeface="Arial Italics"/>
              </a:rPr>
              <a:t>andTechnology</a:t>
            </a:r>
            <a:endParaRPr lang="en-US" sz="2499" i="1" dirty="0" smtClean="0">
              <a:solidFill>
                <a:srgbClr val="000000"/>
              </a:solidFill>
              <a:latin typeface="Arial Italics"/>
            </a:endParaRP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 VNU – Construction Department</a:t>
            </a:r>
            <a:endParaRPr lang="en-US" sz="2499" i="1" dirty="0">
              <a:solidFill>
                <a:srgbClr val="000000"/>
              </a:solidFill>
              <a:latin typeface="Arial Italics"/>
            </a:endParaRP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2394"/>
              </p:ext>
            </p:extLst>
          </p:nvPr>
        </p:nvGraphicFramePr>
        <p:xfrm>
          <a:off x="5737525" y="1631639"/>
          <a:ext cx="4741790" cy="5181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022"/>
                <a:gridCol w="837592"/>
                <a:gridCol w="916851"/>
                <a:gridCol w="1082216"/>
                <a:gridCol w="1087109"/>
              </a:tblGrid>
              <a:tr h="330793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No.</a:t>
                      </a:r>
                      <a:endParaRPr lang="en-US" sz="12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Letter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Correct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Error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Accuracy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A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B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3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C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4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D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5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E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6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F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7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G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8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H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I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J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K</a:t>
                      </a:r>
                      <a:endParaRPr lang="en-US" sz="12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76823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12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L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13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M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14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N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15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O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16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P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17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Q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18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R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S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T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U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18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22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V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95%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23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W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24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X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25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Y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65396">
                <a:tc>
                  <a:txBody>
                    <a:bodyPr/>
                    <a:lstStyle/>
                    <a:p>
                      <a:pPr indent="889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26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Z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100%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30793">
                <a:tc gridSpan="2">
                  <a:txBody>
                    <a:bodyPr/>
                    <a:lstStyle/>
                    <a:p>
                      <a:pPr indent="12065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Total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511/520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>
                          <a:effectLst/>
                        </a:rPr>
                        <a:t>9</a:t>
                      </a:r>
                      <a:endParaRPr lang="en-US" sz="12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98.27%</a:t>
                      </a:r>
                      <a:endParaRPr lang="en-US" sz="12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574" b="6334"/>
          <a:stretch/>
        </p:blipFill>
        <p:spPr bwMode="auto">
          <a:xfrm>
            <a:off x="2365828" y="1638074"/>
            <a:ext cx="3178629" cy="516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7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development of a sign language recognition system utilizing strain </a:t>
            </a:r>
            <a:r>
              <a:rPr lang="en-US" dirty="0" smtClean="0"/>
              <a:t>sensors </a:t>
            </a:r>
            <a:r>
              <a:rPr lang="en-US" dirty="0"/>
              <a:t>composed of ionic liquid was successfully carried </a:t>
            </a:r>
            <a:r>
              <a:rPr lang="en-US" dirty="0" smtClean="0"/>
              <a:t>out.</a:t>
            </a:r>
          </a:p>
          <a:p>
            <a:r>
              <a:rPr lang="en-US" dirty="0"/>
              <a:t>The fabrication of the strain sensors was achieved by injecting the ionic liquid into a silicone tube and attaching it to the </a:t>
            </a:r>
            <a:r>
              <a:rPr lang="en-US" dirty="0" smtClean="0"/>
              <a:t>fingers.</a:t>
            </a:r>
          </a:p>
          <a:p>
            <a:r>
              <a:rPr lang="en-US" dirty="0"/>
              <a:t>The results indicate that the system is capable of recognizing all 26 letters in American Sign Language with a high level of accuracy (98.27%). </a:t>
            </a:r>
            <a:endParaRPr lang="en-US" dirty="0" smtClean="0"/>
          </a:p>
          <a:p>
            <a:r>
              <a:rPr lang="en-US" dirty="0"/>
              <a:t>The proposed system is designed to function with both smartphones and PCs, displaying the letters the user wishes to convey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x-non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Ionic </a:t>
            </a:r>
            <a:r>
              <a:rPr lang="en-US" dirty="0"/>
              <a:t>Liquid Strain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Signal </a:t>
            </a:r>
            <a:r>
              <a:rPr lang="en-US" dirty="0"/>
              <a:t>Processing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Experiments and Results</a:t>
            </a:r>
          </a:p>
          <a:p>
            <a:r>
              <a:rPr lang="en-US" dirty="0" smtClean="0"/>
              <a:t>Conclusions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762" y="1825625"/>
            <a:ext cx="7559590" cy="4351338"/>
          </a:xfrm>
        </p:spPr>
        <p:txBody>
          <a:bodyPr/>
          <a:lstStyle/>
          <a:p>
            <a:r>
              <a:rPr lang="en-US" dirty="0"/>
              <a:t>Sign language is a form of communication that uses visual-manual gestures and facial expressions instead of spoken </a:t>
            </a:r>
            <a:r>
              <a:rPr lang="en-US" dirty="0" smtClean="0"/>
              <a:t>words.</a:t>
            </a:r>
          </a:p>
          <a:p>
            <a:r>
              <a:rPr lang="en-US" dirty="0" smtClean="0"/>
              <a:t>More </a:t>
            </a:r>
            <a:r>
              <a:rPr lang="en-US" dirty="0"/>
              <a:t>than 8 million deaf people around the </a:t>
            </a:r>
            <a:r>
              <a:rPr lang="en-US" dirty="0" smtClean="0"/>
              <a:t>world</a:t>
            </a:r>
          </a:p>
          <a:p>
            <a:r>
              <a:rPr lang="en-US" dirty="0"/>
              <a:t>American Sign Language (ASL) being the most </a:t>
            </a:r>
            <a:r>
              <a:rPr lang="en-US" dirty="0" smtClean="0"/>
              <a:t>used</a:t>
            </a:r>
          </a:p>
          <a:p>
            <a:r>
              <a:rPr lang="en-US" dirty="0"/>
              <a:t>In this report, a compact sign language recognition and translation system was developed based on flexible strain sensors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21243" y="1975751"/>
            <a:ext cx="3270757" cy="306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9660" y="5044418"/>
            <a:ext cx="26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Liquid Strain </a:t>
            </a:r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79944" y="1825625"/>
            <a:ext cx="5988152" cy="4351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ionic liquid strain sensor is a type of resistive sensor that converts a mechanical elongation or displacement into an electrical </a:t>
            </a:r>
            <a:r>
              <a:rPr lang="en-US" dirty="0" smtClean="0"/>
              <a:t>signal.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-1" b="4574"/>
          <a:stretch/>
        </p:blipFill>
        <p:spPr bwMode="auto">
          <a:xfrm>
            <a:off x="7677344" y="1405719"/>
            <a:ext cx="3671832" cy="196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672720" y="3821373"/>
            <a:ext cx="3676456" cy="218364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05200" y="3886151"/>
            <a:ext cx="5845131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900035"/>
              </p:ext>
            </p:extLst>
          </p:nvPr>
        </p:nvGraphicFramePr>
        <p:xfrm>
          <a:off x="3903052" y="3956209"/>
          <a:ext cx="1819328" cy="108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5" imgW="736600" imgH="381000" progId="Equation.DSMT4">
                  <p:embed/>
                </p:oleObj>
              </mc:Choice>
              <mc:Fallback>
                <p:oleObj name="Equation" r:id="rId5" imgW="736600" imgH="38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052" y="3956209"/>
                        <a:ext cx="1819328" cy="1087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728913" y="5310412"/>
            <a:ext cx="22223150" cy="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05570"/>
              </p:ext>
            </p:extLst>
          </p:nvPr>
        </p:nvGraphicFramePr>
        <p:xfrm>
          <a:off x="3315982" y="5310412"/>
          <a:ext cx="2993469" cy="115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7" imgW="1091726" imgH="406224" progId="Equation.DSMT4">
                  <p:embed/>
                </p:oleObj>
              </mc:Choice>
              <mc:Fallback>
                <p:oleObj name="Equation" r:id="rId7" imgW="1091726" imgH="4062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82" y="5310412"/>
                        <a:ext cx="2993469" cy="1159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579989" y="3359729"/>
            <a:ext cx="386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 structure model of the strain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sensor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77344" y="6140288"/>
            <a:ext cx="367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Some prototypes of the ionic liquid strain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consists of three main blocks:  measuring block, data processing block and peripheral </a:t>
            </a:r>
            <a:r>
              <a:rPr lang="en-US" dirty="0" smtClean="0"/>
              <a:t>devices.</a:t>
            </a:r>
            <a:endParaRPr lang="en-US" dirty="0"/>
          </a:p>
        </p:txBody>
      </p:sp>
      <p:pic>
        <p:nvPicPr>
          <p:cNvPr id="4" name="image7.png" descr="Diagram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3515" y="2843492"/>
            <a:ext cx="4894831" cy="3005925"/>
          </a:xfrm>
          <a:prstGeom prst="rect">
            <a:avLst/>
          </a:prstGeom>
          <a:ln/>
        </p:spPr>
      </p:pic>
      <p:pic>
        <p:nvPicPr>
          <p:cNvPr id="5" name="Picture 4"/>
          <p:cNvPicPr/>
          <p:nvPr/>
        </p:nvPicPr>
        <p:blipFill rotWithShape="1">
          <a:blip r:embed="rId3"/>
          <a:srcRect t="624" r="5443"/>
          <a:stretch/>
        </p:blipFill>
        <p:spPr bwMode="auto">
          <a:xfrm>
            <a:off x="6881917" y="2843492"/>
            <a:ext cx="3913462" cy="300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9264" y="584941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Block diagram of the proposed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1916" y="5849417"/>
            <a:ext cx="4256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 system circuit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is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designed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fabricated by multi-layer PCB 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944" y="1825625"/>
            <a:ext cx="495892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Arduino</a:t>
            </a:r>
            <a:r>
              <a:rPr lang="en-US" dirty="0"/>
              <a:t> Nano KIT was used to interpret the signals from the five strain sensors in accordance with Algorithm 1</a:t>
            </a:r>
            <a:r>
              <a:rPr lang="en-US" dirty="0" smtClean="0"/>
              <a:t>.</a:t>
            </a:r>
          </a:p>
          <a:p>
            <a:r>
              <a:rPr lang="en-US" dirty="0"/>
              <a:t>The signals from the strain sensors are then captured through the multiplexer and underwent filtering to eliminate noise due to the intensity variation between adjacent data points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57"/>
          <a:stretch/>
        </p:blipFill>
        <p:spPr bwMode="auto">
          <a:xfrm>
            <a:off x="6638865" y="2098580"/>
            <a:ext cx="4810470" cy="318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</a:t>
            </a:r>
            <a:r>
              <a:rPr lang="en-US" dirty="0"/>
              <a:t>	Investigation of Strain Sensor and System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79944" y="2656559"/>
            <a:ext cx="3653762" cy="254165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05" y="2656558"/>
            <a:ext cx="3305327" cy="254165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4"/>
          <a:srcRect l="896"/>
          <a:stretch/>
        </p:blipFill>
        <p:spPr bwMode="auto">
          <a:xfrm>
            <a:off x="8639032" y="2656557"/>
            <a:ext cx="2947917" cy="254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9944" y="5148488"/>
            <a:ext cx="3653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 investigation result of the proposed strain sensor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3706" y="5148488"/>
            <a:ext cx="6253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The investigation results of Wien bridge oscillator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circuit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Howland current source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01526"/>
              </p:ext>
            </p:extLst>
          </p:nvPr>
        </p:nvGraphicFramePr>
        <p:xfrm>
          <a:off x="6167650" y="2047163"/>
          <a:ext cx="5186150" cy="267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92"/>
                <a:gridCol w="913385"/>
                <a:gridCol w="927119"/>
                <a:gridCol w="935134"/>
                <a:gridCol w="937422"/>
                <a:gridCol w="846998"/>
              </a:tblGrid>
              <a:tr h="904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Sen. #1 (index)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Sen. #2 (middle)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Sen. #3 (ring)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Sen. #4 (little)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Sen. #5 (thumb)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450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21-23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19-21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450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25 -27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24-46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29-31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29-31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18-30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450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35-37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55-57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40-42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39-41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4242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/>
          <a:srcRect b="3726"/>
          <a:stretch/>
        </p:blipFill>
        <p:spPr bwMode="auto">
          <a:xfrm>
            <a:off x="1480204" y="2047164"/>
            <a:ext cx="4615796" cy="2679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4806936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tabLst>
                <a:tab pos="33845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Table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 Resistance value corresponding to the levels of the fingers (unit: kilo ohm)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0204" y="4806936"/>
            <a:ext cx="4615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1000"/>
              </a:spcAft>
              <a:tabLst>
                <a:tab pos="338455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Four different bending states of the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finger: (a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open; (b) slight bending; (c) strong bending; (d) fully closed.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6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944" y="1462768"/>
            <a:ext cx="9673856" cy="4351338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US" b="1" i="1" dirty="0" smtClean="0">
                <a:effectLst>
                  <a:outerShdw sx="0" sy="0">
                    <a:srgbClr val="000000"/>
                  </a:outerShdw>
                </a:effectLst>
              </a:rPr>
              <a:t>B. The </a:t>
            </a:r>
            <a:r>
              <a:rPr lang="en-US" b="1" i="1" dirty="0">
                <a:effectLst>
                  <a:outerShdw sx="0" sy="0">
                    <a:srgbClr val="000000"/>
                  </a:outerShdw>
                </a:effectLst>
              </a:rPr>
              <a:t>Experimental Results on The Human Fingers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63545"/>
              </p:ext>
            </p:extLst>
          </p:nvPr>
        </p:nvGraphicFramePr>
        <p:xfrm>
          <a:off x="1679946" y="1925297"/>
          <a:ext cx="9673854" cy="4936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348"/>
                <a:gridCol w="761234"/>
                <a:gridCol w="837919"/>
                <a:gridCol w="768001"/>
                <a:gridCol w="837919"/>
                <a:gridCol w="837919"/>
                <a:gridCol w="837919"/>
                <a:gridCol w="837919"/>
                <a:gridCol w="837919"/>
                <a:gridCol w="837919"/>
                <a:gridCol w="837919"/>
                <a:gridCol w="837919"/>
              </a:tblGrid>
              <a:tr h="37968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Letter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Index  (</a:t>
                      </a:r>
                      <a:r>
                        <a:rPr lang="en-US" sz="1100" spc="-5" dirty="0" err="1">
                          <a:effectLst/>
                        </a:rPr>
                        <a:t>Sen</a:t>
                      </a:r>
                      <a:r>
                        <a:rPr lang="x-none" sz="1100" spc="-5" dirty="0">
                          <a:effectLst/>
                        </a:rPr>
                        <a:t>. </a:t>
                      </a:r>
                      <a:br>
                        <a:rPr lang="x-none" sz="1100" spc="-5" dirty="0">
                          <a:effectLst/>
                        </a:rPr>
                      </a:br>
                      <a:r>
                        <a:rPr lang="x-none" sz="1100" spc="-5" dirty="0">
                          <a:effectLst/>
                        </a:rPr>
                        <a:t>#</a:t>
                      </a:r>
                      <a:r>
                        <a:rPr lang="en-US" sz="1100" spc="-5" dirty="0">
                          <a:effectLst/>
                        </a:rPr>
                        <a:t>1)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Middle  (Sen</a:t>
                      </a:r>
                      <a:r>
                        <a:rPr lang="x-none" sz="1100" spc="-5">
                          <a:effectLst/>
                        </a:rPr>
                        <a:t>. 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2)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Ring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3)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Little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4)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Thumb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5)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Letter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Index  (</a:t>
                      </a:r>
                      <a:r>
                        <a:rPr lang="en-US" sz="1100" spc="-5" dirty="0" err="1">
                          <a:effectLst/>
                        </a:rPr>
                        <a:t>Sen</a:t>
                      </a:r>
                      <a:r>
                        <a:rPr lang="x-none" sz="1100" spc="-5" dirty="0">
                          <a:effectLst/>
                        </a:rPr>
                        <a:t>. </a:t>
                      </a:r>
                      <a:br>
                        <a:rPr lang="x-none" sz="1100" spc="-5" dirty="0">
                          <a:effectLst/>
                        </a:rPr>
                      </a:br>
                      <a:r>
                        <a:rPr lang="x-none" sz="1100" spc="-5" dirty="0">
                          <a:effectLst/>
                        </a:rPr>
                        <a:t>#</a:t>
                      </a:r>
                      <a:r>
                        <a:rPr lang="en-US" sz="1100" spc="-5" dirty="0">
                          <a:effectLst/>
                        </a:rPr>
                        <a:t>1)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Middle  (Sen</a:t>
                      </a:r>
                      <a:r>
                        <a:rPr lang="x-none" sz="1100" spc="-5">
                          <a:effectLst/>
                        </a:rPr>
                        <a:t>. 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2)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Ring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3)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Little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4)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Thumb (Sen</a:t>
                      </a:r>
                      <a:r>
                        <a:rPr lang="x-none" sz="1100" spc="-5">
                          <a:effectLst/>
                        </a:rPr>
                        <a:t>.</a:t>
                      </a:r>
                      <a:br>
                        <a:rPr lang="x-none" sz="1100" spc="-5">
                          <a:effectLst/>
                        </a:rPr>
                      </a:br>
                      <a:r>
                        <a:rPr lang="x-none" sz="1100" spc="-5">
                          <a:effectLst/>
                        </a:rPr>
                        <a:t>#</a:t>
                      </a:r>
                      <a:r>
                        <a:rPr lang="en-US" sz="1100" spc="-5">
                          <a:effectLst/>
                        </a:rPr>
                        <a:t>5)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4676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A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B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3382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C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D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Q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E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endParaRPr lang="en-US" sz="1100" spc="-5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1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F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622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G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4029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H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1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4676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I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1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J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1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1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2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4029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K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2</a:t>
                      </a: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 dirty="0">
                          <a:effectLst/>
                        </a:rPr>
                        <a:t>2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353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L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46764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M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4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3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en-US" sz="1100" spc="-5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1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>
                          <a:effectLst/>
                        </a:rPr>
                        <a:t>4</a:t>
                      </a:r>
                      <a:endParaRPr lang="en-US" sz="11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vi-VN" sz="1100" spc="-5" dirty="0">
                          <a:effectLst/>
                        </a:rPr>
                        <a:t>3</a:t>
                      </a:r>
                      <a:endParaRPr lang="en-US" sz="11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2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980</Words>
  <Application>Microsoft Office PowerPoint</Application>
  <PresentationFormat>Widescreen</PresentationFormat>
  <Paragraphs>470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Arial</vt:lpstr>
      <vt:lpstr>Arial Bold</vt:lpstr>
      <vt:lpstr>Arial Italics</vt:lpstr>
      <vt:lpstr>Calibri</vt:lpstr>
      <vt:lpstr>Times New Roman</vt:lpstr>
      <vt:lpstr>Office Theme</vt:lpstr>
      <vt:lpstr>MathType 6.0 Equation</vt:lpstr>
      <vt:lpstr>PowerPoint Presentation</vt:lpstr>
      <vt:lpstr>Contents</vt:lpstr>
      <vt:lpstr>Introduction</vt:lpstr>
      <vt:lpstr>Ionic Liquid Strain Sensor</vt:lpstr>
      <vt:lpstr>System Design</vt:lpstr>
      <vt:lpstr>Signal Processing Algorithm</vt:lpstr>
      <vt:lpstr>Experiments and Results</vt:lpstr>
      <vt:lpstr>Experiments and Results</vt:lpstr>
      <vt:lpstr>Experiments and Results</vt:lpstr>
      <vt:lpstr>Experiments and Results</vt:lpstr>
      <vt:lpstr>Conclusions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Microsoft account</cp:lastModifiedBy>
  <cp:revision>66</cp:revision>
  <dcterms:created xsi:type="dcterms:W3CDTF">2023-05-16T14:53:12Z</dcterms:created>
  <dcterms:modified xsi:type="dcterms:W3CDTF">2023-06-24T13:57:59Z</dcterms:modified>
</cp:coreProperties>
</file>