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60" r:id="rId8"/>
    <p:sldId id="265" r:id="rId9"/>
    <p:sldId id="270" r:id="rId10"/>
    <p:sldId id="281" r:id="rId11"/>
    <p:sldId id="264" r:id="rId12"/>
    <p:sldId id="272" r:id="rId13"/>
    <p:sldId id="273" r:id="rId14"/>
    <p:sldId id="275" r:id="rId15"/>
    <p:sldId id="277" r:id="rId16"/>
    <p:sldId id="278" r:id="rId17"/>
    <p:sldId id="279" r:id="rId18"/>
    <p:sldId id="280" r:id="rId19"/>
    <p:sldId id="266" r:id="rId20"/>
    <p:sldId id="267" r:id="rId21"/>
    <p:sldId id="261" r:id="rId22"/>
    <p:sldId id="271" r:id="rId23"/>
    <p:sldId id="262" r:id="rId24"/>
    <p:sldId id="263" r:id="rId25"/>
    <p:sldId id="269" r:id="rId26"/>
    <p:sldId id="258" r:id="rId2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70A19-EC0B-48B7-B9BD-171D13ECC4B2}" v="159" dt="2023-06-24T04:53:34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6058"/>
  </p:normalViewPr>
  <p:slideViewPr>
    <p:cSldViewPr snapToGrid="0">
      <p:cViewPr varScale="1">
        <p:scale>
          <a:sx n="114" d="100"/>
          <a:sy n="114" d="100"/>
        </p:scale>
        <p:origin x="156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76C4-9CAD-85AE-18F9-47CE250F0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B0FA9-02F8-93D2-C1E2-9E6658487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D81A-336C-D28A-844C-37F7486D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98971-AE1B-1A58-37FF-C633A2E5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45D2-7CC8-D25F-CE11-3D42B8FE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21702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A385-F972-2F4E-CF89-0B5B3DD85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4D084-2925-5D6A-E49F-A071AAD1E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B22E3-8BE6-C138-55FA-E5BC74F3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F9948-E13F-AABC-224B-2F7A6DB8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3F4F6-0237-830F-4154-C84E132DC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422568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AD74C9-6493-DF9D-82E5-18EDE88AF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3FB3C-1C40-F850-BCD1-683A51C6D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27E20-F508-0C5C-1047-574DFBB0A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9B1BE-CF50-6FA8-3C91-BE6E2550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25DF-A7DE-1BEC-A0EC-642BE3477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45663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7619-2CC3-0446-4D8B-043468226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1EA15-48E7-6DD7-71BA-8536A7E4B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56717-0603-0489-29B1-F1A8D555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546FE-C351-A461-3A24-9A2E9143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F9774D-DF37-D06F-CA4A-96D9767966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7707" y="5686470"/>
            <a:ext cx="980986" cy="980986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2D175AE-B346-0CEF-019D-7B8928FC13D2}"/>
              </a:ext>
            </a:extLst>
          </p:cNvPr>
          <p:cNvSpPr/>
          <p:nvPr userDrawn="1"/>
        </p:nvSpPr>
        <p:spPr>
          <a:xfrm>
            <a:off x="11481070" y="6206941"/>
            <a:ext cx="490492" cy="478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8CC7B512-618B-AB49-B896-F4BC479D85BE}" type="slidenum">
              <a:rPr lang="en-TH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TH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A7B-247A-809F-4CBA-73661B23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AD4C8F-D89F-6CDE-8674-5306ABF8A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A955D-74B7-FEEC-140A-0A9CACAC9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83C5F-6FE3-3988-1736-392FE8C5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78560-70AE-AB55-4034-4BD5AF6C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7822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ABE4-DCF6-06F6-0176-3137E765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C7F98-A5B9-A150-2DFC-E50DC6E2EB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02CBC-A417-E109-27B9-6ECDA3A5D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2A54F-8297-E412-0502-FF27FBE1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3F966-A443-9A40-35C4-1236D23F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83390-9C0D-65DE-4FBB-C05BAA64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606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980E-06F7-F899-1B1A-3B41EA4E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54622-D8D9-AD5D-2A08-5730663D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3641A-8A22-9694-317F-9B4E748D8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C5B13B-A52B-BF51-F6C9-8900A0390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8C3F3D-A6BE-9CA9-BE31-0284D60BB1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FD8228-2A48-4AF0-D5E3-3D3053952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7D5FE-7AEB-7C0C-E01B-D1C3E7CB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8B417A-1971-466E-274A-6DD7A1C8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4085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1A76-5209-66E5-07BF-8549B80B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D9544-81E4-35DA-3283-3714F3467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BCCFD-3472-EB06-673C-349DA20E6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33822-7509-8CF1-47B7-B39BDCCD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7625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57504-29EF-1028-370B-BCEF7CB9F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ABB50-5BE2-2DF3-318F-77A7DA6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3BD02-D519-C83E-55DD-3AE1BD9DB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933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18FD0-1277-E397-0FE0-02095E455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BDA0-DBF2-9A25-7052-AE83FBF95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E077-D1D3-6650-2180-3407335F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9825F-1122-2C2D-A337-267131D4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2BDDE-4177-7D4A-7336-2991F110F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D7DE-E9CA-01A6-545F-4452C804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7095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B9B6-E85B-1A28-A191-D6F3D459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3C8655-E464-7E9D-2323-885C262C4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6FB81-645A-AD94-879F-3D8EB9F99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F58C4-63B9-01AC-AF2D-DA687DC70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13EB8-2CDB-CE74-50BC-434E0E45A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CC789-0A86-BBDE-1AA2-AA897F4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031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720923-DC36-8555-3C46-215E2519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D8AD9-85FC-852A-E73F-222BCEEEA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944" y="1825625"/>
            <a:ext cx="967385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T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22D1B-4351-448C-C6CE-879796DBD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08AA6-0FA5-1E47-A822-B48AB6A875A7}" type="datetimeFigureOut">
              <a:rPr lang="en-TH" smtClean="0"/>
              <a:t>06/24/2023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0F0C2-03DE-C70E-7F98-9EB18AAC5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77842-C0C6-D340-FD18-60E6EB905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F47DF-F2F7-574C-9B75-58C88A041A29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70990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03EA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0D62AF-8345-3DC2-7A36-F8A0B505F67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0B634C-F911-58DD-D3D4-EAACDD24AD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2D4A25-7AEF-B263-314A-7A0DFB2DB3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6D27B6-0152-4307-2D9E-0F2539E775BB}"/>
              </a:ext>
            </a:extLst>
          </p:cNvPr>
          <p:cNvSpPr txBox="1"/>
          <p:nvPr/>
        </p:nvSpPr>
        <p:spPr>
          <a:xfrm>
            <a:off x="1024455" y="5204828"/>
            <a:ext cx="10143085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00"/>
              </a:lnSpc>
              <a:spcBef>
                <a:spcPct val="0"/>
              </a:spcBef>
            </a:pPr>
            <a:r>
              <a:rPr lang="en-US" sz="2300" dirty="0">
                <a:latin typeface="Arial Bold"/>
              </a:rPr>
              <a:t>The 20th International Joint Conference on Computer Science and Software Engineering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F43A58-E8D6-D49B-FDDB-E6049DB745FD}"/>
              </a:ext>
            </a:extLst>
          </p:cNvPr>
          <p:cNvSpPr txBox="1"/>
          <p:nvPr/>
        </p:nvSpPr>
        <p:spPr>
          <a:xfrm>
            <a:off x="1" y="3309748"/>
            <a:ext cx="12191999" cy="7357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26"/>
              </a:lnSpc>
            </a:pPr>
            <a:r>
              <a:rPr lang="en-US" sz="2800" dirty="0">
                <a:solidFill>
                  <a:srgbClr val="DB5300"/>
                </a:solidFill>
                <a:latin typeface="Arial Bold"/>
              </a:rPr>
              <a:t>Tinnaphob Angkaprasert,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Kasidit</a:t>
            </a:r>
            <a:r>
              <a:rPr lang="en-US" sz="2800" dirty="0">
                <a:solidFill>
                  <a:srgbClr val="DB5300"/>
                </a:solidFill>
                <a:latin typeface="Arial Bold"/>
              </a:rPr>
              <a:t> </a:t>
            </a:r>
            <a:r>
              <a:rPr lang="en-US" sz="2800" dirty="0" err="1">
                <a:solidFill>
                  <a:srgbClr val="DB5300"/>
                </a:solidFill>
                <a:latin typeface="Arial Bold"/>
              </a:rPr>
              <a:t>Chanchio</a:t>
            </a:r>
            <a:endParaRPr lang="en-US" sz="2800" dirty="0">
              <a:solidFill>
                <a:srgbClr val="DB5300"/>
              </a:solidFill>
              <a:latin typeface="Arial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3644EF-9C72-6F0F-1487-5457E76EF35E}"/>
              </a:ext>
            </a:extLst>
          </p:cNvPr>
          <p:cNvSpPr txBox="1"/>
          <p:nvPr/>
        </p:nvSpPr>
        <p:spPr>
          <a:xfrm>
            <a:off x="1616876" y="5753472"/>
            <a:ext cx="8958248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300" dirty="0">
                <a:latin typeface="Arial Bold"/>
              </a:rPr>
              <a:t>28</a:t>
            </a:r>
            <a:r>
              <a:rPr lang="en-US" sz="2300" baseline="30000" dirty="0">
                <a:latin typeface="Arial Bold"/>
              </a:rPr>
              <a:t>th</a:t>
            </a:r>
            <a:r>
              <a:rPr lang="en-US" sz="2300" dirty="0">
                <a:latin typeface="Arial Bold"/>
              </a:rPr>
              <a:t> June-1</a:t>
            </a:r>
            <a:r>
              <a:rPr lang="en-US" sz="2300" baseline="30000" dirty="0">
                <a:latin typeface="Arial Bold"/>
              </a:rPr>
              <a:t>st</a:t>
            </a:r>
            <a:r>
              <a:rPr lang="en-US" sz="2300" dirty="0">
                <a:latin typeface="Arial Bold"/>
              </a:rPr>
              <a:t> July 2023</a:t>
            </a:r>
          </a:p>
          <a:p>
            <a:pPr algn="ctr"/>
            <a:r>
              <a:rPr lang="en-US" sz="2300" dirty="0" err="1">
                <a:latin typeface="Arial Bold"/>
              </a:rPr>
              <a:t>Naresuan</a:t>
            </a:r>
            <a:r>
              <a:rPr lang="en-US" sz="2300" dirty="0">
                <a:latin typeface="Arial Bold"/>
              </a:rPr>
              <a:t> University </a:t>
            </a:r>
            <a:r>
              <a:rPr lang="en-US" sz="2300" dirty="0" err="1">
                <a:latin typeface="Arial Bold"/>
              </a:rPr>
              <a:t>Phitsanulok</a:t>
            </a:r>
            <a:r>
              <a:rPr lang="en-US" sz="2300" dirty="0">
                <a:latin typeface="Arial Bold"/>
              </a:rPr>
              <a:t>, THAILAND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A95017-1152-D2F0-D115-59C6659A5572}"/>
              </a:ext>
            </a:extLst>
          </p:cNvPr>
          <p:cNvSpPr txBox="1"/>
          <p:nvPr/>
        </p:nvSpPr>
        <p:spPr>
          <a:xfrm>
            <a:off x="2791171" y="4217602"/>
            <a:ext cx="6374758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99"/>
              </a:lnSpc>
              <a:spcBef>
                <a:spcPct val="0"/>
              </a:spcBef>
            </a:pPr>
            <a:r>
              <a:rPr lang="en-US" sz="2499" i="1" dirty="0">
                <a:solidFill>
                  <a:srgbClr val="000000"/>
                </a:solidFill>
                <a:latin typeface="Arial Italics"/>
              </a:rPr>
              <a:t>Department of Computer Science Thammasat University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1CD0F7-6B01-CF70-353B-5EDA61AF7D9E}"/>
              </a:ext>
            </a:extLst>
          </p:cNvPr>
          <p:cNvSpPr txBox="1"/>
          <p:nvPr/>
        </p:nvSpPr>
        <p:spPr>
          <a:xfrm>
            <a:off x="2049212" y="1773382"/>
            <a:ext cx="9680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2400" dirty="0">
                <a:solidFill>
                  <a:srgbClr val="103EA7"/>
                </a:solidFill>
                <a:effectLst/>
                <a:latin typeface="Arial Bold" panose="020B0704020202020204" pitchFamily="34" charset="0"/>
                <a:ea typeface="ＭＳ 明朝" panose="02020609040205080304" pitchFamily="17" charset="-128"/>
                <a:cs typeface="Arial Bold" panose="020B0704020202020204" pitchFamily="34" charset="0"/>
              </a:rPr>
              <a:t>A Backup Mechanism of Virtual Machine Checkpoint Image using ZFS Snapshots</a:t>
            </a:r>
            <a:r>
              <a:rPr lang="en-US" sz="3600" dirty="0">
                <a:solidFill>
                  <a:srgbClr val="103EA7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94987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pic>
        <p:nvPicPr>
          <p:cNvPr id="3" name="Picture 2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754ED64B-2942-A3E2-9DB6-68F5E21F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63" y="1690687"/>
            <a:ext cx="5865659" cy="425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0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pic>
        <p:nvPicPr>
          <p:cNvPr id="4" name="Picture 3" descr="A picture containing text, screenshot, font, white&#10;&#10;Description automatically generated">
            <a:extLst>
              <a:ext uri="{FF2B5EF4-FFF2-40B4-BE49-F238E27FC236}">
                <a16:creationId xmlns:a16="http://schemas.microsoft.com/office/drawing/2014/main" id="{6E8F2503-5973-3F8D-6F34-572E0183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96" y="2169405"/>
            <a:ext cx="7985118" cy="288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39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7F55CAA8-B6F8-F653-4048-B01ACE43F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93"/>
          <a:stretch/>
        </p:blipFill>
        <p:spPr bwMode="auto">
          <a:xfrm>
            <a:off x="1869794" y="2212257"/>
            <a:ext cx="9269215" cy="2104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314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pic>
        <p:nvPicPr>
          <p:cNvPr id="4" name="Picture 3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8E54ED0-9411-6E5D-99E0-42D32357B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232" y="2066467"/>
            <a:ext cx="7024982" cy="314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8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pic>
        <p:nvPicPr>
          <p:cNvPr id="3" name="Picture 2" descr="A picture containing text, screenshot, font, white&#10;&#10;Description automatically generated">
            <a:extLst>
              <a:ext uri="{FF2B5EF4-FFF2-40B4-BE49-F238E27FC236}">
                <a16:creationId xmlns:a16="http://schemas.microsoft.com/office/drawing/2014/main" id="{D5A9115D-76F1-AB82-83A1-D012CEDFE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272"/>
          <a:stretch/>
        </p:blipFill>
        <p:spPr bwMode="auto">
          <a:xfrm>
            <a:off x="2347900" y="2212345"/>
            <a:ext cx="7496199" cy="2433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6118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2E64FE-479E-F624-DC05-9B2D1B55C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673856" cy="4351338"/>
          </a:xfrm>
        </p:spPr>
        <p:txBody>
          <a:bodyPr/>
          <a:lstStyle/>
          <a:p>
            <a:r>
              <a:rPr lang="en-US" dirty="0"/>
              <a:t>Snapshot Manager can configured to take snapshot or delete snapshot automatically</a:t>
            </a:r>
          </a:p>
          <a:p>
            <a:r>
              <a:rPr lang="en-US" dirty="0"/>
              <a:t>Configure to take snapshot everyday , every hour, or every week</a:t>
            </a:r>
          </a:p>
          <a:p>
            <a:r>
              <a:rPr lang="en-US" dirty="0"/>
              <a:t>Configure the maximum number of snapshot to keep.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606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1396-FA16-3D27-8024-0D260C4F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Setup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E988-29C2-80F8-6343-B5C37BFA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preinstalled VM disk image contains Ubuntu 22.04 with </a:t>
            </a:r>
            <a:r>
              <a:rPr lang="en-US" dirty="0" err="1"/>
              <a:t>Nextcloud</a:t>
            </a:r>
            <a:r>
              <a:rPr lang="en-US" dirty="0"/>
              <a:t> application</a:t>
            </a:r>
          </a:p>
          <a:p>
            <a:r>
              <a:rPr lang="en-US" dirty="0"/>
              <a:t>Create a test file to upload to </a:t>
            </a:r>
            <a:r>
              <a:rPr lang="en-US" dirty="0" err="1"/>
              <a:t>Nextcloud</a:t>
            </a:r>
            <a:br>
              <a:rPr lang="en-US" dirty="0"/>
            </a:br>
            <a:r>
              <a:rPr lang="en-US" dirty="0"/>
              <a:t>500MB, 1GB, 2GB, 10GB, 20GB</a:t>
            </a:r>
          </a:p>
          <a:p>
            <a:r>
              <a:rPr lang="en-US" dirty="0"/>
              <a:t>VM is configured to have 4vCPU</a:t>
            </a:r>
          </a:p>
          <a:p>
            <a:r>
              <a:rPr lang="en-US" dirty="0"/>
              <a:t>RAM is 8GB</a:t>
            </a:r>
          </a:p>
          <a:p>
            <a:endParaRPr lang="en-US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5229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01396-FA16-3D27-8024-0D260C4F1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Steps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E988-29C2-80F8-6343-B5C37BFA3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file size will be tested in separately, by following steps below:</a:t>
            </a:r>
          </a:p>
          <a:p>
            <a:pPr marL="0" indent="0">
              <a:buNone/>
            </a:pPr>
            <a:r>
              <a:rPr lang="en-US" dirty="0"/>
              <a:t>1. We launch VM with </a:t>
            </a:r>
            <a:r>
              <a:rPr lang="en-US" dirty="0" err="1"/>
              <a:t>Nextcloud</a:t>
            </a:r>
            <a:r>
              <a:rPr lang="en-US" dirty="0"/>
              <a:t> disk image </a:t>
            </a:r>
          </a:p>
          <a:p>
            <a:pPr marL="0" indent="0">
              <a:buNone/>
            </a:pPr>
            <a:r>
              <a:rPr lang="en-US" dirty="0"/>
              <a:t>2. We uploaded file to </a:t>
            </a:r>
            <a:r>
              <a:rPr lang="en-US" dirty="0" err="1"/>
              <a:t>Nextcloud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We measure checkpoint time, snapshot time, and transfer time.</a:t>
            </a:r>
          </a:p>
          <a:p>
            <a:pPr marL="0" indent="0">
              <a:buNone/>
            </a:pPr>
            <a:r>
              <a:rPr lang="en-US" dirty="0"/>
              <a:t>4. We measure disk image sizes.</a:t>
            </a:r>
          </a:p>
          <a:p>
            <a:pPr marL="0" indent="0">
              <a:buNone/>
            </a:pPr>
            <a:r>
              <a:rPr lang="en-US" dirty="0"/>
              <a:t>5. We redo step 2-4 four more times</a:t>
            </a:r>
            <a:br>
              <a:rPr lang="en-US" dirty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201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6BF8-3DB4-AE9E-D152-C824A2A3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3597-DAB6-EA8A-07D2-81A2EAF5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503340"/>
            <a:ext cx="10512056" cy="2833461"/>
          </a:xfrm>
        </p:spPr>
        <p:txBody>
          <a:bodyPr/>
          <a:lstStyle/>
          <a:p>
            <a:r>
              <a:rPr lang="en-US" dirty="0"/>
              <a:t>We found that ZFS takes slightly longer to backup per checkpoint than traditional method.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327ABD08-78AC-5268-A461-0EDE7462B6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0"/>
          <a:stretch/>
        </p:blipFill>
        <p:spPr bwMode="auto">
          <a:xfrm>
            <a:off x="2415512" y="2632358"/>
            <a:ext cx="7180774" cy="386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24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6BF8-3DB4-AE9E-D152-C824A2A3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3597-DAB6-EA8A-07D2-81A2EAF57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621327"/>
            <a:ext cx="10512056" cy="2833461"/>
          </a:xfrm>
        </p:spPr>
        <p:txBody>
          <a:bodyPr/>
          <a:lstStyle/>
          <a:p>
            <a:r>
              <a:rPr lang="en-US" dirty="0"/>
              <a:t>We found that overhead when using ZFS is lower from 15% to 2% as data size increases.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9712E398-5AD6-5F51-17C8-4F6E7673F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6"/>
          <a:stretch/>
        </p:blipFill>
        <p:spPr bwMode="auto">
          <a:xfrm>
            <a:off x="2054423" y="2591926"/>
            <a:ext cx="7412033" cy="39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88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A2C7B-C5B6-70EF-33FD-48A62534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A1A9A-06A4-9580-06E0-CD43D3ECD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ability to checkpoint a VM is an important mechanism.</a:t>
            </a:r>
          </a:p>
          <a:p>
            <a:r>
              <a:rPr lang="en-US" dirty="0"/>
              <a:t>It allows us to restore a VM at the checkpoint.</a:t>
            </a:r>
          </a:p>
          <a:p>
            <a:r>
              <a:rPr lang="en-US" dirty="0"/>
              <a:t>During the normal execution, VM can periodically checkpoint and backup its VM disk image to backup server.</a:t>
            </a:r>
          </a:p>
          <a:p>
            <a:r>
              <a:rPr lang="en-US" dirty="0"/>
              <a:t>In case of failure or disaster occurs, the VM must be able to recover at checkpoint in timely manner.</a:t>
            </a:r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901625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74A59D7-C1B6-87BA-1F3A-9DADC8532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28" y="3186499"/>
            <a:ext cx="5580472" cy="34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D38964-C34C-AF70-F4A2-6EE44FD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77A1E-5426-F366-B5E4-F4FDFE62675D}"/>
              </a:ext>
            </a:extLst>
          </p:cNvPr>
          <p:cNvSpPr txBox="1">
            <a:spLocks/>
          </p:cNvSpPr>
          <p:nvPr/>
        </p:nvSpPr>
        <p:spPr>
          <a:xfrm>
            <a:off x="1738668" y="1577879"/>
            <a:ext cx="9158631" cy="1851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chose 3 cases to do restoration experiment.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send the disk image at </a:t>
            </a:r>
            <a:r>
              <a:rPr lang="en-US" b="1" dirty="0"/>
              <a:t>fifth checkpoint </a:t>
            </a:r>
            <a:r>
              <a:rPr lang="en-US" dirty="0"/>
              <a:t>back to the master host.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ZFS has to sent 33% to 42% less data back to the master host.</a:t>
            </a:r>
            <a:endParaRPr lang="th-TH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11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D984-DF10-1804-1D90-E1B95911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Discussions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B6E9A-5D38-742B-86CC-513798E29554}"/>
              </a:ext>
            </a:extLst>
          </p:cNvPr>
          <p:cNvSpPr txBox="1">
            <a:spLocks/>
          </p:cNvSpPr>
          <p:nvPr/>
        </p:nvSpPr>
        <p:spPr>
          <a:xfrm>
            <a:off x="2300729" y="1844489"/>
            <a:ext cx="10512056" cy="2833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restoration of VM using ZFS is 28 to 43% faster</a:t>
            </a:r>
            <a:endParaRPr lang="th-TH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AB24402-4CE7-8B48-14CB-5AB342DF2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68" y="2446901"/>
            <a:ext cx="6543801" cy="404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128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757A0-953D-77A9-ACA1-8BB531B9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work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DB2C7-3D7B-9B9A-D535-FC13E87DF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QEMU-KVM must creates QCOW2 disk image</a:t>
            </a:r>
          </a:p>
          <a:p>
            <a:r>
              <a:rPr lang="en-US" dirty="0"/>
              <a:t>ZFS has lower restore time, at a cost of moderately higher backup time.</a:t>
            </a:r>
          </a:p>
          <a:p>
            <a:r>
              <a:rPr lang="en-US" dirty="0"/>
              <a:t>The majority of backup time is transfer time, which runs in background while the VM is running.</a:t>
            </a:r>
          </a:p>
          <a:p>
            <a:r>
              <a:rPr lang="en-US" dirty="0"/>
              <a:t>ZFS makes it more convenient to manage VM disk image</a:t>
            </a:r>
          </a:p>
          <a:p>
            <a:r>
              <a:rPr lang="en-US" dirty="0"/>
              <a:t>Next, we plan to integrate ZFS to other checkpointing mechanism to reduce VM downtime.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6937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EA8095-6A78-7646-0CF9-6131AFA2D4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TH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A9B3AC1-6E52-E0BA-3027-ACE62403D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TH" dirty="0"/>
              <a:t>QUESTION &amp;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95C724-0ABA-890B-FC0D-FD6826B37C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54489" y="-124870"/>
            <a:ext cx="1749196" cy="17491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321A8E-3FE5-BD37-FEEE-D1D345E6E7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375330" y="24186"/>
            <a:ext cx="1749196" cy="17491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48B24F-7739-4F7E-58F2-6D624A4617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4200" y="102086"/>
            <a:ext cx="1295284" cy="1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78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6D50-9D2D-D906-B7D5-4924C9A5A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F7118-9862-2BD9-799B-6BE8D22F5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work focus on using QEMU-KVM as a hypervisor and QCOW2 disk image as the VM disk image.</a:t>
            </a:r>
          </a:p>
          <a:p>
            <a:r>
              <a:rPr lang="en-US" dirty="0"/>
              <a:t>The traditional checkpoint and backup mechanism of QEMU-KVM is inefficient.</a:t>
            </a:r>
          </a:p>
          <a:p>
            <a:r>
              <a:rPr lang="en-US" dirty="0"/>
              <a:t>Checkpointing saves CPU, Memory, and Device states.</a:t>
            </a:r>
            <a:br>
              <a:rPr lang="en-US" dirty="0"/>
            </a:br>
            <a:r>
              <a:rPr lang="en-US" dirty="0"/>
              <a:t>It does not save the disk state.</a:t>
            </a:r>
          </a:p>
          <a:p>
            <a:r>
              <a:rPr lang="en-US" dirty="0"/>
              <a:t>QEMU-KVM creates a new QCOW2 overlay disk image to save the disk state.</a:t>
            </a:r>
          </a:p>
        </p:txBody>
      </p:sp>
    </p:spTree>
    <p:extLst>
      <p:ext uri="{BB962C8B-B14F-4D97-AF65-F5344CB8AC3E}">
        <p14:creationId xmlns:p14="http://schemas.microsoft.com/office/powerpoint/2010/main" val="273010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0067-2F74-7E3D-F5D4-CE41245CE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B4019-9CCD-D116-049A-1CDAB8B1B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will be many overlay disk images created throughout VM lifetime.</a:t>
            </a:r>
          </a:p>
          <a:p>
            <a:r>
              <a:rPr lang="en-US" dirty="0"/>
              <a:t>Deleting image will results in data loss, and VM will cease to function.</a:t>
            </a:r>
          </a:p>
          <a:p>
            <a:r>
              <a:rPr lang="en-US" dirty="0"/>
              <a:t>Although merging operation of overlay exists, they takes time and significant CPU cycles.</a:t>
            </a:r>
          </a:p>
          <a:p>
            <a:r>
              <a:rPr lang="en-US" dirty="0"/>
              <a:t>We propose a Snapshot Manager that leverages ZFS commands to address the problems.</a:t>
            </a:r>
          </a:p>
          <a:p>
            <a:endParaRPr lang="th-TH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49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6497-04DA-2FC1-A980-C9F1947C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2BE96-BB18-5331-FADE-2C29E283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QEMU-KVM is a popular hypervisor that runs on Linux</a:t>
            </a:r>
          </a:p>
          <a:p>
            <a:r>
              <a:rPr lang="en-US" dirty="0"/>
              <a:t>It uses QCOW2 disk image format as a VM disk image</a:t>
            </a:r>
          </a:p>
          <a:p>
            <a:r>
              <a:rPr lang="en-US" dirty="0"/>
              <a:t>The checkpointing mechanism does not save disk states</a:t>
            </a:r>
          </a:p>
          <a:p>
            <a:r>
              <a:rPr lang="en-US" dirty="0"/>
              <a:t>To save disk state, QEMU-KVM need to create QCOW2 overlay disk image</a:t>
            </a:r>
          </a:p>
          <a:p>
            <a:r>
              <a:rPr lang="en-US" dirty="0"/>
              <a:t>VM will continue to make changes on newly created image.</a:t>
            </a:r>
          </a:p>
          <a:p>
            <a:r>
              <a:rPr lang="en-US" dirty="0"/>
              <a:t>If we checkpoint 3 times a day, there will be 90 overlay at the end of the month</a:t>
            </a:r>
          </a:p>
          <a:p>
            <a:r>
              <a:rPr lang="en-US" dirty="0"/>
              <a:t>Merging overlay disk image takes a lot of time, depending on the data inside image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8876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6497-04DA-2FC1-A980-C9F1947C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C2558-9EAA-4FB0-198B-E78D82FC5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944" y="1825625"/>
            <a:ext cx="9673856" cy="4351338"/>
          </a:xfrm>
        </p:spPr>
        <p:txBody>
          <a:bodyPr/>
          <a:lstStyle/>
          <a:p>
            <a:r>
              <a:rPr lang="en-US" dirty="0"/>
              <a:t>ZFS is a copy-on-write transactional filesystem</a:t>
            </a:r>
          </a:p>
          <a:p>
            <a:r>
              <a:rPr lang="en-US" dirty="0"/>
              <a:t>It takes snapshot at filesystem level</a:t>
            </a:r>
          </a:p>
          <a:p>
            <a:r>
              <a:rPr lang="en-US" dirty="0"/>
              <a:t>Snapshot does not take extra spaces</a:t>
            </a:r>
          </a:p>
          <a:p>
            <a:r>
              <a:rPr lang="en-US" dirty="0"/>
              <a:t>Deleting snapshot take less than 0.05 seconds per snapshot.</a:t>
            </a:r>
          </a:p>
          <a:p>
            <a:r>
              <a:rPr lang="en-US" dirty="0"/>
              <a:t>We checkpoint into the same disk image</a:t>
            </a:r>
          </a:p>
          <a:p>
            <a:r>
              <a:rPr lang="en-US" dirty="0"/>
              <a:t>The checkpoint will be kept in ZFS snapshot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987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6497-04DA-2FC1-A980-C9F1947C9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  <a:endParaRPr lang="th-TH" dirty="0"/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489246AB-9824-F45B-14A2-DD6F6C3F7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1" t="34193" r="24560" b="45015"/>
          <a:stretch/>
        </p:blipFill>
        <p:spPr bwMode="auto">
          <a:xfrm>
            <a:off x="958602" y="3429000"/>
            <a:ext cx="5456181" cy="16315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eams&#10;&#10;Description automatically generated with medium confidence">
            <a:extLst>
              <a:ext uri="{FF2B5EF4-FFF2-40B4-BE49-F238E27FC236}">
                <a16:creationId xmlns:a16="http://schemas.microsoft.com/office/drawing/2014/main" id="{4092F1D8-6372-823D-7B76-A5AC19283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0" t="23257" r="44117" b="30823"/>
          <a:stretch/>
        </p:blipFill>
        <p:spPr bwMode="auto">
          <a:xfrm>
            <a:off x="6837238" y="2287504"/>
            <a:ext cx="2516482" cy="40487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A4351B-9F83-08B4-DF7A-3E7C4F5727F9}"/>
              </a:ext>
            </a:extLst>
          </p:cNvPr>
          <p:cNvSpPr txBox="1"/>
          <p:nvPr/>
        </p:nvSpPr>
        <p:spPr>
          <a:xfrm>
            <a:off x="2428451" y="3042890"/>
            <a:ext cx="251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Traditional</a:t>
            </a:r>
            <a:endParaRPr lang="th-TH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C6C8E6-1398-CA94-6034-3A30E5DFD80D}"/>
              </a:ext>
            </a:extLst>
          </p:cNvPr>
          <p:cNvSpPr txBox="1"/>
          <p:nvPr/>
        </p:nvSpPr>
        <p:spPr>
          <a:xfrm>
            <a:off x="7634192" y="1972781"/>
            <a:ext cx="2516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ZFS</a:t>
            </a:r>
            <a:endParaRPr lang="th-TH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46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3D3EB-16AB-3602-B662-B5593E41E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Design</a:t>
            </a:r>
            <a:endParaRPr lang="th-TH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CEC6E8-2EE6-1618-739F-63CA27E27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t="11594" r="8270" b="12356"/>
          <a:stretch/>
        </p:blipFill>
        <p:spPr bwMode="auto">
          <a:xfrm>
            <a:off x="3010485" y="1825625"/>
            <a:ext cx="6525843" cy="4351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6005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75D2A-0E74-D75D-1265-01BC0CA59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Snapshot Manager’s Function</a:t>
            </a:r>
            <a:endParaRPr lang="th-TH" dirty="0"/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3429AEDB-0062-563E-83D0-AE08A8ED4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29" y="1850478"/>
            <a:ext cx="6571142" cy="38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82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C02B0A1CD511D1408100529488F5ABEE" ma:contentTypeVersion="12" ma:contentTypeDescription="สร้างเอกสารใหม่" ma:contentTypeScope="" ma:versionID="5881e349576f87385e5329d1ae4f23b8">
  <xsd:schema xmlns:xsd="http://www.w3.org/2001/XMLSchema" xmlns:xs="http://www.w3.org/2001/XMLSchema" xmlns:p="http://schemas.microsoft.com/office/2006/metadata/properties" xmlns:ns3="89d22d27-0376-4091-85a0-8607dae324b1" xmlns:ns4="f555daa5-056b-4208-a9d5-d229c0ec1c5f" targetNamespace="http://schemas.microsoft.com/office/2006/metadata/properties" ma:root="true" ma:fieldsID="e21983acbdf17eaf0c89d82bb5ee2ca5" ns3:_="" ns4:_="">
    <xsd:import namespace="89d22d27-0376-4091-85a0-8607dae324b1"/>
    <xsd:import namespace="f555daa5-056b-4208-a9d5-d229c0ec1c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2d27-0376-4091-85a0-8607dae324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5daa5-056b-4208-a9d5-d229c0ec1c5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9d22d27-0376-4091-85a0-8607dae324b1" xsi:nil="true"/>
  </documentManagement>
</p:properties>
</file>

<file path=customXml/itemProps1.xml><?xml version="1.0" encoding="utf-8"?>
<ds:datastoreItem xmlns:ds="http://schemas.openxmlformats.org/officeDocument/2006/customXml" ds:itemID="{01E42116-2E1C-4553-9EE2-D62335DDCD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B89887-D4F8-4047-A493-14228647FE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d22d27-0376-4091-85a0-8607dae324b1"/>
    <ds:schemaRef ds:uri="f555daa5-056b-4208-a9d5-d229c0ec1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AB98ED-5CDA-4CFB-A905-91096CEC57B9}">
  <ds:schemaRefs>
    <ds:schemaRef ds:uri="http://purl.org/dc/elements/1.1/"/>
    <ds:schemaRef ds:uri="89d22d27-0376-4091-85a0-8607dae324b1"/>
    <ds:schemaRef ds:uri="http://schemas.microsoft.com/office/2006/documentManagement/types"/>
    <ds:schemaRef ds:uri="http://www.w3.org/XML/1998/namespace"/>
    <ds:schemaRef ds:uri="f555daa5-056b-4208-a9d5-d229c0ec1c5f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4759</TotalTime>
  <Words>696</Words>
  <Application>Microsoft Office PowerPoint</Application>
  <PresentationFormat>Widescreen</PresentationFormat>
  <Paragraphs>80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 Italics</vt:lpstr>
      <vt:lpstr>Arial</vt:lpstr>
      <vt:lpstr>Arial Bold</vt:lpstr>
      <vt:lpstr>Calibri</vt:lpstr>
      <vt:lpstr>Office Theme</vt:lpstr>
      <vt:lpstr>PowerPoint Presentation</vt:lpstr>
      <vt:lpstr>Introduction</vt:lpstr>
      <vt:lpstr>Introduction</vt:lpstr>
      <vt:lpstr>Introduction</vt:lpstr>
      <vt:lpstr>Background</vt:lpstr>
      <vt:lpstr>Background</vt:lpstr>
      <vt:lpstr>Background</vt:lpstr>
      <vt:lpstr>Architecture Design</vt:lpstr>
      <vt:lpstr>Snapshot Manager’s Function</vt:lpstr>
      <vt:lpstr>Snapshot Manager’s Function</vt:lpstr>
      <vt:lpstr>Snapshot Manager’s Function</vt:lpstr>
      <vt:lpstr>Snapshot Manager’s Function</vt:lpstr>
      <vt:lpstr>Snapshot Manager’s Function</vt:lpstr>
      <vt:lpstr>Snapshot Manager’s Function</vt:lpstr>
      <vt:lpstr>Snapshot Manager’s Function</vt:lpstr>
      <vt:lpstr>Experiment Setup</vt:lpstr>
      <vt:lpstr>Experiment Steps</vt:lpstr>
      <vt:lpstr>Results and Discussions</vt:lpstr>
      <vt:lpstr>Results and Discussions</vt:lpstr>
      <vt:lpstr>Results and Discussions</vt:lpstr>
      <vt:lpstr>Results and Discussions</vt:lpstr>
      <vt:lpstr>Conclusion &amp; 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Sutasinee Jitanan</dc:creator>
  <cp:lastModifiedBy>tinnaphob angkaprasert</cp:lastModifiedBy>
  <cp:revision>8</cp:revision>
  <dcterms:created xsi:type="dcterms:W3CDTF">2023-05-16T14:53:12Z</dcterms:created>
  <dcterms:modified xsi:type="dcterms:W3CDTF">2023-06-24T04:55:08Z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0x010100C02B0A1CD511D1408100529488F5ABEE</vt:lpwstr>
  </property>
</Properties>
</file>