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6" r:id="rId3"/>
    <p:sldId id="277" r:id="rId4"/>
    <p:sldId id="278" r:id="rId5"/>
    <p:sldId id="257" r:id="rId6"/>
    <p:sldId id="259" r:id="rId7"/>
    <p:sldId id="260" r:id="rId8"/>
    <p:sldId id="261" r:id="rId9"/>
    <p:sldId id="262" r:id="rId10"/>
    <p:sldId id="263" r:id="rId11"/>
    <p:sldId id="264" r:id="rId12"/>
    <p:sldId id="266" r:id="rId13"/>
    <p:sldId id="265" r:id="rId14"/>
    <p:sldId id="268" r:id="rId15"/>
    <p:sldId id="267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9" r:id="rId24"/>
    <p:sldId id="280" r:id="rId25"/>
    <p:sldId id="258" r:id="rId26"/>
  </p:sldIdLst>
  <p:sldSz cx="12192000" cy="6858000"/>
  <p:notesSz cx="6858000" cy="9144000"/>
  <p:defaultTextStyle>
    <a:defPPr>
      <a:defRPr lang="en-TH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3E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275"/>
    <p:restoredTop sz="96058"/>
  </p:normalViewPr>
  <p:slideViewPr>
    <p:cSldViewPr snapToGrid="0">
      <p:cViewPr varScale="1">
        <p:scale>
          <a:sx n="95" d="100"/>
          <a:sy n="95" d="100"/>
        </p:scale>
        <p:origin x="952" y="1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1876C4-9CAD-85AE-18F9-47CE250F06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2B0FA9-02F8-93D2-C1E2-9E6658487D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TH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7BD81A-336C-D28A-844C-37F7486DC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08AA6-0FA5-1E47-A822-B48AB6A875A7}" type="datetimeFigureOut">
              <a:rPr lang="en-TH" smtClean="0"/>
              <a:t>10/6/2023 R</a:t>
            </a:fld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D98971-AE1B-1A58-37FF-C633A2E5E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8045D2-7CC8-D25F-CE11-3D42B8FE2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F47DF-F2F7-574C-9B75-58C88A041A29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2421702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5A385-F972-2F4E-CF89-0B5B3DD85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24D084-2925-5D6A-E49F-A071AAD1E3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AB22E3-8BE6-C138-55FA-E5BC74F35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08AA6-0FA5-1E47-A822-B48AB6A875A7}" type="datetimeFigureOut">
              <a:rPr lang="en-TH" smtClean="0"/>
              <a:t>10/6/2023 R</a:t>
            </a:fld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6F9948-E13F-AABC-224B-2F7A6DB8C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E3F4F6-0237-830F-4154-C84E132DC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F47DF-F2F7-574C-9B75-58C88A041A29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422568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CAD74C9-6493-DF9D-82E5-18EDE88AF5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C3FB3C-1C40-F850-BCD1-683A51C6D7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627E20-F508-0C5C-1047-574DFBB0A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08AA6-0FA5-1E47-A822-B48AB6A875A7}" type="datetimeFigureOut">
              <a:rPr lang="en-TH" smtClean="0"/>
              <a:t>10/6/2023 R</a:t>
            </a:fld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B9B1BE-CF50-6FA8-3C91-BE6E2550B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AE25DF-A7DE-1BEC-A0EC-642BE3477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F47DF-F2F7-574C-9B75-58C88A041A29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445663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27619-2CC3-0446-4D8B-0434682262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E1EA15-48E7-6DD7-71BA-8536A7E4BE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D56717-0603-0489-29B1-F1A8D5555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1546FE-C351-A461-3A24-9A2E91431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F47DF-F2F7-574C-9B75-58C88A041A29}" type="slidenum">
              <a:rPr lang="en-TH" smtClean="0"/>
              <a:t>‹#›</a:t>
            </a:fld>
            <a:endParaRPr lang="en-TH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6F9774D-DF37-D06F-CA4A-96D9767966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347707" y="5686470"/>
            <a:ext cx="980986" cy="980986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D2D175AE-B346-0CEF-019D-7B8928FC13D2}"/>
              </a:ext>
            </a:extLst>
          </p:cNvPr>
          <p:cNvSpPr/>
          <p:nvPr userDrawn="1"/>
        </p:nvSpPr>
        <p:spPr>
          <a:xfrm>
            <a:off x="11481070" y="6206941"/>
            <a:ext cx="490492" cy="47846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8CC7B512-618B-AB49-B896-F4BC479D85BE}" type="slidenum">
              <a:rPr lang="en-TH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TH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4550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FFA7B-247A-809F-4CBA-73661B23F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AD4C8F-D89F-6CDE-8674-5306ABF8A3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DA955D-74B7-FEEC-140A-0A9CACAC9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08AA6-0FA5-1E47-A822-B48AB6A875A7}" type="datetimeFigureOut">
              <a:rPr lang="en-TH" smtClean="0"/>
              <a:t>10/6/2023 R</a:t>
            </a:fld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483C5F-6FE3-3988-1736-392FE8C54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078560-70AE-AB55-4034-4BD5AF6C8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F47DF-F2F7-574C-9B75-58C88A041A29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878227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8ABE4-DCF6-06F6-0176-3137E765ED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6C7F98-A5B9-A150-2DFC-E50DC6E2EB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502CBC-A417-E109-27B9-6ECDA3A5D6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52A54F-8297-E412-0502-FF27FBE10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08AA6-0FA5-1E47-A822-B48AB6A875A7}" type="datetimeFigureOut">
              <a:rPr lang="en-TH" smtClean="0"/>
              <a:t>10/6/2023 R</a:t>
            </a:fld>
            <a:endParaRPr lang="en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63F966-A443-9A40-35C4-1236D23FE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F83390-9C0D-65DE-4FBB-C05BAA649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F47DF-F2F7-574C-9B75-58C88A041A29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206068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5980E-06F7-F899-1B1A-3B41EA4E8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954622-D8D9-AD5D-2A08-5730663D50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B3641A-8A22-9694-317F-9B4E748D8E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C5B13B-A52B-BF51-F6C9-8900A03902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F8C3F3D-A6BE-9CA9-BE31-0284D60BB1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FD8228-2A48-4AF0-D5E3-3D30539523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08AA6-0FA5-1E47-A822-B48AB6A875A7}" type="datetimeFigureOut">
              <a:rPr lang="en-TH" smtClean="0"/>
              <a:t>10/6/2023 R</a:t>
            </a:fld>
            <a:endParaRPr lang="en-T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47D5FE-7AEB-7C0C-E01B-D1C3E7CBC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C8B417A-1971-466E-274A-6DD7A1C80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F47DF-F2F7-574C-9B75-58C88A041A29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340853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6A1A76-5209-66E5-07BF-8549B80B2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4D9544-81E4-35DA-3283-3714F3467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08AA6-0FA5-1E47-A822-B48AB6A875A7}" type="datetimeFigureOut">
              <a:rPr lang="en-TH" smtClean="0"/>
              <a:t>10/6/2023 R</a:t>
            </a:fld>
            <a:endParaRPr lang="en-T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1BCCFD-3472-EB06-673C-349DA20E6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E33822-7509-8CF1-47B7-B39BDCCD0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F47DF-F2F7-574C-9B75-58C88A041A29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876252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4657504-29EF-1028-370B-BCEF7CB9F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08AA6-0FA5-1E47-A822-B48AB6A875A7}" type="datetimeFigureOut">
              <a:rPr lang="en-TH" smtClean="0"/>
              <a:t>10/6/2023 R</a:t>
            </a:fld>
            <a:endParaRPr lang="en-T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21ABB50-5BE2-2DF3-318F-77A7DA6C0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13BD02-D519-C83E-55DD-3AE1BD9DB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F47DF-F2F7-574C-9B75-58C88A041A29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469330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18FD0-1277-E397-0FE0-02095E455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4EBDA0-DBF2-9A25-7052-AE83FBF953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DFE077-D1D3-6650-2180-3407335F71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E9825F-1122-2C2D-A337-267131D43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08AA6-0FA5-1E47-A822-B48AB6A875A7}" type="datetimeFigureOut">
              <a:rPr lang="en-TH" smtClean="0"/>
              <a:t>10/6/2023 R</a:t>
            </a:fld>
            <a:endParaRPr lang="en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82BDDE-4177-7D4A-7336-2991F110F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8ED7DE-E9CA-01A6-545F-4452C8049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F47DF-F2F7-574C-9B75-58C88A041A29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370956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A2B9B6-E85B-1A28-A191-D6F3D4596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3C8655-E464-7E9D-2323-885C262C45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76FB81-645A-AD94-879F-3D8EB9F99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7F58C4-63B9-01AC-AF2D-DA687DC70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08AA6-0FA5-1E47-A822-B48AB6A875A7}" type="datetimeFigureOut">
              <a:rPr lang="en-TH" smtClean="0"/>
              <a:t>10/6/2023 R</a:t>
            </a:fld>
            <a:endParaRPr lang="en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113EB8-2CDB-CE74-50BC-434E0E45A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ACC789-0A86-BBDE-1AA2-AA897F41A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F47DF-F2F7-574C-9B75-58C88A041A29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303175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7720923-DC36-8555-3C46-215E25192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ED8AD9-85FC-852A-E73F-222BCEEEAC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9944" y="1825625"/>
            <a:ext cx="967385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TH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522D1B-4351-448C-C6CE-879796DBD6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C08AA6-0FA5-1E47-A822-B48AB6A875A7}" type="datetimeFigureOut">
              <a:rPr lang="en-TH" smtClean="0"/>
              <a:t>10/6/2023 R</a:t>
            </a:fld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D0F0C2-03DE-C70E-7F98-9EB18AAC57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977842-C0C6-D340-FD18-60E6EB905D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DF47DF-F2F7-574C-9B75-58C88A041A29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470990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103EA7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T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4018/978-1-7998-5348-0.ch024" TargetMode="External"/><Relationship Id="rId2" Type="http://schemas.openxmlformats.org/officeDocument/2006/relationships/hyperlink" Target="https://doi.org/10.1007/s00521-019-04473-6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npmjs.com/package/loadtest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Relationship Id="rId9" Type="http://schemas.openxmlformats.org/officeDocument/2006/relationships/image" Target="../media/image15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90D62AF-8345-3DC2-7A36-F8A0B505F67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254489" y="-124870"/>
            <a:ext cx="1749196" cy="174919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10B634C-F911-58DD-D3D4-EAACDD24ADE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375330" y="24186"/>
            <a:ext cx="1749196" cy="174919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02D4A25-7AEF-B263-314A-7A0DFB2DB31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854200" y="102086"/>
            <a:ext cx="1295284" cy="129528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A6D27B6-0152-4307-2D9E-0F2539E775BB}"/>
              </a:ext>
            </a:extLst>
          </p:cNvPr>
          <p:cNvSpPr txBox="1"/>
          <p:nvPr/>
        </p:nvSpPr>
        <p:spPr>
          <a:xfrm>
            <a:off x="-220080" y="5454416"/>
            <a:ext cx="12269867" cy="2990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00"/>
              </a:lnSpc>
              <a:spcBef>
                <a:spcPct val="0"/>
              </a:spcBef>
            </a:pPr>
            <a:r>
              <a:rPr lang="en-US" sz="2300" dirty="0">
                <a:latin typeface="Arial Bold"/>
              </a:rPr>
              <a:t>The 20th International Joint Conference on Computer Science and Software Engineering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17F4761-89EA-1E24-70EC-9FAEDA2BEDD1}"/>
              </a:ext>
            </a:extLst>
          </p:cNvPr>
          <p:cNvSpPr txBox="1"/>
          <p:nvPr/>
        </p:nvSpPr>
        <p:spPr>
          <a:xfrm>
            <a:off x="1215084" y="1709289"/>
            <a:ext cx="10069687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ts val="1800"/>
              </a:spcBef>
              <a:spcAft>
                <a:spcPts val="200"/>
              </a:spcAft>
            </a:pPr>
            <a:r>
              <a:rPr lang="en-US" sz="4000" b="1" kern="24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A Resilient Cloud-based DDoS Attack Detection and Prevention System </a:t>
            </a:r>
            <a:endParaRPr lang="en-TH" sz="40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9F43A58-E8D6-D49B-FDDB-E6049DB745FD}"/>
              </a:ext>
            </a:extLst>
          </p:cNvPr>
          <p:cNvSpPr txBox="1"/>
          <p:nvPr/>
        </p:nvSpPr>
        <p:spPr>
          <a:xfrm>
            <a:off x="1602498" y="2978844"/>
            <a:ext cx="8624709" cy="6794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indent="-1270" algn="ctr">
              <a:lnSpc>
                <a:spcPct val="115000"/>
              </a:lnSpc>
            </a:pPr>
            <a:r>
              <a:rPr lang="en-US" sz="20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Somchart</a:t>
            </a:r>
            <a:r>
              <a:rPr lang="en-US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Fugkeaw</a:t>
            </a:r>
            <a:r>
              <a:rPr lang="en-US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Narongsak</a:t>
            </a:r>
            <a:r>
              <a:rPr lang="en-US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Moolkaew</a:t>
            </a:r>
            <a:r>
              <a:rPr lang="en-US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Theerapat</a:t>
            </a:r>
            <a:r>
              <a:rPr lang="en-US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Wiwattanapornpanit,Thanyathon</a:t>
            </a:r>
            <a:r>
              <a:rPr lang="en-US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Saengsena</a:t>
            </a:r>
            <a:r>
              <a:rPr lang="en-US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Pattavee</a:t>
            </a:r>
            <a:r>
              <a:rPr lang="en-US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Sanchol</a:t>
            </a:r>
            <a:endParaRPr lang="en-TH" sz="20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D3644EF-9C72-6F0F-1487-5457E76EF35E}"/>
              </a:ext>
            </a:extLst>
          </p:cNvPr>
          <p:cNvSpPr txBox="1"/>
          <p:nvPr/>
        </p:nvSpPr>
        <p:spPr>
          <a:xfrm>
            <a:off x="1616876" y="5753472"/>
            <a:ext cx="8958248" cy="7078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300" dirty="0">
                <a:latin typeface="Arial Bold"/>
              </a:rPr>
              <a:t>28</a:t>
            </a:r>
            <a:r>
              <a:rPr lang="en-US" sz="2300" baseline="30000" dirty="0">
                <a:latin typeface="Arial Bold"/>
              </a:rPr>
              <a:t>th</a:t>
            </a:r>
            <a:r>
              <a:rPr lang="en-US" sz="2300" dirty="0">
                <a:latin typeface="Arial Bold"/>
              </a:rPr>
              <a:t> June-1</a:t>
            </a:r>
            <a:r>
              <a:rPr lang="en-US" sz="2300" baseline="30000" dirty="0">
                <a:latin typeface="Arial Bold"/>
              </a:rPr>
              <a:t>st</a:t>
            </a:r>
            <a:r>
              <a:rPr lang="en-US" sz="2300" dirty="0">
                <a:latin typeface="Arial Bold"/>
              </a:rPr>
              <a:t> July 2023</a:t>
            </a:r>
          </a:p>
          <a:p>
            <a:pPr algn="ctr"/>
            <a:r>
              <a:rPr lang="en-US" sz="2300" dirty="0" err="1">
                <a:latin typeface="Arial Bold"/>
              </a:rPr>
              <a:t>Naresuan</a:t>
            </a:r>
            <a:r>
              <a:rPr lang="en-US" sz="2300" dirty="0">
                <a:latin typeface="Arial Bold"/>
              </a:rPr>
              <a:t> University </a:t>
            </a:r>
            <a:r>
              <a:rPr lang="en-US" sz="2300" dirty="0" err="1">
                <a:latin typeface="Arial Bold"/>
              </a:rPr>
              <a:t>Phitsanulok</a:t>
            </a:r>
            <a:r>
              <a:rPr lang="en-US" sz="2300" dirty="0">
                <a:latin typeface="Arial Bold"/>
              </a:rPr>
              <a:t>, THAILAND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8A95017-1152-D2F0-D115-59C6659A5572}"/>
              </a:ext>
            </a:extLst>
          </p:cNvPr>
          <p:cNvSpPr txBox="1"/>
          <p:nvPr/>
        </p:nvSpPr>
        <p:spPr>
          <a:xfrm>
            <a:off x="2908619" y="4026471"/>
            <a:ext cx="6374758" cy="6115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indent="-1270" algn="ctr">
              <a:lnSpc>
                <a:spcPct val="115000"/>
              </a:lnSpc>
            </a:pPr>
            <a:r>
              <a:rPr lang="en-US" sz="1800" i="1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School of ICT, Sirindhorn International Institute of Technology</a:t>
            </a:r>
            <a:endParaRPr lang="en-TH" sz="18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indent="-1270" algn="ctr">
              <a:lnSpc>
                <a:spcPct val="115000"/>
              </a:lnSpc>
            </a:pPr>
            <a:r>
              <a:rPr lang="en-US" sz="1800" i="1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Thammasat University, Pathum Thani, Thailand</a:t>
            </a:r>
            <a:endParaRPr lang="en-TH" sz="18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94987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34484F3B-1741-7392-6A5E-585E3DB66A2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4254465"/>
              </p:ext>
            </p:extLst>
          </p:nvPr>
        </p:nvGraphicFramePr>
        <p:xfrm>
          <a:off x="1763806" y="1962956"/>
          <a:ext cx="8664388" cy="424990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408720">
                  <a:extLst>
                    <a:ext uri="{9D8B030D-6E8A-4147-A177-3AD203B41FA5}">
                      <a16:colId xmlns:a16="http://schemas.microsoft.com/office/drawing/2014/main" val="4023275688"/>
                    </a:ext>
                  </a:extLst>
                </a:gridCol>
                <a:gridCol w="2827103">
                  <a:extLst>
                    <a:ext uri="{9D8B030D-6E8A-4147-A177-3AD203B41FA5}">
                      <a16:colId xmlns:a16="http://schemas.microsoft.com/office/drawing/2014/main" val="1518528470"/>
                    </a:ext>
                  </a:extLst>
                </a:gridCol>
                <a:gridCol w="2010009">
                  <a:extLst>
                    <a:ext uri="{9D8B030D-6E8A-4147-A177-3AD203B41FA5}">
                      <a16:colId xmlns:a16="http://schemas.microsoft.com/office/drawing/2014/main" val="106767322"/>
                    </a:ext>
                  </a:extLst>
                </a:gridCol>
                <a:gridCol w="2418556">
                  <a:extLst>
                    <a:ext uri="{9D8B030D-6E8A-4147-A177-3AD203B41FA5}">
                      <a16:colId xmlns:a16="http://schemas.microsoft.com/office/drawing/2014/main" val="83282317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Rule ID</a:t>
                      </a:r>
                    </a:p>
                  </a:txBody>
                  <a:tcPr marL="205534" marR="205534" marT="205534" marB="20553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Condition</a:t>
                      </a:r>
                    </a:p>
                  </a:txBody>
                  <a:tcPr marL="205534" marR="205534" marT="205534" marB="20553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DDoS Detected</a:t>
                      </a:r>
                    </a:p>
                  </a:txBody>
                  <a:tcPr marL="205534" marR="205534" marT="205534" marB="20553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Action</a:t>
                      </a:r>
                    </a:p>
                  </a:txBody>
                  <a:tcPr marL="205534" marR="205534" marT="205534" marB="205534" anchor="ctr"/>
                </a:tc>
                <a:extLst>
                  <a:ext uri="{0D108BD9-81ED-4DB2-BD59-A6C34878D82A}">
                    <a16:rowId xmlns:a16="http://schemas.microsoft.com/office/drawing/2014/main" val="36568682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RV1</a:t>
                      </a:r>
                    </a:p>
                  </a:txBody>
                  <a:tcPr marL="205534" marR="205534" marT="205534" marB="205534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defRPr/>
                      </a:pPr>
                      <a:r>
                        <a:rPr lang="en-U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If the bandwidth is utilized &gt;= 95%</a:t>
                      </a:r>
                    </a:p>
                  </a:txBody>
                  <a:tcPr marL="205534" marR="205534" marT="205534" marB="20553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</a:p>
                  </a:txBody>
                  <a:tcPr marL="205534" marR="205534" marT="205534" marB="20553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Disconnect network session</a:t>
                      </a:r>
                    </a:p>
                  </a:txBody>
                  <a:tcPr marL="205534" marR="205534" marT="205534" marB="205534" anchor="ctr"/>
                </a:tc>
                <a:extLst>
                  <a:ext uri="{0D108BD9-81ED-4DB2-BD59-A6C34878D82A}">
                    <a16:rowId xmlns:a16="http://schemas.microsoft.com/office/drawing/2014/main" val="68735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RV2</a:t>
                      </a:r>
                    </a:p>
                  </a:txBody>
                  <a:tcPr marL="205534" marR="205534" marT="205534" marB="205534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defRPr/>
                      </a:pPr>
                      <a:r>
                        <a:rPr lang="en-U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If the bandwidth is utilized between 80%-95%</a:t>
                      </a:r>
                    </a:p>
                  </a:txBody>
                  <a:tcPr marL="205534" marR="205534" marT="205534" marB="20553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Maybe</a:t>
                      </a:r>
                    </a:p>
                  </a:txBody>
                  <a:tcPr marL="205534" marR="205534" marT="205534" marB="20553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Check volume-based statistical profile </a:t>
                      </a:r>
                    </a:p>
                  </a:txBody>
                  <a:tcPr marL="205534" marR="205534" marT="205534" marB="205534" anchor="ctr"/>
                </a:tc>
                <a:extLst>
                  <a:ext uri="{0D108BD9-81ED-4DB2-BD59-A6C34878D82A}">
                    <a16:rowId xmlns:a16="http://schemas.microsoft.com/office/drawing/2014/main" val="35280308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RV3</a:t>
                      </a:r>
                    </a:p>
                  </a:txBody>
                  <a:tcPr marL="205534" marR="205534" marT="205534" marB="205534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defRPr/>
                      </a:pPr>
                      <a:r>
                        <a:rPr lang="en-US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If the packet is utilized &gt;= 95%</a:t>
                      </a:r>
                    </a:p>
                  </a:txBody>
                  <a:tcPr marL="205534" marR="205534" marT="205534" marB="20553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</a:p>
                  </a:txBody>
                  <a:tcPr marL="205534" marR="205534" marT="205534" marB="20553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Disconnect network session</a:t>
                      </a:r>
                    </a:p>
                  </a:txBody>
                  <a:tcPr marL="205534" marR="205534" marT="205534" marB="205534" anchor="ctr"/>
                </a:tc>
                <a:extLst>
                  <a:ext uri="{0D108BD9-81ED-4DB2-BD59-A6C34878D82A}">
                    <a16:rowId xmlns:a16="http://schemas.microsoft.com/office/drawing/2014/main" val="2525214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RV4</a:t>
                      </a:r>
                    </a:p>
                  </a:txBody>
                  <a:tcPr marL="205534" marR="205534" marT="205534" marB="205534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defRPr/>
                      </a:pPr>
                      <a:r>
                        <a:rPr lang="en-US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If incoming packet is utilized between 80%-95%</a:t>
                      </a:r>
                    </a:p>
                  </a:txBody>
                  <a:tcPr marL="205534" marR="205534" marT="205534" marB="20553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Maybe</a:t>
                      </a:r>
                    </a:p>
                  </a:txBody>
                  <a:tcPr marL="205534" marR="205534" marT="205534" marB="20553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Check protocol-based statistical profile</a:t>
                      </a:r>
                    </a:p>
                  </a:txBody>
                  <a:tcPr marL="205534" marR="205534" marT="205534" marB="205534" anchor="ctr"/>
                </a:tc>
                <a:extLst>
                  <a:ext uri="{0D108BD9-81ED-4DB2-BD59-A6C34878D82A}">
                    <a16:rowId xmlns:a16="http://schemas.microsoft.com/office/drawing/2014/main" val="4164088424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E0522C7E-E478-8BDC-C940-9B94DF3C3A47}"/>
              </a:ext>
            </a:extLst>
          </p:cNvPr>
          <p:cNvSpPr txBox="1"/>
          <p:nvPr/>
        </p:nvSpPr>
        <p:spPr>
          <a:xfrm>
            <a:off x="3046880" y="914085"/>
            <a:ext cx="6098240" cy="8490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6642"/>
              </a:lnSpc>
            </a:pPr>
            <a:r>
              <a:rPr lang="en-US" sz="3600" b="1" dirty="0">
                <a:solidFill>
                  <a:srgbClr val="222A9B"/>
                </a:solidFill>
                <a:latin typeface="Arial Bold"/>
              </a:rPr>
              <a:t>Volume based Attack </a:t>
            </a:r>
          </a:p>
        </p:txBody>
      </p:sp>
    </p:spTree>
    <p:extLst>
      <p:ext uri="{BB962C8B-B14F-4D97-AF65-F5344CB8AC3E}">
        <p14:creationId xmlns:p14="http://schemas.microsoft.com/office/powerpoint/2010/main" val="4183865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0522C7E-E478-8BDC-C940-9B94DF3C3A47}"/>
              </a:ext>
            </a:extLst>
          </p:cNvPr>
          <p:cNvSpPr txBox="1"/>
          <p:nvPr/>
        </p:nvSpPr>
        <p:spPr>
          <a:xfrm>
            <a:off x="3046880" y="914085"/>
            <a:ext cx="6098240" cy="8490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6642"/>
              </a:lnSpc>
            </a:pPr>
            <a:r>
              <a:rPr lang="en-US" sz="3600" b="1" dirty="0">
                <a:solidFill>
                  <a:srgbClr val="222A9B"/>
                </a:solidFill>
                <a:latin typeface="Arial Bold"/>
              </a:rPr>
              <a:t>Volume based Attack </a:t>
            </a:r>
          </a:p>
        </p:txBody>
      </p:sp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7710CD07-A55E-9224-61BF-F8503628F05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8349051"/>
              </p:ext>
            </p:extLst>
          </p:nvPr>
        </p:nvGraphicFramePr>
        <p:xfrm>
          <a:off x="1258888" y="2005883"/>
          <a:ext cx="9674224" cy="3694192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418556">
                  <a:extLst>
                    <a:ext uri="{9D8B030D-6E8A-4147-A177-3AD203B41FA5}">
                      <a16:colId xmlns:a16="http://schemas.microsoft.com/office/drawing/2014/main" val="2540667890"/>
                    </a:ext>
                  </a:extLst>
                </a:gridCol>
                <a:gridCol w="2418556">
                  <a:extLst>
                    <a:ext uri="{9D8B030D-6E8A-4147-A177-3AD203B41FA5}">
                      <a16:colId xmlns:a16="http://schemas.microsoft.com/office/drawing/2014/main" val="4110951652"/>
                    </a:ext>
                  </a:extLst>
                </a:gridCol>
                <a:gridCol w="2418556">
                  <a:extLst>
                    <a:ext uri="{9D8B030D-6E8A-4147-A177-3AD203B41FA5}">
                      <a16:colId xmlns:a16="http://schemas.microsoft.com/office/drawing/2014/main" val="40991256"/>
                    </a:ext>
                  </a:extLst>
                </a:gridCol>
                <a:gridCol w="2418556">
                  <a:extLst>
                    <a:ext uri="{9D8B030D-6E8A-4147-A177-3AD203B41FA5}">
                      <a16:colId xmlns:a16="http://schemas.microsoft.com/office/drawing/2014/main" val="168739167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Rule ID</a:t>
                      </a:r>
                      <a:endParaRPr lang="en-U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7454" marR="187454" marT="187454" marB="18745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Condition</a:t>
                      </a:r>
                      <a:endParaRPr lang="en-US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7454" marR="187454" marT="187454" marB="18745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DDoS Detected</a:t>
                      </a:r>
                      <a:endParaRPr lang="en-US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7454" marR="187454" marT="187454" marB="18745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Action</a:t>
                      </a:r>
                      <a:endParaRPr lang="en-US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7454" marR="187454" marT="187454" marB="187454" anchor="ctr"/>
                </a:tc>
                <a:extLst>
                  <a:ext uri="{0D108BD9-81ED-4DB2-BD59-A6C34878D82A}">
                    <a16:rowId xmlns:a16="http://schemas.microsoft.com/office/drawing/2014/main" val="249809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RV5</a:t>
                      </a:r>
                      <a:endParaRPr lang="en-U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7454" marR="187454" marT="187454" marB="187454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defRPr/>
                      </a:pPr>
                      <a:r>
                        <a:rPr lang="en-U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If the request is utilized &gt;= 95%</a:t>
                      </a:r>
                      <a:endParaRPr lang="en-U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7454" marR="187454" marT="187454" marB="18745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Yes</a:t>
                      </a:r>
                      <a:endParaRPr lang="en-U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7454" marR="187454" marT="187454" marB="18745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Disconnect network session</a:t>
                      </a:r>
                      <a:endParaRPr lang="en-US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7454" marR="187454" marT="187454" marB="187454" anchor="ctr"/>
                </a:tc>
                <a:extLst>
                  <a:ext uri="{0D108BD9-81ED-4DB2-BD59-A6C34878D82A}">
                    <a16:rowId xmlns:a16="http://schemas.microsoft.com/office/drawing/2014/main" val="26124026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RV6</a:t>
                      </a:r>
                      <a:endParaRPr lang="en-US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7454" marR="187454" marT="187454" marB="187454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defRPr/>
                      </a:pPr>
                      <a:r>
                        <a:rPr lang="en-US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If the requests is utilized between 80%-95%</a:t>
                      </a:r>
                      <a:endParaRPr lang="en-US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7454" marR="187454" marT="187454" marB="18745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Maybe</a:t>
                      </a:r>
                      <a:endParaRPr lang="en-U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7454" marR="187454" marT="187454" marB="18745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Check volume-based statistical profile </a:t>
                      </a:r>
                      <a:endParaRPr lang="en-U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7454" marR="187454" marT="187454" marB="187454" anchor="ctr"/>
                </a:tc>
                <a:extLst>
                  <a:ext uri="{0D108BD9-81ED-4DB2-BD59-A6C34878D82A}">
                    <a16:rowId xmlns:a16="http://schemas.microsoft.com/office/drawing/2014/main" val="317763888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RV7</a:t>
                      </a:r>
                      <a:endParaRPr lang="en-US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7454" marR="187454" marT="187454" marB="187454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defRPr/>
                      </a:pPr>
                      <a:r>
                        <a:rPr lang="en-US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If the network bandwidth utilized by the specific IP address &gt; Max limit  </a:t>
                      </a:r>
                      <a:endParaRPr lang="en-US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7454" marR="187454" marT="187454" marB="18745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Yes</a:t>
                      </a:r>
                      <a:endParaRPr lang="en-US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7454" marR="187454" marT="187454" marB="18745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Block request and add to blacklist</a:t>
                      </a:r>
                      <a:endParaRPr lang="en-U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7454" marR="187454" marT="187454" marB="187454" anchor="ctr"/>
                </a:tc>
                <a:extLst>
                  <a:ext uri="{0D108BD9-81ED-4DB2-BD59-A6C34878D82A}">
                    <a16:rowId xmlns:a16="http://schemas.microsoft.com/office/drawing/2014/main" val="21989223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9163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34484F3B-1741-7392-6A5E-585E3DB66A2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6088686"/>
              </p:ext>
            </p:extLst>
          </p:nvPr>
        </p:nvGraphicFramePr>
        <p:xfrm>
          <a:off x="1763806" y="1962956"/>
          <a:ext cx="8423974" cy="4389086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168306">
                  <a:extLst>
                    <a:ext uri="{9D8B030D-6E8A-4147-A177-3AD203B41FA5}">
                      <a16:colId xmlns:a16="http://schemas.microsoft.com/office/drawing/2014/main" val="4023275688"/>
                    </a:ext>
                  </a:extLst>
                </a:gridCol>
                <a:gridCol w="2827103">
                  <a:extLst>
                    <a:ext uri="{9D8B030D-6E8A-4147-A177-3AD203B41FA5}">
                      <a16:colId xmlns:a16="http://schemas.microsoft.com/office/drawing/2014/main" val="1518528470"/>
                    </a:ext>
                  </a:extLst>
                </a:gridCol>
                <a:gridCol w="2010009">
                  <a:extLst>
                    <a:ext uri="{9D8B030D-6E8A-4147-A177-3AD203B41FA5}">
                      <a16:colId xmlns:a16="http://schemas.microsoft.com/office/drawing/2014/main" val="106767322"/>
                    </a:ext>
                  </a:extLst>
                </a:gridCol>
                <a:gridCol w="2418556">
                  <a:extLst>
                    <a:ext uri="{9D8B030D-6E8A-4147-A177-3AD203B41FA5}">
                      <a16:colId xmlns:a16="http://schemas.microsoft.com/office/drawing/2014/main" val="83282317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Rule ID</a:t>
                      </a:r>
                    </a:p>
                  </a:txBody>
                  <a:tcPr marL="205534" marR="205534" marT="205534" marB="20553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Condition</a:t>
                      </a:r>
                    </a:p>
                  </a:txBody>
                  <a:tcPr marL="205534" marR="205534" marT="205534" marB="20553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DDoS Detected</a:t>
                      </a:r>
                    </a:p>
                  </a:txBody>
                  <a:tcPr marL="205534" marR="205534" marT="205534" marB="20553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Action</a:t>
                      </a:r>
                    </a:p>
                  </a:txBody>
                  <a:tcPr marL="205534" marR="205534" marT="205534" marB="205534" anchor="ctr"/>
                </a:tc>
                <a:extLst>
                  <a:ext uri="{0D108BD9-81ED-4DB2-BD59-A6C34878D82A}">
                    <a16:rowId xmlns:a16="http://schemas.microsoft.com/office/drawing/2014/main" val="36568682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2172"/>
                        </a:lnSpc>
                        <a:defRPr/>
                      </a:pPr>
                      <a:r>
                        <a:rPr lang="en-US" sz="1551" dirty="0">
                          <a:solidFill>
                            <a:srgbClr val="000000"/>
                          </a:solidFill>
                          <a:latin typeface="HK Grotesk Light"/>
                        </a:rPr>
                        <a:t>RP1</a:t>
                      </a:r>
                      <a:endParaRPr lang="en-US" sz="1100" dirty="0"/>
                    </a:p>
                  </a:txBody>
                  <a:tcPr marL="82097" marR="82097" marT="82097" marB="82097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172"/>
                        </a:lnSpc>
                        <a:defRPr/>
                      </a:pPr>
                      <a:r>
                        <a:rPr lang="en-US" sz="1551">
                          <a:solidFill>
                            <a:srgbClr val="000000"/>
                          </a:solidFill>
                          <a:latin typeface="HK Grotesk Light"/>
                        </a:rPr>
                        <a:t>If TCP connection &gt;= Max TCP connection per seconds</a:t>
                      </a:r>
                      <a:endParaRPr lang="en-US" sz="1100"/>
                    </a:p>
                  </a:txBody>
                  <a:tcPr marL="82097" marR="82097" marT="82097" marB="8209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34"/>
                        </a:lnSpc>
                        <a:defRPr/>
                      </a:pPr>
                      <a:r>
                        <a:rPr lang="en-US" sz="1810">
                          <a:solidFill>
                            <a:srgbClr val="000000"/>
                          </a:solidFill>
                          <a:latin typeface="HK Grotesk Light"/>
                        </a:rPr>
                        <a:t>Yes</a:t>
                      </a:r>
                      <a:endParaRPr lang="en-US" sz="1100"/>
                    </a:p>
                  </a:txBody>
                  <a:tcPr marL="82097" marR="82097" marT="82097" marB="8209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34"/>
                        </a:lnSpc>
                        <a:defRPr/>
                      </a:pPr>
                      <a:r>
                        <a:rPr lang="en-US" sz="1810">
                          <a:solidFill>
                            <a:srgbClr val="000000"/>
                          </a:solidFill>
                          <a:latin typeface="HK Grotesk Light"/>
                        </a:rPr>
                        <a:t>Block and add IP to Blacklist</a:t>
                      </a:r>
                      <a:endParaRPr lang="en-US" sz="1100"/>
                    </a:p>
                  </a:txBody>
                  <a:tcPr marL="82097" marR="82097" marT="82097" marB="82097" anchor="ctr"/>
                </a:tc>
                <a:extLst>
                  <a:ext uri="{0D108BD9-81ED-4DB2-BD59-A6C34878D82A}">
                    <a16:rowId xmlns:a16="http://schemas.microsoft.com/office/drawing/2014/main" val="68735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2172"/>
                        </a:lnSpc>
                        <a:defRPr/>
                      </a:pPr>
                      <a:r>
                        <a:rPr lang="en-US" sz="1551" dirty="0">
                          <a:solidFill>
                            <a:srgbClr val="000000"/>
                          </a:solidFill>
                          <a:latin typeface="HK Grotesk Light"/>
                        </a:rPr>
                        <a:t>RP2</a:t>
                      </a:r>
                      <a:endParaRPr lang="en-US" sz="1100" dirty="0"/>
                    </a:p>
                  </a:txBody>
                  <a:tcPr marL="82097" marR="82097" marT="82097" marB="82097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172"/>
                        </a:lnSpc>
                        <a:defRPr/>
                      </a:pPr>
                      <a:r>
                        <a:rPr lang="en-US" sz="1551" dirty="0">
                          <a:solidFill>
                            <a:srgbClr val="000000"/>
                          </a:solidFill>
                          <a:latin typeface="HK Grotesk Light"/>
                        </a:rPr>
                        <a:t>If TCP connection &lt;= Max TCP connection per seconds</a:t>
                      </a:r>
                      <a:endParaRPr lang="en-US" sz="1100" dirty="0"/>
                    </a:p>
                  </a:txBody>
                  <a:tcPr marL="82097" marR="82097" marT="82097" marB="8209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34"/>
                        </a:lnSpc>
                        <a:defRPr/>
                      </a:pPr>
                      <a:r>
                        <a:rPr lang="en-US" sz="1810" dirty="0">
                          <a:solidFill>
                            <a:srgbClr val="000000"/>
                          </a:solidFill>
                          <a:latin typeface="HK Grotesk Light"/>
                        </a:rPr>
                        <a:t>No</a:t>
                      </a:r>
                      <a:endParaRPr lang="en-US" sz="1100" dirty="0"/>
                    </a:p>
                  </a:txBody>
                  <a:tcPr marL="82097" marR="82097" marT="82097" marB="8209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34"/>
                        </a:lnSpc>
                        <a:defRPr/>
                      </a:pPr>
                      <a:r>
                        <a:rPr lang="en-US" sz="1810">
                          <a:solidFill>
                            <a:srgbClr val="000000"/>
                          </a:solidFill>
                          <a:latin typeface="HK Grotesk Light"/>
                        </a:rPr>
                        <a:t>Do nothing</a:t>
                      </a:r>
                      <a:endParaRPr lang="en-US" sz="1100"/>
                    </a:p>
                  </a:txBody>
                  <a:tcPr marL="82097" marR="82097" marT="82097" marB="82097" anchor="ctr"/>
                </a:tc>
                <a:extLst>
                  <a:ext uri="{0D108BD9-81ED-4DB2-BD59-A6C34878D82A}">
                    <a16:rowId xmlns:a16="http://schemas.microsoft.com/office/drawing/2014/main" val="35280308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2172"/>
                        </a:lnSpc>
                        <a:defRPr/>
                      </a:pPr>
                      <a:r>
                        <a:rPr lang="en-US" sz="1551">
                          <a:solidFill>
                            <a:srgbClr val="000000"/>
                          </a:solidFill>
                          <a:latin typeface="HK Grotesk Light"/>
                        </a:rPr>
                        <a:t>RP3</a:t>
                      </a:r>
                      <a:endParaRPr lang="en-US" sz="1100"/>
                    </a:p>
                  </a:txBody>
                  <a:tcPr marL="82097" marR="82097" marT="82097" marB="82097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172"/>
                        </a:lnSpc>
                        <a:defRPr/>
                      </a:pPr>
                      <a:r>
                        <a:rPr lang="en-US" sz="1551" dirty="0">
                          <a:solidFill>
                            <a:srgbClr val="000000"/>
                          </a:solidFill>
                          <a:latin typeface="HK Grotesk Light"/>
                        </a:rPr>
                        <a:t>If  the incoming UDP/ICMP packets &gt; maximum number of volume allowed per second to be sent to a host</a:t>
                      </a:r>
                      <a:endParaRPr lang="en-US" sz="1100" dirty="0"/>
                    </a:p>
                  </a:txBody>
                  <a:tcPr marL="82097" marR="82097" marT="82097" marB="8209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34"/>
                        </a:lnSpc>
                        <a:defRPr/>
                      </a:pPr>
                      <a:r>
                        <a:rPr lang="en-US" sz="1810" dirty="0">
                          <a:solidFill>
                            <a:srgbClr val="000000"/>
                          </a:solidFill>
                          <a:latin typeface="HK Grotesk Light"/>
                        </a:rPr>
                        <a:t>Yes</a:t>
                      </a:r>
                      <a:endParaRPr lang="en-US" sz="1100" dirty="0"/>
                    </a:p>
                  </a:txBody>
                  <a:tcPr marL="82097" marR="82097" marT="82097" marB="8209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34"/>
                        </a:lnSpc>
                        <a:defRPr/>
                      </a:pPr>
                      <a:r>
                        <a:rPr lang="en-US" sz="1810" dirty="0">
                          <a:solidFill>
                            <a:srgbClr val="000000"/>
                          </a:solidFill>
                          <a:latin typeface="HK Grotesk Light"/>
                        </a:rPr>
                        <a:t>Disable port</a:t>
                      </a:r>
                      <a:endParaRPr lang="en-US" sz="1100" dirty="0"/>
                    </a:p>
                  </a:txBody>
                  <a:tcPr marL="82097" marR="82097" marT="82097" marB="82097" anchor="ctr"/>
                </a:tc>
                <a:extLst>
                  <a:ext uri="{0D108BD9-81ED-4DB2-BD59-A6C34878D82A}">
                    <a16:rowId xmlns:a16="http://schemas.microsoft.com/office/drawing/2014/main" val="2525214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2172"/>
                        </a:lnSpc>
                        <a:defRPr/>
                      </a:pPr>
                      <a:r>
                        <a:rPr lang="en-US" sz="1551">
                          <a:solidFill>
                            <a:srgbClr val="000000"/>
                          </a:solidFill>
                          <a:latin typeface="HK Grotesk Light"/>
                        </a:rPr>
                        <a:t>RP4</a:t>
                      </a:r>
                      <a:endParaRPr lang="en-US" sz="1100"/>
                    </a:p>
                  </a:txBody>
                  <a:tcPr marL="82097" marR="82097" marT="82097" marB="82097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172"/>
                        </a:lnSpc>
                        <a:defRPr/>
                      </a:pPr>
                      <a:r>
                        <a:rPr lang="en-US" sz="1551">
                          <a:solidFill>
                            <a:srgbClr val="000000"/>
                          </a:solidFill>
                          <a:latin typeface="HK Grotesk Light"/>
                        </a:rPr>
                        <a:t>If IP address(source) sends a ICMP echo request to server &gt;100 packets</a:t>
                      </a:r>
                      <a:endParaRPr lang="en-US" sz="1100"/>
                    </a:p>
                  </a:txBody>
                  <a:tcPr marL="82097" marR="82097" marT="82097" marB="8209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34"/>
                        </a:lnSpc>
                        <a:defRPr/>
                      </a:pPr>
                      <a:r>
                        <a:rPr lang="en-US" sz="1810">
                          <a:solidFill>
                            <a:srgbClr val="000000"/>
                          </a:solidFill>
                          <a:latin typeface="HK Grotesk Light"/>
                        </a:rPr>
                        <a:t>Yes</a:t>
                      </a:r>
                      <a:endParaRPr lang="en-US" sz="1100"/>
                    </a:p>
                  </a:txBody>
                  <a:tcPr marL="82097" marR="82097" marT="82097" marB="8209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96"/>
                        </a:lnSpc>
                        <a:defRPr/>
                      </a:pPr>
                      <a:r>
                        <a:rPr lang="en-US" sz="2068" dirty="0">
                          <a:solidFill>
                            <a:srgbClr val="000000"/>
                          </a:solidFill>
                          <a:latin typeface="HK Grotesk Light"/>
                        </a:rPr>
                        <a:t>Block and add IP to blacklist</a:t>
                      </a:r>
                      <a:endParaRPr lang="en-US" sz="1100" dirty="0"/>
                    </a:p>
                  </a:txBody>
                  <a:tcPr marL="82097" marR="82097" marT="82097" marB="82097" anchor="ctr"/>
                </a:tc>
                <a:extLst>
                  <a:ext uri="{0D108BD9-81ED-4DB2-BD59-A6C34878D82A}">
                    <a16:rowId xmlns:a16="http://schemas.microsoft.com/office/drawing/2014/main" val="4164088424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E0522C7E-E478-8BDC-C940-9B94DF3C3A47}"/>
              </a:ext>
            </a:extLst>
          </p:cNvPr>
          <p:cNvSpPr txBox="1"/>
          <p:nvPr/>
        </p:nvSpPr>
        <p:spPr>
          <a:xfrm>
            <a:off x="3046880" y="914085"/>
            <a:ext cx="6098240" cy="8490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6642"/>
              </a:lnSpc>
            </a:pPr>
            <a:r>
              <a:rPr lang="en-US" sz="3600" b="1" dirty="0">
                <a:solidFill>
                  <a:srgbClr val="222A9B"/>
                </a:solidFill>
                <a:latin typeface="Arial Bold"/>
              </a:rPr>
              <a:t>Protocol based Attack </a:t>
            </a:r>
          </a:p>
        </p:txBody>
      </p:sp>
    </p:spTree>
    <p:extLst>
      <p:ext uri="{BB962C8B-B14F-4D97-AF65-F5344CB8AC3E}">
        <p14:creationId xmlns:p14="http://schemas.microsoft.com/office/powerpoint/2010/main" val="1765961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0522C7E-E478-8BDC-C940-9B94DF3C3A47}"/>
              </a:ext>
            </a:extLst>
          </p:cNvPr>
          <p:cNvSpPr txBox="1"/>
          <p:nvPr/>
        </p:nvSpPr>
        <p:spPr>
          <a:xfrm>
            <a:off x="3046880" y="174497"/>
            <a:ext cx="6098240" cy="10221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3600" b="1" dirty="0">
                <a:solidFill>
                  <a:srgbClr val="222A9B"/>
                </a:solidFill>
                <a:latin typeface="Arial Bold"/>
              </a:rPr>
              <a:t>Protocol based Attack </a:t>
            </a:r>
          </a:p>
        </p:txBody>
      </p: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E78340A9-FABC-11BB-BE89-DB225001F40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1440412"/>
              </p:ext>
            </p:extLst>
          </p:nvPr>
        </p:nvGraphicFramePr>
        <p:xfrm>
          <a:off x="1617803" y="1361383"/>
          <a:ext cx="8956394" cy="4987479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700726">
                  <a:extLst>
                    <a:ext uri="{9D8B030D-6E8A-4147-A177-3AD203B41FA5}">
                      <a16:colId xmlns:a16="http://schemas.microsoft.com/office/drawing/2014/main" val="2822731412"/>
                    </a:ext>
                  </a:extLst>
                </a:gridCol>
                <a:gridCol w="2723356">
                  <a:extLst>
                    <a:ext uri="{9D8B030D-6E8A-4147-A177-3AD203B41FA5}">
                      <a16:colId xmlns:a16="http://schemas.microsoft.com/office/drawing/2014/main" val="3136996866"/>
                    </a:ext>
                  </a:extLst>
                </a:gridCol>
                <a:gridCol w="2113756">
                  <a:extLst>
                    <a:ext uri="{9D8B030D-6E8A-4147-A177-3AD203B41FA5}">
                      <a16:colId xmlns:a16="http://schemas.microsoft.com/office/drawing/2014/main" val="2949323174"/>
                    </a:ext>
                  </a:extLst>
                </a:gridCol>
                <a:gridCol w="2418556">
                  <a:extLst>
                    <a:ext uri="{9D8B030D-6E8A-4147-A177-3AD203B41FA5}">
                      <a16:colId xmlns:a16="http://schemas.microsoft.com/office/drawing/2014/main" val="21051651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2192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Rule ID</a:t>
                      </a:r>
                      <a:endParaRPr 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74570" marR="74570" marT="74570" marB="745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2192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Condition</a:t>
                      </a:r>
                      <a:endParaRPr lang="en-US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74570" marR="74570" marT="74570" marB="745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2192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DDoS Detected</a:t>
                      </a:r>
                      <a:endParaRPr lang="en-US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74570" marR="74570" marT="74570" marB="745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2192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Action</a:t>
                      </a:r>
                      <a:endParaRPr 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74570" marR="74570" marT="74570" marB="74570" anchor="ctr"/>
                </a:tc>
                <a:extLst>
                  <a:ext uri="{0D108BD9-81ED-4DB2-BD59-A6C34878D82A}">
                    <a16:rowId xmlns:a16="http://schemas.microsoft.com/office/drawing/2014/main" val="33260450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644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RP5</a:t>
                      </a:r>
                      <a:endParaRPr 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74570" marR="74570" marT="74570" marB="7457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defRPr/>
                      </a:pPr>
                      <a:r>
                        <a:rPr lang="en-US" sz="1644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If IP address(source) sends a ICMP echo request to server &lt;100 packets</a:t>
                      </a:r>
                      <a:endParaRPr 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74570" marR="74570" marT="74570" marB="745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644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Yes</a:t>
                      </a:r>
                      <a:endParaRPr 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74570" marR="74570" marT="74570" marB="745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644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Block and add IP to Blacklist</a:t>
                      </a:r>
                      <a:endParaRPr 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74570" marR="74570" marT="74570" marB="74570" anchor="ctr"/>
                </a:tc>
                <a:extLst>
                  <a:ext uri="{0D108BD9-81ED-4DB2-BD59-A6C34878D82A}">
                    <a16:rowId xmlns:a16="http://schemas.microsoft.com/office/drawing/2014/main" val="2580997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644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RP6</a:t>
                      </a:r>
                      <a:endParaRPr lang="en-US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74570" marR="74570" marT="74570" marB="7457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defRPr/>
                      </a:pPr>
                      <a:r>
                        <a:rPr lang="en-US" sz="1644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If Server send a ICMP echo reply to Address(destination)&gt;=100 packets</a:t>
                      </a:r>
                      <a:endParaRPr 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74570" marR="74570" marT="74570" marB="745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644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No</a:t>
                      </a:r>
                      <a:endParaRPr 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74570" marR="74570" marT="74570" marB="745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644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Do nothing</a:t>
                      </a:r>
                      <a:endParaRPr 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74570" marR="74570" marT="74570" marB="74570" anchor="ctr"/>
                </a:tc>
                <a:extLst>
                  <a:ext uri="{0D108BD9-81ED-4DB2-BD59-A6C34878D82A}">
                    <a16:rowId xmlns:a16="http://schemas.microsoft.com/office/drawing/2014/main" val="22442885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644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RP7</a:t>
                      </a:r>
                      <a:endParaRPr lang="en-US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74570" marR="74570" marT="74570" marB="7457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defRPr/>
                      </a:pPr>
                      <a:r>
                        <a:rPr lang="en-US" sz="1644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If Server sends a ICMP echo reply to IP address(destination) &lt;=100 packets</a:t>
                      </a:r>
                      <a:endParaRPr 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74570" marR="74570" marT="74570" marB="745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644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Yes</a:t>
                      </a:r>
                      <a:endParaRPr 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74570" marR="74570" marT="74570" marB="745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644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Disable port</a:t>
                      </a:r>
                      <a:endParaRPr 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74570" marR="74570" marT="74570" marB="74570" anchor="ctr"/>
                </a:tc>
                <a:extLst>
                  <a:ext uri="{0D108BD9-81ED-4DB2-BD59-A6C34878D82A}">
                    <a16:rowId xmlns:a16="http://schemas.microsoft.com/office/drawing/2014/main" val="40216252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644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RP8</a:t>
                      </a:r>
                      <a:endParaRPr lang="en-US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74570" marR="74570" marT="74570" marB="7457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defRPr/>
                      </a:pPr>
                      <a:r>
                        <a:rPr lang="en-US" sz="1644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If IP packet = IP in blacklist </a:t>
                      </a:r>
                      <a:endParaRPr lang="en-US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74570" marR="74570" marT="74570" marB="745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644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Yes</a:t>
                      </a:r>
                      <a:endParaRPr 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74570" marR="74570" marT="74570" marB="745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644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Block and add IP to blacklist</a:t>
                      </a:r>
                      <a:endParaRPr 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74570" marR="74570" marT="74570" marB="74570" anchor="ctr"/>
                </a:tc>
                <a:extLst>
                  <a:ext uri="{0D108BD9-81ED-4DB2-BD59-A6C34878D82A}">
                    <a16:rowId xmlns:a16="http://schemas.microsoft.com/office/drawing/2014/main" val="23126420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644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RP9</a:t>
                      </a:r>
                      <a:endParaRPr lang="en-US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74570" marR="74570" marT="74570" marB="7457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defRPr/>
                      </a:pPr>
                      <a:r>
                        <a:rPr lang="en-US" sz="1644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If same size of incoming packets &gt; 100 times</a:t>
                      </a:r>
                      <a:endParaRPr 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74570" marR="74570" marT="74570" marB="745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644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Yes</a:t>
                      </a:r>
                      <a:endParaRPr lang="en-US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74570" marR="74570" marT="74570" marB="745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644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Block and add IP to blacklist</a:t>
                      </a:r>
                      <a:endParaRPr 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74570" marR="74570" marT="74570" marB="74570" anchor="ctr"/>
                </a:tc>
                <a:extLst>
                  <a:ext uri="{0D108BD9-81ED-4DB2-BD59-A6C34878D82A}">
                    <a16:rowId xmlns:a16="http://schemas.microsoft.com/office/drawing/2014/main" val="38513468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1929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34484F3B-1741-7392-6A5E-585E3DB66A2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7458695"/>
              </p:ext>
            </p:extLst>
          </p:nvPr>
        </p:nvGraphicFramePr>
        <p:xfrm>
          <a:off x="1763806" y="1962956"/>
          <a:ext cx="8664388" cy="4248336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408720">
                  <a:extLst>
                    <a:ext uri="{9D8B030D-6E8A-4147-A177-3AD203B41FA5}">
                      <a16:colId xmlns:a16="http://schemas.microsoft.com/office/drawing/2014/main" val="4023275688"/>
                    </a:ext>
                  </a:extLst>
                </a:gridCol>
                <a:gridCol w="2827103">
                  <a:extLst>
                    <a:ext uri="{9D8B030D-6E8A-4147-A177-3AD203B41FA5}">
                      <a16:colId xmlns:a16="http://schemas.microsoft.com/office/drawing/2014/main" val="1518528470"/>
                    </a:ext>
                  </a:extLst>
                </a:gridCol>
                <a:gridCol w="2010009">
                  <a:extLst>
                    <a:ext uri="{9D8B030D-6E8A-4147-A177-3AD203B41FA5}">
                      <a16:colId xmlns:a16="http://schemas.microsoft.com/office/drawing/2014/main" val="106767322"/>
                    </a:ext>
                  </a:extLst>
                </a:gridCol>
                <a:gridCol w="2418556">
                  <a:extLst>
                    <a:ext uri="{9D8B030D-6E8A-4147-A177-3AD203B41FA5}">
                      <a16:colId xmlns:a16="http://schemas.microsoft.com/office/drawing/2014/main" val="83282317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Rule ID</a:t>
                      </a:r>
                    </a:p>
                  </a:txBody>
                  <a:tcPr marL="205534" marR="205534" marT="205534" marB="20553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Condition</a:t>
                      </a:r>
                    </a:p>
                  </a:txBody>
                  <a:tcPr marL="205534" marR="205534" marT="205534" marB="20553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DDoS Detected</a:t>
                      </a:r>
                    </a:p>
                  </a:txBody>
                  <a:tcPr marL="205534" marR="205534" marT="205534" marB="20553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Action</a:t>
                      </a:r>
                    </a:p>
                  </a:txBody>
                  <a:tcPr marL="205534" marR="205534" marT="205534" marB="205534" anchor="ctr"/>
                </a:tc>
                <a:extLst>
                  <a:ext uri="{0D108BD9-81ED-4DB2-BD59-A6C34878D82A}">
                    <a16:rowId xmlns:a16="http://schemas.microsoft.com/office/drawing/2014/main" val="36568682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2395"/>
                        </a:lnSpc>
                        <a:defRPr/>
                      </a:pPr>
                      <a:r>
                        <a:rPr lang="en-US" sz="1711" dirty="0">
                          <a:solidFill>
                            <a:srgbClr val="000000"/>
                          </a:solidFill>
                          <a:latin typeface="HK Grotesk Light"/>
                        </a:rPr>
                        <a:t>RA1</a:t>
                      </a:r>
                      <a:endParaRPr lang="en-US" sz="1100" dirty="0"/>
                    </a:p>
                  </a:txBody>
                  <a:tcPr marL="77608" marR="77608" marT="77608" marB="77608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395"/>
                        </a:lnSpc>
                        <a:defRPr/>
                      </a:pPr>
                      <a:r>
                        <a:rPr lang="en-US" sz="1711" dirty="0">
                          <a:solidFill>
                            <a:srgbClr val="000000"/>
                          </a:solidFill>
                          <a:latin typeface="HK Grotesk Light"/>
                        </a:rPr>
                        <a:t>If the GET utilized by the specific IP address &gt; Max limit</a:t>
                      </a:r>
                      <a:endParaRPr lang="en-US" sz="1100" dirty="0"/>
                    </a:p>
                  </a:txBody>
                  <a:tcPr marL="77608" marR="77608" marT="77608" marB="7760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95"/>
                        </a:lnSpc>
                        <a:defRPr/>
                      </a:pPr>
                      <a:r>
                        <a:rPr lang="en-US" sz="1711" dirty="0">
                          <a:solidFill>
                            <a:srgbClr val="000000"/>
                          </a:solidFill>
                          <a:latin typeface="HK Grotesk Light"/>
                        </a:rPr>
                        <a:t>Yes</a:t>
                      </a:r>
                      <a:endParaRPr lang="en-US" sz="1100" dirty="0"/>
                    </a:p>
                  </a:txBody>
                  <a:tcPr marL="77608" marR="77608" marT="77608" marB="77608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395"/>
                        </a:lnSpc>
                        <a:defRPr/>
                      </a:pPr>
                      <a:r>
                        <a:rPr lang="en-US" sz="1711">
                          <a:solidFill>
                            <a:srgbClr val="000000"/>
                          </a:solidFill>
                          <a:latin typeface="HK Grotesk Light"/>
                        </a:rPr>
                        <a:t>Block request and add to blacklist</a:t>
                      </a:r>
                      <a:endParaRPr lang="en-US" sz="1100"/>
                    </a:p>
                  </a:txBody>
                  <a:tcPr marL="77608" marR="77608" marT="77608" marB="77608" anchor="ctr"/>
                </a:tc>
                <a:extLst>
                  <a:ext uri="{0D108BD9-81ED-4DB2-BD59-A6C34878D82A}">
                    <a16:rowId xmlns:a16="http://schemas.microsoft.com/office/drawing/2014/main" val="68735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2395"/>
                        </a:lnSpc>
                        <a:defRPr/>
                      </a:pPr>
                      <a:r>
                        <a:rPr lang="en-US" sz="1711">
                          <a:solidFill>
                            <a:srgbClr val="000000"/>
                          </a:solidFill>
                          <a:latin typeface="HK Grotesk Light"/>
                        </a:rPr>
                        <a:t>RA2</a:t>
                      </a:r>
                      <a:endParaRPr lang="en-US" sz="1100"/>
                    </a:p>
                  </a:txBody>
                  <a:tcPr marL="77608" marR="77608" marT="77608" marB="77608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395"/>
                        </a:lnSpc>
                        <a:defRPr/>
                      </a:pPr>
                      <a:r>
                        <a:rPr lang="en-US" sz="1711" dirty="0">
                          <a:solidFill>
                            <a:srgbClr val="000000"/>
                          </a:solidFill>
                          <a:latin typeface="HK Grotesk Light"/>
                        </a:rPr>
                        <a:t>If the GET packet utilized by the specific IP address &lt; Max limit</a:t>
                      </a:r>
                      <a:endParaRPr lang="en-US" sz="1100" dirty="0"/>
                    </a:p>
                  </a:txBody>
                  <a:tcPr marL="77608" marR="77608" marT="77608" marB="7760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95"/>
                        </a:lnSpc>
                        <a:defRPr/>
                      </a:pPr>
                      <a:r>
                        <a:rPr lang="en-US" sz="1711" dirty="0">
                          <a:solidFill>
                            <a:srgbClr val="000000"/>
                          </a:solidFill>
                          <a:latin typeface="HK Grotesk Light"/>
                        </a:rPr>
                        <a:t>No</a:t>
                      </a:r>
                      <a:endParaRPr lang="en-US" sz="1100" dirty="0"/>
                    </a:p>
                  </a:txBody>
                  <a:tcPr marL="77608" marR="77608" marT="77608" marB="7760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95"/>
                        </a:lnSpc>
                        <a:defRPr/>
                      </a:pPr>
                      <a:r>
                        <a:rPr lang="en-US" sz="1711" dirty="0">
                          <a:solidFill>
                            <a:srgbClr val="000000"/>
                          </a:solidFill>
                          <a:latin typeface="HK Grotesk Light"/>
                        </a:rPr>
                        <a:t>Do nothing</a:t>
                      </a:r>
                      <a:endParaRPr lang="en-US" sz="1100" dirty="0"/>
                    </a:p>
                  </a:txBody>
                  <a:tcPr marL="77608" marR="77608" marT="77608" marB="77608" anchor="ctr"/>
                </a:tc>
                <a:extLst>
                  <a:ext uri="{0D108BD9-81ED-4DB2-BD59-A6C34878D82A}">
                    <a16:rowId xmlns:a16="http://schemas.microsoft.com/office/drawing/2014/main" val="35280308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2395"/>
                        </a:lnSpc>
                        <a:defRPr/>
                      </a:pPr>
                      <a:r>
                        <a:rPr lang="en-US" sz="1711">
                          <a:solidFill>
                            <a:srgbClr val="000000"/>
                          </a:solidFill>
                          <a:latin typeface="HK Grotesk Light"/>
                        </a:rPr>
                        <a:t>RA3</a:t>
                      </a:r>
                      <a:endParaRPr lang="en-US" sz="1100"/>
                    </a:p>
                  </a:txBody>
                  <a:tcPr marL="77608" marR="77608" marT="77608" marB="77608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395"/>
                        </a:lnSpc>
                        <a:defRPr/>
                      </a:pPr>
                      <a:r>
                        <a:rPr lang="en-US" sz="1711">
                          <a:solidFill>
                            <a:srgbClr val="000000"/>
                          </a:solidFill>
                          <a:latin typeface="HK Grotesk Light"/>
                        </a:rPr>
                        <a:t>If the POST utilized by the specific IP address &gt; Max limit </a:t>
                      </a:r>
                      <a:endParaRPr lang="en-US" sz="1100"/>
                    </a:p>
                  </a:txBody>
                  <a:tcPr marL="77608" marR="77608" marT="77608" marB="7760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95"/>
                        </a:lnSpc>
                        <a:defRPr/>
                      </a:pPr>
                      <a:r>
                        <a:rPr lang="en-US" sz="1711" dirty="0">
                          <a:solidFill>
                            <a:srgbClr val="000000"/>
                          </a:solidFill>
                          <a:latin typeface="HK Grotesk Light"/>
                        </a:rPr>
                        <a:t>Yes</a:t>
                      </a:r>
                      <a:endParaRPr lang="en-US" sz="1100" dirty="0"/>
                    </a:p>
                  </a:txBody>
                  <a:tcPr marL="77608" marR="77608" marT="77608" marB="7760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95"/>
                        </a:lnSpc>
                        <a:defRPr/>
                      </a:pPr>
                      <a:r>
                        <a:rPr lang="en-US" sz="1711" dirty="0">
                          <a:solidFill>
                            <a:srgbClr val="000000"/>
                          </a:solidFill>
                          <a:latin typeface="HK Grotesk Light"/>
                        </a:rPr>
                        <a:t>Disable port</a:t>
                      </a:r>
                      <a:endParaRPr lang="en-US" sz="1100" dirty="0"/>
                    </a:p>
                  </a:txBody>
                  <a:tcPr marL="77608" marR="77608" marT="77608" marB="77608" anchor="ctr"/>
                </a:tc>
                <a:extLst>
                  <a:ext uri="{0D108BD9-81ED-4DB2-BD59-A6C34878D82A}">
                    <a16:rowId xmlns:a16="http://schemas.microsoft.com/office/drawing/2014/main" val="2525214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2395"/>
                        </a:lnSpc>
                        <a:defRPr/>
                      </a:pPr>
                      <a:r>
                        <a:rPr lang="en-US" sz="1711">
                          <a:solidFill>
                            <a:srgbClr val="000000"/>
                          </a:solidFill>
                          <a:latin typeface="HK Grotesk Light"/>
                        </a:rPr>
                        <a:t>RA4</a:t>
                      </a:r>
                      <a:endParaRPr lang="en-US" sz="1100"/>
                    </a:p>
                  </a:txBody>
                  <a:tcPr marL="77608" marR="77608" marT="77608" marB="77608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395"/>
                        </a:lnSpc>
                        <a:defRPr/>
                      </a:pPr>
                      <a:r>
                        <a:rPr lang="en-US" sz="1711">
                          <a:solidFill>
                            <a:srgbClr val="000000"/>
                          </a:solidFill>
                          <a:latin typeface="HK Grotesk Light"/>
                        </a:rPr>
                        <a:t>If the POST packet utilized by the specific IP address &lt; Max limit</a:t>
                      </a:r>
                      <a:endParaRPr lang="en-US" sz="1100"/>
                    </a:p>
                  </a:txBody>
                  <a:tcPr marL="77608" marR="77608" marT="77608" marB="7760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95"/>
                        </a:lnSpc>
                        <a:defRPr/>
                      </a:pPr>
                      <a:r>
                        <a:rPr lang="en-US" sz="1711">
                          <a:solidFill>
                            <a:srgbClr val="000000"/>
                          </a:solidFill>
                          <a:latin typeface="HK Grotesk Light"/>
                        </a:rPr>
                        <a:t>Yes</a:t>
                      </a:r>
                      <a:endParaRPr lang="en-US" sz="1100"/>
                    </a:p>
                  </a:txBody>
                  <a:tcPr marL="77608" marR="77608" marT="77608" marB="7760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95"/>
                        </a:lnSpc>
                        <a:defRPr/>
                      </a:pPr>
                      <a:r>
                        <a:rPr lang="en-US" sz="1711" dirty="0">
                          <a:solidFill>
                            <a:srgbClr val="000000"/>
                          </a:solidFill>
                          <a:latin typeface="HK Grotesk Light"/>
                        </a:rPr>
                        <a:t>Do nothing</a:t>
                      </a:r>
                      <a:endParaRPr lang="en-US" sz="1100" dirty="0"/>
                    </a:p>
                  </a:txBody>
                  <a:tcPr marL="77608" marR="77608" marT="77608" marB="77608" anchor="ctr"/>
                </a:tc>
                <a:extLst>
                  <a:ext uri="{0D108BD9-81ED-4DB2-BD59-A6C34878D82A}">
                    <a16:rowId xmlns:a16="http://schemas.microsoft.com/office/drawing/2014/main" val="4164088424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E0522C7E-E478-8BDC-C940-9B94DF3C3A47}"/>
              </a:ext>
            </a:extLst>
          </p:cNvPr>
          <p:cNvSpPr txBox="1"/>
          <p:nvPr/>
        </p:nvSpPr>
        <p:spPr>
          <a:xfrm>
            <a:off x="3046880" y="914085"/>
            <a:ext cx="6098240" cy="8490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6642"/>
              </a:lnSpc>
            </a:pPr>
            <a:r>
              <a:rPr lang="en-US" sz="3600" b="1" dirty="0">
                <a:solidFill>
                  <a:srgbClr val="222A9B"/>
                </a:solidFill>
                <a:latin typeface="Arial Bold"/>
              </a:rPr>
              <a:t>Application layer Attack </a:t>
            </a:r>
          </a:p>
        </p:txBody>
      </p:sp>
    </p:spTree>
    <p:extLst>
      <p:ext uri="{BB962C8B-B14F-4D97-AF65-F5344CB8AC3E}">
        <p14:creationId xmlns:p14="http://schemas.microsoft.com/office/powerpoint/2010/main" val="2964048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AB3D8637-F712-35B2-CAC7-5FA9356E0D4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2256773"/>
              </p:ext>
            </p:extLst>
          </p:nvPr>
        </p:nvGraphicFramePr>
        <p:xfrm>
          <a:off x="1789580" y="1894243"/>
          <a:ext cx="8612840" cy="419151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1357172">
                  <a:extLst>
                    <a:ext uri="{9D8B030D-6E8A-4147-A177-3AD203B41FA5}">
                      <a16:colId xmlns:a16="http://schemas.microsoft.com/office/drawing/2014/main" val="2298323780"/>
                    </a:ext>
                  </a:extLst>
                </a:gridCol>
                <a:gridCol w="2418556">
                  <a:extLst>
                    <a:ext uri="{9D8B030D-6E8A-4147-A177-3AD203B41FA5}">
                      <a16:colId xmlns:a16="http://schemas.microsoft.com/office/drawing/2014/main" val="404972846"/>
                    </a:ext>
                  </a:extLst>
                </a:gridCol>
                <a:gridCol w="2418556">
                  <a:extLst>
                    <a:ext uri="{9D8B030D-6E8A-4147-A177-3AD203B41FA5}">
                      <a16:colId xmlns:a16="http://schemas.microsoft.com/office/drawing/2014/main" val="696434196"/>
                    </a:ext>
                  </a:extLst>
                </a:gridCol>
                <a:gridCol w="2418556">
                  <a:extLst>
                    <a:ext uri="{9D8B030D-6E8A-4147-A177-3AD203B41FA5}">
                      <a16:colId xmlns:a16="http://schemas.microsoft.com/office/drawing/2014/main" val="354897156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Rule ID</a:t>
                      </a:r>
                    </a:p>
                  </a:txBody>
                  <a:tcPr marL="205791" marR="205791" marT="205791" marB="20579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Condition</a:t>
                      </a:r>
                    </a:p>
                  </a:txBody>
                  <a:tcPr marL="205791" marR="205791" marT="205791" marB="205791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defRPr/>
                      </a:pPr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DDoS Detected</a:t>
                      </a:r>
                    </a:p>
                  </a:txBody>
                  <a:tcPr marL="205791" marR="205791" marT="205791" marB="20579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Action</a:t>
                      </a:r>
                    </a:p>
                  </a:txBody>
                  <a:tcPr marL="205791" marR="205791" marT="205791" marB="205791" anchor="ctr"/>
                </a:tc>
                <a:extLst>
                  <a:ext uri="{0D108BD9-81ED-4DB2-BD59-A6C34878D82A}">
                    <a16:rowId xmlns:a16="http://schemas.microsoft.com/office/drawing/2014/main" val="36243006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400" dirty="0">
                          <a:solidFill>
                            <a:srgbClr val="4140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VSRP1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05791" marR="205791" marT="205791" marB="20579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400" dirty="0">
                          <a:solidFill>
                            <a:srgbClr val="222A9B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If incoming bandwidth &gt; Time reference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05791" marR="205791" marT="205791" marB="20579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400">
                          <a:solidFill>
                            <a:srgbClr val="4140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  <a:endParaRPr lang="en-US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05791" marR="205791" marT="205791" marB="205791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defRPr/>
                      </a:pPr>
                      <a:r>
                        <a:rPr lang="en-US" sz="1400">
                          <a:solidFill>
                            <a:srgbClr val="4140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Check VSRP3 and VSRP4</a:t>
                      </a:r>
                      <a:endParaRPr lang="en-US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05791" marR="205791" marT="205791" marB="205791" anchor="ctr"/>
                </a:tc>
                <a:extLst>
                  <a:ext uri="{0D108BD9-81ED-4DB2-BD59-A6C34878D82A}">
                    <a16:rowId xmlns:a16="http://schemas.microsoft.com/office/drawing/2014/main" val="27540261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400">
                          <a:solidFill>
                            <a:srgbClr val="4140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VSRP2</a:t>
                      </a:r>
                      <a:endParaRPr lang="en-US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05791" marR="205791" marT="205791" marB="20579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400" dirty="0">
                          <a:solidFill>
                            <a:srgbClr val="222A9B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If incoming bandwidth &lt; Time reference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05791" marR="205791" marT="205791" marB="20579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400" dirty="0">
                          <a:solidFill>
                            <a:srgbClr val="4140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05791" marR="205791" marT="205791" marB="205791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defRPr/>
                      </a:pPr>
                      <a:r>
                        <a:rPr lang="en-US" sz="1400">
                          <a:solidFill>
                            <a:srgbClr val="4140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Upgrade server storage</a:t>
                      </a:r>
                      <a:endParaRPr lang="en-US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05791" marR="205791" marT="205791" marB="205791" anchor="ctr"/>
                </a:tc>
                <a:extLst>
                  <a:ext uri="{0D108BD9-81ED-4DB2-BD59-A6C34878D82A}">
                    <a16:rowId xmlns:a16="http://schemas.microsoft.com/office/drawing/2014/main" val="20348364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400">
                          <a:solidFill>
                            <a:srgbClr val="4140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VSRP3</a:t>
                      </a:r>
                      <a:endParaRPr lang="en-US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05791" marR="205791" marT="205791" marB="20579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400">
                          <a:solidFill>
                            <a:srgbClr val="222A9B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If current day != Prime time</a:t>
                      </a:r>
                      <a:endParaRPr lang="en-US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05791" marR="205791" marT="205791" marB="20579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400" dirty="0">
                          <a:solidFill>
                            <a:srgbClr val="4140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05791" marR="205791" marT="205791" marB="205791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defRPr/>
                      </a:pPr>
                      <a:r>
                        <a:rPr lang="en-US" sz="1400" dirty="0">
                          <a:solidFill>
                            <a:srgbClr val="4140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Block request and add malicious IP Address to blacklist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05791" marR="205791" marT="205791" marB="205791" anchor="ctr"/>
                </a:tc>
                <a:extLst>
                  <a:ext uri="{0D108BD9-81ED-4DB2-BD59-A6C34878D82A}">
                    <a16:rowId xmlns:a16="http://schemas.microsoft.com/office/drawing/2014/main" val="16878263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400">
                          <a:solidFill>
                            <a:srgbClr val="4140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VSRP4</a:t>
                      </a:r>
                      <a:endParaRPr lang="en-US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05791" marR="205791" marT="205791" marB="20579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400">
                          <a:solidFill>
                            <a:srgbClr val="222A9B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If the current day = Prime time</a:t>
                      </a:r>
                      <a:endParaRPr lang="en-US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05791" marR="205791" marT="205791" marB="20579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400">
                          <a:solidFill>
                            <a:srgbClr val="4140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  <a:endParaRPr lang="en-US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05791" marR="205791" marT="205791" marB="205791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defRPr/>
                      </a:pPr>
                      <a:r>
                        <a:rPr lang="en-US" sz="1400" dirty="0">
                          <a:solidFill>
                            <a:srgbClr val="4140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Upgrade server storage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05791" marR="205791" marT="205791" marB="205791" anchor="ctr"/>
                </a:tc>
                <a:extLst>
                  <a:ext uri="{0D108BD9-81ED-4DB2-BD59-A6C34878D82A}">
                    <a16:rowId xmlns:a16="http://schemas.microsoft.com/office/drawing/2014/main" val="1351689"/>
                  </a:ext>
                </a:extLst>
              </a:tr>
            </a:tbl>
          </a:graphicData>
        </a:graphic>
      </p:graphicFrame>
      <p:sp>
        <p:nvSpPr>
          <p:cNvPr id="5" name="Freeform 9">
            <a:extLst>
              <a:ext uri="{FF2B5EF4-FFF2-40B4-BE49-F238E27FC236}">
                <a16:creationId xmlns:a16="http://schemas.microsoft.com/office/drawing/2014/main" id="{4C923175-316F-4D3E-0EF3-A41CB9F7E00F}"/>
              </a:ext>
            </a:extLst>
          </p:cNvPr>
          <p:cNvSpPr/>
          <p:nvPr/>
        </p:nvSpPr>
        <p:spPr>
          <a:xfrm>
            <a:off x="9506345" y="533145"/>
            <a:ext cx="1271639" cy="1291004"/>
          </a:xfrm>
          <a:custGeom>
            <a:avLst/>
            <a:gdLst/>
            <a:ahLst/>
            <a:cxnLst/>
            <a:rect l="l" t="t" r="r" b="b"/>
            <a:pathLst>
              <a:path w="1742671" h="1769209">
                <a:moveTo>
                  <a:pt x="0" y="0"/>
                </a:moveTo>
                <a:lnTo>
                  <a:pt x="1742671" y="0"/>
                </a:lnTo>
                <a:lnTo>
                  <a:pt x="1742671" y="1769209"/>
                </a:lnTo>
                <a:lnTo>
                  <a:pt x="0" y="17692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10">
            <a:extLst>
              <a:ext uri="{FF2B5EF4-FFF2-40B4-BE49-F238E27FC236}">
                <a16:creationId xmlns:a16="http://schemas.microsoft.com/office/drawing/2014/main" id="{5075646B-3376-C4D1-16F4-DCC2212094CE}"/>
              </a:ext>
            </a:extLst>
          </p:cNvPr>
          <p:cNvSpPr/>
          <p:nvPr/>
        </p:nvSpPr>
        <p:spPr>
          <a:xfrm>
            <a:off x="2331972" y="533145"/>
            <a:ext cx="1298085" cy="1291004"/>
          </a:xfrm>
          <a:custGeom>
            <a:avLst/>
            <a:gdLst/>
            <a:ahLst/>
            <a:cxnLst/>
            <a:rect l="l" t="t" r="r" b="b"/>
            <a:pathLst>
              <a:path w="1778913" h="1769209">
                <a:moveTo>
                  <a:pt x="0" y="0"/>
                </a:moveTo>
                <a:lnTo>
                  <a:pt x="1778912" y="0"/>
                </a:lnTo>
                <a:lnTo>
                  <a:pt x="1778912" y="1769209"/>
                </a:lnTo>
                <a:lnTo>
                  <a:pt x="0" y="17692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11">
            <a:extLst>
              <a:ext uri="{FF2B5EF4-FFF2-40B4-BE49-F238E27FC236}">
                <a16:creationId xmlns:a16="http://schemas.microsoft.com/office/drawing/2014/main" id="{63E2C1E2-39B4-76B2-79FE-7041B868C5D2}"/>
              </a:ext>
            </a:extLst>
          </p:cNvPr>
          <p:cNvSpPr txBox="1"/>
          <p:nvPr/>
        </p:nvSpPr>
        <p:spPr>
          <a:xfrm>
            <a:off x="3744838" y="772247"/>
            <a:ext cx="7033146" cy="812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500"/>
              </a:lnSpc>
            </a:pPr>
            <a:r>
              <a:rPr lang="en-US" sz="5000" b="1" dirty="0">
                <a:solidFill>
                  <a:srgbClr val="222A9B"/>
                </a:solidFill>
                <a:latin typeface="HK Grotesk Medium Bold"/>
              </a:rPr>
              <a:t>Statistical rule profile</a:t>
            </a:r>
          </a:p>
        </p:txBody>
      </p:sp>
    </p:spTree>
    <p:extLst>
      <p:ext uri="{BB962C8B-B14F-4D97-AF65-F5344CB8AC3E}">
        <p14:creationId xmlns:p14="http://schemas.microsoft.com/office/powerpoint/2010/main" val="4237165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AB3D8637-F712-35B2-CAC7-5FA9356E0D4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8529131"/>
              </p:ext>
            </p:extLst>
          </p:nvPr>
        </p:nvGraphicFramePr>
        <p:xfrm>
          <a:off x="1789580" y="1894243"/>
          <a:ext cx="8612840" cy="391683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1357172">
                  <a:extLst>
                    <a:ext uri="{9D8B030D-6E8A-4147-A177-3AD203B41FA5}">
                      <a16:colId xmlns:a16="http://schemas.microsoft.com/office/drawing/2014/main" val="2298323780"/>
                    </a:ext>
                  </a:extLst>
                </a:gridCol>
                <a:gridCol w="2418556">
                  <a:extLst>
                    <a:ext uri="{9D8B030D-6E8A-4147-A177-3AD203B41FA5}">
                      <a16:colId xmlns:a16="http://schemas.microsoft.com/office/drawing/2014/main" val="404972846"/>
                    </a:ext>
                  </a:extLst>
                </a:gridCol>
                <a:gridCol w="2418556">
                  <a:extLst>
                    <a:ext uri="{9D8B030D-6E8A-4147-A177-3AD203B41FA5}">
                      <a16:colId xmlns:a16="http://schemas.microsoft.com/office/drawing/2014/main" val="696434196"/>
                    </a:ext>
                  </a:extLst>
                </a:gridCol>
                <a:gridCol w="2418556">
                  <a:extLst>
                    <a:ext uri="{9D8B030D-6E8A-4147-A177-3AD203B41FA5}">
                      <a16:colId xmlns:a16="http://schemas.microsoft.com/office/drawing/2014/main" val="354897156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Rule ID</a:t>
                      </a:r>
                    </a:p>
                  </a:txBody>
                  <a:tcPr marL="205791" marR="205791" marT="205791" marB="20579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Condition</a:t>
                      </a:r>
                    </a:p>
                  </a:txBody>
                  <a:tcPr marL="205791" marR="205791" marT="205791" marB="205791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defRPr/>
                      </a:pPr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DDoS Detected</a:t>
                      </a:r>
                    </a:p>
                  </a:txBody>
                  <a:tcPr marL="205791" marR="205791" marT="205791" marB="20579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Action</a:t>
                      </a:r>
                    </a:p>
                  </a:txBody>
                  <a:tcPr marL="205791" marR="205791" marT="205791" marB="205791" anchor="ctr"/>
                </a:tc>
                <a:extLst>
                  <a:ext uri="{0D108BD9-81ED-4DB2-BD59-A6C34878D82A}">
                    <a16:rowId xmlns:a16="http://schemas.microsoft.com/office/drawing/2014/main" val="36243006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400" dirty="0">
                          <a:solidFill>
                            <a:srgbClr val="4140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PSRP1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8126" marR="198126" marT="198126" marB="198126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defRPr/>
                      </a:pPr>
                      <a:r>
                        <a:rPr lang="en-US" sz="1400" dirty="0">
                          <a:solidFill>
                            <a:srgbClr val="222A9B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If incoming packet  &gt;Time reference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8126" marR="198126" marT="198126" marB="19812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400">
                          <a:solidFill>
                            <a:srgbClr val="4140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Maybe</a:t>
                      </a:r>
                      <a:endParaRPr lang="en-US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8126" marR="198126" marT="198126" marB="198126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defRPr/>
                      </a:pPr>
                      <a:r>
                        <a:rPr lang="en-US" sz="1400">
                          <a:solidFill>
                            <a:srgbClr val="4140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Check PSRP3 and PSRP4</a:t>
                      </a:r>
                      <a:endParaRPr lang="en-US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8126" marR="198126" marT="198126" marB="198126" anchor="ctr"/>
                </a:tc>
                <a:extLst>
                  <a:ext uri="{0D108BD9-81ED-4DB2-BD59-A6C34878D82A}">
                    <a16:rowId xmlns:a16="http://schemas.microsoft.com/office/drawing/2014/main" val="27540261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400">
                          <a:solidFill>
                            <a:srgbClr val="4140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PSRP2</a:t>
                      </a:r>
                      <a:endParaRPr lang="en-US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8126" marR="198126" marT="198126" marB="198126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defRPr/>
                      </a:pPr>
                      <a:r>
                        <a:rPr lang="en-US" sz="1400" dirty="0">
                          <a:solidFill>
                            <a:srgbClr val="222A9B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If incoming packet &lt; Time reference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8126" marR="198126" marT="198126" marB="19812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400" dirty="0">
                          <a:solidFill>
                            <a:srgbClr val="4140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8126" marR="198126" marT="198126" marB="198126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defRPr/>
                      </a:pPr>
                      <a:r>
                        <a:rPr lang="en-US" sz="1400">
                          <a:solidFill>
                            <a:srgbClr val="4140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Scaling up storage</a:t>
                      </a:r>
                      <a:endParaRPr lang="en-US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>
                          <a:solidFill>
                            <a:srgbClr val="4140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Upgrade server</a:t>
                      </a:r>
                    </a:p>
                  </a:txBody>
                  <a:tcPr marL="198126" marR="198126" marT="198126" marB="198126" anchor="ctr"/>
                </a:tc>
                <a:extLst>
                  <a:ext uri="{0D108BD9-81ED-4DB2-BD59-A6C34878D82A}">
                    <a16:rowId xmlns:a16="http://schemas.microsoft.com/office/drawing/2014/main" val="20348364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400">
                          <a:solidFill>
                            <a:srgbClr val="4140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PSRP3</a:t>
                      </a:r>
                      <a:endParaRPr lang="en-US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8126" marR="198126" marT="198126" marB="198126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defRPr/>
                      </a:pPr>
                      <a:r>
                        <a:rPr lang="en-US" sz="1400">
                          <a:solidFill>
                            <a:srgbClr val="222A9B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If current day! == Prime time</a:t>
                      </a:r>
                      <a:endParaRPr lang="en-US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8126" marR="198126" marT="198126" marB="19812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400" dirty="0">
                          <a:solidFill>
                            <a:srgbClr val="4140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8126" marR="198126" marT="198126" marB="198126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defRPr/>
                      </a:pPr>
                      <a:r>
                        <a:rPr lang="en-US" sz="1400" dirty="0">
                          <a:solidFill>
                            <a:srgbClr val="4140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Block and add IP to Blacklist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8126" marR="198126" marT="198126" marB="198126" anchor="ctr"/>
                </a:tc>
                <a:extLst>
                  <a:ext uri="{0D108BD9-81ED-4DB2-BD59-A6C34878D82A}">
                    <a16:rowId xmlns:a16="http://schemas.microsoft.com/office/drawing/2014/main" val="16878263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400">
                          <a:solidFill>
                            <a:srgbClr val="4140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PSRP4</a:t>
                      </a:r>
                      <a:endParaRPr lang="en-US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8126" marR="198126" marT="198126" marB="198126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defRPr/>
                      </a:pPr>
                      <a:r>
                        <a:rPr lang="en-US" sz="1400">
                          <a:solidFill>
                            <a:srgbClr val="222A9B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If current day == Prime time</a:t>
                      </a:r>
                      <a:endParaRPr lang="en-US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8126" marR="198126" marT="198126" marB="19812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400">
                          <a:solidFill>
                            <a:srgbClr val="4140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  <a:endParaRPr lang="en-US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8126" marR="198126" marT="198126" marB="198126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defRPr/>
                      </a:pPr>
                      <a:r>
                        <a:rPr lang="en-US" sz="1400" dirty="0">
                          <a:solidFill>
                            <a:srgbClr val="4140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Scale up storage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8126" marR="198126" marT="198126" marB="198126" anchor="ctr"/>
                </a:tc>
                <a:extLst>
                  <a:ext uri="{0D108BD9-81ED-4DB2-BD59-A6C34878D82A}">
                    <a16:rowId xmlns:a16="http://schemas.microsoft.com/office/drawing/2014/main" val="1351689"/>
                  </a:ext>
                </a:extLst>
              </a:tr>
            </a:tbl>
          </a:graphicData>
        </a:graphic>
      </p:graphicFrame>
      <p:sp>
        <p:nvSpPr>
          <p:cNvPr id="5" name="Freeform 9">
            <a:extLst>
              <a:ext uri="{FF2B5EF4-FFF2-40B4-BE49-F238E27FC236}">
                <a16:creationId xmlns:a16="http://schemas.microsoft.com/office/drawing/2014/main" id="{4C923175-316F-4D3E-0EF3-A41CB9F7E00F}"/>
              </a:ext>
            </a:extLst>
          </p:cNvPr>
          <p:cNvSpPr/>
          <p:nvPr/>
        </p:nvSpPr>
        <p:spPr>
          <a:xfrm>
            <a:off x="9506345" y="533145"/>
            <a:ext cx="1271639" cy="1291004"/>
          </a:xfrm>
          <a:custGeom>
            <a:avLst/>
            <a:gdLst/>
            <a:ahLst/>
            <a:cxnLst/>
            <a:rect l="l" t="t" r="r" b="b"/>
            <a:pathLst>
              <a:path w="1742671" h="1769209">
                <a:moveTo>
                  <a:pt x="0" y="0"/>
                </a:moveTo>
                <a:lnTo>
                  <a:pt x="1742671" y="0"/>
                </a:lnTo>
                <a:lnTo>
                  <a:pt x="1742671" y="1769209"/>
                </a:lnTo>
                <a:lnTo>
                  <a:pt x="0" y="17692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10">
            <a:extLst>
              <a:ext uri="{FF2B5EF4-FFF2-40B4-BE49-F238E27FC236}">
                <a16:creationId xmlns:a16="http://schemas.microsoft.com/office/drawing/2014/main" id="{5075646B-3376-C4D1-16F4-DCC2212094CE}"/>
              </a:ext>
            </a:extLst>
          </p:cNvPr>
          <p:cNvSpPr/>
          <p:nvPr/>
        </p:nvSpPr>
        <p:spPr>
          <a:xfrm>
            <a:off x="2331972" y="533145"/>
            <a:ext cx="1298085" cy="1291004"/>
          </a:xfrm>
          <a:custGeom>
            <a:avLst/>
            <a:gdLst/>
            <a:ahLst/>
            <a:cxnLst/>
            <a:rect l="l" t="t" r="r" b="b"/>
            <a:pathLst>
              <a:path w="1778913" h="1769209">
                <a:moveTo>
                  <a:pt x="0" y="0"/>
                </a:moveTo>
                <a:lnTo>
                  <a:pt x="1778912" y="0"/>
                </a:lnTo>
                <a:lnTo>
                  <a:pt x="1778912" y="1769209"/>
                </a:lnTo>
                <a:lnTo>
                  <a:pt x="0" y="17692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11">
            <a:extLst>
              <a:ext uri="{FF2B5EF4-FFF2-40B4-BE49-F238E27FC236}">
                <a16:creationId xmlns:a16="http://schemas.microsoft.com/office/drawing/2014/main" id="{63E2C1E2-39B4-76B2-79FE-7041B868C5D2}"/>
              </a:ext>
            </a:extLst>
          </p:cNvPr>
          <p:cNvSpPr txBox="1"/>
          <p:nvPr/>
        </p:nvSpPr>
        <p:spPr>
          <a:xfrm>
            <a:off x="3744838" y="772247"/>
            <a:ext cx="7033146" cy="812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500"/>
              </a:lnSpc>
            </a:pPr>
            <a:r>
              <a:rPr lang="en-US" sz="5000" b="1" dirty="0">
                <a:solidFill>
                  <a:srgbClr val="222A9B"/>
                </a:solidFill>
                <a:latin typeface="HK Grotesk Medium Bold"/>
              </a:rPr>
              <a:t>Statistical rule profile</a:t>
            </a:r>
          </a:p>
        </p:txBody>
      </p:sp>
    </p:spTree>
    <p:extLst>
      <p:ext uri="{BB962C8B-B14F-4D97-AF65-F5344CB8AC3E}">
        <p14:creationId xmlns:p14="http://schemas.microsoft.com/office/powerpoint/2010/main" val="919181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AB3D8637-F712-35B2-CAC7-5FA9356E0D4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6416134"/>
              </p:ext>
            </p:extLst>
          </p:nvPr>
        </p:nvGraphicFramePr>
        <p:xfrm>
          <a:off x="1789580" y="1894243"/>
          <a:ext cx="8612840" cy="431582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1357172">
                  <a:extLst>
                    <a:ext uri="{9D8B030D-6E8A-4147-A177-3AD203B41FA5}">
                      <a16:colId xmlns:a16="http://schemas.microsoft.com/office/drawing/2014/main" val="2298323780"/>
                    </a:ext>
                  </a:extLst>
                </a:gridCol>
                <a:gridCol w="2418556">
                  <a:extLst>
                    <a:ext uri="{9D8B030D-6E8A-4147-A177-3AD203B41FA5}">
                      <a16:colId xmlns:a16="http://schemas.microsoft.com/office/drawing/2014/main" val="404972846"/>
                    </a:ext>
                  </a:extLst>
                </a:gridCol>
                <a:gridCol w="2418556">
                  <a:extLst>
                    <a:ext uri="{9D8B030D-6E8A-4147-A177-3AD203B41FA5}">
                      <a16:colId xmlns:a16="http://schemas.microsoft.com/office/drawing/2014/main" val="696434196"/>
                    </a:ext>
                  </a:extLst>
                </a:gridCol>
                <a:gridCol w="2418556">
                  <a:extLst>
                    <a:ext uri="{9D8B030D-6E8A-4147-A177-3AD203B41FA5}">
                      <a16:colId xmlns:a16="http://schemas.microsoft.com/office/drawing/2014/main" val="354897156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Rule ID</a:t>
                      </a:r>
                    </a:p>
                  </a:txBody>
                  <a:tcPr marL="218222" marR="218222" marT="218222" marB="21822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Condition</a:t>
                      </a:r>
                    </a:p>
                  </a:txBody>
                  <a:tcPr marL="218222" marR="218222" marT="218222" marB="218222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defRPr/>
                      </a:pPr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DDoS Detected</a:t>
                      </a:r>
                    </a:p>
                  </a:txBody>
                  <a:tcPr marL="218222" marR="218222" marT="218222" marB="21822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Action</a:t>
                      </a:r>
                    </a:p>
                  </a:txBody>
                  <a:tcPr marL="218222" marR="218222" marT="218222" marB="218222" anchor="ctr"/>
                </a:tc>
                <a:extLst>
                  <a:ext uri="{0D108BD9-81ED-4DB2-BD59-A6C34878D82A}">
                    <a16:rowId xmlns:a16="http://schemas.microsoft.com/office/drawing/2014/main" val="36243006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400" dirty="0">
                          <a:solidFill>
                            <a:srgbClr val="4140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ASRP1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8222" marR="218222" marT="218222" marB="21822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400" dirty="0">
                          <a:solidFill>
                            <a:srgbClr val="222A9B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If the bandwidth &gt; Time reference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8222" marR="218222" marT="218222" marB="21822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400" dirty="0">
                          <a:solidFill>
                            <a:srgbClr val="4140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Maybe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8222" marR="218222" marT="218222" marB="218222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defRPr/>
                      </a:pPr>
                      <a:r>
                        <a:rPr lang="en-US" sz="1400">
                          <a:solidFill>
                            <a:srgbClr val="4140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Check ASRP3 and ASRP4</a:t>
                      </a:r>
                      <a:endParaRPr lang="en-US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8222" marR="218222" marT="218222" marB="218222" anchor="ctr"/>
                </a:tc>
                <a:extLst>
                  <a:ext uri="{0D108BD9-81ED-4DB2-BD59-A6C34878D82A}">
                    <a16:rowId xmlns:a16="http://schemas.microsoft.com/office/drawing/2014/main" val="27540261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400">
                          <a:solidFill>
                            <a:srgbClr val="4140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ASRP2</a:t>
                      </a:r>
                      <a:endParaRPr lang="en-US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8222" marR="218222" marT="218222" marB="21822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400" dirty="0">
                          <a:solidFill>
                            <a:srgbClr val="222A9B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If the bandwidth &lt; Time reference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8222" marR="218222" marT="218222" marB="21822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400" dirty="0">
                          <a:solidFill>
                            <a:srgbClr val="4140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8222" marR="218222" marT="218222" marB="218222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defRPr/>
                      </a:pPr>
                      <a:r>
                        <a:rPr lang="en-US" sz="1400" dirty="0">
                          <a:solidFill>
                            <a:srgbClr val="4140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Upgrade server storage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8222" marR="218222" marT="218222" marB="218222" anchor="ctr"/>
                </a:tc>
                <a:extLst>
                  <a:ext uri="{0D108BD9-81ED-4DB2-BD59-A6C34878D82A}">
                    <a16:rowId xmlns:a16="http://schemas.microsoft.com/office/drawing/2014/main" val="20348364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400">
                          <a:solidFill>
                            <a:srgbClr val="4140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ASRP3</a:t>
                      </a:r>
                      <a:endParaRPr lang="en-US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8222" marR="218222" marT="218222" marB="21822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400">
                          <a:solidFill>
                            <a:srgbClr val="222A9B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If current day !== Prime time</a:t>
                      </a:r>
                      <a:endParaRPr lang="en-US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8222" marR="218222" marT="218222" marB="21822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400">
                          <a:solidFill>
                            <a:srgbClr val="4140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  <a:endParaRPr lang="en-US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8222" marR="218222" marT="218222" marB="218222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defRPr/>
                      </a:pPr>
                      <a:r>
                        <a:rPr lang="en-US" sz="1400" dirty="0">
                          <a:solidFill>
                            <a:srgbClr val="4140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Block request and add malicious IP Address to blacklist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8222" marR="218222" marT="218222" marB="218222" anchor="ctr"/>
                </a:tc>
                <a:extLst>
                  <a:ext uri="{0D108BD9-81ED-4DB2-BD59-A6C34878D82A}">
                    <a16:rowId xmlns:a16="http://schemas.microsoft.com/office/drawing/2014/main" val="16878263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400">
                          <a:solidFill>
                            <a:srgbClr val="4140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ASRP4</a:t>
                      </a:r>
                      <a:endParaRPr lang="en-US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8222" marR="218222" marT="218222" marB="21822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400">
                          <a:solidFill>
                            <a:srgbClr val="222A9B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If current day == Prime time</a:t>
                      </a:r>
                      <a:endParaRPr lang="en-US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8222" marR="218222" marT="218222" marB="21822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400">
                          <a:solidFill>
                            <a:srgbClr val="4140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  <a:endParaRPr lang="en-US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8222" marR="218222" marT="218222" marB="218222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defRPr/>
                      </a:pPr>
                      <a:r>
                        <a:rPr lang="en-US" sz="1400" dirty="0">
                          <a:solidFill>
                            <a:srgbClr val="41404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Scale up storage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8222" marR="218222" marT="218222" marB="218222" anchor="ctr"/>
                </a:tc>
                <a:extLst>
                  <a:ext uri="{0D108BD9-81ED-4DB2-BD59-A6C34878D82A}">
                    <a16:rowId xmlns:a16="http://schemas.microsoft.com/office/drawing/2014/main" val="1351689"/>
                  </a:ext>
                </a:extLst>
              </a:tr>
            </a:tbl>
          </a:graphicData>
        </a:graphic>
      </p:graphicFrame>
      <p:sp>
        <p:nvSpPr>
          <p:cNvPr id="5" name="Freeform 9">
            <a:extLst>
              <a:ext uri="{FF2B5EF4-FFF2-40B4-BE49-F238E27FC236}">
                <a16:creationId xmlns:a16="http://schemas.microsoft.com/office/drawing/2014/main" id="{4C923175-316F-4D3E-0EF3-A41CB9F7E00F}"/>
              </a:ext>
            </a:extLst>
          </p:cNvPr>
          <p:cNvSpPr/>
          <p:nvPr/>
        </p:nvSpPr>
        <p:spPr>
          <a:xfrm>
            <a:off x="9506345" y="533145"/>
            <a:ext cx="1271639" cy="1291004"/>
          </a:xfrm>
          <a:custGeom>
            <a:avLst/>
            <a:gdLst/>
            <a:ahLst/>
            <a:cxnLst/>
            <a:rect l="l" t="t" r="r" b="b"/>
            <a:pathLst>
              <a:path w="1742671" h="1769209">
                <a:moveTo>
                  <a:pt x="0" y="0"/>
                </a:moveTo>
                <a:lnTo>
                  <a:pt x="1742671" y="0"/>
                </a:lnTo>
                <a:lnTo>
                  <a:pt x="1742671" y="1769209"/>
                </a:lnTo>
                <a:lnTo>
                  <a:pt x="0" y="17692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10">
            <a:extLst>
              <a:ext uri="{FF2B5EF4-FFF2-40B4-BE49-F238E27FC236}">
                <a16:creationId xmlns:a16="http://schemas.microsoft.com/office/drawing/2014/main" id="{5075646B-3376-C4D1-16F4-DCC2212094CE}"/>
              </a:ext>
            </a:extLst>
          </p:cNvPr>
          <p:cNvSpPr/>
          <p:nvPr/>
        </p:nvSpPr>
        <p:spPr>
          <a:xfrm>
            <a:off x="2331972" y="533145"/>
            <a:ext cx="1298085" cy="1291004"/>
          </a:xfrm>
          <a:custGeom>
            <a:avLst/>
            <a:gdLst/>
            <a:ahLst/>
            <a:cxnLst/>
            <a:rect l="l" t="t" r="r" b="b"/>
            <a:pathLst>
              <a:path w="1778913" h="1769209">
                <a:moveTo>
                  <a:pt x="0" y="0"/>
                </a:moveTo>
                <a:lnTo>
                  <a:pt x="1778912" y="0"/>
                </a:lnTo>
                <a:lnTo>
                  <a:pt x="1778912" y="1769209"/>
                </a:lnTo>
                <a:lnTo>
                  <a:pt x="0" y="17692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11">
            <a:extLst>
              <a:ext uri="{FF2B5EF4-FFF2-40B4-BE49-F238E27FC236}">
                <a16:creationId xmlns:a16="http://schemas.microsoft.com/office/drawing/2014/main" id="{63E2C1E2-39B4-76B2-79FE-7041B868C5D2}"/>
              </a:ext>
            </a:extLst>
          </p:cNvPr>
          <p:cNvSpPr txBox="1"/>
          <p:nvPr/>
        </p:nvSpPr>
        <p:spPr>
          <a:xfrm>
            <a:off x="3744838" y="772247"/>
            <a:ext cx="7033146" cy="812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500"/>
              </a:lnSpc>
            </a:pPr>
            <a:r>
              <a:rPr lang="en-US" sz="5000" b="1" dirty="0">
                <a:solidFill>
                  <a:srgbClr val="222A9B"/>
                </a:solidFill>
                <a:latin typeface="HK Grotesk Medium Bold"/>
              </a:rPr>
              <a:t>Statistical rule profile</a:t>
            </a:r>
          </a:p>
        </p:txBody>
      </p:sp>
    </p:spTree>
    <p:extLst>
      <p:ext uri="{BB962C8B-B14F-4D97-AF65-F5344CB8AC3E}">
        <p14:creationId xmlns:p14="http://schemas.microsoft.com/office/powerpoint/2010/main" val="1051021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F7EDB3-D44E-5A26-989B-6AEAF95EB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9936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b="1" i="0" u="none" strike="noStrike" dirty="0">
                <a:effectLst/>
              </a:rPr>
              <a:t>Tree-based DDoS detection model</a:t>
            </a:r>
            <a:endParaRPr lang="en-TH" sz="36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418AF7-CD23-D18C-EBED-2CE9CE73E15C}"/>
              </a:ext>
            </a:extLst>
          </p:cNvPr>
          <p:cNvSpPr txBox="1"/>
          <p:nvPr/>
        </p:nvSpPr>
        <p:spPr>
          <a:xfrm>
            <a:off x="1687580" y="2070458"/>
            <a:ext cx="375398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0" i="0" u="none" strike="noStrike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Tree-based DDoS is a tree that structurally correlates rules actions in three categories: Volume-based, Protocol-based, and Application Layer node, where each node has its relation to major attack type.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6EACDD2-60EB-1BD1-FD21-4F22F17266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5061" y="1703362"/>
            <a:ext cx="1999129" cy="10751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D9E7E7D-9D0D-92B1-235F-2FA761AE4F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7382" y="3478553"/>
            <a:ext cx="2586900" cy="263654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F8D7E41-0F45-0A34-91DC-554DB8A3EB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1177" y="3824784"/>
            <a:ext cx="2586900" cy="263654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95F42C3-3D8C-68B0-236E-6EC59BF7D8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52207" y="3478553"/>
            <a:ext cx="2400009" cy="1607794"/>
          </a:xfrm>
          <a:prstGeom prst="rect">
            <a:avLst/>
          </a:prstGeom>
        </p:spPr>
      </p:pic>
      <p:cxnSp>
        <p:nvCxnSpPr>
          <p:cNvPr id="12" name="Curved Connector 11">
            <a:extLst>
              <a:ext uri="{FF2B5EF4-FFF2-40B4-BE49-F238E27FC236}">
                <a16:creationId xmlns:a16="http://schemas.microsoft.com/office/drawing/2014/main" id="{9F9B122A-9957-9CE3-1E14-99BEA0B1795A}"/>
              </a:ext>
            </a:extLst>
          </p:cNvPr>
          <p:cNvCxnSpPr>
            <a:stCxn id="6" idx="2"/>
            <a:endCxn id="7" idx="0"/>
          </p:cNvCxnSpPr>
          <p:nvPr/>
        </p:nvCxnSpPr>
        <p:spPr>
          <a:xfrm rot="5400000">
            <a:off x="6887684" y="1821610"/>
            <a:ext cx="700091" cy="2613794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urved Connector 15">
            <a:extLst>
              <a:ext uri="{FF2B5EF4-FFF2-40B4-BE49-F238E27FC236}">
                <a16:creationId xmlns:a16="http://schemas.microsoft.com/office/drawing/2014/main" id="{D7E81667-D610-7AB6-2365-988413566F67}"/>
              </a:ext>
            </a:extLst>
          </p:cNvPr>
          <p:cNvCxnSpPr>
            <a:stCxn id="6" idx="2"/>
            <a:endCxn id="10" idx="0"/>
          </p:cNvCxnSpPr>
          <p:nvPr/>
        </p:nvCxnSpPr>
        <p:spPr>
          <a:xfrm rot="16200000" flipH="1">
            <a:off x="9448374" y="1874714"/>
            <a:ext cx="700091" cy="2507586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urved Connector 23">
            <a:extLst>
              <a:ext uri="{FF2B5EF4-FFF2-40B4-BE49-F238E27FC236}">
                <a16:creationId xmlns:a16="http://schemas.microsoft.com/office/drawing/2014/main" id="{3E2E2E25-9468-9AF7-C207-156A1B6A1971}"/>
              </a:ext>
            </a:extLst>
          </p:cNvPr>
          <p:cNvCxnSpPr>
            <a:stCxn id="6" idx="2"/>
            <a:endCxn id="9" idx="0"/>
          </p:cNvCxnSpPr>
          <p:nvPr/>
        </p:nvCxnSpPr>
        <p:spPr>
          <a:xfrm rot="16200000" flipH="1">
            <a:off x="8021465" y="3301622"/>
            <a:ext cx="1046322" cy="1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1334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8171FD7D-3808-1DB8-5BE6-7F29D298DB1F}"/>
              </a:ext>
            </a:extLst>
          </p:cNvPr>
          <p:cNvSpPr/>
          <p:nvPr/>
        </p:nvSpPr>
        <p:spPr>
          <a:xfrm>
            <a:off x="2085399" y="436914"/>
            <a:ext cx="8021201" cy="5984172"/>
          </a:xfrm>
          <a:custGeom>
            <a:avLst/>
            <a:gdLst/>
            <a:ahLst/>
            <a:cxnLst/>
            <a:rect l="l" t="t" r="r" b="b"/>
            <a:pathLst>
              <a:path w="13012434" h="9921271">
                <a:moveTo>
                  <a:pt x="0" y="0"/>
                </a:moveTo>
                <a:lnTo>
                  <a:pt x="13012434" y="0"/>
                </a:lnTo>
                <a:lnTo>
                  <a:pt x="13012434" y="9921270"/>
                </a:lnTo>
                <a:lnTo>
                  <a:pt x="0" y="992127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4039676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2A9037-3E74-08B8-D632-4D4487768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Statement</a:t>
            </a:r>
            <a:endParaRPr lang="en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26DABA-DD9A-C488-8A63-62A6D28F74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000" dirty="0">
                <a:latin typeface="Times" pitchFamily="2" charset="0"/>
                <a:ea typeface="SimSun" panose="02010600030101010101" pitchFamily="2" charset="-122"/>
                <a:cs typeface="Times New Roman" panose="02020603050405020304" pitchFamily="18" charset="0"/>
              </a:rPr>
              <a:t>W</a:t>
            </a:r>
            <a:r>
              <a:rPr lang="en-US" sz="2000" dirty="0">
                <a:effectLst/>
                <a:latin typeface="Times" pitchFamily="2" charset="0"/>
                <a:ea typeface="SimSun" panose="02010600030101010101" pitchFamily="2" charset="-122"/>
                <a:cs typeface="Times New Roman" panose="02020603050405020304" pitchFamily="18" charset="0"/>
              </a:rPr>
              <a:t>eb applications or web services deployed on cloud </a:t>
            </a:r>
            <a:r>
              <a:rPr lang="en-US" sz="2000" b="1" dirty="0">
                <a:solidFill>
                  <a:srgbClr val="FF0000"/>
                </a:solidFill>
                <a:effectLst/>
                <a:latin typeface="Times" pitchFamily="2" charset="0"/>
                <a:ea typeface="SimSun" panose="02010600030101010101" pitchFamily="2" charset="-122"/>
                <a:cs typeface="Times New Roman" panose="02020603050405020304" pitchFamily="18" charset="0"/>
              </a:rPr>
              <a:t>are susceptible to DDoS attack </a:t>
            </a:r>
            <a:r>
              <a:rPr lang="en-US" sz="2000" dirty="0">
                <a:effectLst/>
                <a:latin typeface="Times" pitchFamily="2" charset="0"/>
                <a:ea typeface="SimSun" panose="02010600030101010101" pitchFamily="2" charset="-122"/>
                <a:cs typeface="Times New Roman" panose="02020603050405020304" pitchFamily="18" charset="0"/>
              </a:rPr>
              <a:t>due to the high degree of accessibility via the public network. </a:t>
            </a:r>
          </a:p>
          <a:p>
            <a:r>
              <a:rPr lang="en-US" sz="2000" dirty="0">
                <a:effectLst/>
                <a:latin typeface="Times" pitchFamily="2" charset="0"/>
                <a:ea typeface="SimSun" panose="02010600030101010101" pitchFamily="2" charset="-122"/>
                <a:cs typeface="Times New Roman" panose="02020603050405020304" pitchFamily="18" charset="0"/>
              </a:rPr>
              <a:t>Cloud service providers (CSPs) implement firewall, IDS, and IPS to detect suspicious traffic volume. However, </a:t>
            </a:r>
            <a:r>
              <a:rPr lang="en-US" sz="2000" b="1" dirty="0">
                <a:solidFill>
                  <a:srgbClr val="FF0000"/>
                </a:solidFill>
                <a:effectLst/>
                <a:latin typeface="Times" pitchFamily="2" charset="0"/>
                <a:ea typeface="SimSun" panose="02010600030101010101" pitchFamily="2" charset="-122"/>
                <a:cs typeface="Times New Roman" panose="02020603050405020304" pitchFamily="18" charset="0"/>
              </a:rPr>
              <a:t>such common countermeasures may introduce false positive, false negative due to the different transaction processing patterns </a:t>
            </a:r>
            <a:r>
              <a:rPr lang="en-US" sz="2000" dirty="0">
                <a:effectLst/>
                <a:latin typeface="Times" pitchFamily="2" charset="0"/>
                <a:ea typeface="SimSun" panose="02010600030101010101" pitchFamily="2" charset="-122"/>
                <a:cs typeface="Times New Roman" panose="02020603050405020304" pitchFamily="18" charset="0"/>
              </a:rPr>
              <a:t>of web servers run in the cloud. </a:t>
            </a:r>
          </a:p>
          <a:p>
            <a:r>
              <a:rPr lang="en-US" sz="2000" dirty="0">
                <a:effectLst/>
                <a:latin typeface="Times" pitchFamily="2" charset="0"/>
                <a:ea typeface="SimSun" panose="02010600030101010101" pitchFamily="2" charset="-122"/>
                <a:cs typeface="Times New Roman" panose="02020603050405020304" pitchFamily="18" charset="0"/>
              </a:rPr>
              <a:t>Existing works developed techniques to detect HTTP flo</a:t>
            </a:r>
            <a:r>
              <a:rPr lang="en-US" sz="2000" dirty="0">
                <a:effectLst/>
                <a:latin typeface="Times" pitchFamily="2" charset="0"/>
                <a:ea typeface="SimSun" panose="02010600030101010101" pitchFamily="2" charset="-122"/>
                <a:cs typeface="Angsana New" panose="02020603050405020304" pitchFamily="18" charset="-34"/>
              </a:rPr>
              <a:t>o</a:t>
            </a:r>
            <a:r>
              <a:rPr lang="en-US" sz="2000" dirty="0">
                <a:effectLst/>
                <a:latin typeface="Times" pitchFamily="2" charset="0"/>
                <a:ea typeface="SimSun" panose="02010600030101010101" pitchFamily="2" charset="-122"/>
                <a:cs typeface="Times New Roman" panose="02020603050405020304" pitchFamily="18" charset="0"/>
              </a:rPr>
              <a:t>ding and mitigate the high rate </a:t>
            </a:r>
            <a:r>
              <a:rPr lang="en-US" sz="2000" dirty="0">
                <a:effectLst/>
                <a:latin typeface="Times" pitchFamily="2" charset="0"/>
                <a:ea typeface="SimSun" panose="02010600030101010101" pitchFamily="2" charset="-122"/>
                <a:cs typeface="Angsana New" panose="02020603050405020304" pitchFamily="18" charset="-34"/>
              </a:rPr>
              <a:t>of </a:t>
            </a:r>
            <a:r>
              <a:rPr lang="en-US" sz="2000" dirty="0">
                <a:effectLst/>
                <a:latin typeface="Times" pitchFamily="2" charset="0"/>
                <a:ea typeface="SimSun" panose="02010600030101010101" pitchFamily="2" charset="-122"/>
                <a:cs typeface="Times New Roman" panose="02020603050405020304" pitchFamily="18" charset="0"/>
              </a:rPr>
              <a:t>traffic attacks such </a:t>
            </a:r>
            <a:r>
              <a:rPr lang="en-US" sz="2000" b="1" dirty="0">
                <a:solidFill>
                  <a:srgbClr val="FF0000"/>
                </a:solidFill>
                <a:effectLst/>
                <a:latin typeface="Times" pitchFamily="2" charset="0"/>
                <a:ea typeface="SimSun" panose="02010600030101010101" pitchFamily="2" charset="-122"/>
                <a:cs typeface="Times New Roman" panose="02020603050405020304" pitchFamily="18" charset="0"/>
              </a:rPr>
              <a:t>as setting a speed floor of network flow, limiting bandwidth, specifying the number of requests for each period.</a:t>
            </a:r>
          </a:p>
          <a:p>
            <a:r>
              <a:rPr lang="en-US" sz="2000" dirty="0">
                <a:effectLst/>
                <a:latin typeface="Times" pitchFamily="2" charset="0"/>
                <a:ea typeface="SimSun" panose="02010600030101010101" pitchFamily="2" charset="-122"/>
                <a:cs typeface="Times New Roman" panose="02020603050405020304" pitchFamily="18" charset="0"/>
              </a:rPr>
              <a:t>Some works [4, considered the user behavior analysis, deep learning [11] technique, or using firewall [12] to detect DDoS on cloud. </a:t>
            </a:r>
          </a:p>
          <a:p>
            <a:r>
              <a:rPr lang="en-US" sz="2000" dirty="0">
                <a:effectLst/>
                <a:latin typeface="Times" pitchFamily="2" charset="0"/>
                <a:ea typeface="SimSun" panose="02010600030101010101" pitchFamily="2" charset="-122"/>
                <a:cs typeface="Times New Roman" panose="02020603050405020304" pitchFamily="18" charset="0"/>
              </a:rPr>
              <a:t>Nevertheless, no research works have been done </a:t>
            </a:r>
            <a:r>
              <a:rPr lang="en-US" sz="2000" b="1" u="sng" dirty="0">
                <a:solidFill>
                  <a:srgbClr val="FF0000"/>
                </a:solidFill>
                <a:effectLst/>
                <a:latin typeface="Times" pitchFamily="2" charset="0"/>
                <a:ea typeface="SimSun" panose="02010600030101010101" pitchFamily="2" charset="-122"/>
                <a:cs typeface="Times New Roman" panose="02020603050405020304" pitchFamily="18" charset="0"/>
              </a:rPr>
              <a:t>on resilient detection and prevention based on the flexible rule specification and traffic profile analysis</a:t>
            </a:r>
            <a:r>
              <a:rPr lang="en-US" sz="2000" b="1" dirty="0">
                <a:effectLst/>
                <a:latin typeface="Times" pitchFamily="2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2000" dirty="0">
                <a:effectLst/>
                <a:latin typeface="Times" pitchFamily="2" charset="0"/>
                <a:ea typeface="SimSun" panose="02010600030101010101" pitchFamily="2" charset="-122"/>
                <a:cs typeface="Times New Roman" panose="02020603050405020304" pitchFamily="18" charset="0"/>
              </a:rPr>
              <a:t>and offer </a:t>
            </a:r>
            <a:r>
              <a:rPr lang="en-US" sz="2000" b="1" u="sng" dirty="0">
                <a:solidFill>
                  <a:srgbClr val="FF0000"/>
                </a:solidFill>
                <a:effectLst/>
                <a:latin typeface="Times" pitchFamily="2" charset="0"/>
                <a:ea typeface="SimSun" panose="02010600030101010101" pitchFamily="2" charset="-122"/>
                <a:cs typeface="Times New Roman" panose="02020603050405020304" pitchFamily="18" charset="0"/>
              </a:rPr>
              <a:t>timely </a:t>
            </a:r>
            <a:r>
              <a:rPr lang="en-US" sz="20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response as an integrated solution</a:t>
            </a:r>
            <a:r>
              <a:rPr lang="en-US" sz="2000" u="sng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0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for web applications or web services deployed in cloud environment. </a:t>
            </a:r>
            <a:endParaRPr lang="en-TH" sz="3200" dirty="0"/>
          </a:p>
        </p:txBody>
      </p:sp>
    </p:spTree>
    <p:extLst>
      <p:ext uri="{BB962C8B-B14F-4D97-AF65-F5344CB8AC3E}">
        <p14:creationId xmlns:p14="http://schemas.microsoft.com/office/powerpoint/2010/main" val="20586019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598C20-6DE1-E5FF-6FBC-6149BA93A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103EA7"/>
                </a:solidFill>
                <a:latin typeface="Arial Bold"/>
              </a:rPr>
              <a:t>Implementation Overview</a:t>
            </a:r>
            <a:endParaRPr lang="en-TH" b="1" dirty="0"/>
          </a:p>
        </p:txBody>
      </p:sp>
      <p:sp>
        <p:nvSpPr>
          <p:cNvPr id="4" name="Freeform 7">
            <a:extLst>
              <a:ext uri="{FF2B5EF4-FFF2-40B4-BE49-F238E27FC236}">
                <a16:creationId xmlns:a16="http://schemas.microsoft.com/office/drawing/2014/main" id="{97838A10-D985-0372-AE16-9207C835575E}"/>
              </a:ext>
            </a:extLst>
          </p:cNvPr>
          <p:cNvSpPr/>
          <p:nvPr/>
        </p:nvSpPr>
        <p:spPr>
          <a:xfrm>
            <a:off x="2326100" y="2401655"/>
            <a:ext cx="1052745" cy="1052745"/>
          </a:xfrm>
          <a:custGeom>
            <a:avLst/>
            <a:gdLst/>
            <a:ahLst/>
            <a:cxnLst/>
            <a:rect l="l" t="t" r="r" b="b"/>
            <a:pathLst>
              <a:path w="1528891" h="1528891">
                <a:moveTo>
                  <a:pt x="0" y="0"/>
                </a:moveTo>
                <a:lnTo>
                  <a:pt x="1528890" y="0"/>
                </a:lnTo>
                <a:lnTo>
                  <a:pt x="1528890" y="1528891"/>
                </a:lnTo>
                <a:lnTo>
                  <a:pt x="0" y="152889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5" name="Freeform 8">
            <a:extLst>
              <a:ext uri="{FF2B5EF4-FFF2-40B4-BE49-F238E27FC236}">
                <a16:creationId xmlns:a16="http://schemas.microsoft.com/office/drawing/2014/main" id="{924AA120-24AA-11A8-7B23-B76FE60FCB10}"/>
              </a:ext>
            </a:extLst>
          </p:cNvPr>
          <p:cNvSpPr/>
          <p:nvPr/>
        </p:nvSpPr>
        <p:spPr>
          <a:xfrm>
            <a:off x="3378845" y="2540645"/>
            <a:ext cx="913755" cy="913755"/>
          </a:xfrm>
          <a:custGeom>
            <a:avLst/>
            <a:gdLst/>
            <a:ahLst/>
            <a:cxnLst/>
            <a:rect l="l" t="t" r="r" b="b"/>
            <a:pathLst>
              <a:path w="1191733" h="1191733">
                <a:moveTo>
                  <a:pt x="0" y="0"/>
                </a:moveTo>
                <a:lnTo>
                  <a:pt x="1191734" y="0"/>
                </a:lnTo>
                <a:lnTo>
                  <a:pt x="1191734" y="1191733"/>
                </a:lnTo>
                <a:lnTo>
                  <a:pt x="0" y="119173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F30360D1-3E3F-24FA-E190-86C53C9E2657}"/>
              </a:ext>
            </a:extLst>
          </p:cNvPr>
          <p:cNvSpPr/>
          <p:nvPr/>
        </p:nvSpPr>
        <p:spPr>
          <a:xfrm>
            <a:off x="5674517" y="2265245"/>
            <a:ext cx="1325563" cy="1325563"/>
          </a:xfrm>
          <a:custGeom>
            <a:avLst/>
            <a:gdLst/>
            <a:ahLst/>
            <a:cxnLst/>
            <a:rect l="l" t="t" r="r" b="b"/>
            <a:pathLst>
              <a:path w="2213385" h="2213385">
                <a:moveTo>
                  <a:pt x="0" y="0"/>
                </a:moveTo>
                <a:lnTo>
                  <a:pt x="2213384" y="0"/>
                </a:lnTo>
                <a:lnTo>
                  <a:pt x="2213384" y="2213385"/>
                </a:lnTo>
                <a:lnTo>
                  <a:pt x="0" y="221338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65DD3E24-9E79-9E97-38EE-1ABDC7006BBC}"/>
              </a:ext>
            </a:extLst>
          </p:cNvPr>
          <p:cNvSpPr/>
          <p:nvPr/>
        </p:nvSpPr>
        <p:spPr>
          <a:xfrm>
            <a:off x="8632972" y="2334740"/>
            <a:ext cx="1325563" cy="1325563"/>
          </a:xfrm>
          <a:custGeom>
            <a:avLst/>
            <a:gdLst/>
            <a:ahLst/>
            <a:cxnLst/>
            <a:rect l="l" t="t" r="r" b="b"/>
            <a:pathLst>
              <a:path w="2215913" h="2215913">
                <a:moveTo>
                  <a:pt x="0" y="0"/>
                </a:moveTo>
                <a:lnTo>
                  <a:pt x="2215913" y="0"/>
                </a:lnTo>
                <a:lnTo>
                  <a:pt x="2215913" y="2215912"/>
                </a:lnTo>
                <a:lnTo>
                  <a:pt x="0" y="221591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aphicFrame>
        <p:nvGraphicFramePr>
          <p:cNvPr id="8" name="Table 4">
            <a:extLst>
              <a:ext uri="{FF2B5EF4-FFF2-40B4-BE49-F238E27FC236}">
                <a16:creationId xmlns:a16="http://schemas.microsoft.com/office/drawing/2014/main" id="{C38742E7-DA45-2A2D-1FFE-DBC5A16F01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6368636"/>
              </p:ext>
            </p:extLst>
          </p:nvPr>
        </p:nvGraphicFramePr>
        <p:xfrm>
          <a:off x="1873249" y="4022597"/>
          <a:ext cx="8928100" cy="1853034"/>
        </p:xfrm>
        <a:graphic>
          <a:graphicData uri="http://schemas.openxmlformats.org/drawingml/2006/table">
            <a:tbl>
              <a:tblPr/>
              <a:tblGrid>
                <a:gridCol w="29662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61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001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986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Languages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3747" marR="163747" marT="163747" marB="163747" anchor="ctr">
                    <a:lnL w="2111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11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11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11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Cloud service provider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3747" marR="163747" marT="163747" marB="163747" anchor="ctr">
                    <a:lnL w="2111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11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11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11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Database</a:t>
                      </a:r>
                      <a:endParaRPr lang="en-US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3747" marR="163747" marT="163747" marB="163747" anchor="ctr">
                    <a:lnL w="2111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11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11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11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121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Node.js + Typescript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3747" marR="163747" marT="163747" marB="163747" anchor="ctr">
                    <a:lnL w="2111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11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11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11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Google cloud compute engine e2-small CPU Intel Broadwell 2.20GHz RAM 2 GB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3747" marR="163747" marT="163747" marB="163747" anchor="ctr">
                    <a:lnL w="2111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11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11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11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MongoDB to store IP blacklist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3747" marR="163747" marT="163747" marB="163747" anchor="ctr">
                    <a:lnL w="2111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11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11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11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1741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21550FE7-59B6-3120-22AE-9FC4EE83BFD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1117067"/>
              </p:ext>
            </p:extLst>
          </p:nvPr>
        </p:nvGraphicFramePr>
        <p:xfrm>
          <a:off x="1041400" y="2108200"/>
          <a:ext cx="5168899" cy="3287247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731433">
                  <a:extLst>
                    <a:ext uri="{9D8B030D-6E8A-4147-A177-3AD203B41FA5}">
                      <a16:colId xmlns:a16="http://schemas.microsoft.com/office/drawing/2014/main" val="553501636"/>
                    </a:ext>
                  </a:extLst>
                </a:gridCol>
                <a:gridCol w="1718733">
                  <a:extLst>
                    <a:ext uri="{9D8B030D-6E8A-4147-A177-3AD203B41FA5}">
                      <a16:colId xmlns:a16="http://schemas.microsoft.com/office/drawing/2014/main" val="2205860526"/>
                    </a:ext>
                  </a:extLst>
                </a:gridCol>
                <a:gridCol w="1718733">
                  <a:extLst>
                    <a:ext uri="{9D8B030D-6E8A-4147-A177-3AD203B41FA5}">
                      <a16:colId xmlns:a16="http://schemas.microsoft.com/office/drawing/2014/main" val="2207490079"/>
                    </a:ext>
                  </a:extLst>
                </a:gridCol>
              </a:tblGrid>
              <a:tr h="415470">
                <a:tc>
                  <a:txBody>
                    <a:bodyPr/>
                    <a:lstStyle/>
                    <a:p>
                      <a:pPr algn="ctr">
                        <a:lnSpc>
                          <a:spcPts val="2792"/>
                        </a:lnSpc>
                        <a:defRPr/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</a:rPr>
                        <a:t>Attack Types </a:t>
                      </a:r>
                      <a:endParaRPr lang="en-US" sz="1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373" marR="84373" marT="84373" marB="8437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26"/>
                        </a:lnSpc>
                        <a:defRPr/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</a:rPr>
                        <a:t>No. of Test cases </a:t>
                      </a:r>
                      <a:endParaRPr lang="en-US" sz="1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373" marR="84373" marT="84373" marB="8437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92"/>
                        </a:lnSpc>
                        <a:defRPr/>
                      </a:pPr>
                      <a:r>
                        <a:rPr lang="en-US" sz="1800" b="0">
                          <a:solidFill>
                            <a:srgbClr val="000000"/>
                          </a:solidFill>
                        </a:rPr>
                        <a:t>% of detection</a:t>
                      </a:r>
                      <a:endParaRPr lang="en-US" sz="18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373" marR="84373" marT="84373" marB="84373" anchor="ctr"/>
                </a:tc>
                <a:extLst>
                  <a:ext uri="{0D108BD9-81ED-4DB2-BD59-A6C34878D82A}">
                    <a16:rowId xmlns:a16="http://schemas.microsoft.com/office/drawing/2014/main" val="1950454482"/>
                  </a:ext>
                </a:extLst>
              </a:tr>
              <a:tr h="415470">
                <a:tc>
                  <a:txBody>
                    <a:bodyPr/>
                    <a:lstStyle/>
                    <a:p>
                      <a:pPr algn="ctr">
                        <a:lnSpc>
                          <a:spcPts val="2792"/>
                        </a:lnSpc>
                        <a:defRPr/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</a:rPr>
                        <a:t>Volume-based Attack</a:t>
                      </a:r>
                      <a:endParaRPr lang="en-US" sz="1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373" marR="84373" marT="84373" marB="8437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92"/>
                        </a:lnSpc>
                        <a:defRPr/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</a:rPr>
                        <a:t>50</a:t>
                      </a:r>
                      <a:endParaRPr lang="en-US" sz="1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373" marR="84373" marT="84373" marB="8437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92"/>
                        </a:lnSpc>
                        <a:defRPr/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</a:rPr>
                        <a:t>100</a:t>
                      </a:r>
                      <a:endParaRPr lang="en-US" sz="1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373" marR="84373" marT="84373" marB="84373" anchor="ctr"/>
                </a:tc>
                <a:extLst>
                  <a:ext uri="{0D108BD9-81ED-4DB2-BD59-A6C34878D82A}">
                    <a16:rowId xmlns:a16="http://schemas.microsoft.com/office/drawing/2014/main" val="1376159869"/>
                  </a:ext>
                </a:extLst>
              </a:tr>
              <a:tr h="415470">
                <a:tc>
                  <a:txBody>
                    <a:bodyPr/>
                    <a:lstStyle/>
                    <a:p>
                      <a:pPr algn="ctr">
                        <a:lnSpc>
                          <a:spcPts val="2792"/>
                        </a:lnSpc>
                        <a:defRPr/>
                      </a:pPr>
                      <a:r>
                        <a:rPr lang="en-US" sz="1800" b="0">
                          <a:solidFill>
                            <a:srgbClr val="000000"/>
                          </a:solidFill>
                        </a:rPr>
                        <a:t>Protocol-based Attack</a:t>
                      </a:r>
                      <a:endParaRPr lang="en-US" sz="18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373" marR="84373" marT="84373" marB="8437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92"/>
                        </a:lnSpc>
                        <a:defRPr/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</a:rPr>
                        <a:t>50</a:t>
                      </a:r>
                      <a:endParaRPr lang="en-US" sz="1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373" marR="84373" marT="84373" marB="8437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92"/>
                        </a:lnSpc>
                        <a:defRPr/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</a:rPr>
                        <a:t>100</a:t>
                      </a:r>
                      <a:endParaRPr lang="en-US" sz="1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373" marR="84373" marT="84373" marB="84373" anchor="ctr"/>
                </a:tc>
                <a:extLst>
                  <a:ext uri="{0D108BD9-81ED-4DB2-BD59-A6C34878D82A}">
                    <a16:rowId xmlns:a16="http://schemas.microsoft.com/office/drawing/2014/main" val="495504145"/>
                  </a:ext>
                </a:extLst>
              </a:tr>
              <a:tr h="415470">
                <a:tc>
                  <a:txBody>
                    <a:bodyPr/>
                    <a:lstStyle/>
                    <a:p>
                      <a:pPr algn="ctr">
                        <a:lnSpc>
                          <a:spcPts val="2792"/>
                        </a:lnSpc>
                        <a:defRPr/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</a:rPr>
                        <a:t>Application-layer </a:t>
                      </a:r>
                      <a:endParaRPr lang="en-US" sz="1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373" marR="84373" marT="84373" marB="8437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92"/>
                        </a:lnSpc>
                        <a:defRPr/>
                      </a:pPr>
                      <a:r>
                        <a:rPr lang="en-US" sz="1800" b="0">
                          <a:solidFill>
                            <a:srgbClr val="000000"/>
                          </a:solidFill>
                        </a:rPr>
                        <a:t>50</a:t>
                      </a:r>
                      <a:endParaRPr lang="en-US" sz="18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373" marR="84373" marT="84373" marB="8437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792"/>
                        </a:lnSpc>
                        <a:defRPr/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</a:rPr>
                        <a:t>100</a:t>
                      </a:r>
                      <a:endParaRPr lang="en-US" sz="1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373" marR="84373" marT="84373" marB="84373" anchor="ctr"/>
                </a:tc>
                <a:extLst>
                  <a:ext uri="{0D108BD9-81ED-4DB2-BD59-A6C34878D82A}">
                    <a16:rowId xmlns:a16="http://schemas.microsoft.com/office/drawing/2014/main" val="2806392435"/>
                  </a:ext>
                </a:extLst>
              </a:tr>
            </a:tbl>
          </a:graphicData>
        </a:graphic>
      </p:graphicFrame>
      <p:sp>
        <p:nvSpPr>
          <p:cNvPr id="4" name="TextBox 6">
            <a:extLst>
              <a:ext uri="{FF2B5EF4-FFF2-40B4-BE49-F238E27FC236}">
                <a16:creationId xmlns:a16="http://schemas.microsoft.com/office/drawing/2014/main" id="{9C746B8B-0238-D92D-17AC-BCF2990265C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782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514"/>
              </a:lnSpc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System Evaluation Plan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201528F0-A81C-3E26-B830-1A11AA3180BC}"/>
              </a:ext>
            </a:extLst>
          </p:cNvPr>
          <p:cNvSpPr/>
          <p:nvPr/>
        </p:nvSpPr>
        <p:spPr>
          <a:xfrm>
            <a:off x="6381505" y="2768600"/>
            <a:ext cx="5455759" cy="2626847"/>
          </a:xfrm>
          <a:custGeom>
            <a:avLst/>
            <a:gdLst/>
            <a:ahLst/>
            <a:cxnLst/>
            <a:rect l="l" t="t" r="r" b="b"/>
            <a:pathLst>
              <a:path w="8089061" h="3894733">
                <a:moveTo>
                  <a:pt x="0" y="0"/>
                </a:moveTo>
                <a:lnTo>
                  <a:pt x="8089061" y="0"/>
                </a:lnTo>
                <a:lnTo>
                  <a:pt x="8089061" y="3894733"/>
                </a:lnTo>
                <a:lnTo>
                  <a:pt x="0" y="389473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CABFCE33-8D99-26B9-5A92-5E3CBDE75027}"/>
              </a:ext>
            </a:extLst>
          </p:cNvPr>
          <p:cNvSpPr txBox="1"/>
          <p:nvPr/>
        </p:nvSpPr>
        <p:spPr>
          <a:xfrm>
            <a:off x="2101929" y="1656903"/>
            <a:ext cx="2707718" cy="3777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90"/>
              </a:lnSpc>
              <a:spcBef>
                <a:spcPct val="0"/>
              </a:spcBef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Functionality Test</a:t>
            </a:r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AFC44BD8-937C-FE9D-D8B6-797540674D0F}"/>
              </a:ext>
            </a:extLst>
          </p:cNvPr>
          <p:cNvSpPr txBox="1"/>
          <p:nvPr/>
        </p:nvSpPr>
        <p:spPr>
          <a:xfrm>
            <a:off x="7330519" y="2355403"/>
            <a:ext cx="3557730" cy="4131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90"/>
              </a:lnSpc>
              <a:spcBef>
                <a:spcPct val="0"/>
              </a:spcBef>
            </a:pPr>
            <a:r>
              <a:rPr lang="en-US" sz="2659" dirty="0">
                <a:solidFill>
                  <a:schemeClr val="accent1">
                    <a:lumMod val="75000"/>
                  </a:schemeClr>
                </a:solidFill>
                <a:latin typeface="HK Grotesk Medium Bold"/>
              </a:rPr>
              <a:t> Detection Performance</a:t>
            </a:r>
          </a:p>
        </p:txBody>
      </p:sp>
    </p:spTree>
    <p:extLst>
      <p:ext uri="{BB962C8B-B14F-4D97-AF65-F5344CB8AC3E}">
        <p14:creationId xmlns:p14="http://schemas.microsoft.com/office/powerpoint/2010/main" val="3324463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70EBBB-C27F-9957-BF32-BE206296B4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H"/>
              <a:t>Simulation result</a:t>
            </a:r>
            <a:endParaRPr lang="en-TH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BB19F7C-7190-C7E2-57D0-983921D9D6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2" y="3398044"/>
            <a:ext cx="4699000" cy="1206500"/>
          </a:xfrm>
          <a:prstGeom prst="rect">
            <a:avLst/>
          </a:prstGeom>
        </p:spPr>
      </p:pic>
      <p:pic>
        <p:nvPicPr>
          <p:cNvPr id="18" name="Content Placeholder 17" descr="A screenshot of a computer&#10;&#10;Description automatically generated">
            <a:extLst>
              <a:ext uri="{FF2B5EF4-FFF2-40B4-BE49-F238E27FC236}">
                <a16:creationId xmlns:a16="http://schemas.microsoft.com/office/drawing/2014/main" id="{818F13CA-A61A-416E-2CEC-F8624E361B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r="59366"/>
          <a:stretch/>
        </p:blipFill>
        <p:spPr>
          <a:xfrm>
            <a:off x="2236787" y="2058194"/>
            <a:ext cx="3478213" cy="3886200"/>
          </a:xfrm>
        </p:spPr>
      </p:pic>
    </p:spTree>
    <p:extLst>
      <p:ext uri="{BB962C8B-B14F-4D97-AF65-F5344CB8AC3E}">
        <p14:creationId xmlns:p14="http://schemas.microsoft.com/office/powerpoint/2010/main" val="3408782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D99BAE-F1B9-56C0-7A74-C1CB0EF62E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H" dirty="0"/>
              <a:t>Conclustion and Future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119487-B049-7A15-DEF7-18D658571D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>
                <a:effectLst/>
                <a:latin typeface="Times" pitchFamily="2" charset="0"/>
                <a:ea typeface="SimSun" panose="02010600030101010101" pitchFamily="2" charset="-122"/>
              </a:rPr>
              <a:t>We have proposed a </a:t>
            </a:r>
            <a:r>
              <a:rPr lang="en-US" sz="2400" dirty="0" err="1">
                <a:effectLst/>
                <a:latin typeface="Times" pitchFamily="2" charset="0"/>
                <a:ea typeface="SimSun" panose="02010600030101010101" pitchFamily="2" charset="-122"/>
              </a:rPr>
              <a:t>CloudGuard</a:t>
            </a:r>
            <a:r>
              <a:rPr lang="en-US" sz="2400" dirty="0">
                <a:effectLst/>
                <a:latin typeface="Times" pitchFamily="2" charset="0"/>
                <a:ea typeface="SimSun" panose="02010600030101010101" pitchFamily="2" charset="-122"/>
              </a:rPr>
              <a:t> system that </a:t>
            </a:r>
            <a:r>
              <a:rPr lang="en-US" sz="2400" dirty="0">
                <a:solidFill>
                  <a:srgbClr val="FF0000"/>
                </a:solidFill>
                <a:effectLst/>
                <a:latin typeface="Times" pitchFamily="2" charset="0"/>
                <a:ea typeface="SimSun" panose="02010600030101010101" pitchFamily="2" charset="-122"/>
              </a:rPr>
              <a:t>provides a more resilient and fine-grained DDoS detection for cloud-based web applications </a:t>
            </a:r>
            <a:r>
              <a:rPr lang="en-US" sz="2400" dirty="0">
                <a:effectLst/>
                <a:latin typeface="Times" pitchFamily="2" charset="0"/>
                <a:ea typeface="SimSun" panose="02010600030101010101" pitchFamily="2" charset="-122"/>
              </a:rPr>
              <a:t>based on the integration of our proposed volume-based analysis and statistical web profile-based approach. </a:t>
            </a:r>
          </a:p>
          <a:p>
            <a:r>
              <a:rPr lang="en-US" sz="2400" dirty="0">
                <a:effectLst/>
                <a:latin typeface="Times" pitchFamily="2" charset="0"/>
                <a:ea typeface="SimSun" panose="02010600030101010101" pitchFamily="2" charset="-122"/>
              </a:rPr>
              <a:t>To support </a:t>
            </a:r>
            <a:r>
              <a:rPr lang="en-US" sz="2400" dirty="0">
                <a:solidFill>
                  <a:srgbClr val="FF0000"/>
                </a:solidFill>
                <a:effectLst/>
                <a:latin typeface="Times" pitchFamily="2" charset="0"/>
                <a:ea typeface="SimSun" panose="02010600030101010101" pitchFamily="2" charset="-122"/>
              </a:rPr>
              <a:t>efficient analysis of DDoS detection for multi cloud applications, we proposed a tree-based DDoS detection model </a:t>
            </a:r>
            <a:r>
              <a:rPr lang="en-US" sz="2400" dirty="0">
                <a:effectLst/>
                <a:latin typeface="Times" pitchFamily="2" charset="0"/>
                <a:ea typeface="SimSun" panose="02010600030101010101" pitchFamily="2" charset="-122"/>
              </a:rPr>
              <a:t>to rapidly detect and give response to DDoS attacks based on the rule-based and traffic statistical profile of the application usage. </a:t>
            </a:r>
          </a:p>
          <a:p>
            <a:r>
              <a:rPr lang="en-US" sz="2400" dirty="0">
                <a:effectLst/>
                <a:latin typeface="Times" pitchFamily="2" charset="0"/>
                <a:ea typeface="SimSun" panose="02010600030101010101" pitchFamily="2" charset="-122"/>
              </a:rPr>
              <a:t>We conducted the experiments to show that </a:t>
            </a:r>
            <a:r>
              <a:rPr lang="en-US" sz="2400" dirty="0">
                <a:solidFill>
                  <a:srgbClr val="FF0000"/>
                </a:solidFill>
                <a:effectLst/>
                <a:latin typeface="Times" pitchFamily="2" charset="0"/>
                <a:ea typeface="SimSun" panose="02010600030101010101" pitchFamily="2" charset="-122"/>
              </a:rPr>
              <a:t>our proposed model was functionally correct and efficient in practice. </a:t>
            </a:r>
          </a:p>
          <a:p>
            <a:r>
              <a:rPr lang="en-US" sz="2400" dirty="0">
                <a:effectLst/>
                <a:latin typeface="Times" pitchFamily="2" charset="0"/>
                <a:ea typeface="SimSun" panose="02010600030101010101" pitchFamily="2" charset="-122"/>
              </a:rPr>
              <a:t>For future works, we plan to </a:t>
            </a:r>
            <a:r>
              <a:rPr lang="en-US" sz="2400" b="1" dirty="0">
                <a:solidFill>
                  <a:srgbClr val="00B050"/>
                </a:solidFill>
                <a:effectLst/>
                <a:latin typeface="Times" pitchFamily="2" charset="0"/>
                <a:ea typeface="SimSun" panose="02010600030101010101" pitchFamily="2" charset="-122"/>
              </a:rPr>
              <a:t>apply machine learning technique </a:t>
            </a:r>
            <a:r>
              <a:rPr lang="en-US" sz="2400" dirty="0">
                <a:effectLst/>
                <a:latin typeface="Times" pitchFamily="2" charset="0"/>
                <a:ea typeface="SimSun" panose="02010600030101010101" pitchFamily="2" charset="-122"/>
              </a:rPr>
              <a:t>to support DDoS detection for unknown attacks. </a:t>
            </a:r>
            <a:endParaRPr lang="en-TH" sz="24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endParaRPr lang="en-TH" sz="3600" dirty="0"/>
          </a:p>
        </p:txBody>
      </p:sp>
    </p:spTree>
    <p:extLst>
      <p:ext uri="{BB962C8B-B14F-4D97-AF65-F5344CB8AC3E}">
        <p14:creationId xmlns:p14="http://schemas.microsoft.com/office/powerpoint/2010/main" val="4864978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A80F7-576A-88B0-2F4A-EE981EB37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H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0034AA-A9E6-D5E5-436B-48A45514F9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9944" y="1408766"/>
            <a:ext cx="9673856" cy="4351338"/>
          </a:xfrm>
        </p:spPr>
        <p:txBody>
          <a:bodyPr>
            <a:noAutofit/>
          </a:bodyPr>
          <a:lstStyle/>
          <a:p>
            <a:pPr algn="just"/>
            <a:r>
              <a:rPr lang="en-US" sz="105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[1] Mohamed </a:t>
            </a:r>
            <a:r>
              <a:rPr lang="en-US" sz="105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Idhammad</a:t>
            </a:r>
            <a:r>
              <a:rPr lang="en-US" sz="105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, Karim </a:t>
            </a:r>
            <a:r>
              <a:rPr lang="en-US" sz="105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Afdel</a:t>
            </a:r>
            <a:r>
              <a:rPr lang="en-US" sz="105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, and Mustapha </a:t>
            </a:r>
            <a:r>
              <a:rPr lang="en-US" sz="105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Belouch</a:t>
            </a:r>
            <a:r>
              <a:rPr lang="en-US" sz="105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, Detection System of HTTP DDoS Attacks in a Cloud Environment Based on Information Theoretic Entropy and Random Forest, Security and Communication Networks, Vol.2018, </a:t>
            </a:r>
            <a:endParaRPr lang="en-TH" sz="105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algn="just"/>
            <a:r>
              <a:rPr lang="en-US" sz="105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[2] J. Choi, C. Choi, B. Ko, and P. Kim, “A method of DDoS attack detection using HTTP packet pattern and rule engine in cloud computing environment,” </a:t>
            </a:r>
            <a:r>
              <a:rPr lang="en-US" sz="1050" i="1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Soft Computing</a:t>
            </a:r>
            <a:r>
              <a:rPr lang="en-US" sz="105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, vol. 18, no. 9, pp. 1697–1703, 2014. </a:t>
            </a:r>
            <a:endParaRPr lang="en-TH" sz="105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algn="just"/>
            <a:r>
              <a:rPr lang="en-U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[3] C. Tang, A. Tang, E. Lee and L. Tao, "Mitigating HTTP Flooding Attacks with Meta-data Analysis," 2015 IEEE 17th International Conference on High Performance Computing and Communications, 2015 IEEE 7th International Symposium on Cyberspace Safety and Security, and 2015 IEEE 12th </a:t>
            </a:r>
            <a:r>
              <a:rPr lang="en-US" sz="105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International Conference on Embedded Software and Systems, New York, NY, USA, 2015, pp. 1406-1411, </a:t>
            </a:r>
            <a:r>
              <a:rPr lang="en-US" sz="105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doi</a:t>
            </a:r>
            <a:r>
              <a:rPr lang="en-US" sz="105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: 10.1109/HPCC-CSS-ICESS.2015.203.</a:t>
            </a:r>
            <a:endParaRPr lang="en-TH" sz="105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algn="just"/>
            <a:r>
              <a:rPr lang="en-US" sz="105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[4] Raja </a:t>
            </a:r>
            <a:r>
              <a:rPr lang="en-US" sz="105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Sree</a:t>
            </a:r>
            <a:r>
              <a:rPr lang="en-US" sz="105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, T., Mary </a:t>
            </a:r>
            <a:r>
              <a:rPr lang="en-US" sz="105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Saira</a:t>
            </a:r>
            <a:r>
              <a:rPr lang="en-US" sz="105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Bhanu, S. Detection of HTTP flooding attacks in cloud using fuzzy bat clustering. Neural </a:t>
            </a:r>
            <a:r>
              <a:rPr lang="en-US" sz="105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Comput</a:t>
            </a:r>
            <a:r>
              <a:rPr lang="en-US" sz="105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&amp; </a:t>
            </a:r>
            <a:r>
              <a:rPr lang="en-US" sz="105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Applic</a:t>
            </a:r>
            <a:r>
              <a:rPr lang="en-US" sz="105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 32, 9603–9619 (2020). </a:t>
            </a:r>
            <a:r>
              <a:rPr lang="en-US" sz="1050" u="none" strike="noStrike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hlinkClick r:id="rId2"/>
              </a:rPr>
              <a:t>https://doi.org/10.1007/s00521-019-04473-6</a:t>
            </a:r>
            <a:endParaRPr lang="en-TH" sz="105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algn="just"/>
            <a:r>
              <a:rPr lang="en-US" sz="105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[5] </a:t>
            </a:r>
            <a:r>
              <a:rPr lang="en-US" sz="105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Dhanapal</a:t>
            </a:r>
            <a:r>
              <a:rPr lang="en-US" sz="105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A &amp; </a:t>
            </a:r>
            <a:r>
              <a:rPr lang="en-US" sz="105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Nithyanandam</a:t>
            </a:r>
            <a:r>
              <a:rPr lang="en-US" sz="105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P. (2021). The HTTP Flooding Attack Detection</a:t>
            </a:r>
            <a:r>
              <a:rPr lang="en-U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to Secure and Safeguard Online Applications in the Cloud. In I. Management Association (Ed.),</a:t>
            </a:r>
            <a:r>
              <a:rPr lang="en-US" sz="105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 </a:t>
            </a:r>
            <a:r>
              <a:rPr lang="en-U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Research Anthology on Combating Denial-of-Service Attacks(pp. 455-475). IGI Global. </a:t>
            </a:r>
            <a:r>
              <a:rPr lang="en-US" sz="1050" u="none" strike="noStrike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hlinkClick r:id="rId3"/>
              </a:rPr>
              <a:t>https://doi.org/10.4018/978-1-7998-5348-0.ch024</a:t>
            </a:r>
            <a:endParaRPr lang="en-TH" sz="105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algn="just"/>
            <a:r>
              <a:rPr lang="en-U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[6] D. Nashat and S. </a:t>
            </a:r>
            <a:r>
              <a:rPr lang="en-US" sz="10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Khairy</a:t>
            </a:r>
            <a:r>
              <a:rPr lang="en-US" sz="10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, "Detecting Http Flooding Attacks Based on Uniform Model,"</a:t>
            </a:r>
            <a:r>
              <a:rPr lang="en-US" sz="105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 </a:t>
            </a:r>
            <a:r>
              <a:rPr lang="en-US" sz="105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2021 International Conference on Networking and Network </a:t>
            </a:r>
            <a:r>
              <a:rPr lang="en-US" sz="105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Applications (</a:t>
            </a:r>
            <a:r>
              <a:rPr lang="en-US" sz="105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NaNA</a:t>
            </a:r>
            <a:r>
              <a:rPr lang="en-US" sz="105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), Lijiang City, China, 2021, pp. 94-98, </a:t>
            </a:r>
            <a:r>
              <a:rPr lang="en-US" sz="105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doi</a:t>
            </a:r>
            <a:r>
              <a:rPr lang="en-US" sz="105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: 10.1109/NaNA53684.2021.00024.</a:t>
            </a:r>
            <a:endParaRPr lang="en-TH" sz="105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algn="just"/>
            <a:r>
              <a:rPr lang="en-US" sz="105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[7] S. -J. Yang and H. -L. Huang, "Design a Hybrid Flooding Attack Defense Scheme under the Cloud Computing Environment," 2019 IEEE/ACIS 18th International Conference on Computer and Information Science (ICIS), Beijing, China, 2019, pp. 41-46, </a:t>
            </a:r>
            <a:r>
              <a:rPr lang="en-US" sz="105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doi</a:t>
            </a:r>
            <a:r>
              <a:rPr lang="en-US" sz="105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: 10.1109/ICIS46139.2019.8940313.</a:t>
            </a:r>
            <a:endParaRPr lang="en-TH" sz="105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algn="just"/>
            <a:r>
              <a:rPr lang="en-US" sz="105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[8] A. </a:t>
            </a:r>
            <a:r>
              <a:rPr lang="en-US" sz="105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Praseed</a:t>
            </a:r>
            <a:r>
              <a:rPr lang="en-US" sz="105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and P. S. </a:t>
            </a:r>
            <a:r>
              <a:rPr lang="en-US" sz="105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Thilagam</a:t>
            </a:r>
            <a:r>
              <a:rPr lang="en-US" sz="105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, "Multiplexed Asymmetric Attacks: Next-Generation DDoS on HTTP/2 Servers," in IEEE Transactions on Information Forensics and Security, vol. 15, pp. 1790-1800, 2020, </a:t>
            </a:r>
            <a:r>
              <a:rPr lang="en-US" sz="105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doi</a:t>
            </a:r>
            <a:r>
              <a:rPr lang="en-US" sz="105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: 10.1109/TIFS.2019.2950121.</a:t>
            </a:r>
            <a:endParaRPr lang="en-TH" sz="105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algn="just"/>
            <a:r>
              <a:rPr lang="en-US" sz="105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[9] L. Wirz, R. </a:t>
            </a:r>
            <a:r>
              <a:rPr lang="en-US" sz="105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Tanthanathewin</a:t>
            </a:r>
            <a:r>
              <a:rPr lang="en-US" sz="105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, A. </a:t>
            </a:r>
            <a:r>
              <a:rPr lang="en-US" sz="105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Ketphet</a:t>
            </a:r>
            <a:r>
              <a:rPr lang="en-US" sz="105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and S. </a:t>
            </a:r>
            <a:r>
              <a:rPr lang="en-US" sz="105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Fugkeaw</a:t>
            </a:r>
            <a:r>
              <a:rPr lang="en-US" sz="105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, "Design and Development of A Cloud-Based IDS using Apache Kafka and Spark Streaming," 2022 19th International Joint Conference on Computer Science and Software Engineering (JCSSE), Bangkok, Thailand, 2022, pp. 1-6, </a:t>
            </a:r>
            <a:r>
              <a:rPr lang="en-US" sz="105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doi</a:t>
            </a:r>
            <a:r>
              <a:rPr lang="en-US" sz="105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: 10.1109/JCSSE54890.2022.9836264.</a:t>
            </a:r>
            <a:endParaRPr lang="en-TH" sz="105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algn="just"/>
            <a:r>
              <a:rPr lang="en-US" sz="105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[10] Y. Fu, M. H. Au, R. Du, H. Hu and D. Li, "Cloud Password Shield: A Secure Cloud-based Firewall against DDoS on Authentication Servers," </a:t>
            </a:r>
            <a:r>
              <a:rPr lang="en-US" sz="1050" i="1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2020 IEEE 40th International Conference on Distributed Computing Systems (ICDCS)</a:t>
            </a:r>
            <a:r>
              <a:rPr lang="en-US" sz="105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, Singapore, Singapore, 2020, pp. 1209-1210, </a:t>
            </a:r>
            <a:r>
              <a:rPr lang="en-US" sz="105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doi</a:t>
            </a:r>
            <a:r>
              <a:rPr lang="en-US" sz="105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: 10.1109/ICDCS47774.2020.00154.</a:t>
            </a:r>
            <a:endParaRPr lang="en-TH" sz="105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algn="just"/>
            <a:r>
              <a:rPr lang="en-US" sz="105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[11] B. R, Y. P. Singh and N. S. </a:t>
            </a:r>
            <a:r>
              <a:rPr lang="en-US" sz="105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Narawade</a:t>
            </a:r>
            <a:r>
              <a:rPr lang="en-US" sz="105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, "Deep Learning Dependent DDOS Attack Sensing in Environment of Cloud Computing," </a:t>
            </a:r>
            <a:r>
              <a:rPr lang="en-US" sz="1050" i="1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2022 IEEE 7th International conference for Convergence in Technology (I2CT)</a:t>
            </a:r>
            <a:r>
              <a:rPr lang="en-US" sz="105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, Mumbai, India, 2022, pp. 1-5, </a:t>
            </a:r>
            <a:r>
              <a:rPr lang="en-US" sz="105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doi</a:t>
            </a:r>
            <a:r>
              <a:rPr lang="en-US" sz="105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: 10.1109/I2CT54291.2022.9825199.</a:t>
            </a:r>
            <a:endParaRPr lang="en-TH" sz="105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algn="l">
              <a:spcAft>
                <a:spcPts val="1200"/>
              </a:spcAft>
            </a:pPr>
            <a:r>
              <a:rPr lang="en-US" sz="105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[12] NPM load test (9.5.0) Accessed: Feb. 1,2023. Available : </a:t>
            </a:r>
            <a:r>
              <a:rPr lang="en-US" sz="105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hlinkClick r:id="rId4"/>
              </a:rPr>
              <a:t>https://www.npmjs.com/package/loadtest</a:t>
            </a:r>
            <a:r>
              <a:rPr lang="en-US" sz="105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endParaRPr lang="en-TH" sz="105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endParaRPr lang="en-TH" sz="1800" dirty="0"/>
          </a:p>
        </p:txBody>
      </p:sp>
    </p:spTree>
    <p:extLst>
      <p:ext uri="{BB962C8B-B14F-4D97-AF65-F5344CB8AC3E}">
        <p14:creationId xmlns:p14="http://schemas.microsoft.com/office/powerpoint/2010/main" val="32500986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EEA8095-6A78-7646-0CF9-6131AFA2D4B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</a:t>
            </a:r>
            <a:endParaRPr lang="en-TH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BA9B3AC1-6E52-E0BA-3027-ACE62403D50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TH" dirty="0"/>
              <a:t>QUESTION &amp; ANSWER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95C724-0ABA-890B-FC0D-FD6826B37C9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254489" y="-124870"/>
            <a:ext cx="1749196" cy="174919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1321A8E-3FE5-BD37-FEEE-D1D345E6E79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375330" y="24186"/>
            <a:ext cx="1749196" cy="174919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C48B24F-7739-4F7E-58F2-6D624A4617F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854200" y="102086"/>
            <a:ext cx="1295284" cy="1295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785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D16896-CD30-F3B7-1412-6B71032332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H" dirty="0"/>
              <a:t>Research Challenge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C90380-28A5-744D-665A-96BEFDAF2B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Handling 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flexible and adaptive DDoS attack detection on cloud </a:t>
            </a:r>
            <a:r>
              <a:rPr lang="en-US" sz="32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where a number of web applications or services are hosted is thus challenging.</a:t>
            </a:r>
            <a:r>
              <a:rPr lang="en-TH" sz="4400" dirty="0">
                <a:effectLst/>
              </a:rPr>
              <a:t> </a:t>
            </a:r>
            <a:endParaRPr lang="en-TH" sz="4400" dirty="0"/>
          </a:p>
        </p:txBody>
      </p:sp>
    </p:spTree>
    <p:extLst>
      <p:ext uri="{BB962C8B-B14F-4D97-AF65-F5344CB8AC3E}">
        <p14:creationId xmlns:p14="http://schemas.microsoft.com/office/powerpoint/2010/main" val="16880588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4064F-08F5-D1D3-A931-E6CEA301D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H" dirty="0"/>
              <a:t>Our Research Contributions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1935A4-F023-7EBD-BA86-7A658C75B7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We proposed a system called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CloudGuard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as a flexible and DDoS attack detection and prevention system. </a:t>
            </a:r>
          </a:p>
          <a:p>
            <a:pPr lvl="1"/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our proposed scheme </a:t>
            </a:r>
            <a:r>
              <a:rPr lang="en-US" sz="18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corelates the rule-based analysis leveraging the rule sets for filter the attack based on volume-based analysis and re-confirmation of the genuine attack based on normal traffic profile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. 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sym typeface="Wingdings" pitchFamily="2" charset="2"/>
              </a:rPr>
              <a:t> Reduce false positive rate of detection.</a:t>
            </a:r>
            <a:endParaRPr lang="en-US" sz="14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We introduced </a:t>
            </a:r>
            <a:r>
              <a:rPr lang="en-US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a tree-based DDoS analysis 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model based on rules-based approach to enable fast classification of the attack type for the detection of DDoS in cloud 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sym typeface="Wingdings" pitchFamily="2" charset="2"/>
              </a:rPr>
              <a:t> </a:t>
            </a:r>
            <a:r>
              <a:rPr lang="en-US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sym typeface="Wingdings" pitchFamily="2" charset="2"/>
              </a:rPr>
              <a:t>fast detection and classification </a:t>
            </a:r>
            <a:endParaRPr lang="en-US" sz="18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The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CloudGuard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system is unique in its ability to accurately detect DDoS attacks such as volume-based attack, protocol attack, and application-based attack.</a:t>
            </a:r>
            <a:r>
              <a:rPr lang="en-TH" sz="1200" dirty="0">
                <a:effectLst/>
              </a:rPr>
              <a:t> </a:t>
            </a:r>
            <a:r>
              <a:rPr lang="en-TH" sz="1200" dirty="0">
                <a:effectLst/>
                <a:sym typeface="Wingdings" pitchFamily="2" charset="2"/>
              </a:rPr>
              <a:t> </a:t>
            </a:r>
            <a:r>
              <a:rPr lang="en-TH" sz="1400" b="1" dirty="0">
                <a:solidFill>
                  <a:srgbClr val="FF0000"/>
                </a:solidFill>
                <a:effectLst/>
                <a:sym typeface="Wingdings" pitchFamily="2" charset="2"/>
              </a:rPr>
              <a:t>Coverage of  Common DDoS attack </a:t>
            </a:r>
            <a:endParaRPr lang="en-TH" sz="1400" b="1" dirty="0">
              <a:solidFill>
                <a:srgbClr val="FF0000"/>
              </a:solidFill>
              <a:effectLst/>
            </a:endParaRPr>
          </a:p>
          <a:p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The </a:t>
            </a:r>
            <a:r>
              <a:rPr lang="en-US" sz="18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CloudGuard</a:t>
            </a:r>
            <a:r>
              <a:rPr lang="en-US" sz="1800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provides  recommendations to network or security administrator on what actions to take when the attack is detected. 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sym typeface="Wingdings" pitchFamily="2" charset="2"/>
              </a:rPr>
              <a:t> </a:t>
            </a:r>
            <a:r>
              <a:rPr lang="en-US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sym typeface="Wingdings" pitchFamily="2" charset="2"/>
              </a:rPr>
              <a:t>Preventive action</a:t>
            </a:r>
            <a:endParaRPr lang="en-US" sz="18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endParaRPr lang="en-TH" dirty="0"/>
          </a:p>
        </p:txBody>
      </p:sp>
    </p:spTree>
    <p:extLst>
      <p:ext uri="{BB962C8B-B14F-4D97-AF65-F5344CB8AC3E}">
        <p14:creationId xmlns:p14="http://schemas.microsoft.com/office/powerpoint/2010/main" val="36802792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8">
            <a:extLst>
              <a:ext uri="{FF2B5EF4-FFF2-40B4-BE49-F238E27FC236}">
                <a16:creationId xmlns:a16="http://schemas.microsoft.com/office/drawing/2014/main" id="{21DB8A39-C242-0C74-F0A3-939C67CF21C1}"/>
              </a:ext>
            </a:extLst>
          </p:cNvPr>
          <p:cNvSpPr/>
          <p:nvPr/>
        </p:nvSpPr>
        <p:spPr>
          <a:xfrm>
            <a:off x="1894794" y="2370103"/>
            <a:ext cx="1920850" cy="2456460"/>
          </a:xfrm>
          <a:custGeom>
            <a:avLst/>
            <a:gdLst/>
            <a:ahLst/>
            <a:cxnLst/>
            <a:rect l="l" t="t" r="r" b="b"/>
            <a:pathLst>
              <a:path w="3404993" h="4108589">
                <a:moveTo>
                  <a:pt x="0" y="0"/>
                </a:moveTo>
                <a:lnTo>
                  <a:pt x="3404993" y="0"/>
                </a:lnTo>
                <a:lnTo>
                  <a:pt x="3404993" y="4108590"/>
                </a:lnTo>
                <a:lnTo>
                  <a:pt x="0" y="41085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9">
            <a:extLst>
              <a:ext uri="{FF2B5EF4-FFF2-40B4-BE49-F238E27FC236}">
                <a16:creationId xmlns:a16="http://schemas.microsoft.com/office/drawing/2014/main" id="{A2094734-479F-ECE9-63DB-34D86C783DD7}"/>
              </a:ext>
            </a:extLst>
          </p:cNvPr>
          <p:cNvGrpSpPr/>
          <p:nvPr/>
        </p:nvGrpSpPr>
        <p:grpSpPr>
          <a:xfrm>
            <a:off x="4668413" y="2052837"/>
            <a:ext cx="6222625" cy="3351702"/>
            <a:chOff x="0" y="0"/>
            <a:chExt cx="2288316" cy="1232559"/>
          </a:xfrm>
        </p:grpSpPr>
        <p:sp>
          <p:nvSpPr>
            <p:cNvPr id="8" name="Freeform 10">
              <a:extLst>
                <a:ext uri="{FF2B5EF4-FFF2-40B4-BE49-F238E27FC236}">
                  <a16:creationId xmlns:a16="http://schemas.microsoft.com/office/drawing/2014/main" id="{B7A6618D-5834-0EAD-45C8-31ECC6A27677}"/>
                </a:ext>
              </a:extLst>
            </p:cNvPr>
            <p:cNvSpPr/>
            <p:nvPr/>
          </p:nvSpPr>
          <p:spPr>
            <a:xfrm>
              <a:off x="0" y="0"/>
              <a:ext cx="2288316" cy="1232559"/>
            </a:xfrm>
            <a:custGeom>
              <a:avLst/>
              <a:gdLst/>
              <a:ahLst/>
              <a:cxnLst/>
              <a:rect l="l" t="t" r="r" b="b"/>
              <a:pathLst>
                <a:path w="2288316" h="1232559">
                  <a:moveTo>
                    <a:pt x="45444" y="0"/>
                  </a:moveTo>
                  <a:lnTo>
                    <a:pt x="2242872" y="0"/>
                  </a:lnTo>
                  <a:cubicBezTo>
                    <a:pt x="2254924" y="0"/>
                    <a:pt x="2266483" y="4788"/>
                    <a:pt x="2275005" y="13310"/>
                  </a:cubicBezTo>
                  <a:cubicBezTo>
                    <a:pt x="2283528" y="21833"/>
                    <a:pt x="2288316" y="33392"/>
                    <a:pt x="2288316" y="45444"/>
                  </a:cubicBezTo>
                  <a:lnTo>
                    <a:pt x="2288316" y="1187115"/>
                  </a:lnTo>
                  <a:cubicBezTo>
                    <a:pt x="2288316" y="1199167"/>
                    <a:pt x="2283528" y="1210726"/>
                    <a:pt x="2275005" y="1219249"/>
                  </a:cubicBezTo>
                  <a:cubicBezTo>
                    <a:pt x="2266483" y="1227771"/>
                    <a:pt x="2254924" y="1232559"/>
                    <a:pt x="2242872" y="1232559"/>
                  </a:cubicBezTo>
                  <a:lnTo>
                    <a:pt x="45444" y="1232559"/>
                  </a:lnTo>
                  <a:cubicBezTo>
                    <a:pt x="33392" y="1232559"/>
                    <a:pt x="21833" y="1227771"/>
                    <a:pt x="13310" y="1219249"/>
                  </a:cubicBezTo>
                  <a:cubicBezTo>
                    <a:pt x="4788" y="1210726"/>
                    <a:pt x="0" y="1199167"/>
                    <a:pt x="0" y="1187115"/>
                  </a:cubicBezTo>
                  <a:lnTo>
                    <a:pt x="0" y="45444"/>
                  </a:lnTo>
                  <a:cubicBezTo>
                    <a:pt x="0" y="33392"/>
                    <a:pt x="4788" y="21833"/>
                    <a:pt x="13310" y="13310"/>
                  </a:cubicBezTo>
                  <a:cubicBezTo>
                    <a:pt x="21833" y="4788"/>
                    <a:pt x="33392" y="0"/>
                    <a:pt x="45444" y="0"/>
                  </a:cubicBezTo>
                  <a:close/>
                </a:path>
              </a:pathLst>
            </a:custGeom>
            <a:solidFill>
              <a:srgbClr val="103EA7"/>
            </a:solidFill>
          </p:spPr>
        </p:sp>
        <p:sp>
          <p:nvSpPr>
            <p:cNvPr id="9" name="TextBox 11">
              <a:extLst>
                <a:ext uri="{FF2B5EF4-FFF2-40B4-BE49-F238E27FC236}">
                  <a16:creationId xmlns:a16="http://schemas.microsoft.com/office/drawing/2014/main" id="{0BD81623-15CE-2F46-1510-1FF7F6811A32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0" name="TextBox 13">
            <a:extLst>
              <a:ext uri="{FF2B5EF4-FFF2-40B4-BE49-F238E27FC236}">
                <a16:creationId xmlns:a16="http://schemas.microsoft.com/office/drawing/2014/main" id="{606A5ACA-4D4B-E278-B586-F732D8B0DDD9}"/>
              </a:ext>
            </a:extLst>
          </p:cNvPr>
          <p:cNvSpPr txBox="1"/>
          <p:nvPr/>
        </p:nvSpPr>
        <p:spPr>
          <a:xfrm>
            <a:off x="4848121" y="2513868"/>
            <a:ext cx="5863207" cy="24296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240"/>
              </a:lnSpc>
              <a:spcBef>
                <a:spcPct val="0"/>
              </a:spcBef>
            </a:pPr>
            <a:r>
              <a:rPr lang="en-US" sz="2400" dirty="0">
                <a:solidFill>
                  <a:srgbClr val="FFFFFF"/>
                </a:solidFill>
                <a:latin typeface="Arial"/>
              </a:rPr>
              <a:t>	A cloud based DDoS Detection and Prevention system constructing from a set algorithm rules that function as a defensive security of web servers or application on cloud supporting a high volume of requests from the clients.</a:t>
            </a:r>
          </a:p>
        </p:txBody>
      </p:sp>
      <p:sp>
        <p:nvSpPr>
          <p:cNvPr id="11" name="TextBox 12">
            <a:extLst>
              <a:ext uri="{FF2B5EF4-FFF2-40B4-BE49-F238E27FC236}">
                <a16:creationId xmlns:a16="http://schemas.microsoft.com/office/drawing/2014/main" id="{774DD5BA-B1DC-6709-B862-9CF6069B9D42}"/>
              </a:ext>
            </a:extLst>
          </p:cNvPr>
          <p:cNvSpPr txBox="1"/>
          <p:nvPr/>
        </p:nvSpPr>
        <p:spPr>
          <a:xfrm>
            <a:off x="1882281" y="726119"/>
            <a:ext cx="8427437" cy="8656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128"/>
              </a:lnSpc>
            </a:pPr>
            <a:r>
              <a:rPr lang="en-US" sz="5400" b="1" dirty="0">
                <a:solidFill>
                  <a:srgbClr val="103EA7"/>
                </a:solidFill>
                <a:latin typeface="Arial Bold"/>
              </a:rPr>
              <a:t>What is </a:t>
            </a:r>
            <a:r>
              <a:rPr lang="en-US" sz="5400" b="1" dirty="0" err="1">
                <a:solidFill>
                  <a:srgbClr val="103EA7"/>
                </a:solidFill>
                <a:latin typeface="Arial Bold"/>
              </a:rPr>
              <a:t>CloudGuard</a:t>
            </a:r>
            <a:r>
              <a:rPr lang="en-US" sz="5400" b="1" dirty="0">
                <a:solidFill>
                  <a:srgbClr val="103EA7"/>
                </a:solidFill>
                <a:latin typeface="Arial Bold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01625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A2C7B-C5B6-70EF-33FD-48A625340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>
                <a:solidFill>
                  <a:srgbClr val="103EA7"/>
                </a:solidFill>
                <a:latin typeface="Arial Bold"/>
              </a:rPr>
              <a:t>System perspective</a:t>
            </a:r>
            <a:endParaRPr lang="en-TH" sz="4800" b="1" dirty="0"/>
          </a:p>
        </p:txBody>
      </p:sp>
      <p:sp>
        <p:nvSpPr>
          <p:cNvPr id="4" name="Freeform 9">
            <a:extLst>
              <a:ext uri="{FF2B5EF4-FFF2-40B4-BE49-F238E27FC236}">
                <a16:creationId xmlns:a16="http://schemas.microsoft.com/office/drawing/2014/main" id="{0432FBCA-0972-39EC-ACC5-96410FAFFB41}"/>
              </a:ext>
            </a:extLst>
          </p:cNvPr>
          <p:cNvSpPr/>
          <p:nvPr/>
        </p:nvSpPr>
        <p:spPr>
          <a:xfrm>
            <a:off x="2302674" y="1690688"/>
            <a:ext cx="7586651" cy="4266137"/>
          </a:xfrm>
          <a:custGeom>
            <a:avLst/>
            <a:gdLst/>
            <a:ahLst/>
            <a:cxnLst/>
            <a:rect l="l" t="t" r="r" b="b"/>
            <a:pathLst>
              <a:path w="11262977" h="6333415">
                <a:moveTo>
                  <a:pt x="0" y="0"/>
                </a:moveTo>
                <a:lnTo>
                  <a:pt x="11262978" y="0"/>
                </a:lnTo>
                <a:lnTo>
                  <a:pt x="11262978" y="6333415"/>
                </a:lnTo>
                <a:lnTo>
                  <a:pt x="0" y="633341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35801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A2C7B-C5B6-70EF-33FD-48A625340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br>
              <a:rPr lang="en-TH" sz="4800" b="1" dirty="0"/>
            </a:br>
            <a:r>
              <a:rPr lang="en-TH" sz="4800" b="1" dirty="0"/>
              <a:t>Function</a:t>
            </a:r>
          </a:p>
        </p:txBody>
      </p:sp>
      <p:sp>
        <p:nvSpPr>
          <p:cNvPr id="4" name="Freeform 9">
            <a:extLst>
              <a:ext uri="{FF2B5EF4-FFF2-40B4-BE49-F238E27FC236}">
                <a16:creationId xmlns:a16="http://schemas.microsoft.com/office/drawing/2014/main" id="{02FC2E4A-8FB4-8E09-298C-8D5596619CA1}"/>
              </a:ext>
            </a:extLst>
          </p:cNvPr>
          <p:cNvSpPr/>
          <p:nvPr/>
        </p:nvSpPr>
        <p:spPr>
          <a:xfrm>
            <a:off x="255812" y="3325452"/>
            <a:ext cx="2313023" cy="696850"/>
          </a:xfrm>
          <a:custGeom>
            <a:avLst/>
            <a:gdLst/>
            <a:ahLst/>
            <a:cxnLst/>
            <a:rect l="l" t="t" r="r" b="b"/>
            <a:pathLst>
              <a:path w="2857034" h="1049960">
                <a:moveTo>
                  <a:pt x="0" y="0"/>
                </a:moveTo>
                <a:lnTo>
                  <a:pt x="2857034" y="0"/>
                </a:lnTo>
                <a:lnTo>
                  <a:pt x="2857034" y="1049960"/>
                </a:lnTo>
                <a:lnTo>
                  <a:pt x="0" y="10499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AutoShape 13">
            <a:extLst>
              <a:ext uri="{FF2B5EF4-FFF2-40B4-BE49-F238E27FC236}">
                <a16:creationId xmlns:a16="http://schemas.microsoft.com/office/drawing/2014/main" id="{A227A818-4C63-B429-9E0C-DF4AB8EAE18D}"/>
              </a:ext>
            </a:extLst>
          </p:cNvPr>
          <p:cNvSpPr/>
          <p:nvPr/>
        </p:nvSpPr>
        <p:spPr>
          <a:xfrm>
            <a:off x="2510786" y="3711860"/>
            <a:ext cx="758949" cy="0"/>
          </a:xfrm>
          <a:prstGeom prst="line">
            <a:avLst/>
          </a:prstGeom>
          <a:ln w="28575" cap="flat">
            <a:solidFill>
              <a:srgbClr val="004AAD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9" name="AutoShape 14">
            <a:extLst>
              <a:ext uri="{FF2B5EF4-FFF2-40B4-BE49-F238E27FC236}">
                <a16:creationId xmlns:a16="http://schemas.microsoft.com/office/drawing/2014/main" id="{4122F5CC-6578-FD28-A6FA-5ADDE4E2551C}"/>
              </a:ext>
            </a:extLst>
          </p:cNvPr>
          <p:cNvSpPr/>
          <p:nvPr/>
        </p:nvSpPr>
        <p:spPr>
          <a:xfrm>
            <a:off x="5463822" y="3722092"/>
            <a:ext cx="758949" cy="0"/>
          </a:xfrm>
          <a:prstGeom prst="line">
            <a:avLst/>
          </a:prstGeom>
          <a:ln w="28575" cap="flat">
            <a:solidFill>
              <a:srgbClr val="5271FF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10" name="AutoShape 15">
            <a:extLst>
              <a:ext uri="{FF2B5EF4-FFF2-40B4-BE49-F238E27FC236}">
                <a16:creationId xmlns:a16="http://schemas.microsoft.com/office/drawing/2014/main" id="{0AC994D1-6FA9-9F1B-2BA0-5B78054342B4}"/>
              </a:ext>
            </a:extLst>
          </p:cNvPr>
          <p:cNvSpPr/>
          <p:nvPr/>
        </p:nvSpPr>
        <p:spPr>
          <a:xfrm>
            <a:off x="8432293" y="3721035"/>
            <a:ext cx="758949" cy="0"/>
          </a:xfrm>
          <a:prstGeom prst="line">
            <a:avLst/>
          </a:prstGeom>
          <a:ln w="28575" cap="flat">
            <a:solidFill>
              <a:srgbClr val="38B6FF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11" name="TextBox 16">
            <a:extLst>
              <a:ext uri="{FF2B5EF4-FFF2-40B4-BE49-F238E27FC236}">
                <a16:creationId xmlns:a16="http://schemas.microsoft.com/office/drawing/2014/main" id="{F1242F55-A6B9-3800-FB84-A40BC032901D}"/>
              </a:ext>
            </a:extLst>
          </p:cNvPr>
          <p:cNvSpPr txBox="1"/>
          <p:nvPr/>
        </p:nvSpPr>
        <p:spPr>
          <a:xfrm>
            <a:off x="525606" y="3400451"/>
            <a:ext cx="1563460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Transaction</a:t>
            </a:r>
          </a:p>
          <a:p>
            <a:pPr algn="ctr"/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collection</a:t>
            </a:r>
          </a:p>
        </p:txBody>
      </p:sp>
      <p:sp>
        <p:nvSpPr>
          <p:cNvPr id="15" name="Freeform 9">
            <a:extLst>
              <a:ext uri="{FF2B5EF4-FFF2-40B4-BE49-F238E27FC236}">
                <a16:creationId xmlns:a16="http://schemas.microsoft.com/office/drawing/2014/main" id="{348D25F8-AA30-A21D-A6E4-C89E383D61D2}"/>
              </a:ext>
            </a:extLst>
          </p:cNvPr>
          <p:cNvSpPr/>
          <p:nvPr/>
        </p:nvSpPr>
        <p:spPr>
          <a:xfrm>
            <a:off x="3222048" y="3363435"/>
            <a:ext cx="2313023" cy="696850"/>
          </a:xfrm>
          <a:custGeom>
            <a:avLst/>
            <a:gdLst/>
            <a:ahLst/>
            <a:cxnLst/>
            <a:rect l="l" t="t" r="r" b="b"/>
            <a:pathLst>
              <a:path w="2857034" h="1049960">
                <a:moveTo>
                  <a:pt x="0" y="0"/>
                </a:moveTo>
                <a:lnTo>
                  <a:pt x="2857034" y="0"/>
                </a:lnTo>
                <a:lnTo>
                  <a:pt x="2857034" y="1049960"/>
                </a:lnTo>
                <a:lnTo>
                  <a:pt x="0" y="104996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9">
            <a:extLst>
              <a:ext uri="{FF2B5EF4-FFF2-40B4-BE49-F238E27FC236}">
                <a16:creationId xmlns:a16="http://schemas.microsoft.com/office/drawing/2014/main" id="{D0354972-5D4B-3929-9817-B2300F7C1062}"/>
              </a:ext>
            </a:extLst>
          </p:cNvPr>
          <p:cNvSpPr/>
          <p:nvPr/>
        </p:nvSpPr>
        <p:spPr>
          <a:xfrm>
            <a:off x="6175715" y="3363435"/>
            <a:ext cx="2313023" cy="696850"/>
          </a:xfrm>
          <a:custGeom>
            <a:avLst/>
            <a:gdLst/>
            <a:ahLst/>
            <a:cxnLst/>
            <a:rect l="l" t="t" r="r" b="b"/>
            <a:pathLst>
              <a:path w="2857034" h="1049960">
                <a:moveTo>
                  <a:pt x="0" y="0"/>
                </a:moveTo>
                <a:lnTo>
                  <a:pt x="2857034" y="0"/>
                </a:lnTo>
                <a:lnTo>
                  <a:pt x="2857034" y="1049960"/>
                </a:lnTo>
                <a:lnTo>
                  <a:pt x="0" y="104996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9">
            <a:extLst>
              <a:ext uri="{FF2B5EF4-FFF2-40B4-BE49-F238E27FC236}">
                <a16:creationId xmlns:a16="http://schemas.microsoft.com/office/drawing/2014/main" id="{16DAD45C-77C2-A702-ECB9-EF02B8C759DB}"/>
              </a:ext>
            </a:extLst>
          </p:cNvPr>
          <p:cNvSpPr/>
          <p:nvPr/>
        </p:nvSpPr>
        <p:spPr>
          <a:xfrm>
            <a:off x="9134797" y="3372610"/>
            <a:ext cx="2313023" cy="696850"/>
          </a:xfrm>
          <a:custGeom>
            <a:avLst/>
            <a:gdLst/>
            <a:ahLst/>
            <a:cxnLst/>
            <a:rect l="l" t="t" r="r" b="b"/>
            <a:pathLst>
              <a:path w="2857034" h="1049960">
                <a:moveTo>
                  <a:pt x="0" y="0"/>
                </a:moveTo>
                <a:lnTo>
                  <a:pt x="2857034" y="0"/>
                </a:lnTo>
                <a:lnTo>
                  <a:pt x="2857034" y="1049960"/>
                </a:lnTo>
                <a:lnTo>
                  <a:pt x="0" y="104996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119698C-A742-87F2-1E8D-D965C9B5BF08}"/>
              </a:ext>
            </a:extLst>
          </p:cNvPr>
          <p:cNvSpPr txBox="1"/>
          <p:nvPr/>
        </p:nvSpPr>
        <p:spPr>
          <a:xfrm>
            <a:off x="9265030" y="3496235"/>
            <a:ext cx="2121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Prevention System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9AB9C51-F086-7F79-495F-0227000A6D1B}"/>
              </a:ext>
            </a:extLst>
          </p:cNvPr>
          <p:cNvSpPr txBox="1"/>
          <p:nvPr/>
        </p:nvSpPr>
        <p:spPr>
          <a:xfrm>
            <a:off x="6925275" y="3506849"/>
            <a:ext cx="1058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TH" dirty="0"/>
              <a:t>Database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85E797C-1348-90AD-B857-A03262A47618}"/>
              </a:ext>
            </a:extLst>
          </p:cNvPr>
          <p:cNvSpPr txBox="1"/>
          <p:nvPr/>
        </p:nvSpPr>
        <p:spPr>
          <a:xfrm>
            <a:off x="3637449" y="3350711"/>
            <a:ext cx="13901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Rule-Based</a:t>
            </a:r>
          </a:p>
          <a:p>
            <a:pPr algn="ctr"/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Analysis</a:t>
            </a:r>
          </a:p>
        </p:txBody>
      </p:sp>
    </p:spTree>
    <p:extLst>
      <p:ext uri="{BB962C8B-B14F-4D97-AF65-F5344CB8AC3E}">
        <p14:creationId xmlns:p14="http://schemas.microsoft.com/office/powerpoint/2010/main" val="2918744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61C11182-7D6D-9F1A-AA33-ACD6B9A9BE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3717" y="2192885"/>
            <a:ext cx="2250840" cy="72512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DC93D01-07A5-2538-1CB0-7AADE2C4B5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8499" y="2192884"/>
            <a:ext cx="2250840" cy="72512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ED1917D-7FA0-2AA4-DBC4-3EE9DF978D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8493" y="1861112"/>
            <a:ext cx="1742069" cy="138867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BC18DF7-397D-CF6E-A93D-60D4BE8E6A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73275" y="2192882"/>
            <a:ext cx="2250844" cy="72513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F8CFF84-D083-DF5F-65BF-FCA796D25CE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66271" y="3771899"/>
            <a:ext cx="1149103" cy="271124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8A9DD0D-0C2F-6178-811E-93804446666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39368" y="3771899"/>
            <a:ext cx="1149101" cy="271124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FD9C5E2-E667-3B01-7688-4A5C8208FDB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12463" y="3771899"/>
            <a:ext cx="1149103" cy="2711248"/>
          </a:xfrm>
          <a:prstGeom prst="rect">
            <a:avLst/>
          </a:prstGeom>
        </p:spPr>
      </p:pic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1A8D69CD-2F5C-BBA2-7B17-FAF20CB474CA}"/>
              </a:ext>
            </a:extLst>
          </p:cNvPr>
          <p:cNvCxnSpPr>
            <a:stCxn id="18" idx="3"/>
            <a:endCxn id="19" idx="1"/>
          </p:cNvCxnSpPr>
          <p:nvPr/>
        </p:nvCxnSpPr>
        <p:spPr>
          <a:xfrm flipV="1">
            <a:off x="4154557" y="2555449"/>
            <a:ext cx="233942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Elbow Connector 31">
            <a:extLst>
              <a:ext uri="{FF2B5EF4-FFF2-40B4-BE49-F238E27FC236}">
                <a16:creationId xmlns:a16="http://schemas.microsoft.com/office/drawing/2014/main" id="{2AC239F5-6467-D50F-80EF-693353F701B4}"/>
              </a:ext>
            </a:extLst>
          </p:cNvPr>
          <p:cNvCxnSpPr>
            <a:stCxn id="19" idx="2"/>
            <a:endCxn id="22" idx="0"/>
          </p:cNvCxnSpPr>
          <p:nvPr/>
        </p:nvCxnSpPr>
        <p:spPr>
          <a:xfrm rot="5400000">
            <a:off x="4450428" y="2708408"/>
            <a:ext cx="853886" cy="1273096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Elbow Connector 35">
            <a:extLst>
              <a:ext uri="{FF2B5EF4-FFF2-40B4-BE49-F238E27FC236}">
                <a16:creationId xmlns:a16="http://schemas.microsoft.com/office/drawing/2014/main" id="{66797988-B13C-3976-8010-387B479ABFBF}"/>
              </a:ext>
            </a:extLst>
          </p:cNvPr>
          <p:cNvCxnSpPr>
            <a:stCxn id="19" idx="2"/>
            <a:endCxn id="24" idx="0"/>
          </p:cNvCxnSpPr>
          <p:nvPr/>
        </p:nvCxnSpPr>
        <p:spPr>
          <a:xfrm rot="16200000" flipH="1">
            <a:off x="5723524" y="2708408"/>
            <a:ext cx="853886" cy="1273096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F34753D2-C774-62D1-77D0-BDF27ABF6292}"/>
              </a:ext>
            </a:extLst>
          </p:cNvPr>
          <p:cNvCxnSpPr>
            <a:stCxn id="19" idx="2"/>
            <a:endCxn id="23" idx="0"/>
          </p:cNvCxnSpPr>
          <p:nvPr/>
        </p:nvCxnSpPr>
        <p:spPr>
          <a:xfrm>
            <a:off x="5513919" y="2918013"/>
            <a:ext cx="0" cy="8538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Elbow Connector 39">
            <a:extLst>
              <a:ext uri="{FF2B5EF4-FFF2-40B4-BE49-F238E27FC236}">
                <a16:creationId xmlns:a16="http://schemas.microsoft.com/office/drawing/2014/main" id="{37A041C1-2CE6-7C27-FE4B-06652A54531D}"/>
              </a:ext>
            </a:extLst>
          </p:cNvPr>
          <p:cNvCxnSpPr>
            <a:cxnSpLocks/>
            <a:stCxn id="23" idx="2"/>
          </p:cNvCxnSpPr>
          <p:nvPr/>
        </p:nvCxnSpPr>
        <p:spPr>
          <a:xfrm rot="5400000" flipH="1" flipV="1">
            <a:off x="5513534" y="3940374"/>
            <a:ext cx="2543158" cy="2542388"/>
          </a:xfrm>
          <a:prstGeom prst="bentConnector3">
            <a:avLst>
              <a:gd name="adj1" fmla="val -8989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2237904E-9726-1531-9703-82BA81941716}"/>
              </a:ext>
            </a:extLst>
          </p:cNvPr>
          <p:cNvCxnSpPr>
            <a:cxnSpLocks/>
            <a:stCxn id="19" idx="3"/>
            <a:endCxn id="20" idx="1"/>
          </p:cNvCxnSpPr>
          <p:nvPr/>
        </p:nvCxnSpPr>
        <p:spPr>
          <a:xfrm>
            <a:off x="6639339" y="2555449"/>
            <a:ext cx="34915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58C3C8DE-C10D-E99F-57E1-96CCC7ECDBDD}"/>
              </a:ext>
            </a:extLst>
          </p:cNvPr>
          <p:cNvCxnSpPr>
            <a:cxnSpLocks/>
            <a:stCxn id="20" idx="3"/>
            <a:endCxn id="21" idx="1"/>
          </p:cNvCxnSpPr>
          <p:nvPr/>
        </p:nvCxnSpPr>
        <p:spPr>
          <a:xfrm flipV="1">
            <a:off x="8730562" y="2555447"/>
            <a:ext cx="742713" cy="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233A7411-CC11-D044-5A3B-60EFFCD2682F}"/>
              </a:ext>
            </a:extLst>
          </p:cNvPr>
          <p:cNvSpPr txBox="1"/>
          <p:nvPr/>
        </p:nvSpPr>
        <p:spPr>
          <a:xfrm>
            <a:off x="7176257" y="3465444"/>
            <a:ext cx="17203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TH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Statistical Rule Profile </a:t>
            </a:r>
          </a:p>
          <a:p>
            <a:pPr algn="ctr"/>
            <a:r>
              <a:rPr lang="en-TH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Database</a:t>
            </a:r>
          </a:p>
        </p:txBody>
      </p:sp>
      <p:sp>
        <p:nvSpPr>
          <p:cNvPr id="47" name="TextBox 8">
            <a:extLst>
              <a:ext uri="{FF2B5EF4-FFF2-40B4-BE49-F238E27FC236}">
                <a16:creationId xmlns:a16="http://schemas.microsoft.com/office/drawing/2014/main" id="{4430F05B-38DD-1514-D585-706163FC9DE1}"/>
              </a:ext>
            </a:extLst>
          </p:cNvPr>
          <p:cNvSpPr txBox="1"/>
          <p:nvPr/>
        </p:nvSpPr>
        <p:spPr>
          <a:xfrm>
            <a:off x="2912593" y="578081"/>
            <a:ext cx="8811526" cy="9927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8519"/>
              </a:lnSpc>
            </a:pPr>
            <a:r>
              <a:rPr lang="en-US" sz="6000" b="1" dirty="0">
                <a:solidFill>
                  <a:srgbClr val="222A9B"/>
                </a:solidFill>
                <a:latin typeface="Arial Bold"/>
              </a:rPr>
              <a:t>System Components</a:t>
            </a:r>
          </a:p>
        </p:txBody>
      </p:sp>
    </p:spTree>
    <p:extLst>
      <p:ext uri="{BB962C8B-B14F-4D97-AF65-F5344CB8AC3E}">
        <p14:creationId xmlns:p14="http://schemas.microsoft.com/office/powerpoint/2010/main" val="2503172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EA2D4F-2189-88E9-FDF8-E9FB33FCC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5741" y="854915"/>
            <a:ext cx="4352365" cy="5148169"/>
          </a:xfrm>
        </p:spPr>
        <p:txBody>
          <a:bodyPr>
            <a:normAutofit/>
          </a:bodyPr>
          <a:lstStyle/>
          <a:p>
            <a:r>
              <a:rPr lang="en-US" sz="6000" b="1" dirty="0">
                <a:solidFill>
                  <a:srgbClr val="222A9B"/>
                </a:solidFill>
                <a:latin typeface="Arial Bold"/>
              </a:rPr>
              <a:t>Rule based analysis</a:t>
            </a:r>
            <a:endParaRPr lang="en-TH" sz="60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13FA9DD-36A1-5116-55B5-F234919D8CC0}"/>
              </a:ext>
            </a:extLst>
          </p:cNvPr>
          <p:cNvSpPr txBox="1"/>
          <p:nvPr/>
        </p:nvSpPr>
        <p:spPr>
          <a:xfrm>
            <a:off x="6096000" y="1860813"/>
            <a:ext cx="4500282" cy="3136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5D5E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Volume based attack </a:t>
            </a:r>
          </a:p>
          <a:p>
            <a:pPr marL="457200" indent="-45720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5D5E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Protocol based attack </a:t>
            </a:r>
          </a:p>
          <a:p>
            <a:pPr marL="457200" indent="-45720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5D5E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 layer attack </a:t>
            </a:r>
          </a:p>
        </p:txBody>
      </p:sp>
    </p:spTree>
    <p:extLst>
      <p:ext uri="{BB962C8B-B14F-4D97-AF65-F5344CB8AC3E}">
        <p14:creationId xmlns:p14="http://schemas.microsoft.com/office/powerpoint/2010/main" val="3043698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503</TotalTime>
  <Words>1949</Words>
  <Application>Microsoft Macintosh PowerPoint</Application>
  <PresentationFormat>Widescreen</PresentationFormat>
  <Paragraphs>252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Arial Bold</vt:lpstr>
      <vt:lpstr>Calibri</vt:lpstr>
      <vt:lpstr>HK Grotesk Light</vt:lpstr>
      <vt:lpstr>HK Grotesk Medium Bold</vt:lpstr>
      <vt:lpstr>Times</vt:lpstr>
      <vt:lpstr>Times New Roman</vt:lpstr>
      <vt:lpstr>Office Theme</vt:lpstr>
      <vt:lpstr>PowerPoint Presentation</vt:lpstr>
      <vt:lpstr>Problem Statement</vt:lpstr>
      <vt:lpstr>Research Challenge</vt:lpstr>
      <vt:lpstr>Our Research Contributions</vt:lpstr>
      <vt:lpstr>PowerPoint Presentation</vt:lpstr>
      <vt:lpstr>System perspective</vt:lpstr>
      <vt:lpstr> Function</vt:lpstr>
      <vt:lpstr>PowerPoint Presentation</vt:lpstr>
      <vt:lpstr>Rule based analysis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Tree-based DDoS detection model</vt:lpstr>
      <vt:lpstr>PowerPoint Presentation</vt:lpstr>
      <vt:lpstr>Implementation Overview</vt:lpstr>
      <vt:lpstr>System Evaluation Plan</vt:lpstr>
      <vt:lpstr>Simulation result</vt:lpstr>
      <vt:lpstr>Conclustion and Future Work</vt:lpstr>
      <vt:lpstr>References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Sutasinee Jitanan</dc:creator>
  <cp:lastModifiedBy>Somchart F.</cp:lastModifiedBy>
  <cp:revision>10</cp:revision>
  <dcterms:created xsi:type="dcterms:W3CDTF">2023-05-16T14:53:12Z</dcterms:created>
  <dcterms:modified xsi:type="dcterms:W3CDTF">2023-06-10T11:26:02Z</dcterms:modified>
</cp:coreProperties>
</file>