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  <a:srgbClr val="E5A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3"/>
    <p:restoredTop sz="96058"/>
  </p:normalViewPr>
  <p:slideViewPr>
    <p:cSldViewPr snapToGrid="0">
      <p:cViewPr varScale="1">
        <p:scale>
          <a:sx n="85" d="100"/>
          <a:sy n="85" d="100"/>
        </p:scale>
        <p:origin x="71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90260" y="5458519"/>
            <a:ext cx="1237251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0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-1" y="1733056"/>
            <a:ext cx="12191999" cy="1091646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2800" dirty="0">
                <a:solidFill>
                  <a:srgbClr val="103EA7"/>
                </a:solidFill>
                <a:latin typeface="Arial Bold"/>
              </a:rPr>
              <a:t>Sleep Behavior Classification Based on Clusters of Sleep Quality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815785" y="3043606"/>
            <a:ext cx="6096001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800" dirty="0">
                <a:solidFill>
                  <a:srgbClr val="DB5300"/>
                </a:solidFill>
                <a:latin typeface="Arial Bold"/>
              </a:rPr>
              <a:t>Pawonrat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khumngoen</a:t>
            </a:r>
            <a:endParaRPr lang="en-US" sz="28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Arial Bold"/>
              </a:rPr>
              <a:t>28</a:t>
            </a:r>
            <a:r>
              <a:rPr lang="en-US" sz="2000" baseline="30000" dirty="0">
                <a:latin typeface="Arial Bold"/>
              </a:rPr>
              <a:t>th</a:t>
            </a:r>
            <a:r>
              <a:rPr lang="en-US" sz="2000" dirty="0">
                <a:latin typeface="Arial Bold"/>
              </a:rPr>
              <a:t> June-1</a:t>
            </a:r>
            <a:r>
              <a:rPr lang="en-US" sz="2000" baseline="30000" dirty="0">
                <a:latin typeface="Arial Bold"/>
              </a:rPr>
              <a:t>st</a:t>
            </a:r>
            <a:r>
              <a:rPr lang="en-US" sz="2000" dirty="0">
                <a:latin typeface="Arial Bold"/>
              </a:rPr>
              <a:t> July 2023</a:t>
            </a:r>
          </a:p>
          <a:p>
            <a:pPr algn="ctr"/>
            <a:r>
              <a:rPr lang="en-US" sz="2000" dirty="0" err="1">
                <a:latin typeface="Arial Bold"/>
              </a:rPr>
              <a:t>Naresuan</a:t>
            </a:r>
            <a:r>
              <a:rPr lang="en-US" sz="2000" dirty="0">
                <a:latin typeface="Arial Bold"/>
              </a:rPr>
              <a:t> University </a:t>
            </a:r>
            <a:r>
              <a:rPr lang="en-US" sz="2000" dirty="0" err="1">
                <a:latin typeface="Arial Bold"/>
              </a:rPr>
              <a:t>Phitsanulok</a:t>
            </a:r>
            <a:r>
              <a:rPr lang="en-US" sz="20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015380" y="4042729"/>
            <a:ext cx="369680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Arial Italics"/>
              </a:rPr>
              <a:t>Chulalongkorn University, Thailand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248B3-ECB0-4A25-BCDC-2C21D483CD96}"/>
              </a:ext>
            </a:extLst>
          </p:cNvPr>
          <p:cNvSpPr txBox="1"/>
          <p:nvPr/>
        </p:nvSpPr>
        <p:spPr>
          <a:xfrm>
            <a:off x="5495362" y="3032113"/>
            <a:ext cx="6096001" cy="770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32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Sukree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sinthupinyo</a:t>
            </a:r>
            <a:endParaRPr lang="en-US" sz="40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C3985D-C336-4C36-95E0-E2C0F0AFDA2D}"/>
              </a:ext>
            </a:extLst>
          </p:cNvPr>
          <p:cNvSpPr txBox="1"/>
          <p:nvPr/>
        </p:nvSpPr>
        <p:spPr>
          <a:xfrm>
            <a:off x="6694957" y="4031236"/>
            <a:ext cx="3696809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i="1" dirty="0">
                <a:solidFill>
                  <a:srgbClr val="000000"/>
                </a:solidFill>
                <a:latin typeface="Arial Italics"/>
              </a:rPr>
              <a:t>Chulalongkorn University, Thailand</a:t>
            </a: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FD034960-7C46-4C37-8DC9-37973E1EC3B6}"/>
              </a:ext>
            </a:extLst>
          </p:cNvPr>
          <p:cNvSpPr/>
          <p:nvPr/>
        </p:nvSpPr>
        <p:spPr>
          <a:xfrm flipH="1">
            <a:off x="6624919" y="537881"/>
            <a:ext cx="3433483" cy="914400"/>
          </a:xfrm>
          <a:prstGeom prst="flowChartOnlineStorage">
            <a:avLst/>
          </a:prstGeom>
          <a:solidFill>
            <a:srgbClr val="E5AC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Introduction</a:t>
            </a:r>
            <a:endParaRPr lang="th-TH" dirty="0">
              <a:latin typeface="Arial Bold" panose="020B07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8F0E4-C603-4430-B8D5-1D5D36BB148C}"/>
              </a:ext>
            </a:extLst>
          </p:cNvPr>
          <p:cNvSpPr/>
          <p:nvPr/>
        </p:nvSpPr>
        <p:spPr>
          <a:xfrm>
            <a:off x="2774530" y="2909241"/>
            <a:ext cx="2406428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AGENDA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5DE12B-BB55-4C58-A2FC-B0AFFEF81683}"/>
              </a:ext>
            </a:extLst>
          </p:cNvPr>
          <p:cNvSpPr/>
          <p:nvPr/>
        </p:nvSpPr>
        <p:spPr>
          <a:xfrm>
            <a:off x="6284261" y="537881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</a:t>
            </a:r>
            <a:endParaRPr lang="th-TH" sz="2000" dirty="0">
              <a:solidFill>
                <a:srgbClr val="103EA7"/>
              </a:solidFill>
              <a:latin typeface="Arial Bold" panose="020B0704020202020204" pitchFamily="34" charset="0"/>
            </a:endParaRP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4C8119F5-DB57-4BDE-AC76-34781BF4046B}"/>
              </a:ext>
            </a:extLst>
          </p:cNvPr>
          <p:cNvSpPr/>
          <p:nvPr/>
        </p:nvSpPr>
        <p:spPr>
          <a:xfrm flipH="1">
            <a:off x="6624919" y="2066559"/>
            <a:ext cx="3433483" cy="914400"/>
          </a:xfrm>
          <a:prstGeom prst="flowChartOnlineStorage">
            <a:avLst/>
          </a:prstGeom>
          <a:solidFill>
            <a:srgbClr val="E5AC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Method</a:t>
            </a:r>
            <a:endParaRPr lang="th-TH" dirty="0">
              <a:latin typeface="Arial Bold" panose="020B07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FD8B7D-2CAC-42CE-8D23-33F3DD3F570C}"/>
              </a:ext>
            </a:extLst>
          </p:cNvPr>
          <p:cNvSpPr/>
          <p:nvPr/>
        </p:nvSpPr>
        <p:spPr>
          <a:xfrm>
            <a:off x="6284261" y="2066559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</a:t>
            </a:r>
            <a:endParaRPr lang="th-TH" sz="2000" dirty="0">
              <a:solidFill>
                <a:srgbClr val="103EA7"/>
              </a:solidFill>
              <a:latin typeface="Arial Bold" panose="020B0704020202020204" pitchFamily="34" charset="0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id="{909F1AAE-C37A-44AD-B9B0-D24A185C040F}"/>
              </a:ext>
            </a:extLst>
          </p:cNvPr>
          <p:cNvSpPr/>
          <p:nvPr/>
        </p:nvSpPr>
        <p:spPr>
          <a:xfrm flipH="1">
            <a:off x="6624919" y="3595237"/>
            <a:ext cx="3433483" cy="914400"/>
          </a:xfrm>
          <a:prstGeom prst="flowChartOnlineStorage">
            <a:avLst/>
          </a:prstGeom>
          <a:solidFill>
            <a:srgbClr val="E5AC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Result</a:t>
            </a:r>
            <a:endParaRPr lang="th-TH" dirty="0">
              <a:latin typeface="Arial Bold" panose="020B07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27E79-6B88-4782-A4B2-2A25C1DB39C3}"/>
              </a:ext>
            </a:extLst>
          </p:cNvPr>
          <p:cNvSpPr/>
          <p:nvPr/>
        </p:nvSpPr>
        <p:spPr>
          <a:xfrm>
            <a:off x="6284261" y="3595237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3</a:t>
            </a:r>
            <a:endParaRPr lang="th-TH" sz="2000" dirty="0">
              <a:solidFill>
                <a:srgbClr val="103EA7"/>
              </a:solidFill>
              <a:latin typeface="Arial Bold" panose="020B0704020202020204" pitchFamily="34" charset="0"/>
            </a:endParaRPr>
          </a:p>
        </p:txBody>
      </p:sp>
      <p:sp>
        <p:nvSpPr>
          <p:cNvPr id="13" name="Flowchart: Stored Data 12">
            <a:extLst>
              <a:ext uri="{FF2B5EF4-FFF2-40B4-BE49-F238E27FC236}">
                <a16:creationId xmlns:a16="http://schemas.microsoft.com/office/drawing/2014/main" id="{FB5BD280-6D8D-45FA-8AAE-CBF0A031D155}"/>
              </a:ext>
            </a:extLst>
          </p:cNvPr>
          <p:cNvSpPr/>
          <p:nvPr/>
        </p:nvSpPr>
        <p:spPr>
          <a:xfrm flipH="1">
            <a:off x="6624919" y="5123915"/>
            <a:ext cx="3433483" cy="914400"/>
          </a:xfrm>
          <a:prstGeom prst="flowChartOnlineStorage">
            <a:avLst/>
          </a:prstGeom>
          <a:solidFill>
            <a:srgbClr val="E5AC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Conclusion</a:t>
            </a:r>
            <a:endParaRPr lang="th-TH" dirty="0">
              <a:latin typeface="Arial Bold" panose="020B07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9CDAC9-D3B1-4E9A-9DF8-2C0EBA2804B8}"/>
              </a:ext>
            </a:extLst>
          </p:cNvPr>
          <p:cNvSpPr/>
          <p:nvPr/>
        </p:nvSpPr>
        <p:spPr>
          <a:xfrm>
            <a:off x="6284261" y="5123915"/>
            <a:ext cx="914400" cy="914400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</a:t>
            </a:r>
            <a:endParaRPr lang="th-TH" sz="2000" dirty="0">
              <a:solidFill>
                <a:srgbClr val="103EA7"/>
              </a:solidFill>
              <a:latin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4508866" y="381835"/>
            <a:ext cx="3174267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Introduction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4EB86BE-195D-45D2-BF67-AADCD8877146}"/>
              </a:ext>
            </a:extLst>
          </p:cNvPr>
          <p:cNvSpPr/>
          <p:nvPr/>
        </p:nvSpPr>
        <p:spPr>
          <a:xfrm>
            <a:off x="2250142" y="4186215"/>
            <a:ext cx="3738282" cy="1021977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Good sleep habits</a:t>
            </a:r>
            <a:endParaRPr lang="th-TH" sz="2400" dirty="0">
              <a:latin typeface="Arial Bold" panose="020B0704020202020204" pitchFamily="34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2D35A1-0FA2-4D3E-890D-C2DFC17FA250}"/>
              </a:ext>
            </a:extLst>
          </p:cNvPr>
          <p:cNvSpPr/>
          <p:nvPr/>
        </p:nvSpPr>
        <p:spPr>
          <a:xfrm>
            <a:off x="5988424" y="4186216"/>
            <a:ext cx="4464423" cy="102197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5 years to men’s life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2.5 years to women’s life</a:t>
            </a:r>
            <a:endParaRPr lang="th-TH" sz="2000" dirty="0">
              <a:solidFill>
                <a:schemeClr val="bg2">
                  <a:lumMod val="2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FAC2F02-8A74-4690-A112-6A086CC6390F}"/>
              </a:ext>
            </a:extLst>
          </p:cNvPr>
          <p:cNvSpPr/>
          <p:nvPr/>
        </p:nvSpPr>
        <p:spPr>
          <a:xfrm>
            <a:off x="6019801" y="4477571"/>
            <a:ext cx="564776" cy="84268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AAED8A-7637-4988-A46D-13502323FC8B}"/>
              </a:ext>
            </a:extLst>
          </p:cNvPr>
          <p:cNvSpPr/>
          <p:nvPr/>
        </p:nvSpPr>
        <p:spPr>
          <a:xfrm>
            <a:off x="1434354" y="6221329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Dr. Frank Qian, a clinical fellow in medicine at Harvard Medical School and internal medicine resident physician at Beth Israel Deaconess Medical Center in Boston.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F8B63-6353-4A8F-87FD-201017C33967}"/>
              </a:ext>
            </a:extLst>
          </p:cNvPr>
          <p:cNvSpPr/>
          <p:nvPr/>
        </p:nvSpPr>
        <p:spPr>
          <a:xfrm>
            <a:off x="1852187" y="1662824"/>
            <a:ext cx="9219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Dr. Frank Qian a clinical fellow in medicine at Harvard Medical School said </a:t>
            </a:r>
            <a:endParaRPr lang="th-TH" sz="2000" dirty="0">
              <a:solidFill>
                <a:srgbClr val="103EA7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FA250A-BBEF-484D-911E-C85C7596A280}"/>
              </a:ext>
            </a:extLst>
          </p:cNvPr>
          <p:cNvSpPr/>
          <p:nvPr/>
        </p:nvSpPr>
        <p:spPr>
          <a:xfrm>
            <a:off x="2588216" y="2480802"/>
            <a:ext cx="7189694" cy="12548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“If we can improve sleep overall, and identifying sleep disorders is especially important, we may be able to prevent some of this premature mortality”</a:t>
            </a:r>
            <a:endParaRPr lang="th-TH" i="1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7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4508866" y="246262"/>
            <a:ext cx="3174267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Introduction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18343-37F0-4A5A-AE0A-3A11AE017A2E}"/>
              </a:ext>
            </a:extLst>
          </p:cNvPr>
          <p:cNvSpPr/>
          <p:nvPr/>
        </p:nvSpPr>
        <p:spPr>
          <a:xfrm>
            <a:off x="2109381" y="3334871"/>
            <a:ext cx="3224619" cy="7171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old" panose="020B0704020202020204" pitchFamily="34" charset="0"/>
                <a:cs typeface="Arial Bold" panose="020B0704020202020204" pitchFamily="34" charset="0"/>
              </a:rPr>
              <a:t>Good sleep habits</a:t>
            </a:r>
            <a:endParaRPr lang="th-TH" sz="2400" dirty="0">
              <a:latin typeface="Arial Bold" panose="020B07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649325-84A9-4044-8FE5-547B6470B027}"/>
              </a:ext>
            </a:extLst>
          </p:cNvPr>
          <p:cNvSpPr/>
          <p:nvPr/>
        </p:nvSpPr>
        <p:spPr>
          <a:xfrm>
            <a:off x="5827057" y="1389530"/>
            <a:ext cx="4114801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Low sleep latency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44E71A-BB0E-4955-97CD-471C1B735E3B}"/>
              </a:ext>
            </a:extLst>
          </p:cNvPr>
          <p:cNvSpPr/>
          <p:nvPr/>
        </p:nvSpPr>
        <p:spPr>
          <a:xfrm>
            <a:off x="5827057" y="2115671"/>
            <a:ext cx="4114801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sleep efficiency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C8FDE6-C87A-48D8-B039-C835ED9A87D9}"/>
              </a:ext>
            </a:extLst>
          </p:cNvPr>
          <p:cNvSpPr/>
          <p:nvPr/>
        </p:nvSpPr>
        <p:spPr>
          <a:xfrm>
            <a:off x="5827056" y="2841812"/>
            <a:ext cx="4114801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High total sleep time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6A86EE-C04A-45AA-832D-917D82E469C6}"/>
              </a:ext>
            </a:extLst>
          </p:cNvPr>
          <p:cNvSpPr/>
          <p:nvPr/>
        </p:nvSpPr>
        <p:spPr>
          <a:xfrm>
            <a:off x="5827056" y="3567953"/>
            <a:ext cx="4114802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Low wake after sleep onset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C17E3-3802-4719-A2E0-D5FE951B9291}"/>
              </a:ext>
            </a:extLst>
          </p:cNvPr>
          <p:cNvSpPr/>
          <p:nvPr/>
        </p:nvSpPr>
        <p:spPr>
          <a:xfrm>
            <a:off x="5827056" y="4294094"/>
            <a:ext cx="4114802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Avoiding the use of electricity before bed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99B6D3-B887-4AB1-8969-DED000E9FF16}"/>
              </a:ext>
            </a:extLst>
          </p:cNvPr>
          <p:cNvSpPr/>
          <p:nvPr/>
        </p:nvSpPr>
        <p:spPr>
          <a:xfrm>
            <a:off x="5827055" y="5020235"/>
            <a:ext cx="4114801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Normal livelihood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DE510-848C-4614-9672-7D63FC897C3C}"/>
              </a:ext>
            </a:extLst>
          </p:cNvPr>
          <p:cNvSpPr/>
          <p:nvPr/>
        </p:nvSpPr>
        <p:spPr>
          <a:xfrm>
            <a:off x="5827054" y="5746376"/>
            <a:ext cx="4114801" cy="582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Etc.</a:t>
            </a:r>
            <a:endParaRPr lang="th-TH" sz="2000" dirty="0">
              <a:solidFill>
                <a:schemeClr val="accent1">
                  <a:lumMod val="75000"/>
                </a:schemeClr>
              </a:solidFill>
              <a:latin typeface="Arial Bold" panose="020B0704020202020204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08A658C1-63ED-41A3-82C2-D0EAA866C867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5334000" y="1680883"/>
            <a:ext cx="493057" cy="2012576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A8B244E-423B-4A0B-877B-FB0E532E62A1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5334000" y="2407024"/>
            <a:ext cx="493057" cy="1286435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91B2A5D0-69E2-44D1-A566-F72CD43A0D62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5334000" y="3133165"/>
            <a:ext cx="493056" cy="560294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023035F0-874A-4AED-AF61-8C8C9B24BF77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5334000" y="3693459"/>
            <a:ext cx="493056" cy="165847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838C1E2-66A9-4A47-BADF-81CF9540C33A}"/>
              </a:ext>
            </a:extLst>
          </p:cNvPr>
          <p:cNvCxnSpPr>
            <a:stCxn id="9" idx="3"/>
            <a:endCxn id="14" idx="1"/>
          </p:cNvCxnSpPr>
          <p:nvPr/>
        </p:nvCxnSpPr>
        <p:spPr>
          <a:xfrm>
            <a:off x="5334000" y="3693459"/>
            <a:ext cx="493056" cy="891988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8CE7BDAC-AB85-410F-814F-6B6EA1BF0BBB}"/>
              </a:ext>
            </a:extLst>
          </p:cNvPr>
          <p:cNvCxnSpPr>
            <a:stCxn id="9" idx="3"/>
            <a:endCxn id="15" idx="1"/>
          </p:cNvCxnSpPr>
          <p:nvPr/>
        </p:nvCxnSpPr>
        <p:spPr>
          <a:xfrm>
            <a:off x="5334000" y="3693459"/>
            <a:ext cx="493055" cy="1618129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FE82D36-66B1-4E2C-A160-B7F8F11E99F1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5334000" y="3693459"/>
            <a:ext cx="493054" cy="2344270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1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4508865" y="605313"/>
            <a:ext cx="3174267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Introduction</a:t>
            </a:r>
            <a:endParaRPr lang="en-US" sz="4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BBD739-3FFC-4C0B-BDCB-86D4ECE07F75}"/>
              </a:ext>
            </a:extLst>
          </p:cNvPr>
          <p:cNvSpPr/>
          <p:nvPr/>
        </p:nvSpPr>
        <p:spPr>
          <a:xfrm>
            <a:off x="5033850" y="1843844"/>
            <a:ext cx="212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103EA7"/>
                </a:solidFill>
                <a:latin typeface="Arial Bold"/>
              </a:rPr>
              <a:t>Hypothesis</a:t>
            </a:r>
            <a:endParaRPr lang="th-TH" sz="28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6D18B0-4307-4166-8C38-807E7C9BB5DC}"/>
              </a:ext>
            </a:extLst>
          </p:cNvPr>
          <p:cNvSpPr/>
          <p:nvPr/>
        </p:nvSpPr>
        <p:spPr>
          <a:xfrm>
            <a:off x="1707775" y="2578406"/>
            <a:ext cx="9587754" cy="345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dirty="0">
                <a:solidFill>
                  <a:srgbClr val="103EA7"/>
                </a:solidFill>
                <a:latin typeface="Arial Bold"/>
              </a:rPr>
              <a:t>We believed that sleep patterns have changed day by day thus we compare the sleep quality of the day and the previous day for classifying sleep behavior that effect good sleep.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We believed that the clustering of people who have similar sleep patterns affects classification better than using individual data or whole data.</a:t>
            </a:r>
            <a:endParaRPr lang="th-TH" dirty="0">
              <a:solidFill>
                <a:srgbClr val="103EA7"/>
              </a:solidFill>
              <a:latin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2636982" y="2802532"/>
            <a:ext cx="2007280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Method</a:t>
            </a:r>
            <a:endParaRPr lang="en-US" sz="4400" dirty="0">
              <a:solidFill>
                <a:srgbClr val="DB5300"/>
              </a:solidFill>
              <a:latin typeface="Arial Bol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59EF44-9779-477A-B2CE-47B2C58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18" y="0"/>
            <a:ext cx="5618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B6C631-64EF-4A9B-8A07-A72B1B851F04}"/>
              </a:ext>
            </a:extLst>
          </p:cNvPr>
          <p:cNvSpPr/>
          <p:nvPr/>
        </p:nvSpPr>
        <p:spPr>
          <a:xfrm>
            <a:off x="379261" y="5182990"/>
            <a:ext cx="4998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103EA7"/>
                </a:solidFill>
                <a:latin typeface="Arial Bold"/>
              </a:rPr>
              <a:t>Raw data about Sleep behaviors from </a:t>
            </a:r>
          </a:p>
          <a:p>
            <a:r>
              <a:rPr lang="en-US" sz="1600" dirty="0">
                <a:solidFill>
                  <a:srgbClr val="103EA7"/>
                </a:solidFill>
                <a:latin typeface="Arial Bold"/>
              </a:rPr>
              <a:t>the Service Solution Business (SSB) at SCG CBM </a:t>
            </a:r>
          </a:p>
        </p:txBody>
      </p:sp>
    </p:spTree>
    <p:extLst>
      <p:ext uri="{BB962C8B-B14F-4D97-AF65-F5344CB8AC3E}">
        <p14:creationId xmlns:p14="http://schemas.microsoft.com/office/powerpoint/2010/main" val="354084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5219798" y="512132"/>
            <a:ext cx="1752403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Result</a:t>
            </a:r>
            <a:endParaRPr lang="en-US" sz="4400" dirty="0">
              <a:solidFill>
                <a:srgbClr val="DB5300"/>
              </a:solidFill>
              <a:latin typeface="Arial Bold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06777B-40F6-40BD-A51F-34C1043F7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07689"/>
              </p:ext>
            </p:extLst>
          </p:nvPr>
        </p:nvGraphicFramePr>
        <p:xfrm>
          <a:off x="2450541" y="2035334"/>
          <a:ext cx="7761513" cy="326101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643380">
                  <a:extLst>
                    <a:ext uri="{9D8B030D-6E8A-4147-A177-3AD203B41FA5}">
                      <a16:colId xmlns:a16="http://schemas.microsoft.com/office/drawing/2014/main" val="3452399888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1803615468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3501280357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526888826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288289134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248629865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1687853950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728214252"/>
                    </a:ext>
                  </a:extLst>
                </a:gridCol>
                <a:gridCol w="662848">
                  <a:extLst>
                    <a:ext uri="{9D8B030D-6E8A-4147-A177-3AD203B41FA5}">
                      <a16:colId xmlns:a16="http://schemas.microsoft.com/office/drawing/2014/main" val="4275714512"/>
                    </a:ext>
                  </a:extLst>
                </a:gridCol>
              </a:tblGrid>
              <a:tr h="36576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Data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Accuracy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319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Logistic regression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Random forest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7959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Min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Max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Mean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STD.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Min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Max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Mean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STD.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656688"/>
                  </a:ext>
                </a:extLst>
              </a:tr>
              <a:tr h="60925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Whole data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60.3%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61.1%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-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558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Individual data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35.4%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77.1%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62.9%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7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32%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83.3%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62%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8.2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43402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Cluster data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58.5%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64.1%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61.5%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2.9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61.1%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67.1%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64.6%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Bold" panose="020B0704020202020204" pitchFamily="34" charset="0"/>
                          <a:cs typeface="Arial Bold" panose="020B0704020202020204" pitchFamily="34" charset="0"/>
                        </a:rPr>
                        <a:t>3.1</a:t>
                      </a:r>
                      <a:endParaRPr lang="th-TH" sz="1400" dirty="0">
                        <a:solidFill>
                          <a:srgbClr val="103EA7"/>
                        </a:solidFill>
                        <a:latin typeface="Arial Bold" panose="020B0704020202020204" pitchFamily="34" charset="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92816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8B9935E-4D84-46C3-8696-C6C95CC0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492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309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FAC87-A07E-4146-AC25-2859E64EC3E8}"/>
              </a:ext>
            </a:extLst>
          </p:cNvPr>
          <p:cNvSpPr/>
          <p:nvPr/>
        </p:nvSpPr>
        <p:spPr>
          <a:xfrm>
            <a:off x="4609054" y="515665"/>
            <a:ext cx="2973891" cy="863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4000" dirty="0">
                <a:solidFill>
                  <a:srgbClr val="DB5300"/>
                </a:solidFill>
                <a:latin typeface="Arial Bold"/>
              </a:rPr>
              <a:t>Conclusion</a:t>
            </a:r>
            <a:endParaRPr lang="en-US" sz="44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8B9935E-4D84-46C3-8696-C6C95CC0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492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5065D-29CD-4BE4-A955-0308E8A4CA2E}"/>
              </a:ext>
            </a:extLst>
          </p:cNvPr>
          <p:cNvSpPr/>
          <p:nvPr/>
        </p:nvSpPr>
        <p:spPr>
          <a:xfrm>
            <a:off x="1905089" y="1889878"/>
            <a:ext cx="9211146" cy="3450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dirty="0">
                <a:solidFill>
                  <a:srgbClr val="103EA7"/>
                </a:solidFill>
                <a:latin typeface="Arial Bold"/>
              </a:rPr>
              <a:t>The models from cluster data gave a minimum accuracy improvement higher approximately 48% compared to the minimum accuracy from individual data and had a higher mean accuracy than whole data.</a:t>
            </a: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dirty="0">
                <a:solidFill>
                  <a:srgbClr val="103EA7"/>
                </a:solidFill>
                <a:latin typeface="Arial Bold"/>
              </a:rPr>
              <a:t>The models from cluster data using Random Forest have classified accuracy better than Logistic Regression between 61.1% to 67.1% or higher 2.1% to 7.6%.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130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366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Bold</vt:lpstr>
      <vt:lpstr>Arial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Pawonrat Khumngoen</cp:lastModifiedBy>
  <cp:revision>22</cp:revision>
  <dcterms:created xsi:type="dcterms:W3CDTF">2023-05-16T14:53:12Z</dcterms:created>
  <dcterms:modified xsi:type="dcterms:W3CDTF">2023-06-24T15:36:16Z</dcterms:modified>
</cp:coreProperties>
</file>