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9" r:id="rId4"/>
    <p:sldId id="280" r:id="rId5"/>
    <p:sldId id="260" r:id="rId6"/>
    <p:sldId id="261" r:id="rId7"/>
    <p:sldId id="284" r:id="rId8"/>
    <p:sldId id="283" r:id="rId9"/>
    <p:sldId id="262" r:id="rId10"/>
    <p:sldId id="273" r:id="rId11"/>
    <p:sldId id="263" r:id="rId12"/>
    <p:sldId id="275" r:id="rId13"/>
    <p:sldId id="287" r:id="rId14"/>
    <p:sldId id="279" r:id="rId15"/>
    <p:sldId id="264" r:id="rId16"/>
    <p:sldId id="286" r:id="rId17"/>
    <p:sldId id="265" r:id="rId18"/>
    <p:sldId id="266" r:id="rId19"/>
    <p:sldId id="276" r:id="rId20"/>
    <p:sldId id="267" r:id="rId21"/>
    <p:sldId id="278" r:id="rId22"/>
    <p:sldId id="277" r:id="rId23"/>
    <p:sldId id="268" r:id="rId24"/>
    <p:sldId id="269" r:id="rId25"/>
    <p:sldId id="281" r:id="rId26"/>
    <p:sldId id="282" r:id="rId27"/>
    <p:sldId id="271" r:id="rId28"/>
    <p:sldId id="272" r:id="rId29"/>
    <p:sldId id="274" r:id="rId30"/>
    <p:sldId id="285" r:id="rId31"/>
    <p:sldId id="258" r:id="rId32"/>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8"/>
    <p:restoredTop sz="82995"/>
  </p:normalViewPr>
  <p:slideViewPr>
    <p:cSldViewPr snapToGrid="0">
      <p:cViewPr varScale="1">
        <p:scale>
          <a:sx n="91" d="100"/>
          <a:sy n="91" d="100"/>
        </p:scale>
        <p:origin x="1560"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D6EDE-F05E-B540-951B-0804B92F20A8}" type="datetimeFigureOut">
              <a:rPr lang="en-TH" smtClean="0"/>
              <a:t>24/6/2023 R</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8C03A-0088-C146-B065-502728ECA1EE}" type="slidenum">
              <a:rPr lang="en-TH" smtClean="0"/>
              <a:t>‹#›</a:t>
            </a:fld>
            <a:endParaRPr lang="en-TH"/>
          </a:p>
        </p:txBody>
      </p:sp>
    </p:spTree>
    <p:extLst>
      <p:ext uri="{BB962C8B-B14F-4D97-AF65-F5344CB8AC3E}">
        <p14:creationId xmlns:p14="http://schemas.microsoft.com/office/powerpoint/2010/main" val="422168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4</a:t>
            </a:fld>
            <a:endParaRPr lang="en-TH"/>
          </a:p>
        </p:txBody>
      </p:sp>
    </p:spTree>
    <p:extLst>
      <p:ext uri="{BB962C8B-B14F-4D97-AF65-F5344CB8AC3E}">
        <p14:creationId xmlns:p14="http://schemas.microsoft.com/office/powerpoint/2010/main" val="2055180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22</a:t>
            </a:fld>
            <a:endParaRPr lang="en-TH"/>
          </a:p>
        </p:txBody>
      </p:sp>
    </p:spTree>
    <p:extLst>
      <p:ext uri="{BB962C8B-B14F-4D97-AF65-F5344CB8AC3E}">
        <p14:creationId xmlns:p14="http://schemas.microsoft.com/office/powerpoint/2010/main" val="147567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26</a:t>
            </a:fld>
            <a:endParaRPr lang="en-TH"/>
          </a:p>
        </p:txBody>
      </p:sp>
    </p:spTree>
    <p:extLst>
      <p:ext uri="{BB962C8B-B14F-4D97-AF65-F5344CB8AC3E}">
        <p14:creationId xmlns:p14="http://schemas.microsoft.com/office/powerpoint/2010/main" val="419926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i="0" u="sng" dirty="0"/>
              <a:t>Method limitations</a:t>
            </a:r>
            <a:endParaRPr lang="th-TH" sz="3600" b="1" i="0" u="sng" dirty="0"/>
          </a:p>
          <a:p>
            <a:endParaRPr lang="en-US" sz="2400" b="1" i="0" dirty="0">
              <a:effectLst/>
              <a:latin typeface="TH SarabunPSK" panose="020B0500040200020003" pitchFamily="34" charset="-34"/>
              <a:cs typeface="TH SarabunPSK" panose="020B0500040200020003" pitchFamily="34" charset="-34"/>
            </a:endParaRPr>
          </a:p>
          <a:p>
            <a:pPr marL="228600" indent="-228600">
              <a:buAutoNum type="arabicPeriod"/>
            </a:pPr>
            <a:r>
              <a:rPr lang="en-US" b="0" i="0" dirty="0">
                <a:effectLst/>
                <a:latin typeface="-apple-system"/>
              </a:rPr>
              <a:t>Dataset Specificity: The proposed method's effectiveness may vary depending on the specific dataset and problem domain. It may require customization or fine-tuning to achieve optimal results for different datasets. </a:t>
            </a:r>
          </a:p>
          <a:p>
            <a:pPr marL="228600" indent="-228600">
              <a:buAutoNum type="arabicPeriod"/>
            </a:pPr>
            <a:r>
              <a:rPr lang="en-US" b="0" i="0" dirty="0">
                <a:effectLst/>
                <a:latin typeface="-apple-system"/>
              </a:rPr>
              <a:t>Computational Complexity: The use of explainable AI techniques, such as SHAP, can introduce additional computational complexity. This may impact the scalability and efficiency of the method, especially for large-scale datasets. </a:t>
            </a:r>
          </a:p>
          <a:p>
            <a:pPr marL="228600" indent="-228600">
              <a:buAutoNum type="arabicPeriod"/>
            </a:pPr>
            <a:r>
              <a:rPr lang="en-US" b="0" i="0" dirty="0">
                <a:effectLst/>
                <a:latin typeface="-apple-system"/>
              </a:rPr>
              <a:t>Interpretability Challenges: While the method provides insights into the decision-making process, interpreting and understanding the feature attributions and conflicts may still pose challenges. It requires domain expertise and careful analysis to make meaningful interpretations.</a:t>
            </a:r>
            <a:endParaRPr lang="th-TH" b="0" i="0" dirty="0">
              <a:effectLst/>
              <a:latin typeface="-apple-system"/>
            </a:endParaRPr>
          </a:p>
        </p:txBody>
      </p:sp>
      <p:sp>
        <p:nvSpPr>
          <p:cNvPr id="4" name="Slide Number Placeholder 3"/>
          <p:cNvSpPr>
            <a:spLocks noGrp="1"/>
          </p:cNvSpPr>
          <p:nvPr>
            <p:ph type="sldNum" sz="quarter" idx="5"/>
          </p:nvPr>
        </p:nvSpPr>
        <p:spPr/>
        <p:txBody>
          <a:bodyPr/>
          <a:lstStyle/>
          <a:p>
            <a:fld id="{3FB8C03A-0088-C146-B065-502728ECA1EE}" type="slidenum">
              <a:rPr lang="en-TH" smtClean="0"/>
              <a:t>31</a:t>
            </a:fld>
            <a:endParaRPr lang="en-TH"/>
          </a:p>
        </p:txBody>
      </p:sp>
    </p:spTree>
    <p:extLst>
      <p:ext uri="{BB962C8B-B14F-4D97-AF65-F5344CB8AC3E}">
        <p14:creationId xmlns:p14="http://schemas.microsoft.com/office/powerpoint/2010/main" val="182017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5</a:t>
            </a:fld>
            <a:endParaRPr lang="en-TH"/>
          </a:p>
        </p:txBody>
      </p:sp>
    </p:spTree>
    <p:extLst>
      <p:ext uri="{BB962C8B-B14F-4D97-AF65-F5344CB8AC3E}">
        <p14:creationId xmlns:p14="http://schemas.microsoft.com/office/powerpoint/2010/main" val="219164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7</a:t>
            </a:fld>
            <a:endParaRPr lang="en-TH"/>
          </a:p>
        </p:txBody>
      </p:sp>
    </p:spTree>
    <p:extLst>
      <p:ext uri="{BB962C8B-B14F-4D97-AF65-F5344CB8AC3E}">
        <p14:creationId xmlns:p14="http://schemas.microsoft.com/office/powerpoint/2010/main" val="192956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8</a:t>
            </a:fld>
            <a:endParaRPr lang="en-TH"/>
          </a:p>
        </p:txBody>
      </p:sp>
    </p:spTree>
    <p:extLst>
      <p:ext uri="{BB962C8B-B14F-4D97-AF65-F5344CB8AC3E}">
        <p14:creationId xmlns:p14="http://schemas.microsoft.com/office/powerpoint/2010/main" val="7894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9</a:t>
            </a:fld>
            <a:endParaRPr lang="en-TH"/>
          </a:p>
        </p:txBody>
      </p:sp>
    </p:spTree>
    <p:extLst>
      <p:ext uri="{BB962C8B-B14F-4D97-AF65-F5344CB8AC3E}">
        <p14:creationId xmlns:p14="http://schemas.microsoft.com/office/powerpoint/2010/main" val="149550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10</a:t>
            </a:fld>
            <a:endParaRPr lang="en-TH"/>
          </a:p>
        </p:txBody>
      </p:sp>
    </p:spTree>
    <p:extLst>
      <p:ext uri="{BB962C8B-B14F-4D97-AF65-F5344CB8AC3E}">
        <p14:creationId xmlns:p14="http://schemas.microsoft.com/office/powerpoint/2010/main" val="256939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H" sz="1200" dirty="0">
                <a:latin typeface="Arial" panose="020B0604020202020204" pitchFamily="34" charset="0"/>
                <a:cs typeface="Arial" panose="020B0604020202020204" pitchFamily="34" charset="0"/>
              </a:rPr>
              <a:t>Fig. 1 and Fig. 2 visualize SHAP analysis that our method employed to detect discrepancy. </a:t>
            </a:r>
          </a:p>
          <a:p>
            <a:r>
              <a:rPr lang="en-TH" sz="1200" dirty="0">
                <a:latin typeface="Arial" panose="020B0604020202020204" pitchFamily="34" charset="0"/>
                <a:cs typeface="Arial" panose="020B0604020202020204" pitchFamily="34" charset="0"/>
              </a:rPr>
              <a:t>Red values indicate highly relevant features for that class, while blue values indicate features that are not associated with that class.</a:t>
            </a:r>
          </a:p>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19</a:t>
            </a:fld>
            <a:endParaRPr lang="en-TH"/>
          </a:p>
        </p:txBody>
      </p:sp>
    </p:spTree>
    <p:extLst>
      <p:ext uri="{BB962C8B-B14F-4D97-AF65-F5344CB8AC3E}">
        <p14:creationId xmlns:p14="http://schemas.microsoft.com/office/powerpoint/2010/main" val="271410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Terminology : </a:t>
            </a:r>
            <a:r>
              <a:rPr lang="th-TH" sz="1200" b="1" dirty="0"/>
              <a:t>คำศัพท์</a:t>
            </a:r>
            <a:endParaRPr lang="th-TH" b="1" dirty="0"/>
          </a:p>
          <a:p>
            <a:r>
              <a:rPr lang="en-US" b="1" dirty="0"/>
              <a:t>T</a:t>
            </a:r>
            <a:r>
              <a:rPr lang="en-TH" b="1" dirty="0"/>
              <a:t>ext organization : </a:t>
            </a:r>
            <a:r>
              <a:rPr lang="th-TH" b="1" dirty="0"/>
              <a:t>การจัดลำดับข้อความ</a:t>
            </a:r>
          </a:p>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20</a:t>
            </a:fld>
            <a:endParaRPr lang="en-TH"/>
          </a:p>
        </p:txBody>
      </p:sp>
    </p:spTree>
    <p:extLst>
      <p:ext uri="{BB962C8B-B14F-4D97-AF65-F5344CB8AC3E}">
        <p14:creationId xmlns:p14="http://schemas.microsoft.com/office/powerpoint/2010/main" val="144591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FB8C03A-0088-C146-B065-502728ECA1EE}" type="slidenum">
              <a:rPr lang="en-TH" smtClean="0"/>
              <a:t>21</a:t>
            </a:fld>
            <a:endParaRPr lang="en-TH"/>
          </a:p>
        </p:txBody>
      </p:sp>
    </p:spTree>
    <p:extLst>
      <p:ext uri="{BB962C8B-B14F-4D97-AF65-F5344CB8AC3E}">
        <p14:creationId xmlns:p14="http://schemas.microsoft.com/office/powerpoint/2010/main" val="61253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24/6/2023 R</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24/6/2023 R</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24/6/2023 R</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24/6/2023 R</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24/6/2023 R</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24/6/2023 R</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24/6/2023 R</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24/6/2023 R</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24/6/2023 R</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24/6/2023 R</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24/6/2023 R</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4"/>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0" y="5454416"/>
            <a:ext cx="12192000" cy="299056"/>
          </a:xfrm>
          <a:prstGeom prst="rect">
            <a:avLst/>
          </a:prstGeom>
        </p:spPr>
        <p:txBody>
          <a:bodyPr wrap="square" lIns="0" tIns="0" rIns="0" bIns="0" rtlCol="0" anchor="t">
            <a:spAutoFit/>
          </a:bodyPr>
          <a:lstStyle/>
          <a:p>
            <a:pPr algn="ctr">
              <a:lnSpc>
                <a:spcPts val="2300"/>
              </a:lnSpc>
              <a:spcBef>
                <a:spcPct val="0"/>
              </a:spcBef>
            </a:pPr>
            <a:r>
              <a:rPr lang="en-US" sz="2300" dirty="0">
                <a:latin typeface="Arial Bold"/>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1770804" y="1773382"/>
            <a:ext cx="8958248" cy="2691250"/>
          </a:xfrm>
          <a:prstGeom prst="rect">
            <a:avLst/>
          </a:prstGeom>
        </p:spPr>
        <p:txBody>
          <a:bodyPr wrap="square" lIns="0" tIns="0" rIns="0" bIns="0" rtlCol="0" anchor="t">
            <a:spAutoFit/>
          </a:bodyPr>
          <a:lstStyle/>
          <a:p>
            <a:pPr algn="ctr">
              <a:lnSpc>
                <a:spcPct val="150000"/>
              </a:lnSpc>
            </a:pPr>
            <a:r>
              <a:rPr lang="en-US" sz="3200" dirty="0">
                <a:solidFill>
                  <a:srgbClr val="2B4A9D"/>
                </a:solidFill>
                <a:latin typeface="Arial Bold"/>
              </a:rPr>
              <a:t>Explainable AI for Systematic Detection of Potential Problems in Natural Language Datasets</a:t>
            </a:r>
            <a:br>
              <a:rPr lang="en-US" sz="6000" dirty="0">
                <a:solidFill>
                  <a:srgbClr val="2B4A9D"/>
                </a:solidFill>
                <a:latin typeface="Arial Bold"/>
              </a:rPr>
            </a:br>
            <a:endParaRPr lang="en-US" sz="6000" dirty="0">
              <a:solidFill>
                <a:srgbClr val="2B4A9D"/>
              </a:solidFill>
              <a:latin typeface="Arial Bold"/>
            </a:endParaRPr>
          </a:p>
        </p:txBody>
      </p:sp>
      <p:sp>
        <p:nvSpPr>
          <p:cNvPr id="11" name="TextBox 10">
            <a:extLst>
              <a:ext uri="{FF2B5EF4-FFF2-40B4-BE49-F238E27FC236}">
                <a16:creationId xmlns:a16="http://schemas.microsoft.com/office/drawing/2014/main" id="{69F43A58-E8D6-D49B-FDDB-E6049DB745FD}"/>
              </a:ext>
            </a:extLst>
          </p:cNvPr>
          <p:cNvSpPr txBox="1"/>
          <p:nvPr/>
        </p:nvSpPr>
        <p:spPr>
          <a:xfrm>
            <a:off x="1770804" y="3119007"/>
            <a:ext cx="8958248" cy="724044"/>
          </a:xfrm>
          <a:prstGeom prst="rect">
            <a:avLst/>
          </a:prstGeom>
        </p:spPr>
        <p:txBody>
          <a:bodyPr wrap="square" lIns="0" tIns="0" rIns="0" bIns="0" rtlCol="0" anchor="t">
            <a:spAutoFit/>
          </a:bodyPr>
          <a:lstStyle/>
          <a:p>
            <a:pPr algn="ctr">
              <a:lnSpc>
                <a:spcPts val="6826"/>
              </a:lnSpc>
            </a:pPr>
            <a:r>
              <a:rPr lang="en-US" sz="2400" dirty="0" err="1">
                <a:solidFill>
                  <a:srgbClr val="DB5300"/>
                </a:solidFill>
                <a:latin typeface="Arial Bold"/>
              </a:rPr>
              <a:t>Aphinan</a:t>
            </a:r>
            <a:r>
              <a:rPr lang="en-US" sz="2400" dirty="0">
                <a:solidFill>
                  <a:srgbClr val="DB5300"/>
                </a:solidFill>
                <a:latin typeface="Arial Bold"/>
              </a:rPr>
              <a:t> </a:t>
            </a:r>
            <a:r>
              <a:rPr lang="en-US" sz="2400" dirty="0" err="1">
                <a:solidFill>
                  <a:srgbClr val="DB5300"/>
                </a:solidFill>
                <a:latin typeface="Arial Bold"/>
              </a:rPr>
              <a:t>Peerachaidacho</a:t>
            </a:r>
            <a:r>
              <a:rPr lang="en-US" sz="2400" dirty="0">
                <a:solidFill>
                  <a:srgbClr val="DB5300"/>
                </a:solidFill>
                <a:latin typeface="Arial Bold"/>
              </a:rPr>
              <a:t>, </a:t>
            </a:r>
            <a:r>
              <a:rPr lang="en-US" sz="2400" dirty="0" err="1">
                <a:solidFill>
                  <a:srgbClr val="DB5300"/>
                </a:solidFill>
                <a:latin typeface="Arial Bold"/>
              </a:rPr>
              <a:t>Nairat</a:t>
            </a:r>
            <a:r>
              <a:rPr lang="en-US" sz="2400" dirty="0">
                <a:solidFill>
                  <a:srgbClr val="DB5300"/>
                </a:solidFill>
                <a:latin typeface="Arial Bold"/>
              </a:rPr>
              <a:t> </a:t>
            </a:r>
            <a:r>
              <a:rPr lang="en-US" sz="2400" dirty="0" err="1">
                <a:solidFill>
                  <a:srgbClr val="DB5300"/>
                </a:solidFill>
                <a:latin typeface="Arial Bold"/>
              </a:rPr>
              <a:t>Kanyamee</a:t>
            </a:r>
            <a:r>
              <a:rPr lang="en-US" sz="2400" dirty="0">
                <a:solidFill>
                  <a:srgbClr val="DB5300"/>
                </a:solidFill>
                <a:latin typeface="Arial Bold"/>
              </a:rPr>
              <a:t>, </a:t>
            </a:r>
            <a:r>
              <a:rPr lang="en-US" sz="2400" dirty="0" err="1">
                <a:solidFill>
                  <a:srgbClr val="DB5300"/>
                </a:solidFill>
                <a:latin typeface="Arial Bold"/>
              </a:rPr>
              <a:t>Pinyo</a:t>
            </a:r>
            <a:r>
              <a:rPr lang="en-US" sz="2400" dirty="0">
                <a:solidFill>
                  <a:srgbClr val="DB5300"/>
                </a:solidFill>
                <a:latin typeface="Arial Bold"/>
              </a:rPr>
              <a:t> </a:t>
            </a:r>
            <a:r>
              <a:rPr lang="en-US" sz="2400" dirty="0" err="1">
                <a:solidFill>
                  <a:srgbClr val="DB5300"/>
                </a:solidFill>
                <a:latin typeface="Arial Bold"/>
              </a:rPr>
              <a:t>Taeprasartsit</a:t>
            </a:r>
            <a:endParaRPr lang="en-US" sz="2400" dirty="0">
              <a:solidFill>
                <a:srgbClr val="DB5300"/>
              </a:solidFill>
              <a:latin typeface="Arial Bold"/>
            </a:endParaRP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753472"/>
            <a:ext cx="8958248" cy="707886"/>
          </a:xfrm>
          <a:prstGeom prst="rect">
            <a:avLst/>
          </a:prstGeom>
        </p:spPr>
        <p:txBody>
          <a:bodyPr lIns="0" tIns="0" rIns="0" bIns="0" rtlCol="0" anchor="t">
            <a:spAutoFit/>
          </a:bodyPr>
          <a:lstStyle/>
          <a:p>
            <a:pPr algn="ctr">
              <a:spcBef>
                <a:spcPct val="0"/>
              </a:spcBef>
            </a:pPr>
            <a:r>
              <a:rPr lang="en-US" sz="2300" dirty="0">
                <a:latin typeface="Arial Bold"/>
              </a:rPr>
              <a:t>28</a:t>
            </a:r>
            <a:r>
              <a:rPr lang="en-US" sz="2300" baseline="30000" dirty="0">
                <a:latin typeface="Arial Bold"/>
              </a:rPr>
              <a:t>th</a:t>
            </a:r>
            <a:r>
              <a:rPr lang="en-US" sz="2300" dirty="0">
                <a:latin typeface="Arial Bold"/>
              </a:rPr>
              <a:t> June-1</a:t>
            </a:r>
            <a:r>
              <a:rPr lang="en-US" sz="2300" baseline="30000" dirty="0">
                <a:latin typeface="Arial Bold"/>
              </a:rPr>
              <a:t>st</a:t>
            </a:r>
            <a:r>
              <a:rPr lang="en-US" sz="2300" dirty="0">
                <a:latin typeface="Arial Bold"/>
              </a:rPr>
              <a:t> July 2023</a:t>
            </a:r>
          </a:p>
          <a:p>
            <a:pPr algn="ctr"/>
            <a:r>
              <a:rPr lang="en-US" sz="2300" dirty="0" err="1">
                <a:latin typeface="Arial Bold"/>
              </a:rPr>
              <a:t>Naresuan</a:t>
            </a:r>
            <a:r>
              <a:rPr lang="en-US" sz="2300" dirty="0">
                <a:latin typeface="Arial Bold"/>
              </a:rPr>
              <a:t> University </a:t>
            </a:r>
            <a:r>
              <a:rPr lang="en-US" sz="2300" dirty="0" err="1">
                <a:latin typeface="Arial Bold"/>
              </a:rPr>
              <a:t>Phitsanulok</a:t>
            </a:r>
            <a:r>
              <a:rPr lang="en-US" sz="2300" dirty="0">
                <a:latin typeface="Arial Bold"/>
              </a:rPr>
              <a:t>,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2908621" y="4144031"/>
            <a:ext cx="6374758" cy="641201"/>
          </a:xfrm>
          <a:prstGeom prst="rect">
            <a:avLst/>
          </a:prstGeom>
        </p:spPr>
        <p:txBody>
          <a:bodyPr wrap="square" lIns="0" tIns="0" rIns="0" bIns="0" rtlCol="0" anchor="t">
            <a:spAutoFit/>
          </a:bodyPr>
          <a:lstStyle/>
          <a:p>
            <a:pPr algn="ctr">
              <a:lnSpc>
                <a:spcPts val="2499"/>
              </a:lnSpc>
              <a:spcBef>
                <a:spcPct val="0"/>
              </a:spcBef>
            </a:pPr>
            <a:r>
              <a:rPr lang="en-US" sz="2499" i="1" dirty="0">
                <a:solidFill>
                  <a:srgbClr val="000000"/>
                </a:solidFill>
                <a:latin typeface="Arial Italics"/>
              </a:rPr>
              <a:t>Department of Computing</a:t>
            </a:r>
          </a:p>
          <a:p>
            <a:pPr algn="ctr">
              <a:lnSpc>
                <a:spcPts val="2499"/>
              </a:lnSpc>
              <a:spcBef>
                <a:spcPct val="0"/>
              </a:spcBef>
            </a:pPr>
            <a:r>
              <a:rPr lang="en-US" sz="2499" i="1" dirty="0">
                <a:solidFill>
                  <a:srgbClr val="000000"/>
                </a:solidFill>
                <a:latin typeface="Arial Italics"/>
              </a:rPr>
              <a:t>Faculty of Science, </a:t>
            </a:r>
            <a:r>
              <a:rPr lang="en-US" sz="2499" i="1" dirty="0" err="1">
                <a:solidFill>
                  <a:srgbClr val="000000"/>
                </a:solidFill>
                <a:latin typeface="Arial Italics"/>
              </a:rPr>
              <a:t>Silpakorn</a:t>
            </a:r>
            <a:r>
              <a:rPr lang="en-US" sz="2499" i="1" dirty="0">
                <a:solidFill>
                  <a:srgbClr val="000000"/>
                </a:solidFill>
                <a:latin typeface="Arial Italics"/>
              </a:rPr>
              <a:t> University</a:t>
            </a: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dirty="0"/>
              <a:t>Datasets</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827428" cy="4351338"/>
          </a:xfrm>
        </p:spPr>
        <p:txBody>
          <a:bodyPr/>
          <a:lstStyle/>
          <a:p>
            <a:pPr marL="0" indent="0">
              <a:lnSpc>
                <a:spcPct val="100000"/>
              </a:lnSpc>
              <a:buNone/>
            </a:pPr>
            <a:r>
              <a:rPr lang="en-US" dirty="0" err="1"/>
              <a:t>Wisesight</a:t>
            </a:r>
            <a:r>
              <a:rPr lang="en-US" dirty="0"/>
              <a:t> Sentiment Corpus (WSC) is a dataset about opinions in online social media. It contained 9,170 samples. </a:t>
            </a:r>
          </a:p>
        </p:txBody>
      </p:sp>
      <p:pic>
        <p:nvPicPr>
          <p:cNvPr id="5" name="Picture 4">
            <a:extLst>
              <a:ext uri="{FF2B5EF4-FFF2-40B4-BE49-F238E27FC236}">
                <a16:creationId xmlns:a16="http://schemas.microsoft.com/office/drawing/2014/main" id="{77DF497D-91AF-832F-66F5-77E3078A278D}"/>
              </a:ext>
            </a:extLst>
          </p:cNvPr>
          <p:cNvPicPr>
            <a:picLocks noChangeAspect="1"/>
          </p:cNvPicPr>
          <p:nvPr/>
        </p:nvPicPr>
        <p:blipFill>
          <a:blip r:embed="rId3"/>
          <a:stretch>
            <a:fillRect/>
          </a:stretch>
        </p:blipFill>
        <p:spPr>
          <a:xfrm>
            <a:off x="3424923" y="3016251"/>
            <a:ext cx="5342154" cy="1917321"/>
          </a:xfrm>
          <a:prstGeom prst="rect">
            <a:avLst/>
          </a:prstGeom>
        </p:spPr>
      </p:pic>
    </p:spTree>
    <p:extLst>
      <p:ext uri="{BB962C8B-B14F-4D97-AF65-F5344CB8AC3E}">
        <p14:creationId xmlns:p14="http://schemas.microsoft.com/office/powerpoint/2010/main" val="44145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dirty="0"/>
              <a:t>Data preprocessing </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673856" cy="4351338"/>
          </a:xfrm>
        </p:spPr>
        <p:txBody>
          <a:bodyPr>
            <a:normAutofit/>
          </a:bodyPr>
          <a:lstStyle/>
          <a:p>
            <a:pPr>
              <a:lnSpc>
                <a:spcPct val="100000"/>
              </a:lnSpc>
            </a:pPr>
            <a:r>
              <a:rPr lang="en-US" dirty="0"/>
              <a:t>For the WSC dataset, emojis and English sentences were removed from the inputs, as the model is designed to classify sentiment from Thai sentences.</a:t>
            </a:r>
            <a:endParaRPr lang="th-TH" dirty="0"/>
          </a:p>
          <a:p>
            <a:pPr>
              <a:lnSpc>
                <a:spcPct val="100000"/>
              </a:lnSpc>
            </a:pPr>
            <a:endParaRPr lang="en-US" dirty="0"/>
          </a:p>
          <a:p>
            <a:pPr>
              <a:lnSpc>
                <a:spcPct val="100000"/>
              </a:lnSpc>
            </a:pPr>
            <a:r>
              <a:rPr lang="en-US" dirty="0"/>
              <a:t>However, for dataset Event Planner Survey, only emoji were removed but English symbols are preserved as English words are necessary for classifying questions in the survey. </a:t>
            </a:r>
          </a:p>
        </p:txBody>
      </p:sp>
    </p:spTree>
    <p:extLst>
      <p:ext uri="{BB962C8B-B14F-4D97-AF65-F5344CB8AC3E}">
        <p14:creationId xmlns:p14="http://schemas.microsoft.com/office/powerpoint/2010/main" val="308298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gn="ctr"/>
            <a:r>
              <a:rPr lang="en-US" sz="4400" dirty="0">
                <a:latin typeface="Arial" panose="020B0604020202020204" pitchFamily="34" charset="0"/>
                <a:cs typeface="Arial" panose="020B0604020202020204" pitchFamily="34" charset="0"/>
              </a:rPr>
              <a:t>Choose the best model</a:t>
            </a:r>
            <a:endParaRPr lang="en-TH"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673856" cy="4351338"/>
          </a:xfrm>
        </p:spPr>
        <p:txBody>
          <a:bodyPr/>
          <a:lstStyle/>
          <a:p>
            <a:pPr>
              <a:lnSpc>
                <a:spcPct val="100000"/>
              </a:lnSpc>
            </a:pPr>
            <a:r>
              <a:rPr lang="en-US" dirty="0"/>
              <a:t>Once data preprocessing is finished, the method builds and trains five models (CNN, LSTM, BLSTM, CNN-LSTM, CNN-BLSTM) and benchmarks them to find the best model for each dataset. </a:t>
            </a:r>
          </a:p>
          <a:p>
            <a:pPr>
              <a:lnSpc>
                <a:spcPct val="100000"/>
              </a:lnSpc>
            </a:pPr>
            <a:endParaRPr lang="en-US" dirty="0"/>
          </a:p>
          <a:p>
            <a:pPr>
              <a:lnSpc>
                <a:spcPct val="100000"/>
              </a:lnSpc>
            </a:pPr>
            <a:r>
              <a:rPr lang="en-US" dirty="0"/>
              <a:t>The best performant model based on the average of accuracy and F1 score is selected for further analysis in detecting a potential problem of samples. </a:t>
            </a:r>
          </a:p>
          <a:p>
            <a:pPr>
              <a:lnSpc>
                <a:spcPct val="100000"/>
              </a:lnSpc>
            </a:pPr>
            <a:endParaRPr lang="en-US" dirty="0"/>
          </a:p>
        </p:txBody>
      </p:sp>
    </p:spTree>
    <p:extLst>
      <p:ext uri="{BB962C8B-B14F-4D97-AF65-F5344CB8AC3E}">
        <p14:creationId xmlns:p14="http://schemas.microsoft.com/office/powerpoint/2010/main" val="381840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gn="ctr"/>
            <a:r>
              <a:rPr lang="en-US" sz="4400" dirty="0">
                <a:latin typeface="Arial" panose="020B0604020202020204" pitchFamily="34" charset="0"/>
                <a:cs typeface="Arial" panose="020B0604020202020204" pitchFamily="34" charset="0"/>
              </a:rPr>
              <a:t>Choose the best model</a:t>
            </a:r>
            <a:endParaRPr lang="en-TH"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673856" cy="4351338"/>
          </a:xfrm>
        </p:spPr>
        <p:txBody>
          <a:bodyPr>
            <a:normAutofit fontScale="92500"/>
          </a:bodyPr>
          <a:lstStyle/>
          <a:p>
            <a:pPr>
              <a:lnSpc>
                <a:spcPct val="100000"/>
              </a:lnSpc>
            </a:pPr>
            <a:r>
              <a:rPr lang="en-US" b="0" i="0" dirty="0">
                <a:solidFill>
                  <a:srgbClr val="202124"/>
                </a:solidFill>
                <a:effectLst/>
              </a:rPr>
              <a:t>We want to show that if the data is quality</a:t>
            </a:r>
            <a:r>
              <a:rPr lang="en-US" dirty="0">
                <a:solidFill>
                  <a:srgbClr val="202124"/>
                </a:solidFill>
              </a:rPr>
              <a:t>, </a:t>
            </a:r>
            <a:r>
              <a:rPr lang="en-US" b="0" i="0" dirty="0">
                <a:solidFill>
                  <a:srgbClr val="202124"/>
                </a:solidFill>
                <a:effectLst/>
              </a:rPr>
              <a:t>Any model will also perform well.</a:t>
            </a:r>
            <a:endParaRPr lang="th-TH" b="0" i="0" dirty="0">
              <a:solidFill>
                <a:srgbClr val="202124"/>
              </a:solidFill>
              <a:effectLst/>
            </a:endParaRPr>
          </a:p>
          <a:p>
            <a:pPr>
              <a:lnSpc>
                <a:spcPct val="100000"/>
              </a:lnSpc>
            </a:pPr>
            <a:endParaRPr lang="en-US" dirty="0">
              <a:solidFill>
                <a:srgbClr val="202124"/>
              </a:solidFill>
            </a:endParaRPr>
          </a:p>
          <a:p>
            <a:pPr>
              <a:lnSpc>
                <a:spcPct val="100000"/>
              </a:lnSpc>
            </a:pPr>
            <a:r>
              <a:rPr lang="en-US" dirty="0"/>
              <a:t>We select the best models because if the data has serious problems, Even the best models won't be able to classification correctly.</a:t>
            </a:r>
          </a:p>
          <a:p>
            <a:pPr>
              <a:lnSpc>
                <a:spcPct val="100000"/>
              </a:lnSpc>
            </a:pPr>
            <a:endParaRPr lang="en-US" dirty="0"/>
          </a:p>
          <a:p>
            <a:pPr>
              <a:lnSpc>
                <a:spcPct val="100000"/>
              </a:lnSpc>
            </a:pPr>
            <a:r>
              <a:rPr lang="en-US" dirty="0"/>
              <a:t>We didn't use Transformers (Machine learning model) because the example small amounts and the text is not long.</a:t>
            </a:r>
          </a:p>
        </p:txBody>
      </p:sp>
    </p:spTree>
    <p:extLst>
      <p:ext uri="{BB962C8B-B14F-4D97-AF65-F5344CB8AC3E}">
        <p14:creationId xmlns:p14="http://schemas.microsoft.com/office/powerpoint/2010/main" val="126244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168400" y="457722"/>
            <a:ext cx="11023599" cy="1325563"/>
          </a:xfrm>
        </p:spPr>
        <p:txBody>
          <a:bodyPr>
            <a:noAutofit/>
          </a:bodyPr>
          <a:lstStyle/>
          <a:p>
            <a:br>
              <a:rPr lang="en-US" sz="4800" dirty="0"/>
            </a:br>
            <a:r>
              <a:rPr lang="en-US" dirty="0"/>
              <a:t>Type of potential problems</a:t>
            </a:r>
            <a:br>
              <a:rPr lang="en-US" sz="4800" dirty="0"/>
            </a:br>
            <a:endParaRPr lang="en-TH" sz="4800"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730744" y="1922985"/>
            <a:ext cx="9673856" cy="4351338"/>
          </a:xfrm>
        </p:spPr>
        <p:txBody>
          <a:bodyPr>
            <a:normAutofit/>
          </a:bodyPr>
          <a:lstStyle/>
          <a:p>
            <a:pPr marL="0" indent="0">
              <a:lnSpc>
                <a:spcPct val="100000"/>
              </a:lnSpc>
              <a:buNone/>
            </a:pPr>
            <a:r>
              <a:rPr lang="en-US" b="0" i="0" dirty="0">
                <a:effectLst/>
              </a:rPr>
              <a:t>This analysis categorizes the problems into three types:</a:t>
            </a:r>
          </a:p>
          <a:p>
            <a:pPr marL="0" indent="0">
              <a:lnSpc>
                <a:spcPct val="100000"/>
              </a:lnSpc>
              <a:buNone/>
            </a:pPr>
            <a:endParaRPr lang="en-US" b="0" i="0" dirty="0">
              <a:effectLst/>
            </a:endParaRPr>
          </a:p>
          <a:p>
            <a:pPr marL="514350" indent="-514350">
              <a:lnSpc>
                <a:spcPct val="100000"/>
              </a:lnSpc>
              <a:buAutoNum type="arabicPeriod"/>
            </a:pPr>
            <a:r>
              <a:rPr lang="en-US" b="0" i="0" dirty="0">
                <a:effectLst/>
              </a:rPr>
              <a:t>Rare samples</a:t>
            </a:r>
          </a:p>
          <a:p>
            <a:pPr marL="514350" indent="-514350">
              <a:lnSpc>
                <a:spcPct val="100000"/>
              </a:lnSpc>
              <a:buAutoNum type="arabicPeriod"/>
            </a:pPr>
            <a:r>
              <a:rPr lang="en-US" b="0" i="0" dirty="0">
                <a:effectLst/>
              </a:rPr>
              <a:t>Label conflicts</a:t>
            </a:r>
          </a:p>
          <a:p>
            <a:pPr marL="514350" indent="-514350">
              <a:lnSpc>
                <a:spcPct val="100000"/>
              </a:lnSpc>
              <a:buAutoNum type="arabicPeriod"/>
            </a:pPr>
            <a:r>
              <a:rPr lang="en-US" b="0" i="0" dirty="0">
                <a:effectLst/>
              </a:rPr>
              <a:t>Feature conflicts</a:t>
            </a:r>
            <a:endParaRPr lang="en-US" dirty="0"/>
          </a:p>
        </p:txBody>
      </p:sp>
    </p:spTree>
    <p:extLst>
      <p:ext uri="{BB962C8B-B14F-4D97-AF65-F5344CB8AC3E}">
        <p14:creationId xmlns:p14="http://schemas.microsoft.com/office/powerpoint/2010/main" val="304440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168400" y="457722"/>
            <a:ext cx="11023599" cy="1325563"/>
          </a:xfrm>
        </p:spPr>
        <p:txBody>
          <a:bodyPr>
            <a:noAutofit/>
          </a:bodyPr>
          <a:lstStyle/>
          <a:p>
            <a:br>
              <a:rPr lang="en-US" sz="4800" dirty="0"/>
            </a:br>
            <a:r>
              <a:rPr lang="en-US" dirty="0"/>
              <a:t>Detection of potential problems </a:t>
            </a:r>
            <a:br>
              <a:rPr lang="en-US" dirty="0"/>
            </a:br>
            <a:r>
              <a:rPr lang="en-US" dirty="0"/>
              <a:t>in datasets </a:t>
            </a:r>
            <a:br>
              <a:rPr lang="en-US" sz="4800" dirty="0"/>
            </a:br>
            <a:endParaRPr lang="en-TH" sz="4800" dirty="0"/>
          </a:p>
        </p:txBody>
      </p:sp>
      <p:sp>
        <p:nvSpPr>
          <p:cNvPr id="6" name="TextBox 5">
            <a:extLst>
              <a:ext uri="{FF2B5EF4-FFF2-40B4-BE49-F238E27FC236}">
                <a16:creationId xmlns:a16="http://schemas.microsoft.com/office/drawing/2014/main" id="{762DA72E-88CE-DD5D-4ACA-060E7E8F99B5}"/>
              </a:ext>
            </a:extLst>
          </p:cNvPr>
          <p:cNvSpPr txBox="1"/>
          <p:nvPr/>
        </p:nvSpPr>
        <p:spPr>
          <a:xfrm>
            <a:off x="3873302" y="2476898"/>
            <a:ext cx="4961205" cy="461665"/>
          </a:xfrm>
          <a:prstGeom prst="rect">
            <a:avLst/>
          </a:prstGeom>
          <a:noFill/>
          <a:ln w="19050">
            <a:solidFill>
              <a:schemeClr val="tx1"/>
            </a:solidFill>
          </a:ln>
        </p:spPr>
        <p:txBody>
          <a:bodyPr wrap="square" rtlCol="0">
            <a:spAutoFit/>
          </a:bodyPr>
          <a:lstStyle/>
          <a:p>
            <a:pPr algn="ctr"/>
            <a:r>
              <a:rPr lang="en-US" sz="2400" dirty="0">
                <a:latin typeface="Arial" panose="020B0604020202020204" pitchFamily="34" charset="0"/>
                <a:cs typeface="Arial" panose="020B0604020202020204" pitchFamily="34" charset="0"/>
              </a:rPr>
              <a:t>Finding Similar Samples</a:t>
            </a:r>
            <a:endParaRPr lang="en-TH"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B09D198-DBE9-AB8E-4DB6-C1B8654152FE}"/>
              </a:ext>
            </a:extLst>
          </p:cNvPr>
          <p:cNvSpPr txBox="1"/>
          <p:nvPr/>
        </p:nvSpPr>
        <p:spPr>
          <a:xfrm>
            <a:off x="3873302" y="3317749"/>
            <a:ext cx="4961205" cy="461665"/>
          </a:xfrm>
          <a:prstGeom prst="rect">
            <a:avLst/>
          </a:prstGeom>
          <a:noFill/>
          <a:ln w="19050">
            <a:solidFill>
              <a:schemeClr val="tx1"/>
            </a:solidFill>
          </a:ln>
        </p:spPr>
        <p:txBody>
          <a:bodyPr wrap="square" rtlCol="0">
            <a:spAutoFit/>
          </a:bodyPr>
          <a:lstStyle/>
          <a:p>
            <a:pPr algn="ctr"/>
            <a:r>
              <a:rPr lang="en-US" sz="2400" dirty="0">
                <a:latin typeface="Arial" panose="020B0604020202020204" pitchFamily="34" charset="0"/>
                <a:cs typeface="Arial" panose="020B0604020202020204" pitchFamily="34" charset="0"/>
              </a:rPr>
              <a:t>Calculating Feature Attributions</a:t>
            </a:r>
            <a:endParaRPr lang="en-TH"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D9B660F-0A68-16AD-D39B-969BCFEA25E2}"/>
              </a:ext>
            </a:extLst>
          </p:cNvPr>
          <p:cNvSpPr txBox="1"/>
          <p:nvPr/>
        </p:nvSpPr>
        <p:spPr>
          <a:xfrm>
            <a:off x="3873302" y="4158600"/>
            <a:ext cx="4961206" cy="461665"/>
          </a:xfrm>
          <a:prstGeom prst="rect">
            <a:avLst/>
          </a:prstGeom>
          <a:noFill/>
          <a:ln w="19050">
            <a:solidFill>
              <a:schemeClr val="tx1"/>
            </a:solidFill>
          </a:ln>
        </p:spPr>
        <p:txBody>
          <a:bodyPr wrap="square" rtlCol="0">
            <a:spAutoFit/>
          </a:bodyPr>
          <a:lstStyle/>
          <a:p>
            <a:pPr algn="ctr"/>
            <a:r>
              <a:rPr lang="en-US" sz="2400" dirty="0">
                <a:latin typeface="Arial" panose="020B0604020202020204" pitchFamily="34" charset="0"/>
                <a:cs typeface="Arial" panose="020B0604020202020204" pitchFamily="34" charset="0"/>
              </a:rPr>
              <a:t>Detecting Conflicts</a:t>
            </a:r>
            <a:endParaRPr lang="en-TH" sz="2400"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0C982966-AD94-EC94-E1D1-AA416E79CE36}"/>
              </a:ext>
            </a:extLst>
          </p:cNvPr>
          <p:cNvCxnSpPr>
            <a:cxnSpLocks/>
            <a:stCxn id="6" idx="2"/>
            <a:endCxn id="7" idx="0"/>
          </p:cNvCxnSpPr>
          <p:nvPr/>
        </p:nvCxnSpPr>
        <p:spPr>
          <a:xfrm>
            <a:off x="6353905" y="2938563"/>
            <a:ext cx="0" cy="379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3AFA33E-2C8C-3496-C5AE-30145C173CF7}"/>
              </a:ext>
            </a:extLst>
          </p:cNvPr>
          <p:cNvCxnSpPr/>
          <p:nvPr/>
        </p:nvCxnSpPr>
        <p:spPr>
          <a:xfrm>
            <a:off x="6353905" y="3779414"/>
            <a:ext cx="0" cy="379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499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168400" y="457722"/>
            <a:ext cx="11023599" cy="1325563"/>
          </a:xfrm>
        </p:spPr>
        <p:txBody>
          <a:bodyPr>
            <a:noAutofit/>
          </a:bodyPr>
          <a:lstStyle/>
          <a:p>
            <a:br>
              <a:rPr lang="en-US" sz="4800" dirty="0"/>
            </a:br>
            <a:r>
              <a:rPr lang="en-US" dirty="0"/>
              <a:t>Detection of potential problems </a:t>
            </a:r>
            <a:br>
              <a:rPr lang="en-US" dirty="0"/>
            </a:br>
            <a:r>
              <a:rPr lang="en-US" dirty="0"/>
              <a:t>in datasets </a:t>
            </a:r>
            <a:br>
              <a:rPr lang="en-US" sz="4800" dirty="0"/>
            </a:br>
            <a:endParaRPr lang="en-TH" sz="4800"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730744" y="1922985"/>
            <a:ext cx="9673856" cy="4351338"/>
          </a:xfrm>
        </p:spPr>
        <p:txBody>
          <a:bodyPr>
            <a:normAutofit fontScale="70000" lnSpcReduction="20000"/>
          </a:bodyPr>
          <a:lstStyle/>
          <a:p>
            <a:pPr marL="0" indent="0">
              <a:lnSpc>
                <a:spcPct val="120000"/>
              </a:lnSpc>
              <a:buNone/>
            </a:pPr>
            <a:r>
              <a:rPr lang="en-US" b="0" i="0" dirty="0">
                <a:effectLst/>
              </a:rPr>
              <a:t>1. Finding Similar Samples: </a:t>
            </a:r>
            <a:r>
              <a:rPr lang="th-TH" b="0" i="0" dirty="0">
                <a:effectLst/>
              </a:rPr>
              <a:t> </a:t>
            </a:r>
            <a:r>
              <a:rPr lang="en-US" dirty="0"/>
              <a:t>For each misclassified testing sample, the proposed method finds other samples in the training set that are highly similar greater than or equal</a:t>
            </a:r>
            <a:r>
              <a:rPr lang="th-TH" dirty="0"/>
              <a:t> </a:t>
            </a:r>
            <a:r>
              <a:rPr lang="en-US" dirty="0"/>
              <a:t>80% to it via the sentence similarity function of Thai2Vec. </a:t>
            </a:r>
          </a:p>
          <a:p>
            <a:pPr>
              <a:lnSpc>
                <a:spcPct val="120000"/>
              </a:lnSpc>
            </a:pPr>
            <a:endParaRPr lang="en-US" dirty="0"/>
          </a:p>
          <a:p>
            <a:pPr marL="0" indent="0">
              <a:lnSpc>
                <a:spcPct val="120000"/>
              </a:lnSpc>
              <a:buNone/>
            </a:pPr>
            <a:r>
              <a:rPr lang="en-US" dirty="0"/>
              <a:t>2. Calculating Feature Attributions: The method utilizes SHAP (XAI) to calculate feature attributions. SHAP assigns importance values to each feature based on its contribution to the classification decision made by the model.</a:t>
            </a:r>
          </a:p>
          <a:p>
            <a:pPr marL="0" indent="0">
              <a:lnSpc>
                <a:spcPct val="120000"/>
              </a:lnSpc>
              <a:buNone/>
            </a:pPr>
            <a:endParaRPr lang="en-US" dirty="0"/>
          </a:p>
          <a:p>
            <a:pPr marL="0" indent="0">
              <a:lnSpc>
                <a:spcPct val="120000"/>
              </a:lnSpc>
              <a:buNone/>
            </a:pPr>
            <a:r>
              <a:rPr lang="en-US" dirty="0"/>
              <a:t>3. Detecting Conflicts: Analyze the conflict</a:t>
            </a:r>
            <a:r>
              <a:rPr lang="th-TH" dirty="0"/>
              <a:t> </a:t>
            </a:r>
            <a:r>
              <a:rPr lang="en-US" dirty="0"/>
              <a:t>between prediction and highly attributed features, the method can identify potential root causes of misclassification.</a:t>
            </a:r>
          </a:p>
          <a:p>
            <a:pPr marL="0" indent="0">
              <a:lnSpc>
                <a:spcPct val="120000"/>
              </a:lnSpc>
              <a:buNone/>
            </a:pPr>
            <a:endParaRPr lang="en-US" dirty="0"/>
          </a:p>
          <a:p>
            <a:pPr marL="0" indent="0">
              <a:lnSpc>
                <a:spcPct val="120000"/>
              </a:lnSpc>
              <a:buNone/>
            </a:pPr>
            <a:endParaRPr lang="en-US" dirty="0"/>
          </a:p>
        </p:txBody>
      </p:sp>
    </p:spTree>
    <p:extLst>
      <p:ext uri="{BB962C8B-B14F-4D97-AF65-F5344CB8AC3E}">
        <p14:creationId xmlns:p14="http://schemas.microsoft.com/office/powerpoint/2010/main" val="205084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835282"/>
            <a:ext cx="9673856" cy="4351338"/>
          </a:xfrm>
        </p:spPr>
        <p:txBody>
          <a:bodyPr>
            <a:normAutofit/>
          </a:bodyPr>
          <a:lstStyle/>
          <a:p>
            <a:pPr marL="0" indent="0">
              <a:lnSpc>
                <a:spcPct val="100000"/>
              </a:lnSpc>
              <a:buNone/>
            </a:pPr>
            <a:r>
              <a:rPr lang="en-US" sz="2400" u="sng" dirty="0"/>
              <a:t>Rare sample issues:</a:t>
            </a:r>
          </a:p>
          <a:p>
            <a:pPr marL="0" indent="0">
              <a:lnSpc>
                <a:spcPct val="100000"/>
              </a:lnSpc>
              <a:buNone/>
            </a:pPr>
            <a:endParaRPr lang="en-US" sz="2400" u="sng" dirty="0"/>
          </a:p>
          <a:p>
            <a:pPr>
              <a:lnSpc>
                <a:spcPct val="100000"/>
              </a:lnSpc>
            </a:pPr>
            <a:r>
              <a:rPr lang="en-US" sz="2400" dirty="0"/>
              <a:t>Step one: Take a problematic sample into similarity checking process. </a:t>
            </a:r>
          </a:p>
          <a:p>
            <a:pPr>
              <a:lnSpc>
                <a:spcPct val="100000"/>
              </a:lnSpc>
            </a:pPr>
            <a:endParaRPr lang="en-US" sz="2400" dirty="0"/>
          </a:p>
          <a:p>
            <a:pPr>
              <a:lnSpc>
                <a:spcPct val="100000"/>
              </a:lnSpc>
            </a:pPr>
            <a:r>
              <a:rPr lang="en-US" sz="2400" dirty="0"/>
              <a:t>Step two: The results which often reveal </a:t>
            </a:r>
            <a:r>
              <a:rPr lang="en-US" sz="2400" b="1" dirty="0"/>
              <a:t>few or no similar sample</a:t>
            </a:r>
            <a:r>
              <a:rPr lang="en-US" sz="2400" dirty="0"/>
              <a:t>. </a:t>
            </a:r>
          </a:p>
          <a:p>
            <a:pPr>
              <a:lnSpc>
                <a:spcPct val="100000"/>
              </a:lnSpc>
            </a:pPr>
            <a:endParaRPr lang="en-US" sz="2400" dirty="0"/>
          </a:p>
          <a:p>
            <a:pPr>
              <a:lnSpc>
                <a:spcPct val="100000"/>
              </a:lnSpc>
            </a:pPr>
            <a:r>
              <a:rPr lang="en-US" sz="2400" dirty="0"/>
              <a:t>Step three: If there is no similar sample, </a:t>
            </a:r>
            <a:r>
              <a:rPr lang="en-US" sz="2400" b="1" dirty="0"/>
              <a:t>add similar examples</a:t>
            </a:r>
            <a:r>
              <a:rPr lang="en-US" sz="2400" dirty="0"/>
              <a:t> to the training set to increase the number of examples in that group.</a:t>
            </a:r>
          </a:p>
        </p:txBody>
      </p:sp>
      <p:sp>
        <p:nvSpPr>
          <p:cNvPr id="6" name="Title 1">
            <a:extLst>
              <a:ext uri="{FF2B5EF4-FFF2-40B4-BE49-F238E27FC236}">
                <a16:creationId xmlns:a16="http://schemas.microsoft.com/office/drawing/2014/main" id="{D9E6E82B-1441-8348-4C09-43F15BA84A9F}"/>
              </a:ext>
            </a:extLst>
          </p:cNvPr>
          <p:cNvSpPr>
            <a:spLocks noGrp="1"/>
          </p:cNvSpPr>
          <p:nvPr>
            <p:ph type="title"/>
          </p:nvPr>
        </p:nvSpPr>
        <p:spPr>
          <a:xfrm>
            <a:off x="1679944" y="365125"/>
            <a:ext cx="9673856" cy="1325563"/>
          </a:xfrm>
        </p:spPr>
        <p:txBody>
          <a:bodyPr>
            <a:normAutofit/>
          </a:bodyPr>
          <a:lstStyle/>
          <a:p>
            <a:r>
              <a:rPr lang="en-US" dirty="0"/>
              <a:t>Algorithmic steps for handling </a:t>
            </a:r>
            <a:br>
              <a:rPr lang="en-US" dirty="0"/>
            </a:br>
            <a:r>
              <a:rPr lang="en-US" dirty="0"/>
              <a:t>problems</a:t>
            </a:r>
            <a:endParaRPr lang="en-TH" dirty="0"/>
          </a:p>
        </p:txBody>
      </p:sp>
    </p:spTree>
    <p:extLst>
      <p:ext uri="{BB962C8B-B14F-4D97-AF65-F5344CB8AC3E}">
        <p14:creationId xmlns:p14="http://schemas.microsoft.com/office/powerpoint/2010/main" val="147928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673856" cy="4351338"/>
          </a:xfrm>
        </p:spPr>
        <p:txBody>
          <a:bodyPr>
            <a:normAutofit fontScale="62500" lnSpcReduction="20000"/>
          </a:bodyPr>
          <a:lstStyle/>
          <a:p>
            <a:pPr marL="0" indent="0">
              <a:lnSpc>
                <a:spcPct val="120000"/>
              </a:lnSpc>
              <a:buNone/>
            </a:pPr>
            <a:r>
              <a:rPr lang="en-US" u="sng" dirty="0"/>
              <a:t>Label conflict issues:</a:t>
            </a:r>
          </a:p>
          <a:p>
            <a:pPr marL="0" indent="0">
              <a:lnSpc>
                <a:spcPct val="120000"/>
              </a:lnSpc>
              <a:buNone/>
            </a:pPr>
            <a:endParaRPr lang="en-US" sz="2400" u="sng" dirty="0"/>
          </a:p>
          <a:p>
            <a:pPr>
              <a:lnSpc>
                <a:spcPct val="120000"/>
              </a:lnSpc>
            </a:pPr>
            <a:r>
              <a:rPr lang="en-US" sz="2600" dirty="0"/>
              <a:t>Step one: Take a problematic sample into similarity checking process. </a:t>
            </a:r>
          </a:p>
          <a:p>
            <a:pPr marL="0" indent="0">
              <a:lnSpc>
                <a:spcPct val="120000"/>
              </a:lnSpc>
              <a:buNone/>
            </a:pPr>
            <a:endParaRPr lang="en-US" sz="2600" dirty="0"/>
          </a:p>
          <a:p>
            <a:pPr>
              <a:lnSpc>
                <a:spcPct val="120000"/>
              </a:lnSpc>
            </a:pPr>
            <a:r>
              <a:rPr lang="en-US" sz="2600" dirty="0"/>
              <a:t>Step two: Similarity checking result.</a:t>
            </a:r>
          </a:p>
          <a:p>
            <a:pPr marL="457200" indent="-457200">
              <a:lnSpc>
                <a:spcPct val="120000"/>
              </a:lnSpc>
              <a:buAutoNum type="arabicParenR"/>
            </a:pPr>
            <a:r>
              <a:rPr lang="en-US" sz="2600" dirty="0"/>
              <a:t>The results which often </a:t>
            </a:r>
            <a:r>
              <a:rPr lang="en-US" sz="2600" b="1" dirty="0"/>
              <a:t>finds similar training samples.</a:t>
            </a:r>
          </a:p>
          <a:p>
            <a:pPr marL="457200" indent="-457200">
              <a:lnSpc>
                <a:spcPct val="120000"/>
              </a:lnSpc>
              <a:buAutoNum type="arabicParenR"/>
            </a:pPr>
            <a:r>
              <a:rPr lang="en-US" sz="2600" dirty="0"/>
              <a:t>Their </a:t>
            </a:r>
            <a:r>
              <a:rPr lang="en-US" sz="2600" b="1" dirty="0"/>
              <a:t>actual labels usually differ regardless of high similarity among these samples. </a:t>
            </a:r>
          </a:p>
          <a:p>
            <a:pPr>
              <a:lnSpc>
                <a:spcPct val="120000"/>
              </a:lnSpc>
            </a:pPr>
            <a:endParaRPr lang="en-US" sz="2600" dirty="0"/>
          </a:p>
          <a:p>
            <a:pPr>
              <a:lnSpc>
                <a:spcPct val="120000"/>
              </a:lnSpc>
            </a:pPr>
            <a:r>
              <a:rPr lang="en-US" sz="2600" dirty="0"/>
              <a:t>Step three: Apply SHAP to explain the prediction. </a:t>
            </a:r>
          </a:p>
          <a:p>
            <a:pPr marL="457200" indent="-457200">
              <a:lnSpc>
                <a:spcPct val="120000"/>
              </a:lnSpc>
              <a:buAutoNum type="arabicParenR"/>
            </a:pPr>
            <a:r>
              <a:rPr lang="en-US" sz="2600" dirty="0"/>
              <a:t>If SHAP shows </a:t>
            </a:r>
            <a:r>
              <a:rPr lang="en-US" sz="2600" b="1" dirty="0"/>
              <a:t>high correlation of attribution values between two samples</a:t>
            </a:r>
            <a:r>
              <a:rPr lang="en-US" sz="2600" dirty="0"/>
              <a:t>, but their </a:t>
            </a:r>
            <a:r>
              <a:rPr lang="en-US" sz="2600" b="1" dirty="0"/>
              <a:t>labels are conflicting.</a:t>
            </a:r>
          </a:p>
          <a:p>
            <a:pPr marL="457200" indent="-457200">
              <a:lnSpc>
                <a:spcPct val="120000"/>
              </a:lnSpc>
              <a:buAutoNum type="arabicParenR"/>
            </a:pPr>
            <a:r>
              <a:rPr lang="en-US" sz="2600" dirty="0"/>
              <a:t>This suggests that the labels of these samples </a:t>
            </a:r>
            <a:r>
              <a:rPr lang="en-US" sz="2600" b="1" dirty="0"/>
              <a:t>need further intervention</a:t>
            </a:r>
            <a:r>
              <a:rPr lang="en-US" sz="2600" dirty="0"/>
              <a:t>.</a:t>
            </a:r>
          </a:p>
        </p:txBody>
      </p:sp>
      <p:sp>
        <p:nvSpPr>
          <p:cNvPr id="7" name="Title 1">
            <a:extLst>
              <a:ext uri="{FF2B5EF4-FFF2-40B4-BE49-F238E27FC236}">
                <a16:creationId xmlns:a16="http://schemas.microsoft.com/office/drawing/2014/main" id="{44FF7226-B422-BECF-6714-E5443DB3902B}"/>
              </a:ext>
            </a:extLst>
          </p:cNvPr>
          <p:cNvSpPr>
            <a:spLocks noGrp="1"/>
          </p:cNvSpPr>
          <p:nvPr>
            <p:ph type="title"/>
          </p:nvPr>
        </p:nvSpPr>
        <p:spPr>
          <a:xfrm>
            <a:off x="1679944" y="365125"/>
            <a:ext cx="9673856" cy="1325563"/>
          </a:xfrm>
        </p:spPr>
        <p:txBody>
          <a:bodyPr>
            <a:normAutofit/>
          </a:bodyPr>
          <a:lstStyle/>
          <a:p>
            <a:r>
              <a:rPr lang="en-US" dirty="0"/>
              <a:t>Algorithmic steps for handling </a:t>
            </a:r>
            <a:br>
              <a:rPr lang="en-US" dirty="0"/>
            </a:br>
            <a:r>
              <a:rPr lang="en-US" dirty="0"/>
              <a:t>problems</a:t>
            </a:r>
            <a:endParaRPr lang="en-TH" dirty="0"/>
          </a:p>
        </p:txBody>
      </p:sp>
    </p:spTree>
    <p:extLst>
      <p:ext uri="{BB962C8B-B14F-4D97-AF65-F5344CB8AC3E}">
        <p14:creationId xmlns:p14="http://schemas.microsoft.com/office/powerpoint/2010/main" val="693948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FF7226-B422-BECF-6714-E5443DB3902B}"/>
              </a:ext>
            </a:extLst>
          </p:cNvPr>
          <p:cNvSpPr>
            <a:spLocks noGrp="1"/>
          </p:cNvSpPr>
          <p:nvPr>
            <p:ph type="title"/>
          </p:nvPr>
        </p:nvSpPr>
        <p:spPr>
          <a:xfrm>
            <a:off x="1679938" y="21287"/>
            <a:ext cx="10512062" cy="1325563"/>
          </a:xfrm>
        </p:spPr>
        <p:txBody>
          <a:bodyPr>
            <a:normAutofit/>
          </a:bodyPr>
          <a:lstStyle/>
          <a:p>
            <a:r>
              <a:rPr lang="en-US" dirty="0">
                <a:latin typeface="Arial" panose="020B0604020202020204" pitchFamily="34" charset="0"/>
                <a:cs typeface="Arial" panose="020B0604020202020204" pitchFamily="34" charset="0"/>
              </a:rPr>
              <a:t>SHAP showing word attributions</a:t>
            </a:r>
            <a:endParaRPr lang="en-TH" dirty="0"/>
          </a:p>
        </p:txBody>
      </p:sp>
      <p:pic>
        <p:nvPicPr>
          <p:cNvPr id="5" name="Picture 4">
            <a:extLst>
              <a:ext uri="{FF2B5EF4-FFF2-40B4-BE49-F238E27FC236}">
                <a16:creationId xmlns:a16="http://schemas.microsoft.com/office/drawing/2014/main" id="{BEA0B4CC-896F-52C3-74D0-EAE458B94DD2}"/>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4671" y="988842"/>
            <a:ext cx="6964363" cy="1555200"/>
          </a:xfrm>
          <a:prstGeom prst="rect">
            <a:avLst/>
          </a:prstGeom>
          <a:noFill/>
          <a:ln>
            <a:noFill/>
          </a:ln>
        </p:spPr>
      </p:pic>
      <p:pic>
        <p:nvPicPr>
          <p:cNvPr id="8" name="Picture 7">
            <a:extLst>
              <a:ext uri="{FF2B5EF4-FFF2-40B4-BE49-F238E27FC236}">
                <a16:creationId xmlns:a16="http://schemas.microsoft.com/office/drawing/2014/main" id="{7D13C9D6-E51C-97ED-5E53-05459C26DECB}"/>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4674" y="2920391"/>
            <a:ext cx="6964363" cy="1544400"/>
          </a:xfrm>
          <a:prstGeom prst="rect">
            <a:avLst/>
          </a:prstGeom>
          <a:noFill/>
          <a:ln>
            <a:noFill/>
          </a:ln>
        </p:spPr>
      </p:pic>
      <p:sp>
        <p:nvSpPr>
          <p:cNvPr id="10" name="TextBox 9">
            <a:extLst>
              <a:ext uri="{FF2B5EF4-FFF2-40B4-BE49-F238E27FC236}">
                <a16:creationId xmlns:a16="http://schemas.microsoft.com/office/drawing/2014/main" id="{A4B5D7E1-2E90-2CBA-C820-30934CD0D256}"/>
              </a:ext>
            </a:extLst>
          </p:cNvPr>
          <p:cNvSpPr txBox="1"/>
          <p:nvPr/>
        </p:nvSpPr>
        <p:spPr>
          <a:xfrm>
            <a:off x="1679931" y="5296435"/>
            <a:ext cx="9673852" cy="1785104"/>
          </a:xfrm>
          <a:prstGeom prst="rect">
            <a:avLst/>
          </a:prstGeom>
          <a:noFill/>
        </p:spPr>
        <p:txBody>
          <a:bodyPr wrap="square">
            <a:spAutoFit/>
          </a:bodyPr>
          <a:lstStyle/>
          <a:p>
            <a:r>
              <a:rPr lang="en-US" sz="1800" dirty="0">
                <a:effectLst/>
                <a:latin typeface="Arial" panose="020B0604020202020204" pitchFamily="34" charset="0"/>
                <a:cs typeface="Arial" panose="020B0604020202020204" pitchFamily="34" charset="0"/>
              </a:rPr>
              <a:t>In Fig. 1, The question sample was labeled as class “Other,” while the model predicted it as “Work”. This highly similar sample was labeled as Work (Fig. 2). </a:t>
            </a:r>
          </a:p>
          <a:p>
            <a:endParaRPr lang="en-US" dirty="0">
              <a:latin typeface="Arial" panose="020B0604020202020204" pitchFamily="34" charset="0"/>
              <a:cs typeface="Arial" panose="020B0604020202020204" pitchFamily="34" charset="0"/>
            </a:endParaRPr>
          </a:p>
          <a:p>
            <a:r>
              <a:rPr lang="en-US" sz="1800" dirty="0">
                <a:effectLst/>
                <a:latin typeface="Arial" panose="020B0604020202020204" pitchFamily="34" charset="0"/>
                <a:cs typeface="Arial" panose="020B0604020202020204" pitchFamily="34" charset="0"/>
              </a:rPr>
              <a:t>In such a situation, it is barely possible that these two samples belong in different classes. Consequently, the method flagged a label conflict for the misclassified sample.</a:t>
            </a:r>
            <a:endParaRPr lang="en-US" dirty="0">
              <a:latin typeface="Arial" panose="020B0604020202020204" pitchFamily="34" charset="0"/>
              <a:cs typeface="Arial" panose="020B0604020202020204" pitchFamily="34" charset="0"/>
            </a:endParaRPr>
          </a:p>
          <a:p>
            <a:endParaRPr lang="en-TH"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74C5CF8-C23F-2BFF-6B21-542171236032}"/>
              </a:ext>
            </a:extLst>
          </p:cNvPr>
          <p:cNvSpPr txBox="1"/>
          <p:nvPr/>
        </p:nvSpPr>
        <p:spPr>
          <a:xfrm>
            <a:off x="1679924" y="2423122"/>
            <a:ext cx="9673859" cy="584775"/>
          </a:xfrm>
          <a:prstGeom prst="rect">
            <a:avLst/>
          </a:prstGeom>
          <a:noFill/>
        </p:spPr>
        <p:txBody>
          <a:bodyPr wrap="square">
            <a:spAutoFit/>
          </a:bodyPr>
          <a:lstStyle/>
          <a:p>
            <a:pPr algn="ctr"/>
            <a:r>
              <a:rPr lang="en-US" sz="1600" dirty="0">
                <a:latin typeface="Arial" panose="020B0604020202020204" pitchFamily="34" charset="0"/>
                <a:cs typeface="Arial" panose="020B0604020202020204" pitchFamily="34" charset="0"/>
              </a:rPr>
              <a:t>Fig 1. SHAP diagram showing word attributions for the misclassified question </a:t>
            </a:r>
          </a:p>
          <a:p>
            <a:pPr algn="ctr"/>
            <a:r>
              <a:rPr lang="en-US" sz="1600" dirty="0">
                <a:latin typeface="Arial" panose="020B0604020202020204" pitchFamily="34" charset="0"/>
                <a:cs typeface="Arial" panose="020B0604020202020204" pitchFamily="34" charset="0"/>
              </a:rPr>
              <a:t>“</a:t>
            </a:r>
            <a:r>
              <a:rPr lang="th-TH" sz="1600" dirty="0">
                <a:latin typeface="Arial" panose="020B0604020202020204" pitchFamily="34" charset="0"/>
                <a:cs typeface="Arial" panose="020B0604020202020204" pitchFamily="34" charset="0"/>
              </a:rPr>
              <a:t>หากคุณเป็น </a:t>
            </a:r>
            <a:r>
              <a:rPr lang="en-US" sz="1600" dirty="0">
                <a:latin typeface="Arial" panose="020B0604020202020204" pitchFamily="34" charset="0"/>
                <a:cs typeface="Arial" panose="020B0604020202020204" pitchFamily="34" charset="0"/>
              </a:rPr>
              <a:t>SMEs </a:t>
            </a:r>
            <a:r>
              <a:rPr lang="th-TH" sz="1600" dirty="0">
                <a:latin typeface="Arial" panose="020B0604020202020204" pitchFamily="34" charset="0"/>
                <a:cs typeface="Arial" panose="020B0604020202020204" pitchFamily="34" charset="0"/>
              </a:rPr>
              <a:t>โปรดระบุประเภทสินค้าและบริการของท่าน”</a:t>
            </a:r>
            <a:endParaRPr lang="en-TH"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BE222BE-B16C-009C-937C-C8D20F12612A}"/>
              </a:ext>
            </a:extLst>
          </p:cNvPr>
          <p:cNvSpPr txBox="1"/>
          <p:nvPr/>
        </p:nvSpPr>
        <p:spPr>
          <a:xfrm>
            <a:off x="1679927" y="4464791"/>
            <a:ext cx="9673859" cy="584775"/>
          </a:xfrm>
          <a:prstGeom prst="rect">
            <a:avLst/>
          </a:prstGeom>
          <a:noFill/>
        </p:spPr>
        <p:txBody>
          <a:bodyPr wrap="square">
            <a:spAutoFit/>
          </a:bodyPr>
          <a:lstStyle/>
          <a:p>
            <a:pPr algn="ctr"/>
            <a:r>
              <a:rPr lang="en-US" sz="1600" dirty="0">
                <a:latin typeface="Arial" panose="020B0604020202020204" pitchFamily="34" charset="0"/>
                <a:cs typeface="Arial" panose="020B0604020202020204" pitchFamily="34" charset="0"/>
              </a:rPr>
              <a:t>Fig 2. SHAP diagram showing word attributions for the most similar sample </a:t>
            </a:r>
          </a:p>
          <a:p>
            <a:pPr algn="ctr"/>
            <a:r>
              <a:rPr lang="en-US" sz="1600" dirty="0">
                <a:latin typeface="Arial" panose="020B0604020202020204" pitchFamily="34" charset="0"/>
                <a:cs typeface="Arial" panose="020B0604020202020204" pitchFamily="34" charset="0"/>
              </a:rPr>
              <a:t>“</a:t>
            </a:r>
            <a:r>
              <a:rPr lang="th-TH" sz="1600" dirty="0">
                <a:latin typeface="Arial" panose="020B0604020202020204" pitchFamily="34" charset="0"/>
                <a:cs typeface="Arial" panose="020B0604020202020204" pitchFamily="34" charset="0"/>
              </a:rPr>
              <a:t>หากคุณเป็นผู้ประกอบการ </a:t>
            </a:r>
            <a:r>
              <a:rPr lang="en-US" sz="1600" dirty="0">
                <a:latin typeface="Arial" panose="020B0604020202020204" pitchFamily="34" charset="0"/>
                <a:cs typeface="Arial" panose="020B0604020202020204" pitchFamily="34" charset="0"/>
              </a:rPr>
              <a:t>SMEs </a:t>
            </a:r>
            <a:r>
              <a:rPr lang="th-TH" sz="1600" dirty="0">
                <a:latin typeface="Arial" panose="020B0604020202020204" pitchFamily="34" charset="0"/>
                <a:cs typeface="Arial" panose="020B0604020202020204" pitchFamily="34" charset="0"/>
              </a:rPr>
              <a:t>โปรดระบุประเภทสินค้าและบริการของท่าน”</a:t>
            </a:r>
          </a:p>
        </p:txBody>
      </p:sp>
    </p:spTree>
    <p:extLst>
      <p:ext uri="{BB962C8B-B14F-4D97-AF65-F5344CB8AC3E}">
        <p14:creationId xmlns:p14="http://schemas.microsoft.com/office/powerpoint/2010/main" val="154802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8"/>
            <a:ext cx="10515600" cy="1325563"/>
          </a:xfrm>
        </p:spPr>
        <p:txBody>
          <a:bodyPr>
            <a:normAutofit/>
          </a:bodyPr>
          <a:lstStyle/>
          <a:p>
            <a:r>
              <a:rPr lang="en-US" sz="6600" dirty="0"/>
              <a:t>Introduction</a:t>
            </a:r>
            <a:endParaRPr lang="en-TH" sz="6600" dirty="0"/>
          </a:p>
        </p:txBody>
      </p:sp>
    </p:spTree>
    <p:extLst>
      <p:ext uri="{BB962C8B-B14F-4D97-AF65-F5344CB8AC3E}">
        <p14:creationId xmlns:p14="http://schemas.microsoft.com/office/powerpoint/2010/main" val="190162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679944" y="365125"/>
            <a:ext cx="9673856" cy="1325563"/>
          </a:xfrm>
        </p:spPr>
        <p:txBody>
          <a:bodyPr>
            <a:normAutofit/>
          </a:bodyPr>
          <a:lstStyle/>
          <a:p>
            <a:r>
              <a:rPr lang="en-US" dirty="0"/>
              <a:t>Algorithmic steps for handling </a:t>
            </a:r>
            <a:br>
              <a:rPr lang="en-US" dirty="0"/>
            </a:br>
            <a:r>
              <a:rPr lang="en-US" dirty="0"/>
              <a:t>problems</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673856" cy="4706195"/>
          </a:xfrm>
        </p:spPr>
        <p:txBody>
          <a:bodyPr>
            <a:normAutofit fontScale="62500" lnSpcReduction="20000"/>
          </a:bodyPr>
          <a:lstStyle/>
          <a:p>
            <a:pPr marL="0" indent="0">
              <a:lnSpc>
                <a:spcPct val="120000"/>
              </a:lnSpc>
              <a:buNone/>
            </a:pPr>
            <a:r>
              <a:rPr lang="en-US" sz="3100" u="sng" dirty="0"/>
              <a:t>Feature conflict issues:</a:t>
            </a:r>
          </a:p>
          <a:p>
            <a:pPr marL="0" indent="0">
              <a:lnSpc>
                <a:spcPct val="120000"/>
              </a:lnSpc>
              <a:buNone/>
            </a:pPr>
            <a:endParaRPr lang="en-US" sz="2400" u="sng" dirty="0"/>
          </a:p>
          <a:p>
            <a:pPr>
              <a:lnSpc>
                <a:spcPct val="120000"/>
              </a:lnSpc>
            </a:pPr>
            <a:r>
              <a:rPr lang="en-US" sz="2600" dirty="0"/>
              <a:t>Step one: Take a problematic sample into similarity checking process. </a:t>
            </a:r>
          </a:p>
          <a:p>
            <a:pPr>
              <a:lnSpc>
                <a:spcPct val="120000"/>
              </a:lnSpc>
            </a:pPr>
            <a:endParaRPr lang="en-US" sz="2600" dirty="0"/>
          </a:p>
          <a:p>
            <a:pPr>
              <a:lnSpc>
                <a:spcPct val="120000"/>
              </a:lnSpc>
            </a:pPr>
            <a:r>
              <a:rPr lang="en-US" sz="2600" dirty="0"/>
              <a:t>Step two: </a:t>
            </a:r>
            <a:r>
              <a:rPr lang="en-US" sz="2800" dirty="0"/>
              <a:t>Similarity checking result.</a:t>
            </a:r>
          </a:p>
          <a:p>
            <a:pPr marL="514350" indent="-514350">
              <a:lnSpc>
                <a:spcPct val="120000"/>
              </a:lnSpc>
              <a:buAutoNum type="arabicParenR"/>
            </a:pPr>
            <a:r>
              <a:rPr lang="en-US" sz="2800" dirty="0"/>
              <a:t>The results which </a:t>
            </a:r>
            <a:r>
              <a:rPr lang="en-US" sz="2600" dirty="0"/>
              <a:t>often </a:t>
            </a:r>
            <a:r>
              <a:rPr lang="en-US" sz="2600" b="1" dirty="0"/>
              <a:t>finds similar training samples</a:t>
            </a:r>
            <a:r>
              <a:rPr lang="en-US" sz="2600" dirty="0"/>
              <a:t>. </a:t>
            </a:r>
          </a:p>
          <a:p>
            <a:pPr marL="514350" indent="-514350">
              <a:lnSpc>
                <a:spcPct val="120000"/>
              </a:lnSpc>
              <a:buAutoNum type="arabicParenR"/>
            </a:pPr>
            <a:r>
              <a:rPr lang="en-US" sz="2600" dirty="0"/>
              <a:t>However, the model failed to make accurate prediction, even though </a:t>
            </a:r>
            <a:r>
              <a:rPr lang="en-US" sz="2600" b="1" dirty="0"/>
              <a:t>a</a:t>
            </a:r>
            <a:r>
              <a:rPr lang="en-US" sz="2600" dirty="0"/>
              <a:t> </a:t>
            </a:r>
            <a:r>
              <a:rPr lang="en-US" sz="2600" b="1" dirty="0"/>
              <a:t>test sample is label correct</a:t>
            </a:r>
            <a:r>
              <a:rPr lang="en-US" sz="2600" dirty="0"/>
              <a:t>. </a:t>
            </a:r>
          </a:p>
          <a:p>
            <a:pPr>
              <a:lnSpc>
                <a:spcPct val="120000"/>
              </a:lnSpc>
            </a:pPr>
            <a:endParaRPr lang="en-US" sz="2600" dirty="0"/>
          </a:p>
          <a:p>
            <a:pPr>
              <a:lnSpc>
                <a:spcPct val="120000"/>
              </a:lnSpc>
            </a:pPr>
            <a:r>
              <a:rPr lang="en-US" sz="2600" dirty="0"/>
              <a:t>Step three: Apply SHAP to explain the prediction</a:t>
            </a:r>
          </a:p>
          <a:p>
            <a:pPr marL="514350" indent="-514350">
              <a:lnSpc>
                <a:spcPct val="120000"/>
              </a:lnSpc>
              <a:buAutoNum type="arabicParenR"/>
            </a:pPr>
            <a:r>
              <a:rPr lang="en-US" sz="2600" dirty="0"/>
              <a:t>Sometimes, SHAP can identify that the </a:t>
            </a:r>
            <a:r>
              <a:rPr lang="en-US" sz="2600" b="1" dirty="0"/>
              <a:t>problem may arise from two main factors</a:t>
            </a:r>
            <a:r>
              <a:rPr lang="en-US" sz="2600" dirty="0"/>
              <a:t>: </a:t>
            </a:r>
            <a:r>
              <a:rPr lang="en-US" sz="2600" b="1" dirty="0"/>
              <a:t>a conflict in terminology </a:t>
            </a:r>
            <a:r>
              <a:rPr lang="en-US" sz="2600" dirty="0"/>
              <a:t>and </a:t>
            </a:r>
            <a:r>
              <a:rPr lang="en-US" sz="2600" b="1" dirty="0"/>
              <a:t>a conflict in text organization</a:t>
            </a:r>
            <a:r>
              <a:rPr lang="en-US" sz="2600" dirty="0"/>
              <a:t>. </a:t>
            </a:r>
          </a:p>
          <a:p>
            <a:pPr marL="514350" indent="-514350">
              <a:lnSpc>
                <a:spcPct val="120000"/>
              </a:lnSpc>
              <a:buAutoNum type="arabicParenR"/>
            </a:pPr>
            <a:r>
              <a:rPr lang="en-US" sz="2600" dirty="0"/>
              <a:t>Therefore, we can find and </a:t>
            </a:r>
            <a:r>
              <a:rPr lang="en-US" sz="2600" b="1" dirty="0"/>
              <a:t>solve the problem’s root causes accordingly</a:t>
            </a:r>
            <a:r>
              <a:rPr lang="en-US" sz="2600" dirty="0"/>
              <a:t>.</a:t>
            </a:r>
          </a:p>
        </p:txBody>
      </p:sp>
    </p:spTree>
    <p:extLst>
      <p:ext uri="{BB962C8B-B14F-4D97-AF65-F5344CB8AC3E}">
        <p14:creationId xmlns:p14="http://schemas.microsoft.com/office/powerpoint/2010/main" val="1831673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FF7226-B422-BECF-6714-E5443DB3902B}"/>
              </a:ext>
            </a:extLst>
          </p:cNvPr>
          <p:cNvSpPr>
            <a:spLocks noGrp="1"/>
          </p:cNvSpPr>
          <p:nvPr>
            <p:ph type="title"/>
          </p:nvPr>
        </p:nvSpPr>
        <p:spPr>
          <a:xfrm>
            <a:off x="1679938" y="21287"/>
            <a:ext cx="10512062" cy="1325563"/>
          </a:xfrm>
        </p:spPr>
        <p:txBody>
          <a:bodyPr>
            <a:normAutofit/>
          </a:bodyPr>
          <a:lstStyle/>
          <a:p>
            <a:r>
              <a:rPr lang="en-US" dirty="0">
                <a:latin typeface="Arial" panose="020B0604020202020204" pitchFamily="34" charset="0"/>
                <a:cs typeface="Arial" panose="020B0604020202020204" pitchFamily="34" charset="0"/>
              </a:rPr>
              <a:t>SHAP showing word attributions</a:t>
            </a:r>
            <a:endParaRPr lang="en-TH" dirty="0"/>
          </a:p>
        </p:txBody>
      </p:sp>
      <p:sp>
        <p:nvSpPr>
          <p:cNvPr id="10" name="TextBox 9">
            <a:extLst>
              <a:ext uri="{FF2B5EF4-FFF2-40B4-BE49-F238E27FC236}">
                <a16:creationId xmlns:a16="http://schemas.microsoft.com/office/drawing/2014/main" id="{A4B5D7E1-2E90-2CBA-C820-30934CD0D256}"/>
              </a:ext>
            </a:extLst>
          </p:cNvPr>
          <p:cNvSpPr txBox="1"/>
          <p:nvPr/>
        </p:nvSpPr>
        <p:spPr>
          <a:xfrm>
            <a:off x="1679932" y="5069236"/>
            <a:ext cx="9673856" cy="1631216"/>
          </a:xfrm>
          <a:prstGeom prst="rect">
            <a:avLst/>
          </a:prstGeom>
          <a:noFill/>
        </p:spPr>
        <p:txBody>
          <a:bodyPr wrap="square">
            <a:spAutoFit/>
          </a:bodyPr>
          <a:lstStyle/>
          <a:p>
            <a:r>
              <a:rPr lang="en-US" sz="2000" dirty="0">
                <a:effectLst/>
                <a:latin typeface="Arial" panose="020B0604020202020204" pitchFamily="34" charset="0"/>
                <a:cs typeface="Arial" panose="020B0604020202020204" pitchFamily="34" charset="0"/>
              </a:rPr>
              <a:t>In Fig. 3, This sample was correctly labeled “Work” but the model misclassified the sample as Education because word </a:t>
            </a:r>
            <a:r>
              <a:rPr lang="th-TH" sz="2000" dirty="0">
                <a:effectLst/>
                <a:latin typeface="Arial" panose="020B0604020202020204" pitchFamily="34" charset="0"/>
              </a:rPr>
              <a:t>สถานศึกษา </a:t>
            </a:r>
            <a:r>
              <a:rPr lang="en-US" sz="2000" dirty="0">
                <a:effectLst/>
                <a:latin typeface="Arial" panose="020B0604020202020204" pitchFamily="34" charset="0"/>
                <a:cs typeface="Arial" panose="020B0604020202020204" pitchFamily="34" charset="0"/>
              </a:rPr>
              <a:t>significantly attributed to the prediction. </a:t>
            </a:r>
          </a:p>
          <a:p>
            <a:endParaRPr lang="en-US" sz="2000" dirty="0">
              <a:latin typeface="Arial" panose="020B0604020202020204" pitchFamily="34" charset="0"/>
              <a:cs typeface="Arial" panose="020B0604020202020204" pitchFamily="34" charset="0"/>
            </a:endParaRPr>
          </a:p>
          <a:p>
            <a:r>
              <a:rPr lang="en-US" sz="2000" dirty="0">
                <a:effectLst/>
                <a:latin typeface="Arial" panose="020B0604020202020204" pitchFamily="34" charset="0"/>
                <a:cs typeface="Arial" panose="020B0604020202020204" pitchFamily="34" charset="0"/>
              </a:rPr>
              <a:t>This was similar to what happened with the only similar sample, which was labeled Education (Fig. 4).</a:t>
            </a:r>
          </a:p>
        </p:txBody>
      </p:sp>
      <p:sp>
        <p:nvSpPr>
          <p:cNvPr id="12" name="TextBox 11">
            <a:extLst>
              <a:ext uri="{FF2B5EF4-FFF2-40B4-BE49-F238E27FC236}">
                <a16:creationId xmlns:a16="http://schemas.microsoft.com/office/drawing/2014/main" id="{074C5CF8-C23F-2BFF-6B21-542171236032}"/>
              </a:ext>
            </a:extLst>
          </p:cNvPr>
          <p:cNvSpPr txBox="1"/>
          <p:nvPr/>
        </p:nvSpPr>
        <p:spPr>
          <a:xfrm>
            <a:off x="1679929" y="2437558"/>
            <a:ext cx="9673859" cy="584775"/>
          </a:xfrm>
          <a:prstGeom prst="rect">
            <a:avLst/>
          </a:prstGeom>
          <a:noFill/>
        </p:spPr>
        <p:txBody>
          <a:bodyPr wrap="square">
            <a:spAutoFit/>
          </a:bodyPr>
          <a:lstStyle/>
          <a:p>
            <a:pPr lvl="0" algn="ctr">
              <a:spcBef>
                <a:spcPts val="400"/>
              </a:spcBef>
              <a:spcAft>
                <a:spcPts val="1000"/>
              </a:spcAft>
              <a:buSzPts val="800"/>
              <a:tabLst>
                <a:tab pos="338455" algn="l"/>
                <a:tab pos="457200" algn="l"/>
              </a:tabLst>
            </a:pPr>
            <a:r>
              <a:rPr lang="en-US" sz="1600" dirty="0">
                <a:effectLst/>
                <a:latin typeface="Arial" panose="020B0604020202020204" pitchFamily="34" charset="0"/>
                <a:ea typeface="SimSun" panose="02010600030101010101" pitchFamily="2" charset="-122"/>
                <a:cs typeface="Arial" panose="020B0604020202020204" pitchFamily="34" charset="0"/>
              </a:rPr>
              <a:t>Fig 3. SHAP diagram showing word attributions toward class Education for the misclassified survey question “</a:t>
            </a:r>
            <a:r>
              <a:rPr lang="th-TH" sz="1600" dirty="0">
                <a:effectLst/>
                <a:latin typeface="Arial" panose="020B0604020202020204" pitchFamily="34" charset="0"/>
                <a:ea typeface="SimSun" panose="02010600030101010101" pitchFamily="2" charset="-122"/>
                <a:cs typeface="Angsana New" panose="02020603050405020304" pitchFamily="18" charset="-34"/>
              </a:rPr>
              <a:t>สถานที่ทำงาน/สถานศึกษา</a:t>
            </a:r>
            <a:r>
              <a:rPr lang="en-US" sz="1600" dirty="0">
                <a:effectLst/>
                <a:latin typeface="Arial" panose="020B0604020202020204" pitchFamily="34" charset="0"/>
                <a:ea typeface="SimSun" panose="02010600030101010101" pitchFamily="2" charset="-122"/>
                <a:cs typeface="Arial" panose="020B0604020202020204" pitchFamily="34" charset="0"/>
              </a:rPr>
              <a:t>”</a:t>
            </a:r>
            <a:endParaRPr lang="en-TH" sz="1600" dirty="0">
              <a:effectLst/>
              <a:latin typeface="Arial" panose="020B0604020202020204" pitchFamily="34" charset="0"/>
              <a:ea typeface="SimSun" panose="02010600030101010101" pitchFamily="2" charset="-122"/>
              <a:cs typeface="Arial" panose="020B0604020202020204" pitchFamily="34" charset="0"/>
            </a:endParaRPr>
          </a:p>
        </p:txBody>
      </p:sp>
      <p:sp>
        <p:nvSpPr>
          <p:cNvPr id="13" name="TextBox 12">
            <a:extLst>
              <a:ext uri="{FF2B5EF4-FFF2-40B4-BE49-F238E27FC236}">
                <a16:creationId xmlns:a16="http://schemas.microsoft.com/office/drawing/2014/main" id="{4BE222BE-B16C-009C-937C-C8D20F12612A}"/>
              </a:ext>
            </a:extLst>
          </p:cNvPr>
          <p:cNvSpPr txBox="1"/>
          <p:nvPr/>
        </p:nvSpPr>
        <p:spPr>
          <a:xfrm>
            <a:off x="1679929" y="4420442"/>
            <a:ext cx="9673859" cy="338554"/>
          </a:xfrm>
          <a:prstGeom prst="rect">
            <a:avLst/>
          </a:prstGeom>
          <a:noFill/>
        </p:spPr>
        <p:txBody>
          <a:bodyPr wrap="square">
            <a:spAutoFit/>
          </a:bodyPr>
          <a:lstStyle/>
          <a:p>
            <a:pPr lvl="0" algn="ctr">
              <a:spcBef>
                <a:spcPts val="400"/>
              </a:spcBef>
              <a:spcAft>
                <a:spcPts val="1000"/>
              </a:spcAft>
              <a:buSzPts val="800"/>
              <a:tabLst>
                <a:tab pos="338455" algn="l"/>
                <a:tab pos="457200" algn="l"/>
              </a:tabLst>
            </a:pPr>
            <a:r>
              <a:rPr lang="en-US" sz="1600" dirty="0">
                <a:effectLst/>
                <a:latin typeface="Arial" panose="020B0604020202020204" pitchFamily="34" charset="0"/>
                <a:ea typeface="SimSun" panose="02010600030101010101" pitchFamily="2" charset="-122"/>
                <a:cs typeface="Arial" panose="020B0604020202020204" pitchFamily="34" charset="0"/>
              </a:rPr>
              <a:t>Fig 4. SHAP diagram showing word attributions for the most similar sample “</a:t>
            </a:r>
            <a:r>
              <a:rPr lang="th-TH" sz="1600" dirty="0">
                <a:effectLst/>
                <a:latin typeface="Arial" panose="020B0604020202020204" pitchFamily="34" charset="0"/>
                <a:ea typeface="SimSun" panose="02010600030101010101" pitchFamily="2" charset="-122"/>
                <a:cs typeface="Angsana New" panose="02020603050405020304" pitchFamily="18" charset="-34"/>
              </a:rPr>
              <a:t>สถานศึกษา</a:t>
            </a:r>
            <a:r>
              <a:rPr lang="en-US" sz="1600" dirty="0">
                <a:effectLst/>
                <a:latin typeface="Arial" panose="020B0604020202020204" pitchFamily="34" charset="0"/>
                <a:ea typeface="SimSun" panose="02010600030101010101" pitchFamily="2" charset="-122"/>
                <a:cs typeface="Arial" panose="020B0604020202020204" pitchFamily="34" charset="0"/>
              </a:rPr>
              <a:t>”</a:t>
            </a:r>
            <a:endParaRPr lang="en-TH" sz="16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2" name="Picture 1">
            <a:extLst>
              <a:ext uri="{FF2B5EF4-FFF2-40B4-BE49-F238E27FC236}">
                <a16:creationId xmlns:a16="http://schemas.microsoft.com/office/drawing/2014/main" id="{BEFAAF7C-B642-7D10-B3FB-8F3065B76DF5}"/>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810" y="991140"/>
            <a:ext cx="5220318" cy="1325563"/>
          </a:xfrm>
          <a:prstGeom prst="rect">
            <a:avLst/>
          </a:prstGeom>
          <a:noFill/>
          <a:ln>
            <a:noFill/>
          </a:ln>
        </p:spPr>
      </p:pic>
      <p:pic>
        <p:nvPicPr>
          <p:cNvPr id="3" name="Picture 2">
            <a:extLst>
              <a:ext uri="{FF2B5EF4-FFF2-40B4-BE49-F238E27FC236}">
                <a16:creationId xmlns:a16="http://schemas.microsoft.com/office/drawing/2014/main" id="{72B498F2-AEC1-F60A-404D-18887D006657}"/>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5810" y="3107651"/>
            <a:ext cx="5220318" cy="1168969"/>
          </a:xfrm>
          <a:prstGeom prst="rect">
            <a:avLst/>
          </a:prstGeom>
          <a:noFill/>
          <a:ln>
            <a:noFill/>
          </a:ln>
        </p:spPr>
      </p:pic>
    </p:spTree>
    <p:extLst>
      <p:ext uri="{BB962C8B-B14F-4D97-AF65-F5344CB8AC3E}">
        <p14:creationId xmlns:p14="http://schemas.microsoft.com/office/powerpoint/2010/main" val="1715424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FF7226-B422-BECF-6714-E5443DB3902B}"/>
              </a:ext>
            </a:extLst>
          </p:cNvPr>
          <p:cNvSpPr>
            <a:spLocks noGrp="1"/>
          </p:cNvSpPr>
          <p:nvPr>
            <p:ph type="title"/>
          </p:nvPr>
        </p:nvSpPr>
        <p:spPr>
          <a:xfrm>
            <a:off x="1679938" y="21288"/>
            <a:ext cx="10512062" cy="1121714"/>
          </a:xfrm>
        </p:spPr>
        <p:txBody>
          <a:bodyPr>
            <a:normAutofit/>
          </a:bodyPr>
          <a:lstStyle/>
          <a:p>
            <a:r>
              <a:rPr lang="en-US" dirty="0">
                <a:latin typeface="Arial" panose="020B0604020202020204" pitchFamily="34" charset="0"/>
                <a:cs typeface="Arial" panose="020B0604020202020204" pitchFamily="34" charset="0"/>
              </a:rPr>
              <a:t>SHAP showing word attributions</a:t>
            </a:r>
            <a:endParaRPr lang="en-TH" dirty="0"/>
          </a:p>
        </p:txBody>
      </p:sp>
      <p:sp>
        <p:nvSpPr>
          <p:cNvPr id="10" name="TextBox 9">
            <a:extLst>
              <a:ext uri="{FF2B5EF4-FFF2-40B4-BE49-F238E27FC236}">
                <a16:creationId xmlns:a16="http://schemas.microsoft.com/office/drawing/2014/main" id="{A4B5D7E1-2E90-2CBA-C820-30934CD0D256}"/>
              </a:ext>
            </a:extLst>
          </p:cNvPr>
          <p:cNvSpPr txBox="1"/>
          <p:nvPr/>
        </p:nvSpPr>
        <p:spPr>
          <a:xfrm>
            <a:off x="6699251" y="1260441"/>
            <a:ext cx="5448298" cy="4401205"/>
          </a:xfrm>
          <a:prstGeom prst="rect">
            <a:avLst/>
          </a:prstGeom>
          <a:noFill/>
        </p:spPr>
        <p:txBody>
          <a:bodyPr wrap="square">
            <a:spAutoFit/>
          </a:bodyPr>
          <a:lstStyle/>
          <a:p>
            <a:r>
              <a:rPr lang="en-US" sz="2000" dirty="0">
                <a:effectLst/>
                <a:latin typeface="Arial" panose="020B0604020202020204" pitchFamily="34" charset="0"/>
                <a:cs typeface="Arial" panose="020B0604020202020204" pitchFamily="34" charset="0"/>
              </a:rPr>
              <a:t>Interestingly, word </a:t>
            </a:r>
            <a:r>
              <a:rPr lang="th-TH" sz="2000" dirty="0">
                <a:effectLst/>
                <a:latin typeface="Arial" panose="020B0604020202020204" pitchFamily="34" charset="0"/>
              </a:rPr>
              <a:t>สถานที่ทำงาน </a:t>
            </a:r>
            <a:r>
              <a:rPr lang="en-US" sz="2000" dirty="0">
                <a:effectLst/>
                <a:latin typeface="Arial" panose="020B0604020202020204" pitchFamily="34" charset="0"/>
                <a:cs typeface="Arial" panose="020B0604020202020204" pitchFamily="34" charset="0"/>
              </a:rPr>
              <a:t>attributed to class </a:t>
            </a:r>
            <a:br>
              <a:rPr lang="en-US" sz="2000" dirty="0">
                <a:effectLst/>
                <a:latin typeface="Arial" panose="020B0604020202020204" pitchFamily="34" charset="0"/>
                <a:cs typeface="Arial" panose="020B0604020202020204" pitchFamily="34" charset="0"/>
              </a:rPr>
            </a:br>
            <a:r>
              <a:rPr lang="en-US" sz="2000" dirty="0">
                <a:effectLst/>
                <a:latin typeface="Arial" panose="020B0604020202020204" pitchFamily="34" charset="0"/>
                <a:cs typeface="Arial" panose="020B0604020202020204" pitchFamily="34" charset="0"/>
              </a:rPr>
              <a:t>Education the most </a:t>
            </a:r>
            <a:r>
              <a:rPr lang="en-US" sz="2000" dirty="0">
                <a:effectLst/>
                <a:latin typeface="Helvetica Neue" panose="02000503000000020004" pitchFamily="2" charset="0"/>
              </a:rPr>
              <a:t>when the entire dataset </a:t>
            </a:r>
          </a:p>
          <a:p>
            <a:r>
              <a:rPr lang="en-US" sz="2000" dirty="0">
                <a:effectLst/>
                <a:latin typeface="Helvetica Neue" panose="02000503000000020004" pitchFamily="2" charset="0"/>
              </a:rPr>
              <a:t>was considered (Fig. 5). Therefore, underlying </a:t>
            </a:r>
          </a:p>
          <a:p>
            <a:r>
              <a:rPr lang="en-US" sz="2000" dirty="0">
                <a:effectLst/>
                <a:latin typeface="Helvetica Neue" panose="02000503000000020004" pitchFamily="2" charset="0"/>
              </a:rPr>
              <a:t>features of this misclassified sample were mostly associated with Education.</a:t>
            </a:r>
            <a:endParaRPr lang="th-TH" sz="2000" dirty="0">
              <a:effectLst/>
              <a:latin typeface="Helvetica Neue" panose="02000503000000020004" pitchFamily="2" charset="0"/>
            </a:endParaRPr>
          </a:p>
          <a:p>
            <a:endParaRPr lang="th-TH" sz="2000" dirty="0">
              <a:latin typeface="Helvetica Neue" panose="02000503000000020004" pitchFamily="2" charset="0"/>
            </a:endParaRPr>
          </a:p>
          <a:p>
            <a:r>
              <a:rPr lang="en-US" sz="2000" dirty="0">
                <a:effectLst/>
                <a:latin typeface="Helvetica Neue" panose="02000503000000020004" pitchFamily="2" charset="0"/>
              </a:rPr>
              <a:t>The issue was resolved by manually augmenting data with word rearrangement. </a:t>
            </a:r>
            <a:endParaRPr lang="th-TH" sz="2000" dirty="0">
              <a:effectLst/>
              <a:latin typeface="Helvetica Neue" panose="02000503000000020004" pitchFamily="2" charset="0"/>
            </a:endParaRPr>
          </a:p>
          <a:p>
            <a:endParaRPr lang="th-TH" sz="2000" dirty="0">
              <a:latin typeface="Helvetica Neue" panose="02000503000000020004" pitchFamily="2" charset="0"/>
            </a:endParaRPr>
          </a:p>
          <a:p>
            <a:r>
              <a:rPr lang="en-US" sz="2000" dirty="0">
                <a:effectLst/>
                <a:latin typeface="Helvetica Neue" panose="02000503000000020004" pitchFamily="2" charset="0"/>
              </a:rPr>
              <a:t>This helped the model associate more weight of class Work to the words whose contexts are likely to be encountered in a real-world scenario. </a:t>
            </a:r>
          </a:p>
          <a:p>
            <a:endParaRPr lang="en-US" sz="2000" dirty="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BE222BE-B16C-009C-937C-C8D20F12612A}"/>
              </a:ext>
            </a:extLst>
          </p:cNvPr>
          <p:cNvSpPr txBox="1"/>
          <p:nvPr/>
        </p:nvSpPr>
        <p:spPr>
          <a:xfrm>
            <a:off x="1451338" y="6127680"/>
            <a:ext cx="7972062" cy="584775"/>
          </a:xfrm>
          <a:prstGeom prst="rect">
            <a:avLst/>
          </a:prstGeom>
          <a:noFill/>
        </p:spPr>
        <p:txBody>
          <a:bodyPr wrap="square">
            <a:spAutoFit/>
          </a:bodyPr>
          <a:lstStyle/>
          <a:p>
            <a:pPr algn="ctr">
              <a:spcBef>
                <a:spcPts val="400"/>
              </a:spcBef>
              <a:spcAft>
                <a:spcPts val="1000"/>
              </a:spcAft>
              <a:buSzPts val="800"/>
              <a:tabLst>
                <a:tab pos="338455" algn="l"/>
                <a:tab pos="457200" algn="l"/>
              </a:tabLst>
            </a:pPr>
            <a:r>
              <a:rPr lang="en-US" sz="1600" dirty="0">
                <a:effectLst/>
                <a:latin typeface="Arial" panose="020B0604020202020204" pitchFamily="34" charset="0"/>
                <a:ea typeface="SimSun" panose="02010600030101010101" pitchFamily="2" charset="-122"/>
                <a:cs typeface="Arial" panose="020B0604020202020204" pitchFamily="34" charset="0"/>
              </a:rPr>
              <a:t>Fig 5. SHAP diagram showing word attributions average impact all class of  </a:t>
            </a:r>
            <a:br>
              <a:rPr lang="en-US" sz="1600" dirty="0">
                <a:effectLst/>
                <a:latin typeface="Arial" panose="020B0604020202020204" pitchFamily="34" charset="0"/>
                <a:ea typeface="SimSun" panose="02010600030101010101" pitchFamily="2" charset="-122"/>
                <a:cs typeface="Arial" panose="020B0604020202020204" pitchFamily="34" charset="0"/>
              </a:rPr>
            </a:br>
            <a:r>
              <a:rPr lang="en-US" sz="1600" dirty="0">
                <a:effectLst/>
                <a:latin typeface="Arial" panose="020B0604020202020204" pitchFamily="34" charset="0"/>
                <a:ea typeface="SimSun" panose="02010600030101010101" pitchFamily="2" charset="-122"/>
                <a:cs typeface="Arial" panose="020B0604020202020204" pitchFamily="34" charset="0"/>
              </a:rPr>
              <a:t>“</a:t>
            </a:r>
            <a:r>
              <a:rPr lang="th-TH" sz="1600" dirty="0">
                <a:effectLst/>
                <a:latin typeface="Arial" panose="020B0604020202020204" pitchFamily="34" charset="0"/>
                <a:ea typeface="SimSun" panose="02010600030101010101" pitchFamily="2" charset="-122"/>
                <a:cs typeface="Angsana New" panose="02020603050405020304" pitchFamily="18" charset="-34"/>
              </a:rPr>
              <a:t>สถานศึกษา</a:t>
            </a:r>
            <a:r>
              <a:rPr lang="th-TH" sz="1600" dirty="0">
                <a:effectLst/>
                <a:latin typeface="Arial" panose="020B0604020202020204" pitchFamily="34" charset="0"/>
                <a:ea typeface="SimSun" panose="02010600030101010101" pitchFamily="2" charset="-122"/>
              </a:rPr>
              <a:t>” </a:t>
            </a:r>
            <a:r>
              <a:rPr lang="en-US" sz="1600" dirty="0">
                <a:effectLst/>
                <a:latin typeface="Arial" panose="020B0604020202020204" pitchFamily="34" charset="0"/>
                <a:ea typeface="SimSun" panose="02010600030101010101" pitchFamily="2" charset="-122"/>
                <a:cs typeface="Arial" panose="020B0604020202020204" pitchFamily="34" charset="0"/>
              </a:rPr>
              <a:t>and “</a:t>
            </a:r>
            <a:r>
              <a:rPr lang="th-TH" sz="1600" dirty="0">
                <a:effectLst/>
                <a:latin typeface="Arial" panose="020B0604020202020204" pitchFamily="34" charset="0"/>
                <a:ea typeface="SimSun" panose="02010600030101010101" pitchFamily="2" charset="-122"/>
                <a:cs typeface="Angsana New" panose="02020603050405020304" pitchFamily="18" charset="-34"/>
              </a:rPr>
              <a:t>สถานที่ทำงาน</a:t>
            </a:r>
            <a:r>
              <a:rPr lang="th-TH" sz="1600" dirty="0">
                <a:effectLst/>
                <a:latin typeface="Arial" panose="020B0604020202020204" pitchFamily="34" charset="0"/>
                <a:ea typeface="SimSun" panose="02010600030101010101" pitchFamily="2" charset="-122"/>
              </a:rPr>
              <a:t>”</a:t>
            </a:r>
            <a:endParaRPr lang="en-TH" sz="16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15" name="Picture 14">
            <a:extLst>
              <a:ext uri="{FF2B5EF4-FFF2-40B4-BE49-F238E27FC236}">
                <a16:creationId xmlns:a16="http://schemas.microsoft.com/office/drawing/2014/main" id="{B5764225-D1E8-E796-F0B4-FD134FBDAF6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156187" y="1260441"/>
            <a:ext cx="4543064" cy="4749799"/>
          </a:xfrm>
          <a:prstGeom prst="rect">
            <a:avLst/>
          </a:prstGeom>
          <a:noFill/>
          <a:ln>
            <a:noFill/>
          </a:ln>
        </p:spPr>
      </p:pic>
    </p:spTree>
    <p:extLst>
      <p:ext uri="{BB962C8B-B14F-4D97-AF65-F5344CB8AC3E}">
        <p14:creationId xmlns:p14="http://schemas.microsoft.com/office/powerpoint/2010/main" val="117974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740780" y="2766218"/>
            <a:ext cx="11451220" cy="1325563"/>
          </a:xfrm>
        </p:spPr>
        <p:txBody>
          <a:bodyPr>
            <a:noAutofit/>
          </a:bodyPr>
          <a:lstStyle/>
          <a:p>
            <a:r>
              <a:rPr lang="en-US" sz="6600" dirty="0"/>
              <a:t>Experiments and Results</a:t>
            </a:r>
            <a:endParaRPr lang="en-TH" sz="6600" dirty="0"/>
          </a:p>
        </p:txBody>
      </p:sp>
    </p:spTree>
    <p:extLst>
      <p:ext uri="{BB962C8B-B14F-4D97-AF65-F5344CB8AC3E}">
        <p14:creationId xmlns:p14="http://schemas.microsoft.com/office/powerpoint/2010/main" val="2820358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679944" y="365125"/>
            <a:ext cx="9673856" cy="1325563"/>
          </a:xfrm>
        </p:spPr>
        <p:txBody>
          <a:bodyPr>
            <a:normAutofit fontScale="90000"/>
          </a:bodyPr>
          <a:lstStyle/>
          <a:p>
            <a:br>
              <a:rPr lang="en-US" dirty="0"/>
            </a:br>
            <a:r>
              <a:rPr lang="en-US" dirty="0"/>
              <a:t>Performance of the five models </a:t>
            </a:r>
            <a:br>
              <a:rPr lang="en-US" dirty="0"/>
            </a:br>
            <a:r>
              <a:rPr lang="en-US" dirty="0"/>
              <a:t>for Event Planner Survey </a:t>
            </a:r>
            <a:br>
              <a:rPr lang="en-US" dirty="0"/>
            </a:br>
            <a:endParaRPr lang="en-TH" dirty="0"/>
          </a:p>
        </p:txBody>
      </p:sp>
      <p:sp>
        <p:nvSpPr>
          <p:cNvPr id="8" name="TextBox 7">
            <a:extLst>
              <a:ext uri="{FF2B5EF4-FFF2-40B4-BE49-F238E27FC236}">
                <a16:creationId xmlns:a16="http://schemas.microsoft.com/office/drawing/2014/main" id="{9E4E497E-32E3-77B0-5BC6-AD43A5011739}"/>
              </a:ext>
            </a:extLst>
          </p:cNvPr>
          <p:cNvSpPr txBox="1"/>
          <p:nvPr/>
        </p:nvSpPr>
        <p:spPr>
          <a:xfrm>
            <a:off x="1907486" y="2037554"/>
            <a:ext cx="4452731"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a:t>
            </a:r>
            <a:r>
              <a:rPr lang="en-US" sz="2000" dirty="0">
                <a:effectLst/>
                <a:latin typeface="Arial" panose="020B0604020202020204" pitchFamily="34" charset="0"/>
                <a:cs typeface="Arial" panose="020B0604020202020204" pitchFamily="34" charset="0"/>
              </a:rPr>
              <a:t>efore the data quality was improved.</a:t>
            </a:r>
            <a:endParaRPr lang="en-TH"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A80A8A8-B7CE-A4B7-983C-ED0342FCB880}"/>
              </a:ext>
            </a:extLst>
          </p:cNvPr>
          <p:cNvSpPr txBox="1"/>
          <p:nvPr/>
        </p:nvSpPr>
        <p:spPr>
          <a:xfrm>
            <a:off x="6817694" y="2037554"/>
            <a:ext cx="4452731"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After</a:t>
            </a:r>
            <a:r>
              <a:rPr lang="en-US" sz="2000" dirty="0">
                <a:effectLst/>
                <a:latin typeface="Arial" panose="020B0604020202020204" pitchFamily="34" charset="0"/>
                <a:cs typeface="Arial" panose="020B0604020202020204" pitchFamily="34" charset="0"/>
              </a:rPr>
              <a:t> the data quality was improved.</a:t>
            </a:r>
            <a:endParaRPr lang="en-TH"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052094B-98DB-FEDB-F4E1-199D2CF5C5B7}"/>
              </a:ext>
            </a:extLst>
          </p:cNvPr>
          <p:cNvPicPr>
            <a:picLocks noChangeAspect="1"/>
          </p:cNvPicPr>
          <p:nvPr/>
        </p:nvPicPr>
        <p:blipFill>
          <a:blip r:embed="rId2"/>
          <a:stretch>
            <a:fillRect/>
          </a:stretch>
        </p:blipFill>
        <p:spPr>
          <a:xfrm>
            <a:off x="1679944" y="2590800"/>
            <a:ext cx="4906486" cy="1829537"/>
          </a:xfrm>
          <a:prstGeom prst="rect">
            <a:avLst/>
          </a:prstGeom>
        </p:spPr>
      </p:pic>
      <p:pic>
        <p:nvPicPr>
          <p:cNvPr id="7" name="Picture 6">
            <a:extLst>
              <a:ext uri="{FF2B5EF4-FFF2-40B4-BE49-F238E27FC236}">
                <a16:creationId xmlns:a16="http://schemas.microsoft.com/office/drawing/2014/main" id="{629325E0-1F48-B9F2-EDF8-EDD0A728F9F0}"/>
              </a:ext>
            </a:extLst>
          </p:cNvPr>
          <p:cNvPicPr>
            <a:picLocks noChangeAspect="1"/>
          </p:cNvPicPr>
          <p:nvPr/>
        </p:nvPicPr>
        <p:blipFill>
          <a:blip r:embed="rId3"/>
          <a:stretch>
            <a:fillRect/>
          </a:stretch>
        </p:blipFill>
        <p:spPr>
          <a:xfrm>
            <a:off x="6817694" y="2590800"/>
            <a:ext cx="4569212" cy="2726788"/>
          </a:xfrm>
          <a:prstGeom prst="rect">
            <a:avLst/>
          </a:prstGeom>
        </p:spPr>
      </p:pic>
      <p:sp>
        <p:nvSpPr>
          <p:cNvPr id="9" name="TextBox 8">
            <a:extLst>
              <a:ext uri="{FF2B5EF4-FFF2-40B4-BE49-F238E27FC236}">
                <a16:creationId xmlns:a16="http://schemas.microsoft.com/office/drawing/2014/main" id="{7B355E59-BBC5-B681-1EF6-6C75089F261F}"/>
              </a:ext>
            </a:extLst>
          </p:cNvPr>
          <p:cNvSpPr txBox="1"/>
          <p:nvPr/>
        </p:nvSpPr>
        <p:spPr>
          <a:xfrm>
            <a:off x="1551173" y="5509814"/>
            <a:ext cx="9618088" cy="707886"/>
          </a:xfrm>
          <a:prstGeom prst="rect">
            <a:avLst/>
          </a:prstGeom>
          <a:noFill/>
        </p:spPr>
        <p:txBody>
          <a:bodyPr wrap="square">
            <a:spAutoFit/>
          </a:bodyPr>
          <a:lstStyle/>
          <a:p>
            <a:r>
              <a:rPr lang="en-US" sz="2000" b="0" i="0" dirty="0">
                <a:solidFill>
                  <a:srgbClr val="374151"/>
                </a:solidFill>
                <a:effectLst/>
                <a:latin typeface="Arial" panose="020B0604020202020204" pitchFamily="34" charset="0"/>
                <a:cs typeface="Arial" panose="020B0604020202020204" pitchFamily="34" charset="0"/>
              </a:rPr>
              <a:t>After the data quality was improved, it is evident that the best models in each respective domain may be correlated with the quality of the available data.</a:t>
            </a:r>
            <a:endParaRPr lang="en-T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4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679944" y="365125"/>
            <a:ext cx="9673856" cy="1325563"/>
          </a:xfrm>
        </p:spPr>
        <p:txBody>
          <a:bodyPr>
            <a:normAutofit fontScale="90000"/>
          </a:bodyPr>
          <a:lstStyle/>
          <a:p>
            <a:br>
              <a:rPr lang="en-US" dirty="0"/>
            </a:br>
            <a:r>
              <a:rPr lang="en-US" dirty="0"/>
              <a:t>Performance of the five models </a:t>
            </a:r>
            <a:br>
              <a:rPr lang="en-US" dirty="0"/>
            </a:br>
            <a:r>
              <a:rPr lang="en-US" dirty="0"/>
              <a:t>for </a:t>
            </a:r>
            <a:r>
              <a:rPr lang="en-US" dirty="0" err="1"/>
              <a:t>Wisesight</a:t>
            </a:r>
            <a:r>
              <a:rPr lang="en-US" dirty="0"/>
              <a:t> Sentiment Corpus </a:t>
            </a:r>
            <a:br>
              <a:rPr lang="en-US" dirty="0"/>
            </a:br>
            <a:endParaRPr lang="en-TH" dirty="0"/>
          </a:p>
        </p:txBody>
      </p:sp>
      <p:sp>
        <p:nvSpPr>
          <p:cNvPr id="8" name="TextBox 7">
            <a:extLst>
              <a:ext uri="{FF2B5EF4-FFF2-40B4-BE49-F238E27FC236}">
                <a16:creationId xmlns:a16="http://schemas.microsoft.com/office/drawing/2014/main" id="{9E4E497E-32E3-77B0-5BC6-AD43A5011739}"/>
              </a:ext>
            </a:extLst>
          </p:cNvPr>
          <p:cNvSpPr txBox="1"/>
          <p:nvPr/>
        </p:nvSpPr>
        <p:spPr>
          <a:xfrm>
            <a:off x="1907486" y="2037554"/>
            <a:ext cx="4452731"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a:t>
            </a:r>
            <a:r>
              <a:rPr lang="en-US" sz="2000" dirty="0">
                <a:effectLst/>
                <a:latin typeface="Arial" panose="020B0604020202020204" pitchFamily="34" charset="0"/>
                <a:cs typeface="Arial" panose="020B0604020202020204" pitchFamily="34" charset="0"/>
              </a:rPr>
              <a:t>efore the data quality was improved.</a:t>
            </a:r>
            <a:endParaRPr lang="en-TH"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A80A8A8-B7CE-A4B7-983C-ED0342FCB880}"/>
              </a:ext>
            </a:extLst>
          </p:cNvPr>
          <p:cNvSpPr txBox="1"/>
          <p:nvPr/>
        </p:nvSpPr>
        <p:spPr>
          <a:xfrm>
            <a:off x="6845300" y="2037554"/>
            <a:ext cx="4452731"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After</a:t>
            </a:r>
            <a:r>
              <a:rPr lang="en-US" sz="2000" dirty="0">
                <a:effectLst/>
                <a:latin typeface="Arial" panose="020B0604020202020204" pitchFamily="34" charset="0"/>
                <a:cs typeface="Arial" panose="020B0604020202020204" pitchFamily="34" charset="0"/>
              </a:rPr>
              <a:t> the data quality was improved.</a:t>
            </a:r>
            <a:endParaRPr lang="en-TH" sz="1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22606D1-8091-D0FA-20C9-951F2647B28E}"/>
              </a:ext>
            </a:extLst>
          </p:cNvPr>
          <p:cNvPicPr>
            <a:picLocks noChangeAspect="1"/>
          </p:cNvPicPr>
          <p:nvPr/>
        </p:nvPicPr>
        <p:blipFill>
          <a:blip r:embed="rId2"/>
          <a:stretch>
            <a:fillRect/>
          </a:stretch>
        </p:blipFill>
        <p:spPr>
          <a:xfrm>
            <a:off x="1679944" y="2552425"/>
            <a:ext cx="4911879" cy="1867912"/>
          </a:xfrm>
          <a:prstGeom prst="rect">
            <a:avLst/>
          </a:prstGeom>
        </p:spPr>
      </p:pic>
      <p:pic>
        <p:nvPicPr>
          <p:cNvPr id="7" name="Picture 6">
            <a:extLst>
              <a:ext uri="{FF2B5EF4-FFF2-40B4-BE49-F238E27FC236}">
                <a16:creationId xmlns:a16="http://schemas.microsoft.com/office/drawing/2014/main" id="{523BC872-EC5A-FDC2-E4C3-C65ABDDABB84}"/>
              </a:ext>
            </a:extLst>
          </p:cNvPr>
          <p:cNvPicPr>
            <a:picLocks noChangeAspect="1"/>
          </p:cNvPicPr>
          <p:nvPr/>
        </p:nvPicPr>
        <p:blipFill>
          <a:blip r:embed="rId3"/>
          <a:stretch>
            <a:fillRect/>
          </a:stretch>
        </p:blipFill>
        <p:spPr>
          <a:xfrm>
            <a:off x="6947359" y="2577052"/>
            <a:ext cx="4350672" cy="2601872"/>
          </a:xfrm>
          <a:prstGeom prst="rect">
            <a:avLst/>
          </a:prstGeom>
        </p:spPr>
      </p:pic>
      <p:sp>
        <p:nvSpPr>
          <p:cNvPr id="5" name="TextBox 4">
            <a:extLst>
              <a:ext uri="{FF2B5EF4-FFF2-40B4-BE49-F238E27FC236}">
                <a16:creationId xmlns:a16="http://schemas.microsoft.com/office/drawing/2014/main" id="{1A95243A-9C30-FF49-8542-5B326300EAC5}"/>
              </a:ext>
            </a:extLst>
          </p:cNvPr>
          <p:cNvSpPr txBox="1"/>
          <p:nvPr/>
        </p:nvSpPr>
        <p:spPr>
          <a:xfrm>
            <a:off x="1551173" y="5583613"/>
            <a:ext cx="9618088" cy="707886"/>
          </a:xfrm>
          <a:prstGeom prst="rect">
            <a:avLst/>
          </a:prstGeom>
          <a:noFill/>
        </p:spPr>
        <p:txBody>
          <a:bodyPr wrap="square">
            <a:spAutoFit/>
          </a:bodyPr>
          <a:lstStyle/>
          <a:p>
            <a:r>
              <a:rPr lang="en-US" sz="2000" b="0" i="0" dirty="0">
                <a:solidFill>
                  <a:srgbClr val="374151"/>
                </a:solidFill>
                <a:effectLst/>
                <a:latin typeface="Arial" panose="020B0604020202020204" pitchFamily="34" charset="0"/>
                <a:cs typeface="Arial" panose="020B0604020202020204" pitchFamily="34" charset="0"/>
              </a:rPr>
              <a:t>After the data quality was improved, it is evident that the best models in each respective domain may be correlated with the quality of the available data.</a:t>
            </a:r>
            <a:endParaRPr lang="en-T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596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679944" y="365125"/>
            <a:ext cx="9673856" cy="1325563"/>
          </a:xfrm>
        </p:spPr>
        <p:txBody>
          <a:bodyPr>
            <a:normAutofit/>
          </a:bodyPr>
          <a:lstStyle/>
          <a:p>
            <a:r>
              <a:rPr lang="en-US" dirty="0"/>
              <a:t>P</a:t>
            </a:r>
            <a:r>
              <a:rPr lang="en-US" b="0" i="0" dirty="0">
                <a:effectLst/>
                <a:latin typeface="Arial" panose="020B0604020202020204" pitchFamily="34" charset="0"/>
              </a:rPr>
              <a:t>erformance gap </a:t>
            </a:r>
            <a:r>
              <a:rPr lang="en-US" dirty="0"/>
              <a:t>in WSC</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673856" cy="4706195"/>
          </a:xfrm>
        </p:spPr>
        <p:txBody>
          <a:bodyPr>
            <a:normAutofit/>
          </a:bodyPr>
          <a:lstStyle/>
          <a:p>
            <a:r>
              <a:rPr lang="en-US" sz="2400" b="0" i="0" dirty="0">
                <a:effectLst/>
                <a:latin typeface="Arial" panose="020B0604020202020204" pitchFamily="34" charset="0"/>
                <a:cs typeface="Arial" panose="020B0604020202020204" pitchFamily="34" charset="0"/>
              </a:rPr>
              <a:t>In </a:t>
            </a:r>
            <a:r>
              <a:rPr lang="en-US" sz="2400" dirty="0"/>
              <a:t>the </a:t>
            </a:r>
            <a:r>
              <a:rPr lang="en-US" sz="2400" b="0" i="0" dirty="0">
                <a:effectLst/>
                <a:latin typeface="Arial" panose="020B0604020202020204" pitchFamily="34" charset="0"/>
                <a:cs typeface="Arial" panose="020B0604020202020204" pitchFamily="34" charset="0"/>
              </a:rPr>
              <a:t>Crowd-Sourced database (WSC), the contributors may come from diverse backgrounds and may not necessarily be experts in the field. Therefore, there can be a higher likelihood of errors and inaccuracies. </a:t>
            </a:r>
          </a:p>
          <a:p>
            <a:endParaRPr lang="en-US" sz="2400" dirty="0">
              <a:latin typeface="Arial" panose="020B0604020202020204" pitchFamily="34" charset="0"/>
              <a:cs typeface="Arial" panose="020B0604020202020204" pitchFamily="34" charset="0"/>
            </a:endParaRPr>
          </a:p>
          <a:p>
            <a:r>
              <a:rPr lang="en-US" sz="2400" dirty="0"/>
              <a:t>The </a:t>
            </a:r>
            <a:r>
              <a:rPr lang="en-US" sz="2400" b="0" i="0" dirty="0">
                <a:effectLst/>
                <a:latin typeface="Arial" panose="020B0604020202020204" pitchFamily="34" charset="0"/>
                <a:cs typeface="Arial" panose="020B0604020202020204" pitchFamily="34" charset="0"/>
              </a:rPr>
              <a:t>Event Planner Survey comes directly from the industry and possesses expertise, our approach is crucial when it comes to the Crowd-Sourced database. </a:t>
            </a:r>
          </a:p>
          <a:p>
            <a:endParaRPr lang="en-US" sz="2400" dirty="0"/>
          </a:p>
          <a:p>
            <a:r>
              <a:rPr lang="en-US" sz="2400" b="0" i="0" dirty="0">
                <a:effectLst/>
                <a:latin typeface="Arial" panose="020B0604020202020204" pitchFamily="34" charset="0"/>
                <a:cs typeface="Arial" panose="020B0604020202020204" pitchFamily="34" charset="0"/>
              </a:rPr>
              <a:t>This is because even two experienced individuals can make simultaneous errors, highlighting the significance of our methodology.</a:t>
            </a:r>
            <a:endParaRPr lang="en-TH" sz="2400" dirty="0">
              <a:latin typeface="Arial" panose="020B0604020202020204" pitchFamily="34" charset="0"/>
              <a:cs typeface="Arial" panose="020B0604020202020204" pitchFamily="34" charset="0"/>
            </a:endParaRPr>
          </a:p>
          <a:p>
            <a:endParaRPr lang="en-T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064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8"/>
            <a:ext cx="10515600" cy="1325563"/>
          </a:xfrm>
        </p:spPr>
        <p:txBody>
          <a:bodyPr>
            <a:normAutofit/>
          </a:bodyPr>
          <a:lstStyle/>
          <a:p>
            <a:r>
              <a:rPr lang="en-US" sz="6600" dirty="0"/>
              <a:t>Conclusion</a:t>
            </a:r>
            <a:endParaRPr lang="en-TH" sz="6600" dirty="0"/>
          </a:p>
        </p:txBody>
      </p:sp>
    </p:spTree>
    <p:extLst>
      <p:ext uri="{BB962C8B-B14F-4D97-AF65-F5344CB8AC3E}">
        <p14:creationId xmlns:p14="http://schemas.microsoft.com/office/powerpoint/2010/main" val="525742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679944" y="365125"/>
            <a:ext cx="9673856" cy="1325563"/>
          </a:xfrm>
        </p:spPr>
        <p:txBody>
          <a:bodyPr>
            <a:normAutofit/>
          </a:bodyPr>
          <a:lstStyle/>
          <a:p>
            <a:r>
              <a:rPr lang="en-US" dirty="0"/>
              <a:t>Conclusion</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10108782" cy="4687788"/>
          </a:xfrm>
        </p:spPr>
        <p:txBody>
          <a:bodyPr>
            <a:noAutofit/>
          </a:bodyPr>
          <a:lstStyle/>
          <a:p>
            <a:pPr>
              <a:lnSpc>
                <a:spcPct val="100000"/>
              </a:lnSpc>
            </a:pPr>
            <a:r>
              <a:rPr lang="en-US" sz="2600" dirty="0"/>
              <a:t>The proposed method uses explainable AI to explore how text misclassification occurs and how to systematically identify whether the issue arises from a dataset.</a:t>
            </a:r>
          </a:p>
          <a:p>
            <a:pPr>
              <a:lnSpc>
                <a:spcPct val="100000"/>
              </a:lnSpc>
            </a:pPr>
            <a:endParaRPr lang="en-US" sz="2600" dirty="0"/>
          </a:p>
          <a:p>
            <a:pPr>
              <a:lnSpc>
                <a:spcPct val="100000"/>
              </a:lnSpc>
            </a:pPr>
            <a:r>
              <a:rPr lang="en-US" sz="2600" dirty="0"/>
              <a:t>The proposed method finds similar samples and uses SHAP to calculate feature attributions, which helps to efficiently detect conflicts between samples and highly attributed features, allowing for the identification of many root causes of misclassification.</a:t>
            </a:r>
            <a:endParaRPr lang="th-TH" sz="2600" dirty="0"/>
          </a:p>
          <a:p>
            <a:pPr marL="0" indent="0">
              <a:lnSpc>
                <a:spcPct val="100000"/>
              </a:lnSpc>
              <a:buNone/>
            </a:pPr>
            <a:endParaRPr lang="th-TH" sz="2600" dirty="0"/>
          </a:p>
        </p:txBody>
      </p:sp>
    </p:spTree>
    <p:extLst>
      <p:ext uri="{BB962C8B-B14F-4D97-AF65-F5344CB8AC3E}">
        <p14:creationId xmlns:p14="http://schemas.microsoft.com/office/powerpoint/2010/main" val="378008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679944" y="365125"/>
            <a:ext cx="9673856" cy="1325563"/>
          </a:xfrm>
        </p:spPr>
        <p:txBody>
          <a:bodyPr>
            <a:normAutofit/>
          </a:bodyPr>
          <a:lstStyle/>
          <a:p>
            <a:r>
              <a:rPr lang="en-US" dirty="0"/>
              <a:t>Conclusion</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673856" cy="4687788"/>
          </a:xfrm>
        </p:spPr>
        <p:txBody>
          <a:bodyPr>
            <a:noAutofit/>
          </a:bodyPr>
          <a:lstStyle/>
          <a:p>
            <a:pPr>
              <a:lnSpc>
                <a:spcPct val="100000"/>
              </a:lnSpc>
            </a:pPr>
            <a:r>
              <a:rPr lang="en-US" sz="2600" dirty="0"/>
              <a:t>Based on our experiments, the WSC dataset had the most labeling errors, while the Event Planner Survey dataset mostly had rare-samples issues due to its relatively small amounts of data per class. </a:t>
            </a:r>
          </a:p>
          <a:p>
            <a:pPr marL="0" indent="0">
              <a:lnSpc>
                <a:spcPct val="100000"/>
              </a:lnSpc>
              <a:buNone/>
            </a:pPr>
            <a:endParaRPr lang="en-US" sz="2600" dirty="0"/>
          </a:p>
          <a:p>
            <a:pPr>
              <a:lnSpc>
                <a:spcPct val="100000"/>
              </a:lnSpc>
            </a:pPr>
            <a:r>
              <a:rPr lang="en-US" sz="2600" dirty="0"/>
              <a:t>Data quality in WSC was probably much more problematic because we corrected labels of 331 samples and there were no other types of data improvements. This alone could reduce misclassification from 653 to 553 in WSC out of 1,834 testing samples. </a:t>
            </a:r>
          </a:p>
          <a:p>
            <a:pPr marL="0" indent="0">
              <a:lnSpc>
                <a:spcPct val="100000"/>
              </a:lnSpc>
              <a:buNone/>
            </a:pPr>
            <a:endParaRPr lang="en-US" sz="2600" dirty="0"/>
          </a:p>
        </p:txBody>
      </p:sp>
    </p:spTree>
    <p:extLst>
      <p:ext uri="{BB962C8B-B14F-4D97-AF65-F5344CB8AC3E}">
        <p14:creationId xmlns:p14="http://schemas.microsoft.com/office/powerpoint/2010/main" val="52436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0" y="371435"/>
            <a:ext cx="12192000" cy="1325563"/>
          </a:xfrm>
        </p:spPr>
        <p:txBody>
          <a:bodyPr>
            <a:normAutofit/>
          </a:bodyPr>
          <a:lstStyle/>
          <a:p>
            <a:r>
              <a:rPr lang="en-US" dirty="0"/>
              <a:t>Quality of training data is </a:t>
            </a:r>
            <a:br>
              <a:rPr lang="en-US" dirty="0"/>
            </a:br>
            <a:r>
              <a:rPr lang="en-US" dirty="0"/>
              <a:t>a major issue in machine learning</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2048939"/>
            <a:ext cx="9673856" cy="4351338"/>
          </a:xfrm>
        </p:spPr>
        <p:txBody>
          <a:bodyPr/>
          <a:lstStyle/>
          <a:p>
            <a:pPr>
              <a:lnSpc>
                <a:spcPct val="100000"/>
              </a:lnSpc>
            </a:pPr>
            <a:r>
              <a:rPr lang="en-US" dirty="0"/>
              <a:t>The quality of training data is not only about labeling correctness, but also about class balance, wording, text clarity, and other factors. </a:t>
            </a:r>
          </a:p>
          <a:p>
            <a:pPr>
              <a:lnSpc>
                <a:spcPct val="100000"/>
              </a:lnSpc>
            </a:pPr>
            <a:endParaRPr lang="en-US" dirty="0"/>
          </a:p>
          <a:p>
            <a:pPr>
              <a:lnSpc>
                <a:spcPct val="100000"/>
              </a:lnSpc>
            </a:pPr>
            <a:r>
              <a:rPr lang="en-US" dirty="0"/>
              <a:t>In some cases, the machine may underperform when it is to classify rare subtopics within a class, even if the overall prediction performance in that class is relatively high. </a:t>
            </a:r>
          </a:p>
          <a:p>
            <a:pPr>
              <a:lnSpc>
                <a:spcPct val="100000"/>
              </a:lnSpc>
            </a:pPr>
            <a:endParaRPr lang="en-US" dirty="0"/>
          </a:p>
        </p:txBody>
      </p:sp>
    </p:spTree>
    <p:extLst>
      <p:ext uri="{BB962C8B-B14F-4D97-AF65-F5344CB8AC3E}">
        <p14:creationId xmlns:p14="http://schemas.microsoft.com/office/powerpoint/2010/main" val="1704469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679944" y="365125"/>
            <a:ext cx="9673856" cy="1325563"/>
          </a:xfrm>
        </p:spPr>
        <p:txBody>
          <a:bodyPr>
            <a:normAutofit/>
          </a:bodyPr>
          <a:lstStyle/>
          <a:p>
            <a:r>
              <a:rPr lang="en-US" dirty="0"/>
              <a:t>Conclusion</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673856" cy="4687788"/>
          </a:xfrm>
        </p:spPr>
        <p:txBody>
          <a:bodyPr>
            <a:noAutofit/>
          </a:bodyPr>
          <a:lstStyle/>
          <a:p>
            <a:pPr>
              <a:lnSpc>
                <a:spcPct val="100000"/>
              </a:lnSpc>
            </a:pPr>
            <a:r>
              <a:rPr lang="en-US" sz="2600" dirty="0"/>
              <a:t>For Event Planner Survey, there were only 6 samples that were relabeled, while there were 120 newly added training samples mostly due to rare sample issues. In the process of label correction and data augmentation, the method reduced misclassifications from 22 to 13 samples out of 403 testing samples. </a:t>
            </a:r>
          </a:p>
          <a:p>
            <a:pPr>
              <a:lnSpc>
                <a:spcPct val="100000"/>
              </a:lnSpc>
            </a:pPr>
            <a:endParaRPr lang="en-US" sz="2600" dirty="0"/>
          </a:p>
          <a:p>
            <a:pPr>
              <a:lnSpc>
                <a:spcPct val="100000"/>
              </a:lnSpc>
            </a:pPr>
            <a:r>
              <a:rPr lang="en-US" sz="2600" dirty="0"/>
              <a:t>After we found some problems and improved the quality of the dataset. Performance of all deep learning models in both datasets were improved throughout.</a:t>
            </a:r>
          </a:p>
          <a:p>
            <a:pPr>
              <a:lnSpc>
                <a:spcPct val="100000"/>
              </a:lnSpc>
            </a:pPr>
            <a:endParaRPr lang="en-US" sz="2600" dirty="0"/>
          </a:p>
          <a:p>
            <a:pPr marL="0" indent="0">
              <a:lnSpc>
                <a:spcPct val="100000"/>
              </a:lnSpc>
              <a:buNone/>
            </a:pPr>
            <a:endParaRPr lang="en-US" sz="2600" dirty="0"/>
          </a:p>
        </p:txBody>
      </p:sp>
    </p:spTree>
    <p:extLst>
      <p:ext uri="{BB962C8B-B14F-4D97-AF65-F5344CB8AC3E}">
        <p14:creationId xmlns:p14="http://schemas.microsoft.com/office/powerpoint/2010/main" val="2443118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3"/>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4"/>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5"/>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0" y="365125"/>
            <a:ext cx="12192000" cy="1325563"/>
          </a:xfrm>
        </p:spPr>
        <p:txBody>
          <a:bodyPr>
            <a:normAutofit/>
          </a:bodyPr>
          <a:lstStyle/>
          <a:p>
            <a:r>
              <a:rPr lang="en-US" dirty="0"/>
              <a:t>Detection of problematic </a:t>
            </a:r>
            <a:br>
              <a:rPr lang="en-US" dirty="0"/>
            </a:br>
            <a:r>
              <a:rPr lang="en-US" dirty="0"/>
              <a:t>samples becomes essential</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2003205"/>
            <a:ext cx="10024376" cy="4351338"/>
          </a:xfrm>
        </p:spPr>
        <p:txBody>
          <a:bodyPr>
            <a:normAutofit/>
          </a:bodyPr>
          <a:lstStyle/>
          <a:p>
            <a:pPr>
              <a:lnSpc>
                <a:spcPct val="100000"/>
              </a:lnSpc>
            </a:pPr>
            <a:r>
              <a:rPr lang="en-US" dirty="0"/>
              <a:t>We propose to employ explainable AI (XAI), a method conveying reasoning behind AI’s decision, to find disagreement of reasoning, prediction, and labels among samples in the dataset.</a:t>
            </a:r>
          </a:p>
          <a:p>
            <a:pPr>
              <a:lnSpc>
                <a:spcPct val="100000"/>
              </a:lnSpc>
            </a:pPr>
            <a:endParaRPr lang="en-US" dirty="0"/>
          </a:p>
          <a:p>
            <a:pPr>
              <a:lnSpc>
                <a:spcPct val="100000"/>
              </a:lnSpc>
            </a:pPr>
            <a:r>
              <a:rPr lang="en-US" b="0" i="0" dirty="0">
                <a:effectLst/>
              </a:rPr>
              <a:t>This analysis categorizes the </a:t>
            </a:r>
            <a:r>
              <a:rPr lang="en-US" dirty="0"/>
              <a:t>potential </a:t>
            </a:r>
            <a:r>
              <a:rPr lang="en-US" b="0" i="0" dirty="0">
                <a:effectLst/>
              </a:rPr>
              <a:t>problems into 3 types: rare samples, label conflicts, feature conflicts</a:t>
            </a: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th-TH" dirty="0"/>
          </a:p>
          <a:p>
            <a:endParaRPr lang="en-US" dirty="0"/>
          </a:p>
        </p:txBody>
      </p:sp>
    </p:spTree>
    <p:extLst>
      <p:ext uri="{BB962C8B-B14F-4D97-AF65-F5344CB8AC3E}">
        <p14:creationId xmlns:p14="http://schemas.microsoft.com/office/powerpoint/2010/main" val="61373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0" y="365125"/>
            <a:ext cx="12192000" cy="1325563"/>
          </a:xfrm>
        </p:spPr>
        <p:txBody>
          <a:bodyPr>
            <a:normAutofit/>
          </a:bodyPr>
          <a:lstStyle/>
          <a:p>
            <a:r>
              <a:rPr lang="en-US" dirty="0"/>
              <a:t>Detection of problematic </a:t>
            </a:r>
            <a:br>
              <a:rPr lang="en-US" dirty="0"/>
            </a:br>
            <a:r>
              <a:rPr lang="en-US" dirty="0"/>
              <a:t>samples becomes essential</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2003205"/>
            <a:ext cx="9673856" cy="4351338"/>
          </a:xfrm>
        </p:spPr>
        <p:txBody>
          <a:bodyPr>
            <a:normAutofit/>
          </a:bodyPr>
          <a:lstStyle/>
          <a:p>
            <a:pPr>
              <a:lnSpc>
                <a:spcPct val="100000"/>
              </a:lnSpc>
            </a:pPr>
            <a:r>
              <a:rPr lang="en-US" dirty="0"/>
              <a:t>The method finds similar samples and uses SHAP (XAI) to calculate feature attributions, which helps to efficiently detect conflicts between samples and highly attributed features.</a:t>
            </a:r>
          </a:p>
          <a:p>
            <a:pPr>
              <a:lnSpc>
                <a:spcPct val="100000"/>
              </a:lnSpc>
            </a:pPr>
            <a:endParaRPr lang="en-US" dirty="0"/>
          </a:p>
          <a:p>
            <a:pPr>
              <a:lnSpc>
                <a:spcPct val="100000"/>
              </a:lnSpc>
            </a:pPr>
            <a:r>
              <a:rPr lang="en-US" dirty="0"/>
              <a:t>The method is allowing for the identification of many root causes of misclassification. By improving dataset quality, the predictive performance of a model can be enhanced. </a:t>
            </a:r>
          </a:p>
          <a:p>
            <a:endParaRPr lang="en-US" dirty="0"/>
          </a:p>
        </p:txBody>
      </p:sp>
    </p:spTree>
    <p:extLst>
      <p:ext uri="{BB962C8B-B14F-4D97-AF65-F5344CB8AC3E}">
        <p14:creationId xmlns:p14="http://schemas.microsoft.com/office/powerpoint/2010/main" val="12051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8"/>
            <a:ext cx="10515600" cy="1325563"/>
          </a:xfrm>
        </p:spPr>
        <p:txBody>
          <a:bodyPr>
            <a:normAutofit/>
          </a:bodyPr>
          <a:lstStyle/>
          <a:p>
            <a:r>
              <a:rPr lang="en-US" sz="6600" dirty="0"/>
              <a:t>Method</a:t>
            </a:r>
            <a:endParaRPr lang="en-TH" sz="6600" dirty="0"/>
          </a:p>
        </p:txBody>
      </p:sp>
    </p:spTree>
    <p:extLst>
      <p:ext uri="{BB962C8B-B14F-4D97-AF65-F5344CB8AC3E}">
        <p14:creationId xmlns:p14="http://schemas.microsoft.com/office/powerpoint/2010/main" val="345298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dirty="0"/>
              <a:t>Method</a:t>
            </a:r>
            <a:endParaRPr lang="en-TH" dirty="0"/>
          </a:p>
        </p:txBody>
      </p:sp>
      <p:sp>
        <p:nvSpPr>
          <p:cNvPr id="6" name="TextBox 5">
            <a:extLst>
              <a:ext uri="{FF2B5EF4-FFF2-40B4-BE49-F238E27FC236}">
                <a16:creationId xmlns:a16="http://schemas.microsoft.com/office/drawing/2014/main" id="{09A3E3D0-A0C8-CFE2-ECB5-ADED41162CFB}"/>
              </a:ext>
            </a:extLst>
          </p:cNvPr>
          <p:cNvSpPr txBox="1"/>
          <p:nvPr/>
        </p:nvSpPr>
        <p:spPr>
          <a:xfrm>
            <a:off x="3718558" y="1871987"/>
            <a:ext cx="4961205" cy="461665"/>
          </a:xfrm>
          <a:prstGeom prst="rect">
            <a:avLst/>
          </a:prstGeom>
          <a:noFill/>
          <a:ln w="19050">
            <a:solidFill>
              <a:schemeClr val="tx1"/>
            </a:solidFill>
          </a:ln>
        </p:spPr>
        <p:txBody>
          <a:bodyPr wrap="square" rtlCol="0">
            <a:spAutoFit/>
          </a:bodyPr>
          <a:lstStyle/>
          <a:p>
            <a:pPr algn="ctr"/>
            <a:r>
              <a:rPr lang="en-TH" sz="2400" dirty="0">
                <a:latin typeface="Arial" panose="020B0604020202020204" pitchFamily="34" charset="0"/>
                <a:cs typeface="Arial" panose="020B0604020202020204" pitchFamily="34" charset="0"/>
              </a:rPr>
              <a:t>Data preprocessing</a:t>
            </a:r>
          </a:p>
        </p:txBody>
      </p:sp>
      <p:sp>
        <p:nvSpPr>
          <p:cNvPr id="7" name="TextBox 6">
            <a:extLst>
              <a:ext uri="{FF2B5EF4-FFF2-40B4-BE49-F238E27FC236}">
                <a16:creationId xmlns:a16="http://schemas.microsoft.com/office/drawing/2014/main" id="{6064BD1A-2474-0EE9-DD9E-C45A3358F2FA}"/>
              </a:ext>
            </a:extLst>
          </p:cNvPr>
          <p:cNvSpPr txBox="1"/>
          <p:nvPr/>
        </p:nvSpPr>
        <p:spPr>
          <a:xfrm>
            <a:off x="3718558" y="2712838"/>
            <a:ext cx="4961205" cy="461665"/>
          </a:xfrm>
          <a:prstGeom prst="rect">
            <a:avLst/>
          </a:prstGeom>
          <a:noFill/>
          <a:ln w="19050">
            <a:solidFill>
              <a:schemeClr val="tx1"/>
            </a:solidFill>
          </a:ln>
        </p:spPr>
        <p:txBody>
          <a:bodyPr wrap="square" rtlCol="0">
            <a:spAutoFit/>
          </a:bodyPr>
          <a:lstStyle/>
          <a:p>
            <a:pPr algn="ctr"/>
            <a:r>
              <a:rPr lang="en-TH" sz="2400" dirty="0">
                <a:latin typeface="Arial" panose="020B0604020202020204" pitchFamily="34" charset="0"/>
                <a:cs typeface="Arial" panose="020B0604020202020204" pitchFamily="34" charset="0"/>
              </a:rPr>
              <a:t>Train </a:t>
            </a:r>
            <a:r>
              <a:rPr lang="en-US" sz="2400" dirty="0">
                <a:latin typeface="Arial" panose="020B0604020202020204" pitchFamily="34" charset="0"/>
                <a:cs typeface="Arial" panose="020B0604020202020204" pitchFamily="34" charset="0"/>
              </a:rPr>
              <a:t>m</a:t>
            </a:r>
            <a:r>
              <a:rPr lang="en-TH" sz="2400" dirty="0">
                <a:latin typeface="Arial" panose="020B0604020202020204" pitchFamily="34" charset="0"/>
                <a:cs typeface="Arial" panose="020B0604020202020204" pitchFamily="34" charset="0"/>
              </a:rPr>
              <a:t>odel</a:t>
            </a:r>
          </a:p>
        </p:txBody>
      </p:sp>
      <p:sp>
        <p:nvSpPr>
          <p:cNvPr id="8" name="TextBox 7">
            <a:extLst>
              <a:ext uri="{FF2B5EF4-FFF2-40B4-BE49-F238E27FC236}">
                <a16:creationId xmlns:a16="http://schemas.microsoft.com/office/drawing/2014/main" id="{70230AE0-9A46-952D-6DA5-B852B23CC353}"/>
              </a:ext>
            </a:extLst>
          </p:cNvPr>
          <p:cNvSpPr txBox="1"/>
          <p:nvPr/>
        </p:nvSpPr>
        <p:spPr>
          <a:xfrm>
            <a:off x="3718558" y="3553689"/>
            <a:ext cx="4961206" cy="461665"/>
          </a:xfrm>
          <a:prstGeom prst="rect">
            <a:avLst/>
          </a:prstGeom>
          <a:noFill/>
          <a:ln w="19050">
            <a:solidFill>
              <a:schemeClr val="tx1"/>
            </a:solidFill>
          </a:ln>
        </p:spPr>
        <p:txBody>
          <a:bodyPr wrap="square" rtlCol="0">
            <a:spAutoFit/>
          </a:bodyPr>
          <a:lstStyle/>
          <a:p>
            <a:pPr algn="ctr"/>
            <a:r>
              <a:rPr lang="en-US" sz="2400" dirty="0">
                <a:latin typeface="Arial" panose="020B0604020202020204" pitchFamily="34" charset="0"/>
                <a:cs typeface="Arial" panose="020B0604020202020204" pitchFamily="34" charset="0"/>
              </a:rPr>
              <a:t>Choose the best model</a:t>
            </a:r>
            <a:endParaRPr lang="en-TH"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3F840DE-C899-27D2-EDA5-61D3532893D4}"/>
              </a:ext>
            </a:extLst>
          </p:cNvPr>
          <p:cNvSpPr txBox="1"/>
          <p:nvPr/>
        </p:nvSpPr>
        <p:spPr>
          <a:xfrm>
            <a:off x="3718560" y="4477019"/>
            <a:ext cx="4961206" cy="461665"/>
          </a:xfrm>
          <a:prstGeom prst="rect">
            <a:avLst/>
          </a:prstGeom>
          <a:noFill/>
          <a:ln w="19050">
            <a:solidFill>
              <a:schemeClr val="tx1"/>
            </a:solidFill>
          </a:ln>
        </p:spPr>
        <p:txBody>
          <a:bodyPr wrap="square" rtlCol="0">
            <a:spAutoFit/>
          </a:bodyPr>
          <a:lstStyle/>
          <a:p>
            <a:pPr algn="ctr"/>
            <a:r>
              <a:rPr lang="en-US" sz="2400" dirty="0">
                <a:latin typeface="Arial" panose="020B0604020202020204" pitchFamily="34" charset="0"/>
                <a:cs typeface="Arial" panose="020B0604020202020204" pitchFamily="34" charset="0"/>
              </a:rPr>
              <a:t>Detection of potential problems </a:t>
            </a:r>
            <a:endParaRPr lang="en-TH"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5A19BE8-8A5C-A228-54F1-B70E9B73A5A9}"/>
              </a:ext>
            </a:extLst>
          </p:cNvPr>
          <p:cNvSpPr txBox="1"/>
          <p:nvPr/>
        </p:nvSpPr>
        <p:spPr>
          <a:xfrm>
            <a:off x="3718558" y="5383786"/>
            <a:ext cx="4961208" cy="461665"/>
          </a:xfrm>
          <a:prstGeom prst="rect">
            <a:avLst/>
          </a:prstGeom>
          <a:noFill/>
          <a:ln w="19050">
            <a:solidFill>
              <a:schemeClr val="tx1"/>
            </a:solidFill>
          </a:ln>
        </p:spPr>
        <p:txBody>
          <a:bodyPr wrap="square" rtlCol="0">
            <a:spAutoFit/>
          </a:bodyPr>
          <a:lstStyle/>
          <a:p>
            <a:pPr algn="ctr"/>
            <a:r>
              <a:rPr lang="en-US" sz="2400" dirty="0">
                <a:latin typeface="Arial" panose="020B0604020202020204" pitchFamily="34" charset="0"/>
                <a:cs typeface="Arial" panose="020B0604020202020204" pitchFamily="34" charset="0"/>
              </a:rPr>
              <a:t>Improve the quality of the dataset</a:t>
            </a:r>
            <a:endParaRPr lang="en-TH" sz="24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26B9AFE2-3367-B74F-82E9-4CF7F475F3D1}"/>
              </a:ext>
            </a:extLst>
          </p:cNvPr>
          <p:cNvCxnSpPr>
            <a:cxnSpLocks/>
            <a:stCxn id="6" idx="2"/>
            <a:endCxn id="7" idx="0"/>
          </p:cNvCxnSpPr>
          <p:nvPr/>
        </p:nvCxnSpPr>
        <p:spPr>
          <a:xfrm>
            <a:off x="6199161" y="2333652"/>
            <a:ext cx="0" cy="379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E48C32D9-A98E-2299-327E-F30B0157E7CB}"/>
              </a:ext>
            </a:extLst>
          </p:cNvPr>
          <p:cNvCxnSpPr/>
          <p:nvPr/>
        </p:nvCxnSpPr>
        <p:spPr>
          <a:xfrm>
            <a:off x="6199161" y="3174503"/>
            <a:ext cx="0" cy="379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30C7E0A-766D-670C-7F73-4A6F31422928}"/>
              </a:ext>
            </a:extLst>
          </p:cNvPr>
          <p:cNvCxnSpPr/>
          <p:nvPr/>
        </p:nvCxnSpPr>
        <p:spPr>
          <a:xfrm>
            <a:off x="6199161" y="4015354"/>
            <a:ext cx="0" cy="379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BB48B3E-3F05-807E-9EF1-BDC364B5DABF}"/>
              </a:ext>
            </a:extLst>
          </p:cNvPr>
          <p:cNvCxnSpPr/>
          <p:nvPr/>
        </p:nvCxnSpPr>
        <p:spPr>
          <a:xfrm>
            <a:off x="6194470" y="4938684"/>
            <a:ext cx="0" cy="379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2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dirty="0"/>
              <a:t>Datasets</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673856" cy="4351338"/>
          </a:xfrm>
        </p:spPr>
        <p:txBody>
          <a:bodyPr/>
          <a:lstStyle/>
          <a:p>
            <a:pPr marL="0" indent="0">
              <a:lnSpc>
                <a:spcPct val="100000"/>
              </a:lnSpc>
              <a:buNone/>
            </a:pPr>
            <a:r>
              <a:rPr lang="en-US" dirty="0"/>
              <a:t>This research utilizes two datasets:</a:t>
            </a:r>
          </a:p>
          <a:p>
            <a:pPr marL="0" indent="0">
              <a:lnSpc>
                <a:spcPct val="100000"/>
              </a:lnSpc>
              <a:buNone/>
            </a:pPr>
            <a:endParaRPr lang="en-US" b="0" i="0" dirty="0">
              <a:effectLst/>
            </a:endParaRPr>
          </a:p>
          <a:p>
            <a:pPr marL="514350" indent="-514350">
              <a:lnSpc>
                <a:spcPct val="100000"/>
              </a:lnSpc>
              <a:buAutoNum type="arabicPeriod"/>
            </a:pPr>
            <a:r>
              <a:rPr lang="en-US" dirty="0"/>
              <a:t>Event Planner Survey </a:t>
            </a:r>
          </a:p>
          <a:p>
            <a:pPr marL="514350" indent="-514350">
              <a:lnSpc>
                <a:spcPct val="100000"/>
              </a:lnSpc>
              <a:buAutoNum type="arabicPeriod"/>
            </a:pPr>
            <a:r>
              <a:rPr lang="en-US" dirty="0" err="1"/>
              <a:t>Wisesight</a:t>
            </a:r>
            <a:r>
              <a:rPr lang="en-US" dirty="0"/>
              <a:t> Sentiment Corpus</a:t>
            </a:r>
          </a:p>
          <a:p>
            <a:pPr>
              <a:lnSpc>
                <a:spcPct val="100000"/>
              </a:lnSpc>
            </a:pPr>
            <a:endParaRPr lang="en-US" dirty="0"/>
          </a:p>
        </p:txBody>
      </p:sp>
    </p:spTree>
    <p:extLst>
      <p:ext uri="{BB962C8B-B14F-4D97-AF65-F5344CB8AC3E}">
        <p14:creationId xmlns:p14="http://schemas.microsoft.com/office/powerpoint/2010/main" val="402037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dirty="0"/>
              <a:t>Datasets</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690688"/>
            <a:ext cx="9673856" cy="4351338"/>
          </a:xfrm>
        </p:spPr>
        <p:txBody>
          <a:bodyPr/>
          <a:lstStyle/>
          <a:p>
            <a:pPr marL="0" indent="0">
              <a:lnSpc>
                <a:spcPct val="100000"/>
              </a:lnSpc>
              <a:buNone/>
            </a:pPr>
            <a:r>
              <a:rPr lang="en-US" dirty="0"/>
              <a:t>Event Planner Survey (EPS) is a dataset about questionnaire at the event. It contained 2,014 samples. </a:t>
            </a:r>
          </a:p>
          <a:p>
            <a:pPr>
              <a:lnSpc>
                <a:spcPct val="100000"/>
              </a:lnSpc>
            </a:pPr>
            <a:endParaRPr lang="en-US" dirty="0"/>
          </a:p>
        </p:txBody>
      </p:sp>
      <p:pic>
        <p:nvPicPr>
          <p:cNvPr id="5" name="Picture 4">
            <a:extLst>
              <a:ext uri="{FF2B5EF4-FFF2-40B4-BE49-F238E27FC236}">
                <a16:creationId xmlns:a16="http://schemas.microsoft.com/office/drawing/2014/main" id="{3E5EAD0D-25F5-B725-71B5-5DC7CD940ABE}"/>
              </a:ext>
            </a:extLst>
          </p:cNvPr>
          <p:cNvPicPr>
            <a:picLocks noChangeAspect="1"/>
          </p:cNvPicPr>
          <p:nvPr/>
        </p:nvPicPr>
        <p:blipFill>
          <a:blip r:embed="rId3"/>
          <a:stretch>
            <a:fillRect/>
          </a:stretch>
        </p:blipFill>
        <p:spPr>
          <a:xfrm>
            <a:off x="1547628" y="3429000"/>
            <a:ext cx="4762500" cy="2032000"/>
          </a:xfrm>
          <a:prstGeom prst="rect">
            <a:avLst/>
          </a:prstGeom>
        </p:spPr>
      </p:pic>
      <p:pic>
        <p:nvPicPr>
          <p:cNvPr id="7" name="Picture 6">
            <a:extLst>
              <a:ext uri="{FF2B5EF4-FFF2-40B4-BE49-F238E27FC236}">
                <a16:creationId xmlns:a16="http://schemas.microsoft.com/office/drawing/2014/main" id="{AABA67C4-821E-9C11-8022-18593235311E}"/>
              </a:ext>
            </a:extLst>
          </p:cNvPr>
          <p:cNvPicPr>
            <a:picLocks noChangeAspect="1"/>
          </p:cNvPicPr>
          <p:nvPr/>
        </p:nvPicPr>
        <p:blipFill>
          <a:blip r:embed="rId4"/>
          <a:stretch>
            <a:fillRect/>
          </a:stretch>
        </p:blipFill>
        <p:spPr>
          <a:xfrm>
            <a:off x="6310128" y="3041650"/>
            <a:ext cx="4622800" cy="2806700"/>
          </a:xfrm>
          <a:prstGeom prst="rect">
            <a:avLst/>
          </a:prstGeom>
        </p:spPr>
      </p:pic>
    </p:spTree>
    <p:extLst>
      <p:ext uri="{BB962C8B-B14F-4D97-AF65-F5344CB8AC3E}">
        <p14:creationId xmlns:p14="http://schemas.microsoft.com/office/powerpoint/2010/main" val="2988491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2101</TotalTime>
  <Words>1842</Words>
  <Application>Microsoft Macintosh PowerPoint</Application>
  <PresentationFormat>Widescreen</PresentationFormat>
  <Paragraphs>175</Paragraphs>
  <Slides>31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-apple-system</vt:lpstr>
      <vt:lpstr>Arial</vt:lpstr>
      <vt:lpstr>Arial Bold</vt:lpstr>
      <vt:lpstr>Arial Italics</vt:lpstr>
      <vt:lpstr>Calibri</vt:lpstr>
      <vt:lpstr>Helvetica Neue</vt:lpstr>
      <vt:lpstr>TH SarabunPSK</vt:lpstr>
      <vt:lpstr>Office Theme</vt:lpstr>
      <vt:lpstr>PowerPoint Presentation</vt:lpstr>
      <vt:lpstr>Introduction</vt:lpstr>
      <vt:lpstr>Quality of training data is  a major issue in machine learning</vt:lpstr>
      <vt:lpstr>Detection of problematic  samples becomes essential</vt:lpstr>
      <vt:lpstr>Detection of problematic  samples becomes essential</vt:lpstr>
      <vt:lpstr>Method</vt:lpstr>
      <vt:lpstr>Method</vt:lpstr>
      <vt:lpstr>Datasets</vt:lpstr>
      <vt:lpstr>Datasets</vt:lpstr>
      <vt:lpstr>Datasets</vt:lpstr>
      <vt:lpstr>Data preprocessing </vt:lpstr>
      <vt:lpstr>Choose the best model</vt:lpstr>
      <vt:lpstr>Choose the best model</vt:lpstr>
      <vt:lpstr> Type of potential problems </vt:lpstr>
      <vt:lpstr> Detection of potential problems  in datasets  </vt:lpstr>
      <vt:lpstr> Detection of potential problems  in datasets  </vt:lpstr>
      <vt:lpstr>Algorithmic steps for handling  problems</vt:lpstr>
      <vt:lpstr>Algorithmic steps for handling  problems</vt:lpstr>
      <vt:lpstr>SHAP showing word attributions</vt:lpstr>
      <vt:lpstr>Algorithmic steps for handling  problems</vt:lpstr>
      <vt:lpstr>SHAP showing word attributions</vt:lpstr>
      <vt:lpstr>SHAP showing word attributions</vt:lpstr>
      <vt:lpstr>Experiments and Results</vt:lpstr>
      <vt:lpstr> Performance of the five models  for Event Planner Survey  </vt:lpstr>
      <vt:lpstr> Performance of the five models  for Wisesight Sentiment Corpus  </vt:lpstr>
      <vt:lpstr>Performance gap in WSC</vt:lpstr>
      <vt:lpstr>Conclusion</vt:lpstr>
      <vt:lpstr>Conclusion</vt:lpstr>
      <vt:lpstr>Conclusion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Aphinan Peerachaidacho</cp:lastModifiedBy>
  <cp:revision>177</cp:revision>
  <dcterms:created xsi:type="dcterms:W3CDTF">2023-05-16T14:53:12Z</dcterms:created>
  <dcterms:modified xsi:type="dcterms:W3CDTF">2023-06-25T04:45:07Z</dcterms:modified>
</cp:coreProperties>
</file>