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07" r:id="rId39"/>
    <p:sldId id="293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2" r:id="rId56"/>
    <p:sldId id="313" r:id="rId57"/>
    <p:sldId id="314" r:id="rId5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952863-BC05-4684-B51A-28E0CD876157}">
  <a:tblStyle styleId="{33952863-BC05-4684-B51A-28E0CD8761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47dbe3bc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47dbe3bc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54957b1153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54957b1153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54957b1153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54957b1153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4957b1153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54957b1153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4957b1153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54957b1153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4957b1153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54957b1153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4957b1153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54957b1153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54957b1153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54957b1153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54957b1153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54957b1153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4957b115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54957b115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54957b1153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54957b1153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547dbe3bc4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547dbe3bc4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54957b1153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54957b1153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54957b1153_0_1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54957b1153_0_1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54957b1153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54957b1153_0_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4957b1153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54957b1153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54957b1153_0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54957b1153_0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4957b1153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54957b1153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54957b1153_0_10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54957b1153_0_10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Precision ที่ทายถูก จากที่ทายมาทั้งหมด</a:t>
            </a:r>
            <a:br>
              <a:rPr lang="en"/>
            </a:br>
            <a:r>
              <a:rPr lang="en"/>
              <a:t>Recall ที่ทายถูก จากที่ควรจะเป็น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54957b1153_0_1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54957b1153_0_1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54957b1153_0_1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54957b1153_0_1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54957b1153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54957b1153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547dbe3bc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547dbe3bc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54957b1153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54957b1153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54957b1153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54957b1153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54957b1153_0_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54957b1153_0_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54957b1153_0_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54957b1153_0_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54957b1153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54957b1153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54957b1153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54957b1153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54957b1153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54957b1153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54957b1153_0_9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54957b1153_0_9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54957b1153_0_1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54957b1153_0_1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54957b1153_0_1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54957b1153_0_1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47dbe3bc4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47dbe3bc4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54957b1153_0_1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54957b1153_0_1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54957b1153_0_2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254957b1153_0_2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54957b1153_0_20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254957b1153_0_20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54957b1153_0_1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254957b1153_0_17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54957b1153_0_1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54957b1153_0_1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54957b1153_0_1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54957b1153_0_1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54957b1153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254957b1153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54957b1153_0_1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254957b1153_0_1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54957b1153_0_1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54957b1153_0_1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54957b1153_0_8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254957b1153_0_8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4957b115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54957b1153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254957b1153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254957b1153_0_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54957b1153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254957b1153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54957b1153_0_19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54957b1153_0_19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54957b1153_0_1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254957b1153_0_1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54957b1153_0_1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254957b1153_0_1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54957b1153_0_20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254957b1153_0_20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54957b1153_0_2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54957b1153_0_2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54957b1153_0_20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54957b1153_0_20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4957b1153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54957b1153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4957b1153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4957b1153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4957b1153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54957b1153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54957b11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54957b11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9800" b="5197"/>
          <a:stretch/>
        </p:blipFill>
        <p:spPr>
          <a:xfrm>
            <a:off x="-140350" y="62625"/>
            <a:ext cx="91720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646425" y="1873175"/>
            <a:ext cx="87912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50" b="1" dirty="0">
                <a:solidFill>
                  <a:srgbClr val="99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Machine Learning</a:t>
            </a:r>
            <a:r>
              <a:rPr lang="en" sz="3350" b="1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Approaches for </a:t>
            </a:r>
            <a:r>
              <a:rPr lang="en" sz="3350" b="1" dirty="0">
                <a:solidFill>
                  <a:srgbClr val="38761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Quality Control</a:t>
            </a:r>
            <a:r>
              <a:rPr lang="en" sz="3350" b="1" dirty="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350" b="1" dirty="0">
                <a:solidFill>
                  <a:srgbClr val="7F6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Pulp Packaging Manufacturers</a:t>
            </a:r>
            <a:endParaRPr sz="3350" b="1" dirty="0">
              <a:solidFill>
                <a:srgbClr val="7F6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1128525" y="3990175"/>
            <a:ext cx="7979400" cy="9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20" b="1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Rattana Ceesay, Thapana Boonchoo and Prapaporn Rattanatamrong</a:t>
            </a:r>
            <a:endParaRPr sz="1620" b="1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20" b="1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Department of Computer Science, Faculty of Science and Technology Thammasat University, Pathumthani, Thailand</a:t>
            </a:r>
            <a:endParaRPr sz="1620" b="1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52400" y="534825"/>
            <a:ext cx="79794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25242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Topic:</a:t>
            </a:r>
            <a:endParaRPr sz="2100" b="1">
              <a:solidFill>
                <a:srgbClr val="25242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7115" y="138825"/>
            <a:ext cx="2056884" cy="9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l="20197" t="14420" r="18800" b="13548"/>
          <a:stretch/>
        </p:blipFill>
        <p:spPr>
          <a:xfrm>
            <a:off x="5725125" y="138824"/>
            <a:ext cx="1404294" cy="93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2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2453713" y="21854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Image Acquisition Module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25" y="105950"/>
            <a:ext cx="704689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771" y="105950"/>
            <a:ext cx="1416754" cy="55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932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-28225" y="-55750"/>
            <a:ext cx="3005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Machine Vision Camera</a:t>
            </a:r>
            <a:endParaRPr sz="1300" b="1">
              <a:solidFill>
                <a:srgbClr val="B2273D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-14025" y="256150"/>
            <a:ext cx="51252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00"/>
                </a:solidFill>
              </a:rPr>
              <a:t>Images quality </a:t>
            </a:r>
            <a:r>
              <a:rPr lang="en" sz="1200">
                <a:solidFill>
                  <a:srgbClr val="4D4E4D"/>
                </a:solidFill>
              </a:rPr>
              <a:t>is important for visual inspection and defect detection</a:t>
            </a:r>
            <a:br>
              <a:rPr lang="en" sz="1200">
                <a:solidFill>
                  <a:srgbClr val="4D4E4D"/>
                </a:solidFill>
              </a:rPr>
            </a:br>
            <a:r>
              <a:rPr lang="en" sz="1200">
                <a:solidFill>
                  <a:srgbClr val="4D4E4D"/>
                </a:solidFill>
              </a:rPr>
              <a:t>,several factors must be concerned:</a:t>
            </a:r>
            <a:endParaRPr sz="1200">
              <a:solidFill>
                <a:srgbClr val="4D4E4D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200"/>
              <a:buChar char="●"/>
            </a:pPr>
            <a:r>
              <a:rPr lang="en" sz="1200">
                <a:solidFill>
                  <a:srgbClr val="1155CC"/>
                </a:solidFill>
              </a:rPr>
              <a:t>Working environment</a:t>
            </a:r>
            <a:r>
              <a:rPr lang="en" sz="1200">
                <a:solidFill>
                  <a:srgbClr val="4D4E4D"/>
                </a:solidFill>
              </a:rPr>
              <a:t>, e.g., working distance &amp; working area, and </a:t>
            </a:r>
            <a:r>
              <a:rPr lang="en" sz="1200">
                <a:solidFill>
                  <a:srgbClr val="1155CC"/>
                </a:solidFill>
              </a:rPr>
              <a:t>Camera option</a:t>
            </a:r>
            <a:r>
              <a:rPr lang="en" sz="1200">
                <a:solidFill>
                  <a:srgbClr val="4D4E4D"/>
                </a:solidFill>
              </a:rPr>
              <a:t>, e.g., sensor, type, size</a:t>
            </a:r>
            <a:endParaRPr sz="1200">
              <a:solidFill>
                <a:srgbClr val="4D4E4D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200"/>
              <a:buChar char="●"/>
            </a:pPr>
            <a:r>
              <a:rPr lang="en" sz="1200">
                <a:solidFill>
                  <a:srgbClr val="4D4E4D"/>
                </a:solidFill>
              </a:rPr>
              <a:t>Our research suggests </a:t>
            </a:r>
            <a:r>
              <a:rPr lang="en" sz="1200" b="1">
                <a:solidFill>
                  <a:srgbClr val="990000"/>
                </a:solidFill>
              </a:rPr>
              <a:t>“Machine vision hardware selection process to prepare a suitable camera”</a:t>
            </a:r>
            <a:r>
              <a:rPr lang="en" sz="1200">
                <a:solidFill>
                  <a:srgbClr val="4D4E4D"/>
                </a:solidFill>
              </a:rPr>
              <a:t> </a:t>
            </a:r>
            <a:endParaRPr sz="1200"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D4E4D"/>
              </a:solidFill>
            </a:endParaRPr>
          </a:p>
        </p:txBody>
      </p:sp>
      <p:pic>
        <p:nvPicPr>
          <p:cNvPr id="189" name="Google Shape;18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1200" y="179950"/>
            <a:ext cx="3830145" cy="447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863" y="1626100"/>
            <a:ext cx="4317019" cy="329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3"/>
          <p:cNvSpPr txBox="1"/>
          <p:nvPr/>
        </p:nvSpPr>
        <p:spPr>
          <a:xfrm>
            <a:off x="986525" y="3007775"/>
            <a:ext cx="80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</a:rPr>
              <a:t>Camera</a:t>
            </a:r>
            <a:endParaRPr sz="1300" b="1">
              <a:solidFill>
                <a:schemeClr val="accent6"/>
              </a:solidFill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802250" y="3026200"/>
            <a:ext cx="80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accent6"/>
                </a:solidFill>
              </a:rPr>
              <a:t>Lens</a:t>
            </a:r>
            <a:endParaRPr sz="1300" b="1">
              <a:solidFill>
                <a:schemeClr val="accent6"/>
              </a:solidFill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4404700" y="2757450"/>
            <a:ext cx="706500" cy="132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4" name="Google Shape;194;p23"/>
          <p:cNvCxnSpPr/>
          <p:nvPr/>
        </p:nvCxnSpPr>
        <p:spPr>
          <a:xfrm>
            <a:off x="5254675" y="525550"/>
            <a:ext cx="1630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5" name="Google Shape;195;p23"/>
          <p:cNvCxnSpPr/>
          <p:nvPr/>
        </p:nvCxnSpPr>
        <p:spPr>
          <a:xfrm>
            <a:off x="5430175" y="1625125"/>
            <a:ext cx="1127100" cy="156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3"/>
          <p:cNvCxnSpPr/>
          <p:nvPr/>
        </p:nvCxnSpPr>
        <p:spPr>
          <a:xfrm>
            <a:off x="7232950" y="3495475"/>
            <a:ext cx="1378800" cy="3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3"/>
          <p:cNvCxnSpPr/>
          <p:nvPr/>
        </p:nvCxnSpPr>
        <p:spPr>
          <a:xfrm>
            <a:off x="7499845" y="2419350"/>
            <a:ext cx="1171800" cy="9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98" name="Google Shape;198;p23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13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4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4"/>
          <p:cNvSpPr txBox="1"/>
          <p:nvPr/>
        </p:nvSpPr>
        <p:spPr>
          <a:xfrm>
            <a:off x="38975" y="-58400"/>
            <a:ext cx="6668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Project Machine Vision Camera Selection</a:t>
            </a:r>
            <a:endParaRPr sz="1300" b="1">
              <a:solidFill>
                <a:srgbClr val="B2273D"/>
              </a:solidFill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51" y="240800"/>
            <a:ext cx="7708126" cy="42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/>
        </p:nvSpPr>
        <p:spPr>
          <a:xfrm>
            <a:off x="2452675" y="4428613"/>
            <a:ext cx="680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666666"/>
                </a:solidFill>
              </a:rPr>
              <a:t>Hardware detail of project selected machine vision camera</a:t>
            </a:r>
            <a:endParaRPr sz="1200" b="1">
              <a:solidFill>
                <a:srgbClr val="666666"/>
              </a:solidFill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14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5325" y="369300"/>
            <a:ext cx="7599324" cy="42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/>
        </p:nvSpPr>
        <p:spPr>
          <a:xfrm>
            <a:off x="3048975" y="4545000"/>
            <a:ext cx="3103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990000"/>
                </a:solidFill>
              </a:rPr>
              <a:t>Project Experimental Hardware Setup</a:t>
            </a:r>
            <a:endParaRPr sz="1200" b="1">
              <a:solidFill>
                <a:srgbClr val="990000"/>
              </a:solidFill>
            </a:endParaRPr>
          </a:p>
        </p:txBody>
      </p:sp>
      <p:sp>
        <p:nvSpPr>
          <p:cNvPr id="215" name="Google Shape;215;p25"/>
          <p:cNvSpPr txBox="1"/>
          <p:nvPr/>
        </p:nvSpPr>
        <p:spPr>
          <a:xfrm>
            <a:off x="38975" y="-7800"/>
            <a:ext cx="3856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Machine Vision Hardware Platform Setup</a:t>
            </a:r>
            <a:endParaRPr sz="1300" b="1">
              <a:solidFill>
                <a:srgbClr val="B2273D"/>
              </a:solidFill>
            </a:endParaRPr>
          </a:p>
        </p:txBody>
      </p:sp>
      <p:sp>
        <p:nvSpPr>
          <p:cNvPr id="216" name="Google Shape;216;p25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15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6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 txBox="1"/>
          <p:nvPr/>
        </p:nvSpPr>
        <p:spPr>
          <a:xfrm>
            <a:off x="138375" y="62950"/>
            <a:ext cx="9345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55CC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Could </a:t>
            </a:r>
            <a:r>
              <a:rPr lang="en">
                <a:solidFill>
                  <a:srgbClr val="1155CC"/>
                </a:solidFill>
              </a:rPr>
              <a:t>differentiate defective and non-defective pixel</a:t>
            </a:r>
            <a:endParaRPr>
              <a:solidFill>
                <a:srgbClr val="1155CC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Also found that surface of the product have </a:t>
            </a:r>
            <a:r>
              <a:rPr lang="en">
                <a:solidFill>
                  <a:srgbClr val="1155CC"/>
                </a:solidFill>
              </a:rPr>
              <a:t>unstable color</a:t>
            </a:r>
            <a:r>
              <a:rPr lang="en">
                <a:solidFill>
                  <a:srgbClr val="4D4E4D"/>
                </a:solidFill>
              </a:rPr>
              <a:t> and </a:t>
            </a:r>
            <a:r>
              <a:rPr lang="en">
                <a:solidFill>
                  <a:srgbClr val="1155CC"/>
                </a:solidFill>
              </a:rPr>
              <a:t>shade on curve side</a:t>
            </a:r>
            <a:r>
              <a:rPr lang="en">
                <a:solidFill>
                  <a:srgbClr val="434343"/>
                </a:solidFill>
              </a:rPr>
              <a:t> due to </a:t>
            </a:r>
            <a:r>
              <a:rPr lang="en">
                <a:solidFill>
                  <a:srgbClr val="CC0000"/>
                </a:solidFill>
              </a:rPr>
              <a:t>lighting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488" y="1030350"/>
            <a:ext cx="6413000" cy="37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6"/>
          <p:cNvSpPr txBox="1"/>
          <p:nvPr/>
        </p:nvSpPr>
        <p:spPr>
          <a:xfrm>
            <a:off x="38975" y="-7800"/>
            <a:ext cx="3856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Machine Vision Hardware Platform Setup</a:t>
            </a:r>
            <a:endParaRPr sz="1300" b="1">
              <a:solidFill>
                <a:srgbClr val="B2273D"/>
              </a:solidFill>
            </a:endParaRPr>
          </a:p>
        </p:txBody>
      </p:sp>
      <p:sp>
        <p:nvSpPr>
          <p:cNvPr id="225" name="Google Shape;225;p26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16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/>
          <p:nvPr/>
        </p:nvSpPr>
        <p:spPr>
          <a:xfrm>
            <a:off x="38975" y="-58400"/>
            <a:ext cx="578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Light Source Configuration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232" name="Google Shape;232;p27"/>
          <p:cNvSpPr txBox="1"/>
          <p:nvPr/>
        </p:nvSpPr>
        <p:spPr>
          <a:xfrm>
            <a:off x="62175" y="215350"/>
            <a:ext cx="93453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4D4E4D"/>
                </a:solidFill>
              </a:rPr>
              <a:t>Objective of the LEDs light-source platform</a:t>
            </a:r>
            <a:endParaRPr sz="1200" b="1">
              <a:solidFill>
                <a:srgbClr val="4D4E4D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200"/>
              <a:buChar char="●"/>
            </a:pPr>
            <a:r>
              <a:rPr lang="en" sz="1200">
                <a:solidFill>
                  <a:srgbClr val="4D4E4D"/>
                </a:solidFill>
              </a:rPr>
              <a:t>To make the </a:t>
            </a:r>
            <a:r>
              <a:rPr lang="en" sz="1200">
                <a:solidFill>
                  <a:srgbClr val="1155CC"/>
                </a:solidFill>
              </a:rPr>
              <a:t>defect features of the target objects visible</a:t>
            </a:r>
            <a:endParaRPr sz="1200">
              <a:solidFill>
                <a:srgbClr val="1155CC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200"/>
              <a:buChar char="●"/>
            </a:pPr>
            <a:r>
              <a:rPr lang="en" sz="1200">
                <a:solidFill>
                  <a:srgbClr val="1155CC"/>
                </a:solidFill>
              </a:rPr>
              <a:t>Reduce undesired features</a:t>
            </a:r>
            <a:r>
              <a:rPr lang="en" sz="1200">
                <a:solidFill>
                  <a:srgbClr val="4D4E4D"/>
                </a:solidFill>
              </a:rPr>
              <a:t> of the objects especially </a:t>
            </a:r>
            <a:r>
              <a:rPr lang="en" sz="1200">
                <a:solidFill>
                  <a:srgbClr val="1155CC"/>
                </a:solidFill>
              </a:rPr>
              <a:t>imbalanced shade </a:t>
            </a:r>
            <a:r>
              <a:rPr lang="en" sz="1200">
                <a:solidFill>
                  <a:srgbClr val="4D4E4D"/>
                </a:solidFill>
              </a:rPr>
              <a:t>which could cause issue on the model performance</a:t>
            </a:r>
            <a:endParaRPr sz="1200">
              <a:solidFill>
                <a:srgbClr val="4D4E4D"/>
              </a:solidFill>
            </a:endParaRPr>
          </a:p>
        </p:txBody>
      </p:sp>
      <p:pic>
        <p:nvPicPr>
          <p:cNvPr id="233" name="Google Shape;23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825" y="966450"/>
            <a:ext cx="7329775" cy="383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 rotWithShape="1">
          <a:blip r:embed="rId5">
            <a:alphaModFix/>
          </a:blip>
          <a:srcRect r="63058" b="2666"/>
          <a:stretch/>
        </p:blipFill>
        <p:spPr>
          <a:xfrm>
            <a:off x="832825" y="2656225"/>
            <a:ext cx="1426082" cy="20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7"/>
          <p:cNvPicPr preferRelativeResize="0"/>
          <p:nvPr/>
        </p:nvPicPr>
        <p:blipFill rotWithShape="1">
          <a:blip r:embed="rId5">
            <a:alphaModFix/>
          </a:blip>
          <a:srcRect l="61578" r="860"/>
          <a:stretch/>
        </p:blipFill>
        <p:spPr>
          <a:xfrm>
            <a:off x="2332633" y="2656225"/>
            <a:ext cx="1411367" cy="201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17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8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7000"/>
            <a:ext cx="9172076" cy="49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8"/>
          <p:cNvPicPr preferRelativeResize="0"/>
          <p:nvPr/>
        </p:nvPicPr>
        <p:blipFill rotWithShape="1">
          <a:blip r:embed="rId4">
            <a:alphaModFix/>
          </a:blip>
          <a:srcRect r="862"/>
          <a:stretch/>
        </p:blipFill>
        <p:spPr>
          <a:xfrm>
            <a:off x="615550" y="293100"/>
            <a:ext cx="7912925" cy="416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/>
        </p:nvSpPr>
        <p:spPr>
          <a:xfrm>
            <a:off x="1479500" y="4385925"/>
            <a:ext cx="58956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CC0000"/>
                </a:solidFill>
              </a:rPr>
              <a:t>By implementing OpenCV Image Thresholding and Contour techniques </a:t>
            </a:r>
            <a:br>
              <a:rPr lang="en" sz="1200" b="1">
                <a:solidFill>
                  <a:srgbClr val="CC0000"/>
                </a:solidFill>
              </a:rPr>
            </a:br>
            <a:r>
              <a:rPr lang="en" sz="1200" b="1">
                <a:solidFill>
                  <a:srgbClr val="CC0000"/>
                </a:solidFill>
              </a:rPr>
              <a:t>to analyze light &amp; shade distribution on the object surface</a:t>
            </a:r>
            <a:endParaRPr sz="1200" b="1">
              <a:solidFill>
                <a:srgbClr val="CC0000"/>
              </a:solidFill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38975" y="-58400"/>
            <a:ext cx="5785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Light Source Configuration</a:t>
            </a:r>
            <a:endParaRPr sz="1300" b="1">
              <a:solidFill>
                <a:srgbClr val="B2273D"/>
              </a:solidFill>
            </a:endParaRPr>
          </a:p>
        </p:txBody>
      </p:sp>
      <p:sp>
        <p:nvSpPr>
          <p:cNvPr id="245" name="Google Shape;245;p28"/>
          <p:cNvSpPr txBox="1"/>
          <p:nvPr/>
        </p:nvSpPr>
        <p:spPr>
          <a:xfrm>
            <a:off x="5446825" y="140700"/>
            <a:ext cx="1611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00"/>
                </a:solidFill>
              </a:rPr>
              <a:t>Circle-center </a:t>
            </a:r>
            <a:br>
              <a:rPr lang="en" sz="1200" b="1">
                <a:solidFill>
                  <a:srgbClr val="FFFF00"/>
                </a:solidFill>
              </a:rPr>
            </a:br>
            <a:r>
              <a:rPr lang="en" sz="1200" b="1">
                <a:solidFill>
                  <a:srgbClr val="FFFF00"/>
                </a:solidFill>
              </a:rPr>
              <a:t>LED</a:t>
            </a:r>
            <a:endParaRPr sz="1200" b="1">
              <a:solidFill>
                <a:srgbClr val="FFFF00"/>
              </a:solidFill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3036900" y="198475"/>
            <a:ext cx="537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FF00"/>
                </a:solidFill>
              </a:rPr>
              <a:t>Line </a:t>
            </a:r>
            <a:br>
              <a:rPr lang="en" sz="1200" b="1">
                <a:solidFill>
                  <a:srgbClr val="FFFF00"/>
                </a:solidFill>
              </a:rPr>
            </a:br>
            <a:r>
              <a:rPr lang="en" sz="1200" b="1">
                <a:solidFill>
                  <a:srgbClr val="FFFF00"/>
                </a:solidFill>
              </a:rPr>
              <a:t>LED</a:t>
            </a:r>
            <a:endParaRPr sz="1200" b="1">
              <a:solidFill>
                <a:srgbClr val="FFFF00"/>
              </a:solidFill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18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/>
          <p:nvPr/>
        </p:nvSpPr>
        <p:spPr>
          <a:xfrm>
            <a:off x="38975" y="-58400"/>
            <a:ext cx="578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Machine Vision Camera Configuration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254" name="Google Shape;254;p29"/>
          <p:cNvSpPr txBox="1"/>
          <p:nvPr/>
        </p:nvSpPr>
        <p:spPr>
          <a:xfrm>
            <a:off x="613800" y="412400"/>
            <a:ext cx="78969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Negative Monochrome (NGMC) camera configurations </a:t>
            </a:r>
            <a:r>
              <a:rPr lang="en" sz="1500">
                <a:solidFill>
                  <a:srgbClr val="4D4E4D"/>
                </a:solidFill>
              </a:rPr>
              <a:t>is applied with aim..</a:t>
            </a:r>
            <a:endParaRPr sz="1500">
              <a:solidFill>
                <a:srgbClr val="4D4E4D"/>
              </a:solidFill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700"/>
              <a:buChar char="●"/>
            </a:pPr>
            <a:r>
              <a:rPr lang="en" sz="1700">
                <a:solidFill>
                  <a:srgbClr val="4D4E4D"/>
                </a:solidFill>
              </a:rPr>
              <a:t>To </a:t>
            </a:r>
            <a:r>
              <a:rPr lang="en" sz="1700">
                <a:solidFill>
                  <a:srgbClr val="1155CC"/>
                </a:solidFill>
              </a:rPr>
              <a:t>prevent color problems </a:t>
            </a:r>
            <a:r>
              <a:rPr lang="en" sz="1700">
                <a:solidFill>
                  <a:srgbClr val="4D4E4D"/>
                </a:solidFill>
              </a:rPr>
              <a:t>in products that change across raw material lots</a:t>
            </a:r>
            <a:endParaRPr sz="1700">
              <a:solidFill>
                <a:srgbClr val="4D4E4D"/>
              </a:solidFill>
            </a:endParaRPr>
          </a:p>
        </p:txBody>
      </p:sp>
      <p:sp>
        <p:nvSpPr>
          <p:cNvPr id="255" name="Google Shape;255;p29"/>
          <p:cNvSpPr txBox="1"/>
          <p:nvPr/>
        </p:nvSpPr>
        <p:spPr>
          <a:xfrm>
            <a:off x="6781800" y="-76200"/>
            <a:ext cx="2423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3.2 Image Acquisition Module</a:t>
            </a:r>
            <a:endParaRPr sz="1000" b="1">
              <a:solidFill>
                <a:srgbClr val="4D4E4D"/>
              </a:solidFill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4">
            <a:alphaModFix/>
          </a:blip>
          <a:srcRect l="1378" r="50253"/>
          <a:stretch/>
        </p:blipFill>
        <p:spPr>
          <a:xfrm>
            <a:off x="5052400" y="1414150"/>
            <a:ext cx="4045776" cy="336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75" y="1276025"/>
            <a:ext cx="4947057" cy="35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19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0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/>
          <p:nvPr/>
        </p:nvSpPr>
        <p:spPr>
          <a:xfrm>
            <a:off x="38975" y="-58400"/>
            <a:ext cx="5785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Machine Vision Camera Configuration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265" name="Google Shape;265;p30"/>
          <p:cNvSpPr txBox="1"/>
          <p:nvPr/>
        </p:nvSpPr>
        <p:spPr>
          <a:xfrm>
            <a:off x="918600" y="412400"/>
            <a:ext cx="541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Negative Monochrome (NGMC) camera configurations</a:t>
            </a:r>
            <a:endParaRPr sz="1500">
              <a:solidFill>
                <a:srgbClr val="4D4E4D"/>
              </a:solidFill>
            </a:endParaRPr>
          </a:p>
        </p:txBody>
      </p:sp>
      <p:pic>
        <p:nvPicPr>
          <p:cNvPr id="266" name="Google Shape;266;p30"/>
          <p:cNvPicPr preferRelativeResize="0"/>
          <p:nvPr/>
        </p:nvPicPr>
        <p:blipFill rotWithShape="1">
          <a:blip r:embed="rId4">
            <a:alphaModFix/>
          </a:blip>
          <a:srcRect l="4461"/>
          <a:stretch/>
        </p:blipFill>
        <p:spPr>
          <a:xfrm>
            <a:off x="131375" y="813025"/>
            <a:ext cx="5301925" cy="387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 txBox="1"/>
          <p:nvPr/>
        </p:nvSpPr>
        <p:spPr>
          <a:xfrm>
            <a:off x="5332075" y="1004875"/>
            <a:ext cx="3873000" cy="3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>
                <a:solidFill>
                  <a:srgbClr val="4D4E4D"/>
                </a:solidFill>
              </a:rPr>
              <a:t>Build image datasets that </a:t>
            </a:r>
            <a:r>
              <a:rPr lang="en" sz="1500">
                <a:solidFill>
                  <a:srgbClr val="1C4587"/>
                </a:solidFill>
              </a:rPr>
              <a:t>more generalize </a:t>
            </a:r>
            <a:r>
              <a:rPr lang="en" sz="1500">
                <a:solidFill>
                  <a:srgbClr val="4D4E4D"/>
                </a:solidFill>
              </a:rPr>
              <a:t>&amp; </a:t>
            </a:r>
            <a:r>
              <a:rPr lang="en" sz="1500">
                <a:solidFill>
                  <a:srgbClr val="0B5394"/>
                </a:solidFill>
              </a:rPr>
              <a:t>reduce the effect of product color shifting </a:t>
            </a:r>
            <a:endParaRPr sz="1500">
              <a:solidFill>
                <a:srgbClr val="0B5394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B5394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>
                <a:solidFill>
                  <a:srgbClr val="1155CC"/>
                </a:solidFill>
              </a:rPr>
              <a:t>Reduces the number of inputs that must be optimized by the model </a:t>
            </a:r>
            <a:r>
              <a:rPr lang="en" sz="1500">
                <a:solidFill>
                  <a:srgbClr val="4D4E4D"/>
                </a:solidFill>
              </a:rPr>
              <a:t>for the classification task</a:t>
            </a:r>
            <a:br>
              <a:rPr lang="en" sz="1500">
                <a:solidFill>
                  <a:srgbClr val="4D4E4D"/>
                </a:solidFill>
              </a:rPr>
            </a:br>
            <a:endParaRPr sz="1500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>
                <a:solidFill>
                  <a:srgbClr val="4D4E4D"/>
                </a:solidFill>
              </a:rPr>
              <a:t>Storage saving, cut down image transfer time over the network, </a:t>
            </a:r>
            <a:r>
              <a:rPr lang="en" sz="1500">
                <a:solidFill>
                  <a:srgbClr val="1C4587"/>
                </a:solidFill>
              </a:rPr>
              <a:t>efficiently use computing resources </a:t>
            </a:r>
            <a:r>
              <a:rPr lang="en" sz="1500">
                <a:solidFill>
                  <a:srgbClr val="4D4E4D"/>
                </a:solidFill>
              </a:rPr>
              <a:t>and reduce model training time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20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1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2620763" y="21734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Machine Learning Module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92325"/>
            <a:ext cx="9172076" cy="4902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14"/>
          <p:cNvGrpSpPr/>
          <p:nvPr/>
        </p:nvGrpSpPr>
        <p:grpSpPr>
          <a:xfrm>
            <a:off x="65575" y="4621750"/>
            <a:ext cx="1393100" cy="339200"/>
            <a:chOff x="29625" y="29750"/>
            <a:chExt cx="1393100" cy="339200"/>
          </a:xfrm>
        </p:grpSpPr>
        <p:pic>
          <p:nvPicPr>
            <p:cNvPr id="66" name="Google Shape;66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625" y="29750"/>
              <a:ext cx="447918" cy="33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" name="Google Shape;67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2200" y="29750"/>
              <a:ext cx="900525" cy="33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" name="Google Shape;68;p14"/>
          <p:cNvSpPr txBox="1"/>
          <p:nvPr/>
        </p:nvSpPr>
        <p:spPr>
          <a:xfrm>
            <a:off x="508325" y="-46450"/>
            <a:ext cx="9035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1155CC"/>
                </a:solidFill>
              </a:rPr>
              <a:t>   Quality Control</a:t>
            </a:r>
            <a:r>
              <a:rPr lang="en" sz="2000" b="1">
                <a:solidFill>
                  <a:srgbClr val="7F6000"/>
                </a:solidFill>
              </a:rPr>
              <a:t> in Sugarcane Bagasse </a:t>
            </a:r>
            <a:r>
              <a:rPr lang="en" sz="2000" b="1">
                <a:solidFill>
                  <a:srgbClr val="B2273D"/>
                </a:solidFill>
              </a:rPr>
              <a:t>Molded Pulp Packaging</a:t>
            </a:r>
            <a:endParaRPr sz="1800">
              <a:solidFill>
                <a:srgbClr val="B2273D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8375" y="906300"/>
            <a:ext cx="4918000" cy="36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906301"/>
            <a:ext cx="4399976" cy="36884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918725" y="400550"/>
            <a:ext cx="7347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FF"/>
                </a:solidFill>
              </a:rPr>
              <a:t>Biodegradable and eco-friendly packaging</a:t>
            </a:r>
            <a:r>
              <a:rPr lang="en" sz="1700">
                <a:solidFill>
                  <a:schemeClr val="dk1"/>
                </a:solidFill>
              </a:rPr>
              <a:t> </a:t>
            </a:r>
            <a:r>
              <a:rPr lang="en" sz="1700">
                <a:solidFill>
                  <a:srgbClr val="4D4E4D"/>
                </a:solidFill>
              </a:rPr>
              <a:t>alternatives to plastic packaging</a:t>
            </a:r>
            <a:endParaRPr sz="1600"/>
          </a:p>
        </p:txBody>
      </p:sp>
      <p:sp>
        <p:nvSpPr>
          <p:cNvPr id="72" name="Google Shape;72;p14"/>
          <p:cNvSpPr txBox="1"/>
          <p:nvPr/>
        </p:nvSpPr>
        <p:spPr>
          <a:xfrm>
            <a:off x="8850600" y="4833925"/>
            <a:ext cx="29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</a:t>
            </a:r>
            <a:endParaRPr sz="1200">
              <a:solidFill>
                <a:srgbClr val="274E13"/>
              </a:solidFill>
            </a:endParaRPr>
          </a:p>
        </p:txBody>
      </p:sp>
      <p:grpSp>
        <p:nvGrpSpPr>
          <p:cNvPr id="73" name="Google Shape;73;p14"/>
          <p:cNvGrpSpPr/>
          <p:nvPr/>
        </p:nvGrpSpPr>
        <p:grpSpPr>
          <a:xfrm>
            <a:off x="1" y="906300"/>
            <a:ext cx="4715099" cy="3699134"/>
            <a:chOff x="1" y="906300"/>
            <a:chExt cx="4715099" cy="3699134"/>
          </a:xfrm>
        </p:grpSpPr>
        <p:pic>
          <p:nvPicPr>
            <p:cNvPr id="74" name="Google Shape;74;p1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" y="906300"/>
              <a:ext cx="4399975" cy="3699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14"/>
            <p:cNvSpPr/>
            <p:nvPr/>
          </p:nvSpPr>
          <p:spPr>
            <a:xfrm>
              <a:off x="4079700" y="2563413"/>
              <a:ext cx="635400" cy="3849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C0000"/>
            </a:solidFill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2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 txBox="1"/>
          <p:nvPr/>
        </p:nvSpPr>
        <p:spPr>
          <a:xfrm>
            <a:off x="0" y="9300"/>
            <a:ext cx="5785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B2273D"/>
                </a:solidFill>
              </a:rPr>
              <a:t>Classification Model</a:t>
            </a:r>
            <a:endParaRPr sz="1700" b="1">
              <a:solidFill>
                <a:srgbClr val="B2273D"/>
              </a:solidFill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99600" y="534000"/>
            <a:ext cx="91440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For our objective </a:t>
            </a:r>
            <a:endParaRPr sz="1500" b="1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❏"/>
            </a:pPr>
            <a:r>
              <a:rPr lang="en" sz="1500">
                <a:solidFill>
                  <a:srgbClr val="4D4E4D"/>
                </a:solidFill>
              </a:rPr>
              <a:t>To </a:t>
            </a:r>
            <a:r>
              <a:rPr lang="en" sz="1500">
                <a:solidFill>
                  <a:srgbClr val="990000"/>
                </a:solidFill>
              </a:rPr>
              <a:t>develop a conceptual framework for automated defect detection system on the molded pulp packaging</a:t>
            </a:r>
            <a:r>
              <a:rPr lang="en" sz="1500">
                <a:solidFill>
                  <a:srgbClr val="4D4E4D"/>
                </a:solidFill>
              </a:rPr>
              <a:t> in the way that potentially serve as an </a:t>
            </a:r>
            <a:r>
              <a:rPr lang="en" sz="1500">
                <a:solidFill>
                  <a:srgbClr val="1C4587"/>
                </a:solidFill>
              </a:rPr>
              <a:t>industry-specific practical case study</a:t>
            </a:r>
            <a:r>
              <a:rPr lang="en" sz="1500">
                <a:solidFill>
                  <a:srgbClr val="4D4E4D"/>
                </a:solidFill>
              </a:rPr>
              <a:t>.</a:t>
            </a:r>
            <a:endParaRPr sz="1500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❏"/>
            </a:pPr>
            <a:r>
              <a:rPr lang="en" sz="1500">
                <a:solidFill>
                  <a:srgbClr val="4D4E4D"/>
                </a:solidFill>
              </a:rPr>
              <a:t>The model must be </a:t>
            </a:r>
            <a:r>
              <a:rPr lang="en" sz="1500">
                <a:solidFill>
                  <a:srgbClr val="274E13"/>
                </a:solidFill>
              </a:rPr>
              <a:t>able to classify whether the product images belong to a defect category or not</a:t>
            </a:r>
            <a:r>
              <a:rPr lang="en" sz="1500">
                <a:solidFill>
                  <a:srgbClr val="4D4E4D"/>
                </a:solidFill>
              </a:rPr>
              <a:t>.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284" name="Google Shape;284;p32"/>
          <p:cNvSpPr txBox="1"/>
          <p:nvPr/>
        </p:nvSpPr>
        <p:spPr>
          <a:xfrm>
            <a:off x="-76200" y="1973875"/>
            <a:ext cx="93432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1155CC"/>
                </a:solidFill>
              </a:rPr>
              <a:t>The research algorithm is based on </a:t>
            </a:r>
            <a:endParaRPr sz="1500">
              <a:solidFill>
                <a:srgbClr val="1155CC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 b="1">
                <a:solidFill>
                  <a:srgbClr val="741B47"/>
                </a:solidFill>
              </a:rPr>
              <a:t>Deep learning algorithm</a:t>
            </a:r>
            <a:r>
              <a:rPr lang="en" sz="1500">
                <a:solidFill>
                  <a:srgbClr val="741B47"/>
                </a:solidFill>
              </a:rPr>
              <a:t>,</a:t>
            </a:r>
            <a:r>
              <a:rPr lang="en" sz="1500">
                <a:solidFill>
                  <a:srgbClr val="4D4E4D"/>
                </a:solidFill>
              </a:rPr>
              <a:t> CNN -  </a:t>
            </a:r>
            <a:r>
              <a:rPr lang="en" sz="1500">
                <a:solidFill>
                  <a:srgbClr val="CC0000"/>
                </a:solidFill>
              </a:rPr>
              <a:t>Xception architecture</a:t>
            </a:r>
            <a:r>
              <a:rPr lang="en" sz="1500">
                <a:solidFill>
                  <a:srgbClr val="4D4E4D"/>
                </a:solidFill>
              </a:rPr>
              <a:t> with hyper-parameter tuning</a:t>
            </a:r>
            <a:endParaRPr sz="1500">
              <a:solidFill>
                <a:srgbClr val="4D4E4D"/>
              </a:solidFill>
            </a:endParaRPr>
          </a:p>
          <a:p>
            <a:pPr marL="13716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○"/>
            </a:pPr>
            <a:r>
              <a:rPr lang="en" sz="1500">
                <a:solidFill>
                  <a:srgbClr val="0000FF"/>
                </a:solidFill>
              </a:rPr>
              <a:t>Image Resolution</a:t>
            </a:r>
            <a:endParaRPr sz="1500">
              <a:solidFill>
                <a:srgbClr val="0000FF"/>
              </a:solidFill>
            </a:endParaRPr>
          </a:p>
          <a:p>
            <a:pPr marL="13716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○"/>
            </a:pPr>
            <a:r>
              <a:rPr lang="en" sz="1500">
                <a:solidFill>
                  <a:srgbClr val="0000FF"/>
                </a:solidFill>
              </a:rPr>
              <a:t>Learning rate</a:t>
            </a:r>
            <a:endParaRPr sz="1500">
              <a:solidFill>
                <a:srgbClr val="0000FF"/>
              </a:solidFill>
            </a:endParaRPr>
          </a:p>
          <a:p>
            <a:pPr marL="13716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○"/>
            </a:pPr>
            <a:r>
              <a:rPr lang="en" sz="1500">
                <a:solidFill>
                  <a:srgbClr val="0000FF"/>
                </a:solidFill>
              </a:rPr>
              <a:t>Batch size</a:t>
            </a:r>
            <a:br>
              <a:rPr lang="en" sz="1500">
                <a:solidFill>
                  <a:srgbClr val="4D4E4D"/>
                </a:solidFill>
              </a:rPr>
            </a:br>
            <a:endParaRPr sz="1500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>
                <a:solidFill>
                  <a:srgbClr val="4D4E4D"/>
                </a:solidFill>
              </a:rPr>
              <a:t>In comparison with </a:t>
            </a:r>
            <a:r>
              <a:rPr lang="en" sz="1500" b="1">
                <a:solidFill>
                  <a:srgbClr val="741B47"/>
                </a:solidFill>
              </a:rPr>
              <a:t>Supervised learning algorithms</a:t>
            </a:r>
            <a:r>
              <a:rPr lang="en" sz="1500">
                <a:solidFill>
                  <a:srgbClr val="4D4E4D"/>
                </a:solidFill>
              </a:rPr>
              <a:t>; </a:t>
            </a:r>
            <a:r>
              <a:rPr lang="en" sz="1500">
                <a:solidFill>
                  <a:srgbClr val="CC0000"/>
                </a:solidFill>
              </a:rPr>
              <a:t>SVM </a:t>
            </a:r>
            <a:r>
              <a:rPr lang="en" sz="1500">
                <a:solidFill>
                  <a:srgbClr val="4D4E4D"/>
                </a:solidFill>
              </a:rPr>
              <a:t>&amp; </a:t>
            </a:r>
            <a:r>
              <a:rPr lang="en" sz="1500">
                <a:solidFill>
                  <a:srgbClr val="CC0000"/>
                </a:solidFill>
              </a:rPr>
              <a:t>Naive Bayes</a:t>
            </a:r>
            <a:endParaRPr sz="1500">
              <a:solidFill>
                <a:srgbClr val="CC0000"/>
              </a:solidFill>
            </a:endParaRPr>
          </a:p>
          <a:p>
            <a:pPr marL="13716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○"/>
            </a:pPr>
            <a:r>
              <a:rPr lang="en" sz="1500">
                <a:solidFill>
                  <a:srgbClr val="4D4E4D"/>
                </a:solidFill>
              </a:rPr>
              <a:t>Implement </a:t>
            </a:r>
            <a:r>
              <a:rPr lang="en" sz="1500">
                <a:solidFill>
                  <a:srgbClr val="0000FF"/>
                </a:solidFill>
              </a:rPr>
              <a:t>ORB </a:t>
            </a:r>
            <a:r>
              <a:rPr lang="en" sz="1500">
                <a:solidFill>
                  <a:srgbClr val="4D4E4D"/>
                </a:solidFill>
              </a:rPr>
              <a:t>(Oriented FAST and Rotated BRIEF) </a:t>
            </a:r>
            <a:br>
              <a:rPr lang="en" sz="1500">
                <a:solidFill>
                  <a:srgbClr val="4D4E4D"/>
                </a:solidFill>
              </a:rPr>
            </a:br>
            <a:r>
              <a:rPr lang="en" sz="1500">
                <a:solidFill>
                  <a:srgbClr val="4D4E4D"/>
                </a:solidFill>
              </a:rPr>
              <a:t>&amp; Bag-of-Visual-Word (</a:t>
            </a:r>
            <a:r>
              <a:rPr lang="en" sz="1500">
                <a:solidFill>
                  <a:srgbClr val="0000FF"/>
                </a:solidFill>
              </a:rPr>
              <a:t>BoVW</a:t>
            </a:r>
            <a:r>
              <a:rPr lang="en" sz="1500">
                <a:solidFill>
                  <a:srgbClr val="4D4E4D"/>
                </a:solidFill>
              </a:rPr>
              <a:t>) features extraction techniques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22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3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25" y="1478325"/>
            <a:ext cx="5263477" cy="335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3"/>
          <p:cNvSpPr txBox="1"/>
          <p:nvPr/>
        </p:nvSpPr>
        <p:spPr>
          <a:xfrm>
            <a:off x="60925" y="325425"/>
            <a:ext cx="9144000" cy="1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D4E4D"/>
                </a:solidFill>
              </a:rPr>
              <a:t>Proposed by </a:t>
            </a:r>
            <a:r>
              <a:rPr lang="en" u="sng">
                <a:solidFill>
                  <a:srgbClr val="4D4E4D"/>
                </a:solidFill>
              </a:rPr>
              <a:t>Google, Inc</a:t>
            </a:r>
            <a:r>
              <a:rPr lang="en">
                <a:solidFill>
                  <a:srgbClr val="4D4E4D"/>
                </a:solidFill>
              </a:rPr>
              <a:t>.</a:t>
            </a:r>
            <a:endParaRPr>
              <a:solidFill>
                <a:srgbClr val="4D4E4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Applied</a:t>
            </a:r>
            <a:r>
              <a:rPr lang="en" u="sng">
                <a:solidFill>
                  <a:srgbClr val="4D4E4D"/>
                </a:solidFill>
              </a:rPr>
              <a:t> depthwise separable convolution and shortcuts between convolution </a:t>
            </a:r>
            <a:r>
              <a:rPr lang="en">
                <a:solidFill>
                  <a:srgbClr val="4D4E4D"/>
                </a:solidFill>
              </a:rPr>
              <a:t>blocks as in ResNet</a:t>
            </a:r>
            <a:endParaRPr>
              <a:solidFill>
                <a:srgbClr val="4D4E4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Can </a:t>
            </a:r>
            <a:r>
              <a:rPr lang="en" u="sng">
                <a:solidFill>
                  <a:srgbClr val="4D4E4D"/>
                </a:solidFill>
              </a:rPr>
              <a:t>reduce the convolution operation cost</a:t>
            </a:r>
            <a:r>
              <a:rPr lang="en">
                <a:solidFill>
                  <a:srgbClr val="4D4E4D"/>
                </a:solidFill>
              </a:rPr>
              <a:t> and has overperformed VGG-16, ResNet and Inception V3 based on research paper by Google, Inc</a:t>
            </a:r>
            <a:endParaRPr>
              <a:solidFill>
                <a:srgbClr val="4D4E4D"/>
              </a:solidFill>
            </a:endParaRPr>
          </a:p>
        </p:txBody>
      </p:sp>
      <p:sp>
        <p:nvSpPr>
          <p:cNvPr id="293" name="Google Shape;293;p33"/>
          <p:cNvSpPr txBox="1"/>
          <p:nvPr/>
        </p:nvSpPr>
        <p:spPr>
          <a:xfrm>
            <a:off x="-33400" y="-13875"/>
            <a:ext cx="4283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73763"/>
                </a:solidFill>
              </a:rPr>
              <a:t>Deep Learning CNN - </a:t>
            </a:r>
            <a:r>
              <a:rPr lang="en" sz="1500" b="1">
                <a:solidFill>
                  <a:srgbClr val="CC0000"/>
                </a:solidFill>
              </a:rPr>
              <a:t>Xception architecture </a:t>
            </a:r>
            <a:endParaRPr sz="1500" b="1">
              <a:solidFill>
                <a:srgbClr val="CC0000"/>
              </a:solidFill>
            </a:endParaRPr>
          </a:p>
        </p:txBody>
      </p:sp>
      <p:sp>
        <p:nvSpPr>
          <p:cNvPr id="294" name="Google Shape;294;p33"/>
          <p:cNvSpPr txBox="1"/>
          <p:nvPr/>
        </p:nvSpPr>
        <p:spPr>
          <a:xfrm>
            <a:off x="5493825" y="2269775"/>
            <a:ext cx="3364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Few use cases of the Xception model can be found in the literature</a:t>
            </a:r>
            <a:endParaRPr>
              <a:solidFill>
                <a:srgbClr val="99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1C4587"/>
                </a:solidFill>
              </a:rPr>
            </a:br>
            <a:r>
              <a:rPr lang="en">
                <a:solidFill>
                  <a:srgbClr val="1C4587"/>
                </a:solidFill>
              </a:rPr>
              <a:t>Our research, we have decided to make contribution by implementing the advantage of Xception model.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295" name="Google Shape;295;p33"/>
          <p:cNvSpPr txBox="1"/>
          <p:nvPr/>
        </p:nvSpPr>
        <p:spPr>
          <a:xfrm>
            <a:off x="3590275" y="424862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B2273D"/>
                </a:solidFill>
              </a:rPr>
              <a:t>Depth of 126</a:t>
            </a:r>
            <a:br>
              <a:rPr lang="en" sz="1100">
                <a:solidFill>
                  <a:srgbClr val="B2273D"/>
                </a:solidFill>
              </a:rPr>
            </a:br>
            <a:r>
              <a:rPr lang="en" sz="1100">
                <a:solidFill>
                  <a:srgbClr val="B2273D"/>
                </a:solidFill>
              </a:rPr>
              <a:t>36 convolutional layers </a:t>
            </a:r>
            <a:br>
              <a:rPr lang="en" sz="1100">
                <a:solidFill>
                  <a:srgbClr val="B2273D"/>
                </a:solidFill>
              </a:rPr>
            </a:br>
            <a:r>
              <a:rPr lang="en" sz="1100">
                <a:solidFill>
                  <a:srgbClr val="B2273D"/>
                </a:solidFill>
              </a:rPr>
              <a:t>to extract features</a:t>
            </a:r>
            <a:endParaRPr sz="1100">
              <a:solidFill>
                <a:srgbClr val="B2273D"/>
              </a:solidFill>
            </a:endParaRPr>
          </a:p>
        </p:txBody>
      </p:sp>
      <p:sp>
        <p:nvSpPr>
          <p:cNvPr id="296" name="Google Shape;296;p33"/>
          <p:cNvSpPr/>
          <p:nvPr/>
        </p:nvSpPr>
        <p:spPr>
          <a:xfrm>
            <a:off x="3519700" y="2181313"/>
            <a:ext cx="519900" cy="323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3"/>
          <p:cNvSpPr/>
          <p:nvPr/>
        </p:nvSpPr>
        <p:spPr>
          <a:xfrm>
            <a:off x="412700" y="2571738"/>
            <a:ext cx="519900" cy="323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3"/>
          <p:cNvSpPr/>
          <p:nvPr/>
        </p:nvSpPr>
        <p:spPr>
          <a:xfrm>
            <a:off x="412700" y="3321438"/>
            <a:ext cx="519900" cy="323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3"/>
          <p:cNvSpPr/>
          <p:nvPr/>
        </p:nvSpPr>
        <p:spPr>
          <a:xfrm>
            <a:off x="412700" y="4071138"/>
            <a:ext cx="519900" cy="323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3"/>
          <p:cNvSpPr/>
          <p:nvPr/>
        </p:nvSpPr>
        <p:spPr>
          <a:xfrm>
            <a:off x="2379150" y="2571744"/>
            <a:ext cx="1029900" cy="1494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3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23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4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1646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 txBox="1"/>
          <p:nvPr/>
        </p:nvSpPr>
        <p:spPr>
          <a:xfrm>
            <a:off x="38975" y="17800"/>
            <a:ext cx="20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2273D"/>
                </a:solidFill>
              </a:rPr>
              <a:t>Xception architecture</a:t>
            </a:r>
            <a:endParaRPr b="1">
              <a:solidFill>
                <a:srgbClr val="B2273D"/>
              </a:solidFill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322975" y="1005125"/>
            <a:ext cx="9345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To find </a:t>
            </a:r>
            <a:r>
              <a:rPr lang="en">
                <a:solidFill>
                  <a:srgbClr val="1155CC"/>
                </a:solidFill>
              </a:rPr>
              <a:t>optimal resolution</a:t>
            </a:r>
            <a:r>
              <a:rPr lang="en">
                <a:solidFill>
                  <a:srgbClr val="4D4E4D"/>
                </a:solidFill>
              </a:rPr>
              <a:t> that suited our model’s application. </a:t>
            </a:r>
            <a:endParaRPr>
              <a:solidFill>
                <a:srgbClr val="4D4E4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Image resolution affect the </a:t>
            </a:r>
            <a:r>
              <a:rPr lang="en">
                <a:solidFill>
                  <a:srgbClr val="7F6000"/>
                </a:solidFill>
              </a:rPr>
              <a:t>visual information</a:t>
            </a:r>
            <a:r>
              <a:rPr lang="en">
                <a:solidFill>
                  <a:srgbClr val="4D4E4D"/>
                </a:solidFill>
              </a:rPr>
              <a:t> contained in the images </a:t>
            </a:r>
            <a:br>
              <a:rPr lang="en">
                <a:solidFill>
                  <a:srgbClr val="4D4E4D"/>
                </a:solidFill>
              </a:rPr>
            </a:br>
            <a:r>
              <a:rPr lang="en">
                <a:solidFill>
                  <a:srgbClr val="4D4E4D"/>
                </a:solidFill>
              </a:rPr>
              <a:t>and </a:t>
            </a:r>
            <a:r>
              <a:rPr lang="en">
                <a:solidFill>
                  <a:srgbClr val="7F6000"/>
                </a:solidFill>
              </a:rPr>
              <a:t>computation resource requirements</a:t>
            </a:r>
            <a:endParaRPr b="1">
              <a:solidFill>
                <a:srgbClr val="7F6000"/>
              </a:solidFill>
            </a:endParaRPr>
          </a:p>
        </p:txBody>
      </p:sp>
      <p:sp>
        <p:nvSpPr>
          <p:cNvPr id="309" name="Google Shape;309;p34"/>
          <p:cNvSpPr txBox="1"/>
          <p:nvPr/>
        </p:nvSpPr>
        <p:spPr>
          <a:xfrm>
            <a:off x="172300" y="716750"/>
            <a:ext cx="322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Image Resolution Tuning</a:t>
            </a:r>
            <a:endParaRPr sz="1500" b="1">
              <a:solidFill>
                <a:schemeClr val="dk1"/>
              </a:solidFill>
            </a:endParaRPr>
          </a:p>
        </p:txBody>
      </p:sp>
      <p:sp>
        <p:nvSpPr>
          <p:cNvPr id="310" name="Google Shape;310;p34"/>
          <p:cNvSpPr txBox="1"/>
          <p:nvPr/>
        </p:nvSpPr>
        <p:spPr>
          <a:xfrm>
            <a:off x="1007125" y="301100"/>
            <a:ext cx="766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FF"/>
                </a:solidFill>
              </a:rPr>
              <a:t>To choose the suitable value of hyper-parameters, it is important to build a robust CNN model</a:t>
            </a:r>
            <a:endParaRPr>
              <a:solidFill>
                <a:srgbClr val="9900FF"/>
              </a:solidFill>
            </a:endParaRPr>
          </a:p>
        </p:txBody>
      </p:sp>
      <p:pic>
        <p:nvPicPr>
          <p:cNvPr id="311" name="Google Shape;31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00" y="1900925"/>
            <a:ext cx="8857150" cy="28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24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5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1646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 txBox="1"/>
          <p:nvPr/>
        </p:nvSpPr>
        <p:spPr>
          <a:xfrm>
            <a:off x="38975" y="94000"/>
            <a:ext cx="20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2273D"/>
                </a:solidFill>
              </a:rPr>
              <a:t>Xception architecture</a:t>
            </a:r>
            <a:endParaRPr b="1">
              <a:solidFill>
                <a:srgbClr val="B2273D"/>
              </a:solidFill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476850" y="1227375"/>
            <a:ext cx="9345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To find the </a:t>
            </a:r>
            <a:r>
              <a:rPr lang="en">
                <a:solidFill>
                  <a:srgbClr val="1155CC"/>
                </a:solidFill>
              </a:rPr>
              <a:t>optimal learning rate</a:t>
            </a:r>
            <a:r>
              <a:rPr lang="en">
                <a:solidFill>
                  <a:srgbClr val="4D4E4D"/>
                </a:solidFill>
              </a:rPr>
              <a:t> for the model</a:t>
            </a:r>
            <a:endParaRPr>
              <a:solidFill>
                <a:srgbClr val="4D4E4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To study </a:t>
            </a:r>
            <a:r>
              <a:rPr lang="en">
                <a:solidFill>
                  <a:srgbClr val="1155CC"/>
                </a:solidFill>
              </a:rPr>
              <a:t>how defect detection model performance was affected </a:t>
            </a:r>
            <a:r>
              <a:rPr lang="en">
                <a:solidFill>
                  <a:srgbClr val="4D4E4D"/>
                </a:solidFill>
              </a:rPr>
              <a:t>by different Learning Rate</a:t>
            </a:r>
            <a:endParaRPr>
              <a:solidFill>
                <a:srgbClr val="4D4E4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LR is varied to include </a:t>
            </a:r>
            <a:r>
              <a:rPr lang="en">
                <a:solidFill>
                  <a:srgbClr val="CC0000"/>
                </a:solidFill>
              </a:rPr>
              <a:t>0.004, 0.001(default), 0.0001</a:t>
            </a:r>
            <a:r>
              <a:rPr lang="en">
                <a:solidFill>
                  <a:srgbClr val="4D4E4D"/>
                </a:solidFill>
              </a:rPr>
              <a:t> and</a:t>
            </a:r>
            <a:r>
              <a:rPr lang="en">
                <a:solidFill>
                  <a:srgbClr val="99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0.0004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320" name="Google Shape;320;p35"/>
          <p:cNvSpPr txBox="1"/>
          <p:nvPr/>
        </p:nvSpPr>
        <p:spPr>
          <a:xfrm>
            <a:off x="297000" y="750300"/>
            <a:ext cx="3228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</a:rPr>
              <a:t>Learning Rate (LR) Tuning</a:t>
            </a:r>
            <a:endParaRPr sz="1500" b="1">
              <a:solidFill>
                <a:schemeClr val="dk1"/>
              </a:solidFill>
            </a:endParaRPr>
          </a:p>
        </p:txBody>
      </p:sp>
      <p:sp>
        <p:nvSpPr>
          <p:cNvPr id="321" name="Google Shape;321;p35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25</a:t>
            </a:r>
            <a:endParaRPr sz="1200">
              <a:solidFill>
                <a:srgbClr val="274E13"/>
              </a:solidFill>
            </a:endParaRPr>
          </a:p>
        </p:txBody>
      </p:sp>
      <p:sp>
        <p:nvSpPr>
          <p:cNvPr id="322" name="Google Shape;322;p35"/>
          <p:cNvSpPr txBox="1"/>
          <p:nvPr/>
        </p:nvSpPr>
        <p:spPr>
          <a:xfrm>
            <a:off x="2004163" y="2508038"/>
            <a:ext cx="35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Nadam optimizer</a:t>
            </a:r>
            <a:endParaRPr b="1">
              <a:solidFill>
                <a:srgbClr val="0000FF"/>
              </a:solidFill>
            </a:endParaRPr>
          </a:p>
        </p:txBody>
      </p:sp>
      <p:pic>
        <p:nvPicPr>
          <p:cNvPr id="323" name="Google Shape;32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7965" y="2920587"/>
            <a:ext cx="5135674" cy="114878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/>
          <p:nvPr/>
        </p:nvSpPr>
        <p:spPr>
          <a:xfrm>
            <a:off x="3796349" y="3040383"/>
            <a:ext cx="368400" cy="412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 txBox="1"/>
          <p:nvPr/>
        </p:nvSpPr>
        <p:spPr>
          <a:xfrm>
            <a:off x="4036783" y="2716275"/>
            <a:ext cx="608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LR</a:t>
            </a:r>
            <a:endParaRPr sz="1200" b="1">
              <a:solidFill>
                <a:srgbClr val="0B5394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6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 txBox="1"/>
          <p:nvPr/>
        </p:nvSpPr>
        <p:spPr>
          <a:xfrm>
            <a:off x="256625" y="1258750"/>
            <a:ext cx="40461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D4E4D"/>
                </a:solidFill>
              </a:rPr>
              <a:t>The techniques implemented in our research are </a:t>
            </a:r>
            <a:endParaRPr>
              <a:solidFill>
                <a:srgbClr val="4D4E4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Image Flip</a:t>
            </a:r>
            <a:endParaRPr>
              <a:solidFill>
                <a:srgbClr val="4D4E4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400"/>
              <a:buChar char="●"/>
            </a:pPr>
            <a:r>
              <a:rPr lang="en">
                <a:solidFill>
                  <a:srgbClr val="4D4E4D"/>
                </a:solidFill>
              </a:rPr>
              <a:t>Image Rotation</a:t>
            </a:r>
            <a:endParaRPr b="1">
              <a:solidFill>
                <a:srgbClr val="4D4E4D"/>
              </a:solidFill>
            </a:endParaRPr>
          </a:p>
        </p:txBody>
      </p:sp>
      <p:sp>
        <p:nvSpPr>
          <p:cNvPr id="332" name="Google Shape;332;p36"/>
          <p:cNvSpPr txBox="1"/>
          <p:nvPr/>
        </p:nvSpPr>
        <p:spPr>
          <a:xfrm>
            <a:off x="191375" y="934750"/>
            <a:ext cx="289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Image Augmentation technique 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33" name="Google Shape;333;p36"/>
          <p:cNvPicPr preferRelativeResize="0"/>
          <p:nvPr/>
        </p:nvPicPr>
        <p:blipFill rotWithShape="1">
          <a:blip r:embed="rId4">
            <a:alphaModFix/>
          </a:blip>
          <a:srcRect l="49733"/>
          <a:stretch/>
        </p:blipFill>
        <p:spPr>
          <a:xfrm rot="-5400000">
            <a:off x="1011623" y="2089364"/>
            <a:ext cx="2536101" cy="273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 txBox="1"/>
          <p:nvPr/>
        </p:nvSpPr>
        <p:spPr>
          <a:xfrm>
            <a:off x="38975" y="94000"/>
            <a:ext cx="20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2273D"/>
                </a:solidFill>
              </a:rPr>
              <a:t>Xception architecture</a:t>
            </a:r>
            <a:endParaRPr b="1">
              <a:solidFill>
                <a:srgbClr val="B2273D"/>
              </a:solidFill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411725" y="521125"/>
            <a:ext cx="802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our research, we treat </a:t>
            </a:r>
            <a:r>
              <a:rPr lang="en">
                <a:solidFill>
                  <a:srgbClr val="990000"/>
                </a:solidFill>
              </a:rPr>
              <a:t>image augmentation</a:t>
            </a:r>
            <a:r>
              <a:rPr lang="en"/>
              <a:t> and the </a:t>
            </a:r>
            <a:r>
              <a:rPr lang="en">
                <a:solidFill>
                  <a:srgbClr val="990000"/>
                </a:solidFill>
              </a:rPr>
              <a:t>optimizer algorithm</a:t>
            </a:r>
            <a:r>
              <a:rPr lang="en"/>
              <a:t> as </a:t>
            </a:r>
            <a:r>
              <a:rPr lang="en">
                <a:solidFill>
                  <a:srgbClr val="1155CC"/>
                </a:solidFill>
              </a:rPr>
              <a:t>constant parameters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336" name="Google Shape;336;p36"/>
          <p:cNvSpPr txBox="1"/>
          <p:nvPr/>
        </p:nvSpPr>
        <p:spPr>
          <a:xfrm>
            <a:off x="4880175" y="934750"/>
            <a:ext cx="355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Nesterov-accelerated Adaptive Moment Estimation </a:t>
            </a:r>
            <a:r>
              <a:rPr lang="en" b="1">
                <a:solidFill>
                  <a:srgbClr val="0000FF"/>
                </a:solidFill>
              </a:rPr>
              <a:t>(Nadam) optimizer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37" name="Google Shape;337;p36"/>
          <p:cNvSpPr txBox="1"/>
          <p:nvPr/>
        </p:nvSpPr>
        <p:spPr>
          <a:xfrm>
            <a:off x="4900025" y="1449025"/>
            <a:ext cx="4422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Advantages from a fusion of Adam </a:t>
            </a:r>
            <a:br>
              <a:rPr lang="en" sz="1300"/>
            </a:br>
            <a:r>
              <a:rPr lang="en" sz="1300"/>
              <a:t>and Nesterov momentum (Nadam)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Can improve the speed of convergence  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Require the least exhaustive parameter tuning</a:t>
            </a:r>
            <a:endParaRPr sz="1300"/>
          </a:p>
        </p:txBody>
      </p:sp>
      <p:pic>
        <p:nvPicPr>
          <p:cNvPr id="338" name="Google Shape;33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2000" y="3045988"/>
            <a:ext cx="4422001" cy="90111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6"/>
          <p:cNvSpPr/>
          <p:nvPr/>
        </p:nvSpPr>
        <p:spPr>
          <a:xfrm>
            <a:off x="6330746" y="3139956"/>
            <a:ext cx="317100" cy="3237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6"/>
          <p:cNvSpPr txBox="1"/>
          <p:nvPr/>
        </p:nvSpPr>
        <p:spPr>
          <a:xfrm>
            <a:off x="6537768" y="2885725"/>
            <a:ext cx="52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LR</a:t>
            </a:r>
            <a:endParaRPr sz="1200" b="1">
              <a:solidFill>
                <a:srgbClr val="0B5394"/>
              </a:solidFill>
            </a:endParaRPr>
          </a:p>
        </p:txBody>
      </p:sp>
      <p:sp>
        <p:nvSpPr>
          <p:cNvPr id="341" name="Google Shape;341;p36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26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7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7"/>
          <p:cNvSpPr txBox="1"/>
          <p:nvPr/>
        </p:nvSpPr>
        <p:spPr>
          <a:xfrm>
            <a:off x="38975" y="17800"/>
            <a:ext cx="299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Supervised Learning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259325" y="432650"/>
            <a:ext cx="8616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comparison to the deep learning model - Xception architecture, we build supervised learning models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>
                <a:solidFill>
                  <a:srgbClr val="1155CC"/>
                </a:solidFill>
              </a:rPr>
              <a:t>SVM </a:t>
            </a:r>
            <a:r>
              <a:rPr lang="en"/>
              <a:t>and </a:t>
            </a:r>
            <a:r>
              <a:rPr lang="en">
                <a:solidFill>
                  <a:srgbClr val="1155CC"/>
                </a:solidFill>
              </a:rPr>
              <a:t>Naive bayes</a:t>
            </a:r>
            <a:endParaRPr>
              <a:solidFill>
                <a:srgbClr val="1155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Implemented the </a:t>
            </a:r>
            <a:r>
              <a:rPr lang="en">
                <a:solidFill>
                  <a:srgbClr val="134F5C"/>
                </a:solidFill>
              </a:rPr>
              <a:t>ORB &amp;</a:t>
            </a:r>
            <a:r>
              <a:rPr lang="en"/>
              <a:t> </a:t>
            </a:r>
            <a:r>
              <a:rPr lang="en">
                <a:solidFill>
                  <a:srgbClr val="134F5C"/>
                </a:solidFill>
              </a:rPr>
              <a:t>Bag-of-Visual-Word (BoVW)</a:t>
            </a:r>
            <a:r>
              <a:rPr lang="en"/>
              <a:t> approach to extract features from images</a:t>
            </a:r>
            <a:endParaRPr/>
          </a:p>
        </p:txBody>
      </p:sp>
      <p:pic>
        <p:nvPicPr>
          <p:cNvPr id="349" name="Google Shape;3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525" y="1339775"/>
            <a:ext cx="7131438" cy="32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7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27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38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333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8"/>
          <p:cNvSpPr txBox="1"/>
          <p:nvPr/>
        </p:nvSpPr>
        <p:spPr>
          <a:xfrm>
            <a:off x="5524500" y="-55125"/>
            <a:ext cx="490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2.5 Defect Detection in Manufacturing Overview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357" name="Google Shape;357;p38"/>
          <p:cNvSpPr txBox="1"/>
          <p:nvPr/>
        </p:nvSpPr>
        <p:spPr>
          <a:xfrm>
            <a:off x="-14100" y="76200"/>
            <a:ext cx="9172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Evaluation of Machine Learning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358" name="Google Shape;358;p38"/>
          <p:cNvSpPr txBox="1"/>
          <p:nvPr/>
        </p:nvSpPr>
        <p:spPr>
          <a:xfrm>
            <a:off x="866850" y="443950"/>
            <a:ext cx="917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2273D"/>
                </a:solidFill>
              </a:rPr>
              <a:t>How to notices which of its results were appropriate and which contained mistake.</a:t>
            </a:r>
            <a:endParaRPr>
              <a:solidFill>
                <a:srgbClr val="B2273D"/>
              </a:solidFill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295350" y="1034850"/>
            <a:ext cx="79263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500"/>
              <a:buChar char="●"/>
            </a:pPr>
            <a:r>
              <a:rPr lang="en" sz="1500" b="1">
                <a:solidFill>
                  <a:srgbClr val="1155CC"/>
                </a:solidFill>
              </a:rPr>
              <a:t>The </a:t>
            </a:r>
            <a:r>
              <a:rPr lang="en" sz="1500" b="1">
                <a:solidFill>
                  <a:srgbClr val="990000"/>
                </a:solidFill>
              </a:rPr>
              <a:t>accuracy </a:t>
            </a:r>
            <a:r>
              <a:rPr lang="en" sz="1500" b="1">
                <a:solidFill>
                  <a:srgbClr val="1155CC"/>
                </a:solidFill>
              </a:rPr>
              <a:t>and misclassification rate </a:t>
            </a:r>
            <a:endParaRPr sz="1500" b="1">
              <a:solidFill>
                <a:srgbClr val="1155CC"/>
              </a:solidFill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500"/>
              <a:buChar char="○"/>
            </a:pPr>
            <a:r>
              <a:rPr lang="en" sz="1500">
                <a:solidFill>
                  <a:srgbClr val="134F5C"/>
                </a:solidFill>
              </a:rPr>
              <a:t>Model must classify product accurately</a:t>
            </a:r>
            <a:br>
              <a:rPr lang="en" sz="1500" b="1">
                <a:solidFill>
                  <a:srgbClr val="1155CC"/>
                </a:solidFill>
              </a:rPr>
            </a:br>
            <a:endParaRPr sz="1500"/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500"/>
              <a:buChar char="●"/>
            </a:pPr>
            <a:r>
              <a:rPr lang="en" sz="1500" b="1">
                <a:solidFill>
                  <a:srgbClr val="1155CC"/>
                </a:solidFill>
              </a:rPr>
              <a:t>The </a:t>
            </a:r>
            <a:r>
              <a:rPr lang="en" sz="1500" b="1">
                <a:solidFill>
                  <a:srgbClr val="990000"/>
                </a:solidFill>
              </a:rPr>
              <a:t>precision </a:t>
            </a:r>
            <a:r>
              <a:rPr lang="en" sz="1500" b="1">
                <a:solidFill>
                  <a:srgbClr val="1155CC"/>
                </a:solidFill>
              </a:rPr>
              <a:t>value of </a:t>
            </a:r>
            <a:r>
              <a:rPr lang="en" sz="1500" b="1">
                <a:solidFill>
                  <a:srgbClr val="252424"/>
                </a:solidFill>
              </a:rPr>
              <a:t>defective category</a:t>
            </a:r>
            <a:endParaRPr sz="1500" b="1">
              <a:solidFill>
                <a:srgbClr val="252424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500"/>
              <a:buChar char="○"/>
            </a:pPr>
            <a:r>
              <a:rPr lang="en" sz="1500">
                <a:solidFill>
                  <a:srgbClr val="134F5C"/>
                </a:solidFill>
              </a:rPr>
              <a:t>Avoid misclassifying a defective product as a non-defective one</a:t>
            </a:r>
            <a:br>
              <a:rPr lang="en" sz="1500">
                <a:solidFill>
                  <a:srgbClr val="134F5C"/>
                </a:solidFill>
              </a:rPr>
            </a:br>
            <a:br>
              <a:rPr lang="en" sz="1500">
                <a:solidFill>
                  <a:srgbClr val="134F5C"/>
                </a:solidFill>
              </a:rPr>
            </a:br>
            <a:br>
              <a:rPr lang="en" sz="1500">
                <a:solidFill>
                  <a:srgbClr val="134F5C"/>
                </a:solidFill>
              </a:rPr>
            </a:br>
            <a:br>
              <a:rPr lang="en" sz="1500">
                <a:solidFill>
                  <a:srgbClr val="134F5C"/>
                </a:solidFill>
              </a:rPr>
            </a:br>
            <a:endParaRPr sz="1500">
              <a:solidFill>
                <a:srgbClr val="134F5C"/>
              </a:solidFill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1500"/>
              <a:buChar char="○"/>
            </a:pPr>
            <a:r>
              <a:rPr lang="en" sz="1500">
                <a:solidFill>
                  <a:srgbClr val="9900FF"/>
                </a:solidFill>
              </a:rPr>
              <a:t>Lower the precision value</a:t>
            </a:r>
            <a:r>
              <a:rPr lang="en" sz="1500">
                <a:solidFill>
                  <a:srgbClr val="351C75"/>
                </a:solidFill>
              </a:rPr>
              <a:t>,</a:t>
            </a:r>
            <a:r>
              <a:rPr lang="en" sz="1500">
                <a:solidFill>
                  <a:srgbClr val="134F5C"/>
                </a:solidFill>
              </a:rPr>
              <a:t> the </a:t>
            </a:r>
            <a:r>
              <a:rPr lang="en" sz="1500">
                <a:solidFill>
                  <a:srgbClr val="1155CC"/>
                </a:solidFill>
              </a:rPr>
              <a:t>more overlooked cases cause more defective products to escape quality control to consumers</a:t>
            </a:r>
            <a:r>
              <a:rPr lang="en" sz="1500">
                <a:solidFill>
                  <a:srgbClr val="134F5C"/>
                </a:solidFill>
              </a:rPr>
              <a:t>, which could lead to consumer complaints and company losses. </a:t>
            </a:r>
            <a:endParaRPr sz="1500">
              <a:solidFill>
                <a:srgbClr val="134F5C"/>
              </a:solidFill>
            </a:endParaRPr>
          </a:p>
        </p:txBody>
      </p:sp>
      <p:pic>
        <p:nvPicPr>
          <p:cNvPr id="360" name="Google Shape;360;p38"/>
          <p:cNvPicPr preferRelativeResize="0"/>
          <p:nvPr/>
        </p:nvPicPr>
        <p:blipFill rotWithShape="1">
          <a:blip r:embed="rId4">
            <a:alphaModFix/>
          </a:blip>
          <a:srcRect b="51278"/>
          <a:stretch/>
        </p:blipFill>
        <p:spPr>
          <a:xfrm>
            <a:off x="4819475" y="968687"/>
            <a:ext cx="3637300" cy="8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8"/>
          <p:cNvPicPr preferRelativeResize="0"/>
          <p:nvPr/>
        </p:nvPicPr>
        <p:blipFill rotWithShape="1">
          <a:blip r:embed="rId4">
            <a:alphaModFix/>
          </a:blip>
          <a:srcRect t="57182" r="32980"/>
          <a:stretch/>
        </p:blipFill>
        <p:spPr>
          <a:xfrm>
            <a:off x="1356013" y="2594162"/>
            <a:ext cx="2437625" cy="7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28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9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9"/>
          <p:cNvSpPr txBox="1"/>
          <p:nvPr/>
        </p:nvSpPr>
        <p:spPr>
          <a:xfrm>
            <a:off x="3020350" y="2249675"/>
            <a:ext cx="369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Experimental &amp; Result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369" name="Google Shape;36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0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313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40"/>
          <p:cNvSpPr txBox="1"/>
          <p:nvPr/>
        </p:nvSpPr>
        <p:spPr>
          <a:xfrm>
            <a:off x="188725" y="74825"/>
            <a:ext cx="72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2273D"/>
                </a:solidFill>
              </a:rPr>
              <a:t>Datasets Acquired by Image Acquisition Module</a:t>
            </a:r>
            <a:endParaRPr b="1">
              <a:solidFill>
                <a:srgbClr val="B2273D"/>
              </a:solidFill>
            </a:endParaRPr>
          </a:p>
        </p:txBody>
      </p:sp>
      <p:pic>
        <p:nvPicPr>
          <p:cNvPr id="377" name="Google Shape;37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800" y="434113"/>
            <a:ext cx="4702675" cy="104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400" y="1582099"/>
            <a:ext cx="4557300" cy="325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0"/>
          <p:cNvSpPr txBox="1"/>
          <p:nvPr/>
        </p:nvSpPr>
        <p:spPr>
          <a:xfrm>
            <a:off x="4815200" y="2122425"/>
            <a:ext cx="4557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Samples of a molded pulp packaging product named </a:t>
            </a:r>
            <a:r>
              <a:rPr lang="en">
                <a:solidFill>
                  <a:srgbClr val="1155CC"/>
                </a:solidFill>
              </a:rPr>
              <a:t>"32oz burrito bowl" </a:t>
            </a:r>
            <a:br>
              <a:rPr lang="en">
                <a:solidFill>
                  <a:srgbClr val="1155CC"/>
                </a:solidFill>
              </a:rPr>
            </a:br>
            <a:endParaRPr>
              <a:solidFill>
                <a:srgbClr val="1155CC"/>
              </a:solidFill>
            </a:endParaRPr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The samples were collected from </a:t>
            </a:r>
            <a:br>
              <a:rPr lang="en"/>
            </a:br>
            <a:r>
              <a:rPr lang="en">
                <a:solidFill>
                  <a:srgbClr val="1155CC"/>
                </a:solidFill>
              </a:rPr>
              <a:t>4 different production lots</a:t>
            </a:r>
            <a:br>
              <a:rPr lang="en"/>
            </a:br>
            <a:endParaRPr/>
          </a:p>
          <a:p>
            <a:pPr marL="228600" lvl="0" indent="-203200" algn="l" rtl="0">
              <a:spcBef>
                <a:spcPts val="0"/>
              </a:spcBef>
              <a:spcAft>
                <a:spcPts val="0"/>
              </a:spcAft>
              <a:buSzPts val="1400"/>
              <a:buChar char="❏"/>
            </a:pPr>
            <a:r>
              <a:rPr lang="en"/>
              <a:t>The </a:t>
            </a:r>
            <a:r>
              <a:rPr lang="en">
                <a:solidFill>
                  <a:srgbClr val="1155CC"/>
                </a:solidFill>
              </a:rPr>
              <a:t>advantages of Negative Monochrome (NGMC)</a:t>
            </a:r>
            <a:r>
              <a:rPr lang="en"/>
              <a:t> camera configurations are implemented to </a:t>
            </a:r>
            <a:br>
              <a:rPr lang="en"/>
            </a:br>
            <a:r>
              <a:rPr lang="en"/>
              <a:t>preprocess image datasets</a:t>
            </a:r>
            <a:endParaRPr/>
          </a:p>
        </p:txBody>
      </p:sp>
      <p:sp>
        <p:nvSpPr>
          <p:cNvPr id="380" name="Google Shape;380;p40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30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1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41"/>
          <p:cNvSpPr txBox="1"/>
          <p:nvPr/>
        </p:nvSpPr>
        <p:spPr>
          <a:xfrm>
            <a:off x="2377513" y="18044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Deep learning - CNN</a:t>
            </a:r>
            <a:endParaRPr sz="2400" b="1">
              <a:solidFill>
                <a:srgbClr val="B2273D"/>
              </a:solidFill>
            </a:endParaRPr>
          </a:p>
        </p:txBody>
      </p:sp>
      <p:sp>
        <p:nvSpPr>
          <p:cNvPr id="387" name="Google Shape;387;p41"/>
          <p:cNvSpPr txBox="1"/>
          <p:nvPr/>
        </p:nvSpPr>
        <p:spPr>
          <a:xfrm>
            <a:off x="2377488" y="23585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Xception architecture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388" name="Google Shape;38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5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/>
          <p:nvPr/>
        </p:nvSpPr>
        <p:spPr>
          <a:xfrm>
            <a:off x="5230700" y="1038425"/>
            <a:ext cx="3847800" cy="373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25" y="29750"/>
            <a:ext cx="447918" cy="3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808825" y="476750"/>
            <a:ext cx="538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Research’s target product : </a:t>
            </a:r>
            <a:r>
              <a:rPr lang="en" sz="1800">
                <a:solidFill>
                  <a:srgbClr val="B2273D"/>
                </a:solidFill>
              </a:rPr>
              <a:t>32 oz burrito bowl”</a:t>
            </a:r>
            <a:endParaRPr sz="1800">
              <a:solidFill>
                <a:srgbClr val="B2273D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776800" y="-31500"/>
            <a:ext cx="632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7F6000"/>
                </a:solidFill>
              </a:rPr>
              <a:t>   Sugarcane Bagasse </a:t>
            </a:r>
            <a:r>
              <a:rPr lang="en" sz="1800" b="1">
                <a:solidFill>
                  <a:srgbClr val="B2273D"/>
                </a:solidFill>
              </a:rPr>
              <a:t>Molded Pulp Packaging</a:t>
            </a:r>
            <a:endParaRPr sz="1600">
              <a:solidFill>
                <a:srgbClr val="B2273D"/>
              </a:solidFill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5">
            <a:alphaModFix/>
          </a:blip>
          <a:srcRect t="11174" r="9966"/>
          <a:stretch/>
        </p:blipFill>
        <p:spPr>
          <a:xfrm>
            <a:off x="173875" y="1032325"/>
            <a:ext cx="5050849" cy="37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10250" y="1206963"/>
            <a:ext cx="3847800" cy="354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200" y="29750"/>
            <a:ext cx="900525" cy="3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/>
          <p:nvPr/>
        </p:nvSpPr>
        <p:spPr>
          <a:xfrm>
            <a:off x="8850600" y="4833925"/>
            <a:ext cx="29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5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42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2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396" name="Google Shape;396;p42"/>
          <p:cNvSpPr txBox="1"/>
          <p:nvPr/>
        </p:nvSpPr>
        <p:spPr>
          <a:xfrm>
            <a:off x="39000" y="4233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Image Resolution Tuning</a:t>
            </a:r>
            <a:endParaRPr sz="1500" b="1">
              <a:solidFill>
                <a:srgbClr val="B2273D"/>
              </a:solidFill>
            </a:endParaRPr>
          </a:p>
        </p:txBody>
      </p:sp>
      <p:pic>
        <p:nvPicPr>
          <p:cNvPr id="397" name="Google Shape;39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125" y="819675"/>
            <a:ext cx="8570126" cy="190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2"/>
          <p:cNvSpPr txBox="1"/>
          <p:nvPr/>
        </p:nvSpPr>
        <p:spPr>
          <a:xfrm>
            <a:off x="154850" y="2781150"/>
            <a:ext cx="9003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Image quality affects the model’s performance - </a:t>
            </a:r>
            <a:r>
              <a:rPr lang="en">
                <a:solidFill>
                  <a:srgbClr val="0000FF"/>
                </a:solidFill>
              </a:rPr>
              <a:t>higher image resolutions</a:t>
            </a:r>
            <a:r>
              <a:rPr lang="en"/>
              <a:t> result in </a:t>
            </a:r>
            <a:r>
              <a:rPr lang="en">
                <a:solidFill>
                  <a:srgbClr val="0000FF"/>
                </a:solidFill>
              </a:rPr>
              <a:t>higher accuracy</a:t>
            </a:r>
            <a:r>
              <a:rPr lang="en"/>
              <a:t> and </a:t>
            </a:r>
            <a:r>
              <a:rPr lang="en">
                <a:solidFill>
                  <a:srgbClr val="0000FF"/>
                </a:solidFill>
              </a:rPr>
              <a:t>more generalization</a:t>
            </a:r>
            <a:r>
              <a:rPr lang="en"/>
              <a:t> for deep learning models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rgbClr val="990000"/>
                </a:solidFill>
              </a:rPr>
              <a:t>Reduction of image resolution</a:t>
            </a:r>
            <a:r>
              <a:rPr lang="en"/>
              <a:t> could eliminate the visual information (e.g., fine defects and contamination), which leads to the</a:t>
            </a:r>
            <a:r>
              <a:rPr lang="en">
                <a:solidFill>
                  <a:srgbClr val="CC0000"/>
                </a:solidFill>
              </a:rPr>
              <a:t> loss of important information</a:t>
            </a:r>
            <a:r>
              <a:rPr lang="en"/>
              <a:t> in the image that is used for the classification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192x192 pixels,</a:t>
            </a:r>
            <a:r>
              <a:rPr lang="en">
                <a:solidFill>
                  <a:srgbClr val="1155CC"/>
                </a:solidFill>
              </a:rPr>
              <a:t> the lower input resolutions achieve better generalizability</a:t>
            </a:r>
            <a:endParaRPr>
              <a:solidFill>
                <a:srgbClr val="1155CC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smaller number of input features - </a:t>
            </a:r>
            <a:r>
              <a:rPr lang="en">
                <a:solidFill>
                  <a:srgbClr val="0B5394"/>
                </a:solidFill>
              </a:rPr>
              <a:t>fewer parameters </a:t>
            </a:r>
            <a:r>
              <a:rPr lang="en">
                <a:solidFill>
                  <a:srgbClr val="434343"/>
                </a:solidFill>
              </a:rPr>
              <a:t>that need to be learned and optimized</a:t>
            </a:r>
            <a:br>
              <a:rPr lang="en">
                <a:solidFill>
                  <a:srgbClr val="434343"/>
                </a:solidFill>
              </a:rPr>
            </a:br>
            <a:r>
              <a:rPr lang="en">
                <a:solidFill>
                  <a:srgbClr val="351C75"/>
                </a:solidFill>
              </a:rPr>
              <a:t>reduce the risk of model overfitting</a:t>
            </a:r>
            <a:endParaRPr>
              <a:solidFill>
                <a:srgbClr val="351C75"/>
              </a:solidFill>
            </a:endParaRPr>
          </a:p>
        </p:txBody>
      </p:sp>
      <p:sp>
        <p:nvSpPr>
          <p:cNvPr id="399" name="Google Shape;399;p42"/>
          <p:cNvSpPr txBox="1"/>
          <p:nvPr/>
        </p:nvSpPr>
        <p:spPr>
          <a:xfrm>
            <a:off x="78650" y="23175"/>
            <a:ext cx="370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C4587"/>
                </a:solidFill>
              </a:rPr>
              <a:t>Model Performance on NGMC Datasets</a:t>
            </a:r>
            <a:endParaRPr b="1">
              <a:solidFill>
                <a:srgbClr val="1C4587"/>
              </a:solidFill>
            </a:endParaRPr>
          </a:p>
        </p:txBody>
      </p:sp>
      <p:sp>
        <p:nvSpPr>
          <p:cNvPr id="400" name="Google Shape;400;p42"/>
          <p:cNvSpPr/>
          <p:nvPr/>
        </p:nvSpPr>
        <p:spPr>
          <a:xfrm>
            <a:off x="1174700" y="1862725"/>
            <a:ext cx="7758600" cy="369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2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32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3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3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408" name="Google Shape;408;p43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Learning-Rate (LR) Tuning</a:t>
            </a:r>
            <a:endParaRPr sz="1500" b="1">
              <a:solidFill>
                <a:srgbClr val="B2273D"/>
              </a:solidFill>
            </a:endParaRPr>
          </a:p>
        </p:txBody>
      </p:sp>
      <p:pic>
        <p:nvPicPr>
          <p:cNvPr id="409" name="Google Shape;40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50" y="736299"/>
            <a:ext cx="8099075" cy="183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3"/>
          <p:cNvPicPr preferRelativeResize="0"/>
          <p:nvPr/>
        </p:nvPicPr>
        <p:blipFill rotWithShape="1">
          <a:blip r:embed="rId5">
            <a:alphaModFix/>
          </a:blip>
          <a:srcRect b="49758"/>
          <a:stretch/>
        </p:blipFill>
        <p:spPr>
          <a:xfrm>
            <a:off x="-37200" y="2715325"/>
            <a:ext cx="4684549" cy="2013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3"/>
          <p:cNvPicPr preferRelativeResize="0"/>
          <p:nvPr/>
        </p:nvPicPr>
        <p:blipFill rotWithShape="1">
          <a:blip r:embed="rId5">
            <a:alphaModFix/>
          </a:blip>
          <a:srcRect t="51210"/>
          <a:stretch/>
        </p:blipFill>
        <p:spPr>
          <a:xfrm>
            <a:off x="4495800" y="2744400"/>
            <a:ext cx="4684549" cy="19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3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33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4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38963" y="1204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4"/>
          <p:cNvSpPr txBox="1"/>
          <p:nvPr/>
        </p:nvSpPr>
        <p:spPr>
          <a:xfrm>
            <a:off x="38975" y="-58400"/>
            <a:ext cx="206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2273D"/>
                </a:solidFill>
              </a:rPr>
              <a:t>Xception architecture</a:t>
            </a:r>
            <a:endParaRPr b="1">
              <a:solidFill>
                <a:srgbClr val="B2273D"/>
              </a:solidFill>
            </a:endParaRPr>
          </a:p>
        </p:txBody>
      </p:sp>
      <p:sp>
        <p:nvSpPr>
          <p:cNvPr id="419" name="Google Shape;419;p44"/>
          <p:cNvSpPr txBox="1"/>
          <p:nvPr/>
        </p:nvSpPr>
        <p:spPr>
          <a:xfrm>
            <a:off x="605250" y="434450"/>
            <a:ext cx="934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D4E4D"/>
                </a:solidFill>
              </a:rPr>
              <a:t>LR is varied to include </a:t>
            </a:r>
            <a:r>
              <a:rPr lang="en">
                <a:solidFill>
                  <a:srgbClr val="CC0000"/>
                </a:solidFill>
              </a:rPr>
              <a:t>0.004, 0.001(default), 0.0001</a:t>
            </a:r>
            <a:r>
              <a:rPr lang="en">
                <a:solidFill>
                  <a:srgbClr val="4D4E4D"/>
                </a:solidFill>
              </a:rPr>
              <a:t> and</a:t>
            </a:r>
            <a:r>
              <a:rPr lang="en">
                <a:solidFill>
                  <a:srgbClr val="990000"/>
                </a:solidFill>
              </a:rPr>
              <a:t> </a:t>
            </a:r>
            <a:r>
              <a:rPr lang="en">
                <a:solidFill>
                  <a:srgbClr val="CC0000"/>
                </a:solidFill>
              </a:rPr>
              <a:t>0.0004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420" name="Google Shape;42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7563" y="834651"/>
            <a:ext cx="7228875" cy="369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4"/>
          <p:cNvSpPr txBox="1"/>
          <p:nvPr/>
        </p:nvSpPr>
        <p:spPr>
          <a:xfrm>
            <a:off x="404375" y="3888350"/>
            <a:ext cx="4072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D0E0E3"/>
                </a:highlight>
              </a:rPr>
              <a:t>Too large (LR-0.004) </a:t>
            </a:r>
            <a:endParaRPr sz="1200">
              <a:highlight>
                <a:srgbClr val="D0E0E3"/>
              </a:highlight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D9EAD3"/>
                </a:highlight>
              </a:rPr>
              <a:t>training process will very slowly</a:t>
            </a:r>
            <a:endParaRPr sz="1200">
              <a:highlight>
                <a:srgbClr val="D9EAD3"/>
              </a:highlight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D9EAD3"/>
                </a:highlight>
              </a:rPr>
              <a:t>The model and making very tiny updates to the weights and lead to model not learning</a:t>
            </a:r>
            <a:endParaRPr sz="1200">
              <a:highlight>
                <a:srgbClr val="D9EAD3"/>
              </a:highlight>
            </a:endParaRPr>
          </a:p>
        </p:txBody>
      </p:sp>
      <p:sp>
        <p:nvSpPr>
          <p:cNvPr id="422" name="Google Shape;422;p44"/>
          <p:cNvSpPr txBox="1"/>
          <p:nvPr/>
        </p:nvSpPr>
        <p:spPr>
          <a:xfrm>
            <a:off x="4542525" y="3914700"/>
            <a:ext cx="4072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highlight>
                  <a:srgbClr val="C9DAF8"/>
                </a:highlight>
              </a:rPr>
              <a:t>Too small (LR-0.0001)</a:t>
            </a:r>
            <a:endParaRPr sz="1200">
              <a:highlight>
                <a:srgbClr val="C9DAF8"/>
              </a:highlight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D9EAD3"/>
                </a:highlight>
              </a:rPr>
              <a:t>Weight updated will be too large</a:t>
            </a:r>
            <a:endParaRPr sz="1200">
              <a:highlight>
                <a:srgbClr val="D9EAD3"/>
              </a:highlight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highlight>
                  <a:srgbClr val="D9EAD3"/>
                </a:highlight>
              </a:rPr>
              <a:t>Led to undesirable divergent behavior in loss function and result in oscillate over training epochs</a:t>
            </a:r>
            <a:endParaRPr sz="1200">
              <a:highlight>
                <a:srgbClr val="D9EAD3"/>
              </a:highlight>
            </a:endParaRPr>
          </a:p>
        </p:txBody>
      </p:sp>
      <p:sp>
        <p:nvSpPr>
          <p:cNvPr id="423" name="Google Shape;423;p44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34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5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5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430" name="Google Shape;430;p45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Learning-Rate (LR) Tuning</a:t>
            </a:r>
            <a:endParaRPr sz="1500" b="1">
              <a:solidFill>
                <a:srgbClr val="B2273D"/>
              </a:solidFill>
            </a:endParaRPr>
          </a:p>
        </p:txBody>
      </p:sp>
      <p:pic>
        <p:nvPicPr>
          <p:cNvPr id="431" name="Google Shape;43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50" y="736299"/>
            <a:ext cx="8099075" cy="18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/>
          <p:nvPr/>
        </p:nvSpPr>
        <p:spPr>
          <a:xfrm>
            <a:off x="154725" y="2703725"/>
            <a:ext cx="9003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</a:pPr>
            <a:r>
              <a:rPr lang="en"/>
              <a:t>the </a:t>
            </a:r>
            <a:r>
              <a:rPr lang="en">
                <a:solidFill>
                  <a:srgbClr val="990000"/>
                </a:solidFill>
              </a:rPr>
              <a:t>learning rate is too large</a:t>
            </a:r>
            <a:r>
              <a:rPr lang="en"/>
              <a:t>, accuracy will be poor due to Nadam optimizer making very </a:t>
            </a:r>
            <a:r>
              <a:rPr lang="en">
                <a:solidFill>
                  <a:srgbClr val="990000"/>
                </a:solidFill>
              </a:rPr>
              <a:t>tiny updates to the weights and lead to model not learning</a:t>
            </a:r>
            <a:br>
              <a:rPr lang="en">
                <a:solidFill>
                  <a:srgbClr val="990000"/>
                </a:solidFill>
              </a:rPr>
            </a:br>
            <a:endParaRPr>
              <a:solidFill>
                <a:srgbClr val="99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the</a:t>
            </a:r>
            <a:r>
              <a:rPr lang="en">
                <a:solidFill>
                  <a:srgbClr val="990000"/>
                </a:solidFill>
              </a:rPr>
              <a:t> learning rate is too small</a:t>
            </a:r>
            <a:r>
              <a:rPr lang="en"/>
              <a:t>, Nadam optimizer </a:t>
            </a:r>
            <a:r>
              <a:rPr lang="en">
                <a:solidFill>
                  <a:srgbClr val="990000"/>
                </a:solidFill>
              </a:rPr>
              <a:t>weight updated will be too large </a:t>
            </a:r>
            <a:r>
              <a:rPr lang="en"/>
              <a:t>which could result in </a:t>
            </a:r>
            <a:r>
              <a:rPr lang="en">
                <a:solidFill>
                  <a:srgbClr val="990000"/>
                </a:solidFill>
              </a:rPr>
              <a:t>oscillate over training epochs</a:t>
            </a:r>
            <a:br>
              <a:rPr lang="en">
                <a:solidFill>
                  <a:srgbClr val="990000"/>
                </a:solidFill>
              </a:rPr>
            </a:br>
            <a:endParaRPr>
              <a:solidFill>
                <a:srgbClr val="99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</a:pPr>
            <a:r>
              <a:rPr lang="en">
                <a:solidFill>
                  <a:srgbClr val="990000"/>
                </a:solidFill>
              </a:rPr>
              <a:t>Smaller learning rate</a:t>
            </a:r>
            <a:r>
              <a:rPr lang="en">
                <a:solidFill>
                  <a:srgbClr val="434343"/>
                </a:solidFill>
              </a:rPr>
              <a:t> </a:t>
            </a:r>
            <a:r>
              <a:rPr lang="en"/>
              <a:t>shows no improvement and have</a:t>
            </a:r>
            <a:r>
              <a:rPr lang="en">
                <a:solidFill>
                  <a:srgbClr val="990000"/>
                </a:solidFill>
              </a:rPr>
              <a:t> low generalization </a:t>
            </a:r>
            <a:r>
              <a:rPr lang="en">
                <a:solidFill>
                  <a:srgbClr val="252424"/>
                </a:solidFill>
              </a:rPr>
              <a:t>accuracy across test set</a:t>
            </a:r>
            <a:endParaRPr>
              <a:solidFill>
                <a:srgbClr val="252424"/>
              </a:solidFill>
            </a:endParaRPr>
          </a:p>
        </p:txBody>
      </p:sp>
      <p:sp>
        <p:nvSpPr>
          <p:cNvPr id="433" name="Google Shape;433;p45"/>
          <p:cNvSpPr/>
          <p:nvPr/>
        </p:nvSpPr>
        <p:spPr>
          <a:xfrm>
            <a:off x="1329550" y="1774225"/>
            <a:ext cx="7292100" cy="2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5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35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/>
          <p:nvPr/>
        </p:nvSpPr>
        <p:spPr>
          <a:xfrm>
            <a:off x="2377513" y="18044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Supervised learning</a:t>
            </a:r>
            <a:endParaRPr sz="2400" b="1">
              <a:solidFill>
                <a:srgbClr val="B2273D"/>
              </a:solidFill>
            </a:endParaRPr>
          </a:p>
        </p:txBody>
      </p:sp>
      <p:sp>
        <p:nvSpPr>
          <p:cNvPr id="441" name="Google Shape;441;p46"/>
          <p:cNvSpPr txBox="1"/>
          <p:nvPr/>
        </p:nvSpPr>
        <p:spPr>
          <a:xfrm>
            <a:off x="2329513" y="2406525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SVM &amp; Naive Bayes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442" name="Google Shape;44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47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88" y="740925"/>
            <a:ext cx="9073431" cy="12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7"/>
          <p:cNvSpPr txBox="1"/>
          <p:nvPr/>
        </p:nvSpPr>
        <p:spPr>
          <a:xfrm>
            <a:off x="5722275" y="0"/>
            <a:ext cx="365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4.3 Supervised learning  - SVM &amp; Naive Bayes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451" name="Google Shape;451;p47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Supervised learning - SVM &amp; Naive Bayes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452" name="Google Shape;452;p47"/>
          <p:cNvSpPr/>
          <p:nvPr/>
        </p:nvSpPr>
        <p:spPr>
          <a:xfrm>
            <a:off x="61725" y="1493250"/>
            <a:ext cx="9020100" cy="214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7"/>
          <p:cNvSpPr txBox="1"/>
          <p:nvPr/>
        </p:nvSpPr>
        <p:spPr>
          <a:xfrm>
            <a:off x="-21449" y="2188050"/>
            <a:ext cx="9172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comparison with the Xception architecture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we build and train supervised learning </a:t>
            </a:r>
            <a:r>
              <a:rPr lang="en">
                <a:solidFill>
                  <a:srgbClr val="CC0000"/>
                </a:solidFill>
              </a:rPr>
              <a:t>SVM &amp; Naive Bayes on NGMC image datasets</a:t>
            </a:r>
            <a:r>
              <a:rPr lang="en"/>
              <a:t> by implementing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ORB (Oriented Fast and Rotated Brief) to create a descriptor for each extracted keypoints feature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Bag-of-Visual-Word (BoVW) for feature extraction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When it comes to </a:t>
            </a:r>
            <a:r>
              <a:rPr lang="en">
                <a:solidFill>
                  <a:srgbClr val="1155CC"/>
                </a:solidFill>
              </a:rPr>
              <a:t>test set no.2, the accuracy and precision drop </a:t>
            </a:r>
            <a:r>
              <a:rPr lang="en"/>
              <a:t>to 61.67% and 58.33%, respectively, which suggests </a:t>
            </a:r>
            <a:r>
              <a:rPr lang="en">
                <a:solidFill>
                  <a:srgbClr val="1155CC"/>
                </a:solidFill>
              </a:rPr>
              <a:t>the learned keypoints and descriptors are not generalized enough to classify defects in the new test set</a:t>
            </a:r>
            <a:br>
              <a:rPr lang="en">
                <a:solidFill>
                  <a:srgbClr val="1155CC"/>
                </a:solidFill>
              </a:rPr>
            </a:br>
            <a:endParaRPr>
              <a:solidFill>
                <a:srgbClr val="1155CC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 supervised learning algorithm, including SVM and Naïve Bayes, </a:t>
            </a:r>
            <a:r>
              <a:rPr lang="en">
                <a:solidFill>
                  <a:srgbClr val="CC0000"/>
                </a:solidFill>
              </a:rPr>
              <a:t>requires pre-feature extraction from raw data via a human engineering algorithm</a:t>
            </a:r>
            <a:r>
              <a:rPr lang="en"/>
              <a:t>, which could be a </a:t>
            </a:r>
            <a:r>
              <a:rPr lang="en">
                <a:solidFill>
                  <a:srgbClr val="CC0000"/>
                </a:solidFill>
              </a:rPr>
              <a:t>drawback to learn the deep details of features.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454" name="Google Shape;454;p47"/>
          <p:cNvSpPr txBox="1"/>
          <p:nvPr/>
        </p:nvSpPr>
        <p:spPr>
          <a:xfrm>
            <a:off x="1536725" y="3671975"/>
            <a:ext cx="768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Fluctuations in grain pulp fiber and non-repeating defect patterns, which were never learned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455" name="Google Shape;455;p47"/>
          <p:cNvSpPr/>
          <p:nvPr/>
        </p:nvSpPr>
        <p:spPr>
          <a:xfrm>
            <a:off x="1138625" y="3789125"/>
            <a:ext cx="398100" cy="1659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7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36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48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8"/>
          <p:cNvSpPr txBox="1"/>
          <p:nvPr/>
        </p:nvSpPr>
        <p:spPr>
          <a:xfrm>
            <a:off x="2377488" y="229470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Performance Comparison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463" name="Google Shape;463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9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25" y="609825"/>
            <a:ext cx="8973749" cy="39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9"/>
          <p:cNvSpPr txBox="1"/>
          <p:nvPr/>
        </p:nvSpPr>
        <p:spPr>
          <a:xfrm>
            <a:off x="6374750" y="0"/>
            <a:ext cx="286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4.3 Model Performance Comparison</a:t>
            </a:r>
            <a:endParaRPr sz="1200" b="1">
              <a:solidFill>
                <a:srgbClr val="B2273D"/>
              </a:solidFill>
            </a:endParaRPr>
          </a:p>
        </p:txBody>
      </p:sp>
      <p:sp>
        <p:nvSpPr>
          <p:cNvPr id="472" name="Google Shape;472;p49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Model Performance Comparison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473" name="Google Shape;473;p49"/>
          <p:cNvSpPr/>
          <p:nvPr/>
        </p:nvSpPr>
        <p:spPr>
          <a:xfrm>
            <a:off x="964025" y="2282025"/>
            <a:ext cx="8094900" cy="3693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9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38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64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313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64"/>
          <p:cNvPicPr preferRelativeResize="0"/>
          <p:nvPr/>
        </p:nvPicPr>
        <p:blipFill rotWithShape="1">
          <a:blip r:embed="rId4">
            <a:alphaModFix/>
          </a:blip>
          <a:srcRect t="3744" r="57383"/>
          <a:stretch/>
        </p:blipFill>
        <p:spPr>
          <a:xfrm>
            <a:off x="163250" y="1209650"/>
            <a:ext cx="3008100" cy="3057324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64"/>
          <p:cNvSpPr txBox="1"/>
          <p:nvPr/>
        </p:nvSpPr>
        <p:spPr>
          <a:xfrm>
            <a:off x="469426" y="4272714"/>
            <a:ext cx="886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Since our framework is limited to an experimental hardware setup.</a:t>
            </a:r>
            <a:endParaRPr sz="1500"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There is still </a:t>
            </a:r>
            <a:r>
              <a:rPr lang="en" sz="1500">
                <a:solidFill>
                  <a:srgbClr val="CC0000"/>
                </a:solidFill>
              </a:rPr>
              <a:t>opportunity to integrate our defect detection framework with an on-field scenario</a:t>
            </a:r>
            <a:endParaRPr sz="1500"/>
          </a:p>
        </p:txBody>
      </p:sp>
      <p:sp>
        <p:nvSpPr>
          <p:cNvPr id="669" name="Google Shape;669;p64"/>
          <p:cNvSpPr txBox="1"/>
          <p:nvPr/>
        </p:nvSpPr>
        <p:spPr>
          <a:xfrm>
            <a:off x="7367705" y="-42869"/>
            <a:ext cx="1776295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</a:rPr>
              <a:t>Recommendations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670" name="Google Shape;670;p64"/>
          <p:cNvSpPr txBox="1"/>
          <p:nvPr/>
        </p:nvSpPr>
        <p:spPr>
          <a:xfrm>
            <a:off x="226673" y="123278"/>
            <a:ext cx="8562693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dirty="0">
                <a:highlight>
                  <a:srgbClr val="FFFF00"/>
                </a:highlight>
              </a:rPr>
              <a:t>Real-time processing speed </a:t>
            </a:r>
            <a:br>
              <a:rPr lang="en" sz="1500" b="1" dirty="0">
                <a:highlight>
                  <a:srgbClr val="FFFF00"/>
                </a:highlight>
              </a:rPr>
            </a:br>
            <a:r>
              <a:rPr lang="en" sz="1500" dirty="0"/>
              <a:t>To build a model that is practical and real-time, we must</a:t>
            </a:r>
            <a:r>
              <a:rPr lang="en" sz="1500" dirty="0">
                <a:solidFill>
                  <a:srgbClr val="1155CC"/>
                </a:solidFill>
              </a:rPr>
              <a:t> aim for both classification accuracy </a:t>
            </a:r>
            <a:r>
              <a:rPr lang="en" sz="1500" dirty="0"/>
              <a:t>and</a:t>
            </a:r>
            <a:r>
              <a:rPr lang="en" sz="1500" dirty="0">
                <a:solidFill>
                  <a:srgbClr val="1155CC"/>
                </a:solidFill>
              </a:rPr>
              <a:t> the cost of inference time</a:t>
            </a:r>
            <a:endParaRPr sz="1500" dirty="0">
              <a:solidFill>
                <a:srgbClr val="1155CC"/>
              </a:solidFill>
            </a:endParaRPr>
          </a:p>
        </p:txBody>
      </p:sp>
      <p:sp>
        <p:nvSpPr>
          <p:cNvPr id="671" name="Google Shape;671;p64"/>
          <p:cNvSpPr txBox="1"/>
          <p:nvPr/>
        </p:nvSpPr>
        <p:spPr>
          <a:xfrm>
            <a:off x="552950" y="886050"/>
            <a:ext cx="195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Output: 40 pcs/cycle</a:t>
            </a:r>
            <a:endParaRPr b="1" dirty="0">
              <a:solidFill>
                <a:srgbClr val="B2273D"/>
              </a:solidFill>
            </a:endParaRPr>
          </a:p>
        </p:txBody>
      </p:sp>
      <p:graphicFrame>
        <p:nvGraphicFramePr>
          <p:cNvPr id="672" name="Google Shape;672;p64"/>
          <p:cNvGraphicFramePr/>
          <p:nvPr>
            <p:extLst>
              <p:ext uri="{D42A27DB-BD31-4B8C-83A1-F6EECF244321}">
                <p14:modId xmlns:p14="http://schemas.microsoft.com/office/powerpoint/2010/main" val="589316990"/>
              </p:ext>
            </p:extLst>
          </p:nvPr>
        </p:nvGraphicFramePr>
        <p:xfrm>
          <a:off x="3302000" y="1286250"/>
          <a:ext cx="5842000" cy="2042070"/>
        </p:xfrm>
        <a:graphic>
          <a:graphicData uri="http://schemas.openxmlformats.org/drawingml/2006/table">
            <a:tbl>
              <a:tblPr>
                <a:noFill/>
                <a:tableStyleId>{33952863-BC05-4684-B51A-28E0CD876157}</a:tableStyleId>
              </a:tblPr>
              <a:tblGrid>
                <a:gridCol w="29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Procedure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Result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</a:rPr>
                        <a:t>Xception model</a:t>
                      </a:r>
                      <a:r>
                        <a:rPr lang="en"/>
                        <a:t> with suitable hyper-parameter configuration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Achieve </a:t>
                      </a:r>
                      <a:r>
                        <a:rPr lang="en" dirty="0">
                          <a:solidFill>
                            <a:srgbClr val="CC0000"/>
                          </a:solidFill>
                        </a:rPr>
                        <a:t>1 s 900 ms inference </a:t>
                      </a:r>
                      <a:br>
                        <a:rPr lang="en" dirty="0">
                          <a:solidFill>
                            <a:srgbClr val="CC0000"/>
                          </a:solidFill>
                        </a:rPr>
                      </a:br>
                      <a:r>
                        <a:rPr lang="en" dirty="0">
                          <a:solidFill>
                            <a:srgbClr val="CC0000"/>
                          </a:solidFill>
                        </a:rPr>
                        <a:t>time per 60 images</a:t>
                      </a:r>
                      <a:r>
                        <a:rPr lang="en" dirty="0"/>
                        <a:t> in binary classification with more than </a:t>
                      </a:r>
                      <a:r>
                        <a:rPr lang="en" dirty="0">
                          <a:solidFill>
                            <a:srgbClr val="CC0000"/>
                          </a:solidFill>
                        </a:rPr>
                        <a:t>92.98% accuracy</a:t>
                      </a:r>
                      <a:endParaRPr dirty="0">
                        <a:solidFill>
                          <a:srgbClr val="CC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</a:rPr>
                        <a:t>Human manual inspection </a:t>
                      </a:r>
                      <a:br>
                        <a:rPr lang="en"/>
                      </a:br>
                      <a:r>
                        <a:rPr lang="en"/>
                        <a:t>piece by piece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Requires </a:t>
                      </a:r>
                      <a:r>
                        <a:rPr lang="en" dirty="0">
                          <a:solidFill>
                            <a:srgbClr val="CC0000"/>
                          </a:solidFill>
                        </a:rPr>
                        <a:t>1 s per piece </a:t>
                      </a:r>
                      <a:br>
                        <a:rPr lang="en" dirty="0">
                          <a:solidFill>
                            <a:srgbClr val="CC0000"/>
                          </a:solidFill>
                        </a:rPr>
                      </a:br>
                      <a:r>
                        <a:rPr lang="en" dirty="0">
                          <a:solidFill>
                            <a:srgbClr val="CC0000"/>
                          </a:solidFill>
                        </a:rPr>
                        <a:t>(1 minutes per 60 pcs)</a:t>
                      </a:r>
                      <a:endParaRPr dirty="0">
                        <a:solidFill>
                          <a:srgbClr val="CC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3" name="Google Shape;673;p64"/>
          <p:cNvSpPr txBox="1"/>
          <p:nvPr/>
        </p:nvSpPr>
        <p:spPr>
          <a:xfrm>
            <a:off x="4048775" y="3346560"/>
            <a:ext cx="427722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CC0000"/>
                </a:solidFill>
              </a:rPr>
              <a:t>In experimental, the model outperforms humans </a:t>
            </a:r>
            <a:br>
              <a:rPr lang="en" b="1" dirty="0">
                <a:solidFill>
                  <a:srgbClr val="CC0000"/>
                </a:solidFill>
              </a:rPr>
            </a:br>
            <a:r>
              <a:rPr lang="en" b="1" dirty="0">
                <a:solidFill>
                  <a:srgbClr val="CC0000"/>
                </a:solidFill>
              </a:rPr>
              <a:t>by 97% in terms of speed</a:t>
            </a:r>
            <a:endParaRPr b="1" dirty="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50"/>
          <p:cNvPicPr preferRelativeResize="0"/>
          <p:nvPr/>
        </p:nvPicPr>
        <p:blipFill rotWithShape="1">
          <a:blip r:embed="rId3">
            <a:alphaModFix/>
          </a:blip>
          <a:srcRect t="12726" b="41463"/>
          <a:stretch/>
        </p:blipFill>
        <p:spPr>
          <a:xfrm>
            <a:off x="0" y="1025150"/>
            <a:ext cx="9162998" cy="314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0"/>
          <p:cNvPicPr preferRelativeResize="0"/>
          <p:nvPr/>
        </p:nvPicPr>
        <p:blipFill rotWithShape="1">
          <a:blip r:embed="rId4">
            <a:alphaModFix/>
          </a:blip>
          <a:srcRect t="52584"/>
          <a:stretch/>
        </p:blipFill>
        <p:spPr>
          <a:xfrm>
            <a:off x="-9500" y="-609600"/>
            <a:ext cx="9163001" cy="24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8575" y="4356563"/>
            <a:ext cx="2583425" cy="55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3373" y="290598"/>
            <a:ext cx="6741400" cy="200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 rotWithShape="1">
          <a:blip r:embed="rId7">
            <a:alphaModFix/>
          </a:blip>
          <a:srcRect l="20197" t="14420" r="18800" b="13548"/>
          <a:stretch/>
        </p:blipFill>
        <p:spPr>
          <a:xfrm>
            <a:off x="5106725" y="4168749"/>
            <a:ext cx="1404294" cy="93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t="39857" b="4091"/>
          <a:stretch/>
        </p:blipFill>
        <p:spPr>
          <a:xfrm>
            <a:off x="-14050" y="1064025"/>
            <a:ext cx="9172076" cy="3843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400" y="417583"/>
            <a:ext cx="3326225" cy="2051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2408" y="2447971"/>
            <a:ext cx="3326226" cy="21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7192" y="576525"/>
            <a:ext cx="2623958" cy="384397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6"/>
          <p:cNvSpPr/>
          <p:nvPr/>
        </p:nvSpPr>
        <p:spPr>
          <a:xfrm>
            <a:off x="3882100" y="3061801"/>
            <a:ext cx="529848" cy="518832"/>
          </a:xfrm>
          <a:prstGeom prst="cloud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24850" y="-15825"/>
            <a:ext cx="2051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B2273D"/>
                </a:solidFill>
              </a:rPr>
              <a:t>Surface defects</a:t>
            </a:r>
            <a:endParaRPr sz="1900" b="1">
              <a:solidFill>
                <a:srgbClr val="B2273D"/>
              </a:solidFill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152400" y="382950"/>
            <a:ext cx="30165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D4E4D"/>
                </a:solidFill>
              </a:rPr>
              <a:t>Some rejects could be reworked, while others must be scrapped.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101" name="Google Shape;101;p16"/>
          <p:cNvSpPr txBox="1"/>
          <p:nvPr/>
        </p:nvSpPr>
        <p:spPr>
          <a:xfrm>
            <a:off x="76200" y="1163400"/>
            <a:ext cx="31071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Oil Spot</a:t>
            </a:r>
            <a:endParaRPr sz="1500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>
                <a:solidFill>
                  <a:srgbClr val="4D4E4D"/>
                </a:solidFill>
              </a:rPr>
              <a:t>Deposits of oil that have fallen onto the product from some processing step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76200" y="2439500"/>
            <a:ext cx="3107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Particle contaminant </a:t>
            </a:r>
            <a:br>
              <a:rPr lang="en" sz="1500" b="1">
                <a:solidFill>
                  <a:srgbClr val="4D4E4D"/>
                </a:solidFill>
              </a:rPr>
            </a:br>
            <a:r>
              <a:rPr lang="en" sz="1500" b="1">
                <a:solidFill>
                  <a:srgbClr val="4D4E4D"/>
                </a:solidFill>
              </a:rPr>
              <a:t>/ Dirt impurities</a:t>
            </a:r>
            <a:endParaRPr sz="1500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>
                <a:solidFill>
                  <a:srgbClr val="4D4E4D"/>
                </a:solidFill>
              </a:rPr>
              <a:t>Small dark brown impurities and black specks caused by foreign substances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129750" y="3944100"/>
            <a:ext cx="2234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Normally defects size </a:t>
            </a:r>
            <a:br>
              <a:rPr lang="en" b="1"/>
            </a:br>
            <a:r>
              <a:rPr lang="en" b="1"/>
              <a:t>between 0.8 – 3 mm</a:t>
            </a:r>
            <a:endParaRPr b="1"/>
          </a:p>
        </p:txBody>
      </p:sp>
      <p:sp>
        <p:nvSpPr>
          <p:cNvPr id="104" name="Google Shape;104;p16"/>
          <p:cNvSpPr txBox="1"/>
          <p:nvPr/>
        </p:nvSpPr>
        <p:spPr>
          <a:xfrm>
            <a:off x="6901900" y="2068775"/>
            <a:ext cx="96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2273D"/>
                </a:solidFill>
              </a:rPr>
              <a:t>Oil Spot</a:t>
            </a:r>
            <a:endParaRPr b="1">
              <a:solidFill>
                <a:srgbClr val="B2273D"/>
              </a:solidFill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5706100" y="4204200"/>
            <a:ext cx="1495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B2273D"/>
                </a:solidFill>
              </a:rPr>
              <a:t>Dirt Impurities</a:t>
            </a:r>
            <a:endParaRPr b="1">
              <a:solidFill>
                <a:srgbClr val="B2273D"/>
              </a:solidFill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8850600" y="4833925"/>
            <a:ext cx="29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6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53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53"/>
          <p:cNvSpPr txBox="1"/>
          <p:nvPr/>
        </p:nvSpPr>
        <p:spPr>
          <a:xfrm>
            <a:off x="2377513" y="21092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BACKUP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511" name="Google Shape;51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54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4"/>
          <p:cNvSpPr txBox="1"/>
          <p:nvPr/>
        </p:nvSpPr>
        <p:spPr>
          <a:xfrm>
            <a:off x="2377513" y="21092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MODEL PARAMETER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519" name="Google Shape;51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55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55"/>
          <p:cNvSpPr txBox="1"/>
          <p:nvPr/>
        </p:nvSpPr>
        <p:spPr>
          <a:xfrm>
            <a:off x="-119874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53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p55"/>
          <p:cNvSpPr txBox="1"/>
          <p:nvPr/>
        </p:nvSpPr>
        <p:spPr>
          <a:xfrm>
            <a:off x="-33175" y="271625"/>
            <a:ext cx="9101100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Xception model </a:t>
            </a:r>
            <a:r>
              <a:rPr lang="en" sz="1900"/>
              <a:t>uses the following settings: 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Use the </a:t>
            </a:r>
            <a:r>
              <a:rPr lang="en" sz="1900">
                <a:solidFill>
                  <a:srgbClr val="CC0000"/>
                </a:solidFill>
              </a:rPr>
              <a:t>binary_crossentropy loss function</a:t>
            </a:r>
            <a:r>
              <a:rPr lang="en" sz="1900"/>
              <a:t>,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Callbacks </a:t>
            </a:r>
            <a:r>
              <a:rPr lang="en" sz="1900">
                <a:solidFill>
                  <a:srgbClr val="CC0000"/>
                </a:solidFill>
              </a:rPr>
              <a:t>monitor max val_accuracy</a:t>
            </a:r>
            <a:r>
              <a:rPr lang="en" sz="1900"/>
              <a:t>. </a:t>
            </a:r>
            <a:br>
              <a:rPr lang="en" sz="1900"/>
            </a:b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To study the learning curve of the model across parameters tuning, we must set epochs at a number of hundred but not too high to prevent overfitting, waste computing power and time. Hence, decided to train for </a:t>
            </a:r>
            <a:r>
              <a:rPr lang="en" sz="1900">
                <a:solidFill>
                  <a:srgbClr val="CC0000"/>
                </a:solidFill>
              </a:rPr>
              <a:t>350 epochs</a:t>
            </a:r>
            <a:r>
              <a:rPr lang="en" sz="1900"/>
              <a:t>.</a:t>
            </a:r>
            <a:endParaRPr sz="1900">
              <a:solidFill>
                <a:srgbClr val="1155CC"/>
              </a:solidFill>
            </a:endParaRPr>
          </a:p>
        </p:txBody>
      </p:sp>
      <p:sp>
        <p:nvSpPr>
          <p:cNvPr id="528" name="Google Shape;528;p55"/>
          <p:cNvSpPr txBox="1"/>
          <p:nvPr/>
        </p:nvSpPr>
        <p:spPr>
          <a:xfrm>
            <a:off x="46725" y="2758925"/>
            <a:ext cx="8685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 b="1">
                <a:solidFill>
                  <a:schemeClr val="dk1"/>
                </a:solidFill>
              </a:rPr>
              <a:t>Supervised Learning model 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Our training model setting was based on </a:t>
            </a:r>
            <a:r>
              <a:rPr lang="en" sz="1900">
                <a:solidFill>
                  <a:srgbClr val="CC0000"/>
                </a:solidFill>
              </a:rPr>
              <a:t>ORB_create() at default</a:t>
            </a:r>
            <a:r>
              <a:rPr lang="en" sz="1900"/>
              <a:t> value 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900"/>
              <a:buChar char="●"/>
            </a:pPr>
            <a:r>
              <a:rPr lang="en" sz="1900">
                <a:solidFill>
                  <a:srgbClr val="CC0000"/>
                </a:solidFill>
              </a:rPr>
              <a:t>BoVW cluster size 500</a:t>
            </a:r>
            <a:r>
              <a:rPr lang="en" sz="1900">
                <a:solidFill>
                  <a:srgbClr val="434343"/>
                </a:solidFill>
              </a:rPr>
              <a:t>, the clustering size was decided to make visual words be able to represent all image patches but not too large to cause quantization artifacts or over-fitting.</a:t>
            </a:r>
            <a:endParaRPr sz="1900">
              <a:solidFill>
                <a:srgbClr val="434343"/>
              </a:solidFill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900"/>
              <a:buChar char="●"/>
            </a:pPr>
            <a:r>
              <a:rPr lang="en" sz="1900">
                <a:solidFill>
                  <a:srgbClr val="434343"/>
                </a:solidFill>
              </a:rPr>
              <a:t>Input image pixel resolution of </a:t>
            </a:r>
            <a:r>
              <a:rPr lang="en" sz="1900">
                <a:solidFill>
                  <a:srgbClr val="990000"/>
                </a:solidFill>
              </a:rPr>
              <a:t>1056 x 1520</a:t>
            </a:r>
            <a:endParaRPr sz="1900">
              <a:solidFill>
                <a:srgbClr val="99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56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6"/>
          <p:cNvSpPr txBox="1"/>
          <p:nvPr/>
        </p:nvSpPr>
        <p:spPr>
          <a:xfrm>
            <a:off x="2377513" y="21092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CAMERA CALCULATION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535" name="Google Shape;53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57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10930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7"/>
          <p:cNvSpPr txBox="1"/>
          <p:nvPr/>
        </p:nvSpPr>
        <p:spPr>
          <a:xfrm>
            <a:off x="-86699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17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57"/>
          <p:cNvSpPr txBox="1"/>
          <p:nvPr/>
        </p:nvSpPr>
        <p:spPr>
          <a:xfrm>
            <a:off x="501900" y="1000050"/>
            <a:ext cx="8292600" cy="5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D4E4D"/>
                </a:solidFill>
              </a:rPr>
              <a:t>Example:</a:t>
            </a:r>
            <a:br>
              <a:rPr lang="en">
                <a:solidFill>
                  <a:srgbClr val="4D4E4D"/>
                </a:solidFill>
              </a:rPr>
            </a:br>
            <a:r>
              <a:rPr lang="en">
                <a:solidFill>
                  <a:srgbClr val="4D4E4D"/>
                </a:solidFill>
              </a:rPr>
              <a:t>If user have </a:t>
            </a:r>
            <a:r>
              <a:rPr lang="en" b="1">
                <a:solidFill>
                  <a:srgbClr val="0000FF"/>
                </a:solidFill>
              </a:rPr>
              <a:t>FOV</a:t>
            </a:r>
            <a:r>
              <a:rPr lang="en">
                <a:solidFill>
                  <a:srgbClr val="4D4E4D"/>
                </a:solidFill>
              </a:rPr>
              <a:t> of (H) 200mm x </a:t>
            </a:r>
            <a:r>
              <a:rPr lang="en" b="1">
                <a:solidFill>
                  <a:srgbClr val="B2273D"/>
                </a:solidFill>
              </a:rPr>
              <a:t>(V) 300mm</a:t>
            </a:r>
            <a:r>
              <a:rPr lang="en">
                <a:solidFill>
                  <a:srgbClr val="4D4E4D"/>
                </a:solidFill>
              </a:rPr>
              <a:t>, user have the </a:t>
            </a:r>
            <a:r>
              <a:rPr lang="en" b="1">
                <a:solidFill>
                  <a:srgbClr val="0000FF"/>
                </a:solidFill>
              </a:rPr>
              <a:t>image sensor</a:t>
            </a:r>
            <a:r>
              <a:rPr lang="en">
                <a:solidFill>
                  <a:srgbClr val="4D4E4D"/>
                </a:solidFill>
              </a:rPr>
              <a:t> type </a:t>
            </a:r>
            <a:r>
              <a:rPr lang="en" b="1">
                <a:solidFill>
                  <a:srgbClr val="4D4E4D"/>
                </a:solidFill>
              </a:rPr>
              <a:t>5MP </a:t>
            </a:r>
            <a:r>
              <a:rPr lang="en">
                <a:solidFill>
                  <a:srgbClr val="4D4E4D"/>
                </a:solidFill>
              </a:rPr>
              <a:t>2594x</a:t>
            </a:r>
            <a:r>
              <a:rPr lang="en" b="1">
                <a:solidFill>
                  <a:srgbClr val="B2273D"/>
                </a:solidFill>
              </a:rPr>
              <a:t>1944</a:t>
            </a:r>
            <a:endParaRPr>
              <a:solidFill>
                <a:srgbClr val="B2273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D4E4D"/>
                </a:solidFill>
              </a:rPr>
              <a:t>Capability of 5-megapixel camera:</a:t>
            </a: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D4E4D"/>
                </a:solidFill>
              </a:rPr>
              <a:t>Detection of defect that are </a:t>
            </a:r>
            <a:r>
              <a:rPr lang="en" b="1">
                <a:solidFill>
                  <a:srgbClr val="38761D"/>
                </a:solidFill>
              </a:rPr>
              <a:t>not smaller than 0.6 mm</a:t>
            </a:r>
            <a:r>
              <a:rPr lang="en" b="1">
                <a:solidFill>
                  <a:srgbClr val="4D4E4D"/>
                </a:solidFill>
              </a:rPr>
              <a:t> </a:t>
            </a:r>
            <a:br>
              <a:rPr lang="en" b="1">
                <a:solidFill>
                  <a:srgbClr val="4D4E4D"/>
                </a:solidFill>
              </a:rPr>
            </a:br>
            <a:r>
              <a:rPr lang="en" b="1">
                <a:solidFill>
                  <a:srgbClr val="4D4E4D"/>
                </a:solidFill>
              </a:rPr>
              <a:t>with a field of view (Y) of 300 mm is suitable with this 5MP camera</a:t>
            </a: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D4E4D"/>
              </a:solidFill>
            </a:endParaRPr>
          </a:p>
        </p:txBody>
      </p:sp>
      <p:pic>
        <p:nvPicPr>
          <p:cNvPr id="544" name="Google Shape;544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9725" y="450287"/>
            <a:ext cx="5577166" cy="778363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7"/>
          <p:cNvSpPr txBox="1"/>
          <p:nvPr/>
        </p:nvSpPr>
        <p:spPr>
          <a:xfrm>
            <a:off x="109300" y="68000"/>
            <a:ext cx="376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B5394"/>
                </a:solidFill>
              </a:rPr>
              <a:t>Camera Megapixel (MP)</a:t>
            </a:r>
            <a:endParaRPr sz="1600" b="1">
              <a:solidFill>
                <a:srgbClr val="0B5394"/>
              </a:solidFill>
            </a:endParaRPr>
          </a:p>
        </p:txBody>
      </p:sp>
      <p:pic>
        <p:nvPicPr>
          <p:cNvPr id="546" name="Google Shape;546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8200" y="1859597"/>
            <a:ext cx="4855917" cy="77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0984" y="3019925"/>
            <a:ext cx="4855926" cy="77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7"/>
          <p:cNvPicPr preferRelativeResize="0"/>
          <p:nvPr/>
        </p:nvPicPr>
        <p:blipFill rotWithShape="1">
          <a:blip r:embed="rId7">
            <a:alphaModFix/>
          </a:blip>
          <a:srcRect l="11639" t="15903" r="11431" b="15574"/>
          <a:stretch/>
        </p:blipFill>
        <p:spPr>
          <a:xfrm>
            <a:off x="7417188" y="3097450"/>
            <a:ext cx="1717830" cy="104292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7"/>
          <p:cNvSpPr txBox="1"/>
          <p:nvPr/>
        </p:nvSpPr>
        <p:spPr>
          <a:xfrm>
            <a:off x="7479625" y="2787225"/>
            <a:ext cx="73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Step 4</a:t>
            </a:r>
            <a:endParaRPr sz="1300" b="1">
              <a:solidFill>
                <a:srgbClr val="B2273D"/>
              </a:solidFill>
            </a:endParaRPr>
          </a:p>
        </p:txBody>
      </p:sp>
      <p:cxnSp>
        <p:nvCxnSpPr>
          <p:cNvPr id="550" name="Google Shape;550;p57"/>
          <p:cNvCxnSpPr/>
          <p:nvPr/>
        </p:nvCxnSpPr>
        <p:spPr>
          <a:xfrm>
            <a:off x="3633550" y="1626925"/>
            <a:ext cx="894000" cy="353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51" name="Google Shape;551;p57"/>
          <p:cNvCxnSpPr/>
          <p:nvPr/>
        </p:nvCxnSpPr>
        <p:spPr>
          <a:xfrm flipH="1">
            <a:off x="5520925" y="1626925"/>
            <a:ext cx="2185500" cy="772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52" name="Google Shape;552;p57"/>
          <p:cNvCxnSpPr/>
          <p:nvPr/>
        </p:nvCxnSpPr>
        <p:spPr>
          <a:xfrm flipH="1">
            <a:off x="5333425" y="2388525"/>
            <a:ext cx="728400" cy="783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53" name="Google Shape;553;p57"/>
          <p:cNvCxnSpPr/>
          <p:nvPr/>
        </p:nvCxnSpPr>
        <p:spPr>
          <a:xfrm>
            <a:off x="6183225" y="3591625"/>
            <a:ext cx="7617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54" name="Google Shape;554;p57"/>
          <p:cNvSpPr txBox="1"/>
          <p:nvPr/>
        </p:nvSpPr>
        <p:spPr>
          <a:xfrm>
            <a:off x="7278000" y="3879600"/>
            <a:ext cx="19962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B2273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2273D"/>
              </a:buClr>
              <a:buSzPts val="1400"/>
              <a:buChar char="●"/>
            </a:pPr>
            <a:r>
              <a:rPr lang="en" b="1">
                <a:solidFill>
                  <a:srgbClr val="B2273D"/>
                </a:solidFill>
              </a:rPr>
              <a:t>Sensor Size</a:t>
            </a:r>
            <a:endParaRPr b="1">
              <a:solidFill>
                <a:srgbClr val="B2273D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2273D"/>
              </a:buClr>
              <a:buSzPts val="1400"/>
              <a:buChar char="●"/>
            </a:pPr>
            <a:r>
              <a:rPr lang="en" b="1">
                <a:solidFill>
                  <a:srgbClr val="B2273D"/>
                </a:solidFill>
              </a:rPr>
              <a:t>Megapixel (MP)</a:t>
            </a:r>
            <a:endParaRPr b="1">
              <a:solidFill>
                <a:srgbClr val="B2273D"/>
              </a:solidFill>
            </a:endParaRPr>
          </a:p>
        </p:txBody>
      </p:sp>
      <p:cxnSp>
        <p:nvCxnSpPr>
          <p:cNvPr id="555" name="Google Shape;555;p57"/>
          <p:cNvCxnSpPr/>
          <p:nvPr/>
        </p:nvCxnSpPr>
        <p:spPr>
          <a:xfrm>
            <a:off x="1501950" y="1626925"/>
            <a:ext cx="455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56" name="Google Shape;556;p57"/>
          <p:cNvSpPr txBox="1"/>
          <p:nvPr/>
        </p:nvSpPr>
        <p:spPr>
          <a:xfrm>
            <a:off x="7307125" y="1077450"/>
            <a:ext cx="136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D4E4D"/>
                </a:solidFill>
              </a:rPr>
              <a:t>(H) x  </a:t>
            </a:r>
            <a:r>
              <a:rPr lang="en" b="1">
                <a:solidFill>
                  <a:srgbClr val="FF0000"/>
                </a:solidFill>
              </a:rPr>
              <a:t>(V)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557" name="Google Shape;557;p57"/>
          <p:cNvCxnSpPr/>
          <p:nvPr/>
        </p:nvCxnSpPr>
        <p:spPr>
          <a:xfrm>
            <a:off x="5333425" y="1626925"/>
            <a:ext cx="1168200" cy="10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58" name="Google Shape;558;p57"/>
          <p:cNvGrpSpPr/>
          <p:nvPr/>
        </p:nvGrpSpPr>
        <p:grpSpPr>
          <a:xfrm>
            <a:off x="4239758" y="396350"/>
            <a:ext cx="4657664" cy="2895325"/>
            <a:chOff x="4239758" y="396350"/>
            <a:chExt cx="4657664" cy="2895325"/>
          </a:xfrm>
        </p:grpSpPr>
        <p:pic>
          <p:nvPicPr>
            <p:cNvPr id="559" name="Google Shape;559;p57"/>
            <p:cNvPicPr preferRelativeResize="0"/>
            <p:nvPr/>
          </p:nvPicPr>
          <p:blipFill rotWithShape="1">
            <a:blip r:embed="rId8">
              <a:alphaModFix/>
            </a:blip>
            <a:srcRect t="9755"/>
            <a:stretch/>
          </p:blipFill>
          <p:spPr>
            <a:xfrm>
              <a:off x="4239758" y="396350"/>
              <a:ext cx="4657664" cy="26233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60" name="Google Shape;560;p57"/>
            <p:cNvCxnSpPr/>
            <p:nvPr/>
          </p:nvCxnSpPr>
          <p:spPr>
            <a:xfrm>
              <a:off x="5722275" y="1565175"/>
              <a:ext cx="144000" cy="17265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58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10930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8"/>
          <p:cNvSpPr txBox="1"/>
          <p:nvPr/>
        </p:nvSpPr>
        <p:spPr>
          <a:xfrm>
            <a:off x="-86699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19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7" name="Google Shape;567;p58"/>
          <p:cNvSpPr txBox="1"/>
          <p:nvPr/>
        </p:nvSpPr>
        <p:spPr>
          <a:xfrm>
            <a:off x="33092" y="39725"/>
            <a:ext cx="2511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155CC"/>
                </a:solidFill>
              </a:rPr>
              <a:t>Focal Length Calculation </a:t>
            </a:r>
            <a:endParaRPr sz="1500" b="1">
              <a:solidFill>
                <a:srgbClr val="1155CC"/>
              </a:solidFill>
            </a:endParaRPr>
          </a:p>
        </p:txBody>
      </p:sp>
      <p:sp>
        <p:nvSpPr>
          <p:cNvPr id="568" name="Google Shape;568;p58"/>
          <p:cNvSpPr txBox="1"/>
          <p:nvPr/>
        </p:nvSpPr>
        <p:spPr>
          <a:xfrm>
            <a:off x="-550050" y="791800"/>
            <a:ext cx="5541300" cy="12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300"/>
              <a:buChar char="○"/>
            </a:pPr>
            <a:r>
              <a:rPr lang="en" sz="1300" b="1">
                <a:solidFill>
                  <a:srgbClr val="B2273D"/>
                </a:solidFill>
              </a:rPr>
              <a:t>Working Distance</a:t>
            </a:r>
            <a:r>
              <a:rPr lang="en" sz="1300" b="1">
                <a:solidFill>
                  <a:srgbClr val="4D4E4D"/>
                </a:solidFill>
              </a:rPr>
              <a:t> (dw) or Object distance</a:t>
            </a:r>
            <a:r>
              <a:rPr lang="en" sz="1300">
                <a:solidFill>
                  <a:srgbClr val="4D4E4D"/>
                </a:solidFill>
              </a:rPr>
              <a:t> </a:t>
            </a:r>
            <a:endParaRPr sz="1300">
              <a:solidFill>
                <a:srgbClr val="4D4E4D"/>
              </a:solidFill>
            </a:endParaRPr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300"/>
              <a:buChar char="○"/>
            </a:pPr>
            <a:r>
              <a:rPr lang="en" sz="1300" b="1">
                <a:solidFill>
                  <a:srgbClr val="B2273D"/>
                </a:solidFill>
              </a:rPr>
              <a:t>Object Size (FOV)</a:t>
            </a:r>
            <a:r>
              <a:rPr lang="en" sz="1300">
                <a:solidFill>
                  <a:srgbClr val="B2273D"/>
                </a:solidFill>
              </a:rPr>
              <a:t> </a:t>
            </a:r>
            <a:r>
              <a:rPr lang="en" sz="1300">
                <a:solidFill>
                  <a:srgbClr val="4D4E4D"/>
                </a:solidFill>
              </a:rPr>
              <a:t>is real-size of an object</a:t>
            </a:r>
            <a:br>
              <a:rPr lang="en" sz="1300">
                <a:solidFill>
                  <a:srgbClr val="4D4E4D"/>
                </a:solidFill>
              </a:rPr>
            </a:br>
            <a:r>
              <a:rPr lang="en" sz="1300">
                <a:solidFill>
                  <a:srgbClr val="4D4E4D"/>
                </a:solidFill>
              </a:rPr>
              <a:t>Horizontal FOV and Vertical FOV. </a:t>
            </a:r>
            <a:endParaRPr sz="1300">
              <a:solidFill>
                <a:srgbClr val="4D4E4D"/>
              </a:solidFill>
            </a:endParaRPr>
          </a:p>
          <a:p>
            <a:pPr marL="914400" lvl="1" indent="-311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300"/>
              <a:buChar char="○"/>
            </a:pPr>
            <a:r>
              <a:rPr lang="en" sz="1300" b="1">
                <a:solidFill>
                  <a:srgbClr val="4D4E4D"/>
                </a:solidFill>
              </a:rPr>
              <a:t>Typical </a:t>
            </a:r>
            <a:r>
              <a:rPr lang="en" sz="1300" b="1">
                <a:solidFill>
                  <a:srgbClr val="0000FF"/>
                </a:solidFill>
              </a:rPr>
              <a:t>Image Sensor</a:t>
            </a:r>
            <a:r>
              <a:rPr lang="en" sz="1300">
                <a:solidFill>
                  <a:srgbClr val="4D4E4D"/>
                </a:solidFill>
              </a:rPr>
              <a:t>- camera Specific</a:t>
            </a:r>
            <a:endParaRPr sz="1300">
              <a:solidFill>
                <a:srgbClr val="4D4E4D"/>
              </a:solidFill>
            </a:endParaRPr>
          </a:p>
        </p:txBody>
      </p:sp>
      <p:sp>
        <p:nvSpPr>
          <p:cNvPr id="569" name="Google Shape;569;p58"/>
          <p:cNvSpPr txBox="1"/>
          <p:nvPr/>
        </p:nvSpPr>
        <p:spPr>
          <a:xfrm>
            <a:off x="3" y="429275"/>
            <a:ext cx="1094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4D4E4D"/>
                </a:solidFill>
              </a:rPr>
              <a:t>User Input</a:t>
            </a:r>
            <a:endParaRPr sz="1300">
              <a:solidFill>
                <a:srgbClr val="4D4E4D"/>
              </a:solidFill>
            </a:endParaRPr>
          </a:p>
        </p:txBody>
      </p:sp>
      <p:grpSp>
        <p:nvGrpSpPr>
          <p:cNvPr id="570" name="Google Shape;570;p58"/>
          <p:cNvGrpSpPr/>
          <p:nvPr/>
        </p:nvGrpSpPr>
        <p:grpSpPr>
          <a:xfrm>
            <a:off x="413400" y="2113725"/>
            <a:ext cx="4452075" cy="2752125"/>
            <a:chOff x="413400" y="2113725"/>
            <a:chExt cx="4452075" cy="2752125"/>
          </a:xfrm>
        </p:grpSpPr>
        <p:pic>
          <p:nvPicPr>
            <p:cNvPr id="571" name="Google Shape;571;p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3400" y="2113725"/>
              <a:ext cx="4452075" cy="2405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2" name="Google Shape;572;p58"/>
            <p:cNvSpPr txBox="1"/>
            <p:nvPr/>
          </p:nvSpPr>
          <p:spPr>
            <a:xfrm>
              <a:off x="1094700" y="4496550"/>
              <a:ext cx="3362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666666"/>
                  </a:solidFill>
                </a:rPr>
                <a:t>Typical Sensor size / Image size of camera</a:t>
              </a:r>
              <a:endParaRPr b="1">
                <a:solidFill>
                  <a:srgbClr val="666666"/>
                </a:solidFill>
              </a:endParaRPr>
            </a:p>
          </p:txBody>
        </p:sp>
      </p:grpSp>
      <p:grpSp>
        <p:nvGrpSpPr>
          <p:cNvPr id="573" name="Google Shape;573;p58"/>
          <p:cNvGrpSpPr/>
          <p:nvPr/>
        </p:nvGrpSpPr>
        <p:grpSpPr>
          <a:xfrm>
            <a:off x="5247943" y="174535"/>
            <a:ext cx="4185608" cy="4603466"/>
            <a:chOff x="5515100" y="847841"/>
            <a:chExt cx="3842475" cy="3958609"/>
          </a:xfrm>
        </p:grpSpPr>
        <p:pic>
          <p:nvPicPr>
            <p:cNvPr id="574" name="Google Shape;574;p58"/>
            <p:cNvPicPr preferRelativeResize="0"/>
            <p:nvPr/>
          </p:nvPicPr>
          <p:blipFill rotWithShape="1">
            <a:blip r:embed="rId5">
              <a:alphaModFix/>
            </a:blip>
            <a:srcRect l="48035"/>
            <a:stretch/>
          </p:blipFill>
          <p:spPr>
            <a:xfrm>
              <a:off x="5515100" y="2779725"/>
              <a:ext cx="3258149" cy="178522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75" name="Google Shape;575;p58"/>
            <p:cNvPicPr preferRelativeResize="0"/>
            <p:nvPr/>
          </p:nvPicPr>
          <p:blipFill rotWithShape="1">
            <a:blip r:embed="rId5">
              <a:alphaModFix/>
            </a:blip>
            <a:srcRect r="51442"/>
            <a:stretch/>
          </p:blipFill>
          <p:spPr>
            <a:xfrm>
              <a:off x="5554650" y="847841"/>
              <a:ext cx="3218600" cy="1887334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576" name="Google Shape;576;p58"/>
            <p:cNvSpPr/>
            <p:nvPr/>
          </p:nvSpPr>
          <p:spPr>
            <a:xfrm>
              <a:off x="5603994" y="1854476"/>
              <a:ext cx="1094700" cy="2367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7" name="Google Shape;577;p58"/>
            <p:cNvSpPr/>
            <p:nvPr/>
          </p:nvSpPr>
          <p:spPr>
            <a:xfrm>
              <a:off x="5782457" y="957818"/>
              <a:ext cx="1094700" cy="2367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00"/>
                </a:solidFill>
              </a:endParaRPr>
            </a:p>
          </p:txBody>
        </p:sp>
        <p:sp>
          <p:nvSpPr>
            <p:cNvPr id="578" name="Google Shape;578;p58"/>
            <p:cNvSpPr txBox="1"/>
            <p:nvPr/>
          </p:nvSpPr>
          <p:spPr>
            <a:xfrm>
              <a:off x="5995175" y="4488750"/>
              <a:ext cx="33624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>
                  <a:solidFill>
                    <a:srgbClr val="666666"/>
                  </a:solidFill>
                </a:rPr>
                <a:t>Focal Length Calculation</a:t>
              </a:r>
              <a:endParaRPr b="1">
                <a:solidFill>
                  <a:srgbClr val="666666"/>
                </a:solidFill>
              </a:endParaRPr>
            </a:p>
          </p:txBody>
        </p:sp>
      </p:grpSp>
      <p:sp>
        <p:nvSpPr>
          <p:cNvPr id="579" name="Google Shape;579;p58"/>
          <p:cNvSpPr/>
          <p:nvPr/>
        </p:nvSpPr>
        <p:spPr>
          <a:xfrm>
            <a:off x="4295825" y="710825"/>
            <a:ext cx="364200" cy="12852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0" name="Google Shape;580;p58"/>
          <p:cNvCxnSpPr>
            <a:stCxn id="579" idx="1"/>
            <a:endCxn id="577" idx="1"/>
          </p:cNvCxnSpPr>
          <p:nvPr/>
        </p:nvCxnSpPr>
        <p:spPr>
          <a:xfrm rot="10800000" flipH="1">
            <a:off x="4660025" y="439925"/>
            <a:ext cx="879000" cy="913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581" name="Google Shape;581;p58"/>
          <p:cNvCxnSpPr>
            <a:stCxn id="579" idx="1"/>
            <a:endCxn id="576" idx="1"/>
          </p:cNvCxnSpPr>
          <p:nvPr/>
        </p:nvCxnSpPr>
        <p:spPr>
          <a:xfrm>
            <a:off x="4660025" y="1353425"/>
            <a:ext cx="684900" cy="129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</p:cxnSp>
      <p:grpSp>
        <p:nvGrpSpPr>
          <p:cNvPr id="582" name="Google Shape;582;p58"/>
          <p:cNvGrpSpPr/>
          <p:nvPr/>
        </p:nvGrpSpPr>
        <p:grpSpPr>
          <a:xfrm>
            <a:off x="83577" y="2133064"/>
            <a:ext cx="5164375" cy="2648978"/>
            <a:chOff x="1565640" y="3202252"/>
            <a:chExt cx="5164375" cy="2648978"/>
          </a:xfrm>
        </p:grpSpPr>
        <p:pic>
          <p:nvPicPr>
            <p:cNvPr id="583" name="Google Shape;583;p5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5400000">
              <a:off x="2340791" y="4177817"/>
              <a:ext cx="1548325" cy="179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58"/>
            <p:cNvPicPr preferRelativeResize="0"/>
            <p:nvPr/>
          </p:nvPicPr>
          <p:blipFill rotWithShape="1">
            <a:blip r:embed="rId7">
              <a:alphaModFix/>
            </a:blip>
            <a:srcRect t="4716"/>
            <a:stretch/>
          </p:blipFill>
          <p:spPr>
            <a:xfrm>
              <a:off x="1565640" y="3202252"/>
              <a:ext cx="5164375" cy="1044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5" name="Google Shape;585;p58"/>
            <p:cNvSpPr txBox="1"/>
            <p:nvPr/>
          </p:nvSpPr>
          <p:spPr>
            <a:xfrm>
              <a:off x="3852715" y="5446988"/>
              <a:ext cx="662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B2273D"/>
                  </a:solidFill>
                </a:rPr>
                <a:t>Lens</a:t>
              </a:r>
              <a:endParaRPr sz="1600" b="1">
                <a:solidFill>
                  <a:srgbClr val="B2273D"/>
                </a:solidFill>
              </a:endParaRPr>
            </a:p>
          </p:txBody>
        </p:sp>
      </p:grpSp>
      <p:sp>
        <p:nvSpPr>
          <p:cNvPr id="586" name="Google Shape;586;p58"/>
          <p:cNvSpPr txBox="1"/>
          <p:nvPr/>
        </p:nvSpPr>
        <p:spPr>
          <a:xfrm>
            <a:off x="624825" y="3199300"/>
            <a:ext cx="73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Step 5</a:t>
            </a:r>
            <a:endParaRPr sz="1300" b="1">
              <a:solidFill>
                <a:srgbClr val="B2273D"/>
              </a:solidFill>
            </a:endParaRPr>
          </a:p>
        </p:txBody>
      </p:sp>
      <p:grpSp>
        <p:nvGrpSpPr>
          <p:cNvPr id="587" name="Google Shape;587;p58"/>
          <p:cNvGrpSpPr/>
          <p:nvPr/>
        </p:nvGrpSpPr>
        <p:grpSpPr>
          <a:xfrm>
            <a:off x="2754882" y="3199300"/>
            <a:ext cx="2513844" cy="1661986"/>
            <a:chOff x="6964198" y="3011055"/>
            <a:chExt cx="2607452" cy="1884337"/>
          </a:xfrm>
        </p:grpSpPr>
        <p:pic>
          <p:nvPicPr>
            <p:cNvPr id="588" name="Google Shape;588;p58"/>
            <p:cNvPicPr preferRelativeResize="0"/>
            <p:nvPr/>
          </p:nvPicPr>
          <p:blipFill rotWithShape="1">
            <a:blip r:embed="rId8">
              <a:alphaModFix/>
            </a:blip>
            <a:srcRect l="11639" t="15903" r="11431" b="15574"/>
            <a:stretch/>
          </p:blipFill>
          <p:spPr>
            <a:xfrm>
              <a:off x="6964198" y="3011055"/>
              <a:ext cx="2091789" cy="1269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58"/>
            <p:cNvSpPr txBox="1"/>
            <p:nvPr/>
          </p:nvSpPr>
          <p:spPr>
            <a:xfrm>
              <a:off x="8839650" y="3931188"/>
              <a:ext cx="732000" cy="43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b="1">
                  <a:solidFill>
                    <a:srgbClr val="B2273D"/>
                  </a:solidFill>
                </a:rPr>
                <a:t>Step 4</a:t>
              </a:r>
              <a:endParaRPr sz="1300" b="1">
                <a:solidFill>
                  <a:srgbClr val="B2273D"/>
                </a:solidFill>
              </a:endParaRPr>
            </a:p>
          </p:txBody>
        </p:sp>
        <p:sp>
          <p:nvSpPr>
            <p:cNvPr id="590" name="Google Shape;590;p58"/>
            <p:cNvSpPr txBox="1"/>
            <p:nvPr/>
          </p:nvSpPr>
          <p:spPr>
            <a:xfrm>
              <a:off x="7416738" y="3879592"/>
              <a:ext cx="2122500" cy="10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B2273D"/>
                </a:solidFill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B2273D"/>
                  </a:solidFill>
                </a:rPr>
                <a:t>Sensor Size</a:t>
              </a:r>
              <a:endParaRPr b="1">
                <a:solidFill>
                  <a:srgbClr val="B2273D"/>
                </a:solidFill>
              </a:endParaRPr>
            </a:p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rgbClr val="B2273D"/>
                  </a:solidFill>
                </a:rPr>
                <a:t>Megapixel (MP)</a:t>
              </a:r>
              <a:endParaRPr b="1">
                <a:solidFill>
                  <a:srgbClr val="B2273D"/>
                </a:solidFill>
              </a:endParaRPr>
            </a:p>
          </p:txBody>
        </p:sp>
      </p:grpSp>
      <p:sp>
        <p:nvSpPr>
          <p:cNvPr id="591" name="Google Shape;591;p58"/>
          <p:cNvSpPr/>
          <p:nvPr/>
        </p:nvSpPr>
        <p:spPr>
          <a:xfrm>
            <a:off x="2506763" y="3876688"/>
            <a:ext cx="318000" cy="3072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9"/>
          <p:cNvSpPr txBox="1"/>
          <p:nvPr/>
        </p:nvSpPr>
        <p:spPr>
          <a:xfrm>
            <a:off x="0" y="5775"/>
            <a:ext cx="2618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Project Selected Camera</a:t>
            </a:r>
            <a:endParaRPr sz="1600" b="1"/>
          </a:p>
        </p:txBody>
      </p:sp>
      <p:sp>
        <p:nvSpPr>
          <p:cNvPr id="597" name="Google Shape;597;p59"/>
          <p:cNvSpPr txBox="1"/>
          <p:nvPr/>
        </p:nvSpPr>
        <p:spPr>
          <a:xfrm>
            <a:off x="204550" y="742875"/>
            <a:ext cx="97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00" b="1"/>
              <a:t>Working Distance (dw) or Object distanc</a:t>
            </a:r>
            <a:r>
              <a:rPr lang="en" b="1"/>
              <a:t>e </a:t>
            </a:r>
            <a:r>
              <a:rPr lang="en"/>
              <a:t>= </a:t>
            </a:r>
            <a:r>
              <a:rPr lang="en">
                <a:solidFill>
                  <a:srgbClr val="0000FF"/>
                </a:solidFill>
              </a:rPr>
              <a:t>300mm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98" name="Google Shape;598;p59"/>
          <p:cNvSpPr txBox="1"/>
          <p:nvPr/>
        </p:nvSpPr>
        <p:spPr>
          <a:xfrm>
            <a:off x="204550" y="1066875"/>
            <a:ext cx="97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300" b="1"/>
              <a:t>Object Size </a:t>
            </a:r>
            <a:r>
              <a:rPr lang="en"/>
              <a:t>is real size of an object, given in mm (Horizontal FOV and </a:t>
            </a:r>
            <a:r>
              <a:rPr lang="en">
                <a:solidFill>
                  <a:schemeClr val="dk1"/>
                </a:solidFill>
              </a:rPr>
              <a:t>Vertical FOV</a:t>
            </a:r>
            <a:r>
              <a:rPr lang="en"/>
              <a:t>) = </a:t>
            </a:r>
            <a:r>
              <a:rPr lang="en">
                <a:solidFill>
                  <a:srgbClr val="0000FF"/>
                </a:solidFill>
              </a:rPr>
              <a:t>300*300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599" name="Google Shape;599;p59"/>
          <p:cNvSpPr txBox="1"/>
          <p:nvPr/>
        </p:nvSpPr>
        <p:spPr>
          <a:xfrm>
            <a:off x="204550" y="1390875"/>
            <a:ext cx="67608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52424"/>
              </a:buClr>
              <a:buSzPts val="1400"/>
              <a:buChar char="●"/>
            </a:pPr>
            <a:r>
              <a:rPr lang="en" sz="1300" b="1">
                <a:solidFill>
                  <a:srgbClr val="252424"/>
                </a:solidFill>
                <a:highlight>
                  <a:srgbClr val="FFFFFF"/>
                </a:highlight>
              </a:rPr>
              <a:t>Typical </a:t>
            </a:r>
            <a:r>
              <a:rPr lang="en" sz="1300" b="1">
                <a:solidFill>
                  <a:srgbClr val="252424"/>
                </a:solidFill>
              </a:rPr>
              <a:t>Sensor size / Image size  </a:t>
            </a:r>
            <a:br>
              <a:rPr lang="en" sz="1300" b="1">
                <a:solidFill>
                  <a:srgbClr val="252424"/>
                </a:solidFill>
              </a:rPr>
            </a:br>
            <a:r>
              <a:rPr lang="en" sz="1300" b="1">
                <a:solidFill>
                  <a:srgbClr val="252424"/>
                </a:solidFill>
              </a:rPr>
              <a:t>                                  </a:t>
            </a:r>
            <a:r>
              <a:rPr lang="en" sz="1300">
                <a:solidFill>
                  <a:srgbClr val="252424"/>
                </a:solidFill>
              </a:rPr>
              <a:t>Camera Lens size 1 / 2.5”</a:t>
            </a:r>
            <a:r>
              <a:rPr lang="en" sz="1300" b="1">
                <a:solidFill>
                  <a:srgbClr val="252424"/>
                </a:solidFill>
              </a:rPr>
              <a:t>  </a:t>
            </a:r>
            <a:r>
              <a:rPr lang="en" sz="1300">
                <a:solidFill>
                  <a:srgbClr val="252424"/>
                </a:solidFill>
              </a:rPr>
              <a:t>= </a:t>
            </a:r>
            <a:r>
              <a:rPr lang="en">
                <a:solidFill>
                  <a:srgbClr val="252424"/>
                </a:solidFill>
                <a:highlight>
                  <a:srgbClr val="FFFFFF"/>
                </a:highlight>
              </a:rPr>
              <a:t>5.8mm*4.3mm</a:t>
            </a:r>
            <a:br>
              <a:rPr lang="en" sz="1300" b="1">
                <a:solidFill>
                  <a:srgbClr val="252424"/>
                </a:solidFill>
              </a:rPr>
            </a:br>
            <a:r>
              <a:rPr lang="en" sz="1300" b="1">
                <a:solidFill>
                  <a:srgbClr val="252424"/>
                </a:solidFill>
              </a:rPr>
              <a:t>                               </a:t>
            </a:r>
            <a:endParaRPr/>
          </a:p>
        </p:txBody>
      </p:sp>
      <p:pic>
        <p:nvPicPr>
          <p:cNvPr id="600" name="Google Shape;600;p59"/>
          <p:cNvPicPr preferRelativeResize="0"/>
          <p:nvPr/>
        </p:nvPicPr>
        <p:blipFill rotWithShape="1">
          <a:blip r:embed="rId3">
            <a:alphaModFix/>
          </a:blip>
          <a:srcRect l="11707" t="2286"/>
          <a:stretch/>
        </p:blipFill>
        <p:spPr>
          <a:xfrm>
            <a:off x="110500" y="2226025"/>
            <a:ext cx="4978599" cy="29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7912" y="1390875"/>
            <a:ext cx="2492975" cy="17736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2" name="Google Shape;602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7900" y="3341981"/>
            <a:ext cx="2492975" cy="175717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03" name="Google Shape;603;p59"/>
          <p:cNvCxnSpPr>
            <a:endCxn id="601" idx="1"/>
          </p:cNvCxnSpPr>
          <p:nvPr/>
        </p:nvCxnSpPr>
        <p:spPr>
          <a:xfrm>
            <a:off x="4651112" y="1954900"/>
            <a:ext cx="1456800" cy="322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none" w="med" len="med"/>
            <a:tailEnd type="triangle" w="med" len="med"/>
          </a:ln>
        </p:spPr>
      </p:cxnSp>
      <p:cxnSp>
        <p:nvCxnSpPr>
          <p:cNvPr id="604" name="Google Shape;604;p59"/>
          <p:cNvCxnSpPr>
            <a:endCxn id="602" idx="1"/>
          </p:cNvCxnSpPr>
          <p:nvPr/>
        </p:nvCxnSpPr>
        <p:spPr>
          <a:xfrm>
            <a:off x="5234000" y="1944765"/>
            <a:ext cx="873900" cy="22758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lgDash"/>
            <a:round/>
            <a:headEnd type="none" w="med" len="med"/>
            <a:tailEnd type="triangle" w="med" len="med"/>
          </a:ln>
        </p:spPr>
      </p:cxnSp>
      <p:sp>
        <p:nvSpPr>
          <p:cNvPr id="605" name="Google Shape;605;p59"/>
          <p:cNvSpPr/>
          <p:nvPr/>
        </p:nvSpPr>
        <p:spPr>
          <a:xfrm>
            <a:off x="381750" y="4747550"/>
            <a:ext cx="864000" cy="2412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9"/>
          <p:cNvSpPr/>
          <p:nvPr/>
        </p:nvSpPr>
        <p:spPr>
          <a:xfrm>
            <a:off x="7742950" y="2647950"/>
            <a:ext cx="864000" cy="16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59"/>
          <p:cNvSpPr/>
          <p:nvPr/>
        </p:nvSpPr>
        <p:spPr>
          <a:xfrm>
            <a:off x="7742950" y="4586750"/>
            <a:ext cx="864000" cy="160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59"/>
          <p:cNvSpPr txBox="1"/>
          <p:nvPr/>
        </p:nvSpPr>
        <p:spPr>
          <a:xfrm>
            <a:off x="3212300" y="4492550"/>
            <a:ext cx="33981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</a:rPr>
              <a:t>∴</a:t>
            </a:r>
            <a:r>
              <a:rPr lang="en" b="1">
                <a:solidFill>
                  <a:srgbClr val="FF0000"/>
                </a:solidFill>
              </a:rPr>
              <a:t> Suitable LENS (f) = 4mm</a:t>
            </a:r>
            <a:endParaRPr b="1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    Suitable Megapixel = 5MP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609" name="Google Shape;609;p59"/>
          <p:cNvSpPr txBox="1"/>
          <p:nvPr/>
        </p:nvSpPr>
        <p:spPr>
          <a:xfrm>
            <a:off x="2487188" y="21225"/>
            <a:ext cx="97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FF0000"/>
                </a:solidFill>
              </a:rPr>
              <a:t>Selected Camera 5MP / CMOS / Color Sensor / Rolling Shutter / Optical Size 1 / 2.5”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610" name="Google Shape;610;p59"/>
          <p:cNvSpPr txBox="1"/>
          <p:nvPr/>
        </p:nvSpPr>
        <p:spPr>
          <a:xfrm>
            <a:off x="186700" y="288625"/>
            <a:ext cx="902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b="1">
                <a:solidFill>
                  <a:schemeClr val="dk1"/>
                </a:solidFill>
              </a:rPr>
              <a:t>Detection capability of 5-megapixel camera</a:t>
            </a:r>
            <a:r>
              <a:rPr lang="en">
                <a:solidFill>
                  <a:schemeClr val="dk1"/>
                </a:solidFill>
              </a:rPr>
              <a:t> = 0.15 mm/pixel × 4 pixel area = 0.6 mm area</a:t>
            </a:r>
            <a:endParaRPr sz="1300" i="1">
              <a:solidFill>
                <a:srgbClr val="0000FF"/>
              </a:solidFill>
            </a:endParaRPr>
          </a:p>
        </p:txBody>
      </p:sp>
      <p:sp>
        <p:nvSpPr>
          <p:cNvPr id="611" name="Google Shape;611;p59"/>
          <p:cNvSpPr txBox="1"/>
          <p:nvPr/>
        </p:nvSpPr>
        <p:spPr>
          <a:xfrm>
            <a:off x="3913725" y="490425"/>
            <a:ext cx="549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300" i="1">
                <a:solidFill>
                  <a:schemeClr val="dk1"/>
                </a:solidFill>
              </a:rPr>
              <a:t>Suitable for </a:t>
            </a:r>
            <a:r>
              <a:rPr lang="en" sz="1300" i="1">
                <a:solidFill>
                  <a:srgbClr val="0000FF"/>
                </a:solidFill>
              </a:rPr>
              <a:t>project smallest inspection at 0.8mm</a:t>
            </a:r>
            <a:endParaRPr sz="1300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60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0"/>
          <p:cNvSpPr txBox="1"/>
          <p:nvPr/>
        </p:nvSpPr>
        <p:spPr>
          <a:xfrm>
            <a:off x="2377513" y="2109250"/>
            <a:ext cx="4389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SUPERVISED LEARNING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618" name="Google Shape;61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61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61"/>
          <p:cNvSpPr txBox="1"/>
          <p:nvPr/>
        </p:nvSpPr>
        <p:spPr>
          <a:xfrm>
            <a:off x="-86699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29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6" name="Google Shape;626;p61"/>
          <p:cNvSpPr txBox="1"/>
          <p:nvPr/>
        </p:nvSpPr>
        <p:spPr>
          <a:xfrm>
            <a:off x="-20900" y="-23800"/>
            <a:ext cx="4240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C4587"/>
                </a:solidFill>
              </a:rPr>
              <a:t>Pre-feature extraction technique</a:t>
            </a:r>
            <a:endParaRPr sz="1300">
              <a:solidFill>
                <a:srgbClr val="1C4587"/>
              </a:solidFill>
            </a:endParaRPr>
          </a:p>
        </p:txBody>
      </p:sp>
      <p:pic>
        <p:nvPicPr>
          <p:cNvPr id="627" name="Google Shape;62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025" y="1909125"/>
            <a:ext cx="6011376" cy="29289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8" name="Google Shape;628;p61"/>
          <p:cNvSpPr txBox="1"/>
          <p:nvPr/>
        </p:nvSpPr>
        <p:spPr>
          <a:xfrm>
            <a:off x="5325413" y="-54000"/>
            <a:ext cx="3975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2.2 Defect Detection in Manufacturing Overview</a:t>
            </a:r>
            <a:endParaRPr sz="1100" b="1">
              <a:solidFill>
                <a:srgbClr val="4D4E4D"/>
              </a:solidFill>
            </a:endParaRPr>
          </a:p>
        </p:txBody>
      </p:sp>
      <p:sp>
        <p:nvSpPr>
          <p:cNvPr id="629" name="Google Shape;629;p61"/>
          <p:cNvSpPr txBox="1"/>
          <p:nvPr/>
        </p:nvSpPr>
        <p:spPr>
          <a:xfrm>
            <a:off x="0" y="315500"/>
            <a:ext cx="917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</a:t>
            </a:r>
            <a:r>
              <a:rPr lang="en" b="1"/>
              <a:t> bag of visual words (BoVW)</a:t>
            </a:r>
            <a:r>
              <a:rPr lang="en"/>
              <a:t> model has proven to be efficient for image classification since it can effectively </a:t>
            </a:r>
            <a:r>
              <a:rPr lang="en">
                <a:solidFill>
                  <a:srgbClr val="990000"/>
                </a:solidFill>
              </a:rPr>
              <a:t>represent keypoints image features in vector space</a:t>
            </a:r>
            <a:endParaRPr>
              <a:solidFill>
                <a:srgbClr val="990000"/>
              </a:solidFill>
            </a:endParaRPr>
          </a:p>
        </p:txBody>
      </p:sp>
      <p:sp>
        <p:nvSpPr>
          <p:cNvPr id="630" name="Google Shape;630;p61"/>
          <p:cNvSpPr txBox="1"/>
          <p:nvPr/>
        </p:nvSpPr>
        <p:spPr>
          <a:xfrm>
            <a:off x="5005600" y="854900"/>
            <a:ext cx="3909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0000"/>
                </a:solidFill>
              </a:rPr>
              <a:t>ORB</a:t>
            </a:r>
            <a:r>
              <a:rPr lang="en" b="1"/>
              <a:t>, </a:t>
            </a:r>
            <a:r>
              <a:rPr lang="en"/>
              <a:t>an efficient alternative to SIFT or SURF, is a </a:t>
            </a:r>
            <a:r>
              <a:rPr lang="en">
                <a:solidFill>
                  <a:srgbClr val="38761D"/>
                </a:solidFill>
              </a:rPr>
              <a:t>fusion of the FAST keypoint detector and the BRIEF descriptor</a:t>
            </a:r>
            <a:r>
              <a:rPr lang="en"/>
              <a:t> with many modifications to enhance its performance.</a:t>
            </a:r>
            <a:endParaRPr/>
          </a:p>
        </p:txBody>
      </p:sp>
      <p:sp>
        <p:nvSpPr>
          <p:cNvPr id="631" name="Google Shape;631;p61"/>
          <p:cNvSpPr txBox="1"/>
          <p:nvPr/>
        </p:nvSpPr>
        <p:spPr>
          <a:xfrm>
            <a:off x="-50275" y="878400"/>
            <a:ext cx="5223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image has </a:t>
            </a:r>
            <a:r>
              <a:rPr lang="en" b="1"/>
              <a:t>keypoints </a:t>
            </a:r>
            <a:r>
              <a:rPr lang="en"/>
              <a:t>or local features</a:t>
            </a:r>
            <a:endParaRPr/>
          </a:p>
          <a:p>
            <a:pPr marL="5715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image regions that have</a:t>
            </a:r>
            <a:r>
              <a:rPr lang="en">
                <a:solidFill>
                  <a:srgbClr val="0000FF"/>
                </a:solidFill>
              </a:rPr>
              <a:t> rich local information</a:t>
            </a:r>
            <a:r>
              <a:rPr lang="en"/>
              <a:t> </a:t>
            </a:r>
            <a:endParaRPr/>
          </a:p>
          <a:p>
            <a:pPr marL="5715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these features can be detected using different </a:t>
            </a:r>
            <a:br>
              <a:rPr lang="en"/>
            </a:br>
            <a:r>
              <a:rPr lang="en"/>
              <a:t>detection and description method</a:t>
            </a:r>
            <a:endParaRPr/>
          </a:p>
        </p:txBody>
      </p:sp>
      <p:cxnSp>
        <p:nvCxnSpPr>
          <p:cNvPr id="632" name="Google Shape;632;p61"/>
          <p:cNvCxnSpPr/>
          <p:nvPr/>
        </p:nvCxnSpPr>
        <p:spPr>
          <a:xfrm rot="10800000" flipH="1">
            <a:off x="4249750" y="1033150"/>
            <a:ext cx="796500" cy="5088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B2273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33" name="Google Shape;633;p61"/>
          <p:cNvSpPr txBox="1"/>
          <p:nvPr/>
        </p:nvSpPr>
        <p:spPr>
          <a:xfrm>
            <a:off x="5921150" y="2213925"/>
            <a:ext cx="33798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900" tIns="91425" rIns="91425" bIns="91425" anchor="t" anchorCtr="0">
            <a:spAutoFit/>
          </a:bodyPr>
          <a:lstStyle/>
          <a:p>
            <a:pPr marL="17145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>
                <a:solidFill>
                  <a:srgbClr val="B2273D"/>
                </a:solidFill>
              </a:rPr>
              <a:t>Extracting keypoints </a:t>
            </a:r>
            <a:r>
              <a:rPr lang="en"/>
              <a:t>from images </a:t>
            </a:r>
            <a:br>
              <a:rPr lang="en"/>
            </a:br>
            <a:r>
              <a:rPr lang="en"/>
              <a:t>using </a:t>
            </a:r>
            <a:r>
              <a:rPr lang="en" b="1">
                <a:solidFill>
                  <a:srgbClr val="CC0000"/>
                </a:solidFill>
              </a:rPr>
              <a:t>ORB </a:t>
            </a:r>
            <a:r>
              <a:rPr lang="en"/>
              <a:t>feature detection and description algorithm</a:t>
            </a:r>
            <a:endParaRPr/>
          </a:p>
          <a:p>
            <a:pPr marL="17145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Create descriptor for each </a:t>
            </a:r>
            <a:br>
              <a:rPr lang="en"/>
            </a:br>
            <a:r>
              <a:rPr lang="en"/>
              <a:t>extracted keypoints</a:t>
            </a:r>
            <a:endParaRPr/>
          </a:p>
          <a:p>
            <a:pPr marL="17145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Clustering features using </a:t>
            </a:r>
            <a:br>
              <a:rPr lang="en"/>
            </a:br>
            <a:r>
              <a:rPr lang="en"/>
              <a:t>k-means clustering algorithm</a:t>
            </a:r>
            <a:endParaRPr/>
          </a:p>
          <a:p>
            <a:pPr marL="17145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Save the resulting </a:t>
            </a:r>
            <a:r>
              <a:rPr lang="en">
                <a:solidFill>
                  <a:srgbClr val="B2273D"/>
                </a:solidFill>
              </a:rPr>
              <a:t>“visual words” frequency histogram</a:t>
            </a:r>
            <a:br>
              <a:rPr lang="en"/>
            </a:br>
            <a:r>
              <a:rPr lang="en" b="1"/>
              <a:t>(</a:t>
            </a:r>
            <a:r>
              <a:rPr lang="en" b="1">
                <a:solidFill>
                  <a:srgbClr val="CC0000"/>
                </a:solidFill>
              </a:rPr>
              <a:t>BoVW</a:t>
            </a:r>
            <a:r>
              <a:rPr lang="en" b="1"/>
              <a:t>)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62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2"/>
          <p:cNvSpPr txBox="1"/>
          <p:nvPr/>
        </p:nvSpPr>
        <p:spPr>
          <a:xfrm>
            <a:off x="-20900" y="-23800"/>
            <a:ext cx="3131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1C4587"/>
                </a:solidFill>
              </a:rPr>
              <a:t>Pre-feature extraction technique</a:t>
            </a:r>
            <a:endParaRPr sz="1300">
              <a:solidFill>
                <a:srgbClr val="1C4587"/>
              </a:solidFill>
            </a:endParaRPr>
          </a:p>
        </p:txBody>
      </p:sp>
      <p:pic>
        <p:nvPicPr>
          <p:cNvPr id="640" name="Google Shape;640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613249" y="1111088"/>
            <a:ext cx="4329123" cy="30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5125" y="450350"/>
            <a:ext cx="2012654" cy="43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4100" y="297950"/>
            <a:ext cx="3917750" cy="300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2"/>
          <p:cNvPicPr preferRelativeResize="0"/>
          <p:nvPr/>
        </p:nvPicPr>
        <p:blipFill rotWithShape="1">
          <a:blip r:embed="rId7">
            <a:alphaModFix/>
          </a:blip>
          <a:srcRect b="46512"/>
          <a:stretch/>
        </p:blipFill>
        <p:spPr>
          <a:xfrm>
            <a:off x="5164100" y="3339450"/>
            <a:ext cx="3917750" cy="12114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62"/>
          <p:cNvSpPr/>
          <p:nvPr/>
        </p:nvSpPr>
        <p:spPr>
          <a:xfrm>
            <a:off x="2833900" y="2616125"/>
            <a:ext cx="376200" cy="26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62"/>
          <p:cNvSpPr/>
          <p:nvPr/>
        </p:nvSpPr>
        <p:spPr>
          <a:xfrm>
            <a:off x="4860725" y="1969650"/>
            <a:ext cx="376200" cy="26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62"/>
          <p:cNvSpPr/>
          <p:nvPr/>
        </p:nvSpPr>
        <p:spPr>
          <a:xfrm rot="5400000">
            <a:off x="6882711" y="3154016"/>
            <a:ext cx="375900" cy="26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62"/>
          <p:cNvSpPr txBox="1"/>
          <p:nvPr/>
        </p:nvSpPr>
        <p:spPr>
          <a:xfrm>
            <a:off x="3526390" y="164600"/>
            <a:ext cx="917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keypoint</a:t>
            </a:r>
            <a:endParaRPr sz="1100" b="1">
              <a:solidFill>
                <a:srgbClr val="4D4E4D"/>
              </a:solidFill>
            </a:endParaRPr>
          </a:p>
        </p:txBody>
      </p:sp>
      <p:sp>
        <p:nvSpPr>
          <p:cNvPr id="648" name="Google Shape;648;p62"/>
          <p:cNvSpPr txBox="1"/>
          <p:nvPr/>
        </p:nvSpPr>
        <p:spPr>
          <a:xfrm>
            <a:off x="6383204" y="12200"/>
            <a:ext cx="134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Descriptor</a:t>
            </a:r>
            <a:endParaRPr sz="1100" b="1">
              <a:solidFill>
                <a:srgbClr val="4D4E4D"/>
              </a:solidFill>
            </a:endParaRPr>
          </a:p>
        </p:txBody>
      </p:sp>
      <p:sp>
        <p:nvSpPr>
          <p:cNvPr id="649" name="Google Shape;649;p62"/>
          <p:cNvSpPr txBox="1"/>
          <p:nvPr/>
        </p:nvSpPr>
        <p:spPr>
          <a:xfrm>
            <a:off x="7464754" y="3285100"/>
            <a:ext cx="134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Histogram</a:t>
            </a:r>
            <a:endParaRPr sz="1100" b="1">
              <a:solidFill>
                <a:srgbClr val="4D4E4D"/>
              </a:solidFill>
            </a:endParaRPr>
          </a:p>
        </p:txBody>
      </p:sp>
      <p:sp>
        <p:nvSpPr>
          <p:cNvPr id="650" name="Google Shape;650;p62"/>
          <p:cNvSpPr txBox="1"/>
          <p:nvPr/>
        </p:nvSpPr>
        <p:spPr>
          <a:xfrm>
            <a:off x="6817048" y="4529400"/>
            <a:ext cx="201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B2273D"/>
                </a:solidFill>
              </a:rPr>
              <a:t>Train &amp; Test model</a:t>
            </a:r>
            <a:endParaRPr sz="1100" b="1">
              <a:solidFill>
                <a:srgbClr val="4D4E4D"/>
              </a:solidFill>
            </a:endParaRPr>
          </a:p>
        </p:txBody>
      </p:sp>
      <p:cxnSp>
        <p:nvCxnSpPr>
          <p:cNvPr id="651" name="Google Shape;651;p62"/>
          <p:cNvCxnSpPr>
            <a:endCxn id="650" idx="1"/>
          </p:cNvCxnSpPr>
          <p:nvPr/>
        </p:nvCxnSpPr>
        <p:spPr>
          <a:xfrm>
            <a:off x="5943448" y="4572750"/>
            <a:ext cx="873600" cy="149100"/>
          </a:xfrm>
          <a:prstGeom prst="bentConnector3">
            <a:avLst>
              <a:gd name="adj1" fmla="val 2521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52" name="Google Shape;652;p62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28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2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133850" y="-12400"/>
            <a:ext cx="5431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B2273D"/>
                </a:solidFill>
              </a:rPr>
              <a:t>Visual inspection for quality control</a:t>
            </a:r>
            <a:endParaRPr sz="1900" b="1">
              <a:solidFill>
                <a:srgbClr val="B2273D"/>
              </a:solidFill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347475" y="288975"/>
            <a:ext cx="81786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1500">
                <a:solidFill>
                  <a:srgbClr val="4D4E4D"/>
                </a:solidFill>
              </a:rPr>
            </a:br>
            <a:r>
              <a:rPr lang="en" sz="1500" b="1">
                <a:solidFill>
                  <a:srgbClr val="4D4E4D"/>
                </a:solidFill>
              </a:rPr>
              <a:t>Objective</a:t>
            </a:r>
            <a:endParaRPr sz="1500" b="1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rgbClr val="0000FF"/>
                </a:solidFill>
              </a:rPr>
              <a:t>To detect the defect in early production</a:t>
            </a:r>
            <a:br>
              <a:rPr lang="en" sz="1500">
                <a:solidFill>
                  <a:srgbClr val="0000FF"/>
                </a:solidFill>
              </a:rPr>
            </a:br>
            <a:endParaRPr sz="1500">
              <a:solidFill>
                <a:srgbClr val="4D4E4D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Procedure</a:t>
            </a:r>
            <a:endParaRPr sz="1500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rgbClr val="0000FF"/>
                </a:solidFill>
              </a:rPr>
              <a:t>Performed manually by well-trained operators</a:t>
            </a:r>
            <a:endParaRPr sz="1500">
              <a:solidFill>
                <a:srgbClr val="0000FF"/>
              </a:solidFill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500"/>
              <a:buChar char="○"/>
            </a:pPr>
            <a:r>
              <a:rPr lang="en" sz="1500">
                <a:solidFill>
                  <a:srgbClr val="7F6000"/>
                </a:solidFill>
              </a:rPr>
              <a:t>Inspect product </a:t>
            </a:r>
            <a:r>
              <a:rPr lang="en" sz="1500">
                <a:solidFill>
                  <a:srgbClr val="CC0000"/>
                </a:solidFill>
              </a:rPr>
              <a:t>piece by piece</a:t>
            </a:r>
            <a:r>
              <a:rPr lang="en" sz="1500">
                <a:solidFill>
                  <a:srgbClr val="7F6000"/>
                </a:solidFill>
              </a:rPr>
              <a:t> to ensure </a:t>
            </a:r>
            <a:br>
              <a:rPr lang="en" sz="1500">
                <a:solidFill>
                  <a:srgbClr val="7F6000"/>
                </a:solidFill>
              </a:rPr>
            </a:br>
            <a:r>
              <a:rPr lang="en" sz="1500">
                <a:solidFill>
                  <a:srgbClr val="7F6000"/>
                </a:solidFill>
              </a:rPr>
              <a:t>product quality</a:t>
            </a:r>
            <a:br>
              <a:rPr lang="en" sz="1500">
                <a:solidFill>
                  <a:srgbClr val="7F6000"/>
                </a:solidFill>
              </a:rPr>
            </a:br>
            <a:endParaRPr sz="1500" i="1">
              <a:solidFill>
                <a:srgbClr val="7F6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Business Risk</a:t>
            </a:r>
            <a:endParaRPr sz="1500">
              <a:solidFill>
                <a:srgbClr val="4D4E4D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rgbClr val="4D4E4D"/>
                </a:solidFill>
              </a:rPr>
              <a:t>Major defects escaped the quality control</a:t>
            </a:r>
            <a:br>
              <a:rPr lang="en" sz="1500">
                <a:solidFill>
                  <a:srgbClr val="4D4E4D"/>
                </a:solidFill>
              </a:rPr>
            </a:br>
            <a:r>
              <a:rPr lang="en" sz="1500">
                <a:solidFill>
                  <a:srgbClr val="4D4E4D"/>
                </a:solidFill>
              </a:rPr>
              <a:t>could lead to</a:t>
            </a:r>
            <a:r>
              <a:rPr lang="en" sz="1500">
                <a:solidFill>
                  <a:srgbClr val="990000"/>
                </a:solidFill>
              </a:rPr>
              <a:t> customer complaints </a:t>
            </a:r>
            <a:br>
              <a:rPr lang="en" sz="1500">
                <a:solidFill>
                  <a:srgbClr val="990000"/>
                </a:solidFill>
              </a:rPr>
            </a:br>
            <a:r>
              <a:rPr lang="en" sz="1500">
                <a:solidFill>
                  <a:srgbClr val="990000"/>
                </a:solidFill>
              </a:rPr>
              <a:t>and financial loss</a:t>
            </a:r>
            <a:endParaRPr sz="1500">
              <a:solidFill>
                <a:srgbClr val="4D4E4D"/>
              </a:solidFill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/>
          </a:blip>
          <a:srcRect l="7465" r="12090"/>
          <a:stretch/>
        </p:blipFill>
        <p:spPr>
          <a:xfrm>
            <a:off x="5110800" y="120900"/>
            <a:ext cx="3673526" cy="456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8850600" y="4833925"/>
            <a:ext cx="29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7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63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63"/>
          <p:cNvSpPr txBox="1"/>
          <p:nvPr/>
        </p:nvSpPr>
        <p:spPr>
          <a:xfrm>
            <a:off x="1418050" y="2185450"/>
            <a:ext cx="6924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CONCLUSIONS AND RECOMMENDATIONS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659" name="Google Shape;65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65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313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5"/>
          <p:cNvSpPr txBox="1"/>
          <p:nvPr/>
        </p:nvSpPr>
        <p:spPr>
          <a:xfrm>
            <a:off x="-86699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41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0" name="Google Shape;680;p65"/>
          <p:cNvSpPr txBox="1"/>
          <p:nvPr/>
        </p:nvSpPr>
        <p:spPr>
          <a:xfrm>
            <a:off x="0" y="0"/>
            <a:ext cx="400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FF"/>
                </a:solidFill>
              </a:rPr>
              <a:t>Recommendations and challenges: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681" name="Google Shape;681;p65"/>
          <p:cNvSpPr txBox="1"/>
          <p:nvPr/>
        </p:nvSpPr>
        <p:spPr>
          <a:xfrm>
            <a:off x="4667200" y="88400"/>
            <a:ext cx="4153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B. </a:t>
            </a:r>
            <a:r>
              <a:rPr lang="en" sz="1500" b="1"/>
              <a:t>The integration of machine vision </a:t>
            </a:r>
            <a:br>
              <a:rPr lang="en" sz="1500" b="1"/>
            </a:br>
            <a:r>
              <a:rPr lang="en" sz="1500" b="1"/>
              <a:t>     and machine learning with molded </a:t>
            </a:r>
            <a:br>
              <a:rPr lang="en" sz="1500" b="1"/>
            </a:br>
            <a:r>
              <a:rPr lang="en" sz="1500" b="1"/>
              <a:t>     pulp packaging production machine</a:t>
            </a:r>
            <a:endParaRPr sz="1500" b="1"/>
          </a:p>
        </p:txBody>
      </p:sp>
      <p:pic>
        <p:nvPicPr>
          <p:cNvPr id="682" name="Google Shape;682;p65"/>
          <p:cNvPicPr preferRelativeResize="0"/>
          <p:nvPr/>
        </p:nvPicPr>
        <p:blipFill rotWithShape="1">
          <a:blip r:embed="rId4">
            <a:alphaModFix/>
          </a:blip>
          <a:srcRect l="46429" b="4507"/>
          <a:stretch/>
        </p:blipFill>
        <p:spPr>
          <a:xfrm>
            <a:off x="107550" y="907775"/>
            <a:ext cx="4559651" cy="36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65"/>
          <p:cNvSpPr txBox="1"/>
          <p:nvPr/>
        </p:nvSpPr>
        <p:spPr>
          <a:xfrm>
            <a:off x="5028950" y="987750"/>
            <a:ext cx="37935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The future work must </a:t>
            </a:r>
            <a:r>
              <a:rPr lang="en" sz="1500">
                <a:solidFill>
                  <a:srgbClr val="CC0000"/>
                </a:solidFill>
              </a:rPr>
              <a:t>study on Python-based real-time control system with PLC </a:t>
            </a:r>
            <a:r>
              <a:rPr lang="en" sz="1500"/>
              <a:t>to control the servo motors </a:t>
            </a:r>
            <a:br>
              <a:rPr lang="en" sz="1500"/>
            </a:br>
            <a:r>
              <a:rPr lang="en" sz="1500"/>
              <a:t>and pneumatic system</a:t>
            </a:r>
            <a:endParaRPr sz="1500"/>
          </a:p>
        </p:txBody>
      </p:sp>
      <p:pic>
        <p:nvPicPr>
          <p:cNvPr id="684" name="Google Shape;68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5100" y="2004651"/>
            <a:ext cx="4153200" cy="2784699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65"/>
          <p:cNvSpPr/>
          <p:nvPr/>
        </p:nvSpPr>
        <p:spPr>
          <a:xfrm>
            <a:off x="4495800" y="3424350"/>
            <a:ext cx="610800" cy="246600"/>
          </a:xfrm>
          <a:prstGeom prst="stripedRightArrow">
            <a:avLst>
              <a:gd name="adj1" fmla="val 63702"/>
              <a:gd name="adj2" fmla="val 50000"/>
            </a:avLst>
          </a:prstGeom>
          <a:noFill/>
          <a:ln w="952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65"/>
          <p:cNvSpPr txBox="1"/>
          <p:nvPr/>
        </p:nvSpPr>
        <p:spPr>
          <a:xfrm>
            <a:off x="6691600" y="4105150"/>
            <a:ext cx="16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CC0000"/>
                </a:solidFill>
              </a:rPr>
              <a:t>Molding Machine</a:t>
            </a:r>
            <a:endParaRPr b="1">
              <a:solidFill>
                <a:srgbClr val="CC0000"/>
              </a:solidFill>
            </a:endParaRPr>
          </a:p>
        </p:txBody>
      </p:sp>
      <p:sp>
        <p:nvSpPr>
          <p:cNvPr id="687" name="Google Shape;687;p65"/>
          <p:cNvSpPr txBox="1"/>
          <p:nvPr/>
        </p:nvSpPr>
        <p:spPr>
          <a:xfrm>
            <a:off x="4429050" y="3545100"/>
            <a:ext cx="82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CC0000"/>
                </a:solidFill>
              </a:rPr>
              <a:t>Control</a:t>
            </a:r>
            <a:endParaRPr sz="1200" b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66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316125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66"/>
          <p:cNvSpPr txBox="1"/>
          <p:nvPr/>
        </p:nvSpPr>
        <p:spPr>
          <a:xfrm>
            <a:off x="1418050" y="2185450"/>
            <a:ext cx="6924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B2273D"/>
                </a:solidFill>
              </a:rPr>
              <a:t>Additional Experimental</a:t>
            </a:r>
            <a:endParaRPr sz="2400" b="1">
              <a:solidFill>
                <a:srgbClr val="B2273D"/>
              </a:solidFill>
            </a:endParaRPr>
          </a:p>
        </p:txBody>
      </p:sp>
      <p:pic>
        <p:nvPicPr>
          <p:cNvPr id="694" name="Google Shape;694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25" y="182150"/>
            <a:ext cx="626220" cy="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679" y="182150"/>
            <a:ext cx="1258996" cy="47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67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67"/>
          <p:cNvSpPr txBox="1"/>
          <p:nvPr/>
        </p:nvSpPr>
        <p:spPr>
          <a:xfrm>
            <a:off x="-119874" y="47619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53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2" name="Google Shape;702;p67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703" name="Google Shape;703;p67"/>
          <p:cNvSpPr txBox="1"/>
          <p:nvPr/>
        </p:nvSpPr>
        <p:spPr>
          <a:xfrm>
            <a:off x="38975" y="-58400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Exploration on RGB Datasets</a:t>
            </a:r>
            <a:endParaRPr sz="1500" b="1">
              <a:solidFill>
                <a:srgbClr val="B2273D"/>
              </a:solidFill>
            </a:endParaRPr>
          </a:p>
        </p:txBody>
      </p:sp>
      <p:pic>
        <p:nvPicPr>
          <p:cNvPr id="704" name="Google Shape;704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8613" y="813925"/>
            <a:ext cx="7206750" cy="152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6200" y="2410750"/>
            <a:ext cx="5545126" cy="22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67"/>
          <p:cNvSpPr txBox="1"/>
          <p:nvPr/>
        </p:nvSpPr>
        <p:spPr>
          <a:xfrm>
            <a:off x="886750" y="280900"/>
            <a:ext cx="865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initial model building is based on batch size 32, LR=0.001 (Default)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RGB image resolutions of 128x128 and 64x64 to minimize the computation resource</a:t>
            </a:r>
            <a:endParaRPr/>
          </a:p>
        </p:txBody>
      </p:sp>
      <p:sp>
        <p:nvSpPr>
          <p:cNvPr id="707" name="Google Shape;707;p67"/>
          <p:cNvSpPr txBox="1"/>
          <p:nvPr/>
        </p:nvSpPr>
        <p:spPr>
          <a:xfrm>
            <a:off x="5316525" y="2351725"/>
            <a:ext cx="39342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Compare between RGB 128x128 and 64x64, the </a:t>
            </a:r>
            <a:r>
              <a:rPr lang="en">
                <a:solidFill>
                  <a:srgbClr val="0000FF"/>
                </a:solidFill>
              </a:rPr>
              <a:t>higher image resolution</a:t>
            </a:r>
            <a:r>
              <a:rPr lang="en"/>
              <a:t> provider the </a:t>
            </a:r>
            <a:r>
              <a:rPr lang="en">
                <a:solidFill>
                  <a:srgbClr val="0000FF"/>
                </a:solidFill>
              </a:rPr>
              <a:t>better model accuracy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When testing the </a:t>
            </a:r>
            <a:r>
              <a:rPr lang="en">
                <a:solidFill>
                  <a:srgbClr val="0000FF"/>
                </a:solidFill>
              </a:rPr>
              <a:t>RGB models on a new testing set </a:t>
            </a:r>
            <a:r>
              <a:rPr lang="en"/>
              <a:t>from a different production lot, the </a:t>
            </a:r>
            <a:r>
              <a:rPr lang="en">
                <a:solidFill>
                  <a:srgbClr val="0000FF"/>
                </a:solidFill>
              </a:rPr>
              <a:t>model fails to predict the new dataset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 the contrary, the</a:t>
            </a:r>
            <a:r>
              <a:rPr lang="en">
                <a:solidFill>
                  <a:srgbClr val="0000FF"/>
                </a:solidFill>
              </a:rPr>
              <a:t> NGMC model has higher generalizability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708" name="Google Shape;708;p67"/>
          <p:cNvSpPr/>
          <p:nvPr/>
        </p:nvSpPr>
        <p:spPr>
          <a:xfrm>
            <a:off x="975600" y="1851650"/>
            <a:ext cx="7189800" cy="2322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3" name="Google Shape;713;p68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714" name="Google Shape;714;p68"/>
          <p:cNvSpPr txBox="1"/>
          <p:nvPr/>
        </p:nvSpPr>
        <p:spPr>
          <a:xfrm>
            <a:off x="-119874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53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5" name="Google Shape;715;p68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716" name="Google Shape;716;p68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Batch Size (BS) Tuning</a:t>
            </a:r>
            <a:endParaRPr sz="1500" b="1">
              <a:solidFill>
                <a:srgbClr val="B2273D"/>
              </a:solidFill>
            </a:endParaRPr>
          </a:p>
        </p:txBody>
      </p:sp>
      <p:grpSp>
        <p:nvGrpSpPr>
          <p:cNvPr id="717" name="Google Shape;717;p68"/>
          <p:cNvGrpSpPr/>
          <p:nvPr/>
        </p:nvGrpSpPr>
        <p:grpSpPr>
          <a:xfrm>
            <a:off x="-14050" y="572175"/>
            <a:ext cx="9172076" cy="4227826"/>
            <a:chOff x="-14050" y="572175"/>
            <a:chExt cx="9172076" cy="4227826"/>
          </a:xfrm>
        </p:grpSpPr>
        <p:pic>
          <p:nvPicPr>
            <p:cNvPr id="718" name="Google Shape;718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4050" y="572181"/>
              <a:ext cx="6869558" cy="42278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9" name="Google Shape;719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72000" y="2710575"/>
              <a:ext cx="4571999" cy="2089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0" name="Google Shape;720;p68"/>
            <p:cNvPicPr preferRelativeResize="0"/>
            <p:nvPr/>
          </p:nvPicPr>
          <p:blipFill rotWithShape="1">
            <a:blip r:embed="rId4">
              <a:alphaModFix/>
            </a:blip>
            <a:srcRect l="874" t="49421" r="66481" b="1156"/>
            <a:stretch/>
          </p:blipFill>
          <p:spPr>
            <a:xfrm>
              <a:off x="6839325" y="572175"/>
              <a:ext cx="2318701" cy="208942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21" name="Google Shape;721;p68"/>
            <p:cNvPicPr preferRelativeResize="0"/>
            <p:nvPr/>
          </p:nvPicPr>
          <p:blipFill rotWithShape="1">
            <a:blip r:embed="rId4">
              <a:alphaModFix/>
            </a:blip>
            <a:srcRect l="33444" t="50578"/>
            <a:stretch/>
          </p:blipFill>
          <p:spPr>
            <a:xfrm>
              <a:off x="19500" y="2710575"/>
              <a:ext cx="4572001" cy="2089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2" name="Google Shape;722;p68"/>
          <p:cNvSpPr/>
          <p:nvPr/>
        </p:nvSpPr>
        <p:spPr>
          <a:xfrm>
            <a:off x="2302950" y="568550"/>
            <a:ext cx="4533000" cy="2123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69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69"/>
          <p:cNvSpPr txBox="1"/>
          <p:nvPr/>
        </p:nvSpPr>
        <p:spPr>
          <a:xfrm>
            <a:off x="-119874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53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9" name="Google Shape;729;p69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730" name="Google Shape;730;p69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Batch Size (BS) Tuning</a:t>
            </a:r>
            <a:endParaRPr sz="1500" b="1">
              <a:solidFill>
                <a:srgbClr val="B2273D"/>
              </a:solidFill>
            </a:endParaRPr>
          </a:p>
        </p:txBody>
      </p:sp>
      <p:pic>
        <p:nvPicPr>
          <p:cNvPr id="731" name="Google Shape;73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913" y="575151"/>
            <a:ext cx="8604183" cy="42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Google Shape;736;p70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70"/>
          <p:cNvSpPr txBox="1"/>
          <p:nvPr/>
        </p:nvSpPr>
        <p:spPr>
          <a:xfrm>
            <a:off x="-119874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53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8" name="Google Shape;738;p70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739" name="Google Shape;739;p70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Batch Size (BS) Tuning</a:t>
            </a:r>
            <a:endParaRPr sz="1500" b="1">
              <a:solidFill>
                <a:srgbClr val="B2273D"/>
              </a:solidFill>
            </a:endParaRPr>
          </a:p>
        </p:txBody>
      </p:sp>
      <p:pic>
        <p:nvPicPr>
          <p:cNvPr id="740" name="Google Shape;74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75" y="614300"/>
            <a:ext cx="9028225" cy="15937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70"/>
          <p:cNvSpPr/>
          <p:nvPr/>
        </p:nvSpPr>
        <p:spPr>
          <a:xfrm>
            <a:off x="864975" y="1938300"/>
            <a:ext cx="8221200" cy="2697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70"/>
          <p:cNvSpPr txBox="1"/>
          <p:nvPr/>
        </p:nvSpPr>
        <p:spPr>
          <a:xfrm>
            <a:off x="88500" y="2757800"/>
            <a:ext cx="8967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The batch size is vital to how the model learns the features and </a:t>
            </a:r>
            <a:r>
              <a:rPr lang="en">
                <a:solidFill>
                  <a:srgbClr val="CC0000"/>
                </a:solidFill>
              </a:rPr>
              <a:t>has an impact on the model's generalization performance</a:t>
            </a:r>
            <a:br>
              <a:rPr lang="en">
                <a:solidFill>
                  <a:srgbClr val="CC0000"/>
                </a:solidFill>
              </a:rPr>
            </a:br>
            <a:endParaRPr>
              <a:solidFill>
                <a:srgbClr val="CC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For</a:t>
            </a:r>
            <a:r>
              <a:rPr lang="en">
                <a:solidFill>
                  <a:srgbClr val="CC0000"/>
                </a:solidFill>
              </a:rPr>
              <a:t> high-complexity data of molded pulp packaging</a:t>
            </a:r>
            <a:r>
              <a:rPr lang="en"/>
              <a:t>, the</a:t>
            </a:r>
            <a:r>
              <a:rPr lang="en">
                <a:solidFill>
                  <a:srgbClr val="990000"/>
                </a:solidFill>
              </a:rPr>
              <a:t> smaller batch size</a:t>
            </a:r>
            <a:r>
              <a:rPr lang="en"/>
              <a:t> provides more gradient computation, yielding </a:t>
            </a:r>
            <a:r>
              <a:rPr lang="en">
                <a:solidFill>
                  <a:srgbClr val="A61C00"/>
                </a:solidFill>
              </a:rPr>
              <a:t>more stable and reliable training results</a:t>
            </a:r>
            <a:endParaRPr>
              <a:solidFill>
                <a:srgbClr val="A61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oogle Shape;747;p71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1"/>
          <p:cNvSpPr txBox="1"/>
          <p:nvPr/>
        </p:nvSpPr>
        <p:spPr>
          <a:xfrm>
            <a:off x="-119874" y="4838100"/>
            <a:ext cx="10393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en" sz="1150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 b="1">
                <a:solidFill>
                  <a:srgbClr val="E06666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53</a:t>
            </a:r>
            <a:r>
              <a:rPr lang="en" sz="1150" b="1">
                <a:solidFill>
                  <a:srgbClr val="EA9999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5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Machine Learning Approaches  for Quality Control In Pulp Packaging Manufacturers</a:t>
            </a:r>
            <a:endParaRPr sz="115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71"/>
          <p:cNvSpPr txBox="1"/>
          <p:nvPr/>
        </p:nvSpPr>
        <p:spPr>
          <a:xfrm>
            <a:off x="5917550" y="0"/>
            <a:ext cx="345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B2273D"/>
                </a:solidFill>
              </a:rPr>
              <a:t>4.2 Deep learning - Xception architecture</a:t>
            </a:r>
            <a:endParaRPr sz="1000" b="1">
              <a:solidFill>
                <a:srgbClr val="4D4E4D"/>
              </a:solidFill>
            </a:endParaRPr>
          </a:p>
        </p:txBody>
      </p:sp>
      <p:sp>
        <p:nvSpPr>
          <p:cNvPr id="750" name="Google Shape;750;p71"/>
          <p:cNvSpPr txBox="1"/>
          <p:nvPr/>
        </p:nvSpPr>
        <p:spPr>
          <a:xfrm>
            <a:off x="39000" y="118575"/>
            <a:ext cx="453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Final Model Performance with Stratified k-fold</a:t>
            </a:r>
            <a:endParaRPr sz="1500" b="1">
              <a:solidFill>
                <a:srgbClr val="B2273D"/>
              </a:solidFill>
            </a:endParaRPr>
          </a:p>
        </p:txBody>
      </p:sp>
      <p:pic>
        <p:nvPicPr>
          <p:cNvPr id="751" name="Google Shape;751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913" y="534075"/>
            <a:ext cx="8898151" cy="19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71"/>
          <p:cNvSpPr/>
          <p:nvPr/>
        </p:nvSpPr>
        <p:spPr>
          <a:xfrm>
            <a:off x="922800" y="1285675"/>
            <a:ext cx="8098200" cy="2010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71"/>
          <p:cNvSpPr txBox="1"/>
          <p:nvPr/>
        </p:nvSpPr>
        <p:spPr>
          <a:xfrm>
            <a:off x="221225" y="2571750"/>
            <a:ext cx="8563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</a:rPr>
              <a:t>After the exploration and hyper-parameter tuning stages</a:t>
            </a:r>
            <a:r>
              <a:rPr lang="en"/>
              <a:t>, the stratified k-fold (5-fold and 10-fold) will be applied to our most generalized model parameter</a:t>
            </a:r>
            <a:endParaRPr>
              <a:solidFill>
                <a:srgbClr val="A61C00"/>
              </a:solidFill>
            </a:endParaRPr>
          </a:p>
        </p:txBody>
      </p:sp>
      <p:sp>
        <p:nvSpPr>
          <p:cNvPr id="754" name="Google Shape;754;p71"/>
          <p:cNvSpPr txBox="1"/>
          <p:nvPr/>
        </p:nvSpPr>
        <p:spPr>
          <a:xfrm>
            <a:off x="515688" y="3266000"/>
            <a:ext cx="844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rgbClr val="FFFF00"/>
                </a:highlight>
              </a:rPr>
              <a:t>Xception model; Nadam Optimizer (LR-0.001); NGMC image resolution 192x192 (batch size 8)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755" name="Google Shape;755;p71"/>
          <p:cNvSpPr txBox="1"/>
          <p:nvPr/>
        </p:nvSpPr>
        <p:spPr>
          <a:xfrm>
            <a:off x="1583000" y="3844800"/>
            <a:ext cx="542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1400"/>
              <a:buChar char="❖"/>
            </a:pPr>
            <a:r>
              <a:rPr lang="en">
                <a:solidFill>
                  <a:srgbClr val="990000"/>
                </a:solidFill>
              </a:rPr>
              <a:t>Trained with stratified k-fold has slightly better accuracy and generalizability when compared with normal training.</a:t>
            </a:r>
            <a:endParaRPr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2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0" y="-15825"/>
            <a:ext cx="6911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B2273D"/>
                </a:solidFill>
              </a:rPr>
              <a:t>Problem in Visual Inspection Process for Quality Control</a:t>
            </a:r>
            <a:endParaRPr sz="1900" b="1">
              <a:solidFill>
                <a:srgbClr val="B2273D"/>
              </a:solidFill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304800" y="840150"/>
            <a:ext cx="46947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D4E4D"/>
                </a:solidFill>
              </a:rPr>
              <a:t>  </a:t>
            </a:r>
            <a:r>
              <a:rPr lang="en" sz="1500" b="1">
                <a:solidFill>
                  <a:srgbClr val="4D4E4D"/>
                </a:solidFill>
              </a:rPr>
              <a:t>Process Risk</a:t>
            </a:r>
            <a:br>
              <a:rPr lang="en" sz="1500" b="1">
                <a:solidFill>
                  <a:srgbClr val="4D4E4D"/>
                </a:solidFill>
              </a:rPr>
            </a:br>
            <a:r>
              <a:rPr lang="en" sz="1600">
                <a:solidFill>
                  <a:srgbClr val="4D4E4D"/>
                </a:solidFill>
              </a:rPr>
              <a:t>  </a:t>
            </a:r>
            <a:r>
              <a:rPr lang="en" sz="1600">
                <a:solidFill>
                  <a:srgbClr val="0000FF"/>
                </a:solidFill>
              </a:rPr>
              <a:t>"Human Visual Inspection"</a:t>
            </a:r>
            <a:r>
              <a:rPr lang="en" sz="1600">
                <a:solidFill>
                  <a:srgbClr val="4D4E4D"/>
                </a:solidFill>
              </a:rPr>
              <a:t> is </a:t>
            </a:r>
            <a:r>
              <a:rPr lang="en" sz="1600">
                <a:solidFill>
                  <a:srgbClr val="990000"/>
                </a:solidFill>
              </a:rPr>
              <a:t>not effective </a:t>
            </a:r>
            <a:br>
              <a:rPr lang="en" sz="1600">
                <a:solidFill>
                  <a:srgbClr val="990000"/>
                </a:solidFill>
              </a:rPr>
            </a:br>
            <a:r>
              <a:rPr lang="en" sz="1600">
                <a:solidFill>
                  <a:srgbClr val="990000"/>
                </a:solidFill>
              </a:rPr>
              <a:t>   and unreliable </a:t>
            </a:r>
            <a:r>
              <a:rPr lang="en" sz="1600">
                <a:solidFill>
                  <a:srgbClr val="4D4E4D"/>
                </a:solidFill>
              </a:rPr>
              <a:t>due to </a:t>
            </a:r>
            <a:endParaRPr sz="1600">
              <a:solidFill>
                <a:srgbClr val="4D4E4D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424"/>
              </a:buClr>
              <a:buSzPts val="1600"/>
              <a:buChar char="○"/>
            </a:pPr>
            <a:r>
              <a:rPr lang="en" sz="1600">
                <a:solidFill>
                  <a:srgbClr val="252424"/>
                </a:solidFill>
              </a:rPr>
              <a:t>High possibility for human error</a:t>
            </a:r>
            <a:endParaRPr sz="1600">
              <a:solidFill>
                <a:srgbClr val="4D4E4D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52424"/>
              </a:buClr>
              <a:buSzPts val="1600"/>
              <a:buChar char="○"/>
            </a:pPr>
            <a:r>
              <a:rPr lang="en" sz="1600">
                <a:solidFill>
                  <a:srgbClr val="252424"/>
                </a:solidFill>
              </a:rPr>
              <a:t>High labor cost &amp; Labor-intensive</a:t>
            </a:r>
            <a:endParaRPr sz="1600">
              <a:solidFill>
                <a:srgbClr val="4D4E4D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Slow conventional process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D4E4D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D4E4D"/>
              </a:solidFill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152400" y="3508700"/>
            <a:ext cx="4914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74E13"/>
                </a:solidFill>
              </a:rPr>
              <a:t>An </a:t>
            </a:r>
            <a:r>
              <a:rPr lang="en" sz="1600">
                <a:solidFill>
                  <a:srgbClr val="BF9000"/>
                </a:solidFill>
              </a:rPr>
              <a:t>automatic defect-detection system </a:t>
            </a:r>
            <a:r>
              <a:rPr lang="en" sz="1600">
                <a:solidFill>
                  <a:srgbClr val="274E13"/>
                </a:solidFill>
              </a:rPr>
              <a:t>has obvious benefits over conventional human manual detection</a:t>
            </a:r>
            <a:endParaRPr sz="1800">
              <a:solidFill>
                <a:srgbClr val="274E13"/>
              </a:solidFill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4">
            <a:alphaModFix/>
          </a:blip>
          <a:srcRect l="12453" t="7936" r="15056" b="14412"/>
          <a:stretch/>
        </p:blipFill>
        <p:spPr>
          <a:xfrm>
            <a:off x="5174300" y="574650"/>
            <a:ext cx="3728749" cy="3994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8850600" y="4833925"/>
            <a:ext cx="29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8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14037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57650" y="-12400"/>
            <a:ext cx="7128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B2273D"/>
                </a:solidFill>
              </a:rPr>
              <a:t>Visual Inspection Problem &amp; Challenge</a:t>
            </a:r>
            <a:endParaRPr sz="2100" b="1">
              <a:solidFill>
                <a:srgbClr val="B2273D"/>
              </a:solidFill>
            </a:endParaRPr>
          </a:p>
        </p:txBody>
      </p:sp>
      <p:sp>
        <p:nvSpPr>
          <p:cNvPr id="132" name="Google Shape;132;p19"/>
          <p:cNvSpPr txBox="1"/>
          <p:nvPr/>
        </p:nvSpPr>
        <p:spPr>
          <a:xfrm>
            <a:off x="-242625" y="288975"/>
            <a:ext cx="9588600" cy="10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4D4E4D"/>
              </a:solidFill>
            </a:endParaRPr>
          </a:p>
          <a:p>
            <a:pPr marL="4572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 b="1">
                <a:solidFill>
                  <a:srgbClr val="4D4E4D"/>
                </a:solidFill>
              </a:rPr>
              <a:t>Major problem:</a:t>
            </a:r>
            <a:r>
              <a:rPr lang="en" sz="1500" b="1">
                <a:solidFill>
                  <a:srgbClr val="B2273D"/>
                </a:solidFill>
              </a:rPr>
              <a:t> </a:t>
            </a:r>
            <a:r>
              <a:rPr lang="en" sz="1500">
                <a:solidFill>
                  <a:srgbClr val="073763"/>
                </a:solidFill>
              </a:rPr>
              <a:t>Quality control in the pulp packaging industry is at risk due to an </a:t>
            </a:r>
            <a:r>
              <a:rPr lang="en" sz="1500">
                <a:solidFill>
                  <a:srgbClr val="CC0000"/>
                </a:solidFill>
              </a:rPr>
              <a:t>unreliable </a:t>
            </a:r>
            <a:br>
              <a:rPr lang="en" sz="1500">
                <a:solidFill>
                  <a:srgbClr val="CC0000"/>
                </a:solidFill>
              </a:rPr>
            </a:br>
            <a:r>
              <a:rPr lang="en" sz="1500">
                <a:solidFill>
                  <a:srgbClr val="CC0000"/>
                </a:solidFill>
              </a:rPr>
              <a:t>                           and ineffective manual visual inspection process.</a:t>
            </a:r>
            <a:endParaRPr sz="1500">
              <a:solidFill>
                <a:srgbClr val="CC0000"/>
              </a:solidFill>
            </a:endParaRPr>
          </a:p>
        </p:txBody>
      </p:sp>
      <p:sp>
        <p:nvSpPr>
          <p:cNvPr id="133" name="Google Shape;133;p19"/>
          <p:cNvSpPr txBox="1"/>
          <p:nvPr/>
        </p:nvSpPr>
        <p:spPr>
          <a:xfrm>
            <a:off x="-215825" y="1407525"/>
            <a:ext cx="90801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 b="1">
                <a:solidFill>
                  <a:srgbClr val="4D4E4D"/>
                </a:solidFill>
              </a:rPr>
              <a:t>Proposed Solution:</a:t>
            </a:r>
            <a:r>
              <a:rPr lang="en" sz="1500">
                <a:solidFill>
                  <a:srgbClr val="4D4E4D"/>
                </a:solidFill>
              </a:rPr>
              <a:t> </a:t>
            </a:r>
            <a:r>
              <a:rPr lang="en" sz="1500">
                <a:solidFill>
                  <a:srgbClr val="1C4587"/>
                </a:solidFill>
              </a:rPr>
              <a:t>Introduce an end-to-end Implementation</a:t>
            </a:r>
            <a:r>
              <a:rPr lang="en" sz="1500">
                <a:solidFill>
                  <a:srgbClr val="B2273D"/>
                </a:solidFill>
              </a:rPr>
              <a:t> of</a:t>
            </a:r>
            <a:r>
              <a:rPr lang="en" sz="1500">
                <a:solidFill>
                  <a:srgbClr val="0000FF"/>
                </a:solidFill>
              </a:rPr>
              <a:t> machine vision hardware</a:t>
            </a:r>
            <a:r>
              <a:rPr lang="en" sz="1500">
                <a:solidFill>
                  <a:srgbClr val="B2273D"/>
                </a:solidFill>
              </a:rPr>
              <a:t> and </a:t>
            </a:r>
            <a:r>
              <a:rPr lang="en" sz="1500">
                <a:solidFill>
                  <a:srgbClr val="0000FF"/>
                </a:solidFill>
              </a:rPr>
              <a:t>machine learning</a:t>
            </a:r>
            <a:r>
              <a:rPr lang="en" sz="1500">
                <a:solidFill>
                  <a:srgbClr val="B2273D"/>
                </a:solidFill>
              </a:rPr>
              <a:t> to build a framework for an automated molded pulp packaging defect detection</a:t>
            </a:r>
            <a:endParaRPr/>
          </a:p>
        </p:txBody>
      </p:sp>
      <p:sp>
        <p:nvSpPr>
          <p:cNvPr id="134" name="Google Shape;134;p19"/>
          <p:cNvSpPr txBox="1"/>
          <p:nvPr/>
        </p:nvSpPr>
        <p:spPr>
          <a:xfrm>
            <a:off x="-242625" y="2321925"/>
            <a:ext cx="4163100" cy="21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667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●"/>
            </a:pPr>
            <a:r>
              <a:rPr lang="en" sz="1500" b="1">
                <a:solidFill>
                  <a:srgbClr val="4D4E4D"/>
                </a:solidFill>
              </a:rPr>
              <a:t>Challenge in target object : </a:t>
            </a:r>
            <a:endParaRPr sz="1500" b="1">
              <a:solidFill>
                <a:srgbClr val="4D4E4D"/>
              </a:solidFill>
            </a:endParaRPr>
          </a:p>
          <a:p>
            <a:pPr marL="6858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○"/>
            </a:pPr>
            <a:r>
              <a:rPr lang="en" sz="1500">
                <a:solidFill>
                  <a:srgbClr val="7F6000"/>
                </a:solidFill>
              </a:rPr>
              <a:t>Surface fluctuation</a:t>
            </a:r>
            <a:r>
              <a:rPr lang="en" sz="1500">
                <a:solidFill>
                  <a:srgbClr val="4D4E4D"/>
                </a:solidFill>
              </a:rPr>
              <a:t> by grain pulp fiber</a:t>
            </a:r>
            <a:endParaRPr sz="1500">
              <a:solidFill>
                <a:srgbClr val="4D4E4D"/>
              </a:solidFill>
            </a:endParaRPr>
          </a:p>
          <a:p>
            <a:pPr marL="6858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○"/>
            </a:pPr>
            <a:r>
              <a:rPr lang="en" sz="1500">
                <a:solidFill>
                  <a:srgbClr val="38761D"/>
                </a:solidFill>
              </a:rPr>
              <a:t>Unstable product color </a:t>
            </a:r>
            <a:r>
              <a:rPr lang="en" sz="1500">
                <a:solidFill>
                  <a:srgbClr val="4D4E4D"/>
                </a:solidFill>
              </a:rPr>
              <a:t>due to </a:t>
            </a:r>
            <a:br>
              <a:rPr lang="en" sz="1500">
                <a:solidFill>
                  <a:srgbClr val="4D4E4D"/>
                </a:solidFill>
              </a:rPr>
            </a:br>
            <a:r>
              <a:rPr lang="en" sz="1500">
                <a:solidFill>
                  <a:srgbClr val="4D4E4D"/>
                </a:solidFill>
              </a:rPr>
              <a:t>variation of raw material lots</a:t>
            </a:r>
            <a:endParaRPr sz="1500">
              <a:solidFill>
                <a:srgbClr val="4D4E4D"/>
              </a:solidFill>
            </a:endParaRPr>
          </a:p>
          <a:p>
            <a:pPr marL="6858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Char char="○"/>
            </a:pPr>
            <a:r>
              <a:rPr lang="en" sz="1500">
                <a:solidFill>
                  <a:srgbClr val="990000"/>
                </a:solidFill>
              </a:rPr>
              <a:t>Non-repeated defect patterns </a:t>
            </a:r>
            <a:br>
              <a:rPr lang="en" sz="1500">
                <a:solidFill>
                  <a:srgbClr val="4D4E4D"/>
                </a:solidFill>
              </a:rPr>
            </a:br>
            <a:r>
              <a:rPr lang="en" sz="1500">
                <a:solidFill>
                  <a:srgbClr val="4D4E4D"/>
                </a:solidFill>
              </a:rPr>
              <a:t>&amp; Small defect size </a:t>
            </a:r>
            <a:endParaRPr sz="1500">
              <a:solidFill>
                <a:srgbClr val="4D4E4D"/>
              </a:solidFill>
            </a:endParaRPr>
          </a:p>
        </p:txBody>
      </p:sp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 r="43836"/>
          <a:stretch/>
        </p:blipFill>
        <p:spPr>
          <a:xfrm>
            <a:off x="3768075" y="2392176"/>
            <a:ext cx="1529457" cy="223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 r="9649"/>
          <a:stretch/>
        </p:blipFill>
        <p:spPr>
          <a:xfrm>
            <a:off x="5297533" y="2392150"/>
            <a:ext cx="1987382" cy="2238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6">
            <a:alphaModFix/>
          </a:blip>
          <a:srcRect l="10394"/>
          <a:stretch/>
        </p:blipFill>
        <p:spPr>
          <a:xfrm>
            <a:off x="7284915" y="2392150"/>
            <a:ext cx="1647736" cy="22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8850600" y="4833925"/>
            <a:ext cx="293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9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t="24420" b="4089"/>
          <a:stretch/>
        </p:blipFill>
        <p:spPr>
          <a:xfrm>
            <a:off x="-44850" y="240800"/>
            <a:ext cx="9172076" cy="490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773" y="521838"/>
            <a:ext cx="7021254" cy="397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0"/>
          <p:cNvSpPr txBox="1"/>
          <p:nvPr/>
        </p:nvSpPr>
        <p:spPr>
          <a:xfrm>
            <a:off x="3448750" y="-17725"/>
            <a:ext cx="2184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B2273D"/>
                </a:solidFill>
              </a:rPr>
              <a:t>Research Workflow</a:t>
            </a:r>
            <a:endParaRPr sz="1600" b="1">
              <a:solidFill>
                <a:srgbClr val="B2273D"/>
              </a:solidFill>
            </a:endParaRPr>
          </a:p>
        </p:txBody>
      </p:sp>
      <p:sp>
        <p:nvSpPr>
          <p:cNvPr id="146" name="Google Shape;146;p20"/>
          <p:cNvSpPr/>
          <p:nvPr/>
        </p:nvSpPr>
        <p:spPr>
          <a:xfrm>
            <a:off x="1158525" y="2653000"/>
            <a:ext cx="1687800" cy="184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1097275" y="3338800"/>
            <a:ext cx="1895700" cy="184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4866700" y="538900"/>
            <a:ext cx="1972800" cy="369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0"/>
          <p:cNvSpPr/>
          <p:nvPr/>
        </p:nvSpPr>
        <p:spPr>
          <a:xfrm>
            <a:off x="3693400" y="2343400"/>
            <a:ext cx="199200" cy="1845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0"/>
          <p:cNvSpPr/>
          <p:nvPr/>
        </p:nvSpPr>
        <p:spPr>
          <a:xfrm>
            <a:off x="3693400" y="2917750"/>
            <a:ext cx="199200" cy="1845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0"/>
          <p:cNvSpPr txBox="1"/>
          <p:nvPr/>
        </p:nvSpPr>
        <p:spPr>
          <a:xfrm>
            <a:off x="8271875" y="2235550"/>
            <a:ext cx="953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6"/>
                </a:highlight>
              </a:rPr>
              <a:t>Machine Learning Module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52" name="Google Shape;152;p20"/>
          <p:cNvSpPr/>
          <p:nvPr/>
        </p:nvSpPr>
        <p:spPr>
          <a:xfrm rot="10800000">
            <a:off x="8051475" y="580975"/>
            <a:ext cx="199200" cy="3979200"/>
          </a:xfrm>
          <a:prstGeom prst="leftBrace">
            <a:avLst>
              <a:gd name="adj1" fmla="val 50000"/>
              <a:gd name="adj2" fmla="val 49411"/>
            </a:avLst>
          </a:prstGeom>
          <a:noFill/>
          <a:ln w="28575" cap="flat" cmpd="sng">
            <a:solidFill>
              <a:srgbClr val="6AA84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-74975" y="2127000"/>
            <a:ext cx="109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6"/>
                </a:highlight>
              </a:rPr>
              <a:t>Image </a:t>
            </a:r>
            <a:br>
              <a:rPr lang="en">
                <a:highlight>
                  <a:schemeClr val="accent6"/>
                </a:highlight>
              </a:rPr>
            </a:br>
            <a:r>
              <a:rPr lang="en">
                <a:highlight>
                  <a:schemeClr val="accent6"/>
                </a:highlight>
              </a:rPr>
              <a:t>Acquisition </a:t>
            </a:r>
            <a:br>
              <a:rPr lang="en">
                <a:highlight>
                  <a:schemeClr val="accent6"/>
                </a:highlight>
              </a:rPr>
            </a:br>
            <a:r>
              <a:rPr lang="en">
                <a:highlight>
                  <a:schemeClr val="accent6"/>
                </a:highlight>
              </a:rPr>
              <a:t>Module</a:t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54" name="Google Shape;154;p20"/>
          <p:cNvSpPr/>
          <p:nvPr/>
        </p:nvSpPr>
        <p:spPr>
          <a:xfrm>
            <a:off x="896850" y="725900"/>
            <a:ext cx="199200" cy="3597000"/>
          </a:xfrm>
          <a:prstGeom prst="leftBrace">
            <a:avLst>
              <a:gd name="adj1" fmla="val 50000"/>
              <a:gd name="adj2" fmla="val 50000"/>
            </a:avLst>
          </a:prstGeom>
          <a:noFill/>
          <a:ln w="28575" cap="flat" cmpd="sng">
            <a:solidFill>
              <a:srgbClr val="6AA84F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5" y="29750"/>
            <a:ext cx="447918" cy="3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200" y="29750"/>
            <a:ext cx="900525" cy="3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 txBox="1"/>
          <p:nvPr/>
        </p:nvSpPr>
        <p:spPr>
          <a:xfrm>
            <a:off x="87722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10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 rotWithShape="1">
          <a:blip r:embed="rId3">
            <a:alphaModFix/>
          </a:blip>
          <a:srcRect t="39857" b="4091"/>
          <a:stretch/>
        </p:blipFill>
        <p:spPr>
          <a:xfrm>
            <a:off x="0" y="1109087"/>
            <a:ext cx="9172076" cy="3843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/>
        </p:nvSpPr>
        <p:spPr>
          <a:xfrm>
            <a:off x="4988400" y="5300"/>
            <a:ext cx="4426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B2273D"/>
                </a:solidFill>
              </a:rPr>
              <a:t>Machine Learning Based Visual Inspection</a:t>
            </a:r>
            <a:endParaRPr sz="1500" b="1">
              <a:solidFill>
                <a:srgbClr val="B2273D"/>
              </a:solidFill>
            </a:endParaRPr>
          </a:p>
        </p:txBody>
      </p:sp>
      <p:sp>
        <p:nvSpPr>
          <p:cNvPr id="164" name="Google Shape;164;p21"/>
          <p:cNvSpPr/>
          <p:nvPr/>
        </p:nvSpPr>
        <p:spPr>
          <a:xfrm>
            <a:off x="5741725" y="1185425"/>
            <a:ext cx="1799100" cy="1247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21"/>
          <p:cNvGrpSpPr/>
          <p:nvPr/>
        </p:nvGrpSpPr>
        <p:grpSpPr>
          <a:xfrm>
            <a:off x="836975" y="559525"/>
            <a:ext cx="7419225" cy="2216375"/>
            <a:chOff x="913175" y="635725"/>
            <a:chExt cx="7419225" cy="2216375"/>
          </a:xfrm>
        </p:grpSpPr>
        <p:pic>
          <p:nvPicPr>
            <p:cNvPr id="166" name="Google Shape;166;p21"/>
            <p:cNvPicPr preferRelativeResize="0"/>
            <p:nvPr/>
          </p:nvPicPr>
          <p:blipFill rotWithShape="1">
            <a:blip r:embed="rId4">
              <a:alphaModFix/>
            </a:blip>
            <a:srcRect b="15088"/>
            <a:stretch/>
          </p:blipFill>
          <p:spPr>
            <a:xfrm>
              <a:off x="913175" y="635725"/>
              <a:ext cx="7419225" cy="2216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262548" y="1990050"/>
              <a:ext cx="1714814" cy="581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1107400" y="866775"/>
              <a:ext cx="991950" cy="991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1"/>
            <p:cNvPicPr preferRelativeResize="0"/>
            <p:nvPr/>
          </p:nvPicPr>
          <p:blipFill rotWithShape="1">
            <a:blip r:embed="rId7">
              <a:alphaModFix/>
            </a:blip>
            <a:srcRect t="17143" b="14963"/>
            <a:stretch/>
          </p:blipFill>
          <p:spPr>
            <a:xfrm>
              <a:off x="5632125" y="1185425"/>
              <a:ext cx="2041925" cy="138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0" name="Google Shape;170;p21"/>
          <p:cNvSpPr txBox="1"/>
          <p:nvPr/>
        </p:nvSpPr>
        <p:spPr>
          <a:xfrm>
            <a:off x="100400" y="2823325"/>
            <a:ext cx="8780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An automated visual inspection system based on machine learning consists of two modules: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232450" y="3315025"/>
            <a:ext cx="42609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D4E4D"/>
              </a:buClr>
              <a:buSzPts val="1500"/>
              <a:buAutoNum type="arabicParenBoth"/>
            </a:pPr>
            <a:r>
              <a:rPr lang="en" sz="1500" b="1">
                <a:solidFill>
                  <a:srgbClr val="0000FF"/>
                </a:solidFill>
              </a:rPr>
              <a:t>Image acquisition module</a:t>
            </a:r>
            <a:r>
              <a:rPr lang="en" sz="1500" b="1">
                <a:solidFill>
                  <a:srgbClr val="4D4E4D"/>
                </a:solidFill>
              </a:rPr>
              <a:t> </a:t>
            </a:r>
            <a:r>
              <a:rPr lang="en" sz="1500">
                <a:solidFill>
                  <a:srgbClr val="4D4E4D"/>
                </a:solidFill>
              </a:rPr>
              <a:t>converts the </a:t>
            </a:r>
            <a:r>
              <a:rPr lang="en" sz="1500">
                <a:solidFill>
                  <a:srgbClr val="B2273D"/>
                </a:solidFill>
              </a:rPr>
              <a:t>target objects</a:t>
            </a:r>
            <a:r>
              <a:rPr lang="en" sz="1500">
                <a:solidFill>
                  <a:srgbClr val="4D4E4D"/>
                </a:solidFill>
              </a:rPr>
              <a:t> placed in the</a:t>
            </a:r>
            <a:r>
              <a:rPr lang="en" sz="1500">
                <a:solidFill>
                  <a:srgbClr val="B2273D"/>
                </a:solidFill>
              </a:rPr>
              <a:t> light field</a:t>
            </a:r>
            <a:r>
              <a:rPr lang="en" sz="1500">
                <a:solidFill>
                  <a:srgbClr val="4D4E4D"/>
                </a:solidFill>
              </a:rPr>
              <a:t> into </a:t>
            </a:r>
            <a:r>
              <a:rPr lang="en" sz="1500">
                <a:solidFill>
                  <a:srgbClr val="B2273D"/>
                </a:solidFill>
              </a:rPr>
              <a:t>images </a:t>
            </a:r>
            <a:r>
              <a:rPr lang="en" sz="1500">
                <a:solidFill>
                  <a:srgbClr val="4D4E4D"/>
                </a:solidFill>
              </a:rPr>
              <a:t>and transfers them to a computer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5078425" y="3336050"/>
            <a:ext cx="40656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4D4E4D"/>
                </a:solidFill>
              </a:rPr>
              <a:t>(2)  </a:t>
            </a:r>
            <a:r>
              <a:rPr lang="en" sz="1500" b="1">
                <a:solidFill>
                  <a:srgbClr val="0000FF"/>
                </a:solidFill>
              </a:rPr>
              <a:t>Machine learning module</a:t>
            </a:r>
            <a:r>
              <a:rPr lang="en" sz="1500" b="1">
                <a:solidFill>
                  <a:srgbClr val="4D4E4D"/>
                </a:solidFill>
              </a:rPr>
              <a:t> </a:t>
            </a:r>
            <a:r>
              <a:rPr lang="en" sz="1500">
                <a:solidFill>
                  <a:srgbClr val="4D4E4D"/>
                </a:solidFill>
              </a:rPr>
              <a:t>applies </a:t>
            </a:r>
            <a:br>
              <a:rPr lang="en" sz="1500">
                <a:solidFill>
                  <a:srgbClr val="4D4E4D"/>
                </a:solidFill>
              </a:rPr>
            </a:br>
            <a:r>
              <a:rPr lang="en" sz="1500">
                <a:solidFill>
                  <a:srgbClr val="4D4E4D"/>
                </a:solidFill>
              </a:rPr>
              <a:t>      </a:t>
            </a:r>
            <a:r>
              <a:rPr lang="en" sz="1500">
                <a:solidFill>
                  <a:srgbClr val="B2273D"/>
                </a:solidFill>
              </a:rPr>
              <a:t>machine learning algorithms</a:t>
            </a:r>
            <a:r>
              <a:rPr lang="en" sz="1500">
                <a:solidFill>
                  <a:srgbClr val="4D4E4D"/>
                </a:solidFill>
              </a:rPr>
              <a:t> on images </a:t>
            </a:r>
            <a:br>
              <a:rPr lang="en" sz="1500">
                <a:solidFill>
                  <a:srgbClr val="4D4E4D"/>
                </a:solidFill>
              </a:rPr>
            </a:br>
            <a:r>
              <a:rPr lang="en" sz="1500">
                <a:solidFill>
                  <a:srgbClr val="4D4E4D"/>
                </a:solidFill>
              </a:rPr>
              <a:t>      to build a defect detection model</a:t>
            </a:r>
            <a:endParaRPr sz="1500">
              <a:solidFill>
                <a:srgbClr val="4D4E4D"/>
              </a:solidFill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8696075" y="4833925"/>
            <a:ext cx="447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74E13"/>
                </a:solidFill>
              </a:rPr>
              <a:t>11</a:t>
            </a:r>
            <a:endParaRPr sz="1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2738</Words>
  <Application>Microsoft Office PowerPoint</Application>
  <PresentationFormat>On-screen Show (16:9)</PresentationFormat>
  <Paragraphs>325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Times New Roman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rattana ceesay</cp:lastModifiedBy>
  <cp:revision>2</cp:revision>
  <dcterms:modified xsi:type="dcterms:W3CDTF">2023-06-25T04:57:43Z</dcterms:modified>
</cp:coreProperties>
</file>