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60" r:id="rId3"/>
    <p:sldId id="257" r:id="rId4"/>
    <p:sldId id="266" r:id="rId5"/>
    <p:sldId id="267" r:id="rId6"/>
    <p:sldId id="268" r:id="rId7"/>
    <p:sldId id="261" r:id="rId8"/>
    <p:sldId id="269" r:id="rId9"/>
    <p:sldId id="270" r:id="rId10"/>
    <p:sldId id="271" r:id="rId11"/>
    <p:sldId id="272" r:id="rId12"/>
    <p:sldId id="274" r:id="rId13"/>
    <p:sldId id="273" r:id="rId14"/>
    <p:sldId id="263" r:id="rId15"/>
    <p:sldId id="275" r:id="rId16"/>
    <p:sldId id="276" r:id="rId17"/>
    <p:sldId id="277" r:id="rId18"/>
    <p:sldId id="280" r:id="rId19"/>
    <p:sldId id="264" r:id="rId20"/>
    <p:sldId id="278" r:id="rId21"/>
    <p:sldId id="279" r:id="rId22"/>
    <p:sldId id="258" r:id="rId23"/>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7"/>
    <p:restoredTop sz="96534"/>
  </p:normalViewPr>
  <p:slideViewPr>
    <p:cSldViewPr snapToGrid="0">
      <p:cViewPr>
        <p:scale>
          <a:sx n="100" d="100"/>
          <a:sy n="100" d="100"/>
        </p:scale>
        <p:origin x="1392" y="9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91F7D67-A024-4B75-BAC0-BF8021796DB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4B9B7A6-D4B7-4DA0-B302-58D078C04498}">
      <dgm:prSet/>
      <dgm:spPr/>
      <dgm:t>
        <a:bodyPr/>
        <a:lstStyle/>
        <a:p>
          <a:pPr>
            <a:defRPr cap="all"/>
          </a:pPr>
          <a:r>
            <a:rPr lang="en-US"/>
            <a:t>Introduction &amp; Background</a:t>
          </a:r>
        </a:p>
      </dgm:t>
    </dgm:pt>
    <dgm:pt modelId="{A8E50C06-8F51-4CDC-80B8-0F7521AF118E}" type="parTrans" cxnId="{CC1F069E-3B4B-4009-991A-3549DEE7E77F}">
      <dgm:prSet/>
      <dgm:spPr/>
      <dgm:t>
        <a:bodyPr/>
        <a:lstStyle/>
        <a:p>
          <a:endParaRPr lang="en-US"/>
        </a:p>
      </dgm:t>
    </dgm:pt>
    <dgm:pt modelId="{97F6D77D-8DE2-4DC1-BC94-FD0DC13BF0EC}" type="sibTrans" cxnId="{CC1F069E-3B4B-4009-991A-3549DEE7E77F}">
      <dgm:prSet/>
      <dgm:spPr/>
      <dgm:t>
        <a:bodyPr/>
        <a:lstStyle/>
        <a:p>
          <a:endParaRPr lang="en-US"/>
        </a:p>
      </dgm:t>
    </dgm:pt>
    <dgm:pt modelId="{71A37709-F2C3-4C97-8101-F3C27D82B76B}">
      <dgm:prSet/>
      <dgm:spPr/>
      <dgm:t>
        <a:bodyPr/>
        <a:lstStyle/>
        <a:p>
          <a:pPr>
            <a:defRPr cap="all"/>
          </a:pPr>
          <a:r>
            <a:rPr lang="en-US"/>
            <a:t>Research </a:t>
          </a:r>
        </a:p>
      </dgm:t>
    </dgm:pt>
    <dgm:pt modelId="{B0008185-5119-4DA3-8F95-1549BDE9B649}" type="parTrans" cxnId="{A0767601-AB9B-4598-B0C1-4D743EA6F80D}">
      <dgm:prSet/>
      <dgm:spPr/>
      <dgm:t>
        <a:bodyPr/>
        <a:lstStyle/>
        <a:p>
          <a:endParaRPr lang="en-US"/>
        </a:p>
      </dgm:t>
    </dgm:pt>
    <dgm:pt modelId="{351B901C-B247-4BCD-A70E-EB8E460853A6}" type="sibTrans" cxnId="{A0767601-AB9B-4598-B0C1-4D743EA6F80D}">
      <dgm:prSet/>
      <dgm:spPr/>
      <dgm:t>
        <a:bodyPr/>
        <a:lstStyle/>
        <a:p>
          <a:endParaRPr lang="en-US"/>
        </a:p>
      </dgm:t>
    </dgm:pt>
    <dgm:pt modelId="{FC09F306-8D84-424C-8E4F-93113AC07A14}">
      <dgm:prSet/>
      <dgm:spPr/>
      <dgm:t>
        <a:bodyPr/>
        <a:lstStyle/>
        <a:p>
          <a:pPr>
            <a:defRPr cap="all"/>
          </a:pPr>
          <a:r>
            <a:rPr lang="en-US"/>
            <a:t>Results</a:t>
          </a:r>
        </a:p>
      </dgm:t>
    </dgm:pt>
    <dgm:pt modelId="{EEC25C13-4DF5-4375-9A98-0BBDE439824A}" type="parTrans" cxnId="{932F6B01-2263-451C-856E-404F64531DCD}">
      <dgm:prSet/>
      <dgm:spPr/>
      <dgm:t>
        <a:bodyPr/>
        <a:lstStyle/>
        <a:p>
          <a:endParaRPr lang="en-US"/>
        </a:p>
      </dgm:t>
    </dgm:pt>
    <dgm:pt modelId="{E4B4522B-D4AB-4EE4-9D56-8D6088E5074D}" type="sibTrans" cxnId="{932F6B01-2263-451C-856E-404F64531DCD}">
      <dgm:prSet/>
      <dgm:spPr/>
      <dgm:t>
        <a:bodyPr/>
        <a:lstStyle/>
        <a:p>
          <a:endParaRPr lang="en-US"/>
        </a:p>
      </dgm:t>
    </dgm:pt>
    <dgm:pt modelId="{81E7EF01-60B9-4D0F-ABA5-9650393E5894}">
      <dgm:prSet/>
      <dgm:spPr/>
      <dgm:t>
        <a:bodyPr/>
        <a:lstStyle/>
        <a:p>
          <a:pPr>
            <a:defRPr cap="all"/>
          </a:pPr>
          <a:r>
            <a:rPr lang="en-US"/>
            <a:t>Future Work &amp; Conclusion</a:t>
          </a:r>
        </a:p>
      </dgm:t>
    </dgm:pt>
    <dgm:pt modelId="{E5247354-D4BA-4B4B-97B1-682A1F370066}" type="parTrans" cxnId="{D2B6F738-57EE-4E5D-9727-D47155A11510}">
      <dgm:prSet/>
      <dgm:spPr/>
      <dgm:t>
        <a:bodyPr/>
        <a:lstStyle/>
        <a:p>
          <a:endParaRPr lang="en-US"/>
        </a:p>
      </dgm:t>
    </dgm:pt>
    <dgm:pt modelId="{EE99AEE3-41BB-4BD6-B12B-4D27B9D9645E}" type="sibTrans" cxnId="{D2B6F738-57EE-4E5D-9727-D47155A11510}">
      <dgm:prSet/>
      <dgm:spPr/>
      <dgm:t>
        <a:bodyPr/>
        <a:lstStyle/>
        <a:p>
          <a:endParaRPr lang="en-US"/>
        </a:p>
      </dgm:t>
    </dgm:pt>
    <dgm:pt modelId="{EFBB94DB-70BD-4911-A332-CE79CC0048FE}" type="pres">
      <dgm:prSet presAssocID="{791F7D67-A024-4B75-BAC0-BF8021796DBC}" presName="root" presStyleCnt="0">
        <dgm:presLayoutVars>
          <dgm:dir/>
          <dgm:resizeHandles val="exact"/>
        </dgm:presLayoutVars>
      </dgm:prSet>
      <dgm:spPr/>
    </dgm:pt>
    <dgm:pt modelId="{492B18DD-5B80-47F6-A532-FD5F70EB3113}" type="pres">
      <dgm:prSet presAssocID="{84B9B7A6-D4B7-4DA0-B302-58D078C04498}" presName="compNode" presStyleCnt="0"/>
      <dgm:spPr/>
    </dgm:pt>
    <dgm:pt modelId="{ADE990FF-BBCC-47AB-AB17-30305884E9A4}" type="pres">
      <dgm:prSet presAssocID="{84B9B7A6-D4B7-4DA0-B302-58D078C04498}" presName="iconBgRect" presStyleLbl="bgShp" presStyleIdx="0" presStyleCnt="4"/>
      <dgm:spPr/>
    </dgm:pt>
    <dgm:pt modelId="{157EA29B-C96C-4619-97B8-0A525E40399B}" type="pres">
      <dgm:prSet presAssocID="{84B9B7A6-D4B7-4DA0-B302-58D078C044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C92F1C00-8CBD-47FF-A734-F07EBA3D9CDC}" type="pres">
      <dgm:prSet presAssocID="{84B9B7A6-D4B7-4DA0-B302-58D078C04498}" presName="spaceRect" presStyleCnt="0"/>
      <dgm:spPr/>
    </dgm:pt>
    <dgm:pt modelId="{EB17D10F-158C-4872-A123-CA6252D2AC62}" type="pres">
      <dgm:prSet presAssocID="{84B9B7A6-D4B7-4DA0-B302-58D078C04498}" presName="textRect" presStyleLbl="revTx" presStyleIdx="0" presStyleCnt="4">
        <dgm:presLayoutVars>
          <dgm:chMax val="1"/>
          <dgm:chPref val="1"/>
        </dgm:presLayoutVars>
      </dgm:prSet>
      <dgm:spPr/>
    </dgm:pt>
    <dgm:pt modelId="{1CCBFB51-4764-4AA5-913E-5B33D26BB614}" type="pres">
      <dgm:prSet presAssocID="{97F6D77D-8DE2-4DC1-BC94-FD0DC13BF0EC}" presName="sibTrans" presStyleCnt="0"/>
      <dgm:spPr/>
    </dgm:pt>
    <dgm:pt modelId="{F40C4999-A519-474C-BC8C-9043953A5972}" type="pres">
      <dgm:prSet presAssocID="{71A37709-F2C3-4C97-8101-F3C27D82B76B}" presName="compNode" presStyleCnt="0"/>
      <dgm:spPr/>
    </dgm:pt>
    <dgm:pt modelId="{40CAB5C2-27E2-4BB3-A2F4-0A9D920C09CA}" type="pres">
      <dgm:prSet presAssocID="{71A37709-F2C3-4C97-8101-F3C27D82B76B}" presName="iconBgRect" presStyleLbl="bgShp" presStyleIdx="1" presStyleCnt="4"/>
      <dgm:spPr/>
    </dgm:pt>
    <dgm:pt modelId="{AF077FFF-89AF-4ED6-AA52-10B108DAE699}" type="pres">
      <dgm:prSet presAssocID="{71A37709-F2C3-4C97-8101-F3C27D82B7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search"/>
        </a:ext>
      </dgm:extLst>
    </dgm:pt>
    <dgm:pt modelId="{7801E661-B94B-4930-BAC9-DD3F3B6B93D1}" type="pres">
      <dgm:prSet presAssocID="{71A37709-F2C3-4C97-8101-F3C27D82B76B}" presName="spaceRect" presStyleCnt="0"/>
      <dgm:spPr/>
    </dgm:pt>
    <dgm:pt modelId="{AE4C4C7A-504D-4270-987C-55BFBE70340E}" type="pres">
      <dgm:prSet presAssocID="{71A37709-F2C3-4C97-8101-F3C27D82B76B}" presName="textRect" presStyleLbl="revTx" presStyleIdx="1" presStyleCnt="4">
        <dgm:presLayoutVars>
          <dgm:chMax val="1"/>
          <dgm:chPref val="1"/>
        </dgm:presLayoutVars>
      </dgm:prSet>
      <dgm:spPr/>
    </dgm:pt>
    <dgm:pt modelId="{4D558EFF-CFD0-47EC-82FA-C92FA1F0A4CD}" type="pres">
      <dgm:prSet presAssocID="{351B901C-B247-4BCD-A70E-EB8E460853A6}" presName="sibTrans" presStyleCnt="0"/>
      <dgm:spPr/>
    </dgm:pt>
    <dgm:pt modelId="{9DF1E600-CFEE-4426-8B6B-66EED381D198}" type="pres">
      <dgm:prSet presAssocID="{FC09F306-8D84-424C-8E4F-93113AC07A14}" presName="compNode" presStyleCnt="0"/>
      <dgm:spPr/>
    </dgm:pt>
    <dgm:pt modelId="{315C44B0-058E-4412-939A-0C9CEDC1E3CC}" type="pres">
      <dgm:prSet presAssocID="{FC09F306-8D84-424C-8E4F-93113AC07A14}" presName="iconBgRect" presStyleLbl="bgShp" presStyleIdx="2" presStyleCnt="4"/>
      <dgm:spPr/>
    </dgm:pt>
    <dgm:pt modelId="{A368B8E4-11E0-40AB-9DCC-62E91764F19B}" type="pres">
      <dgm:prSet presAssocID="{FC09F306-8D84-424C-8E4F-93113AC07A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71C6CAA9-5619-4ECB-83C8-15B4535B6F76}" type="pres">
      <dgm:prSet presAssocID="{FC09F306-8D84-424C-8E4F-93113AC07A14}" presName="spaceRect" presStyleCnt="0"/>
      <dgm:spPr/>
    </dgm:pt>
    <dgm:pt modelId="{6DCEEC51-413F-45FF-BA77-5DB46D7E07CC}" type="pres">
      <dgm:prSet presAssocID="{FC09F306-8D84-424C-8E4F-93113AC07A14}" presName="textRect" presStyleLbl="revTx" presStyleIdx="2" presStyleCnt="4">
        <dgm:presLayoutVars>
          <dgm:chMax val="1"/>
          <dgm:chPref val="1"/>
        </dgm:presLayoutVars>
      </dgm:prSet>
      <dgm:spPr/>
    </dgm:pt>
    <dgm:pt modelId="{8F793453-768C-4AD0-8DE3-9396D16D7E71}" type="pres">
      <dgm:prSet presAssocID="{E4B4522B-D4AB-4EE4-9D56-8D6088E5074D}" presName="sibTrans" presStyleCnt="0"/>
      <dgm:spPr/>
    </dgm:pt>
    <dgm:pt modelId="{6FEF724C-78BD-4A2A-AC5C-012586BECD89}" type="pres">
      <dgm:prSet presAssocID="{81E7EF01-60B9-4D0F-ABA5-9650393E5894}" presName="compNode" presStyleCnt="0"/>
      <dgm:spPr/>
    </dgm:pt>
    <dgm:pt modelId="{C2172CC7-B4F3-4B04-96A1-63CC67FA5FA5}" type="pres">
      <dgm:prSet presAssocID="{81E7EF01-60B9-4D0F-ABA5-9650393E5894}" presName="iconBgRect" presStyleLbl="bgShp" presStyleIdx="3" presStyleCnt="4"/>
      <dgm:spPr/>
    </dgm:pt>
    <dgm:pt modelId="{8CBD8544-38E4-484D-AE72-110153B8DCAE}" type="pres">
      <dgm:prSet presAssocID="{81E7EF01-60B9-4D0F-ABA5-9650393E5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07E4F2B-3586-40DC-BFC8-E2C9E88BB6D1}" type="pres">
      <dgm:prSet presAssocID="{81E7EF01-60B9-4D0F-ABA5-9650393E5894}" presName="spaceRect" presStyleCnt="0"/>
      <dgm:spPr/>
    </dgm:pt>
    <dgm:pt modelId="{F3041050-940A-40C4-8A34-51D51A2E76DF}" type="pres">
      <dgm:prSet presAssocID="{81E7EF01-60B9-4D0F-ABA5-9650393E5894}" presName="textRect" presStyleLbl="revTx" presStyleIdx="3" presStyleCnt="4">
        <dgm:presLayoutVars>
          <dgm:chMax val="1"/>
          <dgm:chPref val="1"/>
        </dgm:presLayoutVars>
      </dgm:prSet>
      <dgm:spPr/>
    </dgm:pt>
  </dgm:ptLst>
  <dgm:cxnLst>
    <dgm:cxn modelId="{932F6B01-2263-451C-856E-404F64531DCD}" srcId="{791F7D67-A024-4B75-BAC0-BF8021796DBC}" destId="{FC09F306-8D84-424C-8E4F-93113AC07A14}" srcOrd="2" destOrd="0" parTransId="{EEC25C13-4DF5-4375-9A98-0BBDE439824A}" sibTransId="{E4B4522B-D4AB-4EE4-9D56-8D6088E5074D}"/>
    <dgm:cxn modelId="{A0767601-AB9B-4598-B0C1-4D743EA6F80D}" srcId="{791F7D67-A024-4B75-BAC0-BF8021796DBC}" destId="{71A37709-F2C3-4C97-8101-F3C27D82B76B}" srcOrd="1" destOrd="0" parTransId="{B0008185-5119-4DA3-8F95-1549BDE9B649}" sibTransId="{351B901C-B247-4BCD-A70E-EB8E460853A6}"/>
    <dgm:cxn modelId="{703F4132-208A-4A95-AB7C-61100A1E81DC}" type="presOf" srcId="{FC09F306-8D84-424C-8E4F-93113AC07A14}" destId="{6DCEEC51-413F-45FF-BA77-5DB46D7E07CC}" srcOrd="0" destOrd="0" presId="urn:microsoft.com/office/officeart/2018/5/layout/IconCircleLabelList"/>
    <dgm:cxn modelId="{D2B6F738-57EE-4E5D-9727-D47155A11510}" srcId="{791F7D67-A024-4B75-BAC0-BF8021796DBC}" destId="{81E7EF01-60B9-4D0F-ABA5-9650393E5894}" srcOrd="3" destOrd="0" parTransId="{E5247354-D4BA-4B4B-97B1-682A1F370066}" sibTransId="{EE99AEE3-41BB-4BD6-B12B-4D27B9D9645E}"/>
    <dgm:cxn modelId="{0FA29446-49A6-4745-BC1F-AED4F96652FC}" type="presOf" srcId="{791F7D67-A024-4B75-BAC0-BF8021796DBC}" destId="{EFBB94DB-70BD-4911-A332-CE79CC0048FE}" srcOrd="0" destOrd="0" presId="urn:microsoft.com/office/officeart/2018/5/layout/IconCircleLabelList"/>
    <dgm:cxn modelId="{6CB6E854-C925-4DDE-ACF3-EBB3EFEE420A}" type="presOf" srcId="{71A37709-F2C3-4C97-8101-F3C27D82B76B}" destId="{AE4C4C7A-504D-4270-987C-55BFBE70340E}" srcOrd="0" destOrd="0" presId="urn:microsoft.com/office/officeart/2018/5/layout/IconCircleLabelList"/>
    <dgm:cxn modelId="{A5960263-3100-4492-8A36-2C271D4426AF}" type="presOf" srcId="{81E7EF01-60B9-4D0F-ABA5-9650393E5894}" destId="{F3041050-940A-40C4-8A34-51D51A2E76DF}" srcOrd="0" destOrd="0" presId="urn:microsoft.com/office/officeart/2018/5/layout/IconCircleLabelList"/>
    <dgm:cxn modelId="{CC1F069E-3B4B-4009-991A-3549DEE7E77F}" srcId="{791F7D67-A024-4B75-BAC0-BF8021796DBC}" destId="{84B9B7A6-D4B7-4DA0-B302-58D078C04498}" srcOrd="0" destOrd="0" parTransId="{A8E50C06-8F51-4CDC-80B8-0F7521AF118E}" sibTransId="{97F6D77D-8DE2-4DC1-BC94-FD0DC13BF0EC}"/>
    <dgm:cxn modelId="{386D0FA2-427A-41CA-9F13-7DEEB883C260}" type="presOf" srcId="{84B9B7A6-D4B7-4DA0-B302-58D078C04498}" destId="{EB17D10F-158C-4872-A123-CA6252D2AC62}" srcOrd="0" destOrd="0" presId="urn:microsoft.com/office/officeart/2018/5/layout/IconCircleLabelList"/>
    <dgm:cxn modelId="{7162DA8C-3113-430A-A1A3-1A9A1A52B38F}" type="presParOf" srcId="{EFBB94DB-70BD-4911-A332-CE79CC0048FE}" destId="{492B18DD-5B80-47F6-A532-FD5F70EB3113}" srcOrd="0" destOrd="0" presId="urn:microsoft.com/office/officeart/2018/5/layout/IconCircleLabelList"/>
    <dgm:cxn modelId="{CEA7997C-B4B7-4C1C-840A-0DE8588454D9}" type="presParOf" srcId="{492B18DD-5B80-47F6-A532-FD5F70EB3113}" destId="{ADE990FF-BBCC-47AB-AB17-30305884E9A4}" srcOrd="0" destOrd="0" presId="urn:microsoft.com/office/officeart/2018/5/layout/IconCircleLabelList"/>
    <dgm:cxn modelId="{BC4CF69A-DA20-417B-A93A-C8FF7E12A9CC}" type="presParOf" srcId="{492B18DD-5B80-47F6-A532-FD5F70EB3113}" destId="{157EA29B-C96C-4619-97B8-0A525E40399B}" srcOrd="1" destOrd="0" presId="urn:microsoft.com/office/officeart/2018/5/layout/IconCircleLabelList"/>
    <dgm:cxn modelId="{BF62D569-38CB-457D-83A3-955771F90782}" type="presParOf" srcId="{492B18DD-5B80-47F6-A532-FD5F70EB3113}" destId="{C92F1C00-8CBD-47FF-A734-F07EBA3D9CDC}" srcOrd="2" destOrd="0" presId="urn:microsoft.com/office/officeart/2018/5/layout/IconCircleLabelList"/>
    <dgm:cxn modelId="{3EBE6A34-4AFC-4E61-A5F8-8FCBEC8E8FF0}" type="presParOf" srcId="{492B18DD-5B80-47F6-A532-FD5F70EB3113}" destId="{EB17D10F-158C-4872-A123-CA6252D2AC62}" srcOrd="3" destOrd="0" presId="urn:microsoft.com/office/officeart/2018/5/layout/IconCircleLabelList"/>
    <dgm:cxn modelId="{FDD9E3FC-AEF8-4DCD-B09A-3972D194FD4B}" type="presParOf" srcId="{EFBB94DB-70BD-4911-A332-CE79CC0048FE}" destId="{1CCBFB51-4764-4AA5-913E-5B33D26BB614}" srcOrd="1" destOrd="0" presId="urn:microsoft.com/office/officeart/2018/5/layout/IconCircleLabelList"/>
    <dgm:cxn modelId="{72078C93-8440-40D4-82E7-7C689C9D9E1D}" type="presParOf" srcId="{EFBB94DB-70BD-4911-A332-CE79CC0048FE}" destId="{F40C4999-A519-474C-BC8C-9043953A5972}" srcOrd="2" destOrd="0" presId="urn:microsoft.com/office/officeart/2018/5/layout/IconCircleLabelList"/>
    <dgm:cxn modelId="{F38F8EEA-A51C-4483-AF54-BCF1D5CAA629}" type="presParOf" srcId="{F40C4999-A519-474C-BC8C-9043953A5972}" destId="{40CAB5C2-27E2-4BB3-A2F4-0A9D920C09CA}" srcOrd="0" destOrd="0" presId="urn:microsoft.com/office/officeart/2018/5/layout/IconCircleLabelList"/>
    <dgm:cxn modelId="{B5A15151-C01D-4627-9ED2-5A8A937E6416}" type="presParOf" srcId="{F40C4999-A519-474C-BC8C-9043953A5972}" destId="{AF077FFF-89AF-4ED6-AA52-10B108DAE699}" srcOrd="1" destOrd="0" presId="urn:microsoft.com/office/officeart/2018/5/layout/IconCircleLabelList"/>
    <dgm:cxn modelId="{3E601852-0EDA-42AA-B383-CA08FC6CE312}" type="presParOf" srcId="{F40C4999-A519-474C-BC8C-9043953A5972}" destId="{7801E661-B94B-4930-BAC9-DD3F3B6B93D1}" srcOrd="2" destOrd="0" presId="urn:microsoft.com/office/officeart/2018/5/layout/IconCircleLabelList"/>
    <dgm:cxn modelId="{2DE9B454-4329-423E-9F21-88B5EE3FF145}" type="presParOf" srcId="{F40C4999-A519-474C-BC8C-9043953A5972}" destId="{AE4C4C7A-504D-4270-987C-55BFBE70340E}" srcOrd="3" destOrd="0" presId="urn:microsoft.com/office/officeart/2018/5/layout/IconCircleLabelList"/>
    <dgm:cxn modelId="{4EDF200D-7AFB-4322-9964-F9C5519048F3}" type="presParOf" srcId="{EFBB94DB-70BD-4911-A332-CE79CC0048FE}" destId="{4D558EFF-CFD0-47EC-82FA-C92FA1F0A4CD}" srcOrd="3" destOrd="0" presId="urn:microsoft.com/office/officeart/2018/5/layout/IconCircleLabelList"/>
    <dgm:cxn modelId="{C97917F3-183F-447F-A84C-F0795D472A9D}" type="presParOf" srcId="{EFBB94DB-70BD-4911-A332-CE79CC0048FE}" destId="{9DF1E600-CFEE-4426-8B6B-66EED381D198}" srcOrd="4" destOrd="0" presId="urn:microsoft.com/office/officeart/2018/5/layout/IconCircleLabelList"/>
    <dgm:cxn modelId="{E6537328-3A69-4D64-BC59-16AB7B059FB5}" type="presParOf" srcId="{9DF1E600-CFEE-4426-8B6B-66EED381D198}" destId="{315C44B0-058E-4412-939A-0C9CEDC1E3CC}" srcOrd="0" destOrd="0" presId="urn:microsoft.com/office/officeart/2018/5/layout/IconCircleLabelList"/>
    <dgm:cxn modelId="{0D35C623-0E12-407C-8FDF-7250E6098B6F}" type="presParOf" srcId="{9DF1E600-CFEE-4426-8B6B-66EED381D198}" destId="{A368B8E4-11E0-40AB-9DCC-62E91764F19B}" srcOrd="1" destOrd="0" presId="urn:microsoft.com/office/officeart/2018/5/layout/IconCircleLabelList"/>
    <dgm:cxn modelId="{399A40E9-CCA3-46D1-B176-3AA65CA304AE}" type="presParOf" srcId="{9DF1E600-CFEE-4426-8B6B-66EED381D198}" destId="{71C6CAA9-5619-4ECB-83C8-15B4535B6F76}" srcOrd="2" destOrd="0" presId="urn:microsoft.com/office/officeart/2018/5/layout/IconCircleLabelList"/>
    <dgm:cxn modelId="{4EE498F7-C6F3-4C37-B41D-1A9872D61DCD}" type="presParOf" srcId="{9DF1E600-CFEE-4426-8B6B-66EED381D198}" destId="{6DCEEC51-413F-45FF-BA77-5DB46D7E07CC}" srcOrd="3" destOrd="0" presId="urn:microsoft.com/office/officeart/2018/5/layout/IconCircleLabelList"/>
    <dgm:cxn modelId="{3B80B15F-5015-4A7C-9FEE-C20A8AE2B151}" type="presParOf" srcId="{EFBB94DB-70BD-4911-A332-CE79CC0048FE}" destId="{8F793453-768C-4AD0-8DE3-9396D16D7E71}" srcOrd="5" destOrd="0" presId="urn:microsoft.com/office/officeart/2018/5/layout/IconCircleLabelList"/>
    <dgm:cxn modelId="{8F8907F0-DBA8-4D99-98F1-666DCBA623C0}" type="presParOf" srcId="{EFBB94DB-70BD-4911-A332-CE79CC0048FE}" destId="{6FEF724C-78BD-4A2A-AC5C-012586BECD89}" srcOrd="6" destOrd="0" presId="urn:microsoft.com/office/officeart/2018/5/layout/IconCircleLabelList"/>
    <dgm:cxn modelId="{F7907DA2-FFD2-4A57-A6C2-D3BB3F42BD70}" type="presParOf" srcId="{6FEF724C-78BD-4A2A-AC5C-012586BECD89}" destId="{C2172CC7-B4F3-4B04-96A1-63CC67FA5FA5}" srcOrd="0" destOrd="0" presId="urn:microsoft.com/office/officeart/2018/5/layout/IconCircleLabelList"/>
    <dgm:cxn modelId="{83BA26E2-B51B-40DF-BD44-270098860A9A}" type="presParOf" srcId="{6FEF724C-78BD-4A2A-AC5C-012586BECD89}" destId="{8CBD8544-38E4-484D-AE72-110153B8DCAE}" srcOrd="1" destOrd="0" presId="urn:microsoft.com/office/officeart/2018/5/layout/IconCircleLabelList"/>
    <dgm:cxn modelId="{01503E13-AE7C-4A31-BD51-E5E8628203B2}" type="presParOf" srcId="{6FEF724C-78BD-4A2A-AC5C-012586BECD89}" destId="{907E4F2B-3586-40DC-BFC8-E2C9E88BB6D1}" srcOrd="2" destOrd="0" presId="urn:microsoft.com/office/officeart/2018/5/layout/IconCircleLabelList"/>
    <dgm:cxn modelId="{D9A8D401-9161-4537-8F66-C876CCDDF6E3}" type="presParOf" srcId="{6FEF724C-78BD-4A2A-AC5C-012586BECD89}" destId="{F3041050-940A-40C4-8A34-51D51A2E76D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593B4-6689-4666-A71E-EABE4E2ABEEB}"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DE10390-1946-45EB-AA78-6D6DD2F4D62A}">
      <dgm:prSet/>
      <dgm:spPr/>
      <dgm:t>
        <a:bodyPr/>
        <a:lstStyle/>
        <a:p>
          <a:pPr>
            <a:lnSpc>
              <a:spcPct val="100000"/>
            </a:lnSpc>
            <a:defRPr cap="all"/>
          </a:pPr>
          <a:r>
            <a:rPr lang="en-US"/>
            <a:t>Continuous Integration (CI) &amp; Continuous Testing (CT)</a:t>
          </a:r>
        </a:p>
      </dgm:t>
    </dgm:pt>
    <dgm:pt modelId="{5D7E9150-C8AA-4A01-82BD-072A8716DEA1}" type="parTrans" cxnId="{D6276E5A-AE7F-4AC2-908E-0DEC8F8F3BD9}">
      <dgm:prSet/>
      <dgm:spPr/>
      <dgm:t>
        <a:bodyPr/>
        <a:lstStyle/>
        <a:p>
          <a:endParaRPr lang="en-US"/>
        </a:p>
      </dgm:t>
    </dgm:pt>
    <dgm:pt modelId="{48529235-D9B8-4780-AF22-26E0518F2329}" type="sibTrans" cxnId="{D6276E5A-AE7F-4AC2-908E-0DEC8F8F3BD9}">
      <dgm:prSet/>
      <dgm:spPr/>
      <dgm:t>
        <a:bodyPr/>
        <a:lstStyle/>
        <a:p>
          <a:endParaRPr lang="en-US"/>
        </a:p>
      </dgm:t>
    </dgm:pt>
    <dgm:pt modelId="{CE016266-3302-4F1E-8D38-98F2EDB08196}">
      <dgm:prSet/>
      <dgm:spPr/>
      <dgm:t>
        <a:bodyPr/>
        <a:lstStyle/>
        <a:p>
          <a:pPr>
            <a:lnSpc>
              <a:spcPct val="100000"/>
            </a:lnSpc>
            <a:defRPr cap="all"/>
          </a:pPr>
          <a:r>
            <a:rPr lang="en-US"/>
            <a:t>Test Case Prioritization (TCP) &amp; Test Case Selection (TCS)</a:t>
          </a:r>
        </a:p>
      </dgm:t>
    </dgm:pt>
    <dgm:pt modelId="{EBEE884A-E67E-4A22-8EE4-DF4D70ED194C}" type="parTrans" cxnId="{41214628-8E4F-4E96-9F4A-BEEF88BC9048}">
      <dgm:prSet/>
      <dgm:spPr/>
      <dgm:t>
        <a:bodyPr/>
        <a:lstStyle/>
        <a:p>
          <a:endParaRPr lang="en-US"/>
        </a:p>
      </dgm:t>
    </dgm:pt>
    <dgm:pt modelId="{B5E84AC3-1011-45E3-B8F5-6647B3193C7F}" type="sibTrans" cxnId="{41214628-8E4F-4E96-9F4A-BEEF88BC9048}">
      <dgm:prSet/>
      <dgm:spPr/>
      <dgm:t>
        <a:bodyPr/>
        <a:lstStyle/>
        <a:p>
          <a:endParaRPr lang="en-US"/>
        </a:p>
      </dgm:t>
    </dgm:pt>
    <dgm:pt modelId="{23EEBCE2-78DF-4C26-8577-58A596BB56A4}">
      <dgm:prSet/>
      <dgm:spPr/>
      <dgm:t>
        <a:bodyPr/>
        <a:lstStyle/>
        <a:p>
          <a:pPr>
            <a:lnSpc>
              <a:spcPct val="100000"/>
            </a:lnSpc>
            <a:defRPr cap="all"/>
          </a:pPr>
          <a:r>
            <a:rPr lang="en-US"/>
            <a:t>Test Case Dependencies &amp; Test Case Quality</a:t>
          </a:r>
        </a:p>
      </dgm:t>
    </dgm:pt>
    <dgm:pt modelId="{CF44467D-0B1B-4FE6-A118-368F7F07D00C}" type="parTrans" cxnId="{F6CF2B0B-18C1-42F3-9EA0-0256B582CA5C}">
      <dgm:prSet/>
      <dgm:spPr/>
      <dgm:t>
        <a:bodyPr/>
        <a:lstStyle/>
        <a:p>
          <a:endParaRPr lang="en-US"/>
        </a:p>
      </dgm:t>
    </dgm:pt>
    <dgm:pt modelId="{C8EDB872-1EEC-479F-BFCD-E974130F199C}" type="sibTrans" cxnId="{F6CF2B0B-18C1-42F3-9EA0-0256B582CA5C}">
      <dgm:prSet/>
      <dgm:spPr/>
      <dgm:t>
        <a:bodyPr/>
        <a:lstStyle/>
        <a:p>
          <a:endParaRPr lang="en-US"/>
        </a:p>
      </dgm:t>
    </dgm:pt>
    <dgm:pt modelId="{1DCE30E4-4A60-435C-AD94-C405C470CAE7}" type="pres">
      <dgm:prSet presAssocID="{029593B4-6689-4666-A71E-EABE4E2ABEEB}" presName="root" presStyleCnt="0">
        <dgm:presLayoutVars>
          <dgm:dir/>
          <dgm:resizeHandles val="exact"/>
        </dgm:presLayoutVars>
      </dgm:prSet>
      <dgm:spPr/>
    </dgm:pt>
    <dgm:pt modelId="{E04D7FC8-F951-4CDA-B2A8-CE875AE47F22}" type="pres">
      <dgm:prSet presAssocID="{7DE10390-1946-45EB-AA78-6D6DD2F4D62A}" presName="compNode" presStyleCnt="0"/>
      <dgm:spPr/>
    </dgm:pt>
    <dgm:pt modelId="{C8C13EB2-4314-43A6-93A9-4BB337311554}" type="pres">
      <dgm:prSet presAssocID="{7DE10390-1946-45EB-AA78-6D6DD2F4D62A}" presName="iconBgRect" presStyleLbl="bgShp" presStyleIdx="0" presStyleCnt="3"/>
      <dgm:spPr/>
    </dgm:pt>
    <dgm:pt modelId="{10A7B0E7-93C4-4401-B62E-C85403265040}" type="pres">
      <dgm:prSet presAssocID="{7DE10390-1946-45EB-AA78-6D6DD2F4D6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81120EB-93CB-41B5-93E5-E1A747820C98}" type="pres">
      <dgm:prSet presAssocID="{7DE10390-1946-45EB-AA78-6D6DD2F4D62A}" presName="spaceRect" presStyleCnt="0"/>
      <dgm:spPr/>
    </dgm:pt>
    <dgm:pt modelId="{F70CA2B3-61EE-482A-9D8E-9A3435C4EEA5}" type="pres">
      <dgm:prSet presAssocID="{7DE10390-1946-45EB-AA78-6D6DD2F4D62A}" presName="textRect" presStyleLbl="revTx" presStyleIdx="0" presStyleCnt="3">
        <dgm:presLayoutVars>
          <dgm:chMax val="1"/>
          <dgm:chPref val="1"/>
        </dgm:presLayoutVars>
      </dgm:prSet>
      <dgm:spPr/>
    </dgm:pt>
    <dgm:pt modelId="{FFD59F26-A1AB-4BAB-BD2E-E41033CDBA84}" type="pres">
      <dgm:prSet presAssocID="{48529235-D9B8-4780-AF22-26E0518F2329}" presName="sibTrans" presStyleCnt="0"/>
      <dgm:spPr/>
    </dgm:pt>
    <dgm:pt modelId="{9DD58CBB-6585-4AF1-978D-8147CE7CF7BE}" type="pres">
      <dgm:prSet presAssocID="{CE016266-3302-4F1E-8D38-98F2EDB08196}" presName="compNode" presStyleCnt="0"/>
      <dgm:spPr/>
    </dgm:pt>
    <dgm:pt modelId="{802E4867-7A2A-4E43-8514-A4C83E79B404}" type="pres">
      <dgm:prSet presAssocID="{CE016266-3302-4F1E-8D38-98F2EDB08196}" presName="iconBgRect" presStyleLbl="bgShp" presStyleIdx="1" presStyleCnt="3"/>
      <dgm:spPr/>
    </dgm:pt>
    <dgm:pt modelId="{7A6E8BC1-AED0-483E-9D12-6FE8D2AB7240}" type="pres">
      <dgm:prSet presAssocID="{CE016266-3302-4F1E-8D38-98F2EDB081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525E2E3-801D-4051-ABF0-1A142C56C596}" type="pres">
      <dgm:prSet presAssocID="{CE016266-3302-4F1E-8D38-98F2EDB08196}" presName="spaceRect" presStyleCnt="0"/>
      <dgm:spPr/>
    </dgm:pt>
    <dgm:pt modelId="{33057976-0816-444B-B463-51A8A6A80EF2}" type="pres">
      <dgm:prSet presAssocID="{CE016266-3302-4F1E-8D38-98F2EDB08196}" presName="textRect" presStyleLbl="revTx" presStyleIdx="1" presStyleCnt="3">
        <dgm:presLayoutVars>
          <dgm:chMax val="1"/>
          <dgm:chPref val="1"/>
        </dgm:presLayoutVars>
      </dgm:prSet>
      <dgm:spPr/>
    </dgm:pt>
    <dgm:pt modelId="{653DD39E-4160-4E24-8BD2-BBFBD7419F6D}" type="pres">
      <dgm:prSet presAssocID="{B5E84AC3-1011-45E3-B8F5-6647B3193C7F}" presName="sibTrans" presStyleCnt="0"/>
      <dgm:spPr/>
    </dgm:pt>
    <dgm:pt modelId="{B4F30F99-A8C1-4E3D-94B8-D56D336A3D3A}" type="pres">
      <dgm:prSet presAssocID="{23EEBCE2-78DF-4C26-8577-58A596BB56A4}" presName="compNode" presStyleCnt="0"/>
      <dgm:spPr/>
    </dgm:pt>
    <dgm:pt modelId="{C719CB8D-C2B3-4001-99F3-A7255B9654D6}" type="pres">
      <dgm:prSet presAssocID="{23EEBCE2-78DF-4C26-8577-58A596BB56A4}" presName="iconBgRect" presStyleLbl="bgShp" presStyleIdx="2" presStyleCnt="3"/>
      <dgm:spPr/>
    </dgm:pt>
    <dgm:pt modelId="{371E9D5B-8918-4C68-AC5D-A7FAD0B009F0}" type="pres">
      <dgm:prSet presAssocID="{23EEBCE2-78DF-4C26-8577-58A596BB56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FD28345-AC5D-4EC9-80CF-1F902A7E70E2}" type="pres">
      <dgm:prSet presAssocID="{23EEBCE2-78DF-4C26-8577-58A596BB56A4}" presName="spaceRect" presStyleCnt="0"/>
      <dgm:spPr/>
    </dgm:pt>
    <dgm:pt modelId="{631D5609-9BBC-47E8-AE9E-A396CA16E682}" type="pres">
      <dgm:prSet presAssocID="{23EEBCE2-78DF-4C26-8577-58A596BB56A4}" presName="textRect" presStyleLbl="revTx" presStyleIdx="2" presStyleCnt="3">
        <dgm:presLayoutVars>
          <dgm:chMax val="1"/>
          <dgm:chPref val="1"/>
        </dgm:presLayoutVars>
      </dgm:prSet>
      <dgm:spPr/>
    </dgm:pt>
  </dgm:ptLst>
  <dgm:cxnLst>
    <dgm:cxn modelId="{F6CF2B0B-18C1-42F3-9EA0-0256B582CA5C}" srcId="{029593B4-6689-4666-A71E-EABE4E2ABEEB}" destId="{23EEBCE2-78DF-4C26-8577-58A596BB56A4}" srcOrd="2" destOrd="0" parTransId="{CF44467D-0B1B-4FE6-A118-368F7F07D00C}" sibTransId="{C8EDB872-1EEC-479F-BFCD-E974130F199C}"/>
    <dgm:cxn modelId="{41214628-8E4F-4E96-9F4A-BEEF88BC9048}" srcId="{029593B4-6689-4666-A71E-EABE4E2ABEEB}" destId="{CE016266-3302-4F1E-8D38-98F2EDB08196}" srcOrd="1" destOrd="0" parTransId="{EBEE884A-E67E-4A22-8EE4-DF4D70ED194C}" sibTransId="{B5E84AC3-1011-45E3-B8F5-6647B3193C7F}"/>
    <dgm:cxn modelId="{D6276E5A-AE7F-4AC2-908E-0DEC8F8F3BD9}" srcId="{029593B4-6689-4666-A71E-EABE4E2ABEEB}" destId="{7DE10390-1946-45EB-AA78-6D6DD2F4D62A}" srcOrd="0" destOrd="0" parTransId="{5D7E9150-C8AA-4A01-82BD-072A8716DEA1}" sibTransId="{48529235-D9B8-4780-AF22-26E0518F2329}"/>
    <dgm:cxn modelId="{B54F1673-987F-6A41-8DF7-640A6EC67673}" type="presOf" srcId="{CE016266-3302-4F1E-8D38-98F2EDB08196}" destId="{33057976-0816-444B-B463-51A8A6A80EF2}" srcOrd="0" destOrd="0" presId="urn:microsoft.com/office/officeart/2018/5/layout/IconCircleLabelList"/>
    <dgm:cxn modelId="{5E446F85-8849-B94D-BD31-689EB74EB1CD}" type="presOf" srcId="{23EEBCE2-78DF-4C26-8577-58A596BB56A4}" destId="{631D5609-9BBC-47E8-AE9E-A396CA16E682}" srcOrd="0" destOrd="0" presId="urn:microsoft.com/office/officeart/2018/5/layout/IconCircleLabelList"/>
    <dgm:cxn modelId="{C8D38ABA-1AD5-7A45-9DDE-079E786B4559}" type="presOf" srcId="{7DE10390-1946-45EB-AA78-6D6DD2F4D62A}" destId="{F70CA2B3-61EE-482A-9D8E-9A3435C4EEA5}" srcOrd="0" destOrd="0" presId="urn:microsoft.com/office/officeart/2018/5/layout/IconCircleLabelList"/>
    <dgm:cxn modelId="{5CF626F9-7D79-394A-A72B-DDC387BEB0F7}" type="presOf" srcId="{029593B4-6689-4666-A71E-EABE4E2ABEEB}" destId="{1DCE30E4-4A60-435C-AD94-C405C470CAE7}" srcOrd="0" destOrd="0" presId="urn:microsoft.com/office/officeart/2018/5/layout/IconCircleLabelList"/>
    <dgm:cxn modelId="{D6E8FE41-FA0C-7A4E-BF8C-A4920AF0134C}" type="presParOf" srcId="{1DCE30E4-4A60-435C-AD94-C405C470CAE7}" destId="{E04D7FC8-F951-4CDA-B2A8-CE875AE47F22}" srcOrd="0" destOrd="0" presId="urn:microsoft.com/office/officeart/2018/5/layout/IconCircleLabelList"/>
    <dgm:cxn modelId="{A9C4D7D3-371E-0642-84E8-E62CE5C890DC}" type="presParOf" srcId="{E04D7FC8-F951-4CDA-B2A8-CE875AE47F22}" destId="{C8C13EB2-4314-43A6-93A9-4BB337311554}" srcOrd="0" destOrd="0" presId="urn:microsoft.com/office/officeart/2018/5/layout/IconCircleLabelList"/>
    <dgm:cxn modelId="{894BDA77-02F5-3747-8410-F76A7D01DADD}" type="presParOf" srcId="{E04D7FC8-F951-4CDA-B2A8-CE875AE47F22}" destId="{10A7B0E7-93C4-4401-B62E-C85403265040}" srcOrd="1" destOrd="0" presId="urn:microsoft.com/office/officeart/2018/5/layout/IconCircleLabelList"/>
    <dgm:cxn modelId="{74C40584-F16D-B742-9CA8-C31C472C0F7A}" type="presParOf" srcId="{E04D7FC8-F951-4CDA-B2A8-CE875AE47F22}" destId="{B81120EB-93CB-41B5-93E5-E1A747820C98}" srcOrd="2" destOrd="0" presId="urn:microsoft.com/office/officeart/2018/5/layout/IconCircleLabelList"/>
    <dgm:cxn modelId="{5E5F3B74-BC83-094F-A182-FFD0759E5BF2}" type="presParOf" srcId="{E04D7FC8-F951-4CDA-B2A8-CE875AE47F22}" destId="{F70CA2B3-61EE-482A-9D8E-9A3435C4EEA5}" srcOrd="3" destOrd="0" presId="urn:microsoft.com/office/officeart/2018/5/layout/IconCircleLabelList"/>
    <dgm:cxn modelId="{2E6CF4A0-E9FF-5F46-A393-C87116C596F0}" type="presParOf" srcId="{1DCE30E4-4A60-435C-AD94-C405C470CAE7}" destId="{FFD59F26-A1AB-4BAB-BD2E-E41033CDBA84}" srcOrd="1" destOrd="0" presId="urn:microsoft.com/office/officeart/2018/5/layout/IconCircleLabelList"/>
    <dgm:cxn modelId="{048E8758-D394-9E47-93E3-705CBB2E16CA}" type="presParOf" srcId="{1DCE30E4-4A60-435C-AD94-C405C470CAE7}" destId="{9DD58CBB-6585-4AF1-978D-8147CE7CF7BE}" srcOrd="2" destOrd="0" presId="urn:microsoft.com/office/officeart/2018/5/layout/IconCircleLabelList"/>
    <dgm:cxn modelId="{BA5228D5-CE55-D440-B678-5308B3097022}" type="presParOf" srcId="{9DD58CBB-6585-4AF1-978D-8147CE7CF7BE}" destId="{802E4867-7A2A-4E43-8514-A4C83E79B404}" srcOrd="0" destOrd="0" presId="urn:microsoft.com/office/officeart/2018/5/layout/IconCircleLabelList"/>
    <dgm:cxn modelId="{F6A25698-C096-5D48-B02A-E5A7117A2039}" type="presParOf" srcId="{9DD58CBB-6585-4AF1-978D-8147CE7CF7BE}" destId="{7A6E8BC1-AED0-483E-9D12-6FE8D2AB7240}" srcOrd="1" destOrd="0" presId="urn:microsoft.com/office/officeart/2018/5/layout/IconCircleLabelList"/>
    <dgm:cxn modelId="{B6549705-6EB9-F345-8017-3B08EB33917C}" type="presParOf" srcId="{9DD58CBB-6585-4AF1-978D-8147CE7CF7BE}" destId="{F525E2E3-801D-4051-ABF0-1A142C56C596}" srcOrd="2" destOrd="0" presId="urn:microsoft.com/office/officeart/2018/5/layout/IconCircleLabelList"/>
    <dgm:cxn modelId="{4B84C42B-6086-BD44-9118-B173475B56F2}" type="presParOf" srcId="{9DD58CBB-6585-4AF1-978D-8147CE7CF7BE}" destId="{33057976-0816-444B-B463-51A8A6A80EF2}" srcOrd="3" destOrd="0" presId="urn:microsoft.com/office/officeart/2018/5/layout/IconCircleLabelList"/>
    <dgm:cxn modelId="{C7598876-8E65-0842-959E-AEA71E2515AD}" type="presParOf" srcId="{1DCE30E4-4A60-435C-AD94-C405C470CAE7}" destId="{653DD39E-4160-4E24-8BD2-BBFBD7419F6D}" srcOrd="3" destOrd="0" presId="urn:microsoft.com/office/officeart/2018/5/layout/IconCircleLabelList"/>
    <dgm:cxn modelId="{FA03C609-BCD3-534E-89D9-FC0F8582C2F8}" type="presParOf" srcId="{1DCE30E4-4A60-435C-AD94-C405C470CAE7}" destId="{B4F30F99-A8C1-4E3D-94B8-D56D336A3D3A}" srcOrd="4" destOrd="0" presId="urn:microsoft.com/office/officeart/2018/5/layout/IconCircleLabelList"/>
    <dgm:cxn modelId="{CE1F18ED-DCA2-D44F-A94E-B98F9F46B68C}" type="presParOf" srcId="{B4F30F99-A8C1-4E3D-94B8-D56D336A3D3A}" destId="{C719CB8D-C2B3-4001-99F3-A7255B9654D6}" srcOrd="0" destOrd="0" presId="urn:microsoft.com/office/officeart/2018/5/layout/IconCircleLabelList"/>
    <dgm:cxn modelId="{C60D4ECE-A0D0-6B44-AC28-A3E9D62B1F6F}" type="presParOf" srcId="{B4F30F99-A8C1-4E3D-94B8-D56D336A3D3A}" destId="{371E9D5B-8918-4C68-AC5D-A7FAD0B009F0}" srcOrd="1" destOrd="0" presId="urn:microsoft.com/office/officeart/2018/5/layout/IconCircleLabelList"/>
    <dgm:cxn modelId="{53E6D98C-EE6E-6D48-8227-17E8AE8F0F8F}" type="presParOf" srcId="{B4F30F99-A8C1-4E3D-94B8-D56D336A3D3A}" destId="{8FD28345-AC5D-4EC9-80CF-1F902A7E70E2}" srcOrd="2" destOrd="0" presId="urn:microsoft.com/office/officeart/2018/5/layout/IconCircleLabelList"/>
    <dgm:cxn modelId="{E79A4B3F-E7B0-9A4E-BE7B-33EAE8FEC801}" type="presParOf" srcId="{B4F30F99-A8C1-4E3D-94B8-D56D336A3D3A}" destId="{631D5609-9BBC-47E8-AE9E-A396CA16E68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990FF-BBCC-47AB-AB17-30305884E9A4}">
      <dsp:nvSpPr>
        <dsp:cNvPr id="0" name=""/>
        <dsp:cNvSpPr/>
      </dsp:nvSpPr>
      <dsp:spPr>
        <a:xfrm>
          <a:off x="973190" y="785492"/>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EA29B-C96C-4619-97B8-0A525E40399B}">
      <dsp:nvSpPr>
        <dsp:cNvPr id="0" name=""/>
        <dsp:cNvSpPr/>
      </dsp:nvSpPr>
      <dsp:spPr>
        <a:xfrm>
          <a:off x="1242597" y="1054900"/>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7D10F-158C-4872-A123-CA6252D2AC62}">
      <dsp:nvSpPr>
        <dsp:cNvPr id="0" name=""/>
        <dsp:cNvSpPr/>
      </dsp:nvSpPr>
      <dsp:spPr>
        <a:xfrm>
          <a:off x="569079"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Introduction &amp; Background</a:t>
          </a:r>
        </a:p>
      </dsp:txBody>
      <dsp:txXfrm>
        <a:off x="569079" y="2443382"/>
        <a:ext cx="2072362" cy="720000"/>
      </dsp:txXfrm>
    </dsp:sp>
    <dsp:sp modelId="{40CAB5C2-27E2-4BB3-A2F4-0A9D920C09CA}">
      <dsp:nvSpPr>
        <dsp:cNvPr id="0" name=""/>
        <dsp:cNvSpPr/>
      </dsp:nvSpPr>
      <dsp:spPr>
        <a:xfrm>
          <a:off x="3408216" y="785492"/>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77FFF-89AF-4ED6-AA52-10B108DAE699}">
      <dsp:nvSpPr>
        <dsp:cNvPr id="0" name=""/>
        <dsp:cNvSpPr/>
      </dsp:nvSpPr>
      <dsp:spPr>
        <a:xfrm>
          <a:off x="3677623" y="1054900"/>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4C4C7A-504D-4270-987C-55BFBE70340E}">
      <dsp:nvSpPr>
        <dsp:cNvPr id="0" name=""/>
        <dsp:cNvSpPr/>
      </dsp:nvSpPr>
      <dsp:spPr>
        <a:xfrm>
          <a:off x="3004105"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Research </a:t>
          </a:r>
        </a:p>
      </dsp:txBody>
      <dsp:txXfrm>
        <a:off x="3004105" y="2443382"/>
        <a:ext cx="2072362" cy="720000"/>
      </dsp:txXfrm>
    </dsp:sp>
    <dsp:sp modelId="{315C44B0-058E-4412-939A-0C9CEDC1E3CC}">
      <dsp:nvSpPr>
        <dsp:cNvPr id="0" name=""/>
        <dsp:cNvSpPr/>
      </dsp:nvSpPr>
      <dsp:spPr>
        <a:xfrm>
          <a:off x="5843242" y="785492"/>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8B8E4-11E0-40AB-9DCC-62E91764F19B}">
      <dsp:nvSpPr>
        <dsp:cNvPr id="0" name=""/>
        <dsp:cNvSpPr/>
      </dsp:nvSpPr>
      <dsp:spPr>
        <a:xfrm>
          <a:off x="6112649" y="1054900"/>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CEEC51-413F-45FF-BA77-5DB46D7E07CC}">
      <dsp:nvSpPr>
        <dsp:cNvPr id="0" name=""/>
        <dsp:cNvSpPr/>
      </dsp:nvSpPr>
      <dsp:spPr>
        <a:xfrm>
          <a:off x="5439131"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Results</a:t>
          </a:r>
        </a:p>
      </dsp:txBody>
      <dsp:txXfrm>
        <a:off x="5439131" y="2443382"/>
        <a:ext cx="2072362" cy="720000"/>
      </dsp:txXfrm>
    </dsp:sp>
    <dsp:sp modelId="{C2172CC7-B4F3-4B04-96A1-63CC67FA5FA5}">
      <dsp:nvSpPr>
        <dsp:cNvPr id="0" name=""/>
        <dsp:cNvSpPr/>
      </dsp:nvSpPr>
      <dsp:spPr>
        <a:xfrm>
          <a:off x="8278268" y="785492"/>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D8544-38E4-484D-AE72-110153B8DCAE}">
      <dsp:nvSpPr>
        <dsp:cNvPr id="0" name=""/>
        <dsp:cNvSpPr/>
      </dsp:nvSpPr>
      <dsp:spPr>
        <a:xfrm>
          <a:off x="8547675" y="1054900"/>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41050-940A-40C4-8A34-51D51A2E76DF}">
      <dsp:nvSpPr>
        <dsp:cNvPr id="0" name=""/>
        <dsp:cNvSpPr/>
      </dsp:nvSpPr>
      <dsp:spPr>
        <a:xfrm>
          <a:off x="7874157"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Future Work &amp; Conclusion</a:t>
          </a:r>
        </a:p>
      </dsp:txBody>
      <dsp:txXfrm>
        <a:off x="7874157" y="2443382"/>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3EB2-4314-43A6-93A9-4BB337311554}">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7B0E7-93C4-4401-B62E-C85403265040}">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CA2B3-61EE-482A-9D8E-9A3435C4EEA5}">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Continuous Integration (CI) &amp; Continuous Testing (CT)</a:t>
          </a:r>
        </a:p>
      </dsp:txBody>
      <dsp:txXfrm>
        <a:off x="75768" y="2851938"/>
        <a:ext cx="3093750" cy="720000"/>
      </dsp:txXfrm>
    </dsp:sp>
    <dsp:sp modelId="{802E4867-7A2A-4E43-8514-A4C83E79B404}">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E8BC1-AED0-483E-9D12-6FE8D2AB7240}">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57976-0816-444B-B463-51A8A6A80EF2}">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Test Case Prioritization (TCP) &amp; Test Case Selection (TCS)</a:t>
          </a:r>
        </a:p>
      </dsp:txBody>
      <dsp:txXfrm>
        <a:off x="3710925" y="2851938"/>
        <a:ext cx="3093750" cy="720000"/>
      </dsp:txXfrm>
    </dsp:sp>
    <dsp:sp modelId="{C719CB8D-C2B3-4001-99F3-A7255B9654D6}">
      <dsp:nvSpPr>
        <dsp:cNvPr id="0" name=""/>
        <dsp:cNvSpPr/>
      </dsp:nvSpPr>
      <dsp:spPr>
        <a:xfrm>
          <a:off x="7949362" y="376937"/>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E9D5B-8918-4C68-AC5D-A7FAD0B009F0}">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1D5609-9BBC-47E8-AE9E-A396CA16E682}">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Test Case Dependencies &amp; Test Case Quality</a:t>
          </a:r>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920D7-1894-2D45-8FA9-01857B083295}" type="datetimeFigureOut">
              <a:rPr lang="en-TH" smtClean="0"/>
              <a:t>31/5/2023 R</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822CE-D844-DF43-81CB-B1505CD312FD}" type="slidenum">
              <a:rPr lang="en-TH" smtClean="0"/>
              <a:t>‹#›</a:t>
            </a:fld>
            <a:endParaRPr lang="en-TH"/>
          </a:p>
        </p:txBody>
      </p:sp>
    </p:spTree>
    <p:extLst>
      <p:ext uri="{BB962C8B-B14F-4D97-AF65-F5344CB8AC3E}">
        <p14:creationId xmlns:p14="http://schemas.microsoft.com/office/powerpoint/2010/main" val="270190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Software maintenance - is widely acknowledged throughout the software development stages as the most challenging, costly, and labor-intensive activity. </a:t>
            </a:r>
            <a:br>
              <a:rPr lang="en-US" dirty="0"/>
            </a:br>
            <a:r>
              <a:rPr lang="en-US" dirty="0"/>
              <a:t>Software products undergo natural adaptations and modifications in response to evolving system and user requirements. </a:t>
            </a:r>
            <a:br>
              <a:rPr lang="en-US" dirty="0"/>
            </a:br>
            <a:r>
              <a:rPr lang="en-US" dirty="0"/>
              <a:t>Therefore, modifying software is a crucial component of software maintenance. </a:t>
            </a:r>
            <a:br>
              <a:rPr lang="en-US" dirty="0"/>
            </a:br>
            <a:endParaRPr lang="en-US" dirty="0"/>
          </a:p>
          <a:p>
            <a:pPr marL="171450" indent="-171450">
              <a:buFont typeface="Arial" panose="020B0604020202020204" pitchFamily="34" charset="0"/>
              <a:buChar char="•"/>
            </a:pPr>
            <a:r>
              <a:rPr lang="en-US" dirty="0"/>
              <a:t>Software changes may arise from various factors, including new requirements, defect resolutions, change requests, and others. </a:t>
            </a:r>
            <a:br>
              <a:rPr lang="en-US" dirty="0"/>
            </a:br>
            <a:r>
              <a:rPr lang="en-US" dirty="0"/>
              <a:t>As modifications are made to the software, unforeseen consequences are likely to arise, and inconsistencies with other components of the original software may occur. </a:t>
            </a:r>
            <a:br>
              <a:rPr lang="en-US" dirty="0"/>
            </a:br>
            <a:endParaRPr lang="en-US" dirty="0"/>
          </a:p>
          <a:p>
            <a:pPr marL="171450" indent="-171450">
              <a:buFont typeface="Arial" panose="020B0604020202020204" pitchFamily="34" charset="0"/>
              <a:buChar char="•"/>
            </a:pPr>
            <a:r>
              <a:rPr lang="en-US" dirty="0"/>
              <a:t>To evaluate the potential impact of proposed changes on different parts of the software, software change impact analysis (CIA) might be used with various techniques. These techniques can be essential for software development, maintenance, and regression testing, and can be conducted both pre- and post-implementation of a code change.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Before making modifications, CIA can aid in understanding the program, predicting the impact of the change, and estimating the associated costs. </a:t>
            </a:r>
            <a:br>
              <a:rPr lang="en-US" dirty="0"/>
            </a:br>
            <a:r>
              <a:rPr lang="en-US" dirty="0"/>
              <a:t>On the other hand, after implementing changes, CIA can be utilized to track the ripple effects, choose appropriate test cases (TIA), and carry out change propagation. </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4</a:t>
            </a:fld>
            <a:endParaRPr lang="en-TH"/>
          </a:p>
        </p:txBody>
      </p:sp>
    </p:spTree>
    <p:extLst>
      <p:ext uri="{BB962C8B-B14F-4D97-AF65-F5344CB8AC3E}">
        <p14:creationId xmlns:p14="http://schemas.microsoft.com/office/powerpoint/2010/main" val="167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most systems analyzed, although the average number of modified files is below 4, the median rate of impacted test cases can reach up to 62%.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Fig displays the rate breakdown of impacted test cases by code changes. </a:t>
            </a:r>
          </a:p>
          <a:p>
            <a:pPr marL="171450" indent="-171450">
              <a:buFont typeface="Arial" panose="020B0604020202020204" pitchFamily="34" charset="0"/>
              <a:buChar char="•"/>
            </a:pPr>
            <a:r>
              <a:rPr lang="en-US" dirty="0"/>
              <a:t>The average rate of impacted test cases ranges from 22% to 62% for six of the seven systems examined.</a:t>
            </a:r>
          </a:p>
          <a:p>
            <a:pPr marL="171450" indent="-171450">
              <a:buFont typeface="Arial" panose="020B0604020202020204" pitchFamily="34" charset="0"/>
              <a:buChar char="•"/>
            </a:pPr>
            <a:r>
              <a:rPr lang="en-US" dirty="0"/>
              <a:t>Our results also indicate that Cucumber-JVM has a comparatively lower number of impacted test cases, with a median percentage of only 6.96%. </a:t>
            </a:r>
            <a:br>
              <a:rPr lang="en-US" dirty="0"/>
            </a:br>
            <a:r>
              <a:rPr lang="en-US" dirty="0"/>
              <a:t>Upon further examination, we discovered that this could be attributed to the median number of modified files in Cucumber-JVM being relatively small, at only 1.5, compared to the other studied systems.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better understand the results, we further analyzed the dependencies between classes to classes (i.e., how many references to other classes each class holds).</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15</a:t>
            </a:fld>
            <a:endParaRPr lang="en-TH"/>
          </a:p>
        </p:txBody>
      </p:sp>
    </p:spTree>
    <p:extLst>
      <p:ext uri="{BB962C8B-B14F-4D97-AF65-F5344CB8AC3E}">
        <p14:creationId xmlns:p14="http://schemas.microsoft.com/office/powerpoint/2010/main" val="148755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relationship between the percentage of classes and the distribution of dependent classes by range is illustrated in this Fig. </a:t>
            </a:r>
          </a:p>
          <a:p>
            <a:pPr marL="171450" indent="-171450">
              <a:buFont typeface="Arial" panose="020B0604020202020204" pitchFamily="34" charset="0"/>
              <a:buChar char="•"/>
            </a:pPr>
            <a:r>
              <a:rPr lang="en-US" dirty="0"/>
              <a:t>It is apparent that in all the studied systems, the rate of classes that do not depend on other classes is greater than 15%, with a maximum of 51.1% observed in the case of API-clients. </a:t>
            </a:r>
          </a:p>
          <a:p>
            <a:pPr marL="171450" indent="-171450">
              <a:buFont typeface="Arial" panose="020B0604020202020204" pitchFamily="34" charset="0"/>
              <a:buChar char="•"/>
            </a:pPr>
            <a:r>
              <a:rPr lang="en-US" dirty="0"/>
              <a:t>Additionally, our analysis revealed that a relatively small proportion of classes (less than 5% on average) have 20-40 dependencies on other classes in all the studied systems.</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16</a:t>
            </a:fld>
            <a:endParaRPr lang="en-TH"/>
          </a:p>
        </p:txBody>
      </p:sp>
    </p:spTree>
    <p:extLst>
      <p:ext uri="{BB962C8B-B14F-4D97-AF65-F5344CB8AC3E}">
        <p14:creationId xmlns:p14="http://schemas.microsoft.com/office/powerpoint/2010/main" val="207733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correlation between test cases and the dependent classes (in percentage) is presented in the next Fig. </a:t>
            </a:r>
          </a:p>
          <a:p>
            <a:pPr marL="171450" indent="-171450">
              <a:buFont typeface="Arial" panose="020B0604020202020204" pitchFamily="34" charset="0"/>
              <a:buChar char="•"/>
            </a:pPr>
            <a:r>
              <a:rPr lang="en-US" dirty="0"/>
              <a:t>In all the studied systems, 20% of the test cases depend less than 10% on the total classes in the system. However, in the case of Hive, this percentage exceeds 70%. </a:t>
            </a:r>
          </a:p>
          <a:p>
            <a:pPr marL="171450" indent="-171450">
              <a:buFont typeface="Arial" panose="020B0604020202020204" pitchFamily="34" charset="0"/>
              <a:buChar char="•"/>
            </a:pPr>
            <a:r>
              <a:rPr lang="en-US" dirty="0"/>
              <a:t>Also, the data suggest that the highest median rate of impacted test results (as shown in Table 2), observed in </a:t>
            </a:r>
            <a:r>
              <a:rPr lang="en-US" dirty="0" err="1"/>
              <a:t>ZooKeeper</a:t>
            </a:r>
            <a:r>
              <a:rPr lang="en-US" dirty="0"/>
              <a:t> and HBase, is associated with the percentage of dependent classes (with more than 75% of test cases depending on 50%-70% of total classes in the case of </a:t>
            </a:r>
            <a:r>
              <a:rPr lang="en-US" dirty="0" err="1"/>
              <a:t>ZooKeeper</a:t>
            </a:r>
            <a:r>
              <a:rPr lang="en-US" dirty="0"/>
              <a:t>, and with more than 50% of test cases having a dependency on 60%-70% of total classes in the case of HBase, respectively). </a:t>
            </a:r>
          </a:p>
          <a:p>
            <a:endParaRPr lang="en-US" dirty="0"/>
          </a:p>
          <a:p>
            <a:pPr marL="171450" indent="-171450">
              <a:buFont typeface="Arial" panose="020B0604020202020204" pitchFamily="34" charset="0"/>
              <a:buChar char="•"/>
            </a:pPr>
            <a:r>
              <a:rPr lang="en-US" dirty="0"/>
              <a:t>The data also shows that even though the number of changed classes (i.e., source code files) is minimal (less than 0.5% on average) in the commits collected from analyzed systems, a significant proportion of test cases can be impacted (with a median of around 47% detected in four out of the seven studied systems).</a:t>
            </a:r>
          </a:p>
          <a:p>
            <a:pPr marL="171450" indent="-171450">
              <a:buFont typeface="Arial" panose="020B0604020202020204" pitchFamily="34" charset="0"/>
              <a:buChar char="•"/>
            </a:pPr>
            <a:r>
              <a:rPr lang="en-US" dirty="0"/>
              <a:t>However, the data also shows that the suggested static class-level TIA approach can reduce test overhead by approximately 60% on average. </a:t>
            </a:r>
          </a:p>
        </p:txBody>
      </p:sp>
      <p:sp>
        <p:nvSpPr>
          <p:cNvPr id="4" name="Slide Number Placeholder 3"/>
          <p:cNvSpPr>
            <a:spLocks noGrp="1"/>
          </p:cNvSpPr>
          <p:nvPr>
            <p:ph type="sldNum" sz="quarter" idx="5"/>
          </p:nvPr>
        </p:nvSpPr>
        <p:spPr/>
        <p:txBody>
          <a:bodyPr/>
          <a:lstStyle/>
          <a:p>
            <a:fld id="{F94822CE-D844-DF43-81CB-B1505CD312FD}" type="slidenum">
              <a:rPr lang="en-TH" smtClean="0"/>
              <a:t>17</a:t>
            </a:fld>
            <a:endParaRPr lang="en-TH"/>
          </a:p>
        </p:txBody>
      </p:sp>
    </p:spTree>
    <p:extLst>
      <p:ext uri="{BB962C8B-B14F-4D97-AF65-F5344CB8AC3E}">
        <p14:creationId xmlns:p14="http://schemas.microsoft.com/office/powerpoint/2010/main" val="335331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Percentage of impacted tests (median) </a:t>
            </a:r>
            <a:endParaRPr lang="en-TH" dirty="0"/>
          </a:p>
          <a:p>
            <a:endParaRPr lang="en-TH"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evaluated our findings on commonly analyzed systems to compare our results with the current state-of-the-art static class-level approach (as presented in the Table). </a:t>
            </a:r>
            <a:br>
              <a:rPr lang="en-US" dirty="0"/>
            </a:br>
            <a:r>
              <a:rPr lang="en-US" dirty="0"/>
              <a:t>Our proposed method demonstrated an average improvement (i.e., reduction) of about 13% in selecting impacted test cases on avg. </a:t>
            </a:r>
          </a:p>
        </p:txBody>
      </p:sp>
      <p:sp>
        <p:nvSpPr>
          <p:cNvPr id="4" name="Slide Number Placeholder 3"/>
          <p:cNvSpPr>
            <a:spLocks noGrp="1"/>
          </p:cNvSpPr>
          <p:nvPr>
            <p:ph type="sldNum" sz="quarter" idx="5"/>
          </p:nvPr>
        </p:nvSpPr>
        <p:spPr/>
        <p:txBody>
          <a:bodyPr/>
          <a:lstStyle/>
          <a:p>
            <a:fld id="{F94822CE-D844-DF43-81CB-B1505CD312FD}" type="slidenum">
              <a:rPr lang="en-TH" smtClean="0"/>
              <a:t>18</a:t>
            </a:fld>
            <a:endParaRPr lang="en-TH"/>
          </a:p>
        </p:txBody>
      </p:sp>
    </p:spTree>
    <p:extLst>
      <p:ext uri="{BB962C8B-B14F-4D97-AF65-F5344CB8AC3E}">
        <p14:creationId xmlns:p14="http://schemas.microsoft.com/office/powerpoint/2010/main" val="16433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a:t>
            </a:r>
            <a:r>
              <a:rPr lang="en-US" sz="1200" dirty="0"/>
              <a:t>studied </a:t>
            </a:r>
            <a:r>
              <a:rPr lang="en-US" dirty="0"/>
              <a:t>systems were implemented solely in Java, so the outcomes might not be transferable to software projects written in different coding languages. </a:t>
            </a:r>
            <a:br>
              <a:rPr lang="en-US" dirty="0"/>
            </a:br>
            <a:r>
              <a:rPr lang="en-US" dirty="0"/>
              <a:t>Future research should investigate their generalizability to extend our results' applicability to other coding languages.</a:t>
            </a:r>
          </a:p>
          <a:p>
            <a:endParaRPr lang="en-US" dirty="0"/>
          </a:p>
          <a:p>
            <a:pPr marL="171450" indent="-171450">
              <a:buFont typeface="Arial" panose="020B0604020202020204" pitchFamily="34" charset="0"/>
              <a:buChar char="•"/>
            </a:pPr>
            <a:r>
              <a:rPr lang="en-US" dirty="0"/>
              <a:t> Our study was confined to a subset of code changes (i.e., commits) and did not encompass the entire early phases of software system development. </a:t>
            </a:r>
            <a:br>
              <a:rPr lang="en-US" dirty="0"/>
            </a:br>
            <a:r>
              <a:rPr lang="en-US" dirty="0"/>
              <a:t>Future research could conduct a more extensive TIA and extend the study to cover the complete software history to address this limitation.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research relies on static analysis to detect dependency graphs, but it is important to note that this method may have constraints in terms of accuracy. </a:t>
            </a:r>
            <a:br>
              <a:rPr lang="en-US" dirty="0"/>
            </a:br>
            <a:r>
              <a:rPr lang="en-US" dirty="0"/>
              <a:t>For instance, issues such as resolving nodes from ASTs could lead to inaccuracies in the results. </a:t>
            </a:r>
            <a:br>
              <a:rPr lang="en-US" dirty="0"/>
            </a:br>
            <a:r>
              <a:rPr lang="en-US" dirty="0"/>
              <a:t>While we did not encounter such problems in our research, upcoming studies should validate our results by testing them on different systems.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decided to use static analysis instead of dynamic analysis to recover dependencies at the class-level, as previous research [35], [37] indicated that static TIA performs similarly to dynamic methods, </a:t>
            </a:r>
            <a:br>
              <a:rPr lang="en-US" dirty="0"/>
            </a:br>
            <a:r>
              <a:rPr lang="en-US" dirty="0"/>
              <a:t>and class-level dependency graph produces superior outcomes evaluated to the method-level dependency graph. </a:t>
            </a:r>
            <a:br>
              <a:rPr lang="en-US" dirty="0"/>
            </a:br>
            <a:r>
              <a:rPr lang="en-US" dirty="0"/>
              <a:t>Future investigations may consider using dynamic analysis or exploring method-level dependency to reassess our results.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dependencies between test cases and other source codes were revealed in this paper through static analysis.</a:t>
            </a:r>
            <a:br>
              <a:rPr lang="en-US" dirty="0"/>
            </a:br>
            <a:r>
              <a:rPr lang="en-US" dirty="0"/>
              <a:t>While our manual examination found no false positives resulting from our static analysis approach, </a:t>
            </a:r>
            <a:br>
              <a:rPr lang="en-US" dirty="0"/>
            </a:br>
            <a:r>
              <a:rPr lang="en-US" dirty="0"/>
              <a:t>future research should also investigate the proposed technique and other static methods for TIA concerning false positives, </a:t>
            </a:r>
            <a:br>
              <a:rPr lang="en-US" dirty="0"/>
            </a:br>
            <a:r>
              <a:rPr lang="en-US" dirty="0"/>
              <a:t>which measures the number of test cases impacted by the modified code but not identified by the TIA technique.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categorize a method as a test case if it includes invocations to testing libraries like JUnit or TestNG, signified by the presence of the "@Test" annotation. </a:t>
            </a:r>
            <a:br>
              <a:rPr lang="en-US" dirty="0"/>
            </a:br>
            <a:r>
              <a:rPr lang="en-US" dirty="0"/>
              <a:t>While we didn't encounter any false detection in our examination, it is feasible that during the execution part of the pinpointed</a:t>
            </a:r>
            <a:br>
              <a:rPr lang="en-US" dirty="0"/>
            </a:br>
            <a:r>
              <a:rPr lang="en-US" dirty="0"/>
              <a:t> test cases could be ignored by using annotations like "@Ignore" or "@Test(enabled=false)". </a:t>
            </a:r>
            <a:br>
              <a:rPr lang="en-US" dirty="0"/>
            </a:br>
            <a:r>
              <a:rPr lang="en-US" dirty="0"/>
              <a:t>Further research is required to confirm the precision of our method for identifying test cases.</a:t>
            </a:r>
          </a:p>
          <a:p>
            <a:endParaRPr lang="en-US" dirty="0"/>
          </a:p>
          <a:p>
            <a:pPr marL="171450" indent="-171450">
              <a:buFont typeface="Arial" panose="020B0604020202020204" pitchFamily="34" charset="0"/>
              <a:buChar char="•"/>
            </a:pPr>
            <a:r>
              <a:rPr lang="en-US" dirty="0"/>
              <a:t>This research analyzes source code (in Java) and its corresponding test cases. </a:t>
            </a:r>
            <a:br>
              <a:rPr lang="en-US" dirty="0"/>
            </a:br>
            <a:r>
              <a:rPr lang="en-US" dirty="0"/>
              <a:t>Although most of the systems we study are coded in Java, there are instances where other programming languages are used.</a:t>
            </a:r>
            <a:br>
              <a:rPr lang="en-US" dirty="0"/>
            </a:br>
            <a:r>
              <a:rPr lang="en-US" dirty="0"/>
              <a:t>For example, Scala and Python account for 21.8% and 2.5% of the code in Kafka, respectively, while Perl and Ruby make up 0.9% and 1.8% of HBase’s code, respectively. </a:t>
            </a:r>
            <a:br>
              <a:rPr lang="en-US" dirty="0"/>
            </a:br>
            <a:r>
              <a:rPr lang="en-US" dirty="0"/>
              <a:t>Hence, further research is required to investigate how different programming languages can influence the outcomes of TIA. </a:t>
            </a:r>
          </a:p>
        </p:txBody>
      </p:sp>
      <p:sp>
        <p:nvSpPr>
          <p:cNvPr id="4" name="Slide Number Placeholder 3"/>
          <p:cNvSpPr>
            <a:spLocks noGrp="1"/>
          </p:cNvSpPr>
          <p:nvPr>
            <p:ph type="sldNum" sz="quarter" idx="5"/>
          </p:nvPr>
        </p:nvSpPr>
        <p:spPr/>
        <p:txBody>
          <a:bodyPr/>
          <a:lstStyle/>
          <a:p>
            <a:fld id="{F94822CE-D844-DF43-81CB-B1505CD312FD}" type="slidenum">
              <a:rPr lang="en-TH" smtClean="0"/>
              <a:t>20</a:t>
            </a:fld>
            <a:endParaRPr lang="en-TH"/>
          </a:p>
        </p:txBody>
      </p:sp>
    </p:spTree>
    <p:extLst>
      <p:ext uri="{BB962C8B-B14F-4D97-AF65-F5344CB8AC3E}">
        <p14:creationId xmlns:p14="http://schemas.microsoft.com/office/powerpoint/2010/main" val="31790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paper presents a new static class-level TIA technique and evaluates its effectiveness in the context of continuous testing on seven Java systems.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findings indicate that despite minimal changes to the code in collected commits, a considerable proportion of test cases (averaging around 40%) are still impacted.</a:t>
            </a:r>
          </a:p>
          <a:p>
            <a:pPr marL="171450" indent="-171450">
              <a:buFont typeface="Arial" panose="020B0604020202020204" pitchFamily="34" charset="0"/>
              <a:buChar char="•"/>
            </a:pPr>
            <a:r>
              <a:rPr lang="en-US" dirty="0"/>
              <a:t>However, at the same time, implementing our proposed approach can reduce the accumulated testing overhead in continuous integration (CI) setups as we observed approximately 60% reduction of tests on average.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benchmark our results with the current state-of-the-art static class-level approach, we compared our findings and observed an average improvement (i.e., reduction) of about 13% in identifying impacted test cases.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our results suggest that integrating test impact analysis (TIA) into the SDLC can yield significant benefits, considering the increasing frequency of tests and associate overhead.</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21</a:t>
            </a:fld>
            <a:endParaRPr lang="en-TH"/>
          </a:p>
        </p:txBody>
      </p:sp>
    </p:spTree>
    <p:extLst>
      <p:ext uri="{BB962C8B-B14F-4D97-AF65-F5344CB8AC3E}">
        <p14:creationId xmlns:p14="http://schemas.microsoft.com/office/powerpoint/2010/main" val="328531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22</a:t>
            </a:fld>
            <a:endParaRPr lang="en-TH"/>
          </a:p>
        </p:txBody>
      </p:sp>
    </p:spTree>
    <p:extLst>
      <p:ext uri="{BB962C8B-B14F-4D97-AF65-F5344CB8AC3E}">
        <p14:creationId xmlns:p14="http://schemas.microsoft.com/office/powerpoint/2010/main" val="92397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Modern software development commonly employs continuous integration (CI) to facilitate software maintenance. </a:t>
            </a:r>
            <a:br>
              <a:rPr lang="en-US" dirty="0"/>
            </a:br>
            <a:r>
              <a:rPr lang="en-US" dirty="0"/>
              <a:t>This process involves merging modified code into a codebase, which can occur multiple times daily to lessen software maintenance overhead and deliver the latest software version to users. </a:t>
            </a:r>
            <a:br>
              <a:rPr lang="en-US" dirty="0"/>
            </a:br>
            <a:r>
              <a:rPr lang="en-US" dirty="0"/>
              <a:t>Software engineers typically conduct continuous testing (CT) for quality assurance of merged code, which entails running a set of test suites for each merge. </a:t>
            </a:r>
            <a:br>
              <a:rPr lang="en-US" dirty="0"/>
            </a:br>
            <a:r>
              <a:rPr lang="en-US" dirty="0"/>
              <a:t>Nonetheless, this process can also be demanding on time and resources.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Through analyzing the connection between source codes and test cases, it is feasible to efficiently identify a subset of test cases that have links with the modified code and are therefore considered as "impacted". </a:t>
            </a:r>
            <a:br>
              <a:rPr lang="en-US" dirty="0"/>
            </a:br>
            <a:r>
              <a:rPr lang="en-US" dirty="0"/>
              <a:t>The technique used for this purpose is referred to as test impact analysis (TIA).</a:t>
            </a:r>
          </a:p>
        </p:txBody>
      </p:sp>
      <p:sp>
        <p:nvSpPr>
          <p:cNvPr id="4" name="Slide Number Placeholder 3"/>
          <p:cNvSpPr>
            <a:spLocks noGrp="1"/>
          </p:cNvSpPr>
          <p:nvPr>
            <p:ph type="sldNum" sz="quarter" idx="5"/>
          </p:nvPr>
        </p:nvSpPr>
        <p:spPr/>
        <p:txBody>
          <a:bodyPr/>
          <a:lstStyle/>
          <a:p>
            <a:fld id="{F94822CE-D844-DF43-81CB-B1505CD312FD}" type="slidenum">
              <a:rPr lang="en-TH" smtClean="0"/>
              <a:t>5</a:t>
            </a:fld>
            <a:endParaRPr lang="en-TH"/>
          </a:p>
        </p:txBody>
      </p:sp>
    </p:spTree>
    <p:extLst>
      <p:ext uri="{BB962C8B-B14F-4D97-AF65-F5344CB8AC3E}">
        <p14:creationId xmlns:p14="http://schemas.microsoft.com/office/powerpoint/2010/main" val="317525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previous study revealed that implementing CI enhances productivity in software development and contributes to identifying a more significant number of bugs. </a:t>
            </a:r>
          </a:p>
          <a:p>
            <a:pPr marL="171450" indent="-171450">
              <a:buFont typeface="Arial" panose="020B0604020202020204" pitchFamily="34" charset="0"/>
              <a:buChar char="•"/>
            </a:pPr>
            <a:r>
              <a:rPr lang="en-US" dirty="0"/>
              <a:t>Another research highlighted the advantages of continuous testing to identify system errors arising from inaccurate data. Their study demonstrated that continuous data testing could tackle important data debugging issues . </a:t>
            </a:r>
          </a:p>
          <a:p>
            <a:pPr marL="171450" indent="-171450">
              <a:buFont typeface="Arial" panose="020B0604020202020204" pitchFamily="34" charset="0"/>
              <a:buChar char="•"/>
            </a:pPr>
            <a:r>
              <a:rPr lang="en-US" dirty="0"/>
              <a:t>Google conducted a study detailing the methods they employed to scale continuous testing, which involved managing 2 billion lines of code and running 150 million tests daily.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Numerous research studies have investigated techniques for test case prioritization (TCP) and test case selection (TCS). </a:t>
            </a:r>
          </a:p>
          <a:p>
            <a:pPr marL="171450" indent="-171450">
              <a:buFont typeface="Arial" panose="020B0604020202020204" pitchFamily="34" charset="0"/>
              <a:buChar char="•"/>
            </a:pPr>
            <a:r>
              <a:rPr lang="en-US" dirty="0"/>
              <a:t>TCP methods prioritize test cases that are more prone to failure, enabling software engineers to focus on addressing any issues as quickly as possible. </a:t>
            </a:r>
          </a:p>
          <a:p>
            <a:pPr marL="171450" indent="-171450">
              <a:buFont typeface="Arial" panose="020B0604020202020204" pitchFamily="34" charset="0"/>
              <a:buChar char="•"/>
            </a:pPr>
            <a:r>
              <a:rPr lang="en-US" dirty="0"/>
              <a:t>While TCS techniques are designed to elect a smaller segment of test cases to reduce the overall run time.</a:t>
            </a:r>
          </a:p>
          <a:p>
            <a:pPr marL="171450" indent="-171450">
              <a:buFont typeface="Arial" panose="020B0604020202020204" pitchFamily="34" charset="0"/>
              <a:buChar char="•"/>
            </a:pPr>
            <a:r>
              <a:rPr lang="en-US" dirty="0"/>
              <a:t>One study compared class-level and method-level static Test Case Selection (TCS) techniques in 22 Java systems, analyzing 985 revisions in total. The results indicated that class-level static TCS techniques exhibited promising results and performed comparably to dynamic-based methods.</a:t>
            </a:r>
          </a:p>
          <a:p>
            <a:pPr marL="171450" indent="-171450">
              <a:buFont typeface="Arial" panose="020B0604020202020204" pitchFamily="34" charset="0"/>
              <a:buChar char="•"/>
            </a:pPr>
            <a:r>
              <a:rPr lang="en-US" dirty="0"/>
              <a:t> In another work the author implement a blend of strategies for prioritizing and selecting test cases to optimize the cost-effectiveness of continuous testing. </a:t>
            </a:r>
          </a:p>
          <a:p>
            <a:pPr marL="171450" indent="-171450">
              <a:buFont typeface="Arial" panose="020B0604020202020204" pitchFamily="34" charset="0"/>
              <a:buChar char="•"/>
            </a:pPr>
            <a:r>
              <a:rPr lang="en-US" dirty="0"/>
              <a:t>In other research aimed to decrease the waiting time for developers to receive feedback from continuous testing following a commit, the researchers proposed a method that employs factors related to test failures or resolutions to enhance test case prioritization. </a:t>
            </a:r>
          </a:p>
          <a:p>
            <a:pPr marL="171450" indent="-171450">
              <a:buFont typeface="Arial" panose="020B0604020202020204" pitchFamily="34" charset="0"/>
              <a:buChar char="•"/>
            </a:pPr>
            <a:r>
              <a:rPr lang="en-US" dirty="0"/>
              <a:t>Also, companies like Microsoft and Facebook utilize techniques such as predictive test selection and TIA to reduce the overhead associated with the execution of tests and enable continuous testing to be more robust for sizable codebases.</a:t>
            </a:r>
          </a:p>
          <a:p>
            <a:endParaRPr lang="en-US" dirty="0"/>
          </a:p>
          <a:p>
            <a:pPr marL="171450" indent="-171450">
              <a:buFont typeface="Arial" panose="020B0604020202020204" pitchFamily="34" charset="0"/>
              <a:buChar char="•"/>
            </a:pPr>
            <a:r>
              <a:rPr lang="en-US" dirty="0"/>
              <a:t>In one study the researches did evaluation of 58 Java systems and compared four static TCP techniques with a state-of-the-art dynamic-based approach. According to their findings, static techniques can be highly efficient in relation to detecting faults and reducing costs. </a:t>
            </a:r>
          </a:p>
          <a:p>
            <a:pPr marL="171450" indent="-171450">
              <a:buFont typeface="Arial" panose="020B0604020202020204" pitchFamily="34" charset="0"/>
              <a:buChar char="•"/>
            </a:pPr>
            <a:r>
              <a:rPr lang="en-US" dirty="0"/>
              <a:t>In another work, the researches introduced a systematic and data-driven approach called PRADET for identifying test dependencies.</a:t>
            </a:r>
          </a:p>
          <a:p>
            <a:pPr marL="171450" indent="-171450">
              <a:buFont typeface="Arial" panose="020B0604020202020204" pitchFamily="34" charset="0"/>
              <a:buChar char="•"/>
            </a:pPr>
            <a:r>
              <a:rPr lang="en-US" dirty="0"/>
              <a:t>In other research, the researchers investigated the progression of test cases and discovered that software engineers frequently reformat and fix test cases.</a:t>
            </a:r>
          </a:p>
          <a:p>
            <a:r>
              <a:rPr lang="en-US" dirty="0"/>
              <a:t>	</a:t>
            </a:r>
          </a:p>
          <a:p>
            <a:pPr marL="171450" indent="-171450">
              <a:buFont typeface="Arial" panose="020B0604020202020204" pitchFamily="34" charset="0"/>
              <a:buChar char="•"/>
            </a:pPr>
            <a:r>
              <a:rPr lang="en-US" dirty="0"/>
              <a:t>Test quality, particularly regarding flaky tests, is another area currently receiving attention from researchers. </a:t>
            </a:r>
          </a:p>
          <a:p>
            <a:pPr marL="171450" indent="-171450">
              <a:buFont typeface="Arial" panose="020B0604020202020204" pitchFamily="34" charset="0"/>
              <a:buChar char="•"/>
            </a:pPr>
            <a:r>
              <a:rPr lang="en-US" dirty="0"/>
              <a:t>According to one research over 50% of unstable tests exhibit test smells, and addressing these smells can lead to better software design and reduced test flakiness.</a:t>
            </a:r>
          </a:p>
          <a:p>
            <a:pPr marL="171450" indent="-171450">
              <a:buFont typeface="Arial" panose="020B0604020202020204" pitchFamily="34" charset="0"/>
              <a:buChar char="•"/>
            </a:pPr>
            <a:r>
              <a:rPr lang="en-US" dirty="0"/>
              <a:t>In another empirical research, the researches investigated bugs within test code and discovered that flaky, semantic, and environment-based bugs are frequently encountered issues.</a:t>
            </a:r>
          </a:p>
          <a:p>
            <a:endParaRPr lang="en-US" dirty="0"/>
          </a:p>
          <a:p>
            <a:r>
              <a:rPr lang="en-US" dirty="0"/>
              <a:t>A recent study explored the performance of TIA in continuous testing setup and the influence of code dependency on TIA efficacy. The study found that many test cases aim to test a high-level functionality of the system that is under test (i.e., integration tests), which naturally include a greater level of dependencies that may hinder TIA effectiveness. </a:t>
            </a:r>
          </a:p>
          <a:p>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6</a:t>
            </a:fld>
            <a:endParaRPr lang="en-TH"/>
          </a:p>
        </p:txBody>
      </p:sp>
    </p:spTree>
    <p:extLst>
      <p:ext uri="{BB962C8B-B14F-4D97-AF65-F5344CB8AC3E}">
        <p14:creationId xmlns:p14="http://schemas.microsoft.com/office/powerpoint/2010/main" val="351455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sz="1800" spc="-5">
                <a:effectLst/>
                <a:latin typeface="Times New Roman" panose="02020603050405020304" pitchFamily="18" charset="0"/>
                <a:ea typeface="SimSun" panose="02010600030101010101" pitchFamily="2" charset="-122"/>
              </a:rPr>
              <a:t>Our case study focuses on seven Java-based projects</a:t>
            </a:r>
            <a:r>
              <a:rPr lang="he-IL" sz="1800" spc="-5" dirty="0">
                <a:effectLst/>
                <a:latin typeface="Times New Roman" panose="02020603050405020304" pitchFamily="18" charset="0"/>
                <a:ea typeface="SimSun" panose="02010600030101010101" pitchFamily="2" charset="-122"/>
              </a:rPr>
              <a:t> </a:t>
            </a:r>
            <a:r>
              <a:rPr lang="x-none" sz="1800" spc="-5">
                <a:effectLst/>
                <a:latin typeface="Times New Roman" panose="02020603050405020304" pitchFamily="18" charset="0"/>
                <a:ea typeface="SimSun" panose="02010600030101010101" pitchFamily="2" charset="-122"/>
              </a:rPr>
              <a:t>with a wide range of domains, including distributed storage and coordination systems, databases for real-time data processing, behavior-driven development testing, and data warehousing. </a:t>
            </a:r>
            <a:endParaRPr lang="he-IL" sz="1800" spc="-5" dirty="0">
              <a:effectLst/>
              <a:latin typeface="Times New Roman" panose="02020603050405020304" pitchFamily="18" charset="0"/>
              <a:ea typeface="SimSun" panose="02010600030101010101" pitchFamily="2"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800" spc="-5" dirty="0">
              <a:effectLst/>
              <a:latin typeface="Times New Roman" panose="02020603050405020304" pitchFamily="18" charset="0"/>
              <a:ea typeface="SimSun" panose="02010600030101010101" pitchFamily="2"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TH" sz="1800" spc="-5" dirty="0">
                <a:effectLst/>
                <a:latin typeface="Times New Roman" panose="02020603050405020304" pitchFamily="18" charset="0"/>
                <a:ea typeface="SimSun" panose="02010600030101010101" pitchFamily="2" charset="-122"/>
              </a:rPr>
              <a:t>The </a:t>
            </a:r>
            <a:r>
              <a:rPr lang="en-US" sz="1800" spc="-5" dirty="0">
                <a:effectLst/>
                <a:latin typeface="Times New Roman" panose="02020603050405020304" pitchFamily="18" charset="0"/>
                <a:ea typeface="SimSun" panose="02010600030101010101" pitchFamily="2" charset="-122"/>
              </a:rPr>
              <a:t>t</a:t>
            </a:r>
            <a:r>
              <a:rPr lang="x-none" sz="1800" spc="-5">
                <a:effectLst/>
                <a:latin typeface="Times New Roman" panose="02020603050405020304" pitchFamily="18" charset="0"/>
                <a:ea typeface="SimSun" panose="02010600030101010101" pitchFamily="2" charset="-122"/>
              </a:rPr>
              <a:t>able provides an overview of these systems, and </a:t>
            </a:r>
            <a:r>
              <a:rPr lang="en-US" sz="1800" spc="-5" dirty="0">
                <a:effectLst/>
                <a:latin typeface="Times New Roman" panose="02020603050405020304" pitchFamily="18" charset="0"/>
                <a:ea typeface="SimSun" panose="02010600030101010101" pitchFamily="2" charset="-122"/>
              </a:rPr>
              <a:t>the plot</a:t>
            </a:r>
            <a:r>
              <a:rPr lang="x-none" sz="1800" spc="-5">
                <a:effectLst/>
                <a:latin typeface="Times New Roman" panose="02020603050405020304" pitchFamily="18" charset="0"/>
                <a:ea typeface="SimSun" panose="02010600030101010101" pitchFamily="2" charset="-122"/>
              </a:rPr>
              <a:t> illustrates their relative sizes. </a:t>
            </a:r>
            <a:endParaRPr lang="en-US" sz="1800" spc="-5" dirty="0">
              <a:effectLst/>
              <a:latin typeface="Times New Roman" panose="02020603050405020304" pitchFamily="18" charset="0"/>
              <a:ea typeface="SimSun" panose="02010600030101010101" pitchFamily="2"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TH" sz="1800" spc="-5" dirty="0">
              <a:effectLst/>
              <a:latin typeface="Times New Roman" panose="02020603050405020304" pitchFamily="18" charset="0"/>
              <a:ea typeface="SimSun" panose="02010600030101010101" pitchFamily="2"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sz="1800" spc="-5">
                <a:effectLst/>
                <a:latin typeface="Times New Roman" panose="02020603050405020304" pitchFamily="18" charset="0"/>
                <a:ea typeface="SimSun" panose="02010600030101010101" pitchFamily="2" charset="-122"/>
              </a:rPr>
              <a:t>The data shows that the largest projects are HBase and Kafka, while the smallest ones are ZooKeeper and API-clients.</a:t>
            </a:r>
            <a:endParaRPr lang="en-TH" sz="1800" spc="-5" dirty="0">
              <a:effectLst/>
              <a:latin typeface="Times New Roman" panose="02020603050405020304" pitchFamily="18" charset="0"/>
              <a:ea typeface="SimSun" panose="02010600030101010101" pitchFamily="2" charset="-122"/>
            </a:endParaRPr>
          </a:p>
          <a:p>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8</a:t>
            </a:fld>
            <a:endParaRPr lang="en-TH"/>
          </a:p>
        </p:txBody>
      </p:sp>
    </p:spTree>
    <p:extLst>
      <p:ext uri="{BB962C8B-B14F-4D97-AF65-F5344CB8AC3E}">
        <p14:creationId xmlns:p14="http://schemas.microsoft.com/office/powerpoint/2010/main" val="178060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Main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technique can be broken down into two main phases in a high overview. Initially, we create a dependency graph that captures dependencies among test cases and source code files and helps to track whether a dependency exists among a specific test case and source code. And in the second phase, we gather commits containing source code changes and employ TIA to identify a subset of impacted test cases for each commit (i.e., code change).</a:t>
            </a:r>
          </a:p>
          <a:p>
            <a:pPr marL="171450" indent="-171450">
              <a:buFont typeface="Arial" panose="020B0604020202020204" pitchFamily="34" charset="0"/>
              <a:buChar char="•"/>
            </a:pPr>
            <a:r>
              <a:rPr lang="en-US" dirty="0"/>
              <a:t>To conduct our analysis, we examine all Java files within each of the seven systems. </a:t>
            </a:r>
          </a:p>
          <a:p>
            <a:pPr marL="171450" indent="-171450">
              <a:buFont typeface="Arial" panose="020B0604020202020204" pitchFamily="34" charset="0"/>
              <a:buChar char="•"/>
            </a:pPr>
            <a:r>
              <a:rPr lang="en-US" dirty="0"/>
              <a:t>The studied projects were primarily chosen because they adhere to continuous testing practices, are actively maintained, and have been the subject of prior studies. </a:t>
            </a:r>
          </a:p>
          <a:p>
            <a:pPr marL="171450" indent="-171450">
              <a:buFont typeface="Arial" panose="020B0604020202020204" pitchFamily="34" charset="0"/>
              <a:buChar char="•"/>
            </a:pPr>
            <a:r>
              <a:rPr lang="en-US" dirty="0"/>
              <a:t>To detect dependency graphs among test cases and source codes within the studied systems, we utilize </a:t>
            </a:r>
            <a:r>
              <a:rPr lang="en-US" dirty="0" err="1"/>
              <a:t>JavaParser</a:t>
            </a:r>
            <a:r>
              <a:rPr lang="en-US" dirty="0"/>
              <a:t> [41], a Java-based open-source library for static analysis that is compatible with the most recent Java release and capable of representing a Java source code file as AST.</a:t>
            </a:r>
          </a:p>
          <a:p>
            <a:pPr marL="171450" indent="-171450">
              <a:buFont typeface="Arial" panose="020B0604020202020204" pitchFamily="34" charset="0"/>
              <a:buChar char="•"/>
            </a:pPr>
            <a:r>
              <a:rPr lang="en-US" dirty="0"/>
              <a:t>We consider a test case impacted if it depends on the modified code (i.e., commit) and, as a result, requires execution. To achieve that, our approach extracts relevant node types from ASTs and recursively examines their dependency for each test case. </a:t>
            </a:r>
          </a:p>
          <a:p>
            <a:pPr marL="171450" indent="-171450">
              <a:buFont typeface="Arial" panose="020B0604020202020204" pitchFamily="34" charset="0"/>
              <a:buChar char="•"/>
            </a:pPr>
            <a:r>
              <a:rPr lang="en-US" dirty="0"/>
              <a:t>Additionally, our technique explores class-level static dependencies among modified source codes and test cases (i.e., test methods) to identify impacted test cases that directly or indirectly invoke the modified code. To determine whether a method is a test case, we check if it employs testing framework APIs like JUnit or TestNG (i.e., utilizing the @Test annotation). </a:t>
            </a:r>
          </a:p>
          <a:p>
            <a:pPr marL="171450" indent="-171450">
              <a:buFont typeface="Arial" panose="020B0604020202020204" pitchFamily="34" charset="0"/>
              <a:buChar char="•"/>
            </a:pPr>
            <a:r>
              <a:rPr lang="en-US" dirty="0"/>
              <a:t>Furthermore, we exclude binaries and restrict our analysis to dependencies corresponding to source code files within the system.</a:t>
            </a:r>
          </a:p>
          <a:p>
            <a:pPr marL="171450" indent="-171450">
              <a:buFont typeface="Arial" panose="020B0604020202020204" pitchFamily="34" charset="0"/>
              <a:buChar char="•"/>
            </a:pPr>
            <a:r>
              <a:rPr lang="en-US" dirty="0"/>
              <a:t>To evaluate the effectiveness of our approach, we compared it with a state-of-the-art static class-level technique on shared projects.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r>
              <a:rPr lang="en-US" dirty="0"/>
              <a:t>Our proposed TIA approach differs from the compared method in two main ways. First, we build a tests-to-class dependency graph between test cases and their dependent classes instead of test files and dependent classes, which ensures that each test case contains specific information on all the dependent classes that are relevant to it. Since a test file can have multiple test cases with different dependent classes, a code modification may only affect certain test cases within the file. Our approach identifies the subset of impacted test cases by constructing a tests-to-class dependency graph that directly links each test case to its dependent classes rather than considering all the test cases in a file as impacted. Secondly, we collect relevant information on dependent classes by analyzing specific node types (e.g., </a:t>
            </a:r>
            <a:r>
              <a:rPr lang="en-US" dirty="0" err="1"/>
              <a:t>ClassOrInterfaceType</a:t>
            </a:r>
            <a:r>
              <a:rPr lang="en-US" dirty="0"/>
              <a:t>, </a:t>
            </a:r>
            <a:r>
              <a:rPr lang="en-US" dirty="0" err="1"/>
              <a:t>FieldAccessExpr</a:t>
            </a:r>
            <a:r>
              <a:rPr lang="en-US" dirty="0"/>
              <a:t>, and </a:t>
            </a:r>
            <a:r>
              <a:rPr lang="en-US" dirty="0" err="1"/>
              <a:t>MethodCallExpr</a:t>
            </a:r>
            <a:r>
              <a:rPr lang="en-US" dirty="0"/>
              <a:t>) while building the dependency graph, which can lead to a more precise and comprehensive dependency graph between test cases and dependent classes.</a:t>
            </a:r>
          </a:p>
          <a:p>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9</a:t>
            </a:fld>
            <a:endParaRPr lang="en-TH"/>
          </a:p>
        </p:txBody>
      </p:sp>
    </p:spTree>
    <p:extLst>
      <p:ext uri="{BB962C8B-B14F-4D97-AF65-F5344CB8AC3E}">
        <p14:creationId xmlns:p14="http://schemas.microsoft.com/office/powerpoint/2010/main" val="49932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H" dirty="0"/>
              <a:t>RQ: </a:t>
            </a:r>
            <a:r>
              <a:rPr lang="en-US" sz="1200" dirty="0"/>
              <a:t>How does our proposed static class-level test impact analysis technique perform compared to the state-of-the-art static class-level test impact analysis technique?</a:t>
            </a:r>
          </a:p>
          <a:p>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10</a:t>
            </a:fld>
            <a:endParaRPr lang="en-TH"/>
          </a:p>
        </p:txBody>
      </p:sp>
    </p:spTree>
    <p:extLst>
      <p:ext uri="{BB962C8B-B14F-4D97-AF65-F5344CB8AC3E}">
        <p14:creationId xmlns:p14="http://schemas.microsoft.com/office/powerpoint/2010/main" val="427369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creating a dependency graph between test cases and classes, </a:t>
            </a:r>
          </a:p>
          <a:p>
            <a:pPr marL="628650" lvl="1" indent="-171450">
              <a:buFont typeface="Arial" panose="020B0604020202020204" pitchFamily="34" charset="0"/>
              <a:buChar char="•"/>
            </a:pPr>
            <a:r>
              <a:rPr lang="en-US" dirty="0"/>
              <a:t>Initially, we develop a set of all-classes by gathering the Java source code files present within the source code path exclusively. </a:t>
            </a:r>
          </a:p>
          <a:p>
            <a:pPr marL="628650" lvl="1" indent="-171450">
              <a:buFont typeface="Arial" panose="020B0604020202020204" pitchFamily="34" charset="0"/>
              <a:buChar char="•"/>
            </a:pPr>
            <a:r>
              <a:rPr lang="en-US" dirty="0"/>
              <a:t>Next, we represent these files as a set of compilation units while extracting the qualified name of each compilation unit. </a:t>
            </a:r>
            <a:br>
              <a:rPr lang="en-US" dirty="0"/>
            </a:br>
            <a:r>
              <a:rPr lang="en-US" dirty="0"/>
              <a:t>In the </a:t>
            </a:r>
            <a:r>
              <a:rPr lang="en-US" dirty="0" err="1"/>
              <a:t>JavaParser</a:t>
            </a:r>
            <a:r>
              <a:rPr lang="en-US" dirty="0"/>
              <a:t> framework, </a:t>
            </a:r>
            <a:r>
              <a:rPr lang="en-US" dirty="0" err="1"/>
              <a:t>CompilationUnit</a:t>
            </a:r>
            <a:r>
              <a:rPr lang="en-US" dirty="0"/>
              <a:t> is a class that represents the entire Java file as an Abstract Syntax Tree (AST) (see Fig)</a:t>
            </a:r>
          </a:p>
          <a:p>
            <a:pPr marL="628650" lvl="1" indent="-171450">
              <a:buFont typeface="Arial" panose="020B0604020202020204" pitchFamily="34" charset="0"/>
              <a:buChar char="•"/>
            </a:pPr>
            <a:r>
              <a:rPr lang="en-US" dirty="0"/>
              <a:t>Next, we establish a dependency graph between classes and their dependent classes by traversing the AST, accumulating relevant node types, resolving the node using the </a:t>
            </a:r>
            <a:r>
              <a:rPr lang="en-US" dirty="0" err="1"/>
              <a:t>JavaParser</a:t>
            </a:r>
            <a:r>
              <a:rPr lang="en-US" dirty="0"/>
              <a:t> </a:t>
            </a:r>
            <a:r>
              <a:rPr lang="en-US" dirty="0" err="1"/>
              <a:t>JavaSymbolSolver</a:t>
            </a:r>
            <a:r>
              <a:rPr lang="en-US" dirty="0"/>
              <a:t> to retrieve the qualified name of the node class, and filtering only the nodes that exist within the project scop.</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11</a:t>
            </a:fld>
            <a:endParaRPr lang="en-TH"/>
          </a:p>
        </p:txBody>
      </p:sp>
    </p:spTree>
    <p:extLst>
      <p:ext uri="{BB962C8B-B14F-4D97-AF65-F5344CB8AC3E}">
        <p14:creationId xmlns:p14="http://schemas.microsoft.com/office/powerpoint/2010/main" val="413601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to obtain the dependency graph between test cases and classes, we first collect all the test methods by filtering out the methods under the test path that contain the @Test annotation.</a:t>
            </a:r>
          </a:p>
          <a:p>
            <a:pPr marL="171450" indent="-171450">
              <a:buFont typeface="Arial" panose="020B0604020202020204" pitchFamily="34" charset="0"/>
              <a:buChar char="•"/>
            </a:pPr>
            <a:r>
              <a:rPr lang="en-US" dirty="0"/>
              <a:t>For each test method, we retrieve the qualified names of the relevant nodes. </a:t>
            </a:r>
          </a:p>
          <a:p>
            <a:pPr marL="171450" indent="-171450">
              <a:buFont typeface="Arial" panose="020B0604020202020204" pitchFamily="34" charset="0"/>
              <a:buChar char="•"/>
            </a:pPr>
            <a:r>
              <a:rPr lang="en-US" dirty="0"/>
              <a:t>Additionally, since test cases often use shared resources such as test fixture methods (e.g., @Before, @</a:t>
            </a:r>
            <a:r>
              <a:rPr lang="en-US" dirty="0" err="1"/>
              <a:t>BeforeClass</a:t>
            </a:r>
            <a:r>
              <a:rPr lang="en-US" dirty="0"/>
              <a:t>), we repeat the process of extracting the class names for all non-test codes in each test file. </a:t>
            </a:r>
          </a:p>
          <a:p>
            <a:pPr marL="171450" indent="-171450">
              <a:buFont typeface="Arial" panose="020B0604020202020204" pitchFamily="34" charset="0"/>
              <a:buChar char="•"/>
            </a:pPr>
            <a:r>
              <a:rPr lang="en-US" dirty="0"/>
              <a:t>Which finally results in the test-to-classes dependency graph.</a:t>
            </a:r>
          </a:p>
          <a:p>
            <a:endParaRPr lang="en-US" dirty="0"/>
          </a:p>
          <a:p>
            <a:r>
              <a:rPr lang="en-US" dirty="0"/>
              <a:t>The graph includes the test case qualified name as the key and a set of 14 dependent classes qualified names as the value.</a:t>
            </a:r>
          </a:p>
          <a:p>
            <a:r>
              <a:rPr lang="en-US" dirty="0"/>
              <a:t>Finally, for applying TIA, we collected the source code files that had changed from commits (see Table 2), filtering only those commits that had made some code changes to at least one Java source file. We then retrieved the corresponding qualified names for each source file, like in the previous steps. Using the test-to-classes dependency graph, we filtered the impacted test cases that contained the changed classes, resulting in a subset of impacted test cases for each commit.</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12</a:t>
            </a:fld>
            <a:endParaRPr lang="en-TH"/>
          </a:p>
        </p:txBody>
      </p:sp>
    </p:spTree>
    <p:extLst>
      <p:ext uri="{BB962C8B-B14F-4D97-AF65-F5344CB8AC3E}">
        <p14:creationId xmlns:p14="http://schemas.microsoft.com/office/powerpoint/2010/main" val="172090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for applying TIA, we collected the source code files that had changed from commits (see Table), filtering only those commits that had made some code changes to at least one Java source file. </a:t>
            </a:r>
          </a:p>
          <a:p>
            <a:pPr marL="171450" indent="-171450">
              <a:buFont typeface="Arial" panose="020B0604020202020204" pitchFamily="34" charset="0"/>
              <a:buChar char="•"/>
            </a:pPr>
            <a:r>
              <a:rPr lang="en-US" dirty="0"/>
              <a:t>We then using the test-to-classes dependency graph, filtered the impacted test cases that contained the changed classes, resulting in a subset of impacted test cases for each commit.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The table presents the number of commits, the median count of modified files, the average percentage of impacted tests for each system, and the avg number of impacted test cases.</a:t>
            </a:r>
            <a:endParaRPr lang="en-TH" dirty="0"/>
          </a:p>
        </p:txBody>
      </p:sp>
      <p:sp>
        <p:nvSpPr>
          <p:cNvPr id="4" name="Slide Number Placeholder 3"/>
          <p:cNvSpPr>
            <a:spLocks noGrp="1"/>
          </p:cNvSpPr>
          <p:nvPr>
            <p:ph type="sldNum" sz="quarter" idx="5"/>
          </p:nvPr>
        </p:nvSpPr>
        <p:spPr/>
        <p:txBody>
          <a:bodyPr/>
          <a:lstStyle/>
          <a:p>
            <a:fld id="{F94822CE-D844-DF43-81CB-B1505CD312FD}" type="slidenum">
              <a:rPr lang="en-TH" smtClean="0"/>
              <a:t>13</a:t>
            </a:fld>
            <a:endParaRPr lang="en-TH"/>
          </a:p>
        </p:txBody>
      </p:sp>
    </p:spTree>
    <p:extLst>
      <p:ext uri="{BB962C8B-B14F-4D97-AF65-F5344CB8AC3E}">
        <p14:creationId xmlns:p14="http://schemas.microsoft.com/office/powerpoint/2010/main" val="414419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
        <p:nvSpPr>
          <p:cNvPr id="8" name="TextBox 7">
            <a:extLst>
              <a:ext uri="{FF2B5EF4-FFF2-40B4-BE49-F238E27FC236}">
                <a16:creationId xmlns:a16="http://schemas.microsoft.com/office/drawing/2014/main" id="{DB7A6276-8196-F01B-030A-93959933F499}"/>
              </a:ext>
            </a:extLst>
          </p:cNvPr>
          <p:cNvSpPr txBox="1"/>
          <p:nvPr userDrawn="1">
            <p:extLst>
              <p:ext uri="{1162E1C5-73C7-4A58-AE30-91384D911F3F}">
                <p184:classification xmlns:p184="http://schemas.microsoft.com/office/powerpoint/2018/4/main" val="ftr"/>
              </p:ext>
            </p:extLst>
          </p:nvPr>
        </p:nvSpPr>
        <p:spPr>
          <a:xfrm>
            <a:off x="0" y="6705600"/>
            <a:ext cx="433388" cy="152400"/>
          </a:xfrm>
          <a:prstGeom prst="rect">
            <a:avLst/>
          </a:prstGeom>
        </p:spPr>
        <p:txBody>
          <a:bodyPr horzOverflow="overflow" lIns="0" tIns="0" rIns="0" bIns="0">
            <a:spAutoFit/>
          </a:bodyPr>
          <a:lstStyle/>
          <a:p>
            <a:pPr algn="l"/>
            <a:r>
              <a:rPr lang="en-TH" sz="1000">
                <a:solidFill>
                  <a:srgbClr val="0000FF"/>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014911" y="736600"/>
            <a:ext cx="1319638" cy="1319638"/>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597225" y="849052"/>
            <a:ext cx="1319638" cy="1319638"/>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4449646" y="907821"/>
            <a:ext cx="977195" cy="977195"/>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1375905" y="5123556"/>
            <a:ext cx="9256701" cy="225616"/>
          </a:xfrm>
          <a:prstGeom prst="rect">
            <a:avLst/>
          </a:prstGeom>
        </p:spPr>
        <p:txBody>
          <a:bodyPr lIns="0" tIns="0" rIns="0" bIns="0" rtlCol="0" anchor="t">
            <a:spAutoFit/>
          </a:bodyPr>
          <a:lstStyle/>
          <a:p>
            <a:pPr algn="ctr" defTabSz="685800">
              <a:lnSpc>
                <a:spcPts val="1725"/>
              </a:lnSpc>
              <a:spcBef>
                <a:spcPct val="0"/>
              </a:spcBef>
              <a:spcAft>
                <a:spcPts val="600"/>
              </a:spcAft>
            </a:pPr>
            <a:r>
              <a:rPr lang="en-US" sz="1725" kern="1200">
                <a:solidFill>
                  <a:schemeClr val="tx1"/>
                </a:solidFill>
                <a:latin typeface="Arial Bold"/>
                <a:ea typeface="+mn-ea"/>
                <a:cs typeface="+mn-cs"/>
              </a:rPr>
              <a:t>The 20th International Joint Conference on Computer Science and Software Engineering</a:t>
            </a:r>
            <a:endParaRPr lang="en-US" sz="2300">
              <a:latin typeface="Arial Bold"/>
            </a:endParaRPr>
          </a:p>
        </p:txBody>
      </p:sp>
      <p:sp>
        <p:nvSpPr>
          <p:cNvPr id="10" name="TextBox 9">
            <a:extLst>
              <a:ext uri="{FF2B5EF4-FFF2-40B4-BE49-F238E27FC236}">
                <a16:creationId xmlns:a16="http://schemas.microsoft.com/office/drawing/2014/main" id="{A17F4761-89EA-1E24-70EC-9FAEDA2BEDD1}"/>
              </a:ext>
            </a:extLst>
          </p:cNvPr>
          <p:cNvSpPr txBox="1"/>
          <p:nvPr/>
        </p:nvSpPr>
        <p:spPr>
          <a:xfrm>
            <a:off x="1541938" y="1921287"/>
            <a:ext cx="9197956" cy="841577"/>
          </a:xfrm>
          <a:prstGeom prst="rect">
            <a:avLst/>
          </a:prstGeom>
        </p:spPr>
        <p:txBody>
          <a:bodyPr wrap="square" lIns="0" tIns="0" rIns="0" bIns="0" rtlCol="0" anchor="t">
            <a:spAutoFit/>
          </a:bodyPr>
          <a:lstStyle/>
          <a:p>
            <a:pPr algn="ctr" defTabSz="685800">
              <a:lnSpc>
                <a:spcPts val="7874"/>
              </a:lnSpc>
              <a:spcAft>
                <a:spcPts val="600"/>
              </a:spcAft>
            </a:pPr>
            <a:r>
              <a:rPr lang="en-US" sz="2800" kern="1200">
                <a:solidFill>
                  <a:srgbClr val="2B4A9D"/>
                </a:solidFill>
                <a:latin typeface="Arial Bold"/>
                <a:ea typeface="+mn-ea"/>
                <a:cs typeface="+mn-cs"/>
              </a:rPr>
              <a:t>Static Class-Level Approach For Test Impact Analysis</a:t>
            </a:r>
            <a:endParaRPr lang="en-US" sz="28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1541938" y="3012933"/>
            <a:ext cx="9197956" cy="560538"/>
          </a:xfrm>
          <a:prstGeom prst="rect">
            <a:avLst/>
          </a:prstGeom>
        </p:spPr>
        <p:txBody>
          <a:bodyPr wrap="square" lIns="0" tIns="0" rIns="0" bIns="0" rtlCol="0" anchor="t">
            <a:spAutoFit/>
          </a:bodyPr>
          <a:lstStyle/>
          <a:p>
            <a:pPr algn="ctr" defTabSz="685800">
              <a:lnSpc>
                <a:spcPts val="5120"/>
              </a:lnSpc>
              <a:spcAft>
                <a:spcPts val="600"/>
              </a:spcAft>
            </a:pPr>
            <a:r>
              <a:rPr lang="en-US" sz="2000" kern="1200">
                <a:solidFill>
                  <a:srgbClr val="DB5300"/>
                </a:solidFill>
                <a:latin typeface="Arial Bold"/>
                <a:ea typeface="+mn-ea"/>
                <a:cs typeface="+mn-cs"/>
              </a:rPr>
              <a:t>Alon Basin, Arthorn Luangsodsai, Krung Sinapiromsaran</a:t>
            </a:r>
            <a:endParaRPr lang="en-US" sz="20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2761752" y="5349172"/>
            <a:ext cx="6758331" cy="607859"/>
          </a:xfrm>
          <a:prstGeom prst="rect">
            <a:avLst/>
          </a:prstGeom>
        </p:spPr>
        <p:txBody>
          <a:bodyPr lIns="0" tIns="0" rIns="0" bIns="0" rtlCol="0" anchor="t">
            <a:spAutoFit/>
          </a:bodyPr>
          <a:lstStyle/>
          <a:p>
            <a:pPr algn="ctr" defTabSz="685800">
              <a:spcBef>
                <a:spcPct val="0"/>
              </a:spcBef>
              <a:spcAft>
                <a:spcPts val="600"/>
              </a:spcAft>
            </a:pPr>
            <a:r>
              <a:rPr lang="en-US" sz="1725" kern="1200">
                <a:solidFill>
                  <a:schemeClr val="tx1"/>
                </a:solidFill>
                <a:latin typeface="Arial Bold"/>
                <a:ea typeface="+mn-ea"/>
                <a:cs typeface="+mn-cs"/>
              </a:rPr>
              <a:t>28</a:t>
            </a:r>
            <a:r>
              <a:rPr lang="en-US" sz="1725" kern="1200" baseline="30000">
                <a:solidFill>
                  <a:schemeClr val="tx1"/>
                </a:solidFill>
                <a:latin typeface="Arial Bold"/>
                <a:ea typeface="+mn-ea"/>
                <a:cs typeface="+mn-cs"/>
              </a:rPr>
              <a:t>th</a:t>
            </a:r>
            <a:r>
              <a:rPr lang="en-US" sz="1725" kern="1200">
                <a:solidFill>
                  <a:schemeClr val="tx1"/>
                </a:solidFill>
                <a:latin typeface="Arial Bold"/>
                <a:ea typeface="+mn-ea"/>
                <a:cs typeface="+mn-cs"/>
              </a:rPr>
              <a:t> June-1</a:t>
            </a:r>
            <a:r>
              <a:rPr lang="en-US" sz="1725" kern="1200" baseline="30000">
                <a:solidFill>
                  <a:schemeClr val="tx1"/>
                </a:solidFill>
                <a:latin typeface="Arial Bold"/>
                <a:ea typeface="+mn-ea"/>
                <a:cs typeface="+mn-cs"/>
              </a:rPr>
              <a:t>st</a:t>
            </a:r>
            <a:r>
              <a:rPr lang="en-US" sz="1725" kern="1200">
                <a:solidFill>
                  <a:schemeClr val="tx1"/>
                </a:solidFill>
                <a:latin typeface="Arial Bold"/>
                <a:ea typeface="+mn-ea"/>
                <a:cs typeface="+mn-cs"/>
              </a:rPr>
              <a:t> July 2023</a:t>
            </a:r>
          </a:p>
          <a:p>
            <a:pPr algn="ctr" defTabSz="685800">
              <a:spcAft>
                <a:spcPts val="600"/>
              </a:spcAft>
            </a:pPr>
            <a:r>
              <a:rPr lang="en-US" sz="1725" kern="1200">
                <a:solidFill>
                  <a:schemeClr val="tx1"/>
                </a:solidFill>
                <a:latin typeface="Arial Bold"/>
                <a:ea typeface="+mn-ea"/>
                <a:cs typeface="+mn-cs"/>
              </a:rPr>
              <a:t>Naresuan University Phitsanulok, THAILAND</a:t>
            </a:r>
            <a:endParaRPr lang="en-US" sz="2300">
              <a:latin typeface="Arial Bold"/>
            </a:endParaRPr>
          </a:p>
        </p:txBody>
      </p:sp>
      <p:sp>
        <p:nvSpPr>
          <p:cNvPr id="13" name="TextBox 12">
            <a:extLst>
              <a:ext uri="{FF2B5EF4-FFF2-40B4-BE49-F238E27FC236}">
                <a16:creationId xmlns:a16="http://schemas.microsoft.com/office/drawing/2014/main" id="{18A95017-1152-D2F0-D115-59C6659A5572}"/>
              </a:ext>
            </a:extLst>
          </p:cNvPr>
          <p:cNvSpPr txBox="1"/>
          <p:nvPr/>
        </p:nvSpPr>
        <p:spPr>
          <a:xfrm>
            <a:off x="3736276" y="3973664"/>
            <a:ext cx="4809280" cy="730969"/>
          </a:xfrm>
          <a:prstGeom prst="rect">
            <a:avLst/>
          </a:prstGeom>
        </p:spPr>
        <p:txBody>
          <a:bodyPr wrap="square" lIns="0" tIns="0" rIns="0" bIns="0" rtlCol="0" anchor="t">
            <a:spAutoFit/>
          </a:bodyPr>
          <a:lstStyle/>
          <a:p>
            <a:pPr algn="ctr" defTabSz="685800">
              <a:lnSpc>
                <a:spcPts val="1874"/>
              </a:lnSpc>
              <a:spcBef>
                <a:spcPct val="0"/>
              </a:spcBef>
              <a:spcAft>
                <a:spcPts val="600"/>
              </a:spcAft>
            </a:pPr>
            <a:r>
              <a:rPr lang="en-US" sz="1874" i="1" kern="1200">
                <a:solidFill>
                  <a:srgbClr val="000000"/>
                </a:solidFill>
                <a:latin typeface="Arial Italics"/>
                <a:ea typeface="+mn-ea"/>
                <a:cs typeface="+mn-cs"/>
              </a:rPr>
              <a:t>Department of Mathematics and Computer Science, Faculty of Science, Chulalongkorn University</a:t>
            </a:r>
            <a:endParaRPr lang="en-US" sz="2499" i="1" dirty="0">
              <a:solidFill>
                <a:srgbClr val="000000"/>
              </a:solidFill>
              <a:latin typeface="Arial Italics"/>
            </a:endParaRP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841248" y="548640"/>
            <a:ext cx="3600860" cy="5431536"/>
          </a:xfrm>
        </p:spPr>
        <p:txBody>
          <a:bodyPr>
            <a:normAutofit/>
          </a:bodyPr>
          <a:lstStyle/>
          <a:p>
            <a:r>
              <a:rPr lang="en-US" sz="5400"/>
              <a:t>Research Question</a:t>
            </a:r>
            <a:endParaRPr lang="en-TH" sz="5400"/>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How does our proposed static class-level test impact analysis technique perform compared to the state-of-the-art static class-level test impact analysis technique?</a:t>
            </a:r>
          </a:p>
        </p:txBody>
      </p:sp>
      <p:sp>
        <p:nvSpPr>
          <p:cNvPr id="2" name="Slide Number Placeholder 1">
            <a:extLst>
              <a:ext uri="{FF2B5EF4-FFF2-40B4-BE49-F238E27FC236}">
                <a16:creationId xmlns:a16="http://schemas.microsoft.com/office/drawing/2014/main" id="{106D8A85-BF77-B3B4-53EF-1C8112F26FB6}"/>
              </a:ext>
            </a:extLst>
          </p:cNvPr>
          <p:cNvSpPr>
            <a:spLocks noGrp="1"/>
          </p:cNvSpPr>
          <p:nvPr>
            <p:ph type="sldNum" sz="quarter" idx="12"/>
          </p:nvPr>
        </p:nvSpPr>
        <p:spPr/>
        <p:txBody>
          <a:bodyPr/>
          <a:lstStyle/>
          <a:p>
            <a:fld id="{15DF47DF-F2F7-574C-9B75-58C88A041A29}" type="slidenum">
              <a:rPr lang="en-TH" smtClean="0"/>
              <a:t>10</a:t>
            </a:fld>
            <a:endParaRPr lang="en-TH"/>
          </a:p>
        </p:txBody>
      </p:sp>
    </p:spTree>
    <p:extLst>
      <p:ext uri="{BB962C8B-B14F-4D97-AF65-F5344CB8AC3E}">
        <p14:creationId xmlns:p14="http://schemas.microsoft.com/office/powerpoint/2010/main" val="359091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838200" y="365125"/>
            <a:ext cx="10515600" cy="1325563"/>
          </a:xfrm>
        </p:spPr>
        <p:txBody>
          <a:bodyPr>
            <a:normAutofit/>
          </a:bodyPr>
          <a:lstStyle/>
          <a:p>
            <a:r>
              <a:rPr lang="en-US" sz="5400"/>
              <a:t>Approach</a:t>
            </a:r>
            <a:endParaRPr lang="en-TH" sz="5400"/>
          </a:p>
        </p:txBody>
      </p:sp>
      <p:sp>
        <p:nvSpPr>
          <p:cNvPr id="1127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985966" y="2228087"/>
            <a:ext cx="7913272" cy="3419058"/>
          </a:xfrm>
        </p:spPr>
        <p:txBody>
          <a:bodyPr>
            <a:noAutofit/>
          </a:bodyPr>
          <a:lstStyle/>
          <a:p>
            <a:pPr marL="182880" indent="-182880" defTabSz="731520">
              <a:spcBef>
                <a:spcPts val="800"/>
              </a:spcBef>
            </a:pPr>
            <a:r>
              <a:rPr lang="en-US" sz="1440" kern="1200" dirty="0">
                <a:solidFill>
                  <a:schemeClr val="tx1"/>
                </a:solidFill>
                <a:latin typeface="Arial" panose="020B0604020202020204" pitchFamily="34" charset="0"/>
                <a:ea typeface="+mn-ea"/>
                <a:cs typeface="Arial" panose="020B0604020202020204" pitchFamily="34" charset="0"/>
              </a:rPr>
              <a:t>Creating a </a:t>
            </a:r>
            <a:r>
              <a:rPr lang="en-US" sz="1440" b="1" kern="1200" dirty="0">
                <a:solidFill>
                  <a:schemeClr val="tx1"/>
                </a:solidFill>
                <a:latin typeface="Arial" panose="020B0604020202020204" pitchFamily="34" charset="0"/>
                <a:ea typeface="+mn-ea"/>
                <a:cs typeface="Arial" panose="020B0604020202020204" pitchFamily="34" charset="0"/>
              </a:rPr>
              <a:t>class-to-classes</a:t>
            </a:r>
            <a:r>
              <a:rPr lang="en-US" sz="1440" kern="1200" dirty="0">
                <a:solidFill>
                  <a:schemeClr val="tx1"/>
                </a:solidFill>
                <a:latin typeface="Arial" panose="020B0604020202020204" pitchFamily="34" charset="0"/>
                <a:ea typeface="+mn-ea"/>
                <a:cs typeface="Arial" panose="020B0604020202020204" pitchFamily="34" charset="0"/>
              </a:rPr>
              <a:t> dependency graph:</a:t>
            </a:r>
          </a:p>
          <a:p>
            <a:pPr marL="548640" lvl="1" indent="-182880" defTabSz="731520">
              <a:spcBef>
                <a:spcPts val="400"/>
              </a:spcBef>
            </a:pPr>
            <a:r>
              <a:rPr lang="en-US" sz="1440" kern="1200" dirty="0">
                <a:solidFill>
                  <a:schemeClr val="tx1"/>
                </a:solidFill>
                <a:latin typeface="Arial" panose="020B0604020202020204" pitchFamily="34" charset="0"/>
                <a:ea typeface="+mn-ea"/>
                <a:cs typeface="Arial" panose="020B0604020202020204" pitchFamily="34" charset="0"/>
              </a:rPr>
              <a:t>Develop a set of all classes</a:t>
            </a:r>
          </a:p>
          <a:p>
            <a:pPr marL="548640" lvl="1" indent="-182880" defTabSz="731520">
              <a:spcBef>
                <a:spcPts val="400"/>
              </a:spcBef>
            </a:pPr>
            <a:r>
              <a:rPr lang="en-US" sz="1440" kern="1200" dirty="0">
                <a:solidFill>
                  <a:schemeClr val="tx1"/>
                </a:solidFill>
                <a:latin typeface="Arial" panose="020B0604020202020204" pitchFamily="34" charset="0"/>
                <a:ea typeface="+mn-ea"/>
                <a:cs typeface="Arial" panose="020B0604020202020204" pitchFamily="34" charset="0"/>
              </a:rPr>
              <a:t>Represent classes as a set of compilation units</a:t>
            </a:r>
          </a:p>
          <a:p>
            <a:pPr marL="548640" lvl="1" indent="-182880" defTabSz="731520">
              <a:spcBef>
                <a:spcPts val="400"/>
              </a:spcBef>
            </a:pPr>
            <a:r>
              <a:rPr lang="en-US" sz="1440" kern="1200" dirty="0">
                <a:solidFill>
                  <a:schemeClr val="tx1"/>
                </a:solidFill>
                <a:latin typeface="Arial" panose="020B0604020202020204" pitchFamily="34" charset="0"/>
                <a:ea typeface="+mn-ea"/>
                <a:cs typeface="Arial" panose="020B0604020202020204" pitchFamily="34" charset="0"/>
              </a:rPr>
              <a:t>Establish a dependency graph between classes and their dependent classes</a:t>
            </a:r>
            <a:endParaRPr lang="en-US" sz="1800" dirty="0"/>
          </a:p>
        </p:txBody>
      </p:sp>
      <p:pic>
        <p:nvPicPr>
          <p:cNvPr id="11268" name="Picture 4">
            <a:extLst>
              <a:ext uri="{FF2B5EF4-FFF2-40B4-BE49-F238E27FC236}">
                <a16:creationId xmlns:a16="http://schemas.microsoft.com/office/drawing/2014/main" id="{B4BBB261-1A61-AC7D-2C54-CFEDDBA68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354" y="2205411"/>
            <a:ext cx="3767865" cy="387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9E4590-64F8-5934-4AFB-FE77CF74016F}"/>
              </a:ext>
            </a:extLst>
          </p:cNvPr>
          <p:cNvPicPr>
            <a:picLocks noChangeAspect="1"/>
          </p:cNvPicPr>
          <p:nvPr/>
        </p:nvPicPr>
        <p:blipFill>
          <a:blip r:embed="rId4"/>
          <a:stretch>
            <a:fillRect/>
          </a:stretch>
        </p:blipFill>
        <p:spPr>
          <a:xfrm>
            <a:off x="909018" y="3483135"/>
            <a:ext cx="6534195" cy="1234114"/>
          </a:xfrm>
          <a:prstGeom prst="rect">
            <a:avLst/>
          </a:prstGeom>
        </p:spPr>
      </p:pic>
      <p:pic>
        <p:nvPicPr>
          <p:cNvPr id="5" name="Picture 4">
            <a:extLst>
              <a:ext uri="{FF2B5EF4-FFF2-40B4-BE49-F238E27FC236}">
                <a16:creationId xmlns:a16="http://schemas.microsoft.com/office/drawing/2014/main" id="{FA3BCF53-B3DD-622E-36A8-3E1F7DD4B895}"/>
              </a:ext>
            </a:extLst>
          </p:cNvPr>
          <p:cNvPicPr>
            <a:picLocks noChangeAspect="1"/>
          </p:cNvPicPr>
          <p:nvPr/>
        </p:nvPicPr>
        <p:blipFill>
          <a:blip r:embed="rId5"/>
          <a:stretch>
            <a:fillRect/>
          </a:stretch>
        </p:blipFill>
        <p:spPr>
          <a:xfrm>
            <a:off x="909018" y="5354737"/>
            <a:ext cx="5937171" cy="727874"/>
          </a:xfrm>
          <a:prstGeom prst="rect">
            <a:avLst/>
          </a:prstGeom>
        </p:spPr>
      </p:pic>
      <p:sp>
        <p:nvSpPr>
          <p:cNvPr id="6" name="Down Arrow 5">
            <a:extLst>
              <a:ext uri="{FF2B5EF4-FFF2-40B4-BE49-F238E27FC236}">
                <a16:creationId xmlns:a16="http://schemas.microsoft.com/office/drawing/2014/main" id="{D50C67B4-C7E7-69EE-8825-0242503333EF}"/>
              </a:ext>
            </a:extLst>
          </p:cNvPr>
          <p:cNvSpPr/>
          <p:nvPr/>
        </p:nvSpPr>
        <p:spPr>
          <a:xfrm>
            <a:off x="3251810" y="4833507"/>
            <a:ext cx="460638" cy="410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 name="Slide Number Placeholder 2">
            <a:extLst>
              <a:ext uri="{FF2B5EF4-FFF2-40B4-BE49-F238E27FC236}">
                <a16:creationId xmlns:a16="http://schemas.microsoft.com/office/drawing/2014/main" id="{D1A8CE68-0646-6D3C-1CAD-96BBCF338234}"/>
              </a:ext>
            </a:extLst>
          </p:cNvPr>
          <p:cNvSpPr>
            <a:spLocks noGrp="1"/>
          </p:cNvSpPr>
          <p:nvPr>
            <p:ph type="sldNum" sz="quarter" idx="12"/>
          </p:nvPr>
        </p:nvSpPr>
        <p:spPr/>
        <p:txBody>
          <a:bodyPr/>
          <a:lstStyle/>
          <a:p>
            <a:fld id="{15DF47DF-F2F7-574C-9B75-58C88A041A29}" type="slidenum">
              <a:rPr lang="en-TH" smtClean="0"/>
              <a:t>11</a:t>
            </a:fld>
            <a:endParaRPr lang="en-TH"/>
          </a:p>
        </p:txBody>
      </p:sp>
    </p:spTree>
    <p:extLst>
      <p:ext uri="{BB962C8B-B14F-4D97-AF65-F5344CB8AC3E}">
        <p14:creationId xmlns:p14="http://schemas.microsoft.com/office/powerpoint/2010/main" val="287172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838200" y="365125"/>
            <a:ext cx="10515600" cy="1325563"/>
          </a:xfrm>
        </p:spPr>
        <p:txBody>
          <a:bodyPr>
            <a:normAutofit/>
          </a:bodyPr>
          <a:lstStyle/>
          <a:p>
            <a:r>
              <a:rPr lang="en-US" sz="5400"/>
              <a:t>Approach</a:t>
            </a:r>
            <a:endParaRPr lang="en-TH" sz="5400"/>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873880" y="2139187"/>
            <a:ext cx="6727080" cy="2906544"/>
          </a:xfrm>
        </p:spPr>
        <p:txBody>
          <a:bodyPr>
            <a:noAutofit/>
          </a:bodyPr>
          <a:lstStyle/>
          <a:p>
            <a:pPr marL="155448" indent="-155448" defTabSz="621792">
              <a:spcBef>
                <a:spcPts val="680"/>
              </a:spcBef>
            </a:pPr>
            <a:r>
              <a:rPr lang="en-US" sz="1224" kern="1200" dirty="0">
                <a:solidFill>
                  <a:schemeClr val="tx1"/>
                </a:solidFill>
                <a:latin typeface="Arial" panose="020B0604020202020204" pitchFamily="34" charset="0"/>
                <a:ea typeface="+mn-ea"/>
                <a:cs typeface="Arial" panose="020B0604020202020204" pitchFamily="34" charset="0"/>
              </a:rPr>
              <a:t>Creating a </a:t>
            </a:r>
            <a:r>
              <a:rPr lang="en-US" sz="1224" b="1" kern="1200" dirty="0">
                <a:solidFill>
                  <a:schemeClr val="tx1"/>
                </a:solidFill>
                <a:latin typeface="Arial" panose="020B0604020202020204" pitchFamily="34" charset="0"/>
                <a:ea typeface="+mn-ea"/>
                <a:cs typeface="Arial" panose="020B0604020202020204" pitchFamily="34" charset="0"/>
              </a:rPr>
              <a:t>tests-to-classes</a:t>
            </a:r>
            <a:r>
              <a:rPr lang="en-US" sz="1224" kern="1200" dirty="0">
                <a:solidFill>
                  <a:schemeClr val="tx1"/>
                </a:solidFill>
                <a:latin typeface="Arial" panose="020B0604020202020204" pitchFamily="34" charset="0"/>
                <a:ea typeface="+mn-ea"/>
                <a:cs typeface="Arial" panose="020B0604020202020204" pitchFamily="34" charset="0"/>
              </a:rPr>
              <a:t> dependency graph:</a:t>
            </a:r>
          </a:p>
          <a:p>
            <a:pPr marL="466344" lvl="1" indent="-155448" defTabSz="621792">
              <a:spcBef>
                <a:spcPts val="340"/>
              </a:spcBef>
            </a:pPr>
            <a:r>
              <a:rPr lang="en-US" sz="1224" kern="1200" dirty="0">
                <a:solidFill>
                  <a:schemeClr val="tx1"/>
                </a:solidFill>
                <a:latin typeface="Arial" panose="020B0604020202020204" pitchFamily="34" charset="0"/>
                <a:ea typeface="+mn-ea"/>
                <a:cs typeface="Arial" panose="020B0604020202020204" pitchFamily="34" charset="0"/>
              </a:rPr>
              <a:t>Collect all the test cases</a:t>
            </a:r>
            <a:endParaRPr lang="en-US" sz="1224" b="1" kern="1200" dirty="0">
              <a:solidFill>
                <a:schemeClr val="tx1"/>
              </a:solidFill>
              <a:latin typeface="Arial" panose="020B0604020202020204" pitchFamily="34" charset="0"/>
              <a:ea typeface="+mn-ea"/>
              <a:cs typeface="Arial" panose="020B0604020202020204" pitchFamily="34" charset="0"/>
            </a:endParaRPr>
          </a:p>
          <a:p>
            <a:pPr marL="466344" lvl="1" indent="-155448" defTabSz="621792">
              <a:spcBef>
                <a:spcPts val="340"/>
              </a:spcBef>
            </a:pPr>
            <a:r>
              <a:rPr lang="en-US" sz="1224" kern="1200" dirty="0">
                <a:solidFill>
                  <a:schemeClr val="tx1"/>
                </a:solidFill>
                <a:latin typeface="Arial" panose="020B0604020202020204" pitchFamily="34" charset="0"/>
                <a:ea typeface="+mn-ea"/>
                <a:cs typeface="Arial" panose="020B0604020202020204" pitchFamily="34" charset="0"/>
              </a:rPr>
              <a:t>Retrieve qualified names of depended classes </a:t>
            </a:r>
          </a:p>
          <a:p>
            <a:pPr marL="466344" lvl="1" indent="-155448" defTabSz="621792">
              <a:spcBef>
                <a:spcPts val="340"/>
              </a:spcBef>
            </a:pPr>
            <a:r>
              <a:rPr lang="en-US" sz="1224" kern="1200" dirty="0">
                <a:solidFill>
                  <a:schemeClr val="tx1"/>
                </a:solidFill>
                <a:latin typeface="Arial" panose="020B0604020202020204" pitchFamily="34" charset="0"/>
                <a:ea typeface="+mn-ea"/>
                <a:cs typeface="Arial" panose="020B0604020202020204" pitchFamily="34" charset="0"/>
              </a:rPr>
              <a:t>Extract classes for non-test code in each test file</a:t>
            </a:r>
          </a:p>
          <a:p>
            <a:pPr marL="466344" lvl="1" indent="-155448" defTabSz="621792">
              <a:spcBef>
                <a:spcPts val="340"/>
              </a:spcBef>
            </a:pPr>
            <a:r>
              <a:rPr lang="en-US" sz="1224" kern="1200" dirty="0">
                <a:solidFill>
                  <a:schemeClr val="tx1"/>
                </a:solidFill>
                <a:latin typeface="Arial" panose="020B0604020202020204" pitchFamily="34" charset="0"/>
                <a:ea typeface="+mn-ea"/>
                <a:cs typeface="Arial" panose="020B0604020202020204" pitchFamily="34" charset="0"/>
              </a:rPr>
              <a:t>Traverse recursively class names and their dependent class based on class-to-classes</a:t>
            </a:r>
          </a:p>
          <a:p>
            <a:pPr marL="466344" lvl="1" indent="-155448" defTabSz="621792">
              <a:spcBef>
                <a:spcPts val="340"/>
              </a:spcBef>
            </a:pPr>
            <a:r>
              <a:rPr lang="en-US" sz="1224" kern="1200" dirty="0">
                <a:solidFill>
                  <a:schemeClr val="tx1"/>
                </a:solidFill>
                <a:latin typeface="Arial" panose="020B0604020202020204" pitchFamily="34" charset="0"/>
                <a:ea typeface="+mn-ea"/>
                <a:cs typeface="Arial" panose="020B0604020202020204" pitchFamily="34" charset="0"/>
              </a:rPr>
              <a:t>Establish a dependency graph between test cases and their dependent classes</a:t>
            </a:r>
            <a:endParaRPr lang="en-US" sz="1800" dirty="0"/>
          </a:p>
        </p:txBody>
      </p:sp>
      <p:pic>
        <p:nvPicPr>
          <p:cNvPr id="3" name="Picture 2">
            <a:extLst>
              <a:ext uri="{FF2B5EF4-FFF2-40B4-BE49-F238E27FC236}">
                <a16:creationId xmlns:a16="http://schemas.microsoft.com/office/drawing/2014/main" id="{951255EA-EEF2-C595-66C7-015A57BDE8EA}"/>
              </a:ext>
            </a:extLst>
          </p:cNvPr>
          <p:cNvPicPr>
            <a:picLocks noChangeAspect="1"/>
          </p:cNvPicPr>
          <p:nvPr/>
        </p:nvPicPr>
        <p:blipFill>
          <a:blip r:embed="rId3"/>
          <a:stretch>
            <a:fillRect/>
          </a:stretch>
        </p:blipFill>
        <p:spPr>
          <a:xfrm>
            <a:off x="838199" y="3621419"/>
            <a:ext cx="5600831" cy="1219792"/>
          </a:xfrm>
          <a:prstGeom prst="rect">
            <a:avLst/>
          </a:prstGeom>
        </p:spPr>
      </p:pic>
      <p:pic>
        <p:nvPicPr>
          <p:cNvPr id="7" name="Picture 6">
            <a:extLst>
              <a:ext uri="{FF2B5EF4-FFF2-40B4-BE49-F238E27FC236}">
                <a16:creationId xmlns:a16="http://schemas.microsoft.com/office/drawing/2014/main" id="{2EFB73DB-7838-15A1-87BB-9214E5570167}"/>
              </a:ext>
            </a:extLst>
          </p:cNvPr>
          <p:cNvPicPr>
            <a:picLocks noChangeAspect="1"/>
          </p:cNvPicPr>
          <p:nvPr/>
        </p:nvPicPr>
        <p:blipFill>
          <a:blip r:embed="rId4"/>
          <a:stretch>
            <a:fillRect/>
          </a:stretch>
        </p:blipFill>
        <p:spPr>
          <a:xfrm>
            <a:off x="7044514" y="3617859"/>
            <a:ext cx="4601385" cy="2559104"/>
          </a:xfrm>
          <a:prstGeom prst="rect">
            <a:avLst/>
          </a:prstGeom>
        </p:spPr>
      </p:pic>
      <p:sp>
        <p:nvSpPr>
          <p:cNvPr id="12" name="Right Arrow 11">
            <a:extLst>
              <a:ext uri="{FF2B5EF4-FFF2-40B4-BE49-F238E27FC236}">
                <a16:creationId xmlns:a16="http://schemas.microsoft.com/office/drawing/2014/main" id="{9B783E9E-AA8A-A59B-76BA-4D8846370E0C}"/>
              </a:ext>
            </a:extLst>
          </p:cNvPr>
          <p:cNvSpPr/>
          <p:nvPr/>
        </p:nvSpPr>
        <p:spPr>
          <a:xfrm>
            <a:off x="6565906" y="4082367"/>
            <a:ext cx="374185" cy="31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 name="Slide Number Placeholder 3">
            <a:extLst>
              <a:ext uri="{FF2B5EF4-FFF2-40B4-BE49-F238E27FC236}">
                <a16:creationId xmlns:a16="http://schemas.microsoft.com/office/drawing/2014/main" id="{7766D958-EE53-2CB4-DDB0-26215D5F18F2}"/>
              </a:ext>
            </a:extLst>
          </p:cNvPr>
          <p:cNvSpPr>
            <a:spLocks noGrp="1"/>
          </p:cNvSpPr>
          <p:nvPr>
            <p:ph type="sldNum" sz="quarter" idx="12"/>
          </p:nvPr>
        </p:nvSpPr>
        <p:spPr/>
        <p:txBody>
          <a:bodyPr/>
          <a:lstStyle/>
          <a:p>
            <a:fld id="{15DF47DF-F2F7-574C-9B75-58C88A041A29}" type="slidenum">
              <a:rPr lang="en-TH" smtClean="0"/>
              <a:t>12</a:t>
            </a:fld>
            <a:endParaRPr lang="en-TH"/>
          </a:p>
        </p:txBody>
      </p:sp>
    </p:spTree>
    <p:extLst>
      <p:ext uri="{BB962C8B-B14F-4D97-AF65-F5344CB8AC3E}">
        <p14:creationId xmlns:p14="http://schemas.microsoft.com/office/powerpoint/2010/main" val="391085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6739128" y="638089"/>
            <a:ext cx="4818888" cy="1476801"/>
          </a:xfrm>
        </p:spPr>
        <p:txBody>
          <a:bodyPr anchor="b">
            <a:normAutofit/>
          </a:bodyPr>
          <a:lstStyle/>
          <a:p>
            <a:r>
              <a:rPr lang="en-US" sz="5400"/>
              <a:t>Approach</a:t>
            </a:r>
            <a:endParaRPr lang="en-TH" sz="5400"/>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6739128" y="2664886"/>
            <a:ext cx="4818888" cy="3550789"/>
          </a:xfrm>
        </p:spPr>
        <p:txBody>
          <a:bodyPr anchor="t">
            <a:normAutofit/>
          </a:bodyPr>
          <a:lstStyle/>
          <a:p>
            <a:r>
              <a:rPr lang="en-US" sz="1900"/>
              <a:t>Applying TIA:</a:t>
            </a:r>
          </a:p>
          <a:p>
            <a:pPr lvl="1"/>
            <a:r>
              <a:rPr lang="en-US" sz="1900"/>
              <a:t>collect commits with code changes to at least one Java source file</a:t>
            </a:r>
          </a:p>
          <a:p>
            <a:pPr lvl="1"/>
            <a:r>
              <a:rPr lang="en-US" sz="1900"/>
              <a:t>retrieved the corresponding qualified names for each changed source file</a:t>
            </a:r>
          </a:p>
          <a:p>
            <a:pPr lvl="1"/>
            <a:r>
              <a:rPr lang="en-US" sz="1900"/>
              <a:t>Using the test-to-classes dependency graph, filter the impacted test cases that contained the changed classes</a:t>
            </a:r>
          </a:p>
          <a:p>
            <a:pPr lvl="1"/>
            <a:r>
              <a:rPr lang="en-US" sz="1900"/>
              <a:t>Resulting a subset of impacted test cases per commit</a:t>
            </a:r>
          </a:p>
        </p:txBody>
      </p:sp>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graphicFrame>
        <p:nvGraphicFramePr>
          <p:cNvPr id="3" name="Table 2">
            <a:extLst>
              <a:ext uri="{FF2B5EF4-FFF2-40B4-BE49-F238E27FC236}">
                <a16:creationId xmlns:a16="http://schemas.microsoft.com/office/drawing/2014/main" id="{C8E8C855-B335-6242-87E8-2BC1998BA991}"/>
              </a:ext>
            </a:extLst>
          </p:cNvPr>
          <p:cNvGraphicFramePr>
            <a:graphicFrameLocks noGrp="1"/>
          </p:cNvGraphicFramePr>
          <p:nvPr>
            <p:extLst>
              <p:ext uri="{D42A27DB-BD31-4B8C-83A1-F6EECF244321}">
                <p14:modId xmlns:p14="http://schemas.microsoft.com/office/powerpoint/2010/main" val="3115585781"/>
              </p:ext>
            </p:extLst>
          </p:nvPr>
        </p:nvGraphicFramePr>
        <p:xfrm>
          <a:off x="630936" y="1265768"/>
          <a:ext cx="5458970" cy="4091758"/>
        </p:xfrm>
        <a:graphic>
          <a:graphicData uri="http://schemas.openxmlformats.org/drawingml/2006/table">
            <a:tbl>
              <a:tblPr firstRow="1">
                <a:tableStyleId>{5C22544A-7EE6-4342-B048-85BDC9FD1C3A}</a:tableStyleId>
              </a:tblPr>
              <a:tblGrid>
                <a:gridCol w="1256038">
                  <a:extLst>
                    <a:ext uri="{9D8B030D-6E8A-4147-A177-3AD203B41FA5}">
                      <a16:colId xmlns:a16="http://schemas.microsoft.com/office/drawing/2014/main" val="2754213285"/>
                    </a:ext>
                  </a:extLst>
                </a:gridCol>
                <a:gridCol w="1022290">
                  <a:extLst>
                    <a:ext uri="{9D8B030D-6E8A-4147-A177-3AD203B41FA5}">
                      <a16:colId xmlns:a16="http://schemas.microsoft.com/office/drawing/2014/main" val="2570535602"/>
                    </a:ext>
                  </a:extLst>
                </a:gridCol>
                <a:gridCol w="1045044">
                  <a:extLst>
                    <a:ext uri="{9D8B030D-6E8A-4147-A177-3AD203B41FA5}">
                      <a16:colId xmlns:a16="http://schemas.microsoft.com/office/drawing/2014/main" val="2370302467"/>
                    </a:ext>
                  </a:extLst>
                </a:gridCol>
                <a:gridCol w="1092622">
                  <a:extLst>
                    <a:ext uri="{9D8B030D-6E8A-4147-A177-3AD203B41FA5}">
                      <a16:colId xmlns:a16="http://schemas.microsoft.com/office/drawing/2014/main" val="141862799"/>
                    </a:ext>
                  </a:extLst>
                </a:gridCol>
                <a:gridCol w="1042976">
                  <a:extLst>
                    <a:ext uri="{9D8B030D-6E8A-4147-A177-3AD203B41FA5}">
                      <a16:colId xmlns:a16="http://schemas.microsoft.com/office/drawing/2014/main" val="2062059994"/>
                    </a:ext>
                  </a:extLst>
                </a:gridCol>
              </a:tblGrid>
              <a:tr h="1086912">
                <a:tc>
                  <a:txBody>
                    <a:bodyPr/>
                    <a:lstStyle/>
                    <a:p>
                      <a:pPr rtl="0" fontAlgn="t">
                        <a:spcBef>
                          <a:spcPts val="0"/>
                        </a:spcBef>
                        <a:spcAft>
                          <a:spcPts val="0"/>
                        </a:spcAft>
                      </a:pPr>
                      <a:r>
                        <a:rPr lang="en-US" sz="1400" b="1" u="none" strike="noStrike" dirty="0">
                          <a:solidFill>
                            <a:srgbClr val="000000"/>
                          </a:solidFill>
                          <a:effectLst/>
                        </a:rPr>
                        <a:t>System</a:t>
                      </a:r>
                      <a:endParaRPr lang="en-US" sz="2300" b="1" dirty="0">
                        <a:effectLst/>
                      </a:endParaRPr>
                    </a:p>
                  </a:txBody>
                  <a:tcPr marL="82743" marR="82743" marT="82743" marB="82743"/>
                </a:tc>
                <a:tc>
                  <a:txBody>
                    <a:bodyPr/>
                    <a:lstStyle/>
                    <a:p>
                      <a:pPr rtl="0" fontAlgn="t">
                        <a:spcBef>
                          <a:spcPts val="0"/>
                        </a:spcBef>
                        <a:spcAft>
                          <a:spcPts val="0"/>
                        </a:spcAft>
                      </a:pPr>
                      <a:r>
                        <a:rPr lang="en-US" sz="1400" b="1" u="none" strike="noStrike">
                          <a:solidFill>
                            <a:srgbClr val="000000"/>
                          </a:solidFill>
                          <a:effectLst/>
                        </a:rPr>
                        <a:t>Commits</a:t>
                      </a:r>
                      <a:endParaRPr lang="en-US" sz="2300" b="1">
                        <a:effectLst/>
                      </a:endParaRPr>
                    </a:p>
                  </a:txBody>
                  <a:tcPr marL="82743" marR="82743" marT="82743" marB="82743"/>
                </a:tc>
                <a:tc>
                  <a:txBody>
                    <a:bodyPr/>
                    <a:lstStyle/>
                    <a:p>
                      <a:pPr rtl="0" fontAlgn="t">
                        <a:spcBef>
                          <a:spcPts val="0"/>
                        </a:spcBef>
                        <a:spcAft>
                          <a:spcPts val="0"/>
                        </a:spcAft>
                      </a:pPr>
                      <a:r>
                        <a:rPr lang="en-US" sz="1400" b="1" u="none" strike="noStrike">
                          <a:solidFill>
                            <a:srgbClr val="000000"/>
                          </a:solidFill>
                          <a:effectLst/>
                        </a:rPr>
                        <a:t>Changed source </a:t>
                      </a:r>
                    </a:p>
                    <a:p>
                      <a:pPr rtl="0" fontAlgn="t">
                        <a:spcBef>
                          <a:spcPts val="0"/>
                        </a:spcBef>
                        <a:spcAft>
                          <a:spcPts val="0"/>
                        </a:spcAft>
                      </a:pPr>
                      <a:r>
                        <a:rPr lang="en-US" sz="1400" b="1" u="none" strike="noStrike">
                          <a:solidFill>
                            <a:srgbClr val="000000"/>
                          </a:solidFill>
                          <a:effectLst/>
                        </a:rPr>
                        <a:t>files (median)</a:t>
                      </a:r>
                      <a:endParaRPr lang="en-US" sz="2300" b="1">
                        <a:effectLst/>
                      </a:endParaRPr>
                    </a:p>
                  </a:txBody>
                  <a:tcPr marL="82743" marR="82743" marT="82743" marB="82743"/>
                </a:tc>
                <a:tc>
                  <a:txBody>
                    <a:bodyPr/>
                    <a:lstStyle/>
                    <a:p>
                      <a:pPr rtl="0" fontAlgn="t">
                        <a:spcBef>
                          <a:spcPts val="0"/>
                        </a:spcBef>
                        <a:spcAft>
                          <a:spcPts val="0"/>
                        </a:spcAft>
                      </a:pPr>
                      <a:r>
                        <a:rPr lang="en-US" sz="1400" b="1" u="none" strike="noStrike">
                          <a:solidFill>
                            <a:srgbClr val="000000"/>
                          </a:solidFill>
                          <a:effectLst/>
                        </a:rPr>
                        <a:t>Pct. of impacted </a:t>
                      </a:r>
                    </a:p>
                    <a:p>
                      <a:pPr rtl="0" fontAlgn="t">
                        <a:spcBef>
                          <a:spcPts val="0"/>
                        </a:spcBef>
                        <a:spcAft>
                          <a:spcPts val="0"/>
                        </a:spcAft>
                      </a:pPr>
                      <a:r>
                        <a:rPr lang="en-US" sz="1400" b="1" u="none" strike="noStrike">
                          <a:solidFill>
                            <a:srgbClr val="000000"/>
                          </a:solidFill>
                          <a:effectLst/>
                        </a:rPr>
                        <a:t>tests (median)</a:t>
                      </a:r>
                      <a:endParaRPr lang="en-US" sz="2300" b="1">
                        <a:effectLst/>
                      </a:endParaRPr>
                    </a:p>
                  </a:txBody>
                  <a:tcPr marL="82743" marR="82743" marT="82743" marB="82743"/>
                </a:tc>
                <a:tc>
                  <a:txBody>
                    <a:bodyPr/>
                    <a:lstStyle/>
                    <a:p>
                      <a:pPr rtl="0" fontAlgn="t">
                        <a:spcBef>
                          <a:spcPts val="0"/>
                        </a:spcBef>
                        <a:spcAft>
                          <a:spcPts val="0"/>
                        </a:spcAft>
                      </a:pPr>
                      <a:r>
                        <a:rPr lang="en-US" sz="1400" b="1" u="none" strike="noStrike" kern="1200" dirty="0">
                          <a:solidFill>
                            <a:srgbClr val="000000"/>
                          </a:solidFill>
                          <a:effectLst/>
                        </a:rPr>
                        <a:t>Num. of impacted tests (median)</a:t>
                      </a:r>
                      <a:endParaRPr lang="en-US" sz="1400" b="1" u="none" strike="noStrike" kern="1200" dirty="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3430700389"/>
                  </a:ext>
                </a:extLst>
              </a:tr>
              <a:tr h="431588">
                <a:tc>
                  <a:txBody>
                    <a:bodyPr/>
                    <a:lstStyle/>
                    <a:p>
                      <a:pPr rtl="0" fontAlgn="t">
                        <a:spcBef>
                          <a:spcPts val="0"/>
                        </a:spcBef>
                        <a:spcAft>
                          <a:spcPts val="0"/>
                        </a:spcAft>
                      </a:pPr>
                      <a:r>
                        <a:rPr lang="en-US" sz="1400" b="0" u="none" strike="noStrike" kern="1200">
                          <a:solidFill>
                            <a:srgbClr val="000000"/>
                          </a:solidFill>
                          <a:effectLst/>
                        </a:rPr>
                        <a:t>bookkeeper</a:t>
                      </a:r>
                      <a:endParaRPr lang="en-US" sz="1400" b="0" u="none" strike="noStrike" kern="1200">
                        <a:solidFill>
                          <a:srgbClr val="000000"/>
                        </a:solidFill>
                        <a:effectLst/>
                        <a:latin typeface="+mn-lt"/>
                        <a:ea typeface="+mn-ea"/>
                        <a:cs typeface="+mn-cs"/>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57</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10.912</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39.51%</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a:solidFill>
                            <a:srgbClr val="000000"/>
                          </a:solidFill>
                          <a:effectLst/>
                        </a:rPr>
                        <a:t>1253</a:t>
                      </a:r>
                      <a:endParaRPr lang="en-TH" sz="1400" b="0" u="none" strike="noStrike" kern="120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2162791929"/>
                  </a:ext>
                </a:extLst>
              </a:tr>
              <a:tr h="415318">
                <a:tc>
                  <a:txBody>
                    <a:bodyPr/>
                    <a:lstStyle/>
                    <a:p>
                      <a:pPr rtl="0" fontAlgn="t">
                        <a:spcBef>
                          <a:spcPts val="0"/>
                        </a:spcBef>
                        <a:spcAft>
                          <a:spcPts val="0"/>
                        </a:spcAft>
                      </a:pPr>
                      <a:r>
                        <a:rPr lang="en-US" sz="1400" b="0" u="none" strike="noStrike" dirty="0">
                          <a:solidFill>
                            <a:srgbClr val="000000"/>
                          </a:solidFill>
                          <a:effectLst/>
                        </a:rPr>
                        <a:t>cucumber-</a:t>
                      </a:r>
                      <a:r>
                        <a:rPr lang="en-US" sz="1400" b="0" u="none" strike="noStrike" dirty="0" err="1">
                          <a:solidFill>
                            <a:srgbClr val="000000"/>
                          </a:solidFill>
                          <a:effectLst/>
                        </a:rPr>
                        <a:t>jvm</a:t>
                      </a:r>
                      <a:endParaRPr lang="en-US" sz="2300" dirty="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14</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dirty="0">
                          <a:solidFill>
                            <a:srgbClr val="000000"/>
                          </a:solidFill>
                          <a:effectLst/>
                        </a:rPr>
                        <a:t>1.571</a:t>
                      </a:r>
                      <a:endParaRPr lang="en-TH" sz="2300" dirty="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6.96%</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dirty="0">
                          <a:solidFill>
                            <a:srgbClr val="000000"/>
                          </a:solidFill>
                          <a:effectLst/>
                        </a:rPr>
                        <a:t>88</a:t>
                      </a:r>
                      <a:endParaRPr lang="en-TH" sz="1400" b="0" u="none" strike="noStrike" kern="1200" dirty="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2778449159"/>
                  </a:ext>
                </a:extLst>
              </a:tr>
              <a:tr h="431588">
                <a:tc>
                  <a:txBody>
                    <a:bodyPr/>
                    <a:lstStyle/>
                    <a:p>
                      <a:pPr rtl="0" fontAlgn="t">
                        <a:spcBef>
                          <a:spcPts val="0"/>
                        </a:spcBef>
                        <a:spcAft>
                          <a:spcPts val="0"/>
                        </a:spcAft>
                      </a:pPr>
                      <a:r>
                        <a:rPr lang="en-US" sz="1400" b="0" u="none" strike="noStrike">
                          <a:solidFill>
                            <a:srgbClr val="000000"/>
                          </a:solidFill>
                          <a:effectLst/>
                        </a:rPr>
                        <a:t>hbase</a:t>
                      </a:r>
                      <a:endParaRPr lang="en-US"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45</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dirty="0">
                          <a:solidFill>
                            <a:srgbClr val="000000"/>
                          </a:solidFill>
                          <a:effectLst/>
                        </a:rPr>
                        <a:t>3.511</a:t>
                      </a:r>
                      <a:endParaRPr lang="en-TH" sz="2300" dirty="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44.85%</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a:solidFill>
                            <a:srgbClr val="000000"/>
                          </a:solidFill>
                          <a:effectLst/>
                        </a:rPr>
                        <a:t>3024</a:t>
                      </a:r>
                      <a:endParaRPr lang="en-TH" sz="1400" b="0" u="none" strike="noStrike" kern="120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2402677078"/>
                  </a:ext>
                </a:extLst>
              </a:tr>
              <a:tr h="431588">
                <a:tc>
                  <a:txBody>
                    <a:bodyPr/>
                    <a:lstStyle/>
                    <a:p>
                      <a:pPr rtl="0" fontAlgn="t">
                        <a:spcBef>
                          <a:spcPts val="0"/>
                        </a:spcBef>
                        <a:spcAft>
                          <a:spcPts val="0"/>
                        </a:spcAft>
                      </a:pPr>
                      <a:r>
                        <a:rPr lang="en-US" sz="1400" b="0" u="none" strike="noStrike">
                          <a:solidFill>
                            <a:srgbClr val="000000"/>
                          </a:solidFill>
                          <a:effectLst/>
                        </a:rPr>
                        <a:t>hive</a:t>
                      </a:r>
                      <a:endParaRPr lang="en-US"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24</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4.125</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26.20%</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a:solidFill>
                            <a:srgbClr val="000000"/>
                          </a:solidFill>
                          <a:effectLst/>
                        </a:rPr>
                        <a:t>1027</a:t>
                      </a:r>
                      <a:endParaRPr lang="en-TH" sz="1400" b="0" u="none" strike="noStrike" kern="120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3513440539"/>
                  </a:ext>
                </a:extLst>
              </a:tr>
              <a:tr h="431588">
                <a:tc>
                  <a:txBody>
                    <a:bodyPr/>
                    <a:lstStyle/>
                    <a:p>
                      <a:pPr rtl="0" fontAlgn="t">
                        <a:spcBef>
                          <a:spcPts val="0"/>
                        </a:spcBef>
                        <a:spcAft>
                          <a:spcPts val="0"/>
                        </a:spcAft>
                      </a:pPr>
                      <a:r>
                        <a:rPr lang="en-US" sz="1400" b="0" u="none" strike="noStrike">
                          <a:solidFill>
                            <a:srgbClr val="000000"/>
                          </a:solidFill>
                          <a:effectLst/>
                        </a:rPr>
                        <a:t>kafka</a:t>
                      </a:r>
                      <a:endParaRPr lang="en-US"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52</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3.057</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22.41%</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a:solidFill>
                            <a:srgbClr val="000000"/>
                          </a:solidFill>
                          <a:effectLst/>
                        </a:rPr>
                        <a:t>2325</a:t>
                      </a:r>
                      <a:endParaRPr lang="en-TH" sz="1400" b="0" u="none" strike="noStrike" kern="120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1524984210"/>
                  </a:ext>
                </a:extLst>
              </a:tr>
              <a:tr h="431588">
                <a:tc>
                  <a:txBody>
                    <a:bodyPr/>
                    <a:lstStyle/>
                    <a:p>
                      <a:pPr rtl="0" fontAlgn="t">
                        <a:spcBef>
                          <a:spcPts val="0"/>
                        </a:spcBef>
                        <a:spcAft>
                          <a:spcPts val="0"/>
                        </a:spcAft>
                      </a:pPr>
                      <a:r>
                        <a:rPr lang="en-US" sz="1400" b="0" u="none" strike="noStrike">
                          <a:solidFill>
                            <a:srgbClr val="000000"/>
                          </a:solidFill>
                          <a:effectLst/>
                        </a:rPr>
                        <a:t>zookeeper</a:t>
                      </a:r>
                      <a:endParaRPr lang="en-US"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48</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3.312</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62.39%</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a:solidFill>
                            <a:srgbClr val="000000"/>
                          </a:solidFill>
                          <a:effectLst/>
                        </a:rPr>
                        <a:t>874</a:t>
                      </a:r>
                      <a:endParaRPr lang="en-TH" sz="1400" b="0" u="none" strike="noStrike" kern="120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1317850336"/>
                  </a:ext>
                </a:extLst>
              </a:tr>
              <a:tr h="431588">
                <a:tc>
                  <a:txBody>
                    <a:bodyPr/>
                    <a:lstStyle/>
                    <a:p>
                      <a:pPr rtl="0" fontAlgn="t">
                        <a:spcBef>
                          <a:spcPts val="0"/>
                        </a:spcBef>
                        <a:spcAft>
                          <a:spcPts val="0"/>
                        </a:spcAft>
                      </a:pPr>
                      <a:r>
                        <a:rPr lang="en-US" sz="1400" b="0" u="none" strike="noStrike">
                          <a:solidFill>
                            <a:srgbClr val="000000"/>
                          </a:solidFill>
                          <a:effectLst/>
                        </a:rPr>
                        <a:t>api-clients</a:t>
                      </a:r>
                      <a:endParaRPr lang="en-US"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67</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2.761</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a:solidFill>
                            <a:srgbClr val="000000"/>
                          </a:solidFill>
                          <a:effectLst/>
                        </a:rPr>
                        <a:t>43.77%</a:t>
                      </a:r>
                      <a:endParaRPr lang="en-TH" sz="2300">
                        <a:effectLst/>
                      </a:endParaRPr>
                    </a:p>
                  </a:txBody>
                  <a:tcPr marL="82743" marR="82743" marT="82743" marB="82743"/>
                </a:tc>
                <a:tc>
                  <a:txBody>
                    <a:bodyPr/>
                    <a:lstStyle/>
                    <a:p>
                      <a:pPr rtl="0" fontAlgn="t">
                        <a:spcBef>
                          <a:spcPts val="0"/>
                        </a:spcBef>
                        <a:spcAft>
                          <a:spcPts val="0"/>
                        </a:spcAft>
                      </a:pPr>
                      <a:r>
                        <a:rPr lang="en-TH" sz="1400" b="0" u="none" strike="noStrike" kern="1200" dirty="0">
                          <a:solidFill>
                            <a:srgbClr val="000000"/>
                          </a:solidFill>
                          <a:effectLst/>
                        </a:rPr>
                        <a:t>132</a:t>
                      </a:r>
                      <a:endParaRPr lang="en-TH" sz="1400" b="0" u="none" strike="noStrike" kern="1200" dirty="0">
                        <a:solidFill>
                          <a:srgbClr val="000000"/>
                        </a:solidFill>
                        <a:effectLst/>
                        <a:latin typeface="+mn-lt"/>
                        <a:ea typeface="+mn-ea"/>
                        <a:cs typeface="+mn-cs"/>
                      </a:endParaRPr>
                    </a:p>
                  </a:txBody>
                  <a:tcPr marL="82743" marR="82743" marT="82743" marB="82743"/>
                </a:tc>
                <a:extLst>
                  <a:ext uri="{0D108BD9-81ED-4DB2-BD59-A6C34878D82A}">
                    <a16:rowId xmlns:a16="http://schemas.microsoft.com/office/drawing/2014/main" val="582925802"/>
                  </a:ext>
                </a:extLst>
              </a:tr>
            </a:tbl>
          </a:graphicData>
        </a:graphic>
      </p:graphicFrame>
      <p:sp>
        <p:nvSpPr>
          <p:cNvPr id="5" name="Slide Number Placeholder 4">
            <a:extLst>
              <a:ext uri="{FF2B5EF4-FFF2-40B4-BE49-F238E27FC236}">
                <a16:creationId xmlns:a16="http://schemas.microsoft.com/office/drawing/2014/main" id="{4C60A8F2-FA46-6086-DBF1-2364F42017C6}"/>
              </a:ext>
            </a:extLst>
          </p:cNvPr>
          <p:cNvSpPr>
            <a:spLocks noGrp="1"/>
          </p:cNvSpPr>
          <p:nvPr>
            <p:ph type="sldNum" sz="quarter" idx="12"/>
          </p:nvPr>
        </p:nvSpPr>
        <p:spPr/>
        <p:txBody>
          <a:bodyPr/>
          <a:lstStyle/>
          <a:p>
            <a:fld id="{15DF47DF-F2F7-574C-9B75-58C88A041A29}" type="slidenum">
              <a:rPr lang="en-TH" smtClean="0"/>
              <a:t>13</a:t>
            </a:fld>
            <a:endParaRPr lang="en-TH"/>
          </a:p>
        </p:txBody>
      </p:sp>
    </p:spTree>
    <p:extLst>
      <p:ext uri="{BB962C8B-B14F-4D97-AF65-F5344CB8AC3E}">
        <p14:creationId xmlns:p14="http://schemas.microsoft.com/office/powerpoint/2010/main" val="151752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1122362"/>
            <a:ext cx="6281928" cy="4135437"/>
          </a:xfrm>
        </p:spPr>
        <p:txBody>
          <a:bodyPr vert="horz" lIns="91440" tIns="45720" rIns="91440" bIns="45720" rtlCol="0" anchor="b">
            <a:normAutofit/>
          </a:bodyPr>
          <a:lstStyle/>
          <a:p>
            <a:pPr algn="l"/>
            <a:r>
              <a:rPr lang="en-US" sz="6600" kern="1200">
                <a:solidFill>
                  <a:schemeClr val="tx1"/>
                </a:solidFill>
                <a:latin typeface="+mj-lt"/>
                <a:ea typeface="+mj-ea"/>
                <a:cs typeface="+mj-cs"/>
              </a:rPr>
              <a:t>Results</a:t>
            </a:r>
          </a:p>
        </p:txBody>
      </p:sp>
      <p:sp>
        <p:nvSpPr>
          <p:cNvPr id="18"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72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EDD4C9A9-5155-3200-F908-64FD50CDBA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8743" y="977900"/>
            <a:ext cx="7098313" cy="49688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3" name="Slide Number Placeholder 2">
            <a:extLst>
              <a:ext uri="{FF2B5EF4-FFF2-40B4-BE49-F238E27FC236}">
                <a16:creationId xmlns:a16="http://schemas.microsoft.com/office/drawing/2014/main" id="{3C29BD7B-6E0B-2721-91BC-575A65413731}"/>
              </a:ext>
            </a:extLst>
          </p:cNvPr>
          <p:cNvSpPr>
            <a:spLocks noGrp="1"/>
          </p:cNvSpPr>
          <p:nvPr>
            <p:ph type="sldNum" sz="quarter" idx="12"/>
          </p:nvPr>
        </p:nvSpPr>
        <p:spPr/>
        <p:txBody>
          <a:bodyPr/>
          <a:lstStyle/>
          <a:p>
            <a:fld id="{15DF47DF-F2F7-574C-9B75-58C88A041A29}" type="slidenum">
              <a:rPr lang="en-TH" smtClean="0"/>
              <a:t>15</a:t>
            </a:fld>
            <a:endParaRPr lang="en-TH"/>
          </a:p>
        </p:txBody>
      </p:sp>
    </p:spTree>
    <p:extLst>
      <p:ext uri="{BB962C8B-B14F-4D97-AF65-F5344CB8AC3E}">
        <p14:creationId xmlns:p14="http://schemas.microsoft.com/office/powerpoint/2010/main" val="314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467D524F-C0F1-93BB-FE37-E108DA024D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5655" y="769910"/>
            <a:ext cx="5300690" cy="5300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3" name="Slide Number Placeholder 2">
            <a:extLst>
              <a:ext uri="{FF2B5EF4-FFF2-40B4-BE49-F238E27FC236}">
                <a16:creationId xmlns:a16="http://schemas.microsoft.com/office/drawing/2014/main" id="{7AB15F8B-8938-33E6-52AC-4369C98F1586}"/>
              </a:ext>
            </a:extLst>
          </p:cNvPr>
          <p:cNvSpPr>
            <a:spLocks noGrp="1"/>
          </p:cNvSpPr>
          <p:nvPr>
            <p:ph type="sldNum" sz="quarter" idx="12"/>
          </p:nvPr>
        </p:nvSpPr>
        <p:spPr/>
        <p:txBody>
          <a:bodyPr/>
          <a:lstStyle/>
          <a:p>
            <a:fld id="{15DF47DF-F2F7-574C-9B75-58C88A041A29}" type="slidenum">
              <a:rPr lang="en-TH" smtClean="0"/>
              <a:t>16</a:t>
            </a:fld>
            <a:endParaRPr lang="en-TH"/>
          </a:p>
        </p:txBody>
      </p:sp>
    </p:spTree>
    <p:extLst>
      <p:ext uri="{BB962C8B-B14F-4D97-AF65-F5344CB8AC3E}">
        <p14:creationId xmlns:p14="http://schemas.microsoft.com/office/powerpoint/2010/main" val="404473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a:extLst>
              <a:ext uri="{FF2B5EF4-FFF2-40B4-BE49-F238E27FC236}">
                <a16:creationId xmlns:a16="http://schemas.microsoft.com/office/drawing/2014/main" id="{FFEC29E3-8A35-F941-A5CF-206B6C05F4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490" y="914400"/>
            <a:ext cx="4968819" cy="49688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3" name="Slide Number Placeholder 2">
            <a:extLst>
              <a:ext uri="{FF2B5EF4-FFF2-40B4-BE49-F238E27FC236}">
                <a16:creationId xmlns:a16="http://schemas.microsoft.com/office/drawing/2014/main" id="{E66DEB45-B94D-4ADA-229D-1381CFFD42F5}"/>
              </a:ext>
            </a:extLst>
          </p:cNvPr>
          <p:cNvSpPr>
            <a:spLocks noGrp="1"/>
          </p:cNvSpPr>
          <p:nvPr>
            <p:ph type="sldNum" sz="quarter" idx="12"/>
          </p:nvPr>
        </p:nvSpPr>
        <p:spPr/>
        <p:txBody>
          <a:bodyPr/>
          <a:lstStyle/>
          <a:p>
            <a:fld id="{15DF47DF-F2F7-574C-9B75-58C88A041A29}" type="slidenum">
              <a:rPr lang="en-TH" smtClean="0"/>
              <a:t>17</a:t>
            </a:fld>
            <a:endParaRPr lang="en-TH"/>
          </a:p>
        </p:txBody>
      </p:sp>
    </p:spTree>
    <p:extLst>
      <p:ext uri="{BB962C8B-B14F-4D97-AF65-F5344CB8AC3E}">
        <p14:creationId xmlns:p14="http://schemas.microsoft.com/office/powerpoint/2010/main" val="253328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5" name="Rectangle 1">
            <a:extLst>
              <a:ext uri="{FF2B5EF4-FFF2-40B4-BE49-F238E27FC236}">
                <a16:creationId xmlns:a16="http://schemas.microsoft.com/office/drawing/2014/main" id="{BA1AE66F-2D57-6F27-292A-A4AB7DA1A665}"/>
              </a:ext>
            </a:extLst>
          </p:cNvPr>
          <p:cNvSpPr>
            <a:spLocks noChangeArrowheads="1"/>
          </p:cNvSpPr>
          <p:nvPr/>
        </p:nvSpPr>
        <p:spPr bwMode="auto">
          <a:xfrm>
            <a:off x="3544888" y="2782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graphicFrame>
        <p:nvGraphicFramePr>
          <p:cNvPr id="3" name="Table 2">
            <a:extLst>
              <a:ext uri="{FF2B5EF4-FFF2-40B4-BE49-F238E27FC236}">
                <a16:creationId xmlns:a16="http://schemas.microsoft.com/office/drawing/2014/main" id="{F9404A44-83C1-EC19-E700-89CEE1E9E3F4}"/>
              </a:ext>
            </a:extLst>
          </p:cNvPr>
          <p:cNvGraphicFramePr>
            <a:graphicFrameLocks noGrp="1"/>
          </p:cNvGraphicFramePr>
          <p:nvPr>
            <p:extLst>
              <p:ext uri="{D42A27DB-BD31-4B8C-83A1-F6EECF244321}">
                <p14:modId xmlns:p14="http://schemas.microsoft.com/office/powerpoint/2010/main" val="1860464636"/>
              </p:ext>
            </p:extLst>
          </p:nvPr>
        </p:nvGraphicFramePr>
        <p:xfrm>
          <a:off x="990600" y="939784"/>
          <a:ext cx="10134601" cy="4918053"/>
        </p:xfrm>
        <a:graphic>
          <a:graphicData uri="http://schemas.openxmlformats.org/drawingml/2006/table">
            <a:tbl>
              <a:tblPr/>
              <a:tblGrid>
                <a:gridCol w="3504594">
                  <a:extLst>
                    <a:ext uri="{9D8B030D-6E8A-4147-A177-3AD203B41FA5}">
                      <a16:colId xmlns:a16="http://schemas.microsoft.com/office/drawing/2014/main" val="3212499095"/>
                    </a:ext>
                  </a:extLst>
                </a:gridCol>
                <a:gridCol w="2824837">
                  <a:extLst>
                    <a:ext uri="{9D8B030D-6E8A-4147-A177-3AD203B41FA5}">
                      <a16:colId xmlns:a16="http://schemas.microsoft.com/office/drawing/2014/main" val="16683649"/>
                    </a:ext>
                  </a:extLst>
                </a:gridCol>
                <a:gridCol w="3805170">
                  <a:extLst>
                    <a:ext uri="{9D8B030D-6E8A-4147-A177-3AD203B41FA5}">
                      <a16:colId xmlns:a16="http://schemas.microsoft.com/office/drawing/2014/main" val="3360865742"/>
                    </a:ext>
                  </a:extLst>
                </a:gridCol>
              </a:tblGrid>
              <a:tr h="1138503">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System</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Proposed </a:t>
                      </a:r>
                    </a:p>
                    <a:p>
                      <a:pPr rtl="0" fontAlgn="t">
                        <a:spcBef>
                          <a:spcPts val="0"/>
                        </a:spcBef>
                        <a:spcAft>
                          <a:spcPts val="0"/>
                        </a:spcAft>
                      </a:pPr>
                      <a:r>
                        <a:rPr lang="en-US" sz="2500" b="0" i="0" u="none" strike="noStrike">
                          <a:solidFill>
                            <a:srgbClr val="000000"/>
                          </a:solidFill>
                          <a:effectLst/>
                          <a:latin typeface="Arial" panose="020B0604020202020204" pitchFamily="34" charset="0"/>
                        </a:rPr>
                        <a:t>technique</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State-of-the-art </a:t>
                      </a:r>
                    </a:p>
                    <a:p>
                      <a:pPr rtl="0" fontAlgn="t">
                        <a:spcBef>
                          <a:spcPts val="0"/>
                        </a:spcBef>
                        <a:spcAft>
                          <a:spcPts val="0"/>
                        </a:spcAft>
                      </a:pPr>
                      <a:r>
                        <a:rPr lang="en-US" sz="2500" b="0" i="0" u="none" strike="noStrike">
                          <a:solidFill>
                            <a:srgbClr val="000000"/>
                          </a:solidFill>
                          <a:effectLst/>
                          <a:latin typeface="Arial" panose="020B0604020202020204" pitchFamily="34" charset="0"/>
                        </a:rPr>
                        <a:t>technique</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881286"/>
                  </a:ext>
                </a:extLst>
              </a:tr>
              <a:tr h="755910">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bookkeeper</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39.51%</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~40%</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894728"/>
                  </a:ext>
                </a:extLst>
              </a:tr>
              <a:tr h="755910">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cucumber-jvm</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6.96%</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~15%</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83062"/>
                  </a:ext>
                </a:extLst>
              </a:tr>
              <a:tr h="755910">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habse</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44.85%</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~72%</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91421"/>
                  </a:ext>
                </a:extLst>
              </a:tr>
              <a:tr h="755910">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hive</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26.20%</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~48%</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409725"/>
                  </a:ext>
                </a:extLst>
              </a:tr>
              <a:tr h="755910">
                <a:tc>
                  <a:txBody>
                    <a:bodyPr/>
                    <a:lstStyle/>
                    <a:p>
                      <a:pPr rtl="0" fontAlgn="t">
                        <a:spcBef>
                          <a:spcPts val="0"/>
                        </a:spcBef>
                        <a:spcAft>
                          <a:spcPts val="0"/>
                        </a:spcAft>
                      </a:pPr>
                      <a:r>
                        <a:rPr lang="en-US" sz="2500" b="0" i="0" u="none" strike="noStrike">
                          <a:solidFill>
                            <a:srgbClr val="000000"/>
                          </a:solidFill>
                          <a:effectLst/>
                          <a:latin typeface="Arial" panose="020B0604020202020204" pitchFamily="34" charset="0"/>
                        </a:rPr>
                        <a:t>kafka</a:t>
                      </a:r>
                      <a:endParaRPr lang="en-US"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22.41%</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TH" sz="2500" b="0" i="0" u="none" strike="noStrike">
                          <a:solidFill>
                            <a:srgbClr val="000000"/>
                          </a:solidFill>
                          <a:effectLst/>
                          <a:latin typeface="Arial" panose="020B0604020202020204" pitchFamily="34" charset="0"/>
                        </a:rPr>
                        <a:t>~33%</a:t>
                      </a:r>
                      <a:endParaRPr lang="en-TH" sz="4100">
                        <a:effectLst/>
                      </a:endParaRPr>
                    </a:p>
                  </a:txBody>
                  <a:tcPr marL="144921" marR="144921" marT="144921" marB="144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689037"/>
                  </a:ext>
                </a:extLst>
              </a:tr>
            </a:tbl>
          </a:graphicData>
        </a:graphic>
      </p:graphicFrame>
      <p:sp>
        <p:nvSpPr>
          <p:cNvPr id="6" name="Slide Number Placeholder 5">
            <a:extLst>
              <a:ext uri="{FF2B5EF4-FFF2-40B4-BE49-F238E27FC236}">
                <a16:creationId xmlns:a16="http://schemas.microsoft.com/office/drawing/2014/main" id="{C32EDD20-BFB3-622C-85FE-D081927B9C0B}"/>
              </a:ext>
            </a:extLst>
          </p:cNvPr>
          <p:cNvSpPr>
            <a:spLocks noGrp="1"/>
          </p:cNvSpPr>
          <p:nvPr>
            <p:ph type="sldNum" sz="quarter" idx="12"/>
          </p:nvPr>
        </p:nvSpPr>
        <p:spPr/>
        <p:txBody>
          <a:bodyPr/>
          <a:lstStyle/>
          <a:p>
            <a:fld id="{15DF47DF-F2F7-574C-9B75-58C88A041A29}" type="slidenum">
              <a:rPr lang="en-TH" smtClean="0"/>
              <a:t>18</a:t>
            </a:fld>
            <a:endParaRPr lang="en-TH"/>
          </a:p>
        </p:txBody>
      </p:sp>
    </p:spTree>
    <p:extLst>
      <p:ext uri="{BB962C8B-B14F-4D97-AF65-F5344CB8AC3E}">
        <p14:creationId xmlns:p14="http://schemas.microsoft.com/office/powerpoint/2010/main" val="277180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647132" y="1295231"/>
            <a:ext cx="5895178" cy="3807446"/>
          </a:xfrm>
        </p:spPr>
        <p:txBody>
          <a:bodyPr vert="horz" lIns="91440" tIns="45720" rIns="91440" bIns="45720" rtlCol="0" anchor="b">
            <a:normAutofit/>
          </a:bodyPr>
          <a:lstStyle/>
          <a:p>
            <a:pPr algn="l"/>
            <a:r>
              <a:rPr lang="en-US" sz="6600" kern="1200">
                <a:solidFill>
                  <a:schemeClr val="tx1"/>
                </a:solidFill>
                <a:latin typeface="+mj-lt"/>
                <a:ea typeface="+mj-ea"/>
                <a:cs typeface="+mj-cs"/>
              </a:rPr>
              <a:t>Future Work </a:t>
            </a:r>
            <a:br>
              <a:rPr lang="en-US" sz="6600" kern="1200">
                <a:solidFill>
                  <a:schemeClr val="tx1"/>
                </a:solidFill>
                <a:latin typeface="+mj-lt"/>
                <a:ea typeface="+mj-ea"/>
                <a:cs typeface="+mj-cs"/>
              </a:rPr>
            </a:br>
            <a:r>
              <a:rPr lang="en-US" sz="6600" kern="1200">
                <a:solidFill>
                  <a:schemeClr val="tx1"/>
                </a:solidFill>
                <a:latin typeface="+mj-lt"/>
                <a:ea typeface="+mj-ea"/>
                <a:cs typeface="+mj-cs"/>
              </a:rPr>
              <a:t>&amp; </a:t>
            </a:r>
            <a:br>
              <a:rPr lang="en-US" sz="6600" kern="1200">
                <a:solidFill>
                  <a:schemeClr val="tx1"/>
                </a:solidFill>
                <a:latin typeface="+mj-lt"/>
                <a:ea typeface="+mj-ea"/>
                <a:cs typeface="+mj-cs"/>
              </a:rPr>
            </a:br>
            <a:r>
              <a:rPr lang="en-US" sz="6600" kern="1200">
                <a:solidFill>
                  <a:schemeClr val="tx1"/>
                </a:solidFill>
                <a:latin typeface="+mj-lt"/>
                <a:ea typeface="+mj-ea"/>
                <a:cs typeface="+mj-cs"/>
              </a:rPr>
              <a:t>Conclusion</a:t>
            </a:r>
          </a:p>
        </p:txBody>
      </p:sp>
      <p:sp>
        <p:nvSpPr>
          <p:cNvPr id="9" name="Freeform: Shape 8">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11"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1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365125"/>
            <a:ext cx="10515600" cy="1325563"/>
          </a:xfrm>
        </p:spPr>
        <p:txBody>
          <a:bodyPr>
            <a:normAutofit/>
          </a:bodyPr>
          <a:lstStyle/>
          <a:p>
            <a:r>
              <a:rPr lang="en-TH" sz="5400"/>
              <a:t>Table of Contents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5185AE2-46CD-1BA8-DDF9-F819E4D6BBFA}"/>
              </a:ext>
            </a:extLst>
          </p:cNvPr>
          <p:cNvGraphicFramePr>
            <a:graphicFrameLocks noGrp="1"/>
          </p:cNvGraphicFramePr>
          <p:nvPr>
            <p:ph idx="1"/>
            <p:extLst>
              <p:ext uri="{D42A27DB-BD31-4B8C-83A1-F6EECF244321}">
                <p14:modId xmlns:p14="http://schemas.microsoft.com/office/powerpoint/2010/main" val="357781626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57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2AB3E31-6943-ACD7-94C0-814AC836698B}"/>
              </a:ext>
            </a:extLst>
          </p:cNvPr>
          <p:cNvSpPr>
            <a:spLocks noGrp="1"/>
          </p:cNvSpPr>
          <p:nvPr>
            <p:ph type="title"/>
          </p:nvPr>
        </p:nvSpPr>
        <p:spPr>
          <a:xfrm>
            <a:off x="838200" y="365125"/>
            <a:ext cx="10515600" cy="1325563"/>
          </a:xfrm>
        </p:spPr>
        <p:txBody>
          <a:bodyPr>
            <a:normAutofit/>
          </a:bodyPr>
          <a:lstStyle/>
          <a:p>
            <a:r>
              <a:rPr lang="en-US" sz="5400"/>
              <a:t>Future Work</a:t>
            </a:r>
            <a:endParaRPr lang="en-TH" sz="540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838200" y="1929384"/>
            <a:ext cx="10515600" cy="4251960"/>
          </a:xfrm>
        </p:spPr>
        <p:txBody>
          <a:bodyPr>
            <a:normAutofit/>
          </a:bodyPr>
          <a:lstStyle/>
          <a:p>
            <a:r>
              <a:rPr lang="en-US" sz="2200"/>
              <a:t>The studied systems implemented mostly in Java</a:t>
            </a:r>
          </a:p>
          <a:p>
            <a:r>
              <a:rPr lang="en-US" sz="2200"/>
              <a:t>The study was confined to a subset of commits</a:t>
            </a:r>
          </a:p>
          <a:p>
            <a:r>
              <a:rPr lang="en-US" sz="2200"/>
              <a:t>The research relies on static analysis to detect dependency graphs</a:t>
            </a:r>
          </a:p>
          <a:p>
            <a:r>
              <a:rPr lang="en-US" sz="2200"/>
              <a:t>Static analysis used  to recover dependencies at the class-level</a:t>
            </a:r>
          </a:p>
          <a:p>
            <a:r>
              <a:rPr lang="en-US" sz="2200"/>
              <a:t>Dependencies between tests and classes revealed through static analysis</a:t>
            </a:r>
          </a:p>
          <a:p>
            <a:r>
              <a:rPr lang="en-US" sz="2200"/>
              <a:t>Method categorized as a test case if it includes invocations to testing libraries</a:t>
            </a:r>
          </a:p>
          <a:p>
            <a:r>
              <a:rPr lang="en-US" sz="2200"/>
              <a:t>The study analyzes only Java source code and its corresponding test cases</a:t>
            </a:r>
          </a:p>
          <a:p>
            <a:endParaRPr lang="en-US" sz="2200"/>
          </a:p>
          <a:p>
            <a:endParaRPr lang="en-US" sz="2200"/>
          </a:p>
        </p:txBody>
      </p:sp>
      <p:sp>
        <p:nvSpPr>
          <p:cNvPr id="4" name="Rectangle 1">
            <a:extLst>
              <a:ext uri="{FF2B5EF4-FFF2-40B4-BE49-F238E27FC236}">
                <a16:creationId xmlns:a16="http://schemas.microsoft.com/office/drawing/2014/main" id="{09CCF4DB-85E4-8C0B-3D7D-78541EF062C3}"/>
              </a:ext>
            </a:extLst>
          </p:cNvPr>
          <p:cNvSpPr>
            <a:spLocks noChangeArrowheads="1"/>
          </p:cNvSpPr>
          <p:nvPr/>
        </p:nvSpPr>
        <p:spPr bwMode="auto">
          <a:xfrm>
            <a:off x="3544888" y="265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3" name="Slide Number Placeholder 2">
            <a:extLst>
              <a:ext uri="{FF2B5EF4-FFF2-40B4-BE49-F238E27FC236}">
                <a16:creationId xmlns:a16="http://schemas.microsoft.com/office/drawing/2014/main" id="{36661BC3-35AA-2754-E6D7-AF8420A72796}"/>
              </a:ext>
            </a:extLst>
          </p:cNvPr>
          <p:cNvSpPr>
            <a:spLocks noGrp="1"/>
          </p:cNvSpPr>
          <p:nvPr>
            <p:ph type="sldNum" sz="quarter" idx="12"/>
          </p:nvPr>
        </p:nvSpPr>
        <p:spPr/>
        <p:txBody>
          <a:bodyPr/>
          <a:lstStyle/>
          <a:p>
            <a:fld id="{15DF47DF-F2F7-574C-9B75-58C88A041A29}" type="slidenum">
              <a:rPr lang="en-TH" smtClean="0"/>
              <a:t>20</a:t>
            </a:fld>
            <a:endParaRPr lang="en-TH"/>
          </a:p>
        </p:txBody>
      </p:sp>
    </p:spTree>
    <p:extLst>
      <p:ext uri="{BB962C8B-B14F-4D97-AF65-F5344CB8AC3E}">
        <p14:creationId xmlns:p14="http://schemas.microsoft.com/office/powerpoint/2010/main" val="206030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838200" y="365125"/>
            <a:ext cx="10515600" cy="1325563"/>
          </a:xfrm>
        </p:spPr>
        <p:txBody>
          <a:bodyPr>
            <a:normAutofit/>
          </a:bodyPr>
          <a:lstStyle/>
          <a:p>
            <a:r>
              <a:rPr lang="en-US" sz="5400"/>
              <a:t>Conclusion</a:t>
            </a:r>
            <a:endParaRPr lang="en-TH" sz="5400"/>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C1ED254-0789-E541-EDB1-E93993CF2FCA}"/>
              </a:ext>
            </a:extLst>
          </p:cNvPr>
          <p:cNvSpPr>
            <a:spLocks noGrp="1"/>
          </p:cNvSpPr>
          <p:nvPr>
            <p:ph idx="1"/>
          </p:nvPr>
        </p:nvSpPr>
        <p:spPr>
          <a:xfrm>
            <a:off x="838200" y="1929384"/>
            <a:ext cx="10515600" cy="4251960"/>
          </a:xfrm>
        </p:spPr>
        <p:txBody>
          <a:bodyPr>
            <a:normAutofit/>
          </a:bodyPr>
          <a:lstStyle/>
          <a:p>
            <a:r>
              <a:rPr lang="en-US" sz="2200"/>
              <a:t>New static class-level TIA technique which evaluated in the context of CI setup</a:t>
            </a:r>
          </a:p>
          <a:p>
            <a:endParaRPr lang="en-US" sz="2200"/>
          </a:p>
          <a:p>
            <a:r>
              <a:rPr lang="en-US" sz="2200"/>
              <a:t>Despite minimal changes to the code </a:t>
            </a:r>
            <a:r>
              <a:rPr lang="en-US" sz="2200">
                <a:sym typeface="Wingdings" pitchFamily="2" charset="2"/>
              </a:rPr>
              <a:t> ~40% </a:t>
            </a:r>
            <a:r>
              <a:rPr lang="en-US" sz="2200"/>
              <a:t>of test cases are impacted</a:t>
            </a:r>
          </a:p>
          <a:p>
            <a:endParaRPr lang="en-US" sz="2200"/>
          </a:p>
          <a:p>
            <a:r>
              <a:rPr lang="en-US" sz="2200"/>
              <a:t>Implementing the proposed TIA technique </a:t>
            </a:r>
            <a:r>
              <a:rPr lang="en-US" sz="2200">
                <a:sym typeface="Wingdings" pitchFamily="2" charset="2"/>
              </a:rPr>
              <a:t></a:t>
            </a:r>
            <a:r>
              <a:rPr lang="en-US" sz="2200"/>
              <a:t> ~60% reduction of test cases</a:t>
            </a:r>
          </a:p>
          <a:p>
            <a:endParaRPr lang="en-US" sz="2200"/>
          </a:p>
          <a:p>
            <a:r>
              <a:rPr lang="en-US" sz="2200"/>
              <a:t>The proposed TIA approach </a:t>
            </a:r>
            <a:r>
              <a:rPr lang="en-US" sz="2200">
                <a:sym typeface="Wingdings" pitchFamily="2" charset="2"/>
              </a:rPr>
              <a:t> ~13% reduction </a:t>
            </a:r>
            <a:r>
              <a:rPr lang="en-US" sz="2200"/>
              <a:t>in identifying impacted test cases compared to the state-of-the-art approach</a:t>
            </a:r>
          </a:p>
          <a:p>
            <a:endParaRPr lang="en-US" sz="2200"/>
          </a:p>
          <a:p>
            <a:r>
              <a:rPr lang="en-US" sz="2200"/>
              <a:t>Integrating TIA into the SDLC can yield significant benefits</a:t>
            </a:r>
            <a:endParaRPr lang="en-TH" sz="2200"/>
          </a:p>
          <a:p>
            <a:endParaRPr lang="en-US" sz="2200"/>
          </a:p>
          <a:p>
            <a:endParaRPr lang="en-US" sz="2200"/>
          </a:p>
          <a:p>
            <a:endParaRPr lang="en-US" sz="2200"/>
          </a:p>
          <a:p>
            <a:endParaRPr lang="en-US" sz="2200"/>
          </a:p>
          <a:p>
            <a:endParaRPr lang="en-US" sz="2200"/>
          </a:p>
          <a:p>
            <a:endParaRPr lang="en-US" sz="2200"/>
          </a:p>
          <a:p>
            <a:endParaRPr lang="en-US" sz="2200"/>
          </a:p>
        </p:txBody>
      </p:sp>
      <p:sp>
        <p:nvSpPr>
          <p:cNvPr id="2" name="Rectangle 2">
            <a:extLst>
              <a:ext uri="{FF2B5EF4-FFF2-40B4-BE49-F238E27FC236}">
                <a16:creationId xmlns:a16="http://schemas.microsoft.com/office/drawing/2014/main" id="{FC3ACAF4-34F7-92C9-CC70-430BE58E4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
        <p:nvSpPr>
          <p:cNvPr id="3" name="Slide Number Placeholder 2">
            <a:extLst>
              <a:ext uri="{FF2B5EF4-FFF2-40B4-BE49-F238E27FC236}">
                <a16:creationId xmlns:a16="http://schemas.microsoft.com/office/drawing/2014/main" id="{C7D519F9-7704-09BD-2F53-016BBEFA3B38}"/>
              </a:ext>
            </a:extLst>
          </p:cNvPr>
          <p:cNvSpPr>
            <a:spLocks noGrp="1"/>
          </p:cNvSpPr>
          <p:nvPr>
            <p:ph type="sldNum" sz="quarter" idx="12"/>
          </p:nvPr>
        </p:nvSpPr>
        <p:spPr/>
        <p:txBody>
          <a:bodyPr/>
          <a:lstStyle/>
          <a:p>
            <a:fld id="{15DF47DF-F2F7-574C-9B75-58C88A041A29}" type="slidenum">
              <a:rPr lang="en-TH" smtClean="0"/>
              <a:t>21</a:t>
            </a:fld>
            <a:endParaRPr lang="en-TH"/>
          </a:p>
        </p:txBody>
      </p:sp>
    </p:spTree>
    <p:extLst>
      <p:ext uri="{BB962C8B-B14F-4D97-AF65-F5344CB8AC3E}">
        <p14:creationId xmlns:p14="http://schemas.microsoft.com/office/powerpoint/2010/main" val="369467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a:xfrm>
            <a:off x="638881" y="670218"/>
            <a:ext cx="10909640" cy="1065836"/>
          </a:xfrm>
        </p:spPr>
        <p:txBody>
          <a:bodyPr anchor="ctr">
            <a:normAutofit/>
          </a:bodyPr>
          <a:lstStyle/>
          <a:p>
            <a:r>
              <a:rPr lang="en-US" sz="6600" dirty="0"/>
              <a:t>THANK YOU</a:t>
            </a:r>
            <a:endParaRPr lang="en-TH" sz="6600"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a:xfrm>
            <a:off x="638881" y="2063137"/>
            <a:ext cx="10909643" cy="1065836"/>
          </a:xfrm>
        </p:spPr>
        <p:txBody>
          <a:bodyPr anchor="ctr">
            <a:normAutofit/>
          </a:bodyPr>
          <a:lstStyle/>
          <a:p>
            <a:endParaRPr lang="en-TH" sz="1100" dirty="0"/>
          </a:p>
          <a:p>
            <a:r>
              <a:rPr lang="en-TH" sz="4400" dirty="0"/>
              <a:t>Q&amp;A</a:t>
            </a:r>
          </a:p>
        </p:txBody>
      </p:sp>
      <p:sp>
        <p:nvSpPr>
          <p:cNvPr id="18"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3"/>
          <a:stretch>
            <a:fillRect/>
          </a:stretch>
        </p:blipFill>
        <p:spPr>
          <a:xfrm>
            <a:off x="371679" y="3000784"/>
            <a:ext cx="3600041" cy="3600041"/>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4"/>
          <a:stretch>
            <a:fillRect/>
          </a:stretch>
        </p:blipFill>
        <p:spPr>
          <a:xfrm>
            <a:off x="4295979" y="3000784"/>
            <a:ext cx="3600041" cy="3600041"/>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5"/>
          <a:stretch>
            <a:fillRect/>
          </a:stretch>
        </p:blipFill>
        <p:spPr>
          <a:xfrm>
            <a:off x="8220279" y="3000784"/>
            <a:ext cx="3600041" cy="3600041"/>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2066544" y="1911096"/>
            <a:ext cx="8055864" cy="2076651"/>
          </a:xfrm>
        </p:spPr>
        <p:txBody>
          <a:bodyPr vert="horz" lIns="91440" tIns="45720" rIns="91440" bIns="45720" rtlCol="0" anchor="b">
            <a:normAutofit/>
          </a:bodyPr>
          <a:lstStyle/>
          <a:p>
            <a:r>
              <a:rPr lang="en-US" sz="4600" kern="1200">
                <a:solidFill>
                  <a:srgbClr val="FFFFFF"/>
                </a:solidFill>
                <a:latin typeface="+mj-lt"/>
                <a:ea typeface="+mj-ea"/>
                <a:cs typeface="+mj-cs"/>
              </a:rPr>
              <a:t>Introduction </a:t>
            </a:r>
            <a:br>
              <a:rPr lang="en-US" sz="4600" kern="1200">
                <a:solidFill>
                  <a:srgbClr val="FFFFFF"/>
                </a:solidFill>
                <a:latin typeface="+mj-lt"/>
                <a:ea typeface="+mj-ea"/>
                <a:cs typeface="+mj-cs"/>
              </a:rPr>
            </a:br>
            <a:r>
              <a:rPr lang="en-US" sz="4600" kern="1200">
                <a:solidFill>
                  <a:srgbClr val="FFFFFF"/>
                </a:solidFill>
                <a:latin typeface="+mj-lt"/>
                <a:ea typeface="+mj-ea"/>
                <a:cs typeface="+mj-cs"/>
              </a:rPr>
              <a:t>&amp; </a:t>
            </a:r>
            <a:br>
              <a:rPr lang="en-US" sz="4600" kern="1200">
                <a:solidFill>
                  <a:srgbClr val="FFFFFF"/>
                </a:solidFill>
                <a:latin typeface="+mj-lt"/>
                <a:ea typeface="+mj-ea"/>
                <a:cs typeface="+mj-cs"/>
              </a:rPr>
            </a:br>
            <a:r>
              <a:rPr lang="en-US" sz="4600" kern="1200">
                <a:solidFill>
                  <a:srgbClr val="FFFFFF"/>
                </a:solidFill>
                <a:latin typeface="+mj-lt"/>
                <a:ea typeface="+mj-ea"/>
                <a:cs typeface="+mj-cs"/>
              </a:rPr>
              <a:t>Background</a:t>
            </a: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62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630936" y="640080"/>
            <a:ext cx="4818888" cy="1481328"/>
          </a:xfrm>
        </p:spPr>
        <p:txBody>
          <a:bodyPr anchor="b">
            <a:normAutofit/>
          </a:bodyPr>
          <a:lstStyle/>
          <a:p>
            <a:r>
              <a:rPr lang="en-US" sz="5000"/>
              <a:t>Software Maintenance</a:t>
            </a:r>
            <a:endParaRPr lang="en-TH" sz="5000"/>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FBB832A-C705-10A3-4744-8774E9966530}"/>
              </a:ext>
            </a:extLst>
          </p:cNvPr>
          <p:cNvSpPr>
            <a:spLocks noGrp="1"/>
          </p:cNvSpPr>
          <p:nvPr>
            <p:ph idx="1"/>
          </p:nvPr>
        </p:nvSpPr>
        <p:spPr>
          <a:xfrm>
            <a:off x="630936" y="2660904"/>
            <a:ext cx="4818888" cy="3547872"/>
          </a:xfrm>
        </p:spPr>
        <p:txBody>
          <a:bodyPr anchor="t">
            <a:normAutofit/>
          </a:bodyPr>
          <a:lstStyle/>
          <a:p>
            <a:r>
              <a:rPr lang="en-US" sz="1500"/>
              <a:t>Software maintenance is the most challenging, costly, and labor-intensive activity throughout the SDLC</a:t>
            </a:r>
            <a:r>
              <a:rPr lang="en-TH" sz="1500"/>
              <a:t> </a:t>
            </a:r>
          </a:p>
          <a:p>
            <a:r>
              <a:rPr lang="en-US" sz="1500"/>
              <a:t>Software naturally adapts and modifies to fulfill evolving system and user requirements</a:t>
            </a:r>
          </a:p>
          <a:p>
            <a:r>
              <a:rPr lang="en-US" sz="1500"/>
              <a:t>Modifying software can lead to unforeseen consequences and inconsistencies with other original components</a:t>
            </a:r>
          </a:p>
          <a:p>
            <a:r>
              <a:rPr lang="en-US" sz="1500"/>
              <a:t>Software change impact analysis (CIA) aids in evaluating the potential effects of proposed changes on different software components</a:t>
            </a:r>
          </a:p>
          <a:p>
            <a:r>
              <a:rPr lang="en-US" sz="1500"/>
              <a:t>CIA can help select suitable test cases, also known as test impact analysis (TIA)</a:t>
            </a:r>
          </a:p>
        </p:txBody>
      </p:sp>
      <p:pic>
        <p:nvPicPr>
          <p:cNvPr id="6" name="Picture 2">
            <a:extLst>
              <a:ext uri="{FF2B5EF4-FFF2-40B4-BE49-F238E27FC236}">
                <a16:creationId xmlns:a16="http://schemas.microsoft.com/office/drawing/2014/main" id="{6FA997B0-59AB-6F20-B7D9-6C375A37B9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654836"/>
            <a:ext cx="5458968" cy="35483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8B500BF-2D22-8282-C69A-8D7E97F4054A}"/>
              </a:ext>
            </a:extLst>
          </p:cNvPr>
          <p:cNvSpPr>
            <a:spLocks noGrp="1"/>
          </p:cNvSpPr>
          <p:nvPr>
            <p:ph type="sldNum" sz="quarter" idx="12"/>
          </p:nvPr>
        </p:nvSpPr>
        <p:spPr/>
        <p:txBody>
          <a:bodyPr/>
          <a:lstStyle/>
          <a:p>
            <a:fld id="{15DF47DF-F2F7-574C-9B75-58C88A041A29}" type="slidenum">
              <a:rPr lang="en-TH" smtClean="0"/>
              <a:t>4</a:t>
            </a:fld>
            <a:endParaRPr lang="en-TH"/>
          </a:p>
        </p:txBody>
      </p:sp>
    </p:spTree>
    <p:extLst>
      <p:ext uri="{BB962C8B-B14F-4D97-AF65-F5344CB8AC3E}">
        <p14:creationId xmlns:p14="http://schemas.microsoft.com/office/powerpoint/2010/main" val="48032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630936" y="502920"/>
            <a:ext cx="3419856" cy="1463040"/>
          </a:xfrm>
        </p:spPr>
        <p:txBody>
          <a:bodyPr anchor="ctr">
            <a:normAutofit/>
          </a:bodyPr>
          <a:lstStyle/>
          <a:p>
            <a:r>
              <a:rPr lang="en-US" sz="2300" dirty="0"/>
              <a:t>Continuous Integration / Continuous Deployment (CI/CD)</a:t>
            </a:r>
            <a:endParaRPr lang="en-TH" sz="2300" dirty="0"/>
          </a:p>
        </p:txBody>
      </p:sp>
      <p:sp>
        <p:nvSpPr>
          <p:cNvPr id="308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FBB832A-C705-10A3-4744-8774E9966530}"/>
              </a:ext>
            </a:extLst>
          </p:cNvPr>
          <p:cNvSpPr>
            <a:spLocks noGrp="1"/>
          </p:cNvSpPr>
          <p:nvPr>
            <p:ph idx="1"/>
          </p:nvPr>
        </p:nvSpPr>
        <p:spPr>
          <a:xfrm>
            <a:off x="4654295" y="502920"/>
            <a:ext cx="6894576" cy="1463040"/>
          </a:xfrm>
        </p:spPr>
        <p:txBody>
          <a:bodyPr anchor="ctr">
            <a:normAutofit/>
          </a:bodyPr>
          <a:lstStyle/>
          <a:p>
            <a:r>
              <a:rPr lang="en-US" sz="1000" dirty="0"/>
              <a:t>Modern software development commonly employs CI/CD to facilitate software maintenance</a:t>
            </a:r>
          </a:p>
          <a:p>
            <a:r>
              <a:rPr lang="en-US" sz="1000" dirty="0"/>
              <a:t>CI/CD process includes regularly merging modified code into a codebase</a:t>
            </a:r>
          </a:p>
          <a:p>
            <a:r>
              <a:rPr lang="en-US" sz="1000" dirty="0"/>
              <a:t>Continuous testing (CT) is commonly performed to ensure the quality of merged code</a:t>
            </a:r>
          </a:p>
          <a:p>
            <a:r>
              <a:rPr lang="en-US" sz="1000" dirty="0"/>
              <a:t>CT can also be highly demanding on time and resources</a:t>
            </a:r>
          </a:p>
          <a:p>
            <a:r>
              <a:rPr lang="en-US" sz="1000" dirty="0"/>
              <a:t>Extensive research has been conducted to minimize testing overhead by reducing the execution of test cases</a:t>
            </a:r>
          </a:p>
        </p:txBody>
      </p:sp>
      <p:pic>
        <p:nvPicPr>
          <p:cNvPr id="3074" name="Picture 2">
            <a:extLst>
              <a:ext uri="{FF2B5EF4-FFF2-40B4-BE49-F238E27FC236}">
                <a16:creationId xmlns:a16="http://schemas.microsoft.com/office/drawing/2014/main" id="{737CF93E-8C29-EC15-6F76-F12FD15EE4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2755748"/>
            <a:ext cx="10917936" cy="30297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ED0F6A5-F224-D420-609C-0EB9E5522AE1}"/>
              </a:ext>
            </a:extLst>
          </p:cNvPr>
          <p:cNvSpPr>
            <a:spLocks noGrp="1"/>
          </p:cNvSpPr>
          <p:nvPr>
            <p:ph type="sldNum" sz="quarter" idx="12"/>
          </p:nvPr>
        </p:nvSpPr>
        <p:spPr/>
        <p:txBody>
          <a:bodyPr/>
          <a:lstStyle/>
          <a:p>
            <a:fld id="{15DF47DF-F2F7-574C-9B75-58C88A041A29}" type="slidenum">
              <a:rPr lang="en-TH" smtClean="0"/>
              <a:t>5</a:t>
            </a:fld>
            <a:endParaRPr lang="en-TH"/>
          </a:p>
        </p:txBody>
      </p:sp>
    </p:spTree>
    <p:extLst>
      <p:ext uri="{BB962C8B-B14F-4D97-AF65-F5344CB8AC3E}">
        <p14:creationId xmlns:p14="http://schemas.microsoft.com/office/powerpoint/2010/main" val="397366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3F704E4-F98B-C7B4-7195-63BC0C5F5CD4}"/>
              </a:ext>
            </a:extLst>
          </p:cNvPr>
          <p:cNvSpPr>
            <a:spLocks noGrp="1"/>
          </p:cNvSpPr>
          <p:nvPr>
            <p:ph type="title"/>
          </p:nvPr>
        </p:nvSpPr>
        <p:spPr>
          <a:xfrm>
            <a:off x="838200" y="365125"/>
            <a:ext cx="10515600" cy="1325563"/>
          </a:xfrm>
        </p:spPr>
        <p:txBody>
          <a:bodyPr>
            <a:normAutofit/>
          </a:bodyPr>
          <a:lstStyle/>
          <a:p>
            <a:r>
              <a:rPr lang="en-US" sz="5400"/>
              <a:t>Related Studies </a:t>
            </a:r>
            <a:endParaRPr lang="en-TH" sz="5400"/>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6A44DA70-33D2-9148-AB42-E91C81451C4E}"/>
              </a:ext>
            </a:extLst>
          </p:cNvPr>
          <p:cNvGraphicFramePr>
            <a:graphicFrameLocks noGrp="1"/>
          </p:cNvGraphicFramePr>
          <p:nvPr>
            <p:ph idx="1"/>
            <p:extLst>
              <p:ext uri="{D42A27DB-BD31-4B8C-83A1-F6EECF244321}">
                <p14:modId xmlns:p14="http://schemas.microsoft.com/office/powerpoint/2010/main" val="163854395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3325CF8-A5EF-BC4D-BD87-F930AFDC1D39}"/>
              </a:ext>
            </a:extLst>
          </p:cNvPr>
          <p:cNvSpPr>
            <a:spLocks noGrp="1"/>
          </p:cNvSpPr>
          <p:nvPr>
            <p:ph type="sldNum" sz="quarter" idx="12"/>
          </p:nvPr>
        </p:nvSpPr>
        <p:spPr/>
        <p:txBody>
          <a:bodyPr/>
          <a:lstStyle/>
          <a:p>
            <a:fld id="{15DF47DF-F2F7-574C-9B75-58C88A041A29}" type="slidenum">
              <a:rPr lang="en-TH" smtClean="0"/>
              <a:t>6</a:t>
            </a:fld>
            <a:endParaRPr lang="en-TH"/>
          </a:p>
        </p:txBody>
      </p:sp>
    </p:spTree>
    <p:extLst>
      <p:ext uri="{BB962C8B-B14F-4D97-AF65-F5344CB8AC3E}">
        <p14:creationId xmlns:p14="http://schemas.microsoft.com/office/powerpoint/2010/main" val="112675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648037" y="1298448"/>
            <a:ext cx="5895178" cy="4099642"/>
          </a:xfrm>
        </p:spPr>
        <p:txBody>
          <a:bodyPr vert="horz" lIns="91440" tIns="45720" rIns="91440" bIns="45720" rtlCol="0" anchor="b">
            <a:normAutofit/>
          </a:bodyPr>
          <a:lstStyle/>
          <a:p>
            <a:pPr algn="l"/>
            <a:r>
              <a:rPr lang="en-US" sz="6600" kern="1200">
                <a:solidFill>
                  <a:srgbClr val="FFFFFF"/>
                </a:solidFill>
                <a:latin typeface="+mj-lt"/>
                <a:ea typeface="+mj-ea"/>
                <a:cs typeface="+mj-cs"/>
              </a:rPr>
              <a:t>Research </a:t>
            </a:r>
          </a:p>
        </p:txBody>
      </p:sp>
      <p:sp>
        <p:nvSpPr>
          <p:cNvPr id="37"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89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635000" y="4909273"/>
            <a:ext cx="10921640" cy="1314698"/>
          </a:xfrm>
        </p:spPr>
        <p:txBody>
          <a:bodyPr anchor="ctr">
            <a:normAutofit/>
          </a:bodyPr>
          <a:lstStyle/>
          <a:p>
            <a:r>
              <a:rPr lang="en-US" sz="5400"/>
              <a:t>Systems Overview</a:t>
            </a:r>
            <a:endParaRPr lang="en-TH" sz="5400"/>
          </a:p>
        </p:txBody>
      </p:sp>
      <p:sp>
        <p:nvSpPr>
          <p:cNvPr id="19"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1">
            <a:extLst>
              <a:ext uri="{FF2B5EF4-FFF2-40B4-BE49-F238E27FC236}">
                <a16:creationId xmlns:a16="http://schemas.microsoft.com/office/drawing/2014/main" id="{842892B4-5F71-EE4E-7742-8D7675F7F684}"/>
              </a:ext>
            </a:extLst>
          </p:cNvPr>
          <p:cNvGraphicFramePr>
            <a:graphicFrameLocks noGrp="1"/>
          </p:cNvGraphicFramePr>
          <p:nvPr>
            <p:ph idx="1"/>
            <p:extLst>
              <p:ext uri="{D42A27DB-BD31-4B8C-83A1-F6EECF244321}">
                <p14:modId xmlns:p14="http://schemas.microsoft.com/office/powerpoint/2010/main" val="130396648"/>
              </p:ext>
            </p:extLst>
          </p:nvPr>
        </p:nvGraphicFramePr>
        <p:xfrm>
          <a:off x="674218" y="833549"/>
          <a:ext cx="4749088" cy="3416014"/>
        </p:xfrm>
        <a:graphic>
          <a:graphicData uri="http://schemas.openxmlformats.org/drawingml/2006/table">
            <a:tbl>
              <a:tblPr firstRow="1" bandRow="1">
                <a:tableStyleId>{5C22544A-7EE6-4342-B048-85BDC9FD1C3A}</a:tableStyleId>
              </a:tblPr>
              <a:tblGrid>
                <a:gridCol w="939671">
                  <a:extLst>
                    <a:ext uri="{9D8B030D-6E8A-4147-A177-3AD203B41FA5}">
                      <a16:colId xmlns:a16="http://schemas.microsoft.com/office/drawing/2014/main" val="2102016915"/>
                    </a:ext>
                  </a:extLst>
                </a:gridCol>
                <a:gridCol w="652519">
                  <a:extLst>
                    <a:ext uri="{9D8B030D-6E8A-4147-A177-3AD203B41FA5}">
                      <a16:colId xmlns:a16="http://schemas.microsoft.com/office/drawing/2014/main" val="1162719720"/>
                    </a:ext>
                  </a:extLst>
                </a:gridCol>
                <a:gridCol w="504540">
                  <a:extLst>
                    <a:ext uri="{9D8B030D-6E8A-4147-A177-3AD203B41FA5}">
                      <a16:colId xmlns:a16="http://schemas.microsoft.com/office/drawing/2014/main" val="2865359543"/>
                    </a:ext>
                  </a:extLst>
                </a:gridCol>
                <a:gridCol w="663089">
                  <a:extLst>
                    <a:ext uri="{9D8B030D-6E8A-4147-A177-3AD203B41FA5}">
                      <a16:colId xmlns:a16="http://schemas.microsoft.com/office/drawing/2014/main" val="3168069404"/>
                    </a:ext>
                  </a:extLst>
                </a:gridCol>
                <a:gridCol w="663089">
                  <a:extLst>
                    <a:ext uri="{9D8B030D-6E8A-4147-A177-3AD203B41FA5}">
                      <a16:colId xmlns:a16="http://schemas.microsoft.com/office/drawing/2014/main" val="51027987"/>
                    </a:ext>
                  </a:extLst>
                </a:gridCol>
                <a:gridCol w="742365">
                  <a:extLst>
                    <a:ext uri="{9D8B030D-6E8A-4147-A177-3AD203B41FA5}">
                      <a16:colId xmlns:a16="http://schemas.microsoft.com/office/drawing/2014/main" val="1466060912"/>
                    </a:ext>
                  </a:extLst>
                </a:gridCol>
                <a:gridCol w="583815">
                  <a:extLst>
                    <a:ext uri="{9D8B030D-6E8A-4147-A177-3AD203B41FA5}">
                      <a16:colId xmlns:a16="http://schemas.microsoft.com/office/drawing/2014/main" val="1417671239"/>
                    </a:ext>
                  </a:extLst>
                </a:gridCol>
              </a:tblGrid>
              <a:tr h="543746">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System</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Source </a:t>
                      </a:r>
                    </a:p>
                    <a:p>
                      <a:pPr marL="0" algn="l" defTabSz="914400" rtl="0" eaLnBrk="1" fontAlgn="t" latinLnBrk="0" hangingPunct="1">
                        <a:spcBef>
                          <a:spcPts val="0"/>
                        </a:spcBef>
                        <a:spcAft>
                          <a:spcPts val="0"/>
                        </a:spcAft>
                      </a:pPr>
                      <a:r>
                        <a:rPr lang="en-US" sz="1100" b="0" u="none" strike="noStrike" kern="1200">
                          <a:solidFill>
                            <a:srgbClr val="000000"/>
                          </a:solidFill>
                          <a:effectLst/>
                        </a:rPr>
                        <a:t>files</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Test </a:t>
                      </a:r>
                    </a:p>
                    <a:p>
                      <a:pPr marL="0" algn="l" defTabSz="914400" rtl="0" eaLnBrk="1" fontAlgn="t" latinLnBrk="0" hangingPunct="1">
                        <a:spcBef>
                          <a:spcPts val="0"/>
                        </a:spcBef>
                        <a:spcAft>
                          <a:spcPts val="0"/>
                        </a:spcAft>
                      </a:pPr>
                      <a:r>
                        <a:rPr lang="en-US" sz="1100" b="0" u="none" strike="noStrike" kern="1200">
                          <a:solidFill>
                            <a:srgbClr val="000000"/>
                          </a:solidFill>
                          <a:effectLst/>
                        </a:rPr>
                        <a:t>files</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LoC in </a:t>
                      </a:r>
                    </a:p>
                    <a:p>
                      <a:pPr marL="0" algn="l" defTabSz="914400" rtl="0" eaLnBrk="1" fontAlgn="t" latinLnBrk="0" hangingPunct="1">
                        <a:spcBef>
                          <a:spcPts val="0"/>
                        </a:spcBef>
                        <a:spcAft>
                          <a:spcPts val="0"/>
                        </a:spcAft>
                      </a:pPr>
                      <a:r>
                        <a:rPr lang="en-US" sz="1100" b="0" u="none" strike="noStrike" kern="1200">
                          <a:solidFill>
                            <a:srgbClr val="000000"/>
                          </a:solidFill>
                          <a:effectLst/>
                        </a:rPr>
                        <a:t>source</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Loc in </a:t>
                      </a:r>
                    </a:p>
                    <a:p>
                      <a:pPr marL="0" algn="l" defTabSz="914400" rtl="0" eaLnBrk="1" fontAlgn="t" latinLnBrk="0" hangingPunct="1">
                        <a:spcBef>
                          <a:spcPts val="0"/>
                        </a:spcBef>
                        <a:spcAft>
                          <a:spcPts val="0"/>
                        </a:spcAft>
                      </a:pPr>
                      <a:r>
                        <a:rPr lang="en-US" sz="1100" b="0" u="none" strike="noStrike" kern="1200">
                          <a:solidFill>
                            <a:srgbClr val="000000"/>
                          </a:solidFill>
                          <a:effectLst/>
                        </a:rPr>
                        <a:t>test</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Source </a:t>
                      </a:r>
                    </a:p>
                    <a:p>
                      <a:pPr marL="0" algn="l" defTabSz="914400" rtl="0" eaLnBrk="1" fontAlgn="t" latinLnBrk="0" hangingPunct="1">
                        <a:spcBef>
                          <a:spcPts val="0"/>
                        </a:spcBef>
                        <a:spcAft>
                          <a:spcPts val="0"/>
                        </a:spcAft>
                      </a:pPr>
                      <a:r>
                        <a:rPr lang="en-US" sz="1100" b="0" u="none" strike="noStrike" kern="1200">
                          <a:solidFill>
                            <a:srgbClr val="000000"/>
                          </a:solidFill>
                          <a:effectLst/>
                        </a:rPr>
                        <a:t>methods</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Test </a:t>
                      </a:r>
                    </a:p>
                    <a:p>
                      <a:pPr marL="0" algn="l" defTabSz="914400" rtl="0" eaLnBrk="1" fontAlgn="t" latinLnBrk="0" hangingPunct="1">
                        <a:spcBef>
                          <a:spcPts val="0"/>
                        </a:spcBef>
                        <a:spcAft>
                          <a:spcPts val="0"/>
                        </a:spcAft>
                      </a:pPr>
                      <a:r>
                        <a:rPr lang="en-US" sz="1100" b="0" u="none" strike="noStrike" kern="1200">
                          <a:solidFill>
                            <a:srgbClr val="000000"/>
                          </a:solidFill>
                          <a:effectLst/>
                        </a:rPr>
                        <a:t>cases</a:t>
                      </a:r>
                      <a:endParaRPr lang="en-TH" sz="1100" b="0" u="none" strike="noStrike"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512536805"/>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bookkeeper</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dirty="0">
                          <a:solidFill>
                            <a:srgbClr val="000000"/>
                          </a:solidFill>
                          <a:effectLst/>
                        </a:rPr>
                        <a:t>1656</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656</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221359</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139972</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6828</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3171</a:t>
                      </a:r>
                      <a:endParaRPr lang="en-TH" sz="1100" b="0" u="none" strike="noStrike" kern="120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049846032"/>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cucu.-jvm</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dirty="0">
                          <a:solidFill>
                            <a:srgbClr val="000000"/>
                          </a:solidFill>
                          <a:effectLst/>
                        </a:rPr>
                        <a:t>449</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358</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25475</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dirty="0">
                          <a:solidFill>
                            <a:srgbClr val="000000"/>
                          </a:solidFill>
                          <a:effectLst/>
                        </a:rPr>
                        <a:t>29368</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2658</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1257</a:t>
                      </a:r>
                      <a:endParaRPr lang="en-TH" sz="1100" b="0" u="none" strike="noStrike" kern="120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746314897"/>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hbase</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2569</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2234</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633376</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439158</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22851</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6734</a:t>
                      </a:r>
                      <a:endParaRPr lang="en-TH" sz="1100" b="0" u="none" strike="noStrike" kern="120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253680199"/>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hive</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1167</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658</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215637</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165185</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8911</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3798</a:t>
                      </a:r>
                      <a:endParaRPr lang="en-TH" sz="1100" b="0" u="none" strike="noStrike" kern="120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3776480466"/>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kafka</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2422</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1339</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345014</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343064</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dirty="0">
                          <a:solidFill>
                            <a:srgbClr val="000000"/>
                          </a:solidFill>
                          <a:effectLst/>
                        </a:rPr>
                        <a:t>19558</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10195</a:t>
                      </a:r>
                      <a:endParaRPr lang="en-TH" sz="1100" b="0" u="none" strike="noStrike"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891256116"/>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zookeeper</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519</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400</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88304</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71124</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3880</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1398</a:t>
                      </a:r>
                      <a:endParaRPr lang="en-TH" sz="1100" b="0" u="none" strike="noStrike"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2013450511"/>
                  </a:ext>
                </a:extLst>
              </a:tr>
              <a:tr h="410324">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api-clients</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870</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53</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52611</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6203</a:t>
                      </a:r>
                      <a:endParaRPr lang="en-TH" sz="1100" b="0" u="none" strike="noStrike" kern="120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a:solidFill>
                            <a:srgbClr val="000000"/>
                          </a:solidFill>
                          <a:effectLst/>
                        </a:rPr>
                        <a:t>400</a:t>
                      </a:r>
                      <a:endParaRPr lang="en-TH" sz="1100" b="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t" latinLnBrk="0" hangingPunct="1">
                        <a:spcBef>
                          <a:spcPts val="0"/>
                        </a:spcBef>
                        <a:spcAft>
                          <a:spcPts val="0"/>
                        </a:spcAft>
                      </a:pPr>
                      <a:r>
                        <a:rPr lang="en-US" sz="1100" b="0" u="none" strike="noStrike" kern="1200" dirty="0">
                          <a:solidFill>
                            <a:srgbClr val="000000"/>
                          </a:solidFill>
                          <a:effectLst/>
                        </a:rPr>
                        <a:t>303</a:t>
                      </a:r>
                      <a:endParaRPr lang="en-TH" sz="1100" b="0" u="none" strike="noStrike"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425022504"/>
                  </a:ext>
                </a:extLst>
              </a:tr>
            </a:tbl>
          </a:graphicData>
        </a:graphic>
      </p:graphicFrame>
      <p:pic>
        <p:nvPicPr>
          <p:cNvPr id="12" name="Picture 2">
            <a:extLst>
              <a:ext uri="{FF2B5EF4-FFF2-40B4-BE49-F238E27FC236}">
                <a16:creationId xmlns:a16="http://schemas.microsoft.com/office/drawing/2014/main" id="{AF33E3EE-B793-7AFD-A391-EFD6C159C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76" y="634029"/>
            <a:ext cx="5423306" cy="36155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72FA407-DDF6-F5F2-11F3-0BA123DE599F}"/>
              </a:ext>
            </a:extLst>
          </p:cNvPr>
          <p:cNvSpPr>
            <a:spLocks noGrp="1"/>
          </p:cNvSpPr>
          <p:nvPr>
            <p:ph type="sldNum" sz="quarter" idx="12"/>
          </p:nvPr>
        </p:nvSpPr>
        <p:spPr/>
        <p:txBody>
          <a:bodyPr/>
          <a:lstStyle/>
          <a:p>
            <a:fld id="{15DF47DF-F2F7-574C-9B75-58C88A041A29}" type="slidenum">
              <a:rPr lang="en-TH" smtClean="0"/>
              <a:t>8</a:t>
            </a:fld>
            <a:endParaRPr lang="en-TH" dirty="0"/>
          </a:p>
        </p:txBody>
      </p:sp>
    </p:spTree>
    <p:extLst>
      <p:ext uri="{BB962C8B-B14F-4D97-AF65-F5344CB8AC3E}">
        <p14:creationId xmlns:p14="http://schemas.microsoft.com/office/powerpoint/2010/main" val="178955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59C667-CDB7-06D0-CDD0-2E277FC472FF}"/>
              </a:ext>
            </a:extLst>
          </p:cNvPr>
          <p:cNvSpPr>
            <a:spLocks noGrp="1"/>
          </p:cNvSpPr>
          <p:nvPr>
            <p:ph type="title"/>
          </p:nvPr>
        </p:nvSpPr>
        <p:spPr>
          <a:xfrm>
            <a:off x="630936" y="640080"/>
            <a:ext cx="4818888" cy="1481328"/>
          </a:xfrm>
        </p:spPr>
        <p:txBody>
          <a:bodyPr anchor="b">
            <a:normAutofit/>
          </a:bodyPr>
          <a:lstStyle/>
          <a:p>
            <a:r>
              <a:rPr lang="en-US" sz="5400"/>
              <a:t>Methodology</a:t>
            </a:r>
            <a:endParaRPr lang="en-TH" sz="5400"/>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0AE8F22-C60A-21CC-7074-1EAA567B28EC}"/>
              </a:ext>
            </a:extLst>
          </p:cNvPr>
          <p:cNvSpPr>
            <a:spLocks noGrp="1"/>
          </p:cNvSpPr>
          <p:nvPr>
            <p:ph idx="1"/>
          </p:nvPr>
        </p:nvSpPr>
        <p:spPr>
          <a:xfrm>
            <a:off x="630936" y="2660904"/>
            <a:ext cx="4818888" cy="3547872"/>
          </a:xfrm>
        </p:spPr>
        <p:txBody>
          <a:bodyPr anchor="t">
            <a:normAutofit/>
          </a:bodyPr>
          <a:lstStyle/>
          <a:p>
            <a:r>
              <a:rPr lang="en-US" sz="1000"/>
              <a:t>The proposed technique consists of two main phases:</a:t>
            </a:r>
          </a:p>
          <a:p>
            <a:pPr marL="457200" lvl="1" indent="0">
              <a:buNone/>
            </a:pPr>
            <a:r>
              <a:rPr lang="en-US" sz="1000"/>
              <a:t>1. Create a dependency graph between test cases and classes</a:t>
            </a:r>
          </a:p>
          <a:p>
            <a:pPr marL="457200" lvl="1" indent="0">
              <a:buNone/>
            </a:pPr>
            <a:r>
              <a:rPr lang="en-US" sz="1000"/>
              <a:t>2. Collect commits with code changes and apply TIA to determine impacted test cases</a:t>
            </a:r>
          </a:p>
          <a:p>
            <a:r>
              <a:rPr lang="en-US" sz="1000"/>
              <a:t>Utilize JavaParser to identify dependency graphs between test cases and source code</a:t>
            </a:r>
          </a:p>
          <a:p>
            <a:r>
              <a:rPr lang="en-US" sz="1000"/>
              <a:t>The studied systems strictly adhere to continuous integration (CI) practices</a:t>
            </a:r>
          </a:p>
          <a:p>
            <a:r>
              <a:rPr lang="en-US" sz="1000"/>
              <a:t>Consider test case as impacted if it depends on the modified code</a:t>
            </a:r>
          </a:p>
          <a:p>
            <a:r>
              <a:rPr lang="en-US" sz="1000"/>
              <a:t>Analyze all the Java files in the seven systems under study</a:t>
            </a:r>
          </a:p>
          <a:p>
            <a:r>
              <a:rPr lang="en-US" sz="1000"/>
              <a:t>Check if method uses testing framework to identify it as a test case</a:t>
            </a:r>
          </a:p>
          <a:p>
            <a:r>
              <a:rPr lang="en-US" sz="1000"/>
              <a:t>Exclude binaries and focus only on source code files within the system</a:t>
            </a:r>
          </a:p>
          <a:p>
            <a:r>
              <a:rPr lang="en-US" sz="1000"/>
              <a:t>Compare the results with a state-of-the-art static class-level technique on shared systems</a:t>
            </a:r>
          </a:p>
        </p:txBody>
      </p:sp>
      <p:graphicFrame>
        <p:nvGraphicFramePr>
          <p:cNvPr id="12" name="Table 11">
            <a:extLst>
              <a:ext uri="{FF2B5EF4-FFF2-40B4-BE49-F238E27FC236}">
                <a16:creationId xmlns:a16="http://schemas.microsoft.com/office/drawing/2014/main" id="{1B08AE2B-224F-1614-75E9-591680D447C5}"/>
              </a:ext>
            </a:extLst>
          </p:cNvPr>
          <p:cNvGraphicFramePr>
            <a:graphicFrameLocks noGrp="1"/>
          </p:cNvGraphicFramePr>
          <p:nvPr>
            <p:extLst>
              <p:ext uri="{D42A27DB-BD31-4B8C-83A1-F6EECF244321}">
                <p14:modId xmlns:p14="http://schemas.microsoft.com/office/powerpoint/2010/main" val="2907726885"/>
              </p:ext>
            </p:extLst>
          </p:nvPr>
        </p:nvGraphicFramePr>
        <p:xfrm>
          <a:off x="8293629" y="2019862"/>
          <a:ext cx="3144992" cy="3323603"/>
        </p:xfrm>
        <a:graphic>
          <a:graphicData uri="http://schemas.openxmlformats.org/drawingml/2006/table">
            <a:tbl>
              <a:tblPr firstRow="1" bandRow="1">
                <a:tableStyleId>{5C22544A-7EE6-4342-B048-85BDC9FD1C3A}</a:tableStyleId>
              </a:tblPr>
              <a:tblGrid>
                <a:gridCol w="3144992">
                  <a:extLst>
                    <a:ext uri="{9D8B030D-6E8A-4147-A177-3AD203B41FA5}">
                      <a16:colId xmlns:a16="http://schemas.microsoft.com/office/drawing/2014/main" val="170971973"/>
                    </a:ext>
                  </a:extLst>
                </a:gridCol>
              </a:tblGrid>
              <a:tr h="607835">
                <a:tc>
                  <a:txBody>
                    <a:bodyPr/>
                    <a:lstStyle/>
                    <a:p>
                      <a:pPr algn="ctr"/>
                      <a:r>
                        <a:rPr lang="en-US" sz="3300" dirty="0">
                          <a:effectLst/>
                        </a:rPr>
                        <a:t>Shared Systems</a:t>
                      </a:r>
                      <a:endParaRPr lang="en-TH" sz="3300" b="1" dirty="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2768696209"/>
                  </a:ext>
                </a:extLst>
              </a:tr>
              <a:tr h="539496">
                <a:tc>
                  <a:txBody>
                    <a:bodyPr/>
                    <a:lstStyle/>
                    <a:p>
                      <a:pPr algn="just"/>
                      <a:r>
                        <a:rPr lang="en-US" sz="3300" dirty="0">
                          <a:effectLst/>
                        </a:rPr>
                        <a:t>bookkeeper</a:t>
                      </a:r>
                      <a:endParaRPr lang="en-TH" sz="3300" dirty="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3676023750"/>
                  </a:ext>
                </a:extLst>
              </a:tr>
              <a:tr h="557784">
                <a:tc>
                  <a:txBody>
                    <a:bodyPr/>
                    <a:lstStyle/>
                    <a:p>
                      <a:pPr algn="just"/>
                      <a:r>
                        <a:rPr lang="en-US" sz="3300" dirty="0">
                          <a:effectLst/>
                        </a:rPr>
                        <a:t>cucumber-</a:t>
                      </a:r>
                      <a:r>
                        <a:rPr lang="en-US" sz="3300" dirty="0" err="1">
                          <a:effectLst/>
                        </a:rPr>
                        <a:t>jvm</a:t>
                      </a:r>
                      <a:endParaRPr lang="en-TH" sz="3300" dirty="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4149258152"/>
                  </a:ext>
                </a:extLst>
              </a:tr>
              <a:tr h="539496">
                <a:tc>
                  <a:txBody>
                    <a:bodyPr/>
                    <a:lstStyle/>
                    <a:p>
                      <a:pPr algn="just"/>
                      <a:r>
                        <a:rPr lang="en-US" sz="3300">
                          <a:effectLst/>
                        </a:rPr>
                        <a:t>hbase</a:t>
                      </a:r>
                      <a:endParaRPr lang="en-TH" sz="330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2551060229"/>
                  </a:ext>
                </a:extLst>
              </a:tr>
              <a:tr h="539496">
                <a:tc>
                  <a:txBody>
                    <a:bodyPr/>
                    <a:lstStyle/>
                    <a:p>
                      <a:pPr algn="just"/>
                      <a:r>
                        <a:rPr lang="en-US" sz="3300">
                          <a:effectLst/>
                        </a:rPr>
                        <a:t>hive</a:t>
                      </a:r>
                      <a:endParaRPr lang="en-TH" sz="330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670858905"/>
                  </a:ext>
                </a:extLst>
              </a:tr>
              <a:tr h="539496">
                <a:tc>
                  <a:txBody>
                    <a:bodyPr/>
                    <a:lstStyle/>
                    <a:p>
                      <a:pPr algn="just"/>
                      <a:r>
                        <a:rPr lang="en-US" sz="3300" dirty="0" err="1">
                          <a:effectLst/>
                        </a:rPr>
                        <a:t>kafka</a:t>
                      </a:r>
                      <a:endParaRPr lang="en-TH" sz="3300" dirty="0">
                        <a:effectLst/>
                        <a:latin typeface="Times New Roman" panose="02020603050405020304" pitchFamily="18" charset="0"/>
                        <a:ea typeface="SimSun" panose="02010600030101010101" pitchFamily="2" charset="-122"/>
                      </a:endParaRPr>
                    </a:p>
                  </a:txBody>
                  <a:tcPr marL="161653" marR="161653" marT="0" marB="0"/>
                </a:tc>
                <a:extLst>
                  <a:ext uri="{0D108BD9-81ED-4DB2-BD59-A6C34878D82A}">
                    <a16:rowId xmlns:a16="http://schemas.microsoft.com/office/drawing/2014/main" val="10694995"/>
                  </a:ext>
                </a:extLst>
              </a:tr>
            </a:tbl>
          </a:graphicData>
        </a:graphic>
      </p:graphicFrame>
      <p:sp>
        <p:nvSpPr>
          <p:cNvPr id="2" name="Slide Number Placeholder 1">
            <a:extLst>
              <a:ext uri="{FF2B5EF4-FFF2-40B4-BE49-F238E27FC236}">
                <a16:creationId xmlns:a16="http://schemas.microsoft.com/office/drawing/2014/main" id="{02EF9976-AF9E-2FB4-0FFC-843F16FADBD3}"/>
              </a:ext>
            </a:extLst>
          </p:cNvPr>
          <p:cNvSpPr>
            <a:spLocks noGrp="1"/>
          </p:cNvSpPr>
          <p:nvPr>
            <p:ph type="sldNum" sz="quarter" idx="12"/>
          </p:nvPr>
        </p:nvSpPr>
        <p:spPr/>
        <p:txBody>
          <a:bodyPr/>
          <a:lstStyle/>
          <a:p>
            <a:fld id="{15DF47DF-F2F7-574C-9B75-58C88A041A29}" type="slidenum">
              <a:rPr lang="en-TH" smtClean="0"/>
              <a:t>9</a:t>
            </a:fld>
            <a:endParaRPr lang="en-TH" dirty="0"/>
          </a:p>
        </p:txBody>
      </p:sp>
    </p:spTree>
    <p:extLst>
      <p:ext uri="{BB962C8B-B14F-4D97-AF65-F5344CB8AC3E}">
        <p14:creationId xmlns:p14="http://schemas.microsoft.com/office/powerpoint/2010/main" val="379769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4041</Words>
  <Application>Microsoft Macintosh PowerPoint</Application>
  <PresentationFormat>Widescreen</PresentationFormat>
  <Paragraphs>352</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Bold</vt:lpstr>
      <vt:lpstr>Arial Italics</vt:lpstr>
      <vt:lpstr>Calibri</vt:lpstr>
      <vt:lpstr>Calibri Light</vt:lpstr>
      <vt:lpstr>Times New Roman</vt:lpstr>
      <vt:lpstr>Office Theme</vt:lpstr>
      <vt:lpstr>PowerPoint Presentation</vt:lpstr>
      <vt:lpstr>Table of Contents</vt:lpstr>
      <vt:lpstr>Introduction  &amp;  Background</vt:lpstr>
      <vt:lpstr>Software Maintenance</vt:lpstr>
      <vt:lpstr>Continuous Integration / Continuous Deployment (CI/CD)</vt:lpstr>
      <vt:lpstr>Related Studies </vt:lpstr>
      <vt:lpstr>Research </vt:lpstr>
      <vt:lpstr>Systems Overview</vt:lpstr>
      <vt:lpstr>Methodology</vt:lpstr>
      <vt:lpstr>Research Question</vt:lpstr>
      <vt:lpstr>Approach</vt:lpstr>
      <vt:lpstr>Approach</vt:lpstr>
      <vt:lpstr>Approach</vt:lpstr>
      <vt:lpstr>Results</vt:lpstr>
      <vt:lpstr>PowerPoint Presentation</vt:lpstr>
      <vt:lpstr>PowerPoint Presentation</vt:lpstr>
      <vt:lpstr>PowerPoint Presentation</vt:lpstr>
      <vt:lpstr>PowerPoint Presentation</vt:lpstr>
      <vt:lpstr>Future Work  &amp;  Conclusion</vt:lpstr>
      <vt:lpstr>Future Work</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Basin, Alon (Agoda)</cp:lastModifiedBy>
  <cp:revision>6</cp:revision>
  <dcterms:created xsi:type="dcterms:W3CDTF">2023-05-16T14:53:12Z</dcterms:created>
  <dcterms:modified xsi:type="dcterms:W3CDTF">2023-06-01T13:55:34Z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deb6a9-0bd6-4c97-a15f-b01aae19ec55_Enabled">
    <vt:lpwstr>true</vt:lpwstr>
  </property>
  <property fmtid="{D5CDD505-2E9C-101B-9397-08002B2CF9AE}" pid="3" name="MSIP_Label_92deb6a9-0bd6-4c97-a15f-b01aae19ec55_SetDate">
    <vt:lpwstr>2023-05-28T09:05:15Z</vt:lpwstr>
  </property>
  <property fmtid="{D5CDD505-2E9C-101B-9397-08002B2CF9AE}" pid="4" name="MSIP_Label_92deb6a9-0bd6-4c97-a15f-b01aae19ec55_Method">
    <vt:lpwstr>Standard</vt:lpwstr>
  </property>
  <property fmtid="{D5CDD505-2E9C-101B-9397-08002B2CF9AE}" pid="5" name="MSIP_Label_92deb6a9-0bd6-4c97-a15f-b01aae19ec55_Name">
    <vt:lpwstr>Internal - test</vt:lpwstr>
  </property>
  <property fmtid="{D5CDD505-2E9C-101B-9397-08002B2CF9AE}" pid="6" name="MSIP_Label_92deb6a9-0bd6-4c97-a15f-b01aae19ec55_SiteId">
    <vt:lpwstr>75f66454-79b5-4efd-8233-0349b412607c</vt:lpwstr>
  </property>
  <property fmtid="{D5CDD505-2E9C-101B-9397-08002B2CF9AE}" pid="7" name="MSIP_Label_92deb6a9-0bd6-4c97-a15f-b01aae19ec55_ActionId">
    <vt:lpwstr>75ffa9bf-732b-4adc-9574-14aeca26c7e5</vt:lpwstr>
  </property>
  <property fmtid="{D5CDD505-2E9C-101B-9397-08002B2CF9AE}" pid="8" name="MSIP_Label_92deb6a9-0bd6-4c97-a15f-b01aae19ec55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vt:lpwstr>
  </property>
</Properties>
</file>