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2" r:id="rId5"/>
    <p:sldId id="269" r:id="rId6"/>
    <p:sldId id="263" r:id="rId7"/>
    <p:sldId id="264" r:id="rId8"/>
    <p:sldId id="265" r:id="rId9"/>
    <p:sldId id="266" r:id="rId10"/>
    <p:sldId id="267" r:id="rId11"/>
    <p:sldId id="270" r:id="rId12"/>
    <p:sldId id="273" r:id="rId13"/>
    <p:sldId id="271" r:id="rId14"/>
    <p:sldId id="272" r:id="rId15"/>
    <p:sldId id="268" r:id="rId16"/>
    <p:sldId id="274" r:id="rId17"/>
    <p:sldId id="258" r:id="rId18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CAAAF-2542-F74E-9CE6-C607BA04A289}" v="72" dt="2023-06-24T14:51:21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3"/>
    <p:restoredTop sz="88251"/>
  </p:normalViewPr>
  <p:slideViewPr>
    <p:cSldViewPr snapToGrid="0">
      <p:cViewPr varScale="1">
        <p:scale>
          <a:sx n="115" d="100"/>
          <a:sy n="115" d="100"/>
        </p:scale>
        <p:origin x="76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6D5DC-F55B-E541-988A-7E20D5A3AF16}" type="datetimeFigureOut">
              <a:rPr lang="en-TH" smtClean="0"/>
              <a:t>24/6/2023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0033D-B90D-7649-A552-D3BE702AF5F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7131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0033D-B90D-7649-A552-D3BE702AF5F8}" type="slidenum">
              <a:rPr lang="en-TH" smtClean="0"/>
              <a:t>1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3320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H" dirty="0"/>
              <a:t>SD: From 9.11 MB/s to 13.38 MB/s -&gt; 46.95%</a:t>
            </a:r>
          </a:p>
          <a:p>
            <a:r>
              <a:rPr lang="en-TH" dirty="0"/>
              <a:t>HD: From 9.61 MB/s to 19.81 MB/s -&gt; 106.26%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0033D-B90D-7649-A552-D3BE702AF5F8}" type="slidenum">
              <a:rPr lang="en-TH" smtClean="0"/>
              <a:t>10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36182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H" dirty="0"/>
              <a:t>SD: reduce 92.31%</a:t>
            </a:r>
          </a:p>
          <a:p>
            <a:r>
              <a:rPr lang="en-TH" dirty="0"/>
              <a:t>HD: reduce 97.29%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0033D-B90D-7649-A552-D3BE702AF5F8}" type="slidenum">
              <a:rPr lang="en-TH" smtClean="0"/>
              <a:t>11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08361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H" dirty="0"/>
              <a:t>Selected 40ms -&gt; SD: 34.16, HD 34.90 FPS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0033D-B90D-7649-A552-D3BE702AF5F8}" type="slidenum">
              <a:rPr lang="en-TH" smtClean="0"/>
              <a:t>12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09744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0033D-B90D-7649-A552-D3BE702AF5F8}" type="slidenum">
              <a:rPr lang="en-TH" smtClean="0"/>
              <a:t>13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97449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0033D-B90D-7649-A552-D3BE702AF5F8}" type="slidenum">
              <a:rPr lang="en-TH" smtClean="0"/>
              <a:t>14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90561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0033D-B90D-7649-A552-D3BE702AF5F8}" type="slidenum">
              <a:rPr lang="en-TH" smtClean="0"/>
              <a:t>15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7200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0033D-B90D-7649-A552-D3BE702AF5F8}" type="slidenum">
              <a:rPr lang="en-TH" smtClean="0"/>
              <a:t>2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5898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0033D-B90D-7649-A552-D3BE702AF5F8}" type="slidenum">
              <a:rPr lang="en-TH" smtClean="0"/>
              <a:t>3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9569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0033D-B90D-7649-A552-D3BE702AF5F8}" type="slidenum">
              <a:rPr lang="en-TH" smtClean="0"/>
              <a:t>4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4707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0033D-B90D-7649-A552-D3BE702AF5F8}" type="slidenum">
              <a:rPr lang="en-TH" smtClean="0"/>
              <a:t>5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1445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0033D-B90D-7649-A552-D3BE702AF5F8}" type="slidenum">
              <a:rPr lang="en-TH" smtClean="0"/>
              <a:t>6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1386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0033D-B90D-7649-A552-D3BE702AF5F8}" type="slidenum">
              <a:rPr lang="en-TH" smtClean="0"/>
              <a:t>7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16163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0033D-B90D-7649-A552-D3BE702AF5F8}" type="slidenum">
              <a:rPr lang="en-TH" smtClean="0"/>
              <a:t>8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02589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0033D-B90D-7649-A552-D3BE702AF5F8}" type="slidenum">
              <a:rPr lang="en-TH" smtClean="0"/>
              <a:t>9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2936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24/6/2023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24/6/2023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24/6/2023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24/6/2023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24/6/2023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24/6/2023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24/6/2023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24/6/2023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24/6/2023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24/6/2023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24/6/2023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220080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3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-1" y="1733056"/>
            <a:ext cx="121919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2B4A9D"/>
                </a:solidFill>
                <a:latin typeface="Arial Bold"/>
              </a:rPr>
              <a:t>Improvement of Message-Oriented Middleware (MOM) for the Surveillance Platform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-1" y="3032064"/>
            <a:ext cx="12191999" cy="747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2800" dirty="0" err="1">
                <a:solidFill>
                  <a:srgbClr val="DB5300"/>
                </a:solidFill>
                <a:latin typeface="Arial Bold"/>
              </a:rPr>
              <a:t>Seoulcha</a:t>
            </a:r>
            <a:r>
              <a:rPr lang="en-US" sz="2800" dirty="0">
                <a:solidFill>
                  <a:srgbClr val="DB5300"/>
                </a:solidFill>
                <a:latin typeface="Arial Bold"/>
              </a:rPr>
              <a:t> Ratmumad</a:t>
            </a:r>
            <a:r>
              <a:rPr lang="en-US" sz="2800" baseline="30000" dirty="0">
                <a:solidFill>
                  <a:srgbClr val="DB5300"/>
                </a:solidFill>
                <a:latin typeface="Arial Bold"/>
              </a:rPr>
              <a:t>1</a:t>
            </a:r>
            <a:r>
              <a:rPr lang="en-US" sz="2800" dirty="0">
                <a:solidFill>
                  <a:srgbClr val="DB5300"/>
                </a:solidFill>
                <a:latin typeface="Arial Bold"/>
              </a:rPr>
              <a:t> and </a:t>
            </a:r>
            <a:r>
              <a:rPr lang="en-US" sz="2800" dirty="0" err="1">
                <a:solidFill>
                  <a:srgbClr val="DB5300"/>
                </a:solidFill>
                <a:latin typeface="Arial Bold"/>
              </a:rPr>
              <a:t>Wannarat</a:t>
            </a:r>
            <a:r>
              <a:rPr lang="en-US" sz="2800" dirty="0">
                <a:solidFill>
                  <a:srgbClr val="DB5300"/>
                </a:solidFill>
                <a:latin typeface="Arial Bold"/>
              </a:rPr>
              <a:t> Suntiamorntut</a:t>
            </a:r>
            <a:r>
              <a:rPr lang="en-US" sz="2800" baseline="30000" dirty="0">
                <a:solidFill>
                  <a:srgbClr val="DB5300"/>
                </a:solidFill>
                <a:latin typeface="Arial Bold"/>
              </a:rPr>
              <a:t>2</a:t>
            </a:r>
            <a:r>
              <a:rPr lang="en-US" sz="2800" dirty="0">
                <a:solidFill>
                  <a:srgbClr val="DB5300"/>
                </a:solidFill>
                <a:latin typeface="Arial Bold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300" dirty="0">
                <a:latin typeface="Arial Bold"/>
              </a:rPr>
              <a:t>28</a:t>
            </a:r>
            <a:r>
              <a:rPr lang="en-US" sz="2300" baseline="30000" dirty="0">
                <a:latin typeface="Arial Bold"/>
              </a:rPr>
              <a:t>th</a:t>
            </a:r>
            <a:r>
              <a:rPr lang="en-US" sz="2300" dirty="0">
                <a:latin typeface="Arial Bold"/>
              </a:rPr>
              <a:t> June-1</a:t>
            </a:r>
            <a:r>
              <a:rPr lang="en-US" sz="2300" baseline="30000" dirty="0">
                <a:latin typeface="Arial Bold"/>
              </a:rPr>
              <a:t>st</a:t>
            </a:r>
            <a:r>
              <a:rPr lang="en-US" sz="2300" dirty="0">
                <a:latin typeface="Arial Bold"/>
              </a:rPr>
              <a:t> July 2023</a:t>
            </a:r>
          </a:p>
          <a:p>
            <a:pPr algn="ctr"/>
            <a:r>
              <a:rPr lang="en-US" sz="2300" dirty="0" err="1">
                <a:latin typeface="Arial Bold"/>
              </a:rPr>
              <a:t>Naresuan</a:t>
            </a:r>
            <a:r>
              <a:rPr lang="en-US" sz="2300" dirty="0">
                <a:latin typeface="Arial Bold"/>
              </a:rPr>
              <a:t> University </a:t>
            </a:r>
            <a:r>
              <a:rPr lang="en-US" sz="2300" dirty="0" err="1">
                <a:latin typeface="Arial Bold"/>
              </a:rPr>
              <a:t>Phitsanulok</a:t>
            </a:r>
            <a:r>
              <a:rPr lang="en-US" sz="2300" dirty="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1632695" y="4078569"/>
            <a:ext cx="9234466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i="1" baseline="30000" dirty="0">
                <a:solidFill>
                  <a:srgbClr val="000000"/>
                </a:solidFill>
                <a:latin typeface="Arial Italics"/>
              </a:rPr>
              <a:t>1,2</a:t>
            </a:r>
            <a:r>
              <a:rPr lang="en-US" sz="2499" i="1" dirty="0">
                <a:solidFill>
                  <a:srgbClr val="000000"/>
                </a:solidFill>
                <a:latin typeface="Arial Italics"/>
              </a:rPr>
              <a:t>Department of Computer Engineering, Faculty of Engineering,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i="1" baseline="30000" dirty="0">
                <a:solidFill>
                  <a:srgbClr val="000000"/>
                </a:solidFill>
                <a:latin typeface="Arial Italics"/>
              </a:rPr>
              <a:t>2</a:t>
            </a:r>
            <a:r>
              <a:rPr lang="en-US" sz="2499" i="1" dirty="0">
                <a:solidFill>
                  <a:srgbClr val="000000"/>
                </a:solidFill>
                <a:latin typeface="Arial Italics"/>
              </a:rPr>
              <a:t>Digital Research and Innovation Institute (DRII), </a:t>
            </a:r>
            <a:br>
              <a:rPr lang="en-US" sz="2499" i="1" dirty="0">
                <a:solidFill>
                  <a:srgbClr val="000000"/>
                </a:solidFill>
                <a:latin typeface="Arial Italics"/>
              </a:rPr>
            </a:br>
            <a:r>
              <a:rPr lang="en-US" sz="2499" i="1" dirty="0">
                <a:solidFill>
                  <a:srgbClr val="000000"/>
                </a:solidFill>
                <a:latin typeface="Arial Italics"/>
              </a:rPr>
              <a:t>Prince of </a:t>
            </a:r>
            <a:r>
              <a:rPr lang="en-US" sz="2499" i="1" dirty="0" err="1">
                <a:solidFill>
                  <a:srgbClr val="000000"/>
                </a:solidFill>
                <a:latin typeface="Arial Italics"/>
              </a:rPr>
              <a:t>Songkla</a:t>
            </a:r>
            <a:r>
              <a:rPr lang="en-US" sz="2499" i="1" dirty="0">
                <a:solidFill>
                  <a:srgbClr val="000000"/>
                </a:solidFill>
                <a:latin typeface="Arial Italics"/>
              </a:rPr>
              <a:t> University, Hat </a:t>
            </a:r>
            <a:r>
              <a:rPr lang="en-US" sz="2499" i="1" dirty="0" err="1">
                <a:solidFill>
                  <a:srgbClr val="000000"/>
                </a:solidFill>
                <a:latin typeface="Arial Italics"/>
              </a:rPr>
              <a:t>Yai</a:t>
            </a:r>
            <a:r>
              <a:rPr lang="en-US" sz="2499" i="1" dirty="0">
                <a:solidFill>
                  <a:srgbClr val="000000"/>
                </a:solidFill>
                <a:latin typeface="Arial Italics"/>
              </a:rPr>
              <a:t>, Songkhla, Thailand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CD83-B2F1-E8BF-E880-0320F107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 Experimental and Results</a:t>
            </a:r>
            <a:endParaRPr lang="en-TH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70E238-AF66-DD4F-9CF2-169C841AB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9444" y="1825625"/>
            <a:ext cx="4491954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1. Throughput Comparison</a:t>
            </a:r>
            <a:endParaRPr lang="th-TH" dirty="0"/>
          </a:p>
          <a:p>
            <a:pPr lvl="1">
              <a:lnSpc>
                <a:spcPct val="120000"/>
              </a:lnSpc>
            </a:pPr>
            <a:r>
              <a:rPr lang="en-US" dirty="0"/>
              <a:t>SD image throughput: Our proposed approach achieved an average throughput of 13.38 MB/s, representing a 46.95% improvement compared to the referenced research's average throughput of 9.11 MB/s.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HD image throughput: Our proposed approach achieved an average throughput of 19.81 MB/s, demonstrating a significant 106.26% improvement compared to the referenced research's average throughput of 9.61 MB/s.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T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75AAA5-445B-4265-760F-820AD73CA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2" y="1825625"/>
            <a:ext cx="6779821" cy="4236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900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5E84-11CA-C30E-6380-94A50607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Experimental and Results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91032-FA20-1C9E-7105-879C38758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995" y="1836776"/>
            <a:ext cx="4471938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2. Each Frame Acquisition Time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SD image frame acquisition time: Our proposed approach achieved a substantial 92.31% reduction compared to the referenced research.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HD image frame acquisition time: Our proposed approach demonstrated an impressive 97.29% reduction compared to the referenced research.</a:t>
            </a:r>
          </a:p>
          <a:p>
            <a:pPr lvl="1"/>
            <a:endParaRPr lang="en-US" dirty="0"/>
          </a:p>
          <a:p>
            <a:endParaRPr lang="en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4FDDB-189E-0F48-CC50-EDB63AFB9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0" y="1690687"/>
            <a:ext cx="7066633" cy="480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683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DBB8-3451-90C1-C356-C3DA1A61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648" y="365125"/>
            <a:ext cx="4964151" cy="1325563"/>
          </a:xfrm>
        </p:spPr>
        <p:txBody>
          <a:bodyPr/>
          <a:lstStyle/>
          <a:p>
            <a:r>
              <a:rPr lang="en-US" b="1" dirty="0"/>
              <a:t>3. Experimental and Results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07B95-7E16-E48A-1A9A-BC31511AE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648" y="1825625"/>
            <a:ext cx="569672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3. Average Frame Acquisition Time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Achieved frame rates: With a linger time of 40 </a:t>
            </a:r>
            <a:r>
              <a:rPr lang="en-US" dirty="0" err="1"/>
              <a:t>ms</a:t>
            </a:r>
            <a:r>
              <a:rPr lang="en-US" dirty="0"/>
              <a:t>, frame rates of 34.16 FPS (SD) and 34.90 FPS (HD) were achieved, enabling efficient image processing using one consumer per camera in the system.</a:t>
            </a:r>
            <a:endParaRPr lang="en-TH" dirty="0"/>
          </a:p>
          <a:p>
            <a:pPr lvl="1">
              <a:lnSpc>
                <a:spcPct val="110000"/>
              </a:lnSpc>
            </a:pPr>
            <a:r>
              <a:rPr lang="en-US" dirty="0"/>
              <a:t>Real-time image processing: These frame rates align with the typical frame rate of CCTV cameras (30 FPS), enabling real-time image processing.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F9C30-71A6-16BC-1C21-F6B518A48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90" y="111255"/>
            <a:ext cx="5892140" cy="6635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B51946C8-4901-4AF4-BBBC-69A34490ADE3}"/>
              </a:ext>
            </a:extLst>
          </p:cNvPr>
          <p:cNvSpPr/>
          <p:nvPr/>
        </p:nvSpPr>
        <p:spPr>
          <a:xfrm>
            <a:off x="461727" y="2426330"/>
            <a:ext cx="344031" cy="2263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65117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71B6B-5C3E-C073-6F9F-B672D208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Experimental and Results</a:t>
            </a:r>
            <a:endParaRPr lang="en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6D3EA-AA31-FC09-BD6A-D525995F3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39" y="1690688"/>
            <a:ext cx="8216922" cy="4363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A9D83868-2349-4618-0CB2-51D60A10C97C}"/>
              </a:ext>
            </a:extLst>
          </p:cNvPr>
          <p:cNvSpPr/>
          <p:nvPr/>
        </p:nvSpPr>
        <p:spPr>
          <a:xfrm rot="16200000">
            <a:off x="4246077" y="5423027"/>
            <a:ext cx="344031" cy="2263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47246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73C1-53A9-86C7-FAFF-F70B3AC9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Experimental and Results</a:t>
            </a:r>
            <a:endParaRPr lang="en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D81933-27D6-79C0-893F-4BB38877D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783" y="1508078"/>
            <a:ext cx="8504434" cy="480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5D6700AE-A833-92B7-7528-344075632811}"/>
              </a:ext>
            </a:extLst>
          </p:cNvPr>
          <p:cNvSpPr/>
          <p:nvPr/>
        </p:nvSpPr>
        <p:spPr>
          <a:xfrm rot="16200000">
            <a:off x="4716859" y="5640310"/>
            <a:ext cx="344031" cy="2263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18621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CD83-B2F1-E8BF-E880-0320F107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4. Conclusion</a:t>
            </a:r>
            <a:endParaRPr lang="en-TH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70E238-AF66-DD4F-9CF2-169C841AB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Proposed concept resulted in up to 45.95% and 106.26% improvement for SD and HD resolution images, respectively.</a:t>
            </a:r>
          </a:p>
          <a:p>
            <a:pPr>
              <a:lnSpc>
                <a:spcPct val="100000"/>
              </a:lnSpc>
            </a:pPr>
            <a:r>
              <a:rPr lang="en-US" dirty="0"/>
              <a:t>After adjusting producer settings, our concept showed higher throughput compared to referenced research, with an increase of 88.55% for SD images and 190.75% for HD images using a linger time of 40 </a:t>
            </a:r>
            <a:r>
              <a:rPr lang="en-US" dirty="0" err="1"/>
              <a:t>ms</a:t>
            </a:r>
            <a:r>
              <a:rPr lang="en-US" dirty="0"/>
              <a:t> and a batch size of 400 bytes.</a:t>
            </a:r>
          </a:p>
          <a:p>
            <a:pPr>
              <a:lnSpc>
                <a:spcPct val="100000"/>
              </a:lnSpc>
            </a:pP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71358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80A4-E01A-17F8-0BB8-11FE2A42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Limitation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3CE3E-6B11-42A3-C9C0-88A62B6C0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Limited comparison to other MOMs: The concept focuses on optimizing the image processing workflow using a specific MOM. Further studies can explore comparisons with other MOMs to enhance performance.</a:t>
            </a:r>
          </a:p>
          <a:p>
            <a:r>
              <a:rPr lang="en-US" dirty="0"/>
              <a:t>Unexplored potential of MOM clustering: While addressing workflow optimization, MOM clustering's potential for improving research development efficiency remains unexplored.</a:t>
            </a:r>
          </a:p>
          <a:p>
            <a:r>
              <a:rPr lang="en-US" dirty="0"/>
              <a:t>Scope for broader research: Although the concept enhances system performance, further research can explore additional factors to optimize the image processing workflow in surveillance systems.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923552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D966-C533-70D6-0995-10E237611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b="1" dirty="0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1F75A-3048-EF27-461B-CB0F59585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Helvetica Neue" panose="02000503000000020004" pitchFamily="2" charset="0"/>
              </a:rPr>
              <a:t>Introduction</a:t>
            </a:r>
          </a:p>
          <a:p>
            <a:pPr marL="457200" lvl="1" indent="0">
              <a:buNone/>
            </a:pPr>
            <a:r>
              <a:rPr lang="en-US" dirty="0">
                <a:latin typeface="Helvetica Neue" panose="02000503000000020004" pitchFamily="2" charset="0"/>
              </a:rPr>
              <a:t>1.1 </a:t>
            </a:r>
            <a:r>
              <a:rPr lang="en-US" dirty="0">
                <a:effectLst/>
                <a:latin typeface="Helvetica Neue" panose="02000503000000020004" pitchFamily="2" charset="0"/>
              </a:rPr>
              <a:t>Surveillance Platform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1.2 Literature Review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1.3 Objective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Helvetica Neue" panose="02000503000000020004" pitchFamily="2" charset="0"/>
              </a:rPr>
              <a:t>Proposed Research Conceptual Idea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2.1 Image </a:t>
            </a:r>
            <a:r>
              <a:rPr lang="en-US" dirty="0">
                <a:latin typeface="Helvetica Neue" panose="02000503000000020004" pitchFamily="2" charset="0"/>
              </a:rPr>
              <a:t>P</a:t>
            </a:r>
            <a:r>
              <a:rPr lang="en-US" dirty="0">
                <a:effectLst/>
                <a:latin typeface="Helvetica Neue" panose="02000503000000020004" pitchFamily="2" charset="0"/>
              </a:rPr>
              <a:t>rocessing Pipeline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2.2 Existing System Problems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2.3 Proposed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Helvetica Neue" panose="02000503000000020004" pitchFamily="2" charset="0"/>
              </a:rPr>
              <a:t>Experimental and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Helvetica Neue" panose="02000503000000020004" pitchFamily="2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8067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CD83-B2F1-E8BF-E880-0320F107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b="1" dirty="0"/>
              <a:t>1.1 Surveillance Platform</a:t>
            </a:r>
          </a:p>
        </p:txBody>
      </p:sp>
      <p:pic>
        <p:nvPicPr>
          <p:cNvPr id="51" name="Picture 2" descr="Cctv Cameras Images | Free Photos, PNG Stickers, Wallpapers &amp; Backgrounds -  rawpixel">
            <a:extLst>
              <a:ext uri="{FF2B5EF4-FFF2-40B4-BE49-F238E27FC236}">
                <a16:creationId xmlns:a16="http://schemas.microsoft.com/office/drawing/2014/main" id="{79A83B26-73E7-A9E9-A780-6711CE69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6750" y1="55750" x2="36750" y2="55750"/>
                        <a14:foregroundMark x1="14750" y1="37125" x2="14750" y2="37125"/>
                        <a14:foregroundMark x1="22625" y1="40000" x2="22625" y2="40000"/>
                        <a14:foregroundMark x1="18125" y1="39875" x2="18125" y2="39875"/>
                        <a14:foregroundMark x1="28375" y1="49125" x2="28375" y2="49125"/>
                        <a14:foregroundMark x1="30500" y1="50625" x2="30500" y2="50625"/>
                        <a14:foregroundMark x1="23000" y1="55125" x2="23000" y2="55125"/>
                        <a14:foregroundMark x1="33750" y1="55500" x2="33750" y2="55500"/>
                        <a14:foregroundMark x1="57750" y1="61875" x2="57750" y2="61875"/>
                        <a14:foregroundMark x1="58375" y1="56125" x2="58375" y2="56125"/>
                        <a14:foregroundMark x1="62750" y1="67875" x2="62750" y2="67875"/>
                        <a14:foregroundMark x1="56875" y1="68625" x2="56875" y2="68625"/>
                        <a14:foregroundMark x1="53375" y1="75875" x2="53375" y2="75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20" y="2564672"/>
            <a:ext cx="864328" cy="8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B6F2414-D968-6ACB-4F45-3C64EE212284}"/>
              </a:ext>
            </a:extLst>
          </p:cNvPr>
          <p:cNvSpPr txBox="1"/>
          <p:nvPr/>
        </p:nvSpPr>
        <p:spPr>
          <a:xfrm>
            <a:off x="1254558" y="3288576"/>
            <a:ext cx="215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CCTV or Video Source</a:t>
            </a:r>
            <a:endParaRPr lang="th-TH" dirty="0">
              <a:latin typeface="Times New Roman" panose="02020603050405020304" pitchFamily="18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DB970D0-6F08-2228-C5E9-5EA624237E3C}"/>
              </a:ext>
            </a:extLst>
          </p:cNvPr>
          <p:cNvCxnSpPr>
            <a:cxnSpLocks/>
          </p:cNvCxnSpPr>
          <p:nvPr/>
        </p:nvCxnSpPr>
        <p:spPr>
          <a:xfrm>
            <a:off x="3408609" y="3025741"/>
            <a:ext cx="20572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10F7FC6-2813-2387-1076-AFBACE1362B4}"/>
              </a:ext>
            </a:extLst>
          </p:cNvPr>
          <p:cNvGrpSpPr/>
          <p:nvPr/>
        </p:nvGrpSpPr>
        <p:grpSpPr>
          <a:xfrm>
            <a:off x="3103013" y="2027407"/>
            <a:ext cx="1149886" cy="723571"/>
            <a:chOff x="6690629" y="834385"/>
            <a:chExt cx="412467" cy="320937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6E4E7D9-DB00-B0C4-1971-C402074766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12794" t="8897" r="58622" b="17871"/>
            <a:stretch/>
          </p:blipFill>
          <p:spPr>
            <a:xfrm>
              <a:off x="6690629" y="834385"/>
              <a:ext cx="319771" cy="230408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69C5545-699A-3B44-174C-7CA50D0FD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12794" t="8897" r="58622" b="17871"/>
            <a:stretch/>
          </p:blipFill>
          <p:spPr>
            <a:xfrm>
              <a:off x="6736972" y="883377"/>
              <a:ext cx="319771" cy="230408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4FC8764E-B7D3-3467-4601-3DFA2FEB3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12794" t="8897" r="58622" b="17871"/>
            <a:stretch/>
          </p:blipFill>
          <p:spPr>
            <a:xfrm>
              <a:off x="6783325" y="924914"/>
              <a:ext cx="319771" cy="230408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922F27C-E4A9-C25C-A71E-7199FAF998CD}"/>
              </a:ext>
            </a:extLst>
          </p:cNvPr>
          <p:cNvSpPr txBox="1"/>
          <p:nvPr/>
        </p:nvSpPr>
        <p:spPr>
          <a:xfrm>
            <a:off x="4226135" y="2223709"/>
            <a:ext cx="121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Frames</a:t>
            </a:r>
            <a:endParaRPr lang="th-TH" dirty="0">
              <a:latin typeface="Times New Roman" panose="02020603050405020304" pitchFamily="18" charset="0"/>
            </a:endParaRPr>
          </a:p>
        </p:txBody>
      </p:sp>
      <p:sp>
        <p:nvSpPr>
          <p:cNvPr id="59" name="Rectangle: Rounded Corners 4">
            <a:extLst>
              <a:ext uri="{FF2B5EF4-FFF2-40B4-BE49-F238E27FC236}">
                <a16:creationId xmlns:a16="http://schemas.microsoft.com/office/drawing/2014/main" id="{30EA8B1B-7D76-D62B-DAF9-0B5C64272169}"/>
              </a:ext>
            </a:extLst>
          </p:cNvPr>
          <p:cNvSpPr/>
          <p:nvPr/>
        </p:nvSpPr>
        <p:spPr>
          <a:xfrm>
            <a:off x="5751855" y="2626227"/>
            <a:ext cx="1331064" cy="8643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</a:rPr>
              <a:t>Image Processing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</a:rPr>
              <a:t>Process</a:t>
            </a:r>
            <a:endParaRPr lang="th-TH" sz="3200" dirty="0">
              <a:latin typeface="Times New Roman" panose="02020603050405020304" pitchFamily="18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1970C49-4BD0-73AD-7E34-1087FAAF42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830" t="31507" r="72763" b="21915"/>
          <a:stretch/>
        </p:blipFill>
        <p:spPr>
          <a:xfrm>
            <a:off x="7988177" y="2938851"/>
            <a:ext cx="329820" cy="9802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2808973-B9CA-F34E-8A8D-9F3416A949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895" t="34438" r="73558" b="56277"/>
          <a:stretch/>
        </p:blipFill>
        <p:spPr>
          <a:xfrm>
            <a:off x="7880299" y="2110679"/>
            <a:ext cx="525028" cy="538274"/>
          </a:xfrm>
          <a:prstGeom prst="rect">
            <a:avLst/>
          </a:prstGeom>
        </p:spPr>
      </p:pic>
      <p:pic>
        <p:nvPicPr>
          <p:cNvPr id="62" name="Graphic 61" descr="Miscellaneous with solid fill">
            <a:extLst>
              <a:ext uri="{FF2B5EF4-FFF2-40B4-BE49-F238E27FC236}">
                <a16:creationId xmlns:a16="http://schemas.microsoft.com/office/drawing/2014/main" id="{88774A63-6398-0C57-3A2E-E4B6CA563B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51135" y="2715079"/>
            <a:ext cx="461006" cy="461006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D66EB0F-AE6A-1120-F572-16CA1553DB22}"/>
              </a:ext>
            </a:extLst>
          </p:cNvPr>
          <p:cNvCxnSpPr>
            <a:cxnSpLocks/>
            <a:stCxn id="59" idx="3"/>
            <a:endCxn id="61" idx="1"/>
          </p:cNvCxnSpPr>
          <p:nvPr/>
        </p:nvCxnSpPr>
        <p:spPr>
          <a:xfrm flipV="1">
            <a:off x="7082919" y="2379816"/>
            <a:ext cx="797380" cy="6785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43049AA-19BD-2F34-1ED0-9B30B0626D71}"/>
              </a:ext>
            </a:extLst>
          </p:cNvPr>
          <p:cNvCxnSpPr>
            <a:cxnSpLocks/>
            <a:stCxn id="59" idx="3"/>
            <a:endCxn id="60" idx="1"/>
          </p:cNvCxnSpPr>
          <p:nvPr/>
        </p:nvCxnSpPr>
        <p:spPr>
          <a:xfrm>
            <a:off x="7082919" y="3058391"/>
            <a:ext cx="905258" cy="370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4855432-0B42-CAD8-4291-A1731DB446E9}"/>
              </a:ext>
            </a:extLst>
          </p:cNvPr>
          <p:cNvSpPr txBox="1"/>
          <p:nvPr/>
        </p:nvSpPr>
        <p:spPr>
          <a:xfrm>
            <a:off x="8317997" y="2138900"/>
            <a:ext cx="139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Recognition</a:t>
            </a:r>
            <a:endParaRPr lang="th-TH" dirty="0">
              <a:latin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EB6C40-2A44-DB69-E4C8-A8A5E1276824}"/>
              </a:ext>
            </a:extLst>
          </p:cNvPr>
          <p:cNvSpPr txBox="1"/>
          <p:nvPr/>
        </p:nvSpPr>
        <p:spPr>
          <a:xfrm>
            <a:off x="8317997" y="3167390"/>
            <a:ext cx="139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</a:rPr>
              <a:t>Behavior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</a:rPr>
              <a:t>Recognition</a:t>
            </a:r>
            <a:endParaRPr lang="th-TH" dirty="0">
              <a:latin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77F5175-1832-33EF-3687-05A14B6D53D1}"/>
              </a:ext>
            </a:extLst>
          </p:cNvPr>
          <p:cNvSpPr txBox="1"/>
          <p:nvPr/>
        </p:nvSpPr>
        <p:spPr>
          <a:xfrm>
            <a:off x="10119132" y="2760916"/>
            <a:ext cx="110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th-TH" sz="1200" dirty="0">
              <a:latin typeface="Times New Roman" panose="02020603050405020304" pitchFamily="18" charset="0"/>
            </a:endParaRPr>
          </a:p>
        </p:txBody>
      </p:sp>
      <p:sp>
        <p:nvSpPr>
          <p:cNvPr id="68" name="Right Brace 67">
            <a:extLst>
              <a:ext uri="{FF2B5EF4-FFF2-40B4-BE49-F238E27FC236}">
                <a16:creationId xmlns:a16="http://schemas.microsoft.com/office/drawing/2014/main" id="{BE7441B9-0185-CA74-F0A5-E781A03B204D}"/>
              </a:ext>
            </a:extLst>
          </p:cNvPr>
          <p:cNvSpPr/>
          <p:nvPr/>
        </p:nvSpPr>
        <p:spPr>
          <a:xfrm>
            <a:off x="9801370" y="1776491"/>
            <a:ext cx="398922" cy="232472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7" name="Content Placeholder 6">
            <a:extLst>
              <a:ext uri="{FF2B5EF4-FFF2-40B4-BE49-F238E27FC236}">
                <a16:creationId xmlns:a16="http://schemas.microsoft.com/office/drawing/2014/main" id="{53C4A358-180E-9EE2-9DEE-D551487F8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4347622"/>
            <a:ext cx="9673856" cy="195621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Real-time video processing system for CCTV and cloud-stored videos.</a:t>
            </a:r>
          </a:p>
          <a:p>
            <a:r>
              <a:rPr lang="en-US" sz="2400" dirty="0"/>
              <a:t>Performs frame-by-frame analysis such as Includes face recognition , behavior detection , etc.</a:t>
            </a:r>
          </a:p>
          <a:p>
            <a:r>
              <a:rPr lang="en-US" sz="2400" dirty="0"/>
              <a:t>Deployed for security in indoor and outdoor areas of diverse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208784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CD83-B2F1-E8BF-E880-0320F107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b="1" dirty="0"/>
              <a:t>1.2 Literature 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70E238-AF66-DD4F-9CF2-169C841AB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766" y="1825625"/>
            <a:ext cx="4808034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1.</a:t>
            </a:r>
            <a:r>
              <a:rPr lang="th-TH" dirty="0"/>
              <a:t> </a:t>
            </a:r>
            <a:r>
              <a:rPr lang="en-US" dirty="0"/>
              <a:t>Surveillance Platform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Data transmission technique: Image data is sent through a central distribution worker.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Communication medium for workload distribution: Used to send image to a central system called message-oriented middleware (MOM).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Specialized software processing: Microservices employed for tasks like face and object detection upon receiving data in the central system.</a:t>
            </a:r>
          </a:p>
          <a:p>
            <a:pPr>
              <a:lnSpc>
                <a:spcPct val="120000"/>
              </a:lnSpc>
            </a:pPr>
            <a:endParaRPr lang="en-TH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2EFBFE4-313E-3EB2-88C5-1DABF3779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6" y="2195705"/>
            <a:ext cx="6035752" cy="3079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521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CD83-B2F1-E8BF-E880-0320F107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b="1" dirty="0"/>
              <a:t>1.2 Literature 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70E238-AF66-DD4F-9CF2-169C841AB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MOM Improvement using Apache Kafka </a:t>
            </a:r>
          </a:p>
          <a:p>
            <a:endParaRPr lang="en-T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D672F2-4F83-8A65-338F-EEA3F9AAE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386" y="2619759"/>
            <a:ext cx="5696414" cy="276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CB6D5B-D7F5-CB09-66D9-AB9AD7B85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2521744"/>
            <a:ext cx="5892800" cy="295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81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CD83-B2F1-E8BF-E880-0320F107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b="1" dirty="0"/>
              <a:t>1.3 Objective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70E238-AF66-DD4F-9CF2-169C841AB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Enhancing image processing speed: Focus on improving the speed of image processing for each frame.</a:t>
            </a:r>
          </a:p>
          <a:p>
            <a:r>
              <a:rPr lang="en-US" dirty="0"/>
              <a:t>Improving system throughput: Aim to enhance the overall throughput of the system.</a:t>
            </a:r>
          </a:p>
          <a:p>
            <a:r>
              <a:rPr lang="en-US" dirty="0"/>
              <a:t>Supporting growing CCTV demands: Address the increasing demands associated with closed-circuit television (CCTV) systems.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50376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CD83-B2F1-E8BF-E880-0320F107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b="1" dirty="0"/>
              <a:t>2.1 </a:t>
            </a:r>
            <a:r>
              <a:rPr lang="en-US" b="1" dirty="0"/>
              <a:t>Image Processing Pipeline</a:t>
            </a:r>
            <a:endParaRPr lang="en-TH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70E238-AF66-DD4F-9CF2-169C841AB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process of video analytics </a:t>
            </a:r>
          </a:p>
          <a:p>
            <a:pPr marL="0" indent="0">
              <a:buNone/>
            </a:pPr>
            <a:endParaRPr lang="en-T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027F4-CF27-A4D0-E5EB-A4189B111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" y="2656049"/>
            <a:ext cx="11323320" cy="221260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7F6B1E9-22D8-56D9-A792-328D9B3DD327}"/>
              </a:ext>
            </a:extLst>
          </p:cNvPr>
          <p:cNvSpPr/>
          <p:nvPr/>
        </p:nvSpPr>
        <p:spPr>
          <a:xfrm>
            <a:off x="1166327" y="5150498"/>
            <a:ext cx="447869" cy="4478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37AFE0-93A6-28F1-FC82-089C2BB70507}"/>
              </a:ext>
            </a:extLst>
          </p:cNvPr>
          <p:cNvSpPr/>
          <p:nvPr/>
        </p:nvSpPr>
        <p:spPr>
          <a:xfrm>
            <a:off x="2942253" y="5150497"/>
            <a:ext cx="447869" cy="4478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713DD4-9F43-8248-6EDD-3064A345EF41}"/>
              </a:ext>
            </a:extLst>
          </p:cNvPr>
          <p:cNvSpPr/>
          <p:nvPr/>
        </p:nvSpPr>
        <p:spPr>
          <a:xfrm>
            <a:off x="4830147" y="5150496"/>
            <a:ext cx="447869" cy="4478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D7628F-7A6E-F9B3-52B5-B29BA040C578}"/>
              </a:ext>
            </a:extLst>
          </p:cNvPr>
          <p:cNvSpPr/>
          <p:nvPr/>
        </p:nvSpPr>
        <p:spPr>
          <a:xfrm>
            <a:off x="6783356" y="5159824"/>
            <a:ext cx="447869" cy="4478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6F3C71-9DD3-1C7E-7C7E-B119B684F40B}"/>
              </a:ext>
            </a:extLst>
          </p:cNvPr>
          <p:cNvSpPr/>
          <p:nvPr/>
        </p:nvSpPr>
        <p:spPr>
          <a:xfrm>
            <a:off x="8671250" y="5150495"/>
            <a:ext cx="447869" cy="4478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dirty="0"/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D667F8-856F-CE22-BBDC-B1E2A972108B}"/>
              </a:ext>
            </a:extLst>
          </p:cNvPr>
          <p:cNvSpPr/>
          <p:nvPr/>
        </p:nvSpPr>
        <p:spPr>
          <a:xfrm>
            <a:off x="10534262" y="5150494"/>
            <a:ext cx="447869" cy="4478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dirty="0"/>
              <a:t>6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70A93D-8B7E-B9E9-8FD5-21CB8792ED0E}"/>
              </a:ext>
            </a:extLst>
          </p:cNvPr>
          <p:cNvCxnSpPr>
            <a:cxnSpLocks/>
          </p:cNvCxnSpPr>
          <p:nvPr/>
        </p:nvCxnSpPr>
        <p:spPr>
          <a:xfrm>
            <a:off x="1166327" y="5776332"/>
            <a:ext cx="99179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7549509-CD0C-EF90-2C75-127A68E3B0B9}"/>
              </a:ext>
            </a:extLst>
          </p:cNvPr>
          <p:cNvSpPr txBox="1"/>
          <p:nvPr/>
        </p:nvSpPr>
        <p:spPr>
          <a:xfrm>
            <a:off x="1276084" y="5791982"/>
            <a:ext cx="163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Processing Step</a:t>
            </a:r>
            <a:endParaRPr lang="en-TH" i="1" dirty="0"/>
          </a:p>
        </p:txBody>
      </p:sp>
    </p:spTree>
    <p:extLst>
      <p:ext uri="{BB962C8B-B14F-4D97-AF65-F5344CB8AC3E}">
        <p14:creationId xmlns:p14="http://schemas.microsoft.com/office/powerpoint/2010/main" val="305961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CD83-B2F1-E8BF-E880-0320F107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H" b="1" dirty="0"/>
              <a:t>2.2 </a:t>
            </a:r>
            <a:r>
              <a:rPr lang="en-US" b="1" dirty="0"/>
              <a:t>Existing System Problems</a:t>
            </a:r>
            <a:endParaRPr lang="en-TH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70E238-AF66-DD4F-9CF2-169C841AB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Iterative image transmissions: Literature review and analysis reveal that continuously sending images to the data bus in the image processing pipeline results in iterative image transmissions.</a:t>
            </a:r>
          </a:p>
          <a:p>
            <a:pPr>
              <a:lnSpc>
                <a:spcPct val="100000"/>
              </a:lnSpc>
            </a:pPr>
            <a:r>
              <a:rPr lang="en-US" dirty="0"/>
              <a:t>Inefficient resource utilization: This iterative transmission can lead to sending the same image multiple times, which inefficiently utilizes system resources.</a:t>
            </a:r>
          </a:p>
          <a:p>
            <a:pPr>
              <a:lnSpc>
                <a:spcPct val="100000"/>
              </a:lnSpc>
            </a:pPr>
            <a:r>
              <a:rPr lang="en-US" dirty="0"/>
              <a:t>Increased processing latency: The repetitive transmission contributes to increased processing latency, as Kafka's storage involves writing to the hard disk.</a:t>
            </a:r>
          </a:p>
          <a:p>
            <a:pPr>
              <a:lnSpc>
                <a:spcPct val="100000"/>
              </a:lnSpc>
            </a:pP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58676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CD83-B2F1-E8BF-E880-0320F107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H" b="1" dirty="0"/>
              <a:t>2.3 </a:t>
            </a:r>
            <a:r>
              <a:rPr lang="en-US" b="1" dirty="0"/>
              <a:t>Proposed System</a:t>
            </a:r>
            <a:endParaRPr lang="en-TH" b="1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6E95CC4F-084D-2F72-2FE0-CE220CEC0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83" y="1958318"/>
            <a:ext cx="6717581" cy="3171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99A999FE-6430-36AC-F214-C8E17A0A7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9444" y="1825625"/>
            <a:ext cx="4094356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Decoupling image transmission from message transmission: The concept involves utilizing a Distributed File System (DFS) to store image frames separately from the message transmission in MOM.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Metadata-based approach: Instead of sending the actual image frames, only necessary metadata (e.g., link or path) is sent to access the corresponding file in the DFS.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Efficient resource usage: By avoiding duplicate image transmissions and sending only metadata, redundancy is reduced, and resource utilization is optimized within the image processing pipeline.</a:t>
            </a:r>
          </a:p>
          <a:p>
            <a:pPr>
              <a:lnSpc>
                <a:spcPct val="120000"/>
              </a:lnSpc>
            </a:pPr>
            <a:endParaRPr lang="en-TH" sz="1600" dirty="0"/>
          </a:p>
        </p:txBody>
      </p:sp>
    </p:spTree>
    <p:extLst>
      <p:ext uri="{BB962C8B-B14F-4D97-AF65-F5344CB8AC3E}">
        <p14:creationId xmlns:p14="http://schemas.microsoft.com/office/powerpoint/2010/main" val="2769925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908</Words>
  <Application>Microsoft Macintosh PowerPoint</Application>
  <PresentationFormat>Widescreen</PresentationFormat>
  <Paragraphs>101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Bold</vt:lpstr>
      <vt:lpstr>Arial Italics</vt:lpstr>
      <vt:lpstr>Calibri</vt:lpstr>
      <vt:lpstr>Helvetica Neue</vt:lpstr>
      <vt:lpstr>Söhne</vt:lpstr>
      <vt:lpstr>Times New Roman</vt:lpstr>
      <vt:lpstr>Office Theme</vt:lpstr>
      <vt:lpstr>PowerPoint Presentation</vt:lpstr>
      <vt:lpstr>Table of Content</vt:lpstr>
      <vt:lpstr>1.1 Surveillance Platform</vt:lpstr>
      <vt:lpstr>1.2 Literature Review</vt:lpstr>
      <vt:lpstr>1.2 Literature Review</vt:lpstr>
      <vt:lpstr>1.3 Objective</vt:lpstr>
      <vt:lpstr>2.1 Image Processing Pipeline</vt:lpstr>
      <vt:lpstr>2.2 Existing System Problems</vt:lpstr>
      <vt:lpstr>2.3 Proposed System</vt:lpstr>
      <vt:lpstr>3. Experimental and Results</vt:lpstr>
      <vt:lpstr>3. Experimental and Results</vt:lpstr>
      <vt:lpstr>3. Experimental and Results</vt:lpstr>
      <vt:lpstr>3. Experimental and Results</vt:lpstr>
      <vt:lpstr>3. Experimental and Results</vt:lpstr>
      <vt:lpstr>4. Conclusion</vt:lpstr>
      <vt:lpstr>5. Limitation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SEOULCHA RATMUMAD</cp:lastModifiedBy>
  <cp:revision>4</cp:revision>
  <dcterms:created xsi:type="dcterms:W3CDTF">2023-05-16T14:53:12Z</dcterms:created>
  <dcterms:modified xsi:type="dcterms:W3CDTF">2023-06-24T14:56:13Z</dcterms:modified>
</cp:coreProperties>
</file>