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1"/>
  </p:notesMasterIdLst>
  <p:sldIdLst>
    <p:sldId id="256" r:id="rId2"/>
    <p:sldId id="257" r:id="rId3"/>
    <p:sldId id="261" r:id="rId4"/>
    <p:sldId id="262" r:id="rId5"/>
    <p:sldId id="263" r:id="rId6"/>
    <p:sldId id="264" r:id="rId7"/>
    <p:sldId id="266" r:id="rId8"/>
    <p:sldId id="267" r:id="rId9"/>
    <p:sldId id="269" r:id="rId10"/>
    <p:sldId id="270" r:id="rId11"/>
    <p:sldId id="271" r:id="rId12"/>
    <p:sldId id="272" r:id="rId13"/>
    <p:sldId id="273" r:id="rId14"/>
    <p:sldId id="275" r:id="rId15"/>
    <p:sldId id="276" r:id="rId16"/>
    <p:sldId id="274" r:id="rId17"/>
    <p:sldId id="277" r:id="rId18"/>
    <p:sldId id="278" r:id="rId19"/>
    <p:sldId id="282" r:id="rId20"/>
    <p:sldId id="281" r:id="rId21"/>
    <p:sldId id="283" r:id="rId22"/>
    <p:sldId id="286" r:id="rId23"/>
    <p:sldId id="279" r:id="rId24"/>
    <p:sldId id="287" r:id="rId25"/>
    <p:sldId id="288" r:id="rId26"/>
    <p:sldId id="289" r:id="rId27"/>
    <p:sldId id="280" r:id="rId28"/>
    <p:sldId id="290" r:id="rId29"/>
    <p:sldId id="291" r:id="rId30"/>
    <p:sldId id="292" r:id="rId31"/>
    <p:sldId id="284" r:id="rId32"/>
    <p:sldId id="294" r:id="rId33"/>
    <p:sldId id="295" r:id="rId34"/>
    <p:sldId id="285" r:id="rId35"/>
    <p:sldId id="258" r:id="rId36"/>
    <p:sldId id="296" r:id="rId37"/>
    <p:sldId id="297" r:id="rId38"/>
    <p:sldId id="298" r:id="rId39"/>
    <p:sldId id="299" r:id="rId40"/>
  </p:sldIdLst>
  <p:sldSz cx="12192000" cy="6858000"/>
  <p:notesSz cx="6858000" cy="9144000"/>
  <p:embeddedFontLst>
    <p:embeddedFont>
      <p:font typeface="Arial Bold" panose="020B0704020202020204" pitchFamily="34" charset="0"/>
      <p:bold r:id="rId42"/>
    </p:embeddedFon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Lst>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EA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สไตล์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80528" autoAdjust="0"/>
  </p:normalViewPr>
  <p:slideViewPr>
    <p:cSldViewPr snapToGrid="0">
      <p:cViewPr varScale="1">
        <p:scale>
          <a:sx n="69" d="100"/>
          <a:sy n="69" d="100"/>
        </p:scale>
        <p:origin x="984" y="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ตัวแทนวันที่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43788-9DCD-4EA5-B1F9-E390793C2FBE}" type="datetimeFigureOut">
              <a:rPr lang="en-GB" smtClean="0"/>
              <a:t>23/06/2023</a:t>
            </a:fld>
            <a:endParaRPr lang="en-GB"/>
          </a:p>
        </p:txBody>
      </p:sp>
      <p:sp>
        <p:nvSpPr>
          <p:cNvPr id="4" name="ตัวแทนรูปบนสไลด์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ตัวแทนบันทึกย่อ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GB"/>
          </a:p>
        </p:txBody>
      </p:sp>
      <p:sp>
        <p:nvSpPr>
          <p:cNvPr id="6" name="ตัวแทนท้ายกระดา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ตัวแทนหมายเลขสไลด์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BD0AE0-239B-4596-9AD4-C82422E8CD30}" type="slidenum">
              <a:rPr lang="en-GB" smtClean="0"/>
              <a:t>‹#›</a:t>
            </a:fld>
            <a:endParaRPr lang="en-GB"/>
          </a:p>
        </p:txBody>
      </p:sp>
    </p:spTree>
    <p:extLst>
      <p:ext uri="{BB962C8B-B14F-4D97-AF65-F5344CB8AC3E}">
        <p14:creationId xmlns:p14="http://schemas.microsoft.com/office/powerpoint/2010/main" val="310746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GB" dirty="0"/>
              <a:t>Good afternoon. My name is Panupong </a:t>
            </a:r>
            <a:r>
              <a:rPr lang="en-GB" dirty="0" err="1"/>
              <a:t>Sunkom</a:t>
            </a:r>
            <a:r>
              <a:rPr lang="en-GB" dirty="0"/>
              <a:t>. I am a master's student from </a:t>
            </a:r>
            <a:r>
              <a:rPr lang="en-GB" dirty="0" err="1"/>
              <a:t>Kasetsart</a:t>
            </a:r>
            <a:r>
              <a:rPr lang="en-GB" dirty="0"/>
              <a:t> University and one of the authors of this work, which is called</a:t>
            </a:r>
            <a:r>
              <a:rPr lang="en-US" dirty="0"/>
              <a:t>… .</a:t>
            </a:r>
          </a:p>
          <a:p>
            <a:r>
              <a:rPr lang="en-GB" dirty="0"/>
              <a:t>This work also has co-authors, who are professor </a:t>
            </a:r>
            <a:r>
              <a:rPr lang="en-GB" dirty="0" err="1"/>
              <a:t>Denchai</a:t>
            </a:r>
            <a:r>
              <a:rPr lang="en-GB" dirty="0"/>
              <a:t> from </a:t>
            </a:r>
            <a:r>
              <a:rPr lang="en-GB" dirty="0" err="1"/>
              <a:t>Kasetsart</a:t>
            </a:r>
            <a:r>
              <a:rPr lang="en-GB" dirty="0"/>
              <a:t> University, </a:t>
            </a:r>
            <a:r>
              <a:rPr lang="en-GB" dirty="0" err="1"/>
              <a:t>Dr.</a:t>
            </a:r>
            <a:r>
              <a:rPr lang="en-GB" dirty="0"/>
              <a:t> </a:t>
            </a:r>
            <a:r>
              <a:rPr lang="en-GB" dirty="0" err="1"/>
              <a:t>chad</a:t>
            </a:r>
            <a:r>
              <a:rPr lang="en-GB" dirty="0"/>
              <a:t> chai from NSTDA and professor </a:t>
            </a:r>
            <a:r>
              <a:rPr lang="en-GB" dirty="0" err="1"/>
              <a:t>minoru</a:t>
            </a:r>
            <a:r>
              <a:rPr lang="en-GB" dirty="0"/>
              <a:t> from Tokyo tech</a:t>
            </a:r>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1</a:t>
            </a:fld>
            <a:endParaRPr lang="en-GB"/>
          </a:p>
        </p:txBody>
      </p:sp>
    </p:spTree>
    <p:extLst>
      <p:ext uri="{BB962C8B-B14F-4D97-AF65-F5344CB8AC3E}">
        <p14:creationId xmlns:p14="http://schemas.microsoft.com/office/powerpoint/2010/main" val="2720192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GB" dirty="0"/>
              <a:t>After obtaining matrix s from the first equation, you can calculate the </a:t>
            </a:r>
            <a:r>
              <a:rPr lang="en-GB" dirty="0" err="1"/>
              <a:t>rppg</a:t>
            </a:r>
            <a:r>
              <a:rPr lang="en-GB" dirty="0"/>
              <a:t> signal by using equation number 2. </a:t>
            </a:r>
          </a:p>
          <a:p>
            <a:r>
              <a:rPr lang="en-GB" dirty="0"/>
              <a:t>s1 and s2 denote the first and second row values in the matrix s</a:t>
            </a:r>
          </a:p>
          <a:p>
            <a:r>
              <a:rPr lang="en-GB" dirty="0"/>
              <a:t>Alpha is calculated by dividing the standard deviation values of s1 and s2</a:t>
            </a:r>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10</a:t>
            </a:fld>
            <a:endParaRPr lang="en-GB"/>
          </a:p>
        </p:txBody>
      </p:sp>
    </p:spTree>
    <p:extLst>
      <p:ext uri="{BB962C8B-B14F-4D97-AF65-F5344CB8AC3E}">
        <p14:creationId xmlns:p14="http://schemas.microsoft.com/office/powerpoint/2010/main" val="1226180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We will go to the next section, which is the proposed method</a:t>
            </a:r>
            <a:endParaRPr lang="en-GB" dirty="0"/>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11</a:t>
            </a:fld>
            <a:endParaRPr lang="en-GB"/>
          </a:p>
        </p:txBody>
      </p:sp>
    </p:spTree>
    <p:extLst>
      <p:ext uri="{BB962C8B-B14F-4D97-AF65-F5344CB8AC3E}">
        <p14:creationId xmlns:p14="http://schemas.microsoft.com/office/powerpoint/2010/main" val="4011599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GB" dirty="0"/>
              <a:t>This is the overview of the proposed method in our work</a:t>
            </a:r>
          </a:p>
          <a:p>
            <a:r>
              <a:rPr lang="en-US" dirty="0"/>
              <a:t>we will divide it into 4 parts,</a:t>
            </a:r>
          </a:p>
          <a:p>
            <a:r>
              <a:rPr lang="en-GB" dirty="0"/>
              <a:t>The first one is </a:t>
            </a:r>
            <a:r>
              <a:rPr lang="en-GB" dirty="0" err="1"/>
              <a:t>roi</a:t>
            </a:r>
            <a:r>
              <a:rPr lang="en-GB" dirty="0"/>
              <a:t> extraction, the second is raw </a:t>
            </a:r>
            <a:r>
              <a:rPr lang="en-GB" dirty="0" err="1"/>
              <a:t>rgb</a:t>
            </a:r>
            <a:r>
              <a:rPr lang="en-GB" dirty="0"/>
              <a:t> extraction and hair area detection, the third is </a:t>
            </a:r>
            <a:r>
              <a:rPr lang="en-GB" dirty="0" err="1"/>
              <a:t>rppg</a:t>
            </a:r>
            <a:r>
              <a:rPr lang="en-GB" dirty="0"/>
              <a:t> extraction and hr calculation, and the last one is how to optimize the </a:t>
            </a:r>
            <a:r>
              <a:rPr lang="en-GB" dirty="0" err="1"/>
              <a:t>rppg</a:t>
            </a:r>
            <a:r>
              <a:rPr lang="en-GB" dirty="0"/>
              <a:t> frequency band by using the majority vote</a:t>
            </a:r>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12</a:t>
            </a:fld>
            <a:endParaRPr lang="en-GB"/>
          </a:p>
        </p:txBody>
      </p:sp>
    </p:spTree>
    <p:extLst>
      <p:ext uri="{BB962C8B-B14F-4D97-AF65-F5344CB8AC3E}">
        <p14:creationId xmlns:p14="http://schemas.microsoft.com/office/powerpoint/2010/main" val="1861352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GB" dirty="0"/>
              <a:t>To extract the </a:t>
            </a:r>
            <a:r>
              <a:rPr lang="en-GB" dirty="0" err="1"/>
              <a:t>roi</a:t>
            </a:r>
            <a:r>
              <a:rPr lang="en-GB" dirty="0"/>
              <a:t>, the </a:t>
            </a:r>
            <a:r>
              <a:rPr lang="en-GB" dirty="0" err="1"/>
              <a:t>mediapipe</a:t>
            </a:r>
            <a:r>
              <a:rPr lang="en-GB" dirty="0"/>
              <a:t> face mesh model was used to detect and track the subject’s face. </a:t>
            </a:r>
          </a:p>
          <a:p>
            <a:r>
              <a:rPr lang="en-GB" dirty="0"/>
              <a:t>The facial landmark points were then created from this model.</a:t>
            </a:r>
          </a:p>
          <a:p>
            <a:r>
              <a:rPr lang="en-US" dirty="0"/>
              <a:t>The </a:t>
            </a:r>
            <a:r>
              <a:rPr lang="en-US" dirty="0" err="1"/>
              <a:t>roi</a:t>
            </a:r>
            <a:r>
              <a:rPr lang="en-US" dirty="0"/>
              <a:t> can be created by selecting those facial landmark points</a:t>
            </a:r>
          </a:p>
          <a:p>
            <a:r>
              <a:rPr lang="en-GB" dirty="0"/>
              <a:t>In our work, we experiment on two types of forehead </a:t>
            </a:r>
            <a:r>
              <a:rPr lang="en-GB" dirty="0" err="1"/>
              <a:t>roi</a:t>
            </a:r>
            <a:endParaRPr lang="en-GB" dirty="0"/>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13</a:t>
            </a:fld>
            <a:endParaRPr lang="en-GB"/>
          </a:p>
        </p:txBody>
      </p:sp>
    </p:spTree>
    <p:extLst>
      <p:ext uri="{BB962C8B-B14F-4D97-AF65-F5344CB8AC3E}">
        <p14:creationId xmlns:p14="http://schemas.microsoft.com/office/powerpoint/2010/main" val="1566757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GB" dirty="0"/>
              <a:t>The first one is called the whole forehead ROI which </a:t>
            </a:r>
            <a:r>
              <a:rPr lang="en-US" dirty="0"/>
              <a:t>is the </a:t>
            </a:r>
            <a:r>
              <a:rPr lang="en-US" dirty="0" err="1"/>
              <a:t>roi</a:t>
            </a:r>
            <a:r>
              <a:rPr lang="en-US" dirty="0"/>
              <a:t> that was used to extract the </a:t>
            </a:r>
            <a:r>
              <a:rPr lang="en-US" dirty="0" err="1"/>
              <a:t>rppg</a:t>
            </a:r>
            <a:r>
              <a:rPr lang="en-US" dirty="0"/>
              <a:t> signal from the forehead in the past</a:t>
            </a:r>
          </a:p>
          <a:p>
            <a:r>
              <a:rPr lang="en-GB" dirty="0"/>
              <a:t>This </a:t>
            </a:r>
            <a:r>
              <a:rPr lang="en-GB" dirty="0" err="1"/>
              <a:t>roi</a:t>
            </a:r>
            <a:r>
              <a:rPr lang="en-GB" dirty="0"/>
              <a:t> is shown in fig 1a and 1b where the subject’s hair may cover some parts of the </a:t>
            </a:r>
            <a:r>
              <a:rPr lang="en-GB" dirty="0" err="1"/>
              <a:t>roi</a:t>
            </a:r>
            <a:endParaRPr lang="en-GB" dirty="0"/>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14</a:t>
            </a:fld>
            <a:endParaRPr lang="en-GB"/>
          </a:p>
        </p:txBody>
      </p:sp>
    </p:spTree>
    <p:extLst>
      <p:ext uri="{BB962C8B-B14F-4D97-AF65-F5344CB8AC3E}">
        <p14:creationId xmlns:p14="http://schemas.microsoft.com/office/powerpoint/2010/main" val="2630604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The second one is the </a:t>
            </a:r>
            <a:r>
              <a:rPr lang="en-US" dirty="0" err="1"/>
              <a:t>roi</a:t>
            </a:r>
            <a:r>
              <a:rPr lang="en-US" dirty="0"/>
              <a:t> that we proposed which is called the small areas of the forehead </a:t>
            </a:r>
            <a:r>
              <a:rPr lang="en-US" dirty="0" err="1"/>
              <a:t>roi</a:t>
            </a:r>
            <a:r>
              <a:rPr lang="en-US" dirty="0"/>
              <a:t>. </a:t>
            </a:r>
          </a:p>
          <a:p>
            <a:r>
              <a:rPr lang="en-GB" dirty="0"/>
              <a:t>This </a:t>
            </a:r>
            <a:r>
              <a:rPr lang="en-GB" dirty="0" err="1"/>
              <a:t>roi</a:t>
            </a:r>
            <a:r>
              <a:rPr lang="en-GB" dirty="0"/>
              <a:t> is created by dividing the whole forehead </a:t>
            </a:r>
            <a:r>
              <a:rPr lang="en-GB" dirty="0" err="1"/>
              <a:t>roi</a:t>
            </a:r>
            <a:r>
              <a:rPr lang="en-GB" dirty="0"/>
              <a:t> into 24 small areas, as shown in fig 2a</a:t>
            </a:r>
          </a:p>
          <a:p>
            <a:r>
              <a:rPr lang="en-GB" dirty="0"/>
              <a:t>The </a:t>
            </a:r>
            <a:r>
              <a:rPr lang="en-GB" dirty="0" err="1"/>
              <a:t>rppg</a:t>
            </a:r>
            <a:r>
              <a:rPr lang="en-GB" dirty="0"/>
              <a:t> signal will be extracted from each small area, these allow us to detect and remove the hair area</a:t>
            </a:r>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15</a:t>
            </a:fld>
            <a:endParaRPr lang="en-GB"/>
          </a:p>
        </p:txBody>
      </p:sp>
    </p:spTree>
    <p:extLst>
      <p:ext uri="{BB962C8B-B14F-4D97-AF65-F5344CB8AC3E}">
        <p14:creationId xmlns:p14="http://schemas.microsoft.com/office/powerpoint/2010/main" val="2305157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To extract raw </a:t>
            </a:r>
            <a:r>
              <a:rPr lang="en-US" dirty="0" err="1"/>
              <a:t>rgb</a:t>
            </a:r>
            <a:r>
              <a:rPr lang="en-US" dirty="0"/>
              <a:t> color signal, the average of the </a:t>
            </a:r>
            <a:r>
              <a:rPr lang="en-US" dirty="0" err="1"/>
              <a:t>rgb</a:t>
            </a:r>
            <a:r>
              <a:rPr lang="en-US" dirty="0"/>
              <a:t> color in each video frame is extracted from those 24 small areas by using the spatial average technique</a:t>
            </a:r>
          </a:p>
          <a:p>
            <a:endParaRPr lang="en-US" dirty="0"/>
          </a:p>
          <a:p>
            <a:r>
              <a:rPr lang="en-GB" dirty="0"/>
              <a:t>The hair area will be removed, and the skin area will be used to extract the </a:t>
            </a:r>
            <a:r>
              <a:rPr lang="en-GB" dirty="0" err="1"/>
              <a:t>rppg</a:t>
            </a:r>
            <a:r>
              <a:rPr lang="en-GB" dirty="0"/>
              <a:t> signal</a:t>
            </a:r>
          </a:p>
          <a:p>
            <a:r>
              <a:rPr lang="en-US" dirty="0"/>
              <a:t>Note that we will focus on the subjects with black-colored hair only</a:t>
            </a:r>
            <a:endParaRPr lang="en-GB" dirty="0"/>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16</a:t>
            </a:fld>
            <a:endParaRPr lang="en-GB"/>
          </a:p>
        </p:txBody>
      </p:sp>
    </p:spTree>
    <p:extLst>
      <p:ext uri="{BB962C8B-B14F-4D97-AF65-F5344CB8AC3E}">
        <p14:creationId xmlns:p14="http://schemas.microsoft.com/office/powerpoint/2010/main" val="2036647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The green color signal will be used as the input of our hair detection algorithm</a:t>
            </a:r>
          </a:p>
          <a:p>
            <a:r>
              <a:rPr lang="en-GB" dirty="0"/>
              <a:t>Equation 3 is used to calculate the average value of the green </a:t>
            </a:r>
            <a:r>
              <a:rPr lang="en-GB" dirty="0" err="1"/>
              <a:t>color</a:t>
            </a:r>
            <a:r>
              <a:rPr lang="en-GB" dirty="0"/>
              <a:t> signal in the interest interval of each area. </a:t>
            </a:r>
          </a:p>
          <a:p>
            <a:r>
              <a:rPr lang="en-US" dirty="0"/>
              <a:t>Find which area has the largest value by using equation 4, normalize the green color value in each area using equation 5. </a:t>
            </a:r>
          </a:p>
          <a:p>
            <a:r>
              <a:rPr lang="en-GB" dirty="0"/>
              <a:t>And equation 6 will be used to find which area is a hair area or a skin area</a:t>
            </a:r>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17</a:t>
            </a:fld>
            <a:endParaRPr lang="en-GB"/>
          </a:p>
        </p:txBody>
      </p:sp>
    </p:spTree>
    <p:extLst>
      <p:ext uri="{BB962C8B-B14F-4D97-AF65-F5344CB8AC3E}">
        <p14:creationId xmlns:p14="http://schemas.microsoft.com/office/powerpoint/2010/main" val="2711034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GB" dirty="0"/>
              <a:t>After we obtain the skin area, the modified </a:t>
            </a:r>
            <a:r>
              <a:rPr lang="en-GB" dirty="0" err="1"/>
              <a:t>pos</a:t>
            </a:r>
            <a:r>
              <a:rPr lang="en-GB" dirty="0"/>
              <a:t> method was used to extract the </a:t>
            </a:r>
            <a:r>
              <a:rPr lang="en-GB" dirty="0" err="1"/>
              <a:t>rppg</a:t>
            </a:r>
            <a:r>
              <a:rPr lang="en-GB" dirty="0"/>
              <a:t> signal in each skin area, by using equations 1 and 2 from the relate work</a:t>
            </a:r>
          </a:p>
          <a:p>
            <a:r>
              <a:rPr lang="en-GB" dirty="0"/>
              <a:t>For equation 1, we already have the projection matrix, or matrix p, so we just need to find the temporal normalize matrix, or matrix </a:t>
            </a:r>
            <a:r>
              <a:rPr lang="en-GB" dirty="0" err="1"/>
              <a:t>Crgb</a:t>
            </a:r>
            <a:r>
              <a:rPr lang="en-GB" dirty="0"/>
              <a:t> from the video</a:t>
            </a:r>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18</a:t>
            </a:fld>
            <a:endParaRPr lang="en-GB"/>
          </a:p>
        </p:txBody>
      </p:sp>
    </p:spTree>
    <p:extLst>
      <p:ext uri="{BB962C8B-B14F-4D97-AF65-F5344CB8AC3E}">
        <p14:creationId xmlns:p14="http://schemas.microsoft.com/office/powerpoint/2010/main" val="1716849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GB" dirty="0"/>
              <a:t>In our work, we want to find the </a:t>
            </a:r>
            <a:r>
              <a:rPr lang="en-GB" dirty="0" err="1"/>
              <a:t>rppg</a:t>
            </a:r>
            <a:r>
              <a:rPr lang="en-GB" dirty="0"/>
              <a:t> signal and hr from the interest interval of the skin area</a:t>
            </a:r>
          </a:p>
          <a:p>
            <a:r>
              <a:rPr lang="en-GB" dirty="0"/>
              <a:t>Each interval has ten seconds, or 300 video frames, of raw </a:t>
            </a:r>
            <a:r>
              <a:rPr lang="en-GB" dirty="0" err="1"/>
              <a:t>rgb</a:t>
            </a:r>
            <a:r>
              <a:rPr lang="en-GB" dirty="0"/>
              <a:t> </a:t>
            </a:r>
            <a:r>
              <a:rPr lang="en-GB" dirty="0" err="1"/>
              <a:t>color</a:t>
            </a:r>
            <a:r>
              <a:rPr lang="en-GB" dirty="0"/>
              <a:t> signal data, this interval will be used to calculate the matrix </a:t>
            </a:r>
            <a:r>
              <a:rPr lang="en-GB" dirty="0" err="1"/>
              <a:t>crgb</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SimSun" panose="02010600030101010101" pitchFamily="2" charset="-122"/>
              </a:rPr>
              <a:t>The interval is updated each second by removing the first 1s data from the beginning of the interval </a:t>
            </a:r>
            <a:r>
              <a:rPr lang="en-US" sz="1200" dirty="0">
                <a:effectLst/>
                <a:latin typeface="Times New Roman" panose="02020603050405020304" pitchFamily="18" charset="0"/>
                <a:ea typeface="Times New Roman" panose="02020603050405020304" pitchFamily="18" charset="0"/>
              </a:rPr>
              <a:t>and adding the new 1s data to the end of the interval. And so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rPr>
              <a:t>This process is applied to every skin area</a:t>
            </a:r>
            <a:endParaRPr lang="en-GB" dirty="0"/>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19</a:t>
            </a:fld>
            <a:endParaRPr lang="en-GB"/>
          </a:p>
        </p:txBody>
      </p:sp>
    </p:spTree>
    <p:extLst>
      <p:ext uri="{BB962C8B-B14F-4D97-AF65-F5344CB8AC3E}">
        <p14:creationId xmlns:p14="http://schemas.microsoft.com/office/powerpoint/2010/main" val="227928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GB" dirty="0">
                <a:solidFill>
                  <a:srgbClr val="252525"/>
                </a:solidFill>
                <a:effectLst/>
              </a:rPr>
              <a:t>In this slide, I will talk about the table of contents in this presentation, It will be divided into 7 sections, which start with the introduction and objective, related work and material, Proposed method,</a:t>
            </a:r>
          </a:p>
          <a:p>
            <a:r>
              <a:rPr lang="en-GB" dirty="0">
                <a:solidFill>
                  <a:srgbClr val="252525"/>
                </a:solidFill>
                <a:effectLst/>
              </a:rPr>
              <a:t>Result and discussion, Conclusion and future work, and question and answer if you have any questions, you can ask them in this section.</a:t>
            </a:r>
          </a:p>
          <a:p>
            <a:endParaRPr lang="en-GB" dirty="0"/>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2</a:t>
            </a:fld>
            <a:endParaRPr lang="en-GB"/>
          </a:p>
        </p:txBody>
      </p:sp>
    </p:spTree>
    <p:extLst>
      <p:ext uri="{BB962C8B-B14F-4D97-AF65-F5344CB8AC3E}">
        <p14:creationId xmlns:p14="http://schemas.microsoft.com/office/powerpoint/2010/main" val="1037808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GB" dirty="0"/>
              <a:t>To calculate the matrix </a:t>
            </a:r>
            <a:r>
              <a:rPr lang="en-GB" dirty="0" err="1"/>
              <a:t>crgb</a:t>
            </a:r>
            <a:r>
              <a:rPr lang="en-GB" dirty="0"/>
              <a:t>, first we need to normalized </a:t>
            </a:r>
            <a:r>
              <a:rPr lang="en-GB" dirty="0" err="1"/>
              <a:t>rgb</a:t>
            </a:r>
            <a:r>
              <a:rPr lang="en-GB" dirty="0"/>
              <a:t> </a:t>
            </a:r>
            <a:r>
              <a:rPr lang="en-GB" dirty="0" err="1"/>
              <a:t>color</a:t>
            </a:r>
            <a:r>
              <a:rPr lang="en-GB" dirty="0"/>
              <a:t> by using equation 7.</a:t>
            </a:r>
          </a:p>
          <a:p>
            <a:r>
              <a:rPr lang="en-GB" dirty="0"/>
              <a:t>Where c star is the raw </a:t>
            </a:r>
            <a:r>
              <a:rPr lang="en-GB" dirty="0" err="1"/>
              <a:t>rgb</a:t>
            </a:r>
            <a:r>
              <a:rPr lang="en-GB" dirty="0"/>
              <a:t> </a:t>
            </a:r>
            <a:r>
              <a:rPr lang="en-GB" dirty="0" err="1"/>
              <a:t>color</a:t>
            </a:r>
            <a:r>
              <a:rPr lang="en-GB" dirty="0"/>
              <a:t> in the interest interval, </a:t>
            </a:r>
            <a:r>
              <a:rPr lang="en-GB" dirty="0" err="1"/>
              <a:t>miw</a:t>
            </a:r>
            <a:r>
              <a:rPr lang="en-GB" dirty="0"/>
              <a:t> is the operator used to find the average value, and subscript n denotes the skin area index.</a:t>
            </a:r>
          </a:p>
          <a:p>
            <a:r>
              <a:rPr lang="en-GB" dirty="0"/>
              <a:t>The matrix </a:t>
            </a:r>
            <a:r>
              <a:rPr lang="en-GB" dirty="0" err="1"/>
              <a:t>crgb</a:t>
            </a:r>
            <a:r>
              <a:rPr lang="en-GB" dirty="0"/>
              <a:t> of each skin area is then created from equation 8</a:t>
            </a:r>
          </a:p>
          <a:p>
            <a:endParaRPr lang="en-GB" dirty="0"/>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20</a:t>
            </a:fld>
            <a:endParaRPr lang="en-GB"/>
          </a:p>
        </p:txBody>
      </p:sp>
    </p:spTree>
    <p:extLst>
      <p:ext uri="{BB962C8B-B14F-4D97-AF65-F5344CB8AC3E}">
        <p14:creationId xmlns:p14="http://schemas.microsoft.com/office/powerpoint/2010/main" val="2677811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The modified pos with matrix </a:t>
            </a:r>
            <a:r>
              <a:rPr lang="en-US" dirty="0" err="1"/>
              <a:t>crgb</a:t>
            </a:r>
            <a:r>
              <a:rPr lang="en-US" dirty="0"/>
              <a:t> from the previous page and the bandpass filter with passband frequency equal to 0.5-4 </a:t>
            </a:r>
            <a:r>
              <a:rPr lang="en-US" dirty="0" err="1"/>
              <a:t>hz</a:t>
            </a:r>
            <a:r>
              <a:rPr lang="en-US" dirty="0"/>
              <a:t> are used to obtain the </a:t>
            </a:r>
            <a:r>
              <a:rPr lang="en-US" dirty="0" err="1"/>
              <a:t>rppg</a:t>
            </a:r>
            <a:r>
              <a:rPr lang="en-US" dirty="0"/>
              <a:t> signal in each skin area</a:t>
            </a:r>
          </a:p>
          <a:p>
            <a:r>
              <a:rPr lang="en-US" dirty="0"/>
              <a:t>After that, the average value of the </a:t>
            </a:r>
            <a:r>
              <a:rPr lang="en-US" dirty="0" err="1"/>
              <a:t>rppg</a:t>
            </a:r>
            <a:r>
              <a:rPr lang="en-US" dirty="0"/>
              <a:t> signal or p average is obtained by using equation 9 (upper case n is the total number of skin area)</a:t>
            </a:r>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21</a:t>
            </a:fld>
            <a:endParaRPr lang="en-GB"/>
          </a:p>
        </p:txBody>
      </p:sp>
    </p:spTree>
    <p:extLst>
      <p:ext uri="{BB962C8B-B14F-4D97-AF65-F5344CB8AC3E}">
        <p14:creationId xmlns:p14="http://schemas.microsoft.com/office/powerpoint/2010/main" val="938168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GB" dirty="0"/>
              <a:t>HR is computed by applying an 1800-point </a:t>
            </a:r>
            <a:r>
              <a:rPr lang="en-GB" dirty="0" err="1"/>
              <a:t>fft</a:t>
            </a:r>
            <a:r>
              <a:rPr lang="en-GB" dirty="0"/>
              <a:t> to the p average to find the frequency component that has the highest amplitude.</a:t>
            </a:r>
          </a:p>
          <a:p>
            <a:r>
              <a:rPr lang="en-GB" dirty="0"/>
              <a:t>Equation 10 is used to obtain hr in bpm, where fmax is the frequency component having the highest amplitude</a:t>
            </a:r>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22</a:t>
            </a:fld>
            <a:endParaRPr lang="en-GB"/>
          </a:p>
        </p:txBody>
      </p:sp>
    </p:spTree>
    <p:extLst>
      <p:ext uri="{BB962C8B-B14F-4D97-AF65-F5344CB8AC3E}">
        <p14:creationId xmlns:p14="http://schemas.microsoft.com/office/powerpoint/2010/main" val="3961160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GB" dirty="0"/>
              <a:t>To optimize the </a:t>
            </a:r>
            <a:r>
              <a:rPr lang="en-GB" dirty="0" err="1"/>
              <a:t>rppg</a:t>
            </a:r>
            <a:r>
              <a:rPr lang="en-GB" dirty="0"/>
              <a:t> frequency band using the majority vote, first the </a:t>
            </a:r>
            <a:r>
              <a:rPr lang="en-GB" dirty="0" err="1"/>
              <a:t>stft</a:t>
            </a:r>
            <a:r>
              <a:rPr lang="en-GB" dirty="0"/>
              <a:t> with these settings is applied to the interest interval of the p average and the p average is divided into 15 subintervals.</a:t>
            </a:r>
          </a:p>
          <a:p>
            <a:r>
              <a:rPr lang="en-GB" dirty="0"/>
              <a:t>Each subinterval has 3 seconds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SimSun" panose="02010600030101010101" pitchFamily="2" charset="-122"/>
              </a:rPr>
              <a:t>The subinterval is updated by removing the first 0.5s data from the beginning of the subinterval </a:t>
            </a:r>
            <a:r>
              <a:rPr lang="en-US" sz="1200" dirty="0">
                <a:effectLst/>
                <a:latin typeface="Times New Roman" panose="02020603050405020304" pitchFamily="18" charset="0"/>
                <a:ea typeface="Times New Roman" panose="02020603050405020304" pitchFamily="18" charset="0"/>
              </a:rPr>
              <a:t>and adding the new 0.5s data to the end of the subinterval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SimSun" panose="02010600030101010101" pitchFamily="2" charset="-122"/>
              </a:rPr>
              <a:t>The HR of each subinterval is then computed by using equation 10</a:t>
            </a:r>
            <a:endParaRPr lang="en-US" dirty="0"/>
          </a:p>
          <a:p>
            <a:endParaRPr lang="en-US" sz="1200" dirty="0">
              <a:effectLst/>
              <a:latin typeface="Times New Roman" panose="02020603050405020304" pitchFamily="18" charset="0"/>
              <a:ea typeface="Times New Roman" panose="02020603050405020304" pitchFamily="18" charset="0"/>
            </a:endParaRPr>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23</a:t>
            </a:fld>
            <a:endParaRPr lang="en-GB"/>
          </a:p>
        </p:txBody>
      </p:sp>
    </p:spTree>
    <p:extLst>
      <p:ext uri="{BB962C8B-B14F-4D97-AF65-F5344CB8AC3E}">
        <p14:creationId xmlns:p14="http://schemas.microsoft.com/office/powerpoint/2010/main" val="3873810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hr values from each subinterval were then divided into multiple groups with the same size, starting from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Then </a:t>
            </a:r>
            <a:r>
              <a:rPr lang="en-GB" sz="1200" dirty="0"/>
              <a:t>the majority vote is determined by counting the number of HR values in each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group highest count is vote as the majority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example, if we have a HR value divide into groups like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this case, the majority group is the group that has a HR value between 80 and 84.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majority group was then used to find the representative HR (</a:t>
            </a:r>
            <a:r>
              <a:rPr lang="en-GB" dirty="0" err="1"/>
              <a:t>rHR</a:t>
            </a:r>
            <a:r>
              <a:rPr lang="en-GB" dirty="0"/>
              <a:t>), which is the middle value of the majority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However, if we obtain multiple majority groups, we will increase the size of the group until a single majority group is found.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example, if we divide the group and count the HR values like this, the size will increase from 5 to 10, and we can obtain the majority group.</a:t>
            </a:r>
            <a:endParaRPr lang="en-GB" sz="1200" dirty="0"/>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24</a:t>
            </a:fld>
            <a:endParaRPr lang="en-GB"/>
          </a:p>
        </p:txBody>
      </p:sp>
    </p:spTree>
    <p:extLst>
      <p:ext uri="{BB962C8B-B14F-4D97-AF65-F5344CB8AC3E}">
        <p14:creationId xmlns:p14="http://schemas.microsoft.com/office/powerpoint/2010/main" val="299155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GB" dirty="0"/>
              <a:t>The </a:t>
            </a:r>
            <a:r>
              <a:rPr lang="en-GB" dirty="0" err="1"/>
              <a:t>rHR</a:t>
            </a:r>
            <a:r>
              <a:rPr lang="en-GB" dirty="0"/>
              <a:t> from the majority group is then used to calculate the new upper and lower cut-off frequencies of the bandpass filter by using equations 11 and 12.</a:t>
            </a:r>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25</a:t>
            </a:fld>
            <a:endParaRPr lang="en-GB"/>
          </a:p>
        </p:txBody>
      </p:sp>
    </p:spTree>
    <p:extLst>
      <p:ext uri="{BB962C8B-B14F-4D97-AF65-F5344CB8AC3E}">
        <p14:creationId xmlns:p14="http://schemas.microsoft.com/office/powerpoint/2010/main" val="2384050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To extract the </a:t>
            </a:r>
            <a:r>
              <a:rPr lang="en-US" dirty="0" err="1"/>
              <a:t>rppg</a:t>
            </a:r>
            <a:r>
              <a:rPr lang="en-US" dirty="0"/>
              <a:t> signal and calculate </a:t>
            </a:r>
            <a:r>
              <a:rPr lang="en-US" dirty="0" err="1"/>
              <a:t>hr</a:t>
            </a:r>
            <a:r>
              <a:rPr lang="en-US" dirty="0"/>
              <a:t> after using the majority vote, most of the process is the same but the passband frequency will change into flow and </a:t>
            </a:r>
            <a:r>
              <a:rPr lang="en-US" dirty="0" err="1"/>
              <a:t>fhigh</a:t>
            </a:r>
            <a:r>
              <a:rPr lang="en-US" dirty="0"/>
              <a:t> instead of 0.5 and 4 </a:t>
            </a:r>
            <a:r>
              <a:rPr lang="en-US" dirty="0" err="1"/>
              <a:t>hz</a:t>
            </a:r>
            <a:endParaRPr lang="en-US" dirty="0"/>
          </a:p>
          <a:p>
            <a:r>
              <a:rPr lang="en-GB" dirty="0"/>
              <a:t>With this process, we obtain the new average </a:t>
            </a:r>
            <a:r>
              <a:rPr lang="en-GB" dirty="0" err="1"/>
              <a:t>rppg</a:t>
            </a:r>
            <a:r>
              <a:rPr lang="en-GB" dirty="0"/>
              <a:t> signal, the p-star average</a:t>
            </a:r>
            <a:endParaRPr lang="en-US" dirty="0"/>
          </a:p>
          <a:p>
            <a:r>
              <a:rPr lang="en-GB" dirty="0"/>
              <a:t>The final hr is then computed by applying 1800 </a:t>
            </a:r>
            <a:r>
              <a:rPr lang="en-GB" dirty="0" err="1"/>
              <a:t>fft</a:t>
            </a:r>
            <a:r>
              <a:rPr lang="en-GB" dirty="0"/>
              <a:t> to the p star average and using equation 10 to obtain hr in bpm</a:t>
            </a:r>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26</a:t>
            </a:fld>
            <a:endParaRPr lang="en-GB"/>
          </a:p>
        </p:txBody>
      </p:sp>
    </p:spTree>
    <p:extLst>
      <p:ext uri="{BB962C8B-B14F-4D97-AF65-F5344CB8AC3E}">
        <p14:creationId xmlns:p14="http://schemas.microsoft.com/office/powerpoint/2010/main" val="3782789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We will go to the result and discussion</a:t>
            </a:r>
            <a:endParaRPr lang="en-GB" dirty="0"/>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27</a:t>
            </a:fld>
            <a:endParaRPr lang="en-GB"/>
          </a:p>
        </p:txBody>
      </p:sp>
    </p:spTree>
    <p:extLst>
      <p:ext uri="{BB962C8B-B14F-4D97-AF65-F5344CB8AC3E}">
        <p14:creationId xmlns:p14="http://schemas.microsoft.com/office/powerpoint/2010/main" val="1347428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GB" dirty="0"/>
              <a:t>On this page, table 1 shows the comparison between the number of correctly detected, incorrectly detected and the actual hair areas from our hair detection.</a:t>
            </a:r>
          </a:p>
          <a:p>
            <a:r>
              <a:rPr lang="en-GB" dirty="0"/>
              <a:t>As seen in this table, most subjects have a number of correct detected hair areas close to the number of actual hair areas</a:t>
            </a:r>
          </a:p>
          <a:p>
            <a:r>
              <a:rPr lang="en-US" dirty="0"/>
              <a:t>These results show our hair detection can detect hair area correctly</a:t>
            </a:r>
          </a:p>
          <a:p>
            <a:r>
              <a:rPr lang="en-GB" dirty="0"/>
              <a:t>However, our hair detection also has errors due to misinterpreting some skin areas as hair areas, as seen from the wrong detected hair area number</a:t>
            </a:r>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28</a:t>
            </a:fld>
            <a:endParaRPr lang="en-GB"/>
          </a:p>
        </p:txBody>
      </p:sp>
    </p:spTree>
    <p:extLst>
      <p:ext uri="{BB962C8B-B14F-4D97-AF65-F5344CB8AC3E}">
        <p14:creationId xmlns:p14="http://schemas.microsoft.com/office/powerpoint/2010/main" val="2772036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GB" dirty="0"/>
              <a:t>For the evaluation metric, we use the mean absolute error, or </a:t>
            </a:r>
            <a:r>
              <a:rPr lang="en-GB" dirty="0" err="1"/>
              <a:t>mae</a:t>
            </a:r>
            <a:endParaRPr lang="en-GB" dirty="0"/>
          </a:p>
          <a:p>
            <a:r>
              <a:rPr lang="en-GB" dirty="0"/>
              <a:t>This metric measures the average of the absolute error value</a:t>
            </a:r>
          </a:p>
          <a:p>
            <a:r>
              <a:rPr lang="en-GB" dirty="0"/>
              <a:t>In our case, we measure the absolute error between the ground truth hr and the result hr, as shown in equation 13</a:t>
            </a:r>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29</a:t>
            </a:fld>
            <a:endParaRPr lang="en-GB"/>
          </a:p>
        </p:txBody>
      </p:sp>
    </p:spTree>
    <p:extLst>
      <p:ext uri="{BB962C8B-B14F-4D97-AF65-F5344CB8AC3E}">
        <p14:creationId xmlns:p14="http://schemas.microsoft.com/office/powerpoint/2010/main" val="180935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GB" dirty="0"/>
              <a:t>I will start with the first section, which is the introduction and objectives</a:t>
            </a:r>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3</a:t>
            </a:fld>
            <a:endParaRPr lang="en-GB"/>
          </a:p>
        </p:txBody>
      </p:sp>
    </p:spTree>
    <p:extLst>
      <p:ext uri="{BB962C8B-B14F-4D97-AF65-F5344CB8AC3E}">
        <p14:creationId xmlns:p14="http://schemas.microsoft.com/office/powerpoint/2010/main" val="839670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GB" dirty="0"/>
              <a:t>On this page, the </a:t>
            </a:r>
            <a:r>
              <a:rPr lang="en-GB" dirty="0" err="1"/>
              <a:t>mae</a:t>
            </a:r>
            <a:r>
              <a:rPr lang="en-GB" dirty="0"/>
              <a:t> of the hr result from each method is shown in Table 2</a:t>
            </a:r>
          </a:p>
          <a:p>
            <a:r>
              <a:rPr lang="en-US" sz="1800" dirty="0">
                <a:effectLst/>
                <a:latin typeface="Times New Roman" panose="02020603050405020304" pitchFamily="18" charset="0"/>
                <a:ea typeface="SimSun" panose="02010600030101010101" pitchFamily="2" charset="-122"/>
              </a:rPr>
              <a:t>After using our proposed method, the MAE of the HR results of most subjects improved when compared to the results obtained from the forehead ROI with hair</a:t>
            </a:r>
          </a:p>
          <a:p>
            <a:r>
              <a:rPr lang="en-GB" sz="1800" dirty="0">
                <a:effectLst/>
                <a:latin typeface="Times New Roman" panose="02020603050405020304" pitchFamily="18" charset="0"/>
                <a:ea typeface="SimSun" panose="02010600030101010101" pitchFamily="2" charset="-122"/>
              </a:rPr>
              <a:t>However, the MAE results in some subjects were not improved due to the misinterpretation in our hair detection that caused some skin areas to be removed.</a:t>
            </a:r>
          </a:p>
          <a:p>
            <a:r>
              <a:rPr lang="en-GB" sz="2800" dirty="0"/>
              <a:t>And when those skin areas were removed, it meant we lost the pulse component from those areas, which can affect the accuracy of the </a:t>
            </a:r>
            <a:r>
              <a:rPr lang="en-GB" sz="2800" dirty="0" err="1"/>
              <a:t>rppg</a:t>
            </a:r>
            <a:r>
              <a:rPr lang="en-GB" sz="2800" dirty="0"/>
              <a:t> signal and hr result</a:t>
            </a:r>
            <a:endParaRPr lang="en-GB" sz="1800" dirty="0">
              <a:effectLst/>
              <a:latin typeface="Times New Roman" panose="02020603050405020304" pitchFamily="18" charset="0"/>
              <a:ea typeface="SimSun" panose="02010600030101010101" pitchFamily="2" charset="-122"/>
            </a:endParaRPr>
          </a:p>
          <a:p>
            <a:endParaRPr lang="en-US" sz="1800" dirty="0">
              <a:effectLst/>
              <a:latin typeface="Times New Roman" panose="02020603050405020304" pitchFamily="18" charset="0"/>
              <a:ea typeface="SimSun" panose="02010600030101010101" pitchFamily="2" charset="-122"/>
            </a:endParaRPr>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30</a:t>
            </a:fld>
            <a:endParaRPr lang="en-GB"/>
          </a:p>
        </p:txBody>
      </p:sp>
    </p:spTree>
    <p:extLst>
      <p:ext uri="{BB962C8B-B14F-4D97-AF65-F5344CB8AC3E}">
        <p14:creationId xmlns:p14="http://schemas.microsoft.com/office/powerpoint/2010/main" val="1520190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We will go to the conclusion and future work</a:t>
            </a:r>
          </a:p>
          <a:p>
            <a:endParaRPr lang="en-GB" dirty="0"/>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31</a:t>
            </a:fld>
            <a:endParaRPr lang="en-GB"/>
          </a:p>
        </p:txBody>
      </p:sp>
    </p:spTree>
    <p:extLst>
      <p:ext uri="{BB962C8B-B14F-4D97-AF65-F5344CB8AC3E}">
        <p14:creationId xmlns:p14="http://schemas.microsoft.com/office/powerpoint/2010/main" val="2568956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To be conclude, …</a:t>
            </a:r>
            <a:endParaRPr lang="en-GB" dirty="0"/>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32</a:t>
            </a:fld>
            <a:endParaRPr lang="en-GB"/>
          </a:p>
        </p:txBody>
      </p:sp>
    </p:spTree>
    <p:extLst>
      <p:ext uri="{BB962C8B-B14F-4D97-AF65-F5344CB8AC3E}">
        <p14:creationId xmlns:p14="http://schemas.microsoft.com/office/powerpoint/2010/main" val="3040338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For the future work, we want to improve the computation time of our work</a:t>
            </a:r>
          </a:p>
          <a:p>
            <a:r>
              <a:rPr lang="en-US" dirty="0"/>
              <a:t>And we want to deploy our work to improve another feature call </a:t>
            </a:r>
            <a:r>
              <a:rPr lang="en-US" dirty="0" err="1"/>
              <a:t>hrv</a:t>
            </a:r>
            <a:r>
              <a:rPr lang="en-US" dirty="0"/>
              <a:t> </a:t>
            </a:r>
            <a:r>
              <a:rPr lang="en-GB" dirty="0"/>
              <a:t>that calculate by finding the peak in the </a:t>
            </a:r>
            <a:r>
              <a:rPr lang="en-GB" dirty="0" err="1"/>
              <a:t>rppg</a:t>
            </a:r>
            <a:r>
              <a:rPr lang="en-GB" dirty="0"/>
              <a:t> signal</a:t>
            </a:r>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33</a:t>
            </a:fld>
            <a:endParaRPr lang="en-GB"/>
          </a:p>
        </p:txBody>
      </p:sp>
    </p:spTree>
    <p:extLst>
      <p:ext uri="{BB962C8B-B14F-4D97-AF65-F5344CB8AC3E}">
        <p14:creationId xmlns:p14="http://schemas.microsoft.com/office/powerpoint/2010/main" val="330431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GB" dirty="0"/>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34</a:t>
            </a:fld>
            <a:endParaRPr lang="en-GB"/>
          </a:p>
        </p:txBody>
      </p:sp>
    </p:spTree>
    <p:extLst>
      <p:ext uri="{BB962C8B-B14F-4D97-AF65-F5344CB8AC3E}">
        <p14:creationId xmlns:p14="http://schemas.microsoft.com/office/powerpoint/2010/main" val="144444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Nowadays,…</a:t>
            </a:r>
            <a:endParaRPr lang="en-GB" dirty="0"/>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4</a:t>
            </a:fld>
            <a:endParaRPr lang="en-GB"/>
          </a:p>
        </p:txBody>
      </p:sp>
    </p:spTree>
    <p:extLst>
      <p:ext uri="{BB962C8B-B14F-4D97-AF65-F5344CB8AC3E}">
        <p14:creationId xmlns:p14="http://schemas.microsoft.com/office/powerpoint/2010/main" val="68785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To obtain the </a:t>
            </a:r>
            <a:r>
              <a:rPr lang="en-US" dirty="0" err="1"/>
              <a:t>rppg</a:t>
            </a:r>
            <a:r>
              <a:rPr lang="en-US" dirty="0"/>
              <a:t> signal, we need to define the region of interest or ROI on the subject face.</a:t>
            </a:r>
          </a:p>
          <a:p>
            <a:r>
              <a:rPr lang="en-GB" dirty="0"/>
              <a:t>In past research, the forehead or cheek areas were appropriate to use as an ROI.</a:t>
            </a:r>
          </a:p>
          <a:p>
            <a:r>
              <a:rPr lang="en-GB" dirty="0"/>
              <a:t>However, when we focus on the forehead </a:t>
            </a:r>
            <a:r>
              <a:rPr lang="en-GB" dirty="0" err="1"/>
              <a:t>roi</a:t>
            </a:r>
            <a:r>
              <a:rPr lang="en-GB" dirty="0"/>
              <a:t>, some parts of the subject’s hair may cover the forehead and lead to the bad result of the </a:t>
            </a:r>
            <a:r>
              <a:rPr lang="en-GB" dirty="0" err="1"/>
              <a:t>rPPG</a:t>
            </a:r>
            <a:r>
              <a:rPr lang="en-GB" dirty="0"/>
              <a:t> signal</a:t>
            </a:r>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5</a:t>
            </a:fld>
            <a:endParaRPr lang="en-GB"/>
          </a:p>
        </p:txBody>
      </p:sp>
    </p:spTree>
    <p:extLst>
      <p:ext uri="{BB962C8B-B14F-4D97-AF65-F5344CB8AC3E}">
        <p14:creationId xmlns:p14="http://schemas.microsoft.com/office/powerpoint/2010/main" val="1734590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Because of these reasons, this is the objective of our work</a:t>
            </a:r>
          </a:p>
          <a:p>
            <a:r>
              <a:rPr lang="en-US" dirty="0"/>
              <a:t>First, we want to improve the estimated HR that is obtained from the </a:t>
            </a:r>
            <a:r>
              <a:rPr lang="en-US" dirty="0" err="1"/>
              <a:t>rppg</a:t>
            </a:r>
            <a:r>
              <a:rPr lang="en-US" dirty="0"/>
              <a:t> signal of the…</a:t>
            </a:r>
          </a:p>
          <a:p>
            <a:r>
              <a:rPr lang="en-GB" dirty="0"/>
              <a:t>Second, we also found that the changes in ambient light in the facial videos produce a frequency that might be stronger than the HR frequency, so we will use the concept of the majority vote to reduce this frequency</a:t>
            </a:r>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6</a:t>
            </a:fld>
            <a:endParaRPr lang="en-GB"/>
          </a:p>
        </p:txBody>
      </p:sp>
    </p:spTree>
    <p:extLst>
      <p:ext uri="{BB962C8B-B14F-4D97-AF65-F5344CB8AC3E}">
        <p14:creationId xmlns:p14="http://schemas.microsoft.com/office/powerpoint/2010/main" val="711024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US" dirty="0"/>
              <a:t>We will move to the next section which is related work and material</a:t>
            </a:r>
            <a:endParaRPr lang="en-GB" dirty="0"/>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7</a:t>
            </a:fld>
            <a:endParaRPr lang="en-GB"/>
          </a:p>
        </p:txBody>
      </p:sp>
    </p:spTree>
    <p:extLst>
      <p:ext uri="{BB962C8B-B14F-4D97-AF65-F5344CB8AC3E}">
        <p14:creationId xmlns:p14="http://schemas.microsoft.com/office/powerpoint/2010/main" val="952863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GB" dirty="0"/>
              <a:t>I will talk about the material first, we use the public dataset called the UBFC-RPPG dataset.</a:t>
            </a:r>
          </a:p>
          <a:p>
            <a:r>
              <a:rPr lang="en-GB" dirty="0"/>
              <a:t>This dataset contains the facial video of the subject when they play a mathematical game for one minute</a:t>
            </a:r>
          </a:p>
          <a:p>
            <a:r>
              <a:rPr lang="en-US" dirty="0"/>
              <a:t>The video was recorded by the web camera at 30 fps with this resolution</a:t>
            </a:r>
          </a:p>
          <a:p>
            <a:r>
              <a:rPr lang="en-GB" dirty="0"/>
              <a:t>This dataset also provides the ground truth ppg signal that was obtained from the pulse oximeter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our work, we used seven videos of the subject whose hair covered some parts of the forehead area </a:t>
            </a:r>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8</a:t>
            </a:fld>
            <a:endParaRPr lang="en-GB"/>
          </a:p>
        </p:txBody>
      </p:sp>
    </p:spTree>
    <p:extLst>
      <p:ext uri="{BB962C8B-B14F-4D97-AF65-F5344CB8AC3E}">
        <p14:creationId xmlns:p14="http://schemas.microsoft.com/office/powerpoint/2010/main" val="2284039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r>
              <a:rPr lang="en-GB" dirty="0"/>
              <a:t>For the related work, we used the modified </a:t>
            </a:r>
            <a:r>
              <a:rPr lang="en-GB" dirty="0" err="1"/>
              <a:t>pos</a:t>
            </a:r>
            <a:r>
              <a:rPr lang="en-GB" dirty="0"/>
              <a:t> method to extract the </a:t>
            </a:r>
            <a:r>
              <a:rPr lang="en-GB" dirty="0" err="1"/>
              <a:t>rppg</a:t>
            </a:r>
            <a:r>
              <a:rPr lang="en-GB" dirty="0"/>
              <a:t> signal, which is proposed by J. Ryu. et al.</a:t>
            </a:r>
          </a:p>
          <a:p>
            <a:r>
              <a:rPr lang="en-GB" dirty="0"/>
              <a:t>To calculate the </a:t>
            </a:r>
            <a:r>
              <a:rPr lang="en-GB" dirty="0" err="1"/>
              <a:t>rppg</a:t>
            </a:r>
            <a:r>
              <a:rPr lang="en-GB" dirty="0"/>
              <a:t> signal, we need to calculate the projected signal matrix, or the matrix s from the first equation</a:t>
            </a:r>
          </a:p>
          <a:p>
            <a:r>
              <a:rPr lang="en-GB" dirty="0"/>
              <a:t>To calculate matrix s you need to have the temporal … or </a:t>
            </a:r>
            <a:r>
              <a:rPr lang="en-GB" dirty="0" err="1"/>
              <a:t>crgb</a:t>
            </a:r>
            <a:r>
              <a:rPr lang="en-GB" dirty="0"/>
              <a:t> matrix and the projection matrix or matrix p</a:t>
            </a:r>
          </a:p>
          <a:p>
            <a:r>
              <a:rPr lang="en-US" dirty="0"/>
              <a:t>For the modified pos, matrix p is defined like this</a:t>
            </a:r>
            <a:endParaRPr lang="en-GB" dirty="0"/>
          </a:p>
        </p:txBody>
      </p:sp>
      <p:sp>
        <p:nvSpPr>
          <p:cNvPr id="4" name="ตัวแทนหมายเลขสไลด์ 3"/>
          <p:cNvSpPr>
            <a:spLocks noGrp="1"/>
          </p:cNvSpPr>
          <p:nvPr>
            <p:ph type="sldNum" sz="quarter" idx="5"/>
          </p:nvPr>
        </p:nvSpPr>
        <p:spPr/>
        <p:txBody>
          <a:bodyPr/>
          <a:lstStyle/>
          <a:p>
            <a:fld id="{ACBD0AE0-239B-4596-9AD4-C82422E8CD30}" type="slidenum">
              <a:rPr lang="en-GB" smtClean="0"/>
              <a:t>9</a:t>
            </a:fld>
            <a:endParaRPr lang="en-GB"/>
          </a:p>
        </p:txBody>
      </p:sp>
    </p:spTree>
    <p:extLst>
      <p:ext uri="{BB962C8B-B14F-4D97-AF65-F5344CB8AC3E}">
        <p14:creationId xmlns:p14="http://schemas.microsoft.com/office/powerpoint/2010/main" val="1369424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76C4-9CAD-85AE-18F9-47CE250F0658}"/>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TH"/>
          </a:p>
        </p:txBody>
      </p:sp>
      <p:sp>
        <p:nvSpPr>
          <p:cNvPr id="3" name="Subtitle 2">
            <a:extLst>
              <a:ext uri="{FF2B5EF4-FFF2-40B4-BE49-F238E27FC236}">
                <a16:creationId xmlns:a16="http://schemas.microsoft.com/office/drawing/2014/main" id="{762B0FA9-02F8-93D2-C1E2-9E6658487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TH" dirty="0"/>
          </a:p>
        </p:txBody>
      </p:sp>
      <p:sp>
        <p:nvSpPr>
          <p:cNvPr id="4" name="Date Placeholder 3">
            <a:extLst>
              <a:ext uri="{FF2B5EF4-FFF2-40B4-BE49-F238E27FC236}">
                <a16:creationId xmlns:a16="http://schemas.microsoft.com/office/drawing/2014/main" id="{817BD81A-336C-D28A-844C-37F7486DCDD3}"/>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5" name="Footer Placeholder 4">
            <a:extLst>
              <a:ext uri="{FF2B5EF4-FFF2-40B4-BE49-F238E27FC236}">
                <a16:creationId xmlns:a16="http://schemas.microsoft.com/office/drawing/2014/main" id="{01D98971-AE1B-1A58-37FF-C633A2E5E015}"/>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528045D2-7CC8-D25F-CE11-3D42B8FE289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42170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A385-F972-2F4E-CF89-0B5B3DD85226}"/>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CA24D084-2925-5D6A-E49F-A071AAD1E3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E0AB22E3-8BE6-C138-55FA-E5BC74F3528C}"/>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5" name="Footer Placeholder 4">
            <a:extLst>
              <a:ext uri="{FF2B5EF4-FFF2-40B4-BE49-F238E27FC236}">
                <a16:creationId xmlns:a16="http://schemas.microsoft.com/office/drawing/2014/main" id="{966F9948-E13F-AABC-224B-2F7A6DB8CE9B}"/>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FE3F4F6-0237-830F-4154-C84E132DC9C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42256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AD74C9-6493-DF9D-82E5-18EDE88AF5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9FC3FB3C-1C40-F850-BCD1-683A51C6D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BF627E20-F508-0C5C-1047-574DFBB0AC43}"/>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5" name="Footer Placeholder 4">
            <a:extLst>
              <a:ext uri="{FF2B5EF4-FFF2-40B4-BE49-F238E27FC236}">
                <a16:creationId xmlns:a16="http://schemas.microsoft.com/office/drawing/2014/main" id="{CAB9B1BE-CF50-6FA8-3C91-BE6E2550B30F}"/>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8AE25DF-A7DE-1BEC-A0EC-642BE3477E71}"/>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44566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7619-2CC3-0446-4D8B-043468226236}"/>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ACE1EA15-48E7-6DD7-71BA-8536A7E4B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Footer Placeholder 4">
            <a:extLst>
              <a:ext uri="{FF2B5EF4-FFF2-40B4-BE49-F238E27FC236}">
                <a16:creationId xmlns:a16="http://schemas.microsoft.com/office/drawing/2014/main" id="{EAD56717-0603-0489-29B1-F1A8D555585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891546FE-C351-A461-3A24-9A2E91431A6A}"/>
              </a:ext>
            </a:extLst>
          </p:cNvPr>
          <p:cNvSpPr>
            <a:spLocks noGrp="1"/>
          </p:cNvSpPr>
          <p:nvPr>
            <p:ph type="sldNum" sz="quarter" idx="12"/>
          </p:nvPr>
        </p:nvSpPr>
        <p:spPr/>
        <p:txBody>
          <a:bodyPr/>
          <a:lstStyle/>
          <a:p>
            <a:fld id="{15DF47DF-F2F7-574C-9B75-58C88A041A29}" type="slidenum">
              <a:rPr lang="en-TH" smtClean="0"/>
              <a:t>‹#›</a:t>
            </a:fld>
            <a:endParaRPr lang="en-TH"/>
          </a:p>
        </p:txBody>
      </p:sp>
      <p:pic>
        <p:nvPicPr>
          <p:cNvPr id="7" name="Picture 6">
            <a:extLst>
              <a:ext uri="{FF2B5EF4-FFF2-40B4-BE49-F238E27FC236}">
                <a16:creationId xmlns:a16="http://schemas.microsoft.com/office/drawing/2014/main" id="{26F9774D-DF37-D06F-CA4A-96D97679662D}"/>
              </a:ext>
            </a:extLst>
          </p:cNvPr>
          <p:cNvPicPr>
            <a:picLocks noChangeAspect="1"/>
          </p:cNvPicPr>
          <p:nvPr userDrawn="1"/>
        </p:nvPicPr>
        <p:blipFill>
          <a:blip r:embed="rId2"/>
          <a:srcRect/>
          <a:stretch>
            <a:fillRect/>
          </a:stretch>
        </p:blipFill>
        <p:spPr>
          <a:xfrm>
            <a:off x="347707" y="5686470"/>
            <a:ext cx="980986" cy="980986"/>
          </a:xfrm>
          <a:prstGeom prst="rect">
            <a:avLst/>
          </a:prstGeom>
        </p:spPr>
      </p:pic>
      <p:sp>
        <p:nvSpPr>
          <p:cNvPr id="8" name="Oval 7">
            <a:extLst>
              <a:ext uri="{FF2B5EF4-FFF2-40B4-BE49-F238E27FC236}">
                <a16:creationId xmlns:a16="http://schemas.microsoft.com/office/drawing/2014/main" id="{D2D175AE-B346-0CEF-019D-7B8928FC13D2}"/>
              </a:ext>
            </a:extLst>
          </p:cNvPr>
          <p:cNvSpPr/>
          <p:nvPr userDrawn="1"/>
        </p:nvSpPr>
        <p:spPr>
          <a:xfrm>
            <a:off x="11481070" y="6206941"/>
            <a:ext cx="490492" cy="4784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CC7B512-618B-AB49-B896-F4BC479D85BE}" type="slidenum">
              <a:rPr lang="en-TH" smtClean="0">
                <a:solidFill>
                  <a:schemeClr val="tx1"/>
                </a:solidFill>
                <a:latin typeface="Arial" panose="020B0604020202020204" pitchFamily="34" charset="0"/>
                <a:cs typeface="Arial" panose="020B0604020202020204" pitchFamily="34" charset="0"/>
              </a:rPr>
              <a:t>‹#›</a:t>
            </a:fld>
            <a:endParaRPr lang="en-TH"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55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FA7B-247A-809F-4CBA-73661B23F3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7AD4C8F-D89F-6CDE-8674-5306ABF8A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A955D-74B7-FEEC-140A-0A9CACAC918F}"/>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5" name="Footer Placeholder 4">
            <a:extLst>
              <a:ext uri="{FF2B5EF4-FFF2-40B4-BE49-F238E27FC236}">
                <a16:creationId xmlns:a16="http://schemas.microsoft.com/office/drawing/2014/main" id="{55483C5F-6FE3-3988-1736-392FE8C5440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1078560-70AE-AB55-4034-4BD5AF6C82D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87822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ABE4-DCF6-06F6-0176-3137E765ED94}"/>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B16C7F98-A5B9-A150-2DFC-E50DC6E2E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72502CBC-A417-E109-27B9-6ECDA3A5D6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7D52A54F-8297-E412-0502-FF27FBE107FA}"/>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6" name="Footer Placeholder 5">
            <a:extLst>
              <a:ext uri="{FF2B5EF4-FFF2-40B4-BE49-F238E27FC236}">
                <a16:creationId xmlns:a16="http://schemas.microsoft.com/office/drawing/2014/main" id="{2663F966-A443-9A40-35C4-1236D23FEBA6}"/>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9F83390-9C0D-65DE-4FBB-C05BAA649E3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0606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980E-06F7-F899-1B1A-3B41EA4E81B1}"/>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22954622-D8D9-AD5D-2A08-5730663D50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3641A-8A22-9694-317F-9B4E748D8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17C5B13B-A52B-BF51-F6C9-8900A0390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8C3F3D-A6BE-9CA9-BE31-0284D60BB1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35FD8228-2A48-4AF0-D5E3-3D305395238D}"/>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8" name="Footer Placeholder 7">
            <a:extLst>
              <a:ext uri="{FF2B5EF4-FFF2-40B4-BE49-F238E27FC236}">
                <a16:creationId xmlns:a16="http://schemas.microsoft.com/office/drawing/2014/main" id="{0B47D5FE-7AEB-7C0C-E01B-D1C3E7CBC510}"/>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FC8B417A-1971-466E-274A-6DD7A1C8043E}"/>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34085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1A76-5209-66E5-07BF-8549B80B2EEF}"/>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A34D9544-81E4-35DA-3283-3714F34676FF}"/>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4" name="Footer Placeholder 3">
            <a:extLst>
              <a:ext uri="{FF2B5EF4-FFF2-40B4-BE49-F238E27FC236}">
                <a16:creationId xmlns:a16="http://schemas.microsoft.com/office/drawing/2014/main" id="{C31BCCFD-3472-EB06-673C-349DA20E6EA6}"/>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00E33822-7509-8CF1-47B7-B39BDCCD0BE0}"/>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87625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57504-29EF-1028-370B-BCEF7CB9FE8C}"/>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3" name="Footer Placeholder 2">
            <a:extLst>
              <a:ext uri="{FF2B5EF4-FFF2-40B4-BE49-F238E27FC236}">
                <a16:creationId xmlns:a16="http://schemas.microsoft.com/office/drawing/2014/main" id="{021ABB50-5BE2-2DF3-318F-77A7DA6C05F3}"/>
              </a:ext>
            </a:extLst>
          </p:cNvPr>
          <p:cNvSpPr>
            <a:spLocks noGrp="1"/>
          </p:cNvSpPr>
          <p:nvPr>
            <p:ph type="ftr" sz="quarter" idx="11"/>
          </p:nvPr>
        </p:nvSpPr>
        <p:spPr/>
        <p:txBody>
          <a:bodyPr/>
          <a:lstStyle/>
          <a:p>
            <a:endParaRPr lang="en-TH" dirty="0"/>
          </a:p>
        </p:txBody>
      </p:sp>
      <p:sp>
        <p:nvSpPr>
          <p:cNvPr id="4" name="Slide Number Placeholder 3">
            <a:extLst>
              <a:ext uri="{FF2B5EF4-FFF2-40B4-BE49-F238E27FC236}">
                <a16:creationId xmlns:a16="http://schemas.microsoft.com/office/drawing/2014/main" id="{1513BD02-D519-C83E-55DD-3AE1BD9DBF57}"/>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46933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8FD0-1277-E397-0FE0-02095E455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994EBDA0-DBF2-9A25-7052-AE83FBF953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EBDFE077-D1D3-6650-2180-3407335F7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9825F-1122-2C2D-A337-267131D432B1}"/>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6" name="Footer Placeholder 5">
            <a:extLst>
              <a:ext uri="{FF2B5EF4-FFF2-40B4-BE49-F238E27FC236}">
                <a16:creationId xmlns:a16="http://schemas.microsoft.com/office/drawing/2014/main" id="{7182BDDE-4177-7D4A-7336-2991F110F03F}"/>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B28ED7DE-E9CA-01A6-545F-4452C80494AB}"/>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7095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B9B6-E85B-1A28-A191-D6F3D4596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F73C8655-E464-7E9D-2323-885C262C4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6276FB81-645A-AD94-879F-3D8EB9F99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F58C4-63B9-01AC-AF2D-DA687DC70F9D}"/>
              </a:ext>
            </a:extLst>
          </p:cNvPr>
          <p:cNvSpPr>
            <a:spLocks noGrp="1"/>
          </p:cNvSpPr>
          <p:nvPr>
            <p:ph type="dt" sz="half" idx="10"/>
          </p:nvPr>
        </p:nvSpPr>
        <p:spPr/>
        <p:txBody>
          <a:bodyPr/>
          <a:lstStyle/>
          <a:p>
            <a:fld id="{9DC08AA6-0FA5-1E47-A822-B48AB6A875A7}" type="datetimeFigureOut">
              <a:rPr lang="en-TH" smtClean="0"/>
              <a:t>06/23/2023</a:t>
            </a:fld>
            <a:endParaRPr lang="en-TH"/>
          </a:p>
        </p:txBody>
      </p:sp>
      <p:sp>
        <p:nvSpPr>
          <p:cNvPr id="6" name="Footer Placeholder 5">
            <a:extLst>
              <a:ext uri="{FF2B5EF4-FFF2-40B4-BE49-F238E27FC236}">
                <a16:creationId xmlns:a16="http://schemas.microsoft.com/office/drawing/2014/main" id="{CF113EB8-2CDB-CE74-50BC-434E0E45AAB4}"/>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3ACC789-0A86-BBDE-1AA2-AA897F41AFA9}"/>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0317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20923-DC36-8555-3C46-215E25192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CED8AD9-85FC-852A-E73F-222BCEEEACF5}"/>
              </a:ext>
            </a:extLst>
          </p:cNvPr>
          <p:cNvSpPr>
            <a:spLocks noGrp="1"/>
          </p:cNvSpPr>
          <p:nvPr>
            <p:ph type="body" idx="1"/>
          </p:nvPr>
        </p:nvSpPr>
        <p:spPr>
          <a:xfrm>
            <a:off x="1679944" y="1825625"/>
            <a:ext cx="967385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TH" dirty="0"/>
          </a:p>
        </p:txBody>
      </p:sp>
      <p:sp>
        <p:nvSpPr>
          <p:cNvPr id="4" name="Date Placeholder 3">
            <a:extLst>
              <a:ext uri="{FF2B5EF4-FFF2-40B4-BE49-F238E27FC236}">
                <a16:creationId xmlns:a16="http://schemas.microsoft.com/office/drawing/2014/main" id="{20522D1B-4351-448C-C6CE-879796DBD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08AA6-0FA5-1E47-A822-B48AB6A875A7}" type="datetimeFigureOut">
              <a:rPr lang="en-TH" smtClean="0"/>
              <a:t>06/23/2023</a:t>
            </a:fld>
            <a:endParaRPr lang="en-TH"/>
          </a:p>
        </p:txBody>
      </p:sp>
      <p:sp>
        <p:nvSpPr>
          <p:cNvPr id="5" name="Footer Placeholder 4">
            <a:extLst>
              <a:ext uri="{FF2B5EF4-FFF2-40B4-BE49-F238E27FC236}">
                <a16:creationId xmlns:a16="http://schemas.microsoft.com/office/drawing/2014/main" id="{37D0F0C2-03DE-C70E-7F98-9EB18AAC5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B0977842-C0C6-D340-FD18-60E6EB905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F47DF-F2F7-574C-9B75-58C88A041A29}" type="slidenum">
              <a:rPr lang="en-TH" smtClean="0"/>
              <a:t>‹#›</a:t>
            </a:fld>
            <a:endParaRPr lang="en-TH"/>
          </a:p>
        </p:txBody>
      </p:sp>
    </p:spTree>
    <p:extLst>
      <p:ext uri="{BB962C8B-B14F-4D97-AF65-F5344CB8AC3E}">
        <p14:creationId xmlns:p14="http://schemas.microsoft.com/office/powerpoint/2010/main" val="147099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slide" Target="slide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slide" Target="slide39.xml"/><Relationship Id="rId4" Type="http://schemas.openxmlformats.org/officeDocument/2006/relationships/slide" Target="slide3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slide" Target="slide34.xml"/></Relationships>
</file>

<file path=ppt/slides/_rels/slide37.xml.rels><?xml version="1.0" encoding="UTF-8" standalone="yes"?>
<Relationships xmlns="http://schemas.openxmlformats.org/package/2006/relationships"><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0D62AF-8345-3DC2-7A36-F8A0B505F679}"/>
              </a:ext>
            </a:extLst>
          </p:cNvPr>
          <p:cNvPicPr>
            <a:picLocks noChangeAspect="1"/>
          </p:cNvPicPr>
          <p:nvPr/>
        </p:nvPicPr>
        <p:blipFill>
          <a:blip r:embed="rId3"/>
          <a:srcRect/>
          <a:stretch>
            <a:fillRect/>
          </a:stretch>
        </p:blipFill>
        <p:spPr>
          <a:xfrm>
            <a:off x="5531115" y="-188923"/>
            <a:ext cx="1512296" cy="1512296"/>
          </a:xfrm>
          <a:prstGeom prst="rect">
            <a:avLst/>
          </a:prstGeom>
        </p:spPr>
      </p:pic>
      <p:pic>
        <p:nvPicPr>
          <p:cNvPr id="7" name="Picture 6">
            <a:extLst>
              <a:ext uri="{FF2B5EF4-FFF2-40B4-BE49-F238E27FC236}">
                <a16:creationId xmlns:a16="http://schemas.microsoft.com/office/drawing/2014/main" id="{F10B634C-F911-58DD-D3D4-EAACDD24ADE0}"/>
              </a:ext>
            </a:extLst>
          </p:cNvPr>
          <p:cNvPicPr>
            <a:picLocks noChangeAspect="1"/>
          </p:cNvPicPr>
          <p:nvPr/>
        </p:nvPicPr>
        <p:blipFill>
          <a:blip r:embed="rId4"/>
          <a:srcRect/>
          <a:stretch>
            <a:fillRect/>
          </a:stretch>
        </p:blipFill>
        <p:spPr>
          <a:xfrm>
            <a:off x="4250380" y="-38344"/>
            <a:ext cx="1280735" cy="1280735"/>
          </a:xfrm>
          <a:prstGeom prst="rect">
            <a:avLst/>
          </a:prstGeom>
        </p:spPr>
      </p:pic>
      <p:pic>
        <p:nvPicPr>
          <p:cNvPr id="8" name="Picture 7">
            <a:extLst>
              <a:ext uri="{FF2B5EF4-FFF2-40B4-BE49-F238E27FC236}">
                <a16:creationId xmlns:a16="http://schemas.microsoft.com/office/drawing/2014/main" id="{302D4A25-7AEF-B263-314A-7A0DFB2DB313}"/>
              </a:ext>
            </a:extLst>
          </p:cNvPr>
          <p:cNvPicPr>
            <a:picLocks noChangeAspect="1"/>
          </p:cNvPicPr>
          <p:nvPr/>
        </p:nvPicPr>
        <p:blipFill>
          <a:blip r:embed="rId5"/>
          <a:srcRect/>
          <a:stretch>
            <a:fillRect/>
          </a:stretch>
        </p:blipFill>
        <p:spPr>
          <a:xfrm>
            <a:off x="3200773" y="32640"/>
            <a:ext cx="1002442" cy="1002442"/>
          </a:xfrm>
          <a:prstGeom prst="rect">
            <a:avLst/>
          </a:prstGeom>
        </p:spPr>
      </p:pic>
      <p:sp>
        <p:nvSpPr>
          <p:cNvPr id="9" name="TextBox 8">
            <a:extLst>
              <a:ext uri="{FF2B5EF4-FFF2-40B4-BE49-F238E27FC236}">
                <a16:creationId xmlns:a16="http://schemas.microsoft.com/office/drawing/2014/main" id="{2A6D27B6-0152-4307-2D9E-0F2539E775BB}"/>
              </a:ext>
            </a:extLst>
          </p:cNvPr>
          <p:cNvSpPr txBox="1"/>
          <p:nvPr/>
        </p:nvSpPr>
        <p:spPr>
          <a:xfrm>
            <a:off x="0" y="5479679"/>
            <a:ext cx="12269867" cy="273793"/>
          </a:xfrm>
          <a:prstGeom prst="rect">
            <a:avLst/>
          </a:prstGeom>
        </p:spPr>
        <p:txBody>
          <a:bodyPr wrap="square" lIns="0" tIns="0" rIns="0" bIns="0" rtlCol="0" anchor="t">
            <a:spAutoFit/>
          </a:bodyPr>
          <a:lstStyle/>
          <a:p>
            <a:pPr algn="ctr">
              <a:lnSpc>
                <a:spcPts val="2300"/>
              </a:lnSpc>
              <a:spcBef>
                <a:spcPct val="0"/>
              </a:spcBef>
            </a:pPr>
            <a:r>
              <a:rPr lang="en-US" dirty="0">
                <a:latin typeface="Arial Bold"/>
              </a:rPr>
              <a:t>The 20th International Joint Conference on Computer Science and Software Engineering</a:t>
            </a:r>
          </a:p>
        </p:txBody>
      </p:sp>
      <p:sp>
        <p:nvSpPr>
          <p:cNvPr id="10" name="TextBox 9">
            <a:extLst>
              <a:ext uri="{FF2B5EF4-FFF2-40B4-BE49-F238E27FC236}">
                <a16:creationId xmlns:a16="http://schemas.microsoft.com/office/drawing/2014/main" id="{A17F4761-89EA-1E24-70EC-9FAEDA2BEDD1}"/>
              </a:ext>
            </a:extLst>
          </p:cNvPr>
          <p:cNvSpPr txBox="1"/>
          <p:nvPr/>
        </p:nvSpPr>
        <p:spPr>
          <a:xfrm>
            <a:off x="133166" y="1390945"/>
            <a:ext cx="12191999" cy="1661993"/>
          </a:xfrm>
          <a:prstGeom prst="rect">
            <a:avLst/>
          </a:prstGeom>
        </p:spPr>
        <p:txBody>
          <a:bodyPr wrap="square" lIns="0" tIns="0" rIns="0" bIns="0" rtlCol="0" anchor="t">
            <a:spAutoFit/>
          </a:bodyPr>
          <a:lstStyle/>
          <a:p>
            <a:pPr algn="ctr"/>
            <a:r>
              <a:rPr lang="en-GB" sz="3600" dirty="0">
                <a:solidFill>
                  <a:srgbClr val="2B4A9D"/>
                </a:solidFill>
                <a:latin typeface="Arial Bold"/>
              </a:rPr>
              <a:t>Improved Heart Rate Estimation From </a:t>
            </a:r>
          </a:p>
          <a:p>
            <a:pPr algn="ctr"/>
            <a:r>
              <a:rPr lang="en-GB" sz="3600" dirty="0">
                <a:solidFill>
                  <a:srgbClr val="2B4A9D"/>
                </a:solidFill>
                <a:latin typeface="Arial Bold"/>
              </a:rPr>
              <a:t>Facial Videos Using Hair Detection and </a:t>
            </a:r>
          </a:p>
          <a:p>
            <a:pPr algn="ctr"/>
            <a:r>
              <a:rPr lang="en-GB" sz="3600" dirty="0">
                <a:solidFill>
                  <a:srgbClr val="2B4A9D"/>
                </a:solidFill>
                <a:latin typeface="Arial Bold"/>
              </a:rPr>
              <a:t>Majority Vote in Subintervals</a:t>
            </a:r>
            <a:endParaRPr lang="en-US" sz="3600" dirty="0">
              <a:solidFill>
                <a:srgbClr val="2B4A9D"/>
              </a:solidFill>
              <a:latin typeface="Arial Bold"/>
            </a:endParaRPr>
          </a:p>
        </p:txBody>
      </p:sp>
      <p:sp>
        <p:nvSpPr>
          <p:cNvPr id="11" name="TextBox 10">
            <a:extLst>
              <a:ext uri="{FF2B5EF4-FFF2-40B4-BE49-F238E27FC236}">
                <a16:creationId xmlns:a16="http://schemas.microsoft.com/office/drawing/2014/main" id="{69F43A58-E8D6-D49B-FDDB-E6049DB745FD}"/>
              </a:ext>
            </a:extLst>
          </p:cNvPr>
          <p:cNvSpPr txBox="1"/>
          <p:nvPr/>
        </p:nvSpPr>
        <p:spPr>
          <a:xfrm>
            <a:off x="-133165" y="3014335"/>
            <a:ext cx="12191999" cy="735779"/>
          </a:xfrm>
          <a:prstGeom prst="rect">
            <a:avLst/>
          </a:prstGeom>
        </p:spPr>
        <p:txBody>
          <a:bodyPr wrap="square" lIns="0" tIns="0" rIns="0" bIns="0" rtlCol="0" anchor="t">
            <a:spAutoFit/>
          </a:bodyPr>
          <a:lstStyle/>
          <a:p>
            <a:pPr algn="ctr">
              <a:lnSpc>
                <a:spcPts val="6826"/>
              </a:lnSpc>
            </a:pPr>
            <a:r>
              <a:rPr lang="en-US" sz="2800" dirty="0">
                <a:solidFill>
                  <a:srgbClr val="DB5300"/>
                </a:solidFill>
                <a:latin typeface="Arial Bold"/>
              </a:rPr>
              <a:t>Panupong Sunkom</a:t>
            </a:r>
          </a:p>
        </p:txBody>
      </p:sp>
      <p:sp>
        <p:nvSpPr>
          <p:cNvPr id="12" name="TextBox 11">
            <a:extLst>
              <a:ext uri="{FF2B5EF4-FFF2-40B4-BE49-F238E27FC236}">
                <a16:creationId xmlns:a16="http://schemas.microsoft.com/office/drawing/2014/main" id="{8D3644EF-9C72-6F0F-1487-5457E76EF35E}"/>
              </a:ext>
            </a:extLst>
          </p:cNvPr>
          <p:cNvSpPr txBox="1"/>
          <p:nvPr/>
        </p:nvSpPr>
        <p:spPr>
          <a:xfrm>
            <a:off x="1483711" y="5783184"/>
            <a:ext cx="8958248" cy="553998"/>
          </a:xfrm>
          <a:prstGeom prst="rect">
            <a:avLst/>
          </a:prstGeom>
        </p:spPr>
        <p:txBody>
          <a:bodyPr lIns="0" tIns="0" rIns="0" bIns="0" rtlCol="0" anchor="t">
            <a:spAutoFit/>
          </a:bodyPr>
          <a:lstStyle/>
          <a:p>
            <a:pPr algn="ctr">
              <a:spcBef>
                <a:spcPct val="0"/>
              </a:spcBef>
            </a:pPr>
            <a:r>
              <a:rPr lang="en-US" dirty="0">
                <a:latin typeface="Arial Bold"/>
              </a:rPr>
              <a:t>28</a:t>
            </a:r>
            <a:r>
              <a:rPr lang="en-US" baseline="30000" dirty="0">
                <a:latin typeface="Arial Bold"/>
              </a:rPr>
              <a:t>th</a:t>
            </a:r>
            <a:r>
              <a:rPr lang="en-US" dirty="0">
                <a:latin typeface="Arial Bold"/>
              </a:rPr>
              <a:t> June-1</a:t>
            </a:r>
            <a:r>
              <a:rPr lang="en-US" baseline="30000" dirty="0">
                <a:latin typeface="Arial Bold"/>
              </a:rPr>
              <a:t>st</a:t>
            </a:r>
            <a:r>
              <a:rPr lang="en-US" dirty="0">
                <a:latin typeface="Arial Bold"/>
              </a:rPr>
              <a:t> July 2023</a:t>
            </a:r>
          </a:p>
          <a:p>
            <a:pPr algn="ctr"/>
            <a:r>
              <a:rPr lang="en-US" dirty="0" err="1">
                <a:latin typeface="Arial Bold"/>
              </a:rPr>
              <a:t>Naresuan</a:t>
            </a:r>
            <a:r>
              <a:rPr lang="en-US" dirty="0">
                <a:latin typeface="Arial Bold"/>
              </a:rPr>
              <a:t> University </a:t>
            </a:r>
            <a:r>
              <a:rPr lang="en-US" dirty="0" err="1">
                <a:latin typeface="Arial Bold"/>
              </a:rPr>
              <a:t>Phitsanulok</a:t>
            </a:r>
            <a:r>
              <a:rPr lang="en-US" dirty="0">
                <a:latin typeface="Arial Bold"/>
              </a:rPr>
              <a:t>, THAILAND</a:t>
            </a:r>
          </a:p>
        </p:txBody>
      </p:sp>
      <p:sp>
        <p:nvSpPr>
          <p:cNvPr id="2" name="TextBox 10">
            <a:extLst>
              <a:ext uri="{FF2B5EF4-FFF2-40B4-BE49-F238E27FC236}">
                <a16:creationId xmlns:a16="http://schemas.microsoft.com/office/drawing/2014/main" id="{319100AC-AC32-7DC0-95B5-2F93FB872119}"/>
              </a:ext>
            </a:extLst>
          </p:cNvPr>
          <p:cNvSpPr txBox="1"/>
          <p:nvPr/>
        </p:nvSpPr>
        <p:spPr>
          <a:xfrm>
            <a:off x="-133165" y="3832816"/>
            <a:ext cx="12191999" cy="735779"/>
          </a:xfrm>
          <a:prstGeom prst="rect">
            <a:avLst/>
          </a:prstGeom>
        </p:spPr>
        <p:txBody>
          <a:bodyPr wrap="square" lIns="0" tIns="0" rIns="0" bIns="0" rtlCol="0" anchor="t">
            <a:spAutoFit/>
          </a:bodyPr>
          <a:lstStyle/>
          <a:p>
            <a:pPr algn="ctr">
              <a:lnSpc>
                <a:spcPts val="6826"/>
              </a:lnSpc>
            </a:pPr>
            <a:r>
              <a:rPr lang="en-US" sz="2800" dirty="0" err="1">
                <a:latin typeface="Arial" panose="020B0604020202020204" pitchFamily="34" charset="0"/>
                <a:cs typeface="Arial" panose="020B0604020202020204" pitchFamily="34" charset="0"/>
              </a:rPr>
              <a:t>Chadchai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Srisurangkul</a:t>
            </a:r>
            <a:endParaRPr lang="en-US" sz="2800" dirty="0">
              <a:latin typeface="Arial" panose="020B0604020202020204" pitchFamily="34" charset="0"/>
              <a:cs typeface="Arial" panose="020B0604020202020204" pitchFamily="34" charset="0"/>
            </a:endParaRPr>
          </a:p>
        </p:txBody>
      </p:sp>
      <p:sp>
        <p:nvSpPr>
          <p:cNvPr id="3" name="TextBox 10">
            <a:extLst>
              <a:ext uri="{FF2B5EF4-FFF2-40B4-BE49-F238E27FC236}">
                <a16:creationId xmlns:a16="http://schemas.microsoft.com/office/drawing/2014/main" id="{7F71BCD3-0A24-9817-8BBE-511AEF2A3301}"/>
              </a:ext>
            </a:extLst>
          </p:cNvPr>
          <p:cNvSpPr txBox="1"/>
          <p:nvPr/>
        </p:nvSpPr>
        <p:spPr>
          <a:xfrm>
            <a:off x="-133165" y="3411936"/>
            <a:ext cx="12191999" cy="735779"/>
          </a:xfrm>
          <a:prstGeom prst="rect">
            <a:avLst/>
          </a:prstGeom>
        </p:spPr>
        <p:txBody>
          <a:bodyPr wrap="square" lIns="0" tIns="0" rIns="0" bIns="0" rtlCol="0" anchor="t">
            <a:spAutoFit/>
          </a:bodyPr>
          <a:lstStyle/>
          <a:p>
            <a:pPr algn="ctr">
              <a:lnSpc>
                <a:spcPts val="6826"/>
              </a:lnSpc>
            </a:pPr>
            <a:r>
              <a:rPr lang="en-US" sz="2800" dirty="0" err="1">
                <a:latin typeface="Arial" panose="020B0604020202020204" pitchFamily="34" charset="0"/>
                <a:cs typeface="Arial" panose="020B0604020202020204" pitchFamily="34" charset="0"/>
              </a:rPr>
              <a:t>Denchai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Worasawate</a:t>
            </a:r>
            <a:endParaRPr lang="en-US" sz="2800" dirty="0">
              <a:latin typeface="Arial" panose="020B0604020202020204" pitchFamily="34" charset="0"/>
              <a:cs typeface="Arial" panose="020B0604020202020204" pitchFamily="34" charset="0"/>
            </a:endParaRPr>
          </a:p>
        </p:txBody>
      </p:sp>
      <p:sp>
        <p:nvSpPr>
          <p:cNvPr id="4" name="TextBox 10">
            <a:extLst>
              <a:ext uri="{FF2B5EF4-FFF2-40B4-BE49-F238E27FC236}">
                <a16:creationId xmlns:a16="http://schemas.microsoft.com/office/drawing/2014/main" id="{AD122EA3-036B-356B-7B7C-CFDDA75017C2}"/>
              </a:ext>
            </a:extLst>
          </p:cNvPr>
          <p:cNvSpPr txBox="1"/>
          <p:nvPr/>
        </p:nvSpPr>
        <p:spPr>
          <a:xfrm>
            <a:off x="-133165" y="4247007"/>
            <a:ext cx="12191999" cy="735779"/>
          </a:xfrm>
          <a:prstGeom prst="rect">
            <a:avLst/>
          </a:prstGeom>
        </p:spPr>
        <p:txBody>
          <a:bodyPr wrap="square" lIns="0" tIns="0" rIns="0" bIns="0" rtlCol="0" anchor="t">
            <a:spAutoFit/>
          </a:bodyPr>
          <a:lstStyle/>
          <a:p>
            <a:pPr algn="ctr">
              <a:lnSpc>
                <a:spcPts val="6826"/>
              </a:lnSpc>
            </a:pPr>
            <a:r>
              <a:rPr lang="en-US" sz="2800" dirty="0">
                <a:latin typeface="Arial" panose="020B0604020202020204" pitchFamily="34" charset="0"/>
                <a:cs typeface="Arial" panose="020B0604020202020204" pitchFamily="34" charset="0"/>
              </a:rPr>
              <a:t>Minoru Nakayama</a:t>
            </a:r>
          </a:p>
        </p:txBody>
      </p:sp>
      <p:pic>
        <p:nvPicPr>
          <p:cNvPr id="1026" name="Picture 2">
            <a:extLst>
              <a:ext uri="{FF2B5EF4-FFF2-40B4-BE49-F238E27FC236}">
                <a16:creationId xmlns:a16="http://schemas.microsoft.com/office/drawing/2014/main" id="{AFC5E798-9926-640E-41FA-5C87AB37FC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3411" y="157925"/>
            <a:ext cx="1040554" cy="10405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aist Tokyo Tech">
            <a:extLst>
              <a:ext uri="{FF2B5EF4-FFF2-40B4-BE49-F238E27FC236}">
                <a16:creationId xmlns:a16="http://schemas.microsoft.com/office/drawing/2014/main" id="{5A6466A5-119A-C483-CB57-C0933023C9F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1012" b="76946"/>
          <a:stretch/>
        </p:blipFill>
        <p:spPr bwMode="auto">
          <a:xfrm>
            <a:off x="8083965" y="347791"/>
            <a:ext cx="2184044" cy="58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98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8AAA1E0-42BC-4187-C510-543752DE60F0}"/>
              </a:ext>
            </a:extLst>
          </p:cNvPr>
          <p:cNvSpPr>
            <a:spLocks noGrp="1"/>
          </p:cNvSpPr>
          <p:nvPr>
            <p:ph type="title"/>
          </p:nvPr>
        </p:nvSpPr>
        <p:spPr/>
        <p:txBody>
          <a:bodyPr/>
          <a:lstStyle/>
          <a:p>
            <a:r>
              <a:rPr lang="en-US" b="1" dirty="0"/>
              <a:t>Related work</a:t>
            </a:r>
            <a:endParaRPr lang="en-GB" b="1" dirty="0"/>
          </a:p>
        </p:txBody>
      </p:sp>
      <p:sp>
        <p:nvSpPr>
          <p:cNvPr id="3" name="ตัวแทนเนื้อหา 2">
            <a:extLst>
              <a:ext uri="{FF2B5EF4-FFF2-40B4-BE49-F238E27FC236}">
                <a16:creationId xmlns:a16="http://schemas.microsoft.com/office/drawing/2014/main" id="{1664F94F-46F9-D8FB-C651-8DA35757E892}"/>
              </a:ext>
            </a:extLst>
          </p:cNvPr>
          <p:cNvSpPr>
            <a:spLocks noGrp="1"/>
          </p:cNvSpPr>
          <p:nvPr>
            <p:ph idx="1"/>
          </p:nvPr>
        </p:nvSpPr>
        <p:spPr>
          <a:xfrm>
            <a:off x="1679944" y="1536376"/>
            <a:ext cx="9673856" cy="833600"/>
          </a:xfrm>
        </p:spPr>
        <p:txBody>
          <a:bodyPr>
            <a:normAutofit/>
          </a:bodyPr>
          <a:lstStyle/>
          <a:p>
            <a:r>
              <a:rPr lang="en-US" sz="2400" dirty="0"/>
              <a:t>After obtain </a:t>
            </a:r>
            <a:r>
              <a:rPr lang="en-GB" sz="2400" b="1" i="1" dirty="0">
                <a:latin typeface="Arial" panose="020B0604020202020204" pitchFamily="34" charset="0"/>
                <a:cs typeface="Arial" panose="020B0604020202020204" pitchFamily="34" charset="0"/>
              </a:rPr>
              <a:t>S</a:t>
            </a:r>
            <a:r>
              <a:rPr lang="en-GB" sz="2400" dirty="0">
                <a:latin typeface="Arial" panose="020B0604020202020204" pitchFamily="34" charset="0"/>
                <a:cs typeface="Arial" panose="020B0604020202020204" pitchFamily="34" charset="0"/>
              </a:rPr>
              <a:t>(</a:t>
            </a:r>
            <a:r>
              <a:rPr lang="en-GB" sz="2400" i="1" dirty="0">
                <a:latin typeface="Arial" panose="020B0604020202020204" pitchFamily="34" charset="0"/>
                <a:cs typeface="Arial" panose="020B0604020202020204" pitchFamily="34" charset="0"/>
              </a:rPr>
              <a:t>t</a:t>
            </a:r>
            <a:r>
              <a:rPr lang="en-GB" sz="2400" dirty="0">
                <a:latin typeface="Arial" panose="020B0604020202020204" pitchFamily="34" charset="0"/>
                <a:cs typeface="Arial" panose="020B0604020202020204" pitchFamily="34" charset="0"/>
              </a:rPr>
              <a:t>) from equation 1, the </a:t>
            </a:r>
            <a:r>
              <a:rPr lang="en-GB" sz="2400" dirty="0" err="1">
                <a:latin typeface="Arial" panose="020B0604020202020204" pitchFamily="34" charset="0"/>
                <a:cs typeface="Arial" panose="020B0604020202020204" pitchFamily="34" charset="0"/>
              </a:rPr>
              <a:t>rppg</a:t>
            </a:r>
            <a:r>
              <a:rPr lang="en-GB" sz="2400" dirty="0">
                <a:latin typeface="Arial" panose="020B0604020202020204" pitchFamily="34" charset="0"/>
                <a:cs typeface="Arial" panose="020B0604020202020204" pitchFamily="34" charset="0"/>
              </a:rPr>
              <a:t> signal (</a:t>
            </a:r>
            <a:r>
              <a:rPr lang="en-GB" sz="2400" b="1" i="1" dirty="0">
                <a:latin typeface="Arial" panose="020B0604020202020204" pitchFamily="34" charset="0"/>
                <a:cs typeface="Arial" panose="020B0604020202020204" pitchFamily="34" charset="0"/>
              </a:rPr>
              <a:t>p</a:t>
            </a:r>
            <a:r>
              <a:rPr lang="en-GB" sz="2400" dirty="0">
                <a:latin typeface="Arial" panose="020B0604020202020204" pitchFamily="34" charset="0"/>
                <a:cs typeface="Arial" panose="020B0604020202020204" pitchFamily="34" charset="0"/>
              </a:rPr>
              <a:t>(</a:t>
            </a:r>
            <a:r>
              <a:rPr lang="en-GB" sz="2400" i="1" dirty="0">
                <a:latin typeface="Arial" panose="020B0604020202020204" pitchFamily="34" charset="0"/>
                <a:cs typeface="Arial" panose="020B0604020202020204" pitchFamily="34" charset="0"/>
              </a:rPr>
              <a:t>t</a:t>
            </a:r>
            <a:r>
              <a:rPr lang="en-GB" sz="2400" dirty="0">
                <a:latin typeface="Arial" panose="020B0604020202020204" pitchFamily="34" charset="0"/>
                <a:cs typeface="Arial" panose="020B0604020202020204" pitchFamily="34" charset="0"/>
              </a:rPr>
              <a:t>)) can be computed using </a:t>
            </a:r>
            <a:r>
              <a:rPr lang="en-US" sz="2400" dirty="0">
                <a:latin typeface="Arial" panose="020B0604020202020204" pitchFamily="34" charset="0"/>
                <a:cs typeface="Arial" panose="020B0604020202020204" pitchFamily="34" charset="0"/>
              </a:rPr>
              <a:t>equation 2</a:t>
            </a:r>
            <a:endParaRPr lang="en-US" sz="2400" dirty="0"/>
          </a:p>
          <a:p>
            <a:endParaRPr lang="en-GB" sz="2400" dirty="0"/>
          </a:p>
        </p:txBody>
      </p:sp>
      <p:grpSp>
        <p:nvGrpSpPr>
          <p:cNvPr id="4" name="กลุ่ม 3">
            <a:extLst>
              <a:ext uri="{FF2B5EF4-FFF2-40B4-BE49-F238E27FC236}">
                <a16:creationId xmlns:a16="http://schemas.microsoft.com/office/drawing/2014/main" id="{7FD25056-6B3A-8BE5-C693-F9B2B6E8D0CA}"/>
              </a:ext>
            </a:extLst>
          </p:cNvPr>
          <p:cNvGrpSpPr/>
          <p:nvPr/>
        </p:nvGrpSpPr>
        <p:grpSpPr>
          <a:xfrm>
            <a:off x="3871331" y="2246301"/>
            <a:ext cx="5511278" cy="851839"/>
            <a:chOff x="3871331" y="2246301"/>
            <a:chExt cx="5511278" cy="851839"/>
          </a:xfrm>
        </p:grpSpPr>
        <p:pic>
          <p:nvPicPr>
            <p:cNvPr id="45" name="รูปภาพ 44">
              <a:extLst>
                <a:ext uri="{FF2B5EF4-FFF2-40B4-BE49-F238E27FC236}">
                  <a16:creationId xmlns:a16="http://schemas.microsoft.com/office/drawing/2014/main" id="{79234A61-8B67-63A7-D2E7-6954A84F8396}"/>
                </a:ext>
              </a:extLst>
            </p:cNvPr>
            <p:cNvPicPr>
              <a:picLocks noChangeAspect="1"/>
            </p:cNvPicPr>
            <p:nvPr/>
          </p:nvPicPr>
          <p:blipFill>
            <a:blip r:embed="rId3"/>
            <a:stretch>
              <a:fillRect/>
            </a:stretch>
          </p:blipFill>
          <p:spPr>
            <a:xfrm>
              <a:off x="3871331" y="2246301"/>
              <a:ext cx="4449337" cy="851839"/>
            </a:xfrm>
            <a:prstGeom prst="rect">
              <a:avLst/>
            </a:prstGeom>
          </p:spPr>
        </p:pic>
        <p:grpSp>
          <p:nvGrpSpPr>
            <p:cNvPr id="46" name="กลุ่ม 45">
              <a:extLst>
                <a:ext uri="{FF2B5EF4-FFF2-40B4-BE49-F238E27FC236}">
                  <a16:creationId xmlns:a16="http://schemas.microsoft.com/office/drawing/2014/main" id="{74EC261A-4840-D90B-047B-5692A46FB2F9}"/>
                </a:ext>
              </a:extLst>
            </p:cNvPr>
            <p:cNvGrpSpPr/>
            <p:nvPr/>
          </p:nvGrpSpPr>
          <p:grpSpPr>
            <a:xfrm>
              <a:off x="8320668" y="2473724"/>
              <a:ext cx="1061941" cy="277359"/>
              <a:chOff x="7192032" y="2642391"/>
              <a:chExt cx="1061941" cy="277359"/>
            </a:xfrm>
          </p:grpSpPr>
          <p:sp>
            <p:nvSpPr>
              <p:cNvPr id="47" name="วงรี 46">
                <a:extLst>
                  <a:ext uri="{FF2B5EF4-FFF2-40B4-BE49-F238E27FC236}">
                    <a16:creationId xmlns:a16="http://schemas.microsoft.com/office/drawing/2014/main" id="{50B1426B-EA81-8BAE-BAA7-83D7B41E6883}"/>
                  </a:ext>
                </a:extLst>
              </p:cNvPr>
              <p:cNvSpPr/>
              <p:nvPr/>
            </p:nvSpPr>
            <p:spPr>
              <a:xfrm>
                <a:off x="8002046" y="2642391"/>
                <a:ext cx="251927" cy="277359"/>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2</a:t>
                </a:r>
                <a:endParaRPr lang="en-GB" dirty="0">
                  <a:solidFill>
                    <a:sysClr val="windowText" lastClr="000000"/>
                  </a:solidFill>
                  <a:latin typeface="Arial" panose="020B0604020202020204" pitchFamily="34" charset="0"/>
                  <a:cs typeface="Arial" panose="020B0604020202020204" pitchFamily="34" charset="0"/>
                </a:endParaRPr>
              </a:p>
            </p:txBody>
          </p:sp>
          <p:cxnSp>
            <p:nvCxnSpPr>
              <p:cNvPr id="48" name="ลูกศรเชื่อมต่อแบบตรง 47">
                <a:extLst>
                  <a:ext uri="{FF2B5EF4-FFF2-40B4-BE49-F238E27FC236}">
                    <a16:creationId xmlns:a16="http://schemas.microsoft.com/office/drawing/2014/main" id="{69074EA3-F238-C805-67EF-E6574F21A178}"/>
                  </a:ext>
                </a:extLst>
              </p:cNvPr>
              <p:cNvCxnSpPr/>
              <p:nvPr/>
            </p:nvCxnSpPr>
            <p:spPr>
              <a:xfrm>
                <a:off x="7192032" y="2781071"/>
                <a:ext cx="8100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2" name="กลุ่ม 11">
            <a:extLst>
              <a:ext uri="{FF2B5EF4-FFF2-40B4-BE49-F238E27FC236}">
                <a16:creationId xmlns:a16="http://schemas.microsoft.com/office/drawing/2014/main" id="{29FF9DBA-FF56-53C7-AC19-37318CEBD1FD}"/>
              </a:ext>
            </a:extLst>
          </p:cNvPr>
          <p:cNvGrpSpPr/>
          <p:nvPr/>
        </p:nvGrpSpPr>
        <p:grpSpPr>
          <a:xfrm>
            <a:off x="1926427" y="2967335"/>
            <a:ext cx="9180889" cy="461665"/>
            <a:chOff x="1614630" y="2755597"/>
            <a:chExt cx="9180889" cy="461665"/>
          </a:xfrm>
        </p:grpSpPr>
        <p:grpSp>
          <p:nvGrpSpPr>
            <p:cNvPr id="7" name="กลุ่ม 6">
              <a:extLst>
                <a:ext uri="{FF2B5EF4-FFF2-40B4-BE49-F238E27FC236}">
                  <a16:creationId xmlns:a16="http://schemas.microsoft.com/office/drawing/2014/main" id="{82D9A421-6C8A-F645-EDC1-E1CF08BD19CA}"/>
                </a:ext>
              </a:extLst>
            </p:cNvPr>
            <p:cNvGrpSpPr/>
            <p:nvPr/>
          </p:nvGrpSpPr>
          <p:grpSpPr>
            <a:xfrm>
              <a:off x="1614630" y="2817152"/>
              <a:ext cx="9180889" cy="400110"/>
              <a:chOff x="2659225" y="3000619"/>
              <a:chExt cx="7438372" cy="400110"/>
            </a:xfrm>
          </p:grpSpPr>
          <p:sp>
            <p:nvSpPr>
              <p:cNvPr id="9" name="กล่องข้อความ 8">
                <a:extLst>
                  <a:ext uri="{FF2B5EF4-FFF2-40B4-BE49-F238E27FC236}">
                    <a16:creationId xmlns:a16="http://schemas.microsoft.com/office/drawing/2014/main" id="{39B063F0-1A07-E962-B040-8B27B9556FF9}"/>
                  </a:ext>
                </a:extLst>
              </p:cNvPr>
              <p:cNvSpPr txBox="1"/>
              <p:nvPr/>
            </p:nvSpPr>
            <p:spPr>
              <a:xfrm>
                <a:off x="2659225" y="3000619"/>
                <a:ext cx="7438372"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where </a:t>
                </a:r>
                <a:r>
                  <a:rPr lang="en-GB" sz="2000" b="1" i="1" dirty="0">
                    <a:latin typeface="Arial" panose="020B0604020202020204" pitchFamily="34" charset="0"/>
                    <a:cs typeface="Arial" panose="020B0604020202020204" pitchFamily="34" charset="0"/>
                  </a:rPr>
                  <a:t>S </a:t>
                </a:r>
                <a:r>
                  <a:rPr lang="en-GB" sz="2000" dirty="0">
                    <a:latin typeface="Arial" panose="020B0604020202020204" pitchFamily="34" charset="0"/>
                    <a:cs typeface="Arial" panose="020B0604020202020204" pitchFamily="34" charset="0"/>
                  </a:rPr>
                  <a:t>(</a:t>
                </a:r>
                <a:r>
                  <a:rPr lang="en-GB" sz="2000" i="1" dirty="0">
                    <a:latin typeface="Arial" panose="020B0604020202020204" pitchFamily="34" charset="0"/>
                    <a:cs typeface="Arial" panose="020B0604020202020204" pitchFamily="34" charset="0"/>
                  </a:rPr>
                  <a:t>t</a:t>
                </a:r>
                <a:r>
                  <a:rPr lang="en-GB" sz="2000" dirty="0">
                    <a:latin typeface="Arial" panose="020B0604020202020204" pitchFamily="34" charset="0"/>
                    <a:cs typeface="Arial" panose="020B0604020202020204" pitchFamily="34" charset="0"/>
                  </a:rPr>
                  <a:t>) is the </a:t>
                </a:r>
                <a:r>
                  <a:rPr lang="en-GB" sz="2000" dirty="0" err="1">
                    <a:latin typeface="Arial" panose="020B0604020202020204" pitchFamily="34" charset="0"/>
                    <a:cs typeface="Arial" panose="020B0604020202020204" pitchFamily="34" charset="0"/>
                  </a:rPr>
                  <a:t>i</a:t>
                </a:r>
                <a:r>
                  <a:rPr lang="en-GB" sz="2000" dirty="0">
                    <a:latin typeface="Arial" panose="020B0604020202020204" pitchFamily="34" charset="0"/>
                    <a:cs typeface="Arial" panose="020B0604020202020204" pitchFamily="34" charset="0"/>
                  </a:rPr>
                  <a:t>  row of </a:t>
                </a:r>
                <a:r>
                  <a:rPr lang="en-GB" sz="2000" b="1" i="1" dirty="0">
                    <a:latin typeface="Arial" panose="020B0604020202020204" pitchFamily="34" charset="0"/>
                    <a:cs typeface="Arial" panose="020B0604020202020204" pitchFamily="34" charset="0"/>
                  </a:rPr>
                  <a:t>S</a:t>
                </a:r>
                <a:r>
                  <a:rPr lang="en-GB" sz="2000" dirty="0">
                    <a:latin typeface="Arial" panose="020B0604020202020204" pitchFamily="34" charset="0"/>
                    <a:cs typeface="Arial" panose="020B0604020202020204" pitchFamily="34" charset="0"/>
                  </a:rPr>
                  <a:t>(</a:t>
                </a:r>
                <a:r>
                  <a:rPr lang="en-GB" sz="2000" i="1" dirty="0">
                    <a:latin typeface="Arial" panose="020B0604020202020204" pitchFamily="34" charset="0"/>
                    <a:cs typeface="Arial" panose="020B0604020202020204" pitchFamily="34" charset="0"/>
                  </a:rPr>
                  <a:t>t</a:t>
                </a:r>
                <a:r>
                  <a:rPr lang="en-GB" sz="2000" dirty="0">
                    <a:latin typeface="Arial" panose="020B0604020202020204" pitchFamily="34" charset="0"/>
                    <a:cs typeface="Arial" panose="020B0604020202020204" pitchFamily="34" charset="0"/>
                  </a:rPr>
                  <a:t>)</a:t>
                </a:r>
              </a:p>
            </p:txBody>
          </p:sp>
          <p:sp>
            <p:nvSpPr>
              <p:cNvPr id="10" name="กล่องข้อความ 9">
                <a:extLst>
                  <a:ext uri="{FF2B5EF4-FFF2-40B4-BE49-F238E27FC236}">
                    <a16:creationId xmlns:a16="http://schemas.microsoft.com/office/drawing/2014/main" id="{0FE50690-6D57-C02C-8BDF-B2CB0E4E4F5C}"/>
                  </a:ext>
                </a:extLst>
              </p:cNvPr>
              <p:cNvSpPr txBox="1"/>
              <p:nvPr/>
            </p:nvSpPr>
            <p:spPr>
              <a:xfrm>
                <a:off x="3413059" y="3137546"/>
                <a:ext cx="279919"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i</a:t>
                </a:r>
                <a:endParaRPr lang="en-GB" sz="1050" dirty="0">
                  <a:latin typeface="Arial" panose="020B0604020202020204" pitchFamily="34" charset="0"/>
                  <a:cs typeface="Arial" panose="020B0604020202020204" pitchFamily="34" charset="0"/>
                </a:endParaRPr>
              </a:p>
            </p:txBody>
          </p:sp>
        </p:grpSp>
        <p:sp>
          <p:nvSpPr>
            <p:cNvPr id="11" name="กล่องข้อความ 10">
              <a:extLst>
                <a:ext uri="{FF2B5EF4-FFF2-40B4-BE49-F238E27FC236}">
                  <a16:creationId xmlns:a16="http://schemas.microsoft.com/office/drawing/2014/main" id="{45D6B340-19A0-E112-554A-AF2769A72A5C}"/>
                </a:ext>
              </a:extLst>
            </p:cNvPr>
            <p:cNvSpPr txBox="1"/>
            <p:nvPr/>
          </p:nvSpPr>
          <p:spPr>
            <a:xfrm>
              <a:off x="3648232" y="2755597"/>
              <a:ext cx="345493" cy="261610"/>
            </a:xfrm>
            <a:prstGeom prst="rect">
              <a:avLst/>
            </a:prstGeom>
            <a:noFill/>
          </p:spPr>
          <p:txBody>
            <a:bodyPr wrap="square" rtlCol="0">
              <a:spAutoFit/>
            </a:bodyPr>
            <a:lstStyle/>
            <a:p>
              <a:r>
                <a:rPr lang="en-US" sz="1050" dirty="0" err="1">
                  <a:latin typeface="Arial" panose="020B0604020202020204" pitchFamily="34" charset="0"/>
                  <a:cs typeface="Arial" panose="020B0604020202020204" pitchFamily="34" charset="0"/>
                </a:rPr>
                <a:t>th</a:t>
              </a:r>
              <a:r>
                <a:rPr lang="en-US" sz="1050"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3" name="กล่องข้อความ 12">
                <a:extLst>
                  <a:ext uri="{FF2B5EF4-FFF2-40B4-BE49-F238E27FC236}">
                    <a16:creationId xmlns:a16="http://schemas.microsoft.com/office/drawing/2014/main" id="{994F9C0E-D358-7201-489C-CF7407C337AB}"/>
                  </a:ext>
                </a:extLst>
              </p:cNvPr>
              <p:cNvSpPr txBox="1"/>
              <p:nvPr/>
            </p:nvSpPr>
            <p:spPr>
              <a:xfrm>
                <a:off x="2733867" y="3434717"/>
                <a:ext cx="4646645" cy="400110"/>
              </a:xfrm>
              <a:prstGeom prst="rect">
                <a:avLst/>
              </a:prstGeom>
              <a:noFill/>
            </p:spPr>
            <p:txBody>
              <a:bodyPr wrap="square" rtlCol="0">
                <a:spAutoFit/>
              </a:bodyPr>
              <a:lstStyle/>
              <a:p>
                <a14:m>
                  <m:oMath xmlns:m="http://schemas.openxmlformats.org/officeDocument/2006/math">
                    <m:r>
                      <m:rPr>
                        <m:nor/>
                      </m:rPr>
                      <a:rPr lang="en-US" sz="2000" smtClean="0">
                        <a:effectLst/>
                        <a:latin typeface="Arial" panose="020B0604020202020204" pitchFamily="34" charset="0"/>
                        <a:ea typeface="Times New Roman" panose="02020603050405020304" pitchFamily="18" charset="0"/>
                        <a:cs typeface="Arial" panose="020B0604020202020204" pitchFamily="34" charset="0"/>
                      </a:rPr>
                      <m:t>σ</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is the standard deviation operator</a:t>
                </a:r>
                <a:endParaRPr lang="en-GB" sz="2000" dirty="0">
                  <a:latin typeface="Arial" panose="020B0604020202020204" pitchFamily="34" charset="0"/>
                  <a:cs typeface="Arial" panose="020B0604020202020204" pitchFamily="34" charset="0"/>
                </a:endParaRPr>
              </a:p>
            </p:txBody>
          </p:sp>
        </mc:Choice>
        <mc:Fallback xmlns="">
          <p:sp>
            <p:nvSpPr>
              <p:cNvPr id="13" name="กล่องข้อความ 12">
                <a:extLst>
                  <a:ext uri="{FF2B5EF4-FFF2-40B4-BE49-F238E27FC236}">
                    <a16:creationId xmlns:a16="http://schemas.microsoft.com/office/drawing/2014/main" id="{994F9C0E-D358-7201-489C-CF7407C337AB}"/>
                  </a:ext>
                </a:extLst>
              </p:cNvPr>
              <p:cNvSpPr txBox="1">
                <a:spLocks noRot="1" noChangeAspect="1" noMove="1" noResize="1" noEditPoints="1" noAdjustHandles="1" noChangeArrowheads="1" noChangeShapeType="1" noTextEdit="1"/>
              </p:cNvSpPr>
              <p:nvPr/>
            </p:nvSpPr>
            <p:spPr>
              <a:xfrm>
                <a:off x="2733867" y="3434717"/>
                <a:ext cx="4646645" cy="400110"/>
              </a:xfrm>
              <a:prstGeom prst="rect">
                <a:avLst/>
              </a:prstGeom>
              <a:blipFill>
                <a:blip r:embed="rId4"/>
                <a:stretch>
                  <a:fillRect t="-6061" b="-27273"/>
                </a:stretch>
              </a:blipFill>
            </p:spPr>
            <p:txBody>
              <a:bodyPr/>
              <a:lstStyle/>
              <a:p>
                <a:r>
                  <a:rPr lang="en-GB">
                    <a:noFill/>
                  </a:rPr>
                  <a:t> </a:t>
                </a:r>
              </a:p>
            </p:txBody>
          </p:sp>
        </mc:Fallback>
      </mc:AlternateContent>
    </p:spTree>
    <p:extLst>
      <p:ext uri="{BB962C8B-B14F-4D97-AF65-F5344CB8AC3E}">
        <p14:creationId xmlns:p14="http://schemas.microsoft.com/office/powerpoint/2010/main" val="304937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a:extLst>
              <a:ext uri="{FF2B5EF4-FFF2-40B4-BE49-F238E27FC236}">
                <a16:creationId xmlns:a16="http://schemas.microsoft.com/office/drawing/2014/main" id="{AFB40EC7-98B9-EB26-7011-1336F9047B48}"/>
              </a:ext>
            </a:extLst>
          </p:cNvPr>
          <p:cNvSpPr>
            <a:spLocks noGrp="1"/>
          </p:cNvSpPr>
          <p:nvPr>
            <p:ph type="ctrTitle"/>
          </p:nvPr>
        </p:nvSpPr>
        <p:spPr>
          <a:xfrm>
            <a:off x="1691950" y="2268683"/>
            <a:ext cx="9144000" cy="2600552"/>
          </a:xfrm>
        </p:spPr>
        <p:txBody>
          <a:bodyPr>
            <a:normAutofit fontScale="90000"/>
          </a:bodyPr>
          <a:lstStyle/>
          <a:p>
            <a:r>
              <a:rPr lang="en-US" sz="8800" b="1" dirty="0">
                <a:solidFill>
                  <a:srgbClr val="00B0F0"/>
                </a:solidFill>
              </a:rPr>
              <a:t>03</a:t>
            </a:r>
            <a:br>
              <a:rPr lang="en-US" dirty="0"/>
            </a:br>
            <a:r>
              <a:rPr lang="en-US" sz="6000" b="1" dirty="0"/>
              <a:t>Proposed method</a:t>
            </a:r>
            <a:br>
              <a:rPr lang="en-US" b="1" dirty="0"/>
            </a:br>
            <a:endParaRPr lang="en-GB" b="1" dirty="0"/>
          </a:p>
        </p:txBody>
      </p:sp>
    </p:spTree>
    <p:extLst>
      <p:ext uri="{BB962C8B-B14F-4D97-AF65-F5344CB8AC3E}">
        <p14:creationId xmlns:p14="http://schemas.microsoft.com/office/powerpoint/2010/main" val="598854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F4205D3-8D3E-3E15-98C2-BBB536CB740A}"/>
              </a:ext>
            </a:extLst>
          </p:cNvPr>
          <p:cNvSpPr>
            <a:spLocks noGrp="1"/>
          </p:cNvSpPr>
          <p:nvPr>
            <p:ph type="title"/>
          </p:nvPr>
        </p:nvSpPr>
        <p:spPr>
          <a:xfrm>
            <a:off x="2220125" y="0"/>
            <a:ext cx="10515600" cy="1325563"/>
          </a:xfrm>
        </p:spPr>
        <p:txBody>
          <a:bodyPr>
            <a:normAutofit/>
          </a:bodyPr>
          <a:lstStyle/>
          <a:p>
            <a:r>
              <a:rPr lang="en-US" b="1" dirty="0">
                <a:effectLst/>
                <a:ea typeface="SimSun" panose="02010600030101010101" pitchFamily="2" charset="-122"/>
              </a:rPr>
              <a:t>Overview of the proposed method</a:t>
            </a:r>
            <a:endParaRPr lang="en-GB" sz="8800" b="1" dirty="0"/>
          </a:p>
        </p:txBody>
      </p:sp>
      <p:pic>
        <p:nvPicPr>
          <p:cNvPr id="4" name="Graphic 1">
            <a:extLst>
              <a:ext uri="{FF2B5EF4-FFF2-40B4-BE49-F238E27FC236}">
                <a16:creationId xmlns:a16="http://schemas.microsoft.com/office/drawing/2014/main" id="{BEE810C5-ED36-6AEC-3743-7B7EFD083691}"/>
              </a:ext>
            </a:extLst>
          </p:cNvPr>
          <p:cNvPicPr>
            <a:picLocks noGrp="1" noChangeAspect="1"/>
          </p:cNvPicPr>
          <p:nvPr>
            <p:ph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96114" y="1325563"/>
            <a:ext cx="9456606" cy="3908910"/>
          </a:xfrm>
          <a:prstGeom prst="rect">
            <a:avLst/>
          </a:prstGeom>
        </p:spPr>
      </p:pic>
      <p:grpSp>
        <p:nvGrpSpPr>
          <p:cNvPr id="3" name="กลุ่ม 2">
            <a:extLst>
              <a:ext uri="{FF2B5EF4-FFF2-40B4-BE49-F238E27FC236}">
                <a16:creationId xmlns:a16="http://schemas.microsoft.com/office/drawing/2014/main" id="{E97CB4F5-77CB-EB94-73DE-0BD3E6C5CFF7}"/>
              </a:ext>
            </a:extLst>
          </p:cNvPr>
          <p:cNvGrpSpPr/>
          <p:nvPr/>
        </p:nvGrpSpPr>
        <p:grpSpPr>
          <a:xfrm>
            <a:off x="1934137" y="2142311"/>
            <a:ext cx="2871129" cy="2557495"/>
            <a:chOff x="1934137" y="2142311"/>
            <a:chExt cx="2871129" cy="2557495"/>
          </a:xfrm>
        </p:grpSpPr>
        <p:sp>
          <p:nvSpPr>
            <p:cNvPr id="5" name="สี่เหลี่ยมผืนผ้า 4">
              <a:extLst>
                <a:ext uri="{FF2B5EF4-FFF2-40B4-BE49-F238E27FC236}">
                  <a16:creationId xmlns:a16="http://schemas.microsoft.com/office/drawing/2014/main" id="{23B6554A-4819-D8A5-CD5E-718A4DD9DF46}"/>
                </a:ext>
              </a:extLst>
            </p:cNvPr>
            <p:cNvSpPr/>
            <p:nvPr/>
          </p:nvSpPr>
          <p:spPr>
            <a:xfrm>
              <a:off x="3368352" y="2142311"/>
              <a:ext cx="1436914" cy="18474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กล่องข้อความ 22">
              <a:extLst>
                <a:ext uri="{FF2B5EF4-FFF2-40B4-BE49-F238E27FC236}">
                  <a16:creationId xmlns:a16="http://schemas.microsoft.com/office/drawing/2014/main" id="{F0A91C2C-303A-ACA3-4B6B-693203B78CD3}"/>
                </a:ext>
              </a:extLst>
            </p:cNvPr>
            <p:cNvSpPr txBox="1"/>
            <p:nvPr/>
          </p:nvSpPr>
          <p:spPr>
            <a:xfrm>
              <a:off x="1934137" y="4330474"/>
              <a:ext cx="2108718"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1. ROI Extraction</a:t>
              </a:r>
              <a:endParaRPr lang="en-GB" b="1" dirty="0">
                <a:solidFill>
                  <a:srgbClr val="FF0000"/>
                </a:solidFill>
                <a:latin typeface="Arial" panose="020B0604020202020204" pitchFamily="34" charset="0"/>
                <a:cs typeface="Arial" panose="020B0604020202020204" pitchFamily="34" charset="0"/>
              </a:endParaRPr>
            </a:p>
          </p:txBody>
        </p:sp>
        <p:cxnSp>
          <p:nvCxnSpPr>
            <p:cNvPr id="25" name="ลูกศรเชื่อมต่อแบบตรง 24">
              <a:extLst>
                <a:ext uri="{FF2B5EF4-FFF2-40B4-BE49-F238E27FC236}">
                  <a16:creationId xmlns:a16="http://schemas.microsoft.com/office/drawing/2014/main" id="{ABC6ED1E-3300-9230-F18D-92D081BF0358}"/>
                </a:ext>
              </a:extLst>
            </p:cNvPr>
            <p:cNvCxnSpPr>
              <a:cxnSpLocks/>
            </p:cNvCxnSpPr>
            <p:nvPr/>
          </p:nvCxnSpPr>
          <p:spPr>
            <a:xfrm flipH="1">
              <a:off x="3368352" y="4064168"/>
              <a:ext cx="276046" cy="3092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กลุ่ม 5">
            <a:extLst>
              <a:ext uri="{FF2B5EF4-FFF2-40B4-BE49-F238E27FC236}">
                <a16:creationId xmlns:a16="http://schemas.microsoft.com/office/drawing/2014/main" id="{595B0CF4-8BF1-EBCA-FAD8-E7BF7BF3624A}"/>
              </a:ext>
            </a:extLst>
          </p:cNvPr>
          <p:cNvGrpSpPr/>
          <p:nvPr/>
        </p:nvGrpSpPr>
        <p:grpSpPr>
          <a:xfrm>
            <a:off x="2435288" y="1325563"/>
            <a:ext cx="5038531" cy="4175216"/>
            <a:chOff x="2435288" y="1325563"/>
            <a:chExt cx="5038531" cy="4175216"/>
          </a:xfrm>
        </p:grpSpPr>
        <p:sp>
          <p:nvSpPr>
            <p:cNvPr id="14" name="สี่เหลี่ยมผืนผ้า 13">
              <a:extLst>
                <a:ext uri="{FF2B5EF4-FFF2-40B4-BE49-F238E27FC236}">
                  <a16:creationId xmlns:a16="http://schemas.microsoft.com/office/drawing/2014/main" id="{35FD2841-BEFD-4F05-3123-8B1652DE9BE5}"/>
                </a:ext>
              </a:extLst>
            </p:cNvPr>
            <p:cNvSpPr/>
            <p:nvPr/>
          </p:nvSpPr>
          <p:spPr>
            <a:xfrm>
              <a:off x="4805266" y="1325563"/>
              <a:ext cx="2668553" cy="317684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กล่องข้อความ 23">
              <a:extLst>
                <a:ext uri="{FF2B5EF4-FFF2-40B4-BE49-F238E27FC236}">
                  <a16:creationId xmlns:a16="http://schemas.microsoft.com/office/drawing/2014/main" id="{79DF75C5-B8E6-D73F-1150-7FF7C76985B7}"/>
                </a:ext>
              </a:extLst>
            </p:cNvPr>
            <p:cNvSpPr txBox="1"/>
            <p:nvPr/>
          </p:nvSpPr>
          <p:spPr>
            <a:xfrm>
              <a:off x="2435288" y="4854448"/>
              <a:ext cx="4021495" cy="646331"/>
            </a:xfrm>
            <a:prstGeom prst="rect">
              <a:avLst/>
            </a:prstGeom>
            <a:noFill/>
          </p:spPr>
          <p:txBody>
            <a:bodyPr wrap="square" rtlCol="0">
              <a:spAutoFit/>
            </a:bodyPr>
            <a:lstStyle/>
            <a:p>
              <a:r>
                <a:rPr lang="en-US" b="1" dirty="0">
                  <a:solidFill>
                    <a:srgbClr val="00B050"/>
                  </a:solidFill>
                  <a:latin typeface="Arial" panose="020B0604020202020204" pitchFamily="34" charset="0"/>
                  <a:cs typeface="Arial" panose="020B0604020202020204" pitchFamily="34" charset="0"/>
                </a:rPr>
                <a:t>2. </a:t>
              </a:r>
              <a:r>
                <a:rPr lang="en-GB" b="1" dirty="0">
                  <a:solidFill>
                    <a:srgbClr val="00B050"/>
                  </a:solidFill>
                  <a:latin typeface="Arial" panose="020B0604020202020204" pitchFamily="34" charset="0"/>
                  <a:cs typeface="Arial" panose="020B0604020202020204" pitchFamily="34" charset="0"/>
                </a:rPr>
                <a:t>Raw RGB </a:t>
              </a:r>
              <a:r>
                <a:rPr lang="en-GB" b="1" dirty="0" err="1">
                  <a:solidFill>
                    <a:srgbClr val="00B050"/>
                  </a:solidFill>
                  <a:latin typeface="Arial" panose="020B0604020202020204" pitchFamily="34" charset="0"/>
                  <a:cs typeface="Arial" panose="020B0604020202020204" pitchFamily="34" charset="0"/>
                </a:rPr>
                <a:t>color</a:t>
              </a:r>
              <a:r>
                <a:rPr lang="en-GB" b="1" dirty="0">
                  <a:solidFill>
                    <a:srgbClr val="00B050"/>
                  </a:solidFill>
                  <a:latin typeface="Arial" panose="020B0604020202020204" pitchFamily="34" charset="0"/>
                  <a:cs typeface="Arial" panose="020B0604020202020204" pitchFamily="34" charset="0"/>
                </a:rPr>
                <a:t> signal extraction and hair area detection</a:t>
              </a:r>
            </a:p>
          </p:txBody>
        </p:sp>
        <p:cxnSp>
          <p:nvCxnSpPr>
            <p:cNvPr id="27" name="ลูกศรเชื่อมต่อแบบตรง 26">
              <a:extLst>
                <a:ext uri="{FF2B5EF4-FFF2-40B4-BE49-F238E27FC236}">
                  <a16:creationId xmlns:a16="http://schemas.microsoft.com/office/drawing/2014/main" id="{0158FF1E-0ED1-1E9E-B93E-C7FB8C4F565C}"/>
                </a:ext>
              </a:extLst>
            </p:cNvPr>
            <p:cNvCxnSpPr>
              <a:cxnSpLocks/>
            </p:cNvCxnSpPr>
            <p:nvPr/>
          </p:nvCxnSpPr>
          <p:spPr>
            <a:xfrm flipH="1">
              <a:off x="4901683" y="4559155"/>
              <a:ext cx="276046" cy="30928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กลุ่ม 6">
            <a:extLst>
              <a:ext uri="{FF2B5EF4-FFF2-40B4-BE49-F238E27FC236}">
                <a16:creationId xmlns:a16="http://schemas.microsoft.com/office/drawing/2014/main" id="{CBA4FCBD-979D-5859-BFCD-1C8FA863074B}"/>
              </a:ext>
            </a:extLst>
          </p:cNvPr>
          <p:cNvGrpSpPr/>
          <p:nvPr/>
        </p:nvGrpSpPr>
        <p:grpSpPr>
          <a:xfrm>
            <a:off x="5902377" y="1229674"/>
            <a:ext cx="5488367" cy="5064509"/>
            <a:chOff x="5902377" y="1229674"/>
            <a:chExt cx="5488367" cy="5064509"/>
          </a:xfrm>
        </p:grpSpPr>
        <p:sp>
          <p:nvSpPr>
            <p:cNvPr id="29" name="สี่เหลี่ยมผืนผ้า 28">
              <a:extLst>
                <a:ext uri="{FF2B5EF4-FFF2-40B4-BE49-F238E27FC236}">
                  <a16:creationId xmlns:a16="http://schemas.microsoft.com/office/drawing/2014/main" id="{1A0A7E92-59E7-C54E-74BC-A0123BBE49AB}"/>
                </a:ext>
              </a:extLst>
            </p:cNvPr>
            <p:cNvSpPr/>
            <p:nvPr/>
          </p:nvSpPr>
          <p:spPr>
            <a:xfrm>
              <a:off x="7390408" y="2142311"/>
              <a:ext cx="4000336" cy="3176841"/>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กล่องข้อความ 29">
              <a:extLst>
                <a:ext uri="{FF2B5EF4-FFF2-40B4-BE49-F238E27FC236}">
                  <a16:creationId xmlns:a16="http://schemas.microsoft.com/office/drawing/2014/main" id="{FD01A772-A02D-A217-ADB8-FBE9ECB894A7}"/>
                </a:ext>
              </a:extLst>
            </p:cNvPr>
            <p:cNvSpPr txBox="1"/>
            <p:nvPr/>
          </p:nvSpPr>
          <p:spPr>
            <a:xfrm>
              <a:off x="5902377" y="5647852"/>
              <a:ext cx="4557240" cy="646331"/>
            </a:xfrm>
            <a:prstGeom prst="rect">
              <a:avLst/>
            </a:prstGeom>
            <a:noFill/>
          </p:spPr>
          <p:txBody>
            <a:bodyPr wrap="square" rtlCol="0">
              <a:spAutoFit/>
            </a:bodyPr>
            <a:lstStyle/>
            <a:p>
              <a:r>
                <a:rPr lang="en-US" b="1" dirty="0">
                  <a:solidFill>
                    <a:srgbClr val="7030A0"/>
                  </a:solidFill>
                  <a:latin typeface="Arial" panose="020B0604020202020204" pitchFamily="34" charset="0"/>
                  <a:cs typeface="Arial" panose="020B0604020202020204" pitchFamily="34" charset="0"/>
                </a:rPr>
                <a:t>4. Find </a:t>
              </a:r>
              <a:r>
                <a:rPr lang="en-GB" b="1" dirty="0">
                  <a:solidFill>
                    <a:srgbClr val="7030A0"/>
                  </a:solidFill>
                  <a:latin typeface="Arial" panose="020B0604020202020204" pitchFamily="34" charset="0"/>
                  <a:cs typeface="Arial" panose="020B0604020202020204" pitchFamily="34" charset="0"/>
                </a:rPr>
                <a:t>optimum </a:t>
              </a:r>
              <a:r>
                <a:rPr lang="en-GB" b="1" dirty="0" err="1">
                  <a:solidFill>
                    <a:srgbClr val="7030A0"/>
                  </a:solidFill>
                  <a:latin typeface="Arial" panose="020B0604020202020204" pitchFamily="34" charset="0"/>
                  <a:cs typeface="Arial" panose="020B0604020202020204" pitchFamily="34" charset="0"/>
                </a:rPr>
                <a:t>rPPG</a:t>
              </a:r>
              <a:r>
                <a:rPr lang="en-GB" b="1" dirty="0">
                  <a:solidFill>
                    <a:srgbClr val="7030A0"/>
                  </a:solidFill>
                  <a:latin typeface="Arial" panose="020B0604020202020204" pitchFamily="34" charset="0"/>
                  <a:cs typeface="Arial" panose="020B0604020202020204" pitchFamily="34" charset="0"/>
                </a:rPr>
                <a:t> frequency band using the majority vote</a:t>
              </a:r>
            </a:p>
          </p:txBody>
        </p:sp>
        <p:cxnSp>
          <p:nvCxnSpPr>
            <p:cNvPr id="32" name="ลูกศรเชื่อมต่อแบบตรง 31">
              <a:extLst>
                <a:ext uri="{FF2B5EF4-FFF2-40B4-BE49-F238E27FC236}">
                  <a16:creationId xmlns:a16="http://schemas.microsoft.com/office/drawing/2014/main" id="{50EAB685-CB8E-0FEE-069B-2176733B531C}"/>
                </a:ext>
              </a:extLst>
            </p:cNvPr>
            <p:cNvCxnSpPr>
              <a:cxnSpLocks/>
            </p:cNvCxnSpPr>
            <p:nvPr/>
          </p:nvCxnSpPr>
          <p:spPr>
            <a:xfrm flipH="1">
              <a:off x="7894860" y="5381546"/>
              <a:ext cx="276046" cy="30928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3" name="กล่องข้อความ 32">
              <a:extLst>
                <a:ext uri="{FF2B5EF4-FFF2-40B4-BE49-F238E27FC236}">
                  <a16:creationId xmlns:a16="http://schemas.microsoft.com/office/drawing/2014/main" id="{8D3DC790-14FE-E466-62D2-47A91505E022}"/>
                </a:ext>
              </a:extLst>
            </p:cNvPr>
            <p:cNvSpPr txBox="1"/>
            <p:nvPr/>
          </p:nvSpPr>
          <p:spPr>
            <a:xfrm>
              <a:off x="8481500" y="1229674"/>
              <a:ext cx="2258035" cy="646331"/>
            </a:xfrm>
            <a:prstGeom prst="rect">
              <a:avLst/>
            </a:prstGeom>
            <a:noFill/>
          </p:spPr>
          <p:txBody>
            <a:bodyPr wrap="square" rtlCol="0">
              <a:spAutoFit/>
            </a:bodyPr>
            <a:lstStyle/>
            <a:p>
              <a:r>
                <a:rPr lang="en-US" b="1" dirty="0">
                  <a:solidFill>
                    <a:srgbClr val="7030A0"/>
                  </a:solidFill>
                  <a:latin typeface="Arial" panose="020B0604020202020204" pitchFamily="34" charset="0"/>
                  <a:cs typeface="Arial" panose="020B0604020202020204" pitchFamily="34" charset="0"/>
                </a:rPr>
                <a:t>3. </a:t>
              </a:r>
              <a:r>
                <a:rPr lang="en-GB" b="1" dirty="0">
                  <a:solidFill>
                    <a:srgbClr val="7030A0"/>
                  </a:solidFill>
                  <a:latin typeface="Arial" panose="020B0604020202020204" pitchFamily="34" charset="0"/>
                  <a:cs typeface="Arial" panose="020B0604020202020204" pitchFamily="34" charset="0"/>
                </a:rPr>
                <a:t>rPPG extraction and HR calculation</a:t>
              </a:r>
            </a:p>
          </p:txBody>
        </p:sp>
        <p:cxnSp>
          <p:nvCxnSpPr>
            <p:cNvPr id="34" name="ลูกศรเชื่อมต่อแบบตรง 33">
              <a:extLst>
                <a:ext uri="{FF2B5EF4-FFF2-40B4-BE49-F238E27FC236}">
                  <a16:creationId xmlns:a16="http://schemas.microsoft.com/office/drawing/2014/main" id="{F13888D4-D268-643B-DAEA-2FFCE1FB3B42}"/>
                </a:ext>
              </a:extLst>
            </p:cNvPr>
            <p:cNvCxnSpPr>
              <a:cxnSpLocks/>
            </p:cNvCxnSpPr>
            <p:nvPr/>
          </p:nvCxnSpPr>
          <p:spPr>
            <a:xfrm flipV="1">
              <a:off x="9199930" y="1860753"/>
              <a:ext cx="190646" cy="219164"/>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55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197024B-B18A-4D50-331B-E63928DD717A}"/>
              </a:ext>
            </a:extLst>
          </p:cNvPr>
          <p:cNvSpPr>
            <a:spLocks noGrp="1"/>
          </p:cNvSpPr>
          <p:nvPr>
            <p:ph type="title"/>
          </p:nvPr>
        </p:nvSpPr>
        <p:spPr/>
        <p:txBody>
          <a:bodyPr/>
          <a:lstStyle/>
          <a:p>
            <a:r>
              <a:rPr lang="en-GB" b="1" dirty="0"/>
              <a:t>ROI Extraction</a:t>
            </a:r>
          </a:p>
        </p:txBody>
      </p:sp>
      <p:sp>
        <p:nvSpPr>
          <p:cNvPr id="3" name="ตัวแทนเนื้อหา 2">
            <a:extLst>
              <a:ext uri="{FF2B5EF4-FFF2-40B4-BE49-F238E27FC236}">
                <a16:creationId xmlns:a16="http://schemas.microsoft.com/office/drawing/2014/main" id="{CD70C53C-102A-40D4-BD25-9D0756387EA2}"/>
              </a:ext>
            </a:extLst>
          </p:cNvPr>
          <p:cNvSpPr>
            <a:spLocks noGrp="1"/>
          </p:cNvSpPr>
          <p:nvPr>
            <p:ph idx="1"/>
          </p:nvPr>
        </p:nvSpPr>
        <p:spPr>
          <a:xfrm>
            <a:off x="1987855" y="1690688"/>
            <a:ext cx="8546407" cy="4351338"/>
          </a:xfrm>
        </p:spPr>
        <p:txBody>
          <a:bodyPr>
            <a:normAutofit/>
          </a:bodyPr>
          <a:lstStyle/>
          <a:p>
            <a:pPr algn="thaiDist"/>
            <a:r>
              <a:rPr lang="en-GB" sz="2400" dirty="0"/>
              <a:t>The </a:t>
            </a:r>
            <a:r>
              <a:rPr lang="en-GB" sz="2400" dirty="0" err="1"/>
              <a:t>MediaPipe</a:t>
            </a:r>
            <a:r>
              <a:rPr lang="en-GB" sz="2400" dirty="0"/>
              <a:t> Face Mesh model [4] was used to detect and track the subject’s face, the ROI can be created by selecting the facial landmark points</a:t>
            </a:r>
          </a:p>
          <a:p>
            <a:r>
              <a:rPr lang="en-GB" sz="2400" dirty="0"/>
              <a:t>In this work, the experiments were tested on the two types of forehead ROI</a:t>
            </a:r>
          </a:p>
          <a:p>
            <a:pPr lvl="1">
              <a:buFont typeface="Wingdings" panose="05000000000000000000" pitchFamily="2" charset="2"/>
              <a:buChar char="Ø"/>
            </a:pPr>
            <a:r>
              <a:rPr lang="en-GB" sz="2000" dirty="0"/>
              <a:t>Whole forehead ROI</a:t>
            </a:r>
          </a:p>
          <a:p>
            <a:pPr lvl="1">
              <a:buFont typeface="Wingdings" panose="05000000000000000000" pitchFamily="2" charset="2"/>
              <a:buChar char="Ø"/>
            </a:pPr>
            <a:r>
              <a:rPr lang="en-GB" sz="2000" dirty="0"/>
              <a:t>Small areas of the forehead ROI</a:t>
            </a:r>
          </a:p>
          <a:p>
            <a:pPr lvl="1"/>
            <a:endParaRPr lang="en-GB" sz="2000" dirty="0"/>
          </a:p>
          <a:p>
            <a:pPr lvl="1"/>
            <a:endParaRPr lang="en-GB" sz="2000" dirty="0"/>
          </a:p>
        </p:txBody>
      </p:sp>
      <p:sp>
        <p:nvSpPr>
          <p:cNvPr id="4" name="กล่องข้อความ 3">
            <a:extLst>
              <a:ext uri="{FF2B5EF4-FFF2-40B4-BE49-F238E27FC236}">
                <a16:creationId xmlns:a16="http://schemas.microsoft.com/office/drawing/2014/main" id="{F5E86893-D743-D5B2-7ED1-557058FF321C}"/>
              </a:ext>
            </a:extLst>
          </p:cNvPr>
          <p:cNvSpPr txBox="1"/>
          <p:nvPr/>
        </p:nvSpPr>
        <p:spPr>
          <a:xfrm>
            <a:off x="1450788" y="6084690"/>
            <a:ext cx="8900509" cy="95410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[4] </a:t>
            </a:r>
            <a:r>
              <a:rPr lang="en-US" sz="1400" dirty="0">
                <a:effectLst/>
                <a:latin typeface="Arial" panose="020B0604020202020204" pitchFamily="34" charset="0"/>
                <a:ea typeface="ＭＳ 明朝" panose="02020609040205080304" pitchFamily="17" charset="-128"/>
                <a:cs typeface="Arial" panose="020B0604020202020204" pitchFamily="34" charset="0"/>
              </a:rPr>
              <a:t>Y. </a:t>
            </a:r>
            <a:r>
              <a:rPr lang="en-US" sz="1400" dirty="0" err="1">
                <a:effectLst/>
                <a:latin typeface="Arial" panose="020B0604020202020204" pitchFamily="34" charset="0"/>
                <a:ea typeface="ＭＳ 明朝" panose="02020609040205080304" pitchFamily="17" charset="-128"/>
                <a:cs typeface="Arial" panose="020B0604020202020204" pitchFamily="34" charset="0"/>
              </a:rPr>
              <a:t>Kartynnik</a:t>
            </a:r>
            <a:r>
              <a:rPr lang="en-US" sz="1400" dirty="0">
                <a:effectLst/>
                <a:latin typeface="Arial" panose="020B0604020202020204" pitchFamily="34" charset="0"/>
                <a:ea typeface="ＭＳ 明朝" panose="02020609040205080304" pitchFamily="17" charset="-128"/>
                <a:cs typeface="Arial" panose="020B0604020202020204" pitchFamily="34" charset="0"/>
              </a:rPr>
              <a:t>, A. </a:t>
            </a:r>
            <a:r>
              <a:rPr lang="en-US" sz="1400" dirty="0" err="1">
                <a:effectLst/>
                <a:latin typeface="Arial" panose="020B0604020202020204" pitchFamily="34" charset="0"/>
                <a:ea typeface="ＭＳ 明朝" panose="02020609040205080304" pitchFamily="17" charset="-128"/>
                <a:cs typeface="Arial" panose="020B0604020202020204" pitchFamily="34" charset="0"/>
              </a:rPr>
              <a:t>Ablavatski</a:t>
            </a:r>
            <a:r>
              <a:rPr lang="en-US" sz="1400" dirty="0">
                <a:effectLst/>
                <a:latin typeface="Arial" panose="020B0604020202020204" pitchFamily="34" charset="0"/>
                <a:ea typeface="ＭＳ 明朝" panose="02020609040205080304" pitchFamily="17" charset="-128"/>
                <a:cs typeface="Arial" panose="020B0604020202020204" pitchFamily="34" charset="0"/>
              </a:rPr>
              <a:t>, I. </a:t>
            </a:r>
            <a:r>
              <a:rPr lang="en-US" sz="1400" dirty="0" err="1">
                <a:effectLst/>
                <a:latin typeface="Arial" panose="020B0604020202020204" pitchFamily="34" charset="0"/>
                <a:ea typeface="ＭＳ 明朝" panose="02020609040205080304" pitchFamily="17" charset="-128"/>
                <a:cs typeface="Arial" panose="020B0604020202020204" pitchFamily="34" charset="0"/>
              </a:rPr>
              <a:t>Grishchenko</a:t>
            </a:r>
            <a:r>
              <a:rPr lang="en-US" sz="1400" dirty="0">
                <a:effectLst/>
                <a:latin typeface="Arial" panose="020B0604020202020204" pitchFamily="34" charset="0"/>
                <a:ea typeface="ＭＳ 明朝" panose="02020609040205080304" pitchFamily="17" charset="-128"/>
                <a:cs typeface="Arial" panose="020B0604020202020204" pitchFamily="34" charset="0"/>
              </a:rPr>
              <a:t>, and M. </a:t>
            </a:r>
            <a:r>
              <a:rPr lang="en-US" sz="1400" dirty="0" err="1">
                <a:effectLst/>
                <a:latin typeface="Arial" panose="020B0604020202020204" pitchFamily="34" charset="0"/>
                <a:ea typeface="ＭＳ 明朝" panose="02020609040205080304" pitchFamily="17" charset="-128"/>
                <a:cs typeface="Arial" panose="020B0604020202020204" pitchFamily="34" charset="0"/>
              </a:rPr>
              <a:t>Grundmann</a:t>
            </a:r>
            <a:r>
              <a:rPr lang="en-US" sz="1400" dirty="0">
                <a:effectLst/>
                <a:latin typeface="Arial" panose="020B0604020202020204" pitchFamily="34" charset="0"/>
                <a:ea typeface="ＭＳ 明朝" panose="02020609040205080304" pitchFamily="17" charset="-128"/>
                <a:cs typeface="Arial" panose="020B0604020202020204" pitchFamily="34" charset="0"/>
              </a:rPr>
              <a:t>, “Real-time facial surface geometry from monocular video on mobile GPUs,” July 2019, arXiv:1907.06724. </a:t>
            </a:r>
            <a:endParaRPr lang="en-GB" sz="1400" dirty="0">
              <a:effectLst/>
              <a:latin typeface="Arial" panose="020B0604020202020204" pitchFamily="34" charset="0"/>
              <a:ea typeface="ＭＳ 明朝" panose="02020609040205080304" pitchFamily="17" charset="-128"/>
              <a:cs typeface="Arial" panose="020B0604020202020204" pitchFamily="34" charset="0"/>
            </a:endParaRPr>
          </a:p>
          <a:p>
            <a:endParaRPr lang="en-GB" sz="1400" dirty="0">
              <a:effectLst/>
              <a:latin typeface="Arial" panose="020B0604020202020204" pitchFamily="34" charset="0"/>
              <a:ea typeface="ＭＳ 明朝" panose="02020609040205080304" pitchFamily="17" charset="-128"/>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899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175E187-6C96-E9BA-0C3A-555EE38C929A}"/>
              </a:ext>
            </a:extLst>
          </p:cNvPr>
          <p:cNvSpPr>
            <a:spLocks noGrp="1"/>
          </p:cNvSpPr>
          <p:nvPr>
            <p:ph type="title"/>
          </p:nvPr>
        </p:nvSpPr>
        <p:spPr>
          <a:xfrm>
            <a:off x="1118119" y="145499"/>
            <a:ext cx="10515600" cy="1325563"/>
          </a:xfrm>
        </p:spPr>
        <p:txBody>
          <a:bodyPr/>
          <a:lstStyle/>
          <a:p>
            <a:r>
              <a:rPr lang="en-GB" sz="4400" b="1" dirty="0"/>
              <a:t>Whole forehead ROI</a:t>
            </a:r>
            <a:br>
              <a:rPr lang="en-GB" sz="4400" b="1" dirty="0"/>
            </a:br>
            <a:endParaRPr lang="en-GB" b="1" dirty="0"/>
          </a:p>
        </p:txBody>
      </p:sp>
      <p:sp>
        <p:nvSpPr>
          <p:cNvPr id="3" name="ตัวแทนเนื้อหา 2">
            <a:extLst>
              <a:ext uri="{FF2B5EF4-FFF2-40B4-BE49-F238E27FC236}">
                <a16:creationId xmlns:a16="http://schemas.microsoft.com/office/drawing/2014/main" id="{07879B16-8804-F543-07AF-49EE71F10017}"/>
              </a:ext>
            </a:extLst>
          </p:cNvPr>
          <p:cNvSpPr>
            <a:spLocks noGrp="1"/>
          </p:cNvSpPr>
          <p:nvPr>
            <p:ph idx="1"/>
          </p:nvPr>
        </p:nvSpPr>
        <p:spPr>
          <a:xfrm>
            <a:off x="2055156" y="1471062"/>
            <a:ext cx="4703967" cy="3996677"/>
          </a:xfrm>
        </p:spPr>
        <p:txBody>
          <a:bodyPr>
            <a:normAutofit fontScale="92500" lnSpcReduction="10000"/>
          </a:bodyPr>
          <a:lstStyle/>
          <a:p>
            <a:pPr algn="thaiDist"/>
            <a:r>
              <a:rPr lang="en-GB" sz="2400" dirty="0"/>
              <a:t>This is the conventional forehead ROI that was used to extract the </a:t>
            </a:r>
            <a:r>
              <a:rPr lang="en-GB" sz="2400" dirty="0" err="1"/>
              <a:t>rppg</a:t>
            </a:r>
            <a:r>
              <a:rPr lang="en-GB" sz="2400" dirty="0"/>
              <a:t> signal in many works in the past</a:t>
            </a:r>
          </a:p>
          <a:p>
            <a:pPr algn="thaiDist"/>
            <a:r>
              <a:rPr lang="en-GB" sz="2400" dirty="0"/>
              <a:t>The whole forehead ROI is created by enclosing the facial landmark numbers 9, 10, 66, 67, 103, 104, 105, 107, 109, 296, 297, 332, 333, 334, 336, 338, as shown in Fig. 1 (a)</a:t>
            </a:r>
          </a:p>
          <a:p>
            <a:pPr algn="thaiDist"/>
            <a:r>
              <a:rPr lang="en-GB" sz="2400" dirty="0"/>
              <a:t>The subject’s hair may cover some parts of the ROI, as shown in Fig. 1 (b)</a:t>
            </a:r>
          </a:p>
          <a:p>
            <a:pPr algn="thaiDist"/>
            <a:endParaRPr lang="en-GB" sz="2400" dirty="0"/>
          </a:p>
        </p:txBody>
      </p:sp>
      <p:grpSp>
        <p:nvGrpSpPr>
          <p:cNvPr id="11" name="กลุ่ม 10">
            <a:extLst>
              <a:ext uri="{FF2B5EF4-FFF2-40B4-BE49-F238E27FC236}">
                <a16:creationId xmlns:a16="http://schemas.microsoft.com/office/drawing/2014/main" id="{DFB74121-AA60-2925-72FC-9B7C07549219}"/>
              </a:ext>
            </a:extLst>
          </p:cNvPr>
          <p:cNvGrpSpPr/>
          <p:nvPr/>
        </p:nvGrpSpPr>
        <p:grpSpPr>
          <a:xfrm>
            <a:off x="6375919" y="883157"/>
            <a:ext cx="4363844" cy="5630295"/>
            <a:chOff x="6375919" y="883157"/>
            <a:chExt cx="4363844" cy="5630295"/>
          </a:xfrm>
        </p:grpSpPr>
        <p:pic>
          <p:nvPicPr>
            <p:cNvPr id="4" name="รูปภาพ 3" descr="รูปภาพประกอบด้วย บุคคล, ผู้ชาย, ผนัง, ทำท่าทาง&#10;&#10;คำอธิบายที่สร้างโดยอัตโนมัติ">
              <a:extLst>
                <a:ext uri="{FF2B5EF4-FFF2-40B4-BE49-F238E27FC236}">
                  <a16:creationId xmlns:a16="http://schemas.microsoft.com/office/drawing/2014/main" id="{D487F49F-F152-6C0C-BAA9-008F4FA88C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610" t="22801" r="21533" b="26384"/>
            <a:stretch/>
          </p:blipFill>
          <p:spPr bwMode="auto">
            <a:xfrm>
              <a:off x="7570928" y="3084223"/>
              <a:ext cx="2053323" cy="2122431"/>
            </a:xfrm>
            <a:prstGeom prst="rect">
              <a:avLst/>
            </a:prstGeom>
            <a:ln>
              <a:noFill/>
            </a:ln>
            <a:extLst>
              <a:ext uri="{53640926-AAD7-44D8-BBD7-CCE9431645EC}">
                <a14:shadowObscured xmlns:a14="http://schemas.microsoft.com/office/drawing/2010/main"/>
              </a:ext>
            </a:extLst>
          </p:spPr>
        </p:pic>
        <p:pic>
          <p:nvPicPr>
            <p:cNvPr id="7" name="รูปภาพ 6" descr="รูปภาพประกอบด้วย วงกลม, แผนภาพ, ข้อความ, การวาดภาพ&#10;&#10;คำอธิบายที่สร้างโดยอัตโนมัติ">
              <a:extLst>
                <a:ext uri="{FF2B5EF4-FFF2-40B4-BE49-F238E27FC236}">
                  <a16:creationId xmlns:a16="http://schemas.microsoft.com/office/drawing/2014/main" id="{C261D5AB-5F97-3B00-2A6D-A79559642FA2}"/>
                </a:ext>
              </a:extLst>
            </p:cNvPr>
            <p:cNvPicPr>
              <a:picLocks noChangeAspect="1"/>
            </p:cNvPicPr>
            <p:nvPr/>
          </p:nvPicPr>
          <p:blipFill rotWithShape="1">
            <a:blip r:embed="rId4"/>
            <a:srcRect l="20298" t="1" r="19864" b="61950"/>
            <a:stretch/>
          </p:blipFill>
          <p:spPr>
            <a:xfrm>
              <a:off x="7159083" y="883157"/>
              <a:ext cx="2877014" cy="1829405"/>
            </a:xfrm>
            <a:prstGeom prst="rect">
              <a:avLst/>
            </a:prstGeom>
          </p:spPr>
        </p:pic>
        <p:sp>
          <p:nvSpPr>
            <p:cNvPr id="8" name="กล่องข้อความ 7">
              <a:extLst>
                <a:ext uri="{FF2B5EF4-FFF2-40B4-BE49-F238E27FC236}">
                  <a16:creationId xmlns:a16="http://schemas.microsoft.com/office/drawing/2014/main" id="{4617DDEA-2AE9-C7C1-F45E-86F79FC47BF9}"/>
                </a:ext>
              </a:extLst>
            </p:cNvPr>
            <p:cNvSpPr txBox="1"/>
            <p:nvPr/>
          </p:nvSpPr>
          <p:spPr>
            <a:xfrm>
              <a:off x="8370847" y="2712562"/>
              <a:ext cx="453483" cy="338554"/>
            </a:xfrm>
            <a:prstGeom prst="rect">
              <a:avLst/>
            </a:prstGeom>
            <a:noFill/>
          </p:spPr>
          <p:txBody>
            <a:bodyPr wrap="square" rtlCol="0">
              <a:spAutoFit/>
            </a:bodyPr>
            <a:lstStyle/>
            <a:p>
              <a:r>
                <a:rPr lang="en-US" sz="1600" dirty="0">
                  <a:effectLst/>
                  <a:latin typeface="Arial" panose="020B0604020202020204" pitchFamily="34" charset="0"/>
                  <a:ea typeface="SimSun" panose="02010600030101010101" pitchFamily="2" charset="-122"/>
                  <a:cs typeface="Arial" panose="020B0604020202020204" pitchFamily="34" charset="0"/>
                </a:rPr>
                <a:t>(a)</a:t>
              </a:r>
              <a:endParaRPr lang="en-GB" sz="1600" dirty="0">
                <a:latin typeface="Arial" panose="020B0604020202020204" pitchFamily="34" charset="0"/>
                <a:cs typeface="Arial" panose="020B0604020202020204" pitchFamily="34" charset="0"/>
              </a:endParaRPr>
            </a:p>
          </p:txBody>
        </p:sp>
        <p:sp>
          <p:nvSpPr>
            <p:cNvPr id="9" name="กล่องข้อความ 8">
              <a:extLst>
                <a:ext uri="{FF2B5EF4-FFF2-40B4-BE49-F238E27FC236}">
                  <a16:creationId xmlns:a16="http://schemas.microsoft.com/office/drawing/2014/main" id="{158836B1-9995-5A9C-5F20-8EBE3912712B}"/>
                </a:ext>
              </a:extLst>
            </p:cNvPr>
            <p:cNvSpPr txBox="1"/>
            <p:nvPr/>
          </p:nvSpPr>
          <p:spPr>
            <a:xfrm>
              <a:off x="8370847" y="5206654"/>
              <a:ext cx="453483" cy="338554"/>
            </a:xfrm>
            <a:prstGeom prst="rect">
              <a:avLst/>
            </a:prstGeom>
            <a:noFill/>
          </p:spPr>
          <p:txBody>
            <a:bodyPr wrap="square" rtlCol="0">
              <a:spAutoFit/>
            </a:bodyPr>
            <a:lstStyle/>
            <a:p>
              <a:r>
                <a:rPr lang="en-US" sz="1600" dirty="0">
                  <a:effectLst/>
                  <a:latin typeface="Arial" panose="020B0604020202020204" pitchFamily="34" charset="0"/>
                  <a:ea typeface="SimSun" panose="02010600030101010101" pitchFamily="2" charset="-122"/>
                  <a:cs typeface="Arial" panose="020B0604020202020204" pitchFamily="34" charset="0"/>
                </a:rPr>
                <a:t>(b)</a:t>
              </a:r>
              <a:endParaRPr lang="en-GB" sz="1600" dirty="0">
                <a:latin typeface="Arial" panose="020B0604020202020204" pitchFamily="34" charset="0"/>
                <a:cs typeface="Arial" panose="020B0604020202020204" pitchFamily="34" charset="0"/>
              </a:endParaRPr>
            </a:p>
          </p:txBody>
        </p:sp>
        <p:sp>
          <p:nvSpPr>
            <p:cNvPr id="10" name="กล่องข้อความ 9">
              <a:extLst>
                <a:ext uri="{FF2B5EF4-FFF2-40B4-BE49-F238E27FC236}">
                  <a16:creationId xmlns:a16="http://schemas.microsoft.com/office/drawing/2014/main" id="{81880526-F0C3-2DE8-EFF9-FF5737A15A1B}"/>
                </a:ext>
              </a:extLst>
            </p:cNvPr>
            <p:cNvSpPr txBox="1"/>
            <p:nvPr/>
          </p:nvSpPr>
          <p:spPr>
            <a:xfrm>
              <a:off x="6375919" y="5436234"/>
              <a:ext cx="4363844" cy="1077218"/>
            </a:xfrm>
            <a:prstGeom prst="rect">
              <a:avLst/>
            </a:prstGeom>
            <a:noFill/>
          </p:spPr>
          <p:txBody>
            <a:bodyPr wrap="square" rtlCol="0">
              <a:spAutoFit/>
            </a:bodyPr>
            <a:lstStyle/>
            <a:p>
              <a:r>
                <a:rPr lang="en-US" sz="1600" dirty="0">
                  <a:effectLst/>
                  <a:latin typeface="Arial" panose="020B0604020202020204" pitchFamily="34" charset="0"/>
                  <a:ea typeface="SimSun" panose="02010600030101010101" pitchFamily="2" charset="-122"/>
                  <a:cs typeface="Arial" panose="020B0604020202020204" pitchFamily="34" charset="0"/>
                </a:rPr>
                <a:t>Fig. 1. The whole forehead</a:t>
              </a:r>
              <a:r>
                <a:rPr lang="en-US" sz="1600" b="1" dirty="0">
                  <a:effectLst/>
                  <a:latin typeface="Arial" panose="020B0604020202020204" pitchFamily="34" charset="0"/>
                  <a:ea typeface="SimSun" panose="02010600030101010101" pitchFamily="2" charset="-122"/>
                  <a:cs typeface="Arial" panose="020B0604020202020204" pitchFamily="34" charset="0"/>
                </a:rPr>
                <a:t> </a:t>
              </a:r>
              <a:r>
                <a:rPr lang="en-US" sz="1600" dirty="0">
                  <a:effectLst/>
                  <a:latin typeface="Arial" panose="020B0604020202020204" pitchFamily="34" charset="0"/>
                  <a:ea typeface="SimSun" panose="02010600030101010101" pitchFamily="2" charset="-122"/>
                  <a:cs typeface="Arial" panose="020B0604020202020204" pitchFamily="34" charset="0"/>
                </a:rPr>
                <a:t>ROI. </a:t>
              </a:r>
            </a:p>
            <a:p>
              <a:r>
                <a:rPr lang="en-US" sz="1600" dirty="0">
                  <a:effectLst/>
                  <a:latin typeface="Arial" panose="020B0604020202020204" pitchFamily="34" charset="0"/>
                  <a:ea typeface="SimSun" panose="02010600030101010101" pitchFamily="2" charset="-122"/>
                  <a:cs typeface="Arial" panose="020B0604020202020204" pitchFamily="34" charset="0"/>
                </a:rPr>
                <a:t>(a) the ROI created by enclosing the selected facial landmark points, (b) the whole forehead</a:t>
              </a:r>
              <a:r>
                <a:rPr lang="en-US" sz="1600" b="1" dirty="0">
                  <a:effectLst/>
                  <a:latin typeface="Arial" panose="020B0604020202020204" pitchFamily="34" charset="0"/>
                  <a:ea typeface="SimSun" panose="02010600030101010101" pitchFamily="2" charset="-122"/>
                  <a:cs typeface="Arial" panose="020B0604020202020204" pitchFamily="34" charset="0"/>
                </a:rPr>
                <a:t> </a:t>
              </a:r>
              <a:r>
                <a:rPr lang="en-US" sz="1600" dirty="0">
                  <a:effectLst/>
                  <a:latin typeface="Arial" panose="020B0604020202020204" pitchFamily="34" charset="0"/>
                  <a:ea typeface="SimSun" panose="02010600030101010101" pitchFamily="2" charset="-122"/>
                  <a:cs typeface="Arial" panose="020B0604020202020204" pitchFamily="34" charset="0"/>
                </a:rPr>
                <a:t>ROI on the subject’s face</a:t>
              </a:r>
              <a:endParaRPr lang="en-GB" sz="16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5924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9FA159D-3C79-CD17-43CF-3EF74C11E0A0}"/>
              </a:ext>
            </a:extLst>
          </p:cNvPr>
          <p:cNvSpPr>
            <a:spLocks noGrp="1"/>
          </p:cNvSpPr>
          <p:nvPr>
            <p:ph type="title"/>
          </p:nvPr>
        </p:nvSpPr>
        <p:spPr>
          <a:xfrm>
            <a:off x="1976535" y="378764"/>
            <a:ext cx="10515600" cy="1325563"/>
          </a:xfrm>
        </p:spPr>
        <p:txBody>
          <a:bodyPr/>
          <a:lstStyle/>
          <a:p>
            <a:r>
              <a:rPr lang="en-GB" sz="4400" b="1"/>
              <a:t>Small areas of the forehead ROI</a:t>
            </a:r>
            <a:br>
              <a:rPr lang="en-GB" sz="4400" b="1"/>
            </a:br>
            <a:endParaRPr lang="en-GB" b="1" dirty="0"/>
          </a:p>
        </p:txBody>
      </p:sp>
      <p:sp>
        <p:nvSpPr>
          <p:cNvPr id="3" name="ตัวแทนเนื้อหา 2">
            <a:extLst>
              <a:ext uri="{FF2B5EF4-FFF2-40B4-BE49-F238E27FC236}">
                <a16:creationId xmlns:a16="http://schemas.microsoft.com/office/drawing/2014/main" id="{8F7EAABF-7DF4-D4CB-FB22-9AD91261595E}"/>
              </a:ext>
            </a:extLst>
          </p:cNvPr>
          <p:cNvSpPr>
            <a:spLocks noGrp="1"/>
          </p:cNvSpPr>
          <p:nvPr>
            <p:ph idx="1"/>
          </p:nvPr>
        </p:nvSpPr>
        <p:spPr>
          <a:xfrm>
            <a:off x="2133487" y="1341415"/>
            <a:ext cx="4795501" cy="4351338"/>
          </a:xfrm>
        </p:spPr>
        <p:txBody>
          <a:bodyPr>
            <a:normAutofit fontScale="92500"/>
          </a:bodyPr>
          <a:lstStyle/>
          <a:p>
            <a:pPr algn="thaiDist">
              <a:lnSpc>
                <a:spcPct val="100000"/>
              </a:lnSpc>
            </a:pPr>
            <a:r>
              <a:rPr lang="en-GB" sz="2400" dirty="0"/>
              <a:t>The small areas of the forehead ROI are created by dividing the whole forehead ROI into 24 small areas, as shown in Fig. 2 (a)</a:t>
            </a:r>
          </a:p>
          <a:p>
            <a:pPr algn="thaiDist">
              <a:lnSpc>
                <a:spcPct val="100000"/>
              </a:lnSpc>
            </a:pPr>
            <a:r>
              <a:rPr lang="en-GB" sz="2400" dirty="0"/>
              <a:t>The </a:t>
            </a:r>
            <a:r>
              <a:rPr lang="en-GB" sz="2400" dirty="0" err="1"/>
              <a:t>rppg</a:t>
            </a:r>
            <a:r>
              <a:rPr lang="en-GB" sz="2400" dirty="0"/>
              <a:t> signal will be extracted from each area rather than the whole area</a:t>
            </a:r>
          </a:p>
          <a:p>
            <a:pPr algn="thaiDist">
              <a:lnSpc>
                <a:spcPct val="100000"/>
              </a:lnSpc>
            </a:pPr>
            <a:r>
              <a:rPr lang="en-GB" sz="2400" dirty="0"/>
              <a:t>Fig. 2 (b) shows some small triangle areas covered by the subject’s hair, these allow us to detect and remove the hair areas </a:t>
            </a:r>
          </a:p>
          <a:p>
            <a:pPr algn="thaiDist">
              <a:lnSpc>
                <a:spcPct val="100000"/>
              </a:lnSpc>
            </a:pPr>
            <a:endParaRPr lang="en-GB" sz="2400" dirty="0"/>
          </a:p>
          <a:p>
            <a:pPr algn="thaiDist">
              <a:lnSpc>
                <a:spcPct val="100000"/>
              </a:lnSpc>
            </a:pPr>
            <a:endParaRPr lang="en-GB" sz="2400" dirty="0"/>
          </a:p>
        </p:txBody>
      </p:sp>
      <p:grpSp>
        <p:nvGrpSpPr>
          <p:cNvPr id="11" name="กลุ่ม 10">
            <a:extLst>
              <a:ext uri="{FF2B5EF4-FFF2-40B4-BE49-F238E27FC236}">
                <a16:creationId xmlns:a16="http://schemas.microsoft.com/office/drawing/2014/main" id="{7788FD7E-0028-5E97-D6F4-9443ABD7F81C}"/>
              </a:ext>
            </a:extLst>
          </p:cNvPr>
          <p:cNvGrpSpPr/>
          <p:nvPr/>
        </p:nvGrpSpPr>
        <p:grpSpPr>
          <a:xfrm>
            <a:off x="6642410" y="1041545"/>
            <a:ext cx="4363844" cy="5412120"/>
            <a:chOff x="6642410" y="1041545"/>
            <a:chExt cx="4363844" cy="5412120"/>
          </a:xfrm>
        </p:grpSpPr>
        <p:sp>
          <p:nvSpPr>
            <p:cNvPr id="7" name="กล่องข้อความ 6">
              <a:extLst>
                <a:ext uri="{FF2B5EF4-FFF2-40B4-BE49-F238E27FC236}">
                  <a16:creationId xmlns:a16="http://schemas.microsoft.com/office/drawing/2014/main" id="{896B9DC8-9F4A-A3B9-1188-23E6715A8A11}"/>
                </a:ext>
              </a:extLst>
            </p:cNvPr>
            <p:cNvSpPr txBox="1"/>
            <p:nvPr/>
          </p:nvSpPr>
          <p:spPr>
            <a:xfrm>
              <a:off x="6642410" y="5376447"/>
              <a:ext cx="4363844" cy="1077218"/>
            </a:xfrm>
            <a:prstGeom prst="rect">
              <a:avLst/>
            </a:prstGeom>
            <a:noFill/>
          </p:spPr>
          <p:txBody>
            <a:bodyPr wrap="square" rtlCol="0">
              <a:spAutoFit/>
            </a:bodyPr>
            <a:lstStyle/>
            <a:p>
              <a:r>
                <a:rPr lang="en-US" sz="1600" dirty="0">
                  <a:effectLst/>
                  <a:latin typeface="Arial" panose="020B0604020202020204" pitchFamily="34" charset="0"/>
                  <a:ea typeface="SimSun" panose="02010600030101010101" pitchFamily="2" charset="-122"/>
                  <a:cs typeface="Arial" panose="020B0604020202020204" pitchFamily="34" charset="0"/>
                </a:rPr>
                <a:t>Fig. 2. Small area of the forehead</a:t>
              </a:r>
              <a:r>
                <a:rPr lang="en-US" sz="1600" b="1" dirty="0">
                  <a:effectLst/>
                  <a:latin typeface="Arial" panose="020B0604020202020204" pitchFamily="34" charset="0"/>
                  <a:ea typeface="SimSun" panose="02010600030101010101" pitchFamily="2" charset="-122"/>
                  <a:cs typeface="Arial" panose="020B0604020202020204" pitchFamily="34" charset="0"/>
                </a:rPr>
                <a:t> </a:t>
              </a:r>
              <a:r>
                <a:rPr lang="en-US" sz="1600" dirty="0">
                  <a:effectLst/>
                  <a:latin typeface="Arial" panose="020B0604020202020204" pitchFamily="34" charset="0"/>
                  <a:ea typeface="SimSun" panose="02010600030101010101" pitchFamily="2" charset="-122"/>
                  <a:cs typeface="Arial" panose="020B0604020202020204" pitchFamily="34" charset="0"/>
                </a:rPr>
                <a:t>ROI. </a:t>
              </a:r>
            </a:p>
            <a:p>
              <a:r>
                <a:rPr lang="en-US" sz="1600" dirty="0">
                  <a:effectLst/>
                  <a:latin typeface="Arial" panose="020B0604020202020204" pitchFamily="34" charset="0"/>
                  <a:ea typeface="SimSun" panose="02010600030101010101" pitchFamily="2" charset="-122"/>
                  <a:cs typeface="Arial" panose="020B0604020202020204" pitchFamily="34" charset="0"/>
                </a:rPr>
                <a:t>(a) the ROI created by enclosing the selected facial landmark points, (b) the small area of the forehead</a:t>
              </a:r>
              <a:r>
                <a:rPr lang="en-US" sz="1600" b="1" dirty="0">
                  <a:effectLst/>
                  <a:latin typeface="Arial" panose="020B0604020202020204" pitchFamily="34" charset="0"/>
                  <a:ea typeface="SimSun" panose="02010600030101010101" pitchFamily="2" charset="-122"/>
                  <a:cs typeface="Arial" panose="020B0604020202020204" pitchFamily="34" charset="0"/>
                </a:rPr>
                <a:t> </a:t>
              </a:r>
              <a:r>
                <a:rPr lang="en-US" sz="1600" dirty="0">
                  <a:effectLst/>
                  <a:latin typeface="Arial" panose="020B0604020202020204" pitchFamily="34" charset="0"/>
                  <a:ea typeface="SimSun" panose="02010600030101010101" pitchFamily="2" charset="-122"/>
                  <a:cs typeface="Arial" panose="020B0604020202020204" pitchFamily="34" charset="0"/>
                </a:rPr>
                <a:t>ROI on the subject’s face</a:t>
              </a:r>
              <a:endParaRPr lang="en-GB" sz="1600" dirty="0">
                <a:latin typeface="Arial" panose="020B0604020202020204" pitchFamily="34" charset="0"/>
                <a:cs typeface="Arial" panose="020B0604020202020204" pitchFamily="34" charset="0"/>
              </a:endParaRPr>
            </a:p>
          </p:txBody>
        </p:sp>
        <p:grpSp>
          <p:nvGrpSpPr>
            <p:cNvPr id="10" name="กลุ่ม 9">
              <a:extLst>
                <a:ext uri="{FF2B5EF4-FFF2-40B4-BE49-F238E27FC236}">
                  <a16:creationId xmlns:a16="http://schemas.microsoft.com/office/drawing/2014/main" id="{EBD7BE3A-1BF9-93AF-38E1-EC3D106D0259}"/>
                </a:ext>
              </a:extLst>
            </p:cNvPr>
            <p:cNvGrpSpPr/>
            <p:nvPr/>
          </p:nvGrpSpPr>
          <p:grpSpPr>
            <a:xfrm>
              <a:off x="7170071" y="1041545"/>
              <a:ext cx="2799118" cy="4408110"/>
              <a:chOff x="7170071" y="1041545"/>
              <a:chExt cx="2799118" cy="4408110"/>
            </a:xfrm>
          </p:grpSpPr>
          <p:pic>
            <p:nvPicPr>
              <p:cNvPr id="4" name="รูปภาพ 3" descr="รูปภาพประกอบด้วย แผนภาพ&#10;&#10;คำอธิบายที่สร้างโดยอัตโนมัติ">
                <a:extLst>
                  <a:ext uri="{FF2B5EF4-FFF2-40B4-BE49-F238E27FC236}">
                    <a16:creationId xmlns:a16="http://schemas.microsoft.com/office/drawing/2014/main" id="{3595ACE7-6657-19A8-2B77-F497E401E0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32" r="17484" b="56135"/>
              <a:stretch/>
            </p:blipFill>
            <p:spPr bwMode="auto">
              <a:xfrm>
                <a:off x="7170071" y="1041545"/>
                <a:ext cx="2799118" cy="1952493"/>
              </a:xfrm>
              <a:prstGeom prst="rect">
                <a:avLst/>
              </a:prstGeom>
              <a:ln>
                <a:noFill/>
              </a:ln>
              <a:extLst>
                <a:ext uri="{53640926-AAD7-44D8-BBD7-CCE9431645EC}">
                  <a14:shadowObscured xmlns:a14="http://schemas.microsoft.com/office/drawing/2010/main"/>
                </a:ext>
              </a:extLst>
            </p:spPr>
          </p:pic>
          <p:pic>
            <p:nvPicPr>
              <p:cNvPr id="5" name="รูปภาพ 4" descr="รูปภาพประกอบด้วย ข้อความ, บุคคล&#10;&#10;คำอธิบายที่สร้างโดยอัตโนมัติ">
                <a:extLst>
                  <a:ext uri="{FF2B5EF4-FFF2-40B4-BE49-F238E27FC236}">
                    <a16:creationId xmlns:a16="http://schemas.microsoft.com/office/drawing/2014/main" id="{33974D6E-E747-1F37-7968-2C1BC74B74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9569" t="22100" r="26619" b="30717"/>
              <a:stretch/>
            </p:blipFill>
            <p:spPr bwMode="auto">
              <a:xfrm>
                <a:off x="7708831" y="3328736"/>
                <a:ext cx="1755216" cy="1855572"/>
              </a:xfrm>
              <a:prstGeom prst="rect">
                <a:avLst/>
              </a:prstGeom>
              <a:ln>
                <a:noFill/>
              </a:ln>
              <a:extLst>
                <a:ext uri="{53640926-AAD7-44D8-BBD7-CCE9431645EC}">
                  <a14:shadowObscured xmlns:a14="http://schemas.microsoft.com/office/drawing/2010/main"/>
                </a:ext>
              </a:extLst>
            </p:spPr>
          </p:pic>
          <p:sp>
            <p:nvSpPr>
              <p:cNvPr id="8" name="กล่องข้อความ 7">
                <a:extLst>
                  <a:ext uri="{FF2B5EF4-FFF2-40B4-BE49-F238E27FC236}">
                    <a16:creationId xmlns:a16="http://schemas.microsoft.com/office/drawing/2014/main" id="{33966FE0-38C8-4910-B66A-402246306FAB}"/>
                  </a:ext>
                </a:extLst>
              </p:cNvPr>
              <p:cNvSpPr txBox="1"/>
              <p:nvPr/>
            </p:nvSpPr>
            <p:spPr>
              <a:xfrm>
                <a:off x="8342889" y="2967320"/>
                <a:ext cx="453483" cy="338554"/>
              </a:xfrm>
              <a:prstGeom prst="rect">
                <a:avLst/>
              </a:prstGeom>
              <a:noFill/>
            </p:spPr>
            <p:txBody>
              <a:bodyPr wrap="square" rtlCol="0">
                <a:spAutoFit/>
              </a:bodyPr>
              <a:lstStyle/>
              <a:p>
                <a:r>
                  <a:rPr lang="en-US" sz="1600" dirty="0">
                    <a:effectLst/>
                    <a:latin typeface="Arial" panose="020B0604020202020204" pitchFamily="34" charset="0"/>
                    <a:ea typeface="SimSun" panose="02010600030101010101" pitchFamily="2" charset="-122"/>
                    <a:cs typeface="Arial" panose="020B0604020202020204" pitchFamily="34" charset="0"/>
                  </a:rPr>
                  <a:t>(a)</a:t>
                </a:r>
                <a:endParaRPr lang="en-GB" sz="1600" dirty="0">
                  <a:latin typeface="Arial" panose="020B0604020202020204" pitchFamily="34" charset="0"/>
                  <a:cs typeface="Arial" panose="020B0604020202020204" pitchFamily="34" charset="0"/>
                </a:endParaRPr>
              </a:p>
            </p:txBody>
          </p:sp>
          <p:sp>
            <p:nvSpPr>
              <p:cNvPr id="9" name="กล่องข้อความ 8">
                <a:extLst>
                  <a:ext uri="{FF2B5EF4-FFF2-40B4-BE49-F238E27FC236}">
                    <a16:creationId xmlns:a16="http://schemas.microsoft.com/office/drawing/2014/main" id="{E2FDA0C7-A2B9-71C7-112A-4EEE1E5C107F}"/>
                  </a:ext>
                </a:extLst>
              </p:cNvPr>
              <p:cNvSpPr txBox="1"/>
              <p:nvPr/>
            </p:nvSpPr>
            <p:spPr>
              <a:xfrm>
                <a:off x="8342889" y="5111101"/>
                <a:ext cx="453483" cy="338554"/>
              </a:xfrm>
              <a:prstGeom prst="rect">
                <a:avLst/>
              </a:prstGeom>
              <a:noFill/>
            </p:spPr>
            <p:txBody>
              <a:bodyPr wrap="square" rtlCol="0">
                <a:spAutoFit/>
              </a:bodyPr>
              <a:lstStyle/>
              <a:p>
                <a:r>
                  <a:rPr lang="en-US" sz="1600" dirty="0">
                    <a:effectLst/>
                    <a:latin typeface="Arial" panose="020B0604020202020204" pitchFamily="34" charset="0"/>
                    <a:ea typeface="SimSun" panose="02010600030101010101" pitchFamily="2" charset="-122"/>
                    <a:cs typeface="Arial" panose="020B0604020202020204" pitchFamily="34" charset="0"/>
                  </a:rPr>
                  <a:t>(b)</a:t>
                </a:r>
                <a:endParaRPr lang="en-GB" sz="1600"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08201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D2B7B4E-00FF-747A-690F-E75C48B929EE}"/>
              </a:ext>
            </a:extLst>
          </p:cNvPr>
          <p:cNvSpPr>
            <a:spLocks noGrp="1"/>
          </p:cNvSpPr>
          <p:nvPr>
            <p:ph type="title"/>
          </p:nvPr>
        </p:nvSpPr>
        <p:spPr>
          <a:xfrm>
            <a:off x="2967135" y="243827"/>
            <a:ext cx="9133114" cy="1325563"/>
          </a:xfrm>
        </p:spPr>
        <p:txBody>
          <a:bodyPr/>
          <a:lstStyle/>
          <a:p>
            <a:r>
              <a:rPr lang="en-GB" b="1" dirty="0"/>
              <a:t>Raw RGB </a:t>
            </a:r>
            <a:r>
              <a:rPr lang="en-GB" b="1" dirty="0" err="1"/>
              <a:t>color</a:t>
            </a:r>
            <a:r>
              <a:rPr lang="en-GB" b="1" dirty="0"/>
              <a:t> signal extraction and hair area detection</a:t>
            </a:r>
          </a:p>
        </p:txBody>
      </p:sp>
      <p:pic>
        <p:nvPicPr>
          <p:cNvPr id="4" name="Graphic 1">
            <a:extLst>
              <a:ext uri="{FF2B5EF4-FFF2-40B4-BE49-F238E27FC236}">
                <a16:creationId xmlns:a16="http://schemas.microsoft.com/office/drawing/2014/main" id="{FA1F3567-B99D-8D54-4B50-7DC5113EA820}"/>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39495" r="50765" b="28110"/>
          <a:stretch/>
        </p:blipFill>
        <p:spPr>
          <a:xfrm>
            <a:off x="4931574" y="2253624"/>
            <a:ext cx="730898" cy="2228960"/>
          </a:xfrm>
          <a:prstGeom prst="rect">
            <a:avLst/>
          </a:prstGeom>
        </p:spPr>
      </p:pic>
      <p:grpSp>
        <p:nvGrpSpPr>
          <p:cNvPr id="29" name="กลุ่ม 28">
            <a:extLst>
              <a:ext uri="{FF2B5EF4-FFF2-40B4-BE49-F238E27FC236}">
                <a16:creationId xmlns:a16="http://schemas.microsoft.com/office/drawing/2014/main" id="{93864B02-8634-E5AB-7430-39322DCDC52D}"/>
              </a:ext>
            </a:extLst>
          </p:cNvPr>
          <p:cNvGrpSpPr/>
          <p:nvPr/>
        </p:nvGrpSpPr>
        <p:grpSpPr>
          <a:xfrm>
            <a:off x="5785466" y="3139039"/>
            <a:ext cx="1561368" cy="755779"/>
            <a:chOff x="5897334" y="2220686"/>
            <a:chExt cx="1561368" cy="755779"/>
          </a:xfrm>
        </p:grpSpPr>
        <p:cxnSp>
          <p:nvCxnSpPr>
            <p:cNvPr id="9" name="ลูกศรเชื่อมต่อแบบตรง 8">
              <a:extLst>
                <a:ext uri="{FF2B5EF4-FFF2-40B4-BE49-F238E27FC236}">
                  <a16:creationId xmlns:a16="http://schemas.microsoft.com/office/drawing/2014/main" id="{3D2F9559-53FA-3CE0-8FCE-9BFC975DC988}"/>
                </a:ext>
              </a:extLst>
            </p:cNvPr>
            <p:cNvCxnSpPr>
              <a:cxnSpLocks/>
            </p:cNvCxnSpPr>
            <p:nvPr/>
          </p:nvCxnSpPr>
          <p:spPr>
            <a:xfrm>
              <a:off x="5897334" y="2592440"/>
              <a:ext cx="397332"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สี่เหลี่ยมผืนผ้า 10">
              <a:extLst>
                <a:ext uri="{FF2B5EF4-FFF2-40B4-BE49-F238E27FC236}">
                  <a16:creationId xmlns:a16="http://schemas.microsoft.com/office/drawing/2014/main" id="{70CF94F7-DDD2-7783-7106-4AC9D16FF75E}"/>
                </a:ext>
              </a:extLst>
            </p:cNvPr>
            <p:cNvSpPr/>
            <p:nvPr/>
          </p:nvSpPr>
          <p:spPr>
            <a:xfrm>
              <a:off x="6416010" y="2220686"/>
              <a:ext cx="1042692" cy="7557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latin typeface="Arial" panose="020B0604020202020204" pitchFamily="34" charset="0"/>
                  <a:cs typeface="Arial" panose="020B0604020202020204" pitchFamily="34" charset="0"/>
                </a:rPr>
                <a:t>Hair detection</a:t>
              </a:r>
              <a:endParaRPr lang="en-GB" sz="1400" b="1" dirty="0">
                <a:solidFill>
                  <a:sysClr val="windowText" lastClr="000000"/>
                </a:solidFill>
                <a:latin typeface="Arial" panose="020B0604020202020204" pitchFamily="34" charset="0"/>
                <a:cs typeface="Arial" panose="020B0604020202020204" pitchFamily="34" charset="0"/>
              </a:endParaRPr>
            </a:p>
          </p:txBody>
        </p:sp>
      </p:grpSp>
      <p:grpSp>
        <p:nvGrpSpPr>
          <p:cNvPr id="26" name="กลุ่ม 25">
            <a:extLst>
              <a:ext uri="{FF2B5EF4-FFF2-40B4-BE49-F238E27FC236}">
                <a16:creationId xmlns:a16="http://schemas.microsoft.com/office/drawing/2014/main" id="{5ACD06F6-9F09-DEA1-B205-CF9ED8475C1A}"/>
              </a:ext>
            </a:extLst>
          </p:cNvPr>
          <p:cNvGrpSpPr/>
          <p:nvPr/>
        </p:nvGrpSpPr>
        <p:grpSpPr>
          <a:xfrm>
            <a:off x="7533692" y="2596093"/>
            <a:ext cx="1626735" cy="530797"/>
            <a:chOff x="7580046" y="1926642"/>
            <a:chExt cx="1626735" cy="530797"/>
          </a:xfrm>
        </p:grpSpPr>
        <p:cxnSp>
          <p:nvCxnSpPr>
            <p:cNvPr id="12" name="ลูกศรเชื่อมต่อแบบตรง 11">
              <a:extLst>
                <a:ext uri="{FF2B5EF4-FFF2-40B4-BE49-F238E27FC236}">
                  <a16:creationId xmlns:a16="http://schemas.microsoft.com/office/drawing/2014/main" id="{B5D48819-0C48-7432-55B8-583BBE429BA5}"/>
                </a:ext>
              </a:extLst>
            </p:cNvPr>
            <p:cNvCxnSpPr>
              <a:cxnSpLocks/>
            </p:cNvCxnSpPr>
            <p:nvPr/>
          </p:nvCxnSpPr>
          <p:spPr>
            <a:xfrm flipV="1">
              <a:off x="7580046" y="2217763"/>
              <a:ext cx="294696" cy="239676"/>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5" name="สี่เหลี่ยมผืนผ้า 14">
              <a:extLst>
                <a:ext uri="{FF2B5EF4-FFF2-40B4-BE49-F238E27FC236}">
                  <a16:creationId xmlns:a16="http://schemas.microsoft.com/office/drawing/2014/main" id="{AFE417B6-7293-0EB0-8A62-55EE463F73B3}"/>
                </a:ext>
              </a:extLst>
            </p:cNvPr>
            <p:cNvSpPr/>
            <p:nvPr/>
          </p:nvSpPr>
          <p:spPr>
            <a:xfrm>
              <a:off x="7943651" y="1926642"/>
              <a:ext cx="1263130" cy="3922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latin typeface="Arial" panose="020B0604020202020204" pitchFamily="34" charset="0"/>
                  <a:cs typeface="Arial" panose="020B0604020202020204" pitchFamily="34" charset="0"/>
                </a:rPr>
                <a:t>Hair area(s)</a:t>
              </a:r>
              <a:endParaRPr lang="en-GB" sz="1400" b="1" dirty="0">
                <a:solidFill>
                  <a:sysClr val="windowText" lastClr="000000"/>
                </a:solidFill>
                <a:latin typeface="Arial" panose="020B0604020202020204" pitchFamily="34" charset="0"/>
                <a:cs typeface="Arial" panose="020B0604020202020204" pitchFamily="34" charset="0"/>
              </a:endParaRPr>
            </a:p>
          </p:txBody>
        </p:sp>
      </p:grpSp>
      <p:grpSp>
        <p:nvGrpSpPr>
          <p:cNvPr id="30" name="กลุ่ม 29">
            <a:extLst>
              <a:ext uri="{FF2B5EF4-FFF2-40B4-BE49-F238E27FC236}">
                <a16:creationId xmlns:a16="http://schemas.microsoft.com/office/drawing/2014/main" id="{C2872C65-FEEC-076A-3FA3-F65AE95244D1}"/>
              </a:ext>
            </a:extLst>
          </p:cNvPr>
          <p:cNvGrpSpPr/>
          <p:nvPr/>
        </p:nvGrpSpPr>
        <p:grpSpPr>
          <a:xfrm>
            <a:off x="7558982" y="3813912"/>
            <a:ext cx="1628285" cy="662891"/>
            <a:chOff x="7580046" y="2581227"/>
            <a:chExt cx="1628285" cy="662891"/>
          </a:xfrm>
        </p:grpSpPr>
        <p:cxnSp>
          <p:nvCxnSpPr>
            <p:cNvPr id="14" name="ลูกศรเชื่อมต่อแบบตรง 13">
              <a:extLst>
                <a:ext uri="{FF2B5EF4-FFF2-40B4-BE49-F238E27FC236}">
                  <a16:creationId xmlns:a16="http://schemas.microsoft.com/office/drawing/2014/main" id="{0D7B8AD5-D8B1-4801-FAB9-B0420676841C}"/>
                </a:ext>
              </a:extLst>
            </p:cNvPr>
            <p:cNvCxnSpPr>
              <a:cxnSpLocks/>
            </p:cNvCxnSpPr>
            <p:nvPr/>
          </p:nvCxnSpPr>
          <p:spPr>
            <a:xfrm>
              <a:off x="7580046" y="2581227"/>
              <a:ext cx="294696" cy="270593"/>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สี่เหลี่ยมผืนผ้า 15">
              <a:extLst>
                <a:ext uri="{FF2B5EF4-FFF2-40B4-BE49-F238E27FC236}">
                  <a16:creationId xmlns:a16="http://schemas.microsoft.com/office/drawing/2014/main" id="{3925E582-9ACD-2DD6-5D79-5363E912BFEC}"/>
                </a:ext>
              </a:extLst>
            </p:cNvPr>
            <p:cNvSpPr/>
            <p:nvPr/>
          </p:nvSpPr>
          <p:spPr>
            <a:xfrm>
              <a:off x="7945201" y="2851820"/>
              <a:ext cx="1263130" cy="3922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latin typeface="Arial" panose="020B0604020202020204" pitchFamily="34" charset="0"/>
                  <a:cs typeface="Arial" panose="020B0604020202020204" pitchFamily="34" charset="0"/>
                </a:rPr>
                <a:t>Skin area(s)</a:t>
              </a:r>
              <a:endParaRPr lang="en-GB" sz="1400" b="1" dirty="0">
                <a:solidFill>
                  <a:sysClr val="windowText" lastClr="000000"/>
                </a:solidFill>
                <a:latin typeface="Arial" panose="020B0604020202020204" pitchFamily="34" charset="0"/>
                <a:cs typeface="Arial" panose="020B0604020202020204" pitchFamily="34" charset="0"/>
              </a:endParaRPr>
            </a:p>
          </p:txBody>
        </p:sp>
      </p:grpSp>
      <p:grpSp>
        <p:nvGrpSpPr>
          <p:cNvPr id="27" name="กลุ่ม 26">
            <a:extLst>
              <a:ext uri="{FF2B5EF4-FFF2-40B4-BE49-F238E27FC236}">
                <a16:creationId xmlns:a16="http://schemas.microsoft.com/office/drawing/2014/main" id="{CB98EBD8-81CE-6E49-890A-410DEBA67877}"/>
              </a:ext>
            </a:extLst>
          </p:cNvPr>
          <p:cNvGrpSpPr/>
          <p:nvPr/>
        </p:nvGrpSpPr>
        <p:grpSpPr>
          <a:xfrm>
            <a:off x="9249054" y="2596093"/>
            <a:ext cx="1263130" cy="392298"/>
            <a:chOff x="9275690" y="1945303"/>
            <a:chExt cx="1263130" cy="392298"/>
          </a:xfrm>
        </p:grpSpPr>
        <p:sp>
          <p:nvSpPr>
            <p:cNvPr id="19" name="สี่เหลี่ยมผืนผ้า 18">
              <a:extLst>
                <a:ext uri="{FF2B5EF4-FFF2-40B4-BE49-F238E27FC236}">
                  <a16:creationId xmlns:a16="http://schemas.microsoft.com/office/drawing/2014/main" id="{E1093950-AEF9-2851-B8A7-078F761C0521}"/>
                </a:ext>
              </a:extLst>
            </p:cNvPr>
            <p:cNvSpPr/>
            <p:nvPr/>
          </p:nvSpPr>
          <p:spPr>
            <a:xfrm>
              <a:off x="9275690" y="1945303"/>
              <a:ext cx="1263130" cy="392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Arial" panose="020B0604020202020204" pitchFamily="34" charset="0"/>
                  <a:cs typeface="Arial" panose="020B0604020202020204" pitchFamily="34" charset="0"/>
                </a:rPr>
                <a:t>Remove</a:t>
              </a:r>
              <a:endParaRPr lang="en-GB" sz="1400" b="1" dirty="0">
                <a:solidFill>
                  <a:srgbClr val="FF0000"/>
                </a:solidFill>
                <a:latin typeface="Arial" panose="020B0604020202020204" pitchFamily="34" charset="0"/>
                <a:cs typeface="Arial" panose="020B0604020202020204" pitchFamily="34" charset="0"/>
              </a:endParaRPr>
            </a:p>
          </p:txBody>
        </p:sp>
        <p:cxnSp>
          <p:nvCxnSpPr>
            <p:cNvPr id="22" name="ลูกศรเชื่อมต่อแบบตรง 21">
              <a:extLst>
                <a:ext uri="{FF2B5EF4-FFF2-40B4-BE49-F238E27FC236}">
                  <a16:creationId xmlns:a16="http://schemas.microsoft.com/office/drawing/2014/main" id="{BC8D49B3-932C-F3CB-97ED-9DACB689E70F}"/>
                </a:ext>
              </a:extLst>
            </p:cNvPr>
            <p:cNvCxnSpPr>
              <a:cxnSpLocks/>
            </p:cNvCxnSpPr>
            <p:nvPr/>
          </p:nvCxnSpPr>
          <p:spPr>
            <a:xfrm>
              <a:off x="9276756" y="2122791"/>
              <a:ext cx="245319"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กลุ่ม 27">
            <a:extLst>
              <a:ext uri="{FF2B5EF4-FFF2-40B4-BE49-F238E27FC236}">
                <a16:creationId xmlns:a16="http://schemas.microsoft.com/office/drawing/2014/main" id="{008388B5-80CC-1203-4A9B-1169CF0D021A}"/>
              </a:ext>
            </a:extLst>
          </p:cNvPr>
          <p:cNvGrpSpPr/>
          <p:nvPr/>
        </p:nvGrpSpPr>
        <p:grpSpPr>
          <a:xfrm>
            <a:off x="9257726" y="4072299"/>
            <a:ext cx="1263130" cy="392298"/>
            <a:chOff x="9275690" y="2859672"/>
            <a:chExt cx="1263130" cy="392298"/>
          </a:xfrm>
        </p:grpSpPr>
        <p:sp>
          <p:nvSpPr>
            <p:cNvPr id="20" name="สี่เหลี่ยมผืนผ้า 19">
              <a:extLst>
                <a:ext uri="{FF2B5EF4-FFF2-40B4-BE49-F238E27FC236}">
                  <a16:creationId xmlns:a16="http://schemas.microsoft.com/office/drawing/2014/main" id="{AA7D39F1-AB60-4CB4-A946-3EDCC20984EA}"/>
                </a:ext>
              </a:extLst>
            </p:cNvPr>
            <p:cNvSpPr/>
            <p:nvPr/>
          </p:nvSpPr>
          <p:spPr>
            <a:xfrm>
              <a:off x="9275690" y="2859672"/>
              <a:ext cx="1263130" cy="392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7030A0"/>
                  </a:solidFill>
                  <a:latin typeface="Arial" panose="020B0604020202020204" pitchFamily="34" charset="0"/>
                  <a:cs typeface="Arial" panose="020B0604020202020204" pitchFamily="34" charset="0"/>
                </a:rPr>
                <a:t>Collect</a:t>
              </a:r>
              <a:endParaRPr lang="en-GB" sz="1400" b="1" dirty="0">
                <a:solidFill>
                  <a:srgbClr val="7030A0"/>
                </a:solidFill>
                <a:latin typeface="Arial" panose="020B0604020202020204" pitchFamily="34" charset="0"/>
                <a:cs typeface="Arial" panose="020B0604020202020204" pitchFamily="34" charset="0"/>
              </a:endParaRPr>
            </a:p>
          </p:txBody>
        </p:sp>
        <p:cxnSp>
          <p:nvCxnSpPr>
            <p:cNvPr id="25" name="ลูกศรเชื่อมต่อแบบตรง 24">
              <a:extLst>
                <a:ext uri="{FF2B5EF4-FFF2-40B4-BE49-F238E27FC236}">
                  <a16:creationId xmlns:a16="http://schemas.microsoft.com/office/drawing/2014/main" id="{BA3A6A1F-43E9-C9BD-DA97-2EB8D5119C09}"/>
                </a:ext>
              </a:extLst>
            </p:cNvPr>
            <p:cNvCxnSpPr>
              <a:cxnSpLocks/>
            </p:cNvCxnSpPr>
            <p:nvPr/>
          </p:nvCxnSpPr>
          <p:spPr>
            <a:xfrm>
              <a:off x="9276755" y="3055821"/>
              <a:ext cx="245319"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กลุ่ม 5">
            <a:extLst>
              <a:ext uri="{FF2B5EF4-FFF2-40B4-BE49-F238E27FC236}">
                <a16:creationId xmlns:a16="http://schemas.microsoft.com/office/drawing/2014/main" id="{CC643F7F-5C80-51D2-7260-E173BAB77164}"/>
              </a:ext>
            </a:extLst>
          </p:cNvPr>
          <p:cNvGrpSpPr/>
          <p:nvPr/>
        </p:nvGrpSpPr>
        <p:grpSpPr>
          <a:xfrm>
            <a:off x="1778840" y="2945432"/>
            <a:ext cx="4798350" cy="1988622"/>
            <a:chOff x="1778840" y="2945432"/>
            <a:chExt cx="4798350" cy="1988622"/>
          </a:xfrm>
        </p:grpSpPr>
        <p:grpSp>
          <p:nvGrpSpPr>
            <p:cNvPr id="3" name="กลุ่ม 2">
              <a:extLst>
                <a:ext uri="{FF2B5EF4-FFF2-40B4-BE49-F238E27FC236}">
                  <a16:creationId xmlns:a16="http://schemas.microsoft.com/office/drawing/2014/main" id="{F0CF46E0-BF63-EC9F-2F0F-8D67DD7BB55A}"/>
                </a:ext>
              </a:extLst>
            </p:cNvPr>
            <p:cNvGrpSpPr/>
            <p:nvPr/>
          </p:nvGrpSpPr>
          <p:grpSpPr>
            <a:xfrm>
              <a:off x="1778840" y="2945432"/>
              <a:ext cx="3234612" cy="755779"/>
              <a:chOff x="1778840" y="2945432"/>
              <a:chExt cx="3234612" cy="755779"/>
            </a:xfrm>
          </p:grpSpPr>
          <p:sp>
            <p:nvSpPr>
              <p:cNvPr id="5" name="สี่เหลี่ยมผืนผ้า 4">
                <a:extLst>
                  <a:ext uri="{FF2B5EF4-FFF2-40B4-BE49-F238E27FC236}">
                    <a16:creationId xmlns:a16="http://schemas.microsoft.com/office/drawing/2014/main" id="{7AE2D5C6-1355-4A61-8F15-C0DC8BC09090}"/>
                  </a:ext>
                </a:extLst>
              </p:cNvPr>
              <p:cNvSpPr/>
              <p:nvPr/>
            </p:nvSpPr>
            <p:spPr>
              <a:xfrm>
                <a:off x="1778840" y="2945432"/>
                <a:ext cx="1875454" cy="75577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latin typeface="Arial" panose="020B0604020202020204" pitchFamily="34" charset="0"/>
                    <a:cs typeface="Arial" panose="020B0604020202020204" pitchFamily="34" charset="0"/>
                  </a:rPr>
                  <a:t>24 small areas from </a:t>
                </a:r>
                <a:r>
                  <a:rPr lang="en-GB" sz="1400" b="1" dirty="0">
                    <a:solidFill>
                      <a:sysClr val="windowText" lastClr="000000"/>
                    </a:solidFill>
                    <a:latin typeface="Arial" panose="020B0604020202020204" pitchFamily="34" charset="0"/>
                    <a:cs typeface="Arial" panose="020B0604020202020204" pitchFamily="34" charset="0"/>
                  </a:rPr>
                  <a:t>the small areas of the forehead ROI</a:t>
                </a:r>
                <a:r>
                  <a:rPr lang="en-US" sz="1400" b="1" dirty="0">
                    <a:solidFill>
                      <a:sysClr val="windowText" lastClr="000000"/>
                    </a:solidFill>
                    <a:latin typeface="Arial" panose="020B0604020202020204" pitchFamily="34" charset="0"/>
                    <a:cs typeface="Arial" panose="020B0604020202020204" pitchFamily="34" charset="0"/>
                  </a:rPr>
                  <a:t> </a:t>
                </a:r>
                <a:endParaRPr lang="en-GB" sz="1400" b="1" dirty="0">
                  <a:solidFill>
                    <a:sysClr val="windowText" lastClr="000000"/>
                  </a:solidFill>
                  <a:latin typeface="Arial" panose="020B0604020202020204" pitchFamily="34" charset="0"/>
                  <a:cs typeface="Arial" panose="020B0604020202020204" pitchFamily="34" charset="0"/>
                </a:endParaRPr>
              </a:p>
            </p:txBody>
          </p:sp>
          <p:grpSp>
            <p:nvGrpSpPr>
              <p:cNvPr id="18" name="กลุ่ม 17">
                <a:extLst>
                  <a:ext uri="{FF2B5EF4-FFF2-40B4-BE49-F238E27FC236}">
                    <a16:creationId xmlns:a16="http://schemas.microsoft.com/office/drawing/2014/main" id="{4E45FBC0-8C99-7F2B-22A3-AE097692BAF2}"/>
                  </a:ext>
                </a:extLst>
              </p:cNvPr>
              <p:cNvGrpSpPr/>
              <p:nvPr/>
            </p:nvGrpSpPr>
            <p:grpSpPr>
              <a:xfrm>
                <a:off x="3654294" y="3129712"/>
                <a:ext cx="1359158" cy="387218"/>
                <a:chOff x="4136570" y="2318656"/>
                <a:chExt cx="1359158" cy="387218"/>
              </a:xfrm>
            </p:grpSpPr>
            <p:cxnSp>
              <p:nvCxnSpPr>
                <p:cNvPr id="7" name="ลูกศรเชื่อมต่อแบบตรง 6">
                  <a:extLst>
                    <a:ext uri="{FF2B5EF4-FFF2-40B4-BE49-F238E27FC236}">
                      <a16:creationId xmlns:a16="http://schemas.microsoft.com/office/drawing/2014/main" id="{B7174E41-7281-D564-8EEC-1E6A21C40B4A}"/>
                    </a:ext>
                  </a:extLst>
                </p:cNvPr>
                <p:cNvCxnSpPr>
                  <a:cxnSpLocks/>
                </p:cNvCxnSpPr>
                <p:nvPr/>
              </p:nvCxnSpPr>
              <p:spPr>
                <a:xfrm flipV="1">
                  <a:off x="4442924" y="2705873"/>
                  <a:ext cx="746450" cy="1"/>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8" name="กล่องข้อความ 7">
                  <a:extLst>
                    <a:ext uri="{FF2B5EF4-FFF2-40B4-BE49-F238E27FC236}">
                      <a16:creationId xmlns:a16="http://schemas.microsoft.com/office/drawing/2014/main" id="{EEAFA7DB-29DD-9521-D634-C1C755E3BF3E}"/>
                    </a:ext>
                  </a:extLst>
                </p:cNvPr>
                <p:cNvSpPr txBox="1"/>
                <p:nvPr/>
              </p:nvSpPr>
              <p:spPr>
                <a:xfrm>
                  <a:off x="4136570" y="2318656"/>
                  <a:ext cx="1359158" cy="276998"/>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Spatial average</a:t>
                  </a:r>
                  <a:endParaRPr lang="en-GB" sz="1200" b="1" dirty="0">
                    <a:latin typeface="Arial" panose="020B0604020202020204" pitchFamily="34" charset="0"/>
                    <a:cs typeface="Arial" panose="020B0604020202020204" pitchFamily="34" charset="0"/>
                  </a:endParaRPr>
                </a:p>
              </p:txBody>
            </p:sp>
          </p:grpSp>
        </p:grpSp>
        <p:sp>
          <p:nvSpPr>
            <p:cNvPr id="31" name="สี่เหลี่ยมผืนผ้า 30">
              <a:extLst>
                <a:ext uri="{FF2B5EF4-FFF2-40B4-BE49-F238E27FC236}">
                  <a16:creationId xmlns:a16="http://schemas.microsoft.com/office/drawing/2014/main" id="{19E6C24D-94C9-6A4E-BC55-0E8E9631F576}"/>
                </a:ext>
              </a:extLst>
            </p:cNvPr>
            <p:cNvSpPr/>
            <p:nvPr/>
          </p:nvSpPr>
          <p:spPr>
            <a:xfrm>
              <a:off x="4016855" y="4541756"/>
              <a:ext cx="2560335" cy="392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ysClr val="windowText" lastClr="000000"/>
                  </a:solidFill>
                  <a:latin typeface="Arial" panose="020B0604020202020204" pitchFamily="34" charset="0"/>
                  <a:cs typeface="Arial" panose="020B0604020202020204" pitchFamily="34" charset="0"/>
                </a:rPr>
                <a:t>Average of the RGB color values in each video frame</a:t>
              </a:r>
              <a:endParaRPr lang="en-GB" sz="1400" b="1" dirty="0">
                <a:solidFill>
                  <a:sysClr val="windowText" lastClr="000000"/>
                </a:solidFill>
                <a:latin typeface="Arial" panose="020B0604020202020204" pitchFamily="34" charset="0"/>
                <a:cs typeface="Arial" panose="020B0604020202020204" pitchFamily="34" charset="0"/>
              </a:endParaRPr>
            </a:p>
          </p:txBody>
        </p:sp>
      </p:grpSp>
      <p:sp>
        <p:nvSpPr>
          <p:cNvPr id="32" name="สี่เหลี่ยมผืนผ้า 31">
            <a:hlinkClick r:id="rId5" action="ppaction://hlinksldjump"/>
            <a:extLst>
              <a:ext uri="{FF2B5EF4-FFF2-40B4-BE49-F238E27FC236}">
                <a16:creationId xmlns:a16="http://schemas.microsoft.com/office/drawing/2014/main" id="{EECA72FE-212C-A9CC-DFC3-E5CB39C25E52}"/>
              </a:ext>
            </a:extLst>
          </p:cNvPr>
          <p:cNvSpPr/>
          <p:nvPr/>
        </p:nvSpPr>
        <p:spPr>
          <a:xfrm>
            <a:off x="9041935" y="6493490"/>
            <a:ext cx="357480" cy="2338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ysClr val="windowText" lastClr="000000"/>
                </a:solidFill>
              </a:rPr>
              <a:t>Ha</a:t>
            </a:r>
            <a:endParaRPr lang="en-GB" sz="1100" dirty="0">
              <a:solidFill>
                <a:sysClr val="windowText" lastClr="000000"/>
              </a:solidFill>
            </a:endParaRPr>
          </a:p>
        </p:txBody>
      </p:sp>
      <p:sp>
        <p:nvSpPr>
          <p:cNvPr id="33" name="สี่เหลี่ยมผืนผ้า 32">
            <a:hlinkClick r:id="rId6" action="ppaction://hlinksldjump"/>
            <a:extLst>
              <a:ext uri="{FF2B5EF4-FFF2-40B4-BE49-F238E27FC236}">
                <a16:creationId xmlns:a16="http://schemas.microsoft.com/office/drawing/2014/main" id="{F38B40C3-A9AC-3745-8674-1782AD61756B}"/>
              </a:ext>
            </a:extLst>
          </p:cNvPr>
          <p:cNvSpPr/>
          <p:nvPr/>
        </p:nvSpPr>
        <p:spPr>
          <a:xfrm>
            <a:off x="9523139" y="6493490"/>
            <a:ext cx="357480" cy="2338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ysClr val="windowText" lastClr="000000"/>
                </a:solidFill>
              </a:rPr>
              <a:t>r</a:t>
            </a:r>
            <a:endParaRPr lang="en-GB" sz="1100" dirty="0">
              <a:solidFill>
                <a:sysClr val="windowText" lastClr="000000"/>
              </a:solidFill>
            </a:endParaRPr>
          </a:p>
        </p:txBody>
      </p:sp>
      <p:sp>
        <p:nvSpPr>
          <p:cNvPr id="35" name="กล่องข้อความ 34">
            <a:extLst>
              <a:ext uri="{FF2B5EF4-FFF2-40B4-BE49-F238E27FC236}">
                <a16:creationId xmlns:a16="http://schemas.microsoft.com/office/drawing/2014/main" id="{4716813C-A4EE-B917-1314-87AE9CC13795}"/>
              </a:ext>
            </a:extLst>
          </p:cNvPr>
          <p:cNvSpPr txBox="1"/>
          <p:nvPr/>
        </p:nvSpPr>
        <p:spPr>
          <a:xfrm>
            <a:off x="1608600" y="5491300"/>
            <a:ext cx="8571097" cy="369332"/>
          </a:xfrm>
          <a:prstGeom prst="rect">
            <a:avLst/>
          </a:prstGeom>
          <a:noFill/>
        </p:spPr>
        <p:txBody>
          <a:bodyPr wrap="square">
            <a:spAutoFit/>
          </a:bodyPr>
          <a:lstStyle/>
          <a:p>
            <a:r>
              <a:rPr lang="en-US" sz="1800" b="1" dirty="0">
                <a:solidFill>
                  <a:srgbClr val="FF0000"/>
                </a:solidFill>
                <a:effectLst/>
                <a:latin typeface="Arial" panose="020B0604020202020204" pitchFamily="34" charset="0"/>
                <a:ea typeface="SimSun" panose="02010600030101010101" pitchFamily="2" charset="-122"/>
                <a:cs typeface="Arial" panose="020B0604020202020204" pitchFamily="34" charset="0"/>
              </a:rPr>
              <a:t>**In this work, only the subjects with black-colored hair are considered**</a:t>
            </a:r>
            <a:endParaRPr lang="en-GB"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94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E6C5478-FE66-0C48-FC2F-FA47A60EC354}"/>
              </a:ext>
            </a:extLst>
          </p:cNvPr>
          <p:cNvSpPr>
            <a:spLocks noGrp="1"/>
          </p:cNvSpPr>
          <p:nvPr>
            <p:ph type="title"/>
          </p:nvPr>
        </p:nvSpPr>
        <p:spPr>
          <a:xfrm>
            <a:off x="959498" y="0"/>
            <a:ext cx="10515600" cy="1325563"/>
          </a:xfrm>
        </p:spPr>
        <p:txBody>
          <a:bodyPr/>
          <a:lstStyle/>
          <a:p>
            <a:r>
              <a:rPr lang="en-US" b="1" dirty="0"/>
              <a:t>Hair detection</a:t>
            </a:r>
            <a:endParaRPr lang="en-GB" b="1" dirty="0"/>
          </a:p>
        </p:txBody>
      </p:sp>
      <p:sp>
        <p:nvSpPr>
          <p:cNvPr id="3" name="ตัวแทนเนื้อหา 2">
            <a:extLst>
              <a:ext uri="{FF2B5EF4-FFF2-40B4-BE49-F238E27FC236}">
                <a16:creationId xmlns:a16="http://schemas.microsoft.com/office/drawing/2014/main" id="{405BA739-3263-3D93-237F-CC21B30C2A02}"/>
              </a:ext>
            </a:extLst>
          </p:cNvPr>
          <p:cNvSpPr>
            <a:spLocks noGrp="1"/>
          </p:cNvSpPr>
          <p:nvPr>
            <p:ph idx="1"/>
          </p:nvPr>
        </p:nvSpPr>
        <p:spPr>
          <a:xfrm>
            <a:off x="1922539" y="1325563"/>
            <a:ext cx="9162228" cy="4351338"/>
          </a:xfrm>
        </p:spPr>
        <p:txBody>
          <a:bodyPr>
            <a:normAutofit/>
          </a:bodyPr>
          <a:lstStyle/>
          <a:p>
            <a:r>
              <a:rPr lang="en-GB" sz="2400" dirty="0"/>
              <a:t>The green </a:t>
            </a:r>
            <a:r>
              <a:rPr lang="en-GB" sz="2400" dirty="0" err="1"/>
              <a:t>color</a:t>
            </a:r>
            <a:r>
              <a:rPr lang="en-GB" sz="2400" dirty="0"/>
              <a:t> signal, which has a strong component of pulse signal [5] is used for detecting the hair area</a:t>
            </a:r>
          </a:p>
        </p:txBody>
      </p:sp>
      <p:sp>
        <p:nvSpPr>
          <p:cNvPr id="4" name="สี่เหลี่ยมผืนผ้า 3">
            <a:extLst>
              <a:ext uri="{FF2B5EF4-FFF2-40B4-BE49-F238E27FC236}">
                <a16:creationId xmlns:a16="http://schemas.microsoft.com/office/drawing/2014/main" id="{6AE6952F-226A-85EE-21EB-631DFF2DFD3C}"/>
              </a:ext>
            </a:extLst>
          </p:cNvPr>
          <p:cNvSpPr/>
          <p:nvPr/>
        </p:nvSpPr>
        <p:spPr>
          <a:xfrm>
            <a:off x="1812275" y="2445657"/>
            <a:ext cx="2134574" cy="98334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latin typeface="Arial" panose="020B0604020202020204" pitchFamily="34" charset="0"/>
                <a:cs typeface="Arial" panose="020B0604020202020204" pitchFamily="34" charset="0"/>
              </a:rPr>
              <a:t>Find the average value of the green </a:t>
            </a:r>
            <a:r>
              <a:rPr lang="en-GB" sz="1400" b="1" dirty="0" err="1">
                <a:solidFill>
                  <a:sysClr val="windowText" lastClr="000000"/>
                </a:solidFill>
                <a:latin typeface="Arial" panose="020B0604020202020204" pitchFamily="34" charset="0"/>
                <a:cs typeface="Arial" panose="020B0604020202020204" pitchFamily="34" charset="0"/>
              </a:rPr>
              <a:t>color</a:t>
            </a:r>
            <a:r>
              <a:rPr lang="en-GB" sz="1400" b="1" dirty="0">
                <a:solidFill>
                  <a:sysClr val="windowText" lastClr="000000"/>
                </a:solidFill>
                <a:latin typeface="Arial" panose="020B0604020202020204" pitchFamily="34" charset="0"/>
                <a:cs typeface="Arial" panose="020B0604020202020204" pitchFamily="34" charset="0"/>
              </a:rPr>
              <a:t> signal in the interest interval of each area</a:t>
            </a:r>
          </a:p>
        </p:txBody>
      </p:sp>
      <p:grpSp>
        <p:nvGrpSpPr>
          <p:cNvPr id="12" name="กลุ่ม 11">
            <a:extLst>
              <a:ext uri="{FF2B5EF4-FFF2-40B4-BE49-F238E27FC236}">
                <a16:creationId xmlns:a16="http://schemas.microsoft.com/office/drawing/2014/main" id="{C101B52A-3990-6731-CF31-E43E26322851}"/>
              </a:ext>
            </a:extLst>
          </p:cNvPr>
          <p:cNvGrpSpPr/>
          <p:nvPr/>
        </p:nvGrpSpPr>
        <p:grpSpPr>
          <a:xfrm>
            <a:off x="4021494" y="2575164"/>
            <a:ext cx="2482159" cy="975049"/>
            <a:chOff x="4021494" y="2575164"/>
            <a:chExt cx="2482159" cy="975049"/>
          </a:xfrm>
        </p:grpSpPr>
        <p:sp>
          <p:nvSpPr>
            <p:cNvPr id="5" name="สี่เหลี่ยมผืนผ้า 4">
              <a:extLst>
                <a:ext uri="{FF2B5EF4-FFF2-40B4-BE49-F238E27FC236}">
                  <a16:creationId xmlns:a16="http://schemas.microsoft.com/office/drawing/2014/main" id="{E3E95854-5C16-DAD3-91AF-F5EBF97F7456}"/>
                </a:ext>
              </a:extLst>
            </p:cNvPr>
            <p:cNvSpPr/>
            <p:nvPr/>
          </p:nvSpPr>
          <p:spPr>
            <a:xfrm>
              <a:off x="4437504" y="2575164"/>
              <a:ext cx="2066149" cy="97504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latin typeface="Arial" panose="020B0604020202020204" pitchFamily="34" charset="0"/>
                  <a:cs typeface="Arial" panose="020B0604020202020204" pitchFamily="34" charset="0"/>
                </a:rPr>
                <a:t>Find the largest value of the average green </a:t>
              </a:r>
              <a:r>
                <a:rPr lang="en-GB" sz="1400" b="1" dirty="0" err="1">
                  <a:solidFill>
                    <a:sysClr val="windowText" lastClr="000000"/>
                  </a:solidFill>
                  <a:latin typeface="Arial" panose="020B0604020202020204" pitchFamily="34" charset="0"/>
                  <a:cs typeface="Arial" panose="020B0604020202020204" pitchFamily="34" charset="0"/>
                </a:rPr>
                <a:t>color</a:t>
              </a:r>
              <a:r>
                <a:rPr lang="en-GB" sz="1400" b="1" dirty="0">
                  <a:solidFill>
                    <a:sysClr val="windowText" lastClr="000000"/>
                  </a:solidFill>
                  <a:latin typeface="Arial" panose="020B0604020202020204" pitchFamily="34" charset="0"/>
                  <a:cs typeface="Arial" panose="020B0604020202020204" pitchFamily="34" charset="0"/>
                </a:rPr>
                <a:t> signal between those areas</a:t>
              </a:r>
            </a:p>
          </p:txBody>
        </p:sp>
        <p:cxnSp>
          <p:nvCxnSpPr>
            <p:cNvPr id="9" name="ลูกศรเชื่อมต่อแบบตรง 8">
              <a:extLst>
                <a:ext uri="{FF2B5EF4-FFF2-40B4-BE49-F238E27FC236}">
                  <a16:creationId xmlns:a16="http://schemas.microsoft.com/office/drawing/2014/main" id="{C38EBF74-951C-EF62-9EBE-AF34D8331048}"/>
                </a:ext>
              </a:extLst>
            </p:cNvPr>
            <p:cNvCxnSpPr/>
            <p:nvPr/>
          </p:nvCxnSpPr>
          <p:spPr>
            <a:xfrm>
              <a:off x="4021494" y="3062691"/>
              <a:ext cx="24726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กลุ่ม 13">
            <a:extLst>
              <a:ext uri="{FF2B5EF4-FFF2-40B4-BE49-F238E27FC236}">
                <a16:creationId xmlns:a16="http://schemas.microsoft.com/office/drawing/2014/main" id="{DC3BCB1A-AE53-D313-ABAD-6B9098E3712F}"/>
              </a:ext>
            </a:extLst>
          </p:cNvPr>
          <p:cNvGrpSpPr/>
          <p:nvPr/>
        </p:nvGrpSpPr>
        <p:grpSpPr>
          <a:xfrm>
            <a:off x="6650611" y="2662724"/>
            <a:ext cx="2105152" cy="755779"/>
            <a:chOff x="6650611" y="2662724"/>
            <a:chExt cx="2105152" cy="755779"/>
          </a:xfrm>
        </p:grpSpPr>
        <p:sp>
          <p:nvSpPr>
            <p:cNvPr id="6" name="สี่เหลี่ยมผืนผ้า 5">
              <a:extLst>
                <a:ext uri="{FF2B5EF4-FFF2-40B4-BE49-F238E27FC236}">
                  <a16:creationId xmlns:a16="http://schemas.microsoft.com/office/drawing/2014/main" id="{8235D741-29E9-45C5-991C-713CBDDE7CA4}"/>
                </a:ext>
              </a:extLst>
            </p:cNvPr>
            <p:cNvSpPr/>
            <p:nvPr/>
          </p:nvSpPr>
          <p:spPr>
            <a:xfrm>
              <a:off x="7089665" y="2662724"/>
              <a:ext cx="1666098" cy="75577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latin typeface="Arial" panose="020B0604020202020204" pitchFamily="34" charset="0"/>
                  <a:cs typeface="Arial" panose="020B0604020202020204" pitchFamily="34" charset="0"/>
                </a:rPr>
                <a:t>Normalized green </a:t>
              </a:r>
              <a:r>
                <a:rPr lang="en-GB" sz="1400" b="1" dirty="0" err="1">
                  <a:solidFill>
                    <a:sysClr val="windowText" lastClr="000000"/>
                  </a:solidFill>
                  <a:latin typeface="Arial" panose="020B0604020202020204" pitchFamily="34" charset="0"/>
                  <a:cs typeface="Arial" panose="020B0604020202020204" pitchFamily="34" charset="0"/>
                </a:rPr>
                <a:t>color</a:t>
              </a:r>
              <a:r>
                <a:rPr lang="en-GB" sz="1400" b="1" dirty="0">
                  <a:solidFill>
                    <a:sysClr val="windowText" lastClr="000000"/>
                  </a:solidFill>
                  <a:latin typeface="Arial" panose="020B0604020202020204" pitchFamily="34" charset="0"/>
                  <a:cs typeface="Arial" panose="020B0604020202020204" pitchFamily="34" charset="0"/>
                </a:rPr>
                <a:t> value in each area</a:t>
              </a:r>
            </a:p>
          </p:txBody>
        </p:sp>
        <p:cxnSp>
          <p:nvCxnSpPr>
            <p:cNvPr id="10" name="ลูกศรเชื่อมต่อแบบตรง 9">
              <a:extLst>
                <a:ext uri="{FF2B5EF4-FFF2-40B4-BE49-F238E27FC236}">
                  <a16:creationId xmlns:a16="http://schemas.microsoft.com/office/drawing/2014/main" id="{ADA5A51B-06F5-410A-1402-298FBB7CA3DB}"/>
                </a:ext>
              </a:extLst>
            </p:cNvPr>
            <p:cNvCxnSpPr/>
            <p:nvPr/>
          </p:nvCxnSpPr>
          <p:spPr>
            <a:xfrm>
              <a:off x="6650611" y="3019683"/>
              <a:ext cx="24726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กลุ่ม 15">
            <a:extLst>
              <a:ext uri="{FF2B5EF4-FFF2-40B4-BE49-F238E27FC236}">
                <a16:creationId xmlns:a16="http://schemas.microsoft.com/office/drawing/2014/main" id="{DBC80211-CEC5-40D2-8DA8-93AD62F5566C}"/>
              </a:ext>
            </a:extLst>
          </p:cNvPr>
          <p:cNvGrpSpPr/>
          <p:nvPr/>
        </p:nvGrpSpPr>
        <p:grpSpPr>
          <a:xfrm>
            <a:off x="8845420" y="2684800"/>
            <a:ext cx="2035434" cy="755779"/>
            <a:chOff x="8845420" y="2684800"/>
            <a:chExt cx="2035434" cy="755779"/>
          </a:xfrm>
        </p:grpSpPr>
        <p:sp>
          <p:nvSpPr>
            <p:cNvPr id="7" name="สี่เหลี่ยมผืนผ้า 6">
              <a:extLst>
                <a:ext uri="{FF2B5EF4-FFF2-40B4-BE49-F238E27FC236}">
                  <a16:creationId xmlns:a16="http://schemas.microsoft.com/office/drawing/2014/main" id="{92E8E615-F38E-F15A-75A7-EBD57A8147F6}"/>
                </a:ext>
              </a:extLst>
            </p:cNvPr>
            <p:cNvSpPr/>
            <p:nvPr/>
          </p:nvSpPr>
          <p:spPr>
            <a:xfrm>
              <a:off x="9214756" y="2684800"/>
              <a:ext cx="1666098" cy="75577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ysClr val="windowText" lastClr="000000"/>
                  </a:solidFill>
                  <a:latin typeface="Arial" panose="020B0604020202020204" pitchFamily="34" charset="0"/>
                  <a:cs typeface="Arial" panose="020B0604020202020204" pitchFamily="34" charset="0"/>
                </a:rPr>
                <a:t>Check if it is a hair area or not</a:t>
              </a:r>
            </a:p>
          </p:txBody>
        </p:sp>
        <p:cxnSp>
          <p:nvCxnSpPr>
            <p:cNvPr id="11" name="ลูกศรเชื่อมต่อแบบตรง 10">
              <a:extLst>
                <a:ext uri="{FF2B5EF4-FFF2-40B4-BE49-F238E27FC236}">
                  <a16:creationId xmlns:a16="http://schemas.microsoft.com/office/drawing/2014/main" id="{2E52EE8C-80B0-633B-6FDB-9A5272CC591D}"/>
                </a:ext>
              </a:extLst>
            </p:cNvPr>
            <p:cNvCxnSpPr/>
            <p:nvPr/>
          </p:nvCxnSpPr>
          <p:spPr>
            <a:xfrm>
              <a:off x="8845420" y="3019683"/>
              <a:ext cx="24726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กลุ่ม 40">
            <a:extLst>
              <a:ext uri="{FF2B5EF4-FFF2-40B4-BE49-F238E27FC236}">
                <a16:creationId xmlns:a16="http://schemas.microsoft.com/office/drawing/2014/main" id="{91B9CE9E-F03F-3CA9-0802-515DB8C0F224}"/>
              </a:ext>
            </a:extLst>
          </p:cNvPr>
          <p:cNvGrpSpPr/>
          <p:nvPr/>
        </p:nvGrpSpPr>
        <p:grpSpPr>
          <a:xfrm>
            <a:off x="1812275" y="3501232"/>
            <a:ext cx="2134574" cy="2143344"/>
            <a:chOff x="1812275" y="3501232"/>
            <a:chExt cx="2134574" cy="2143344"/>
          </a:xfrm>
        </p:grpSpPr>
        <p:grpSp>
          <p:nvGrpSpPr>
            <p:cNvPr id="25" name="กลุ่ม 24">
              <a:extLst>
                <a:ext uri="{FF2B5EF4-FFF2-40B4-BE49-F238E27FC236}">
                  <a16:creationId xmlns:a16="http://schemas.microsoft.com/office/drawing/2014/main" id="{DFCC5CB6-2A64-BD81-41E4-C1DA37E5FF80}"/>
                </a:ext>
              </a:extLst>
            </p:cNvPr>
            <p:cNvGrpSpPr/>
            <p:nvPr/>
          </p:nvGrpSpPr>
          <p:grpSpPr>
            <a:xfrm>
              <a:off x="1812275" y="3501232"/>
              <a:ext cx="2134574" cy="1237440"/>
              <a:chOff x="1812275" y="3501232"/>
              <a:chExt cx="2134574" cy="1237440"/>
            </a:xfrm>
          </p:grpSpPr>
          <p:pic>
            <p:nvPicPr>
              <p:cNvPr id="13" name="รูปภาพ 12">
                <a:extLst>
                  <a:ext uri="{FF2B5EF4-FFF2-40B4-BE49-F238E27FC236}">
                    <a16:creationId xmlns:a16="http://schemas.microsoft.com/office/drawing/2014/main" id="{79177595-447B-36B3-1465-20F12407738E}"/>
                  </a:ext>
                </a:extLst>
              </p:cNvPr>
              <p:cNvPicPr>
                <a:picLocks noChangeAspect="1"/>
              </p:cNvPicPr>
              <p:nvPr/>
            </p:nvPicPr>
            <p:blipFill>
              <a:blip r:embed="rId3"/>
              <a:stretch>
                <a:fillRect/>
              </a:stretch>
            </p:blipFill>
            <p:spPr>
              <a:xfrm>
                <a:off x="1812275" y="3755329"/>
                <a:ext cx="2134574" cy="983343"/>
              </a:xfrm>
              <a:prstGeom prst="rect">
                <a:avLst/>
              </a:prstGeom>
            </p:spPr>
          </p:pic>
          <p:cxnSp>
            <p:nvCxnSpPr>
              <p:cNvPr id="21" name="ลูกศรเชื่อมต่อแบบตรง 20">
                <a:extLst>
                  <a:ext uri="{FF2B5EF4-FFF2-40B4-BE49-F238E27FC236}">
                    <a16:creationId xmlns:a16="http://schemas.microsoft.com/office/drawing/2014/main" id="{691ECB36-195C-FCAA-93EA-5A61210087BC}"/>
                  </a:ext>
                </a:extLst>
              </p:cNvPr>
              <p:cNvCxnSpPr>
                <a:cxnSpLocks/>
              </p:cNvCxnSpPr>
              <p:nvPr/>
            </p:nvCxnSpPr>
            <p:spPr>
              <a:xfrm>
                <a:off x="2879562" y="3501232"/>
                <a:ext cx="0" cy="40931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กลุ่ม 28">
              <a:extLst>
                <a:ext uri="{FF2B5EF4-FFF2-40B4-BE49-F238E27FC236}">
                  <a16:creationId xmlns:a16="http://schemas.microsoft.com/office/drawing/2014/main" id="{A2BEEC4A-393C-688A-EEA4-43A368617688}"/>
                </a:ext>
              </a:extLst>
            </p:cNvPr>
            <p:cNvGrpSpPr/>
            <p:nvPr/>
          </p:nvGrpSpPr>
          <p:grpSpPr>
            <a:xfrm rot="5400000">
              <a:off x="2342233" y="4981284"/>
              <a:ext cx="1074657" cy="251927"/>
              <a:chOff x="7192032" y="2655107"/>
              <a:chExt cx="1074657" cy="251927"/>
            </a:xfrm>
          </p:grpSpPr>
          <p:sp>
            <p:nvSpPr>
              <p:cNvPr id="30" name="วงรี 29">
                <a:extLst>
                  <a:ext uri="{FF2B5EF4-FFF2-40B4-BE49-F238E27FC236}">
                    <a16:creationId xmlns:a16="http://schemas.microsoft.com/office/drawing/2014/main" id="{05971192-B443-6769-006F-7B058F8E862A}"/>
                  </a:ext>
                </a:extLst>
              </p:cNvPr>
              <p:cNvSpPr/>
              <p:nvPr/>
            </p:nvSpPr>
            <p:spPr>
              <a:xfrm rot="16200000">
                <a:off x="8002046" y="2642391"/>
                <a:ext cx="251927" cy="277359"/>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3</a:t>
                </a:r>
                <a:endParaRPr lang="en-GB" dirty="0">
                  <a:solidFill>
                    <a:sysClr val="windowText" lastClr="000000"/>
                  </a:solidFill>
                  <a:latin typeface="Arial" panose="020B0604020202020204" pitchFamily="34" charset="0"/>
                  <a:cs typeface="Arial" panose="020B0604020202020204" pitchFamily="34" charset="0"/>
                </a:endParaRPr>
              </a:p>
            </p:txBody>
          </p:sp>
          <p:cxnSp>
            <p:nvCxnSpPr>
              <p:cNvPr id="31" name="ลูกศรเชื่อมต่อแบบตรง 30">
                <a:extLst>
                  <a:ext uri="{FF2B5EF4-FFF2-40B4-BE49-F238E27FC236}">
                    <a16:creationId xmlns:a16="http://schemas.microsoft.com/office/drawing/2014/main" id="{D151B7BC-49E7-C07D-9536-F1FD01B00F20}"/>
                  </a:ext>
                </a:extLst>
              </p:cNvPr>
              <p:cNvCxnSpPr/>
              <p:nvPr/>
            </p:nvCxnSpPr>
            <p:spPr>
              <a:xfrm>
                <a:off x="7192032" y="2781071"/>
                <a:ext cx="8100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42" name="กลุ่ม 41">
            <a:extLst>
              <a:ext uri="{FF2B5EF4-FFF2-40B4-BE49-F238E27FC236}">
                <a16:creationId xmlns:a16="http://schemas.microsoft.com/office/drawing/2014/main" id="{FBBC7487-AA31-7119-D9B5-AE902D451C0E}"/>
              </a:ext>
            </a:extLst>
          </p:cNvPr>
          <p:cNvGrpSpPr/>
          <p:nvPr/>
        </p:nvGrpSpPr>
        <p:grpSpPr>
          <a:xfrm>
            <a:off x="4080004" y="3633658"/>
            <a:ext cx="2817867" cy="1975117"/>
            <a:chOff x="4080004" y="3633658"/>
            <a:chExt cx="2817867" cy="1975117"/>
          </a:xfrm>
        </p:grpSpPr>
        <p:grpSp>
          <p:nvGrpSpPr>
            <p:cNvPr id="26" name="กลุ่ม 25">
              <a:extLst>
                <a:ext uri="{FF2B5EF4-FFF2-40B4-BE49-F238E27FC236}">
                  <a16:creationId xmlns:a16="http://schemas.microsoft.com/office/drawing/2014/main" id="{1686926F-44BF-5078-6263-3B2821DEF4DE}"/>
                </a:ext>
              </a:extLst>
            </p:cNvPr>
            <p:cNvGrpSpPr/>
            <p:nvPr/>
          </p:nvGrpSpPr>
          <p:grpSpPr>
            <a:xfrm>
              <a:off x="4080004" y="3633658"/>
              <a:ext cx="2817867" cy="789101"/>
              <a:chOff x="4080004" y="3633658"/>
              <a:chExt cx="2817867" cy="789101"/>
            </a:xfrm>
          </p:grpSpPr>
          <p:pic>
            <p:nvPicPr>
              <p:cNvPr id="15" name="รูปภาพ 14">
                <a:extLst>
                  <a:ext uri="{FF2B5EF4-FFF2-40B4-BE49-F238E27FC236}">
                    <a16:creationId xmlns:a16="http://schemas.microsoft.com/office/drawing/2014/main" id="{F06C6E30-7CFA-AE16-1A9E-7AF63C53F862}"/>
                  </a:ext>
                </a:extLst>
              </p:cNvPr>
              <p:cNvPicPr>
                <a:picLocks noChangeAspect="1"/>
              </p:cNvPicPr>
              <p:nvPr/>
            </p:nvPicPr>
            <p:blipFill>
              <a:blip r:embed="rId4"/>
              <a:stretch>
                <a:fillRect/>
              </a:stretch>
            </p:blipFill>
            <p:spPr>
              <a:xfrm>
                <a:off x="4080004" y="4047043"/>
                <a:ext cx="2817867" cy="375716"/>
              </a:xfrm>
              <a:prstGeom prst="rect">
                <a:avLst/>
              </a:prstGeom>
            </p:spPr>
          </p:pic>
          <p:cxnSp>
            <p:nvCxnSpPr>
              <p:cNvPr id="22" name="ลูกศรเชื่อมต่อแบบตรง 21">
                <a:extLst>
                  <a:ext uri="{FF2B5EF4-FFF2-40B4-BE49-F238E27FC236}">
                    <a16:creationId xmlns:a16="http://schemas.microsoft.com/office/drawing/2014/main" id="{A20A4162-50BA-4E77-AE07-7DF1D362C403}"/>
                  </a:ext>
                </a:extLst>
              </p:cNvPr>
              <p:cNvCxnSpPr>
                <a:cxnSpLocks/>
              </p:cNvCxnSpPr>
              <p:nvPr/>
            </p:nvCxnSpPr>
            <p:spPr>
              <a:xfrm>
                <a:off x="5460760" y="3633658"/>
                <a:ext cx="0" cy="40931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กลุ่ม 31">
              <a:extLst>
                <a:ext uri="{FF2B5EF4-FFF2-40B4-BE49-F238E27FC236}">
                  <a16:creationId xmlns:a16="http://schemas.microsoft.com/office/drawing/2014/main" id="{F672B0A1-9AC8-EBFB-957F-FB4ED220A426}"/>
                </a:ext>
              </a:extLst>
            </p:cNvPr>
            <p:cNvGrpSpPr/>
            <p:nvPr/>
          </p:nvGrpSpPr>
          <p:grpSpPr>
            <a:xfrm rot="5400000">
              <a:off x="4923431" y="4945483"/>
              <a:ext cx="1074657" cy="251927"/>
              <a:chOff x="7192032" y="2655107"/>
              <a:chExt cx="1074657" cy="251927"/>
            </a:xfrm>
          </p:grpSpPr>
          <p:sp>
            <p:nvSpPr>
              <p:cNvPr id="33" name="วงรี 32">
                <a:extLst>
                  <a:ext uri="{FF2B5EF4-FFF2-40B4-BE49-F238E27FC236}">
                    <a16:creationId xmlns:a16="http://schemas.microsoft.com/office/drawing/2014/main" id="{C1E1BE8C-EB3B-EB8C-4149-777DFE9EF4CE}"/>
                  </a:ext>
                </a:extLst>
              </p:cNvPr>
              <p:cNvSpPr/>
              <p:nvPr/>
            </p:nvSpPr>
            <p:spPr>
              <a:xfrm rot="16200000">
                <a:off x="8002046" y="2642391"/>
                <a:ext cx="251927" cy="277359"/>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4</a:t>
                </a:r>
                <a:endParaRPr lang="en-GB" dirty="0">
                  <a:solidFill>
                    <a:sysClr val="windowText" lastClr="000000"/>
                  </a:solidFill>
                  <a:latin typeface="Arial" panose="020B0604020202020204" pitchFamily="34" charset="0"/>
                  <a:cs typeface="Arial" panose="020B0604020202020204" pitchFamily="34" charset="0"/>
                </a:endParaRPr>
              </a:p>
            </p:txBody>
          </p:sp>
          <p:cxnSp>
            <p:nvCxnSpPr>
              <p:cNvPr id="34" name="ลูกศรเชื่อมต่อแบบตรง 33">
                <a:extLst>
                  <a:ext uri="{FF2B5EF4-FFF2-40B4-BE49-F238E27FC236}">
                    <a16:creationId xmlns:a16="http://schemas.microsoft.com/office/drawing/2014/main" id="{09BB26C9-9AC7-04D2-0436-481410499630}"/>
                  </a:ext>
                </a:extLst>
              </p:cNvPr>
              <p:cNvCxnSpPr/>
              <p:nvPr/>
            </p:nvCxnSpPr>
            <p:spPr>
              <a:xfrm>
                <a:off x="7192032" y="2781071"/>
                <a:ext cx="8100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43" name="กลุ่ม 42">
            <a:extLst>
              <a:ext uri="{FF2B5EF4-FFF2-40B4-BE49-F238E27FC236}">
                <a16:creationId xmlns:a16="http://schemas.microsoft.com/office/drawing/2014/main" id="{1BC0EDAE-CD13-EAE7-ADFA-B351402DB120}"/>
              </a:ext>
            </a:extLst>
          </p:cNvPr>
          <p:cNvGrpSpPr/>
          <p:nvPr/>
        </p:nvGrpSpPr>
        <p:grpSpPr>
          <a:xfrm>
            <a:off x="7031026" y="3501231"/>
            <a:ext cx="1783375" cy="2107544"/>
            <a:chOff x="7031026" y="3501231"/>
            <a:chExt cx="1783375" cy="2107544"/>
          </a:xfrm>
        </p:grpSpPr>
        <p:grpSp>
          <p:nvGrpSpPr>
            <p:cNvPr id="27" name="กลุ่ม 26">
              <a:extLst>
                <a:ext uri="{FF2B5EF4-FFF2-40B4-BE49-F238E27FC236}">
                  <a16:creationId xmlns:a16="http://schemas.microsoft.com/office/drawing/2014/main" id="{99E27EF2-5101-242D-13FC-D3043577425D}"/>
                </a:ext>
              </a:extLst>
            </p:cNvPr>
            <p:cNvGrpSpPr/>
            <p:nvPr/>
          </p:nvGrpSpPr>
          <p:grpSpPr>
            <a:xfrm>
              <a:off x="7031026" y="3501231"/>
              <a:ext cx="1783375" cy="1129619"/>
              <a:chOff x="7031026" y="3501231"/>
              <a:chExt cx="1783375" cy="1129619"/>
            </a:xfrm>
          </p:grpSpPr>
          <p:pic>
            <p:nvPicPr>
              <p:cNvPr id="17" name="รูปภาพ 16">
                <a:extLst>
                  <a:ext uri="{FF2B5EF4-FFF2-40B4-BE49-F238E27FC236}">
                    <a16:creationId xmlns:a16="http://schemas.microsoft.com/office/drawing/2014/main" id="{A20B81A2-185B-00EA-2454-3AF73D95D6A5}"/>
                  </a:ext>
                </a:extLst>
              </p:cNvPr>
              <p:cNvPicPr>
                <a:picLocks noChangeAspect="1"/>
              </p:cNvPicPr>
              <p:nvPr/>
            </p:nvPicPr>
            <p:blipFill rotWithShape="1">
              <a:blip r:embed="rId5"/>
              <a:srcRect l="7008" t="12204" r="12464" b="7492"/>
              <a:stretch/>
            </p:blipFill>
            <p:spPr>
              <a:xfrm>
                <a:off x="7031026" y="3841184"/>
                <a:ext cx="1783375" cy="789666"/>
              </a:xfrm>
              <a:prstGeom prst="rect">
                <a:avLst/>
              </a:prstGeom>
            </p:spPr>
          </p:pic>
          <p:cxnSp>
            <p:nvCxnSpPr>
              <p:cNvPr id="23" name="ลูกศรเชื่อมต่อแบบตรง 22">
                <a:extLst>
                  <a:ext uri="{FF2B5EF4-FFF2-40B4-BE49-F238E27FC236}">
                    <a16:creationId xmlns:a16="http://schemas.microsoft.com/office/drawing/2014/main" id="{78009A59-8AD7-24EF-7A66-BC8879BE494B}"/>
                  </a:ext>
                </a:extLst>
              </p:cNvPr>
              <p:cNvCxnSpPr>
                <a:cxnSpLocks/>
              </p:cNvCxnSpPr>
              <p:nvPr/>
            </p:nvCxnSpPr>
            <p:spPr>
              <a:xfrm>
                <a:off x="7809234" y="3501231"/>
                <a:ext cx="0" cy="40931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กลุ่ม 34">
              <a:extLst>
                <a:ext uri="{FF2B5EF4-FFF2-40B4-BE49-F238E27FC236}">
                  <a16:creationId xmlns:a16="http://schemas.microsoft.com/office/drawing/2014/main" id="{442E5E9F-3487-3692-134D-A1EC534B4A13}"/>
                </a:ext>
              </a:extLst>
            </p:cNvPr>
            <p:cNvGrpSpPr/>
            <p:nvPr/>
          </p:nvGrpSpPr>
          <p:grpSpPr>
            <a:xfrm rot="5400000">
              <a:off x="7323177" y="4945483"/>
              <a:ext cx="1074657" cy="251927"/>
              <a:chOff x="7192032" y="2655107"/>
              <a:chExt cx="1074657" cy="251927"/>
            </a:xfrm>
          </p:grpSpPr>
          <p:sp>
            <p:nvSpPr>
              <p:cNvPr id="36" name="วงรี 35">
                <a:extLst>
                  <a:ext uri="{FF2B5EF4-FFF2-40B4-BE49-F238E27FC236}">
                    <a16:creationId xmlns:a16="http://schemas.microsoft.com/office/drawing/2014/main" id="{6951585C-A2B8-10BC-D3B1-B5F1A23FDDDA}"/>
                  </a:ext>
                </a:extLst>
              </p:cNvPr>
              <p:cNvSpPr/>
              <p:nvPr/>
            </p:nvSpPr>
            <p:spPr>
              <a:xfrm rot="16200000">
                <a:off x="8002046" y="2642391"/>
                <a:ext cx="251927" cy="277359"/>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5</a:t>
                </a:r>
                <a:endParaRPr lang="en-GB" dirty="0">
                  <a:solidFill>
                    <a:sysClr val="windowText" lastClr="000000"/>
                  </a:solidFill>
                  <a:latin typeface="Arial" panose="020B0604020202020204" pitchFamily="34" charset="0"/>
                  <a:cs typeface="Arial" panose="020B0604020202020204" pitchFamily="34" charset="0"/>
                </a:endParaRPr>
              </a:p>
            </p:txBody>
          </p:sp>
          <p:cxnSp>
            <p:nvCxnSpPr>
              <p:cNvPr id="37" name="ลูกศรเชื่อมต่อแบบตรง 36">
                <a:extLst>
                  <a:ext uri="{FF2B5EF4-FFF2-40B4-BE49-F238E27FC236}">
                    <a16:creationId xmlns:a16="http://schemas.microsoft.com/office/drawing/2014/main" id="{69AB28D3-EAF4-470A-FF55-E0A472843462}"/>
                  </a:ext>
                </a:extLst>
              </p:cNvPr>
              <p:cNvCxnSpPr/>
              <p:nvPr/>
            </p:nvCxnSpPr>
            <p:spPr>
              <a:xfrm>
                <a:off x="7192032" y="2781071"/>
                <a:ext cx="8100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44" name="กลุ่ม 43">
            <a:extLst>
              <a:ext uri="{FF2B5EF4-FFF2-40B4-BE49-F238E27FC236}">
                <a16:creationId xmlns:a16="http://schemas.microsoft.com/office/drawing/2014/main" id="{70BA6583-77FB-D926-2DB9-34A835186CA5}"/>
              </a:ext>
            </a:extLst>
          </p:cNvPr>
          <p:cNvGrpSpPr/>
          <p:nvPr/>
        </p:nvGrpSpPr>
        <p:grpSpPr>
          <a:xfrm>
            <a:off x="8947556" y="3550670"/>
            <a:ext cx="2868538" cy="2058105"/>
            <a:chOff x="8947556" y="3550670"/>
            <a:chExt cx="2868538" cy="2058105"/>
          </a:xfrm>
        </p:grpSpPr>
        <p:grpSp>
          <p:nvGrpSpPr>
            <p:cNvPr id="28" name="กลุ่ม 27">
              <a:extLst>
                <a:ext uri="{FF2B5EF4-FFF2-40B4-BE49-F238E27FC236}">
                  <a16:creationId xmlns:a16="http://schemas.microsoft.com/office/drawing/2014/main" id="{105B88F9-CAFD-6256-93BF-29F983143B81}"/>
                </a:ext>
              </a:extLst>
            </p:cNvPr>
            <p:cNvGrpSpPr/>
            <p:nvPr/>
          </p:nvGrpSpPr>
          <p:grpSpPr>
            <a:xfrm>
              <a:off x="8947556" y="3550670"/>
              <a:ext cx="2868538" cy="983448"/>
              <a:chOff x="8947556" y="3550670"/>
              <a:chExt cx="2868538" cy="983448"/>
            </a:xfrm>
          </p:grpSpPr>
          <p:pic>
            <p:nvPicPr>
              <p:cNvPr id="19" name="รูปภาพ 18">
                <a:extLst>
                  <a:ext uri="{FF2B5EF4-FFF2-40B4-BE49-F238E27FC236}">
                    <a16:creationId xmlns:a16="http://schemas.microsoft.com/office/drawing/2014/main" id="{800BCD29-C61E-5143-F230-8B378EE7AA78}"/>
                  </a:ext>
                </a:extLst>
              </p:cNvPr>
              <p:cNvPicPr>
                <a:picLocks noChangeAspect="1"/>
              </p:cNvPicPr>
              <p:nvPr/>
            </p:nvPicPr>
            <p:blipFill>
              <a:blip r:embed="rId6"/>
              <a:stretch>
                <a:fillRect/>
              </a:stretch>
            </p:blipFill>
            <p:spPr>
              <a:xfrm>
                <a:off x="8947556" y="3838317"/>
                <a:ext cx="2868538" cy="695801"/>
              </a:xfrm>
              <a:prstGeom prst="rect">
                <a:avLst/>
              </a:prstGeom>
            </p:spPr>
          </p:pic>
          <p:cxnSp>
            <p:nvCxnSpPr>
              <p:cNvPr id="24" name="ลูกศรเชื่อมต่อแบบตรง 23">
                <a:extLst>
                  <a:ext uri="{FF2B5EF4-FFF2-40B4-BE49-F238E27FC236}">
                    <a16:creationId xmlns:a16="http://schemas.microsoft.com/office/drawing/2014/main" id="{89F52A5E-B07E-CA56-C7E4-7D2D4962E8E6}"/>
                  </a:ext>
                </a:extLst>
              </p:cNvPr>
              <p:cNvCxnSpPr>
                <a:cxnSpLocks/>
              </p:cNvCxnSpPr>
              <p:nvPr/>
            </p:nvCxnSpPr>
            <p:spPr>
              <a:xfrm>
                <a:off x="9955276" y="3550670"/>
                <a:ext cx="0" cy="40931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กลุ่ม 37">
              <a:extLst>
                <a:ext uri="{FF2B5EF4-FFF2-40B4-BE49-F238E27FC236}">
                  <a16:creationId xmlns:a16="http://schemas.microsoft.com/office/drawing/2014/main" id="{E4CCC2BE-F0EC-8F3D-A5C6-6A95FC845252}"/>
                </a:ext>
              </a:extLst>
            </p:cNvPr>
            <p:cNvGrpSpPr/>
            <p:nvPr/>
          </p:nvGrpSpPr>
          <p:grpSpPr>
            <a:xfrm rot="5400000">
              <a:off x="9412255" y="4945483"/>
              <a:ext cx="1074657" cy="251927"/>
              <a:chOff x="7192032" y="2655107"/>
              <a:chExt cx="1074657" cy="251927"/>
            </a:xfrm>
          </p:grpSpPr>
          <p:sp>
            <p:nvSpPr>
              <p:cNvPr id="39" name="วงรี 38">
                <a:extLst>
                  <a:ext uri="{FF2B5EF4-FFF2-40B4-BE49-F238E27FC236}">
                    <a16:creationId xmlns:a16="http://schemas.microsoft.com/office/drawing/2014/main" id="{E433A291-AD11-187C-9358-55EDE7CDAD15}"/>
                  </a:ext>
                </a:extLst>
              </p:cNvPr>
              <p:cNvSpPr/>
              <p:nvPr/>
            </p:nvSpPr>
            <p:spPr>
              <a:xfrm rot="16200000">
                <a:off x="8002046" y="2642391"/>
                <a:ext cx="251927" cy="277359"/>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6</a:t>
                </a:r>
                <a:endParaRPr lang="en-GB" dirty="0">
                  <a:solidFill>
                    <a:sysClr val="windowText" lastClr="000000"/>
                  </a:solidFill>
                  <a:latin typeface="Arial" panose="020B0604020202020204" pitchFamily="34" charset="0"/>
                  <a:cs typeface="Arial" panose="020B0604020202020204" pitchFamily="34" charset="0"/>
                </a:endParaRPr>
              </a:p>
            </p:txBody>
          </p:sp>
          <p:cxnSp>
            <p:nvCxnSpPr>
              <p:cNvPr id="40" name="ลูกศรเชื่อมต่อแบบตรง 39">
                <a:extLst>
                  <a:ext uri="{FF2B5EF4-FFF2-40B4-BE49-F238E27FC236}">
                    <a16:creationId xmlns:a16="http://schemas.microsoft.com/office/drawing/2014/main" id="{5FB4584F-4950-0ECB-B110-C238EF8A6865}"/>
                  </a:ext>
                </a:extLst>
              </p:cNvPr>
              <p:cNvCxnSpPr/>
              <p:nvPr/>
            </p:nvCxnSpPr>
            <p:spPr>
              <a:xfrm>
                <a:off x="7192032" y="2781071"/>
                <a:ext cx="8100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6" name="กล่องข้อความ 45">
            <a:extLst>
              <a:ext uri="{FF2B5EF4-FFF2-40B4-BE49-F238E27FC236}">
                <a16:creationId xmlns:a16="http://schemas.microsoft.com/office/drawing/2014/main" id="{24DC7C26-6A6F-53F3-00B9-E4C2EFBB2CEB}"/>
              </a:ext>
            </a:extLst>
          </p:cNvPr>
          <p:cNvSpPr txBox="1"/>
          <p:nvPr/>
        </p:nvSpPr>
        <p:spPr>
          <a:xfrm>
            <a:off x="1762073" y="5941754"/>
            <a:ext cx="8248569" cy="954107"/>
          </a:xfrm>
          <a:prstGeom prst="rect">
            <a:avLst/>
          </a:prstGeom>
          <a:noFill/>
        </p:spPr>
        <p:txBody>
          <a:bodyPr wrap="square">
            <a:spAutoFit/>
          </a:bodyPr>
          <a:lstStyle/>
          <a:p>
            <a:r>
              <a:rPr lang="en-GB" sz="1400" dirty="0">
                <a:latin typeface="Arial" panose="020B0604020202020204" pitchFamily="34" charset="0"/>
                <a:cs typeface="Arial" panose="020B0604020202020204" pitchFamily="34" charset="0"/>
              </a:rPr>
              <a:t>[5] </a:t>
            </a:r>
            <a:r>
              <a:rPr lang="en-US" sz="1400" dirty="0">
                <a:effectLst/>
                <a:latin typeface="Arial" panose="020B0604020202020204" pitchFamily="34" charset="0"/>
                <a:ea typeface="ＭＳ 明朝" panose="02020609040205080304" pitchFamily="17" charset="-128"/>
                <a:cs typeface="Arial" panose="020B0604020202020204" pitchFamily="34" charset="0"/>
              </a:rPr>
              <a:t>L. F. Corral Martinez, G. </a:t>
            </a:r>
            <a:r>
              <a:rPr lang="en-US" sz="1400" dirty="0" err="1">
                <a:effectLst/>
                <a:latin typeface="Arial" panose="020B0604020202020204" pitchFamily="34" charset="0"/>
                <a:ea typeface="ＭＳ 明朝" panose="02020609040205080304" pitchFamily="17" charset="-128"/>
                <a:cs typeface="Arial" panose="020B0604020202020204" pitchFamily="34" charset="0"/>
              </a:rPr>
              <a:t>Paez</a:t>
            </a:r>
            <a:r>
              <a:rPr lang="en-US" sz="1400" dirty="0">
                <a:effectLst/>
                <a:latin typeface="Arial" panose="020B0604020202020204" pitchFamily="34" charset="0"/>
                <a:ea typeface="ＭＳ 明朝" panose="02020609040205080304" pitchFamily="17" charset="-128"/>
                <a:cs typeface="Arial" panose="020B0604020202020204" pitchFamily="34" charset="0"/>
              </a:rPr>
              <a:t>, and M. </a:t>
            </a:r>
            <a:r>
              <a:rPr lang="en-US" sz="1400" dirty="0" err="1">
                <a:effectLst/>
                <a:latin typeface="Arial" panose="020B0604020202020204" pitchFamily="34" charset="0"/>
                <a:ea typeface="ＭＳ 明朝" panose="02020609040205080304" pitchFamily="17" charset="-128"/>
                <a:cs typeface="Arial" panose="020B0604020202020204" pitchFamily="34" charset="0"/>
              </a:rPr>
              <a:t>Strojnik</a:t>
            </a:r>
            <a:r>
              <a:rPr lang="en-US" sz="1400" dirty="0">
                <a:effectLst/>
                <a:latin typeface="Arial" panose="020B0604020202020204" pitchFamily="34" charset="0"/>
                <a:ea typeface="ＭＳ 明朝" panose="02020609040205080304" pitchFamily="17" charset="-128"/>
                <a:cs typeface="Arial" panose="020B0604020202020204" pitchFamily="34" charset="0"/>
              </a:rPr>
              <a:t>, “Optimal wavelength selection for noncontact reflection photoplethysmography,” in </a:t>
            </a:r>
            <a:r>
              <a:rPr lang="en-US" sz="1400" i="1" dirty="0">
                <a:effectLst/>
                <a:latin typeface="Arial" panose="020B0604020202020204" pitchFamily="34" charset="0"/>
                <a:ea typeface="ＭＳ 明朝" panose="02020609040205080304" pitchFamily="17" charset="-128"/>
                <a:cs typeface="Arial" panose="020B0604020202020204" pitchFamily="34" charset="0"/>
              </a:rPr>
              <a:t>22nd Congress of the International Commission for Optics: Light for the Development of the World</a:t>
            </a:r>
            <a:r>
              <a:rPr lang="en-US" sz="1400" dirty="0">
                <a:effectLst/>
                <a:latin typeface="Arial" panose="020B0604020202020204" pitchFamily="34" charset="0"/>
                <a:ea typeface="ＭＳ 明朝" panose="02020609040205080304" pitchFamily="17" charset="-128"/>
                <a:cs typeface="Arial" panose="020B0604020202020204" pitchFamily="34" charset="0"/>
              </a:rPr>
              <a:t>, 2011.</a:t>
            </a:r>
            <a:endParaRPr lang="en-GB" sz="1400" dirty="0">
              <a:effectLst/>
              <a:latin typeface="Arial" panose="020B0604020202020204" pitchFamily="34" charset="0"/>
              <a:ea typeface="ＭＳ 明朝" panose="02020609040205080304" pitchFamily="17" charset="-128"/>
              <a:cs typeface="Arial" panose="020B0604020202020204" pitchFamily="34" charset="0"/>
            </a:endParaRPr>
          </a:p>
          <a:p>
            <a:endParaRPr lang="en-GB" sz="1400" dirty="0">
              <a:effectLst/>
              <a:latin typeface="Arial" panose="020B0604020202020204" pitchFamily="34" charset="0"/>
              <a:ea typeface="ＭＳ 明朝" panose="02020609040205080304" pitchFamily="17" charset="-128"/>
              <a:cs typeface="Arial" panose="020B0604020202020204" pitchFamily="34" charset="0"/>
            </a:endParaRPr>
          </a:p>
        </p:txBody>
      </p:sp>
      <p:sp>
        <p:nvSpPr>
          <p:cNvPr id="8" name="สี่เหลี่ยมผืนผ้า 7">
            <a:hlinkClick r:id="rId7" action="ppaction://hlinksldjump"/>
            <a:extLst>
              <a:ext uri="{FF2B5EF4-FFF2-40B4-BE49-F238E27FC236}">
                <a16:creationId xmlns:a16="http://schemas.microsoft.com/office/drawing/2014/main" id="{4F3521D8-6219-C3B4-A37B-DDECE4149214}"/>
              </a:ext>
            </a:extLst>
          </p:cNvPr>
          <p:cNvSpPr/>
          <p:nvPr/>
        </p:nvSpPr>
        <p:spPr>
          <a:xfrm>
            <a:off x="11637354" y="102020"/>
            <a:ext cx="357480" cy="2338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ysClr val="windowText" lastClr="000000"/>
                </a:solidFill>
              </a:rPr>
              <a:t>ra</a:t>
            </a:r>
            <a:endParaRPr lang="en-GB" sz="1100" dirty="0">
              <a:solidFill>
                <a:sysClr val="windowText" lastClr="000000"/>
              </a:solidFill>
            </a:endParaRPr>
          </a:p>
        </p:txBody>
      </p:sp>
    </p:spTree>
    <p:extLst>
      <p:ext uri="{BB962C8B-B14F-4D97-AF65-F5344CB8AC3E}">
        <p14:creationId xmlns:p14="http://schemas.microsoft.com/office/powerpoint/2010/main" val="292805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6D3EA3C-6308-0C97-3005-89C6A7DA6B42}"/>
              </a:ext>
            </a:extLst>
          </p:cNvPr>
          <p:cNvSpPr>
            <a:spLocks noGrp="1"/>
          </p:cNvSpPr>
          <p:nvPr>
            <p:ph type="title"/>
          </p:nvPr>
        </p:nvSpPr>
        <p:spPr>
          <a:xfrm>
            <a:off x="4113245" y="234497"/>
            <a:ext cx="5683898" cy="1325563"/>
          </a:xfrm>
        </p:spPr>
        <p:txBody>
          <a:bodyPr/>
          <a:lstStyle/>
          <a:p>
            <a:r>
              <a:rPr lang="en-GB" b="1" dirty="0"/>
              <a:t>rPPG extraction and HR calculation</a:t>
            </a:r>
          </a:p>
        </p:txBody>
      </p:sp>
      <p:sp>
        <p:nvSpPr>
          <p:cNvPr id="3" name="ตัวแทนเนื้อหา 2">
            <a:extLst>
              <a:ext uri="{FF2B5EF4-FFF2-40B4-BE49-F238E27FC236}">
                <a16:creationId xmlns:a16="http://schemas.microsoft.com/office/drawing/2014/main" id="{0A50172C-0423-B125-6D47-A2FF35A6A7A2}"/>
              </a:ext>
            </a:extLst>
          </p:cNvPr>
          <p:cNvSpPr>
            <a:spLocks noGrp="1"/>
          </p:cNvSpPr>
          <p:nvPr>
            <p:ph idx="1"/>
          </p:nvPr>
        </p:nvSpPr>
        <p:spPr/>
        <p:txBody>
          <a:bodyPr>
            <a:normAutofit/>
          </a:bodyPr>
          <a:lstStyle/>
          <a:p>
            <a:r>
              <a:rPr lang="en-US" sz="2400" dirty="0"/>
              <a:t>The modified POS method was used to extract the </a:t>
            </a:r>
            <a:r>
              <a:rPr lang="en-US" sz="2400" dirty="0" err="1"/>
              <a:t>rppg</a:t>
            </a:r>
            <a:r>
              <a:rPr lang="en-US" sz="2400" dirty="0"/>
              <a:t> signal in each skin area</a:t>
            </a:r>
            <a:endParaRPr lang="en-GB" sz="2400" dirty="0"/>
          </a:p>
        </p:txBody>
      </p:sp>
      <p:grpSp>
        <p:nvGrpSpPr>
          <p:cNvPr id="8" name="กลุ่ม 7">
            <a:extLst>
              <a:ext uri="{FF2B5EF4-FFF2-40B4-BE49-F238E27FC236}">
                <a16:creationId xmlns:a16="http://schemas.microsoft.com/office/drawing/2014/main" id="{203EEAEE-12D7-97A3-F6E0-929B39B21E67}"/>
              </a:ext>
            </a:extLst>
          </p:cNvPr>
          <p:cNvGrpSpPr/>
          <p:nvPr/>
        </p:nvGrpSpPr>
        <p:grpSpPr>
          <a:xfrm>
            <a:off x="1683607" y="2520364"/>
            <a:ext cx="4217378" cy="990600"/>
            <a:chOff x="1679944" y="2330376"/>
            <a:chExt cx="4217378" cy="990600"/>
          </a:xfrm>
        </p:grpSpPr>
        <p:pic>
          <p:nvPicPr>
            <p:cNvPr id="4" name="รูปภาพ 3">
              <a:extLst>
                <a:ext uri="{FF2B5EF4-FFF2-40B4-BE49-F238E27FC236}">
                  <a16:creationId xmlns:a16="http://schemas.microsoft.com/office/drawing/2014/main" id="{325DDD39-B177-EC9E-B219-9EC9B219F280}"/>
                </a:ext>
              </a:extLst>
            </p:cNvPr>
            <p:cNvPicPr>
              <a:picLocks noChangeAspect="1"/>
            </p:cNvPicPr>
            <p:nvPr/>
          </p:nvPicPr>
          <p:blipFill>
            <a:blip r:embed="rId3"/>
            <a:stretch>
              <a:fillRect/>
            </a:stretch>
          </p:blipFill>
          <p:spPr>
            <a:xfrm>
              <a:off x="1679944" y="2330376"/>
              <a:ext cx="4095750" cy="990600"/>
            </a:xfrm>
            <a:prstGeom prst="rect">
              <a:avLst/>
            </a:prstGeom>
          </p:spPr>
        </p:pic>
        <p:grpSp>
          <p:nvGrpSpPr>
            <p:cNvPr id="5" name="กลุ่ม 4">
              <a:extLst>
                <a:ext uri="{FF2B5EF4-FFF2-40B4-BE49-F238E27FC236}">
                  <a16:creationId xmlns:a16="http://schemas.microsoft.com/office/drawing/2014/main" id="{F132104E-DDD9-3BF2-2011-C12F9278D1F7}"/>
                </a:ext>
              </a:extLst>
            </p:cNvPr>
            <p:cNvGrpSpPr/>
            <p:nvPr/>
          </p:nvGrpSpPr>
          <p:grpSpPr>
            <a:xfrm>
              <a:off x="4835381" y="2686996"/>
              <a:ext cx="1061941" cy="277359"/>
              <a:chOff x="7192032" y="2642391"/>
              <a:chExt cx="1061941" cy="277359"/>
            </a:xfrm>
          </p:grpSpPr>
          <p:sp>
            <p:nvSpPr>
              <p:cNvPr id="6" name="วงรี 5">
                <a:extLst>
                  <a:ext uri="{FF2B5EF4-FFF2-40B4-BE49-F238E27FC236}">
                    <a16:creationId xmlns:a16="http://schemas.microsoft.com/office/drawing/2014/main" id="{2CA913C9-20D8-65AA-25C7-E45B1E16C19E}"/>
                  </a:ext>
                </a:extLst>
              </p:cNvPr>
              <p:cNvSpPr/>
              <p:nvPr/>
            </p:nvSpPr>
            <p:spPr>
              <a:xfrm>
                <a:off x="8002046" y="2642391"/>
                <a:ext cx="251927" cy="277359"/>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1</a:t>
                </a:r>
                <a:endParaRPr lang="en-GB" dirty="0">
                  <a:solidFill>
                    <a:sysClr val="windowText" lastClr="000000"/>
                  </a:solidFill>
                  <a:latin typeface="Arial" panose="020B0604020202020204" pitchFamily="34" charset="0"/>
                  <a:cs typeface="Arial" panose="020B0604020202020204" pitchFamily="34" charset="0"/>
                </a:endParaRPr>
              </a:p>
            </p:txBody>
          </p:sp>
          <p:cxnSp>
            <p:nvCxnSpPr>
              <p:cNvPr id="7" name="ลูกศรเชื่อมต่อแบบตรง 6">
                <a:extLst>
                  <a:ext uri="{FF2B5EF4-FFF2-40B4-BE49-F238E27FC236}">
                    <a16:creationId xmlns:a16="http://schemas.microsoft.com/office/drawing/2014/main" id="{C551FFCB-8987-DB77-E301-7EBB0D97A00C}"/>
                  </a:ext>
                </a:extLst>
              </p:cNvPr>
              <p:cNvCxnSpPr/>
              <p:nvPr/>
            </p:nvCxnSpPr>
            <p:spPr>
              <a:xfrm>
                <a:off x="7192032" y="2781071"/>
                <a:ext cx="8100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9" name="รูปภาพ 8">
            <a:extLst>
              <a:ext uri="{FF2B5EF4-FFF2-40B4-BE49-F238E27FC236}">
                <a16:creationId xmlns:a16="http://schemas.microsoft.com/office/drawing/2014/main" id="{B51C8FFF-17F6-F4BF-1A30-F3D8260E29E0}"/>
              </a:ext>
            </a:extLst>
          </p:cNvPr>
          <p:cNvPicPr>
            <a:picLocks noChangeAspect="1"/>
          </p:cNvPicPr>
          <p:nvPr/>
        </p:nvPicPr>
        <p:blipFill rotWithShape="1">
          <a:blip r:embed="rId4"/>
          <a:srcRect r="8054"/>
          <a:stretch/>
        </p:blipFill>
        <p:spPr>
          <a:xfrm>
            <a:off x="6059915" y="2430882"/>
            <a:ext cx="3504048" cy="869291"/>
          </a:xfrm>
          <a:prstGeom prst="rect">
            <a:avLst/>
          </a:prstGeom>
        </p:spPr>
      </p:pic>
      <p:grpSp>
        <p:nvGrpSpPr>
          <p:cNvPr id="25" name="กลุ่ม 24">
            <a:extLst>
              <a:ext uri="{FF2B5EF4-FFF2-40B4-BE49-F238E27FC236}">
                <a16:creationId xmlns:a16="http://schemas.microsoft.com/office/drawing/2014/main" id="{AD04400B-B64D-E40A-497E-65FA8FAF608A}"/>
              </a:ext>
            </a:extLst>
          </p:cNvPr>
          <p:cNvGrpSpPr/>
          <p:nvPr/>
        </p:nvGrpSpPr>
        <p:grpSpPr>
          <a:xfrm>
            <a:off x="2388219" y="3338347"/>
            <a:ext cx="5511278" cy="851839"/>
            <a:chOff x="2388219" y="3338347"/>
            <a:chExt cx="5511278" cy="851839"/>
          </a:xfrm>
        </p:grpSpPr>
        <p:pic>
          <p:nvPicPr>
            <p:cNvPr id="10" name="รูปภาพ 9">
              <a:extLst>
                <a:ext uri="{FF2B5EF4-FFF2-40B4-BE49-F238E27FC236}">
                  <a16:creationId xmlns:a16="http://schemas.microsoft.com/office/drawing/2014/main" id="{C46A616D-B1AE-1BA1-022B-E6C6768AEEA9}"/>
                </a:ext>
              </a:extLst>
            </p:cNvPr>
            <p:cNvPicPr>
              <a:picLocks noChangeAspect="1"/>
            </p:cNvPicPr>
            <p:nvPr/>
          </p:nvPicPr>
          <p:blipFill>
            <a:blip r:embed="rId5"/>
            <a:stretch>
              <a:fillRect/>
            </a:stretch>
          </p:blipFill>
          <p:spPr>
            <a:xfrm>
              <a:off x="2388219" y="3338347"/>
              <a:ext cx="4449337" cy="851839"/>
            </a:xfrm>
            <a:prstGeom prst="rect">
              <a:avLst/>
            </a:prstGeom>
          </p:spPr>
        </p:pic>
        <p:grpSp>
          <p:nvGrpSpPr>
            <p:cNvPr id="11" name="กลุ่ม 10">
              <a:extLst>
                <a:ext uri="{FF2B5EF4-FFF2-40B4-BE49-F238E27FC236}">
                  <a16:creationId xmlns:a16="http://schemas.microsoft.com/office/drawing/2014/main" id="{5027F3FF-E2C6-E882-429B-BA76C8C99997}"/>
                </a:ext>
              </a:extLst>
            </p:cNvPr>
            <p:cNvGrpSpPr/>
            <p:nvPr/>
          </p:nvGrpSpPr>
          <p:grpSpPr>
            <a:xfrm>
              <a:off x="6837556" y="3565738"/>
              <a:ext cx="1061941" cy="277359"/>
              <a:chOff x="7192032" y="2642391"/>
              <a:chExt cx="1061941" cy="277359"/>
            </a:xfrm>
          </p:grpSpPr>
          <p:sp>
            <p:nvSpPr>
              <p:cNvPr id="12" name="วงรี 11">
                <a:extLst>
                  <a:ext uri="{FF2B5EF4-FFF2-40B4-BE49-F238E27FC236}">
                    <a16:creationId xmlns:a16="http://schemas.microsoft.com/office/drawing/2014/main" id="{FCAFA95A-FB34-A666-C5F3-0CD29FA0DD9A}"/>
                  </a:ext>
                </a:extLst>
              </p:cNvPr>
              <p:cNvSpPr/>
              <p:nvPr/>
            </p:nvSpPr>
            <p:spPr>
              <a:xfrm>
                <a:off x="8002046" y="2642391"/>
                <a:ext cx="251927" cy="277359"/>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2</a:t>
                </a:r>
                <a:endParaRPr lang="en-GB" dirty="0">
                  <a:solidFill>
                    <a:sysClr val="windowText" lastClr="000000"/>
                  </a:solidFill>
                  <a:latin typeface="Arial" panose="020B0604020202020204" pitchFamily="34" charset="0"/>
                  <a:cs typeface="Arial" panose="020B0604020202020204" pitchFamily="34" charset="0"/>
                </a:endParaRPr>
              </a:p>
            </p:txBody>
          </p:sp>
          <p:cxnSp>
            <p:nvCxnSpPr>
              <p:cNvPr id="13" name="ลูกศรเชื่อมต่อแบบตรง 12">
                <a:extLst>
                  <a:ext uri="{FF2B5EF4-FFF2-40B4-BE49-F238E27FC236}">
                    <a16:creationId xmlns:a16="http://schemas.microsoft.com/office/drawing/2014/main" id="{5B8038FC-4059-B72E-8DFF-5AB5AAFC09E4}"/>
                  </a:ext>
                </a:extLst>
              </p:cNvPr>
              <p:cNvCxnSpPr/>
              <p:nvPr/>
            </p:nvCxnSpPr>
            <p:spPr>
              <a:xfrm>
                <a:off x="7192032" y="2781071"/>
                <a:ext cx="8100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7" name="กลุ่ม 16">
            <a:extLst>
              <a:ext uri="{FF2B5EF4-FFF2-40B4-BE49-F238E27FC236}">
                <a16:creationId xmlns:a16="http://schemas.microsoft.com/office/drawing/2014/main" id="{F50CECF6-1535-8026-9414-EC827FD3443C}"/>
              </a:ext>
            </a:extLst>
          </p:cNvPr>
          <p:cNvGrpSpPr/>
          <p:nvPr/>
        </p:nvGrpSpPr>
        <p:grpSpPr>
          <a:xfrm>
            <a:off x="1936187" y="3417205"/>
            <a:ext cx="1725028" cy="1095664"/>
            <a:chOff x="1936187" y="3417205"/>
            <a:chExt cx="1725028" cy="1095664"/>
          </a:xfrm>
        </p:grpSpPr>
        <p:sp>
          <p:nvSpPr>
            <p:cNvPr id="15" name="สี่เหลี่ยมผืนผ้า 14">
              <a:extLst>
                <a:ext uri="{FF2B5EF4-FFF2-40B4-BE49-F238E27FC236}">
                  <a16:creationId xmlns:a16="http://schemas.microsoft.com/office/drawing/2014/main" id="{A1F11026-2659-525F-A90E-8972253CEEBA}"/>
                </a:ext>
              </a:extLst>
            </p:cNvPr>
            <p:cNvSpPr/>
            <p:nvPr/>
          </p:nvSpPr>
          <p:spPr>
            <a:xfrm>
              <a:off x="2388218" y="3417205"/>
              <a:ext cx="555703" cy="630044"/>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กล่องข้อความ 15">
              <a:extLst>
                <a:ext uri="{FF2B5EF4-FFF2-40B4-BE49-F238E27FC236}">
                  <a16:creationId xmlns:a16="http://schemas.microsoft.com/office/drawing/2014/main" id="{D26A04C5-FBE6-39C5-FB48-F5BE871B5728}"/>
                </a:ext>
              </a:extLst>
            </p:cNvPr>
            <p:cNvSpPr txBox="1"/>
            <p:nvPr/>
          </p:nvSpPr>
          <p:spPr>
            <a:xfrm>
              <a:off x="1936187" y="4112759"/>
              <a:ext cx="1725028" cy="400110"/>
            </a:xfrm>
            <a:prstGeom prst="rect">
              <a:avLst/>
            </a:prstGeom>
            <a:noFill/>
          </p:spPr>
          <p:txBody>
            <a:bodyPr wrap="square" rtlCol="0">
              <a:spAutoFit/>
            </a:bodyPr>
            <a:lstStyle/>
            <a:p>
              <a:r>
                <a:rPr lang="en-US" sz="2000" b="1" dirty="0" err="1">
                  <a:solidFill>
                    <a:srgbClr val="002060"/>
                  </a:solidFill>
                  <a:latin typeface="Arial" panose="020B0604020202020204" pitchFamily="34" charset="0"/>
                  <a:cs typeface="Arial" panose="020B0604020202020204" pitchFamily="34" charset="0"/>
                </a:rPr>
                <a:t>rPPG</a:t>
              </a:r>
              <a:r>
                <a:rPr lang="en-US" sz="2000" b="1" dirty="0">
                  <a:solidFill>
                    <a:srgbClr val="002060"/>
                  </a:solidFill>
                  <a:latin typeface="Arial" panose="020B0604020202020204" pitchFamily="34" charset="0"/>
                  <a:cs typeface="Arial" panose="020B0604020202020204" pitchFamily="34" charset="0"/>
                </a:rPr>
                <a:t> signal</a:t>
              </a:r>
              <a:endParaRPr lang="en-GB" sz="2000" b="1" dirty="0">
                <a:solidFill>
                  <a:srgbClr val="002060"/>
                </a:solidFill>
                <a:latin typeface="Arial" panose="020B0604020202020204" pitchFamily="34" charset="0"/>
                <a:cs typeface="Arial" panose="020B0604020202020204" pitchFamily="34" charset="0"/>
              </a:endParaRPr>
            </a:p>
          </p:txBody>
        </p:sp>
      </p:grpSp>
      <p:grpSp>
        <p:nvGrpSpPr>
          <p:cNvPr id="24" name="กลุ่ม 23">
            <a:extLst>
              <a:ext uri="{FF2B5EF4-FFF2-40B4-BE49-F238E27FC236}">
                <a16:creationId xmlns:a16="http://schemas.microsoft.com/office/drawing/2014/main" id="{BAF49D9C-BC82-A209-CAD7-F407E660B7C5}"/>
              </a:ext>
            </a:extLst>
          </p:cNvPr>
          <p:cNvGrpSpPr/>
          <p:nvPr/>
        </p:nvGrpSpPr>
        <p:grpSpPr>
          <a:xfrm>
            <a:off x="1936186" y="2708303"/>
            <a:ext cx="5711383" cy="2735331"/>
            <a:chOff x="1936186" y="2708303"/>
            <a:chExt cx="5711383" cy="2735331"/>
          </a:xfrm>
        </p:grpSpPr>
        <p:grpSp>
          <p:nvGrpSpPr>
            <p:cNvPr id="20" name="กลุ่ม 19">
              <a:extLst>
                <a:ext uri="{FF2B5EF4-FFF2-40B4-BE49-F238E27FC236}">
                  <a16:creationId xmlns:a16="http://schemas.microsoft.com/office/drawing/2014/main" id="{07D5CC94-6690-413E-5626-1F0060D9F7DB}"/>
                </a:ext>
              </a:extLst>
            </p:cNvPr>
            <p:cNvGrpSpPr/>
            <p:nvPr/>
          </p:nvGrpSpPr>
          <p:grpSpPr>
            <a:xfrm>
              <a:off x="1936186" y="4969256"/>
              <a:ext cx="5711383" cy="474378"/>
              <a:chOff x="1936186" y="4969256"/>
              <a:chExt cx="5711383" cy="474378"/>
            </a:xfrm>
          </p:grpSpPr>
          <p:sp>
            <p:nvSpPr>
              <p:cNvPr id="18" name="กล่องข้อความ 17">
                <a:extLst>
                  <a:ext uri="{FF2B5EF4-FFF2-40B4-BE49-F238E27FC236}">
                    <a16:creationId xmlns:a16="http://schemas.microsoft.com/office/drawing/2014/main" id="{66CAEBC1-60C1-2EC8-6813-B037B3C79BF2}"/>
                  </a:ext>
                </a:extLst>
              </p:cNvPr>
              <p:cNvSpPr txBox="1"/>
              <p:nvPr/>
            </p:nvSpPr>
            <p:spPr>
              <a:xfrm>
                <a:off x="1936186" y="4981969"/>
                <a:ext cx="5711383"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a:t>
                </a:r>
                <a:r>
                  <a:rPr lang="en-US" sz="2400" b="1" dirty="0">
                    <a:solidFill>
                      <a:srgbClr val="002060"/>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We need to find the Matrix </a:t>
                </a:r>
                <a:endParaRPr lang="en-GB" sz="2400" b="1" dirty="0">
                  <a:solidFill>
                    <a:srgbClr val="FF0000"/>
                  </a:solidFill>
                  <a:latin typeface="Arial" panose="020B0604020202020204" pitchFamily="34" charset="0"/>
                  <a:cs typeface="Arial" panose="020B0604020202020204" pitchFamily="34" charset="0"/>
                </a:endParaRPr>
              </a:p>
            </p:txBody>
          </p:sp>
          <p:pic>
            <p:nvPicPr>
              <p:cNvPr id="19" name="รูปภาพ 18">
                <a:extLst>
                  <a:ext uri="{FF2B5EF4-FFF2-40B4-BE49-F238E27FC236}">
                    <a16:creationId xmlns:a16="http://schemas.microsoft.com/office/drawing/2014/main" id="{F2CB0C72-D56C-6190-074C-C62431BEC87B}"/>
                  </a:ext>
                </a:extLst>
              </p:cNvPr>
              <p:cNvPicPr>
                <a:picLocks noChangeAspect="1"/>
              </p:cNvPicPr>
              <p:nvPr/>
            </p:nvPicPr>
            <p:blipFill rotWithShape="1">
              <a:blip r:embed="rId3"/>
              <a:srcRect l="49750" t="29067" r="24112" b="24779"/>
              <a:stretch/>
            </p:blipFill>
            <p:spPr>
              <a:xfrm>
                <a:off x="6302297" y="4969256"/>
                <a:ext cx="1070517" cy="457201"/>
              </a:xfrm>
              <a:prstGeom prst="rect">
                <a:avLst/>
              </a:prstGeom>
            </p:spPr>
          </p:pic>
        </p:grpSp>
        <p:sp>
          <p:nvSpPr>
            <p:cNvPr id="23" name="สี่เหลี่ยมผืนผ้า 22">
              <a:extLst>
                <a:ext uri="{FF2B5EF4-FFF2-40B4-BE49-F238E27FC236}">
                  <a16:creationId xmlns:a16="http://schemas.microsoft.com/office/drawing/2014/main" id="{A8B4D371-1D5B-25FE-37E3-45DB50F7D9D5}"/>
                </a:ext>
              </a:extLst>
            </p:cNvPr>
            <p:cNvSpPr/>
            <p:nvPr/>
          </p:nvSpPr>
          <p:spPr>
            <a:xfrm>
              <a:off x="3691094" y="2708303"/>
              <a:ext cx="1017651" cy="630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44919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6D3EA3C-6308-0C97-3005-89C6A7DA6B42}"/>
              </a:ext>
            </a:extLst>
          </p:cNvPr>
          <p:cNvSpPr>
            <a:spLocks noGrp="1"/>
          </p:cNvSpPr>
          <p:nvPr>
            <p:ph type="title"/>
          </p:nvPr>
        </p:nvSpPr>
        <p:spPr>
          <a:xfrm>
            <a:off x="3229047" y="-23826"/>
            <a:ext cx="8184226" cy="1325563"/>
          </a:xfrm>
        </p:spPr>
        <p:txBody>
          <a:bodyPr>
            <a:normAutofit/>
          </a:bodyPr>
          <a:lstStyle/>
          <a:p>
            <a:r>
              <a:rPr lang="en-GB" b="1" dirty="0"/>
              <a:t>How to create interest interval</a:t>
            </a:r>
          </a:p>
        </p:txBody>
      </p:sp>
      <p:pic>
        <p:nvPicPr>
          <p:cNvPr id="2050" name="Picture 2">
            <a:extLst>
              <a:ext uri="{FF2B5EF4-FFF2-40B4-BE49-F238E27FC236}">
                <a16:creationId xmlns:a16="http://schemas.microsoft.com/office/drawing/2014/main" id="{6B41A9F0-F669-2BD4-F888-CCD8CC764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744" y="1560060"/>
            <a:ext cx="6464629" cy="520155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กลุ่ม 2">
            <a:extLst>
              <a:ext uri="{FF2B5EF4-FFF2-40B4-BE49-F238E27FC236}">
                <a16:creationId xmlns:a16="http://schemas.microsoft.com/office/drawing/2014/main" id="{1C004241-CC6A-1882-E909-EEE2C06F29A9}"/>
              </a:ext>
            </a:extLst>
          </p:cNvPr>
          <p:cNvGrpSpPr/>
          <p:nvPr/>
        </p:nvGrpSpPr>
        <p:grpSpPr>
          <a:xfrm>
            <a:off x="2565550" y="1906859"/>
            <a:ext cx="4760801" cy="4259765"/>
            <a:chOff x="2565550" y="1906859"/>
            <a:chExt cx="4760801" cy="4259765"/>
          </a:xfrm>
        </p:grpSpPr>
        <p:sp>
          <p:nvSpPr>
            <p:cNvPr id="6" name="สี่เหลี่ยมผืนผ้า 5">
              <a:extLst>
                <a:ext uri="{FF2B5EF4-FFF2-40B4-BE49-F238E27FC236}">
                  <a16:creationId xmlns:a16="http://schemas.microsoft.com/office/drawing/2014/main" id="{EC18725A-A725-0404-37DA-E818D7AA2125}"/>
                </a:ext>
              </a:extLst>
            </p:cNvPr>
            <p:cNvSpPr/>
            <p:nvPr/>
          </p:nvSpPr>
          <p:spPr>
            <a:xfrm>
              <a:off x="3858322" y="1906859"/>
              <a:ext cx="3468029" cy="4259765"/>
            </a:xfrm>
            <a:prstGeom prst="rect">
              <a:avLst/>
            </a:prstGeom>
            <a:solidFill>
              <a:srgbClr val="FFC000">
                <a:alpha val="9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กลุ่ม 12">
              <a:extLst>
                <a:ext uri="{FF2B5EF4-FFF2-40B4-BE49-F238E27FC236}">
                  <a16:creationId xmlns:a16="http://schemas.microsoft.com/office/drawing/2014/main" id="{06BB6FBD-CB79-19C8-77E0-CC79ED44EFBC}"/>
                </a:ext>
              </a:extLst>
            </p:cNvPr>
            <p:cNvGrpSpPr/>
            <p:nvPr/>
          </p:nvGrpSpPr>
          <p:grpSpPr>
            <a:xfrm>
              <a:off x="2565550" y="1920011"/>
              <a:ext cx="1326995" cy="422844"/>
              <a:chOff x="3651412" y="1388546"/>
              <a:chExt cx="1326995" cy="422844"/>
            </a:xfrm>
          </p:grpSpPr>
          <p:sp>
            <p:nvSpPr>
              <p:cNvPr id="8" name="กล่องข้อความ 7">
                <a:extLst>
                  <a:ext uri="{FF2B5EF4-FFF2-40B4-BE49-F238E27FC236}">
                    <a16:creationId xmlns:a16="http://schemas.microsoft.com/office/drawing/2014/main" id="{2A2518E0-2958-EA4E-72E4-13549AB468BE}"/>
                  </a:ext>
                </a:extLst>
              </p:cNvPr>
              <p:cNvSpPr txBox="1"/>
              <p:nvPr/>
            </p:nvSpPr>
            <p:spPr>
              <a:xfrm>
                <a:off x="3651412" y="1388546"/>
                <a:ext cx="1326995"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Interval</a:t>
                </a:r>
                <a:endParaRPr lang="en-GB" b="1" dirty="0">
                  <a:solidFill>
                    <a:srgbClr val="FF0000"/>
                  </a:solidFill>
                  <a:latin typeface="Arial" panose="020B0604020202020204" pitchFamily="34" charset="0"/>
                  <a:cs typeface="Arial" panose="020B0604020202020204" pitchFamily="34" charset="0"/>
                </a:endParaRPr>
              </a:p>
            </p:txBody>
          </p:sp>
          <p:cxnSp>
            <p:nvCxnSpPr>
              <p:cNvPr id="10" name="ลูกศรเชื่อมต่อแบบตรง 9">
                <a:extLst>
                  <a:ext uri="{FF2B5EF4-FFF2-40B4-BE49-F238E27FC236}">
                    <a16:creationId xmlns:a16="http://schemas.microsoft.com/office/drawing/2014/main" id="{9282E50F-4BA4-2589-0F6E-C8BABE732181}"/>
                  </a:ext>
                </a:extLst>
              </p:cNvPr>
              <p:cNvCxnSpPr>
                <a:cxnSpLocks/>
              </p:cNvCxnSpPr>
              <p:nvPr/>
            </p:nvCxnSpPr>
            <p:spPr>
              <a:xfrm flipH="1" flipV="1">
                <a:off x="4627755" y="1646378"/>
                <a:ext cx="267630" cy="1650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4" name="สี่เหลี่ยมผืนผ้า 13">
            <a:extLst>
              <a:ext uri="{FF2B5EF4-FFF2-40B4-BE49-F238E27FC236}">
                <a16:creationId xmlns:a16="http://schemas.microsoft.com/office/drawing/2014/main" id="{8F8765A9-55DC-A1AB-7FCA-92476640630C}"/>
              </a:ext>
            </a:extLst>
          </p:cNvPr>
          <p:cNvSpPr/>
          <p:nvPr/>
        </p:nvSpPr>
        <p:spPr>
          <a:xfrm>
            <a:off x="4200293" y="1897708"/>
            <a:ext cx="3468029" cy="4259765"/>
          </a:xfrm>
          <a:prstGeom prst="rect">
            <a:avLst/>
          </a:prstGeom>
          <a:solidFill>
            <a:srgbClr val="0070C0">
              <a:alpha val="9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กลุ่ม 16">
            <a:extLst>
              <a:ext uri="{FF2B5EF4-FFF2-40B4-BE49-F238E27FC236}">
                <a16:creationId xmlns:a16="http://schemas.microsoft.com/office/drawing/2014/main" id="{5C9680A1-AAFA-A75D-7641-6070BD23E07D}"/>
              </a:ext>
            </a:extLst>
          </p:cNvPr>
          <p:cNvGrpSpPr/>
          <p:nvPr/>
        </p:nvGrpSpPr>
        <p:grpSpPr>
          <a:xfrm>
            <a:off x="3311039" y="1223945"/>
            <a:ext cx="1718884" cy="597294"/>
            <a:chOff x="3285700" y="1223945"/>
            <a:chExt cx="1889181" cy="597294"/>
          </a:xfrm>
        </p:grpSpPr>
        <p:sp>
          <p:nvSpPr>
            <p:cNvPr id="15" name="วงเล็บปีกกาซ้าย 14">
              <a:extLst>
                <a:ext uri="{FF2B5EF4-FFF2-40B4-BE49-F238E27FC236}">
                  <a16:creationId xmlns:a16="http://schemas.microsoft.com/office/drawing/2014/main" id="{A0D3F804-C3F7-CE07-8BE6-D8FE105AEA07}"/>
                </a:ext>
              </a:extLst>
            </p:cNvPr>
            <p:cNvSpPr/>
            <p:nvPr/>
          </p:nvSpPr>
          <p:spPr>
            <a:xfrm rot="5400000">
              <a:off x="3935888" y="1526836"/>
              <a:ext cx="216837" cy="371969"/>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กล่องข้อความ 15">
              <a:extLst>
                <a:ext uri="{FF2B5EF4-FFF2-40B4-BE49-F238E27FC236}">
                  <a16:creationId xmlns:a16="http://schemas.microsoft.com/office/drawing/2014/main" id="{61042EED-79EE-D55E-568A-2996E0BEDE4A}"/>
                </a:ext>
              </a:extLst>
            </p:cNvPr>
            <p:cNvSpPr txBox="1"/>
            <p:nvPr/>
          </p:nvSpPr>
          <p:spPr>
            <a:xfrm>
              <a:off x="3285700" y="1223945"/>
              <a:ext cx="1889181"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Remove (1s)</a:t>
              </a:r>
              <a:endParaRPr lang="en-GB" b="1" dirty="0">
                <a:solidFill>
                  <a:srgbClr val="FF0000"/>
                </a:solidFill>
                <a:latin typeface="Arial" panose="020B0604020202020204" pitchFamily="34" charset="0"/>
                <a:cs typeface="Arial" panose="020B0604020202020204" pitchFamily="34" charset="0"/>
              </a:endParaRPr>
            </a:p>
          </p:txBody>
        </p:sp>
      </p:grpSp>
      <p:grpSp>
        <p:nvGrpSpPr>
          <p:cNvPr id="18" name="กลุ่ม 17">
            <a:extLst>
              <a:ext uri="{FF2B5EF4-FFF2-40B4-BE49-F238E27FC236}">
                <a16:creationId xmlns:a16="http://schemas.microsoft.com/office/drawing/2014/main" id="{C851C916-F560-432F-27AB-148A9350303A}"/>
              </a:ext>
            </a:extLst>
          </p:cNvPr>
          <p:cNvGrpSpPr/>
          <p:nvPr/>
        </p:nvGrpSpPr>
        <p:grpSpPr>
          <a:xfrm rot="10800000">
            <a:off x="7132264" y="6346515"/>
            <a:ext cx="1755257" cy="553976"/>
            <a:chOff x="2685630" y="1267263"/>
            <a:chExt cx="1755257" cy="553976"/>
          </a:xfrm>
        </p:grpSpPr>
        <p:sp>
          <p:nvSpPr>
            <p:cNvPr id="19" name="วงเล็บปีกกาซ้าย 18">
              <a:extLst>
                <a:ext uri="{FF2B5EF4-FFF2-40B4-BE49-F238E27FC236}">
                  <a16:creationId xmlns:a16="http://schemas.microsoft.com/office/drawing/2014/main" id="{107409CB-7FB3-A77C-06D8-5312D24A3593}"/>
                </a:ext>
              </a:extLst>
            </p:cNvPr>
            <p:cNvSpPr/>
            <p:nvPr/>
          </p:nvSpPr>
          <p:spPr>
            <a:xfrm rot="5400000">
              <a:off x="3935888" y="1526836"/>
              <a:ext cx="216837" cy="371969"/>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กล่องข้อความ 19">
              <a:extLst>
                <a:ext uri="{FF2B5EF4-FFF2-40B4-BE49-F238E27FC236}">
                  <a16:creationId xmlns:a16="http://schemas.microsoft.com/office/drawing/2014/main" id="{85301B98-BFD1-874C-A6E6-C4BDDD46648B}"/>
                </a:ext>
              </a:extLst>
            </p:cNvPr>
            <p:cNvSpPr txBox="1"/>
            <p:nvPr/>
          </p:nvSpPr>
          <p:spPr>
            <a:xfrm flipV="1">
              <a:off x="2685630" y="1267263"/>
              <a:ext cx="1755257"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Adding (1s)</a:t>
              </a:r>
              <a:endParaRPr lang="en-GB" b="1" dirty="0">
                <a:solidFill>
                  <a:srgbClr val="FF0000"/>
                </a:solidFill>
                <a:latin typeface="Arial" panose="020B0604020202020204" pitchFamily="34" charset="0"/>
                <a:cs typeface="Arial" panose="020B0604020202020204" pitchFamily="34" charset="0"/>
              </a:endParaRPr>
            </a:p>
          </p:txBody>
        </p:sp>
      </p:grpSp>
      <p:sp>
        <p:nvSpPr>
          <p:cNvPr id="21" name="สี่เหลี่ยมผืนผ้า 20">
            <a:extLst>
              <a:ext uri="{FF2B5EF4-FFF2-40B4-BE49-F238E27FC236}">
                <a16:creationId xmlns:a16="http://schemas.microsoft.com/office/drawing/2014/main" id="{47818822-CE95-F88A-A1AF-9B92BAA11F02}"/>
              </a:ext>
            </a:extLst>
          </p:cNvPr>
          <p:cNvSpPr/>
          <p:nvPr/>
        </p:nvSpPr>
        <p:spPr>
          <a:xfrm>
            <a:off x="4542264" y="1896731"/>
            <a:ext cx="3468029" cy="4259765"/>
          </a:xfrm>
          <a:prstGeom prst="rect">
            <a:avLst/>
          </a:prstGeom>
          <a:solidFill>
            <a:srgbClr val="7030A0">
              <a:alpha val="9000"/>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กล่องข้อความ 21">
            <a:extLst>
              <a:ext uri="{FF2B5EF4-FFF2-40B4-BE49-F238E27FC236}">
                <a16:creationId xmlns:a16="http://schemas.microsoft.com/office/drawing/2014/main" id="{A64AD595-7BF8-F842-4AB9-EC8184FA4CEF}"/>
              </a:ext>
            </a:extLst>
          </p:cNvPr>
          <p:cNvSpPr txBox="1"/>
          <p:nvPr/>
        </p:nvSpPr>
        <p:spPr>
          <a:xfrm>
            <a:off x="8114465" y="3637619"/>
            <a:ext cx="940870"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a:t>
            </a:r>
            <a:endParaRPr lang="en-GB"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92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p:txBody>
          <a:bodyPr/>
          <a:lstStyle/>
          <a:p>
            <a:r>
              <a:rPr lang="en-US" b="1" dirty="0"/>
              <a:t>Table of contents</a:t>
            </a:r>
            <a:endParaRPr lang="en-TH" b="1" dirty="0"/>
          </a:p>
        </p:txBody>
      </p:sp>
      <p:sp>
        <p:nvSpPr>
          <p:cNvPr id="3" name="Content Placeholder 2">
            <a:extLst>
              <a:ext uri="{FF2B5EF4-FFF2-40B4-BE49-F238E27FC236}">
                <a16:creationId xmlns:a16="http://schemas.microsoft.com/office/drawing/2014/main" id="{233A1A9A-06A4-9580-06E0-CD43D3ECDFBE}"/>
              </a:ext>
            </a:extLst>
          </p:cNvPr>
          <p:cNvSpPr>
            <a:spLocks noGrp="1"/>
          </p:cNvSpPr>
          <p:nvPr>
            <p:ph idx="1"/>
          </p:nvPr>
        </p:nvSpPr>
        <p:spPr>
          <a:xfrm>
            <a:off x="2070236" y="1836776"/>
            <a:ext cx="9673856" cy="4351338"/>
          </a:xfrm>
        </p:spPr>
        <p:txBody>
          <a:bodyPr/>
          <a:lstStyle/>
          <a:p>
            <a:r>
              <a:rPr lang="en-US" dirty="0"/>
              <a:t>Introduction &amp; objective</a:t>
            </a:r>
          </a:p>
          <a:p>
            <a:r>
              <a:rPr lang="en-US" dirty="0"/>
              <a:t>Related work and material</a:t>
            </a:r>
          </a:p>
          <a:p>
            <a:r>
              <a:rPr lang="en-US" dirty="0"/>
              <a:t>Proposed method</a:t>
            </a:r>
          </a:p>
          <a:p>
            <a:r>
              <a:rPr lang="en-US" dirty="0"/>
              <a:t>Result and discussion</a:t>
            </a:r>
          </a:p>
          <a:p>
            <a:r>
              <a:rPr lang="en-US" dirty="0"/>
              <a:t>Conclusion and future work</a:t>
            </a:r>
          </a:p>
          <a:p>
            <a:r>
              <a:rPr lang="en-US" dirty="0"/>
              <a:t>Question &amp; Answer</a:t>
            </a:r>
          </a:p>
          <a:p>
            <a:endParaRPr lang="en-US" dirty="0"/>
          </a:p>
        </p:txBody>
      </p:sp>
    </p:spTree>
    <p:extLst>
      <p:ext uri="{BB962C8B-B14F-4D97-AF65-F5344CB8AC3E}">
        <p14:creationId xmlns:p14="http://schemas.microsoft.com/office/powerpoint/2010/main" val="190162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6D3EA3C-6308-0C97-3005-89C6A7DA6B42}"/>
              </a:ext>
            </a:extLst>
          </p:cNvPr>
          <p:cNvSpPr>
            <a:spLocks noGrp="1"/>
          </p:cNvSpPr>
          <p:nvPr>
            <p:ph type="title"/>
          </p:nvPr>
        </p:nvSpPr>
        <p:spPr>
          <a:xfrm>
            <a:off x="4113245" y="234497"/>
            <a:ext cx="5683898" cy="1325563"/>
          </a:xfrm>
        </p:spPr>
        <p:txBody>
          <a:bodyPr/>
          <a:lstStyle/>
          <a:p>
            <a:r>
              <a:rPr lang="en-GB" b="1" dirty="0"/>
              <a:t>rPPG extraction and HR calculation</a:t>
            </a:r>
          </a:p>
        </p:txBody>
      </p:sp>
      <p:sp>
        <p:nvSpPr>
          <p:cNvPr id="3" name="ตัวแทนเนื้อหา 2">
            <a:extLst>
              <a:ext uri="{FF2B5EF4-FFF2-40B4-BE49-F238E27FC236}">
                <a16:creationId xmlns:a16="http://schemas.microsoft.com/office/drawing/2014/main" id="{0A50172C-0423-B125-6D47-A2FF35A6A7A2}"/>
              </a:ext>
            </a:extLst>
          </p:cNvPr>
          <p:cNvSpPr>
            <a:spLocks noGrp="1"/>
          </p:cNvSpPr>
          <p:nvPr>
            <p:ph idx="1"/>
          </p:nvPr>
        </p:nvSpPr>
        <p:spPr>
          <a:xfrm>
            <a:off x="1880666" y="1560060"/>
            <a:ext cx="9673856" cy="532024"/>
          </a:xfrm>
        </p:spPr>
        <p:txBody>
          <a:bodyPr>
            <a:normAutofit/>
          </a:bodyPr>
          <a:lstStyle/>
          <a:p>
            <a:r>
              <a:rPr lang="en-US" sz="2400" dirty="0"/>
              <a:t>How to calculate the temporal normalization matrix</a:t>
            </a:r>
            <a:endParaRPr lang="en-GB" sz="2400" dirty="0"/>
          </a:p>
        </p:txBody>
      </p:sp>
      <p:grpSp>
        <p:nvGrpSpPr>
          <p:cNvPr id="50" name="กลุ่ม 49">
            <a:extLst>
              <a:ext uri="{FF2B5EF4-FFF2-40B4-BE49-F238E27FC236}">
                <a16:creationId xmlns:a16="http://schemas.microsoft.com/office/drawing/2014/main" id="{D5B550C8-41E1-0BE1-A46A-ABA11C8A4387}"/>
              </a:ext>
            </a:extLst>
          </p:cNvPr>
          <p:cNvGrpSpPr/>
          <p:nvPr/>
        </p:nvGrpSpPr>
        <p:grpSpPr>
          <a:xfrm>
            <a:off x="3681411" y="1886257"/>
            <a:ext cx="4976716" cy="1152525"/>
            <a:chOff x="3681411" y="1886257"/>
            <a:chExt cx="4976716" cy="1152525"/>
          </a:xfrm>
        </p:grpSpPr>
        <p:pic>
          <p:nvPicPr>
            <p:cNvPr id="27" name="รูปภาพ 26">
              <a:extLst>
                <a:ext uri="{FF2B5EF4-FFF2-40B4-BE49-F238E27FC236}">
                  <a16:creationId xmlns:a16="http://schemas.microsoft.com/office/drawing/2014/main" id="{CCCD260E-98DD-9158-DB0A-4F5E0191E951}"/>
                </a:ext>
              </a:extLst>
            </p:cNvPr>
            <p:cNvPicPr>
              <a:picLocks noChangeAspect="1"/>
            </p:cNvPicPr>
            <p:nvPr/>
          </p:nvPicPr>
          <p:blipFill>
            <a:blip r:embed="rId3"/>
            <a:stretch>
              <a:fillRect/>
            </a:stretch>
          </p:blipFill>
          <p:spPr>
            <a:xfrm>
              <a:off x="3681411" y="1886257"/>
              <a:ext cx="3914775" cy="1152525"/>
            </a:xfrm>
            <a:prstGeom prst="rect">
              <a:avLst/>
            </a:prstGeom>
          </p:spPr>
        </p:pic>
        <p:grpSp>
          <p:nvGrpSpPr>
            <p:cNvPr id="28" name="กลุ่ม 27">
              <a:extLst>
                <a:ext uri="{FF2B5EF4-FFF2-40B4-BE49-F238E27FC236}">
                  <a16:creationId xmlns:a16="http://schemas.microsoft.com/office/drawing/2014/main" id="{50E705DB-1565-26C8-CD4E-7F610F8AD45B}"/>
                </a:ext>
              </a:extLst>
            </p:cNvPr>
            <p:cNvGrpSpPr/>
            <p:nvPr/>
          </p:nvGrpSpPr>
          <p:grpSpPr>
            <a:xfrm>
              <a:off x="7596186" y="2195076"/>
              <a:ext cx="1061941" cy="277359"/>
              <a:chOff x="7192032" y="2642391"/>
              <a:chExt cx="1061941" cy="277359"/>
            </a:xfrm>
          </p:grpSpPr>
          <p:sp>
            <p:nvSpPr>
              <p:cNvPr id="29" name="วงรี 28">
                <a:extLst>
                  <a:ext uri="{FF2B5EF4-FFF2-40B4-BE49-F238E27FC236}">
                    <a16:creationId xmlns:a16="http://schemas.microsoft.com/office/drawing/2014/main" id="{DE1B98A9-4C1E-88B0-78BA-365287487933}"/>
                  </a:ext>
                </a:extLst>
              </p:cNvPr>
              <p:cNvSpPr/>
              <p:nvPr/>
            </p:nvSpPr>
            <p:spPr>
              <a:xfrm>
                <a:off x="8002046" y="2642391"/>
                <a:ext cx="251927" cy="277359"/>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7</a:t>
                </a:r>
                <a:endParaRPr lang="en-GB" dirty="0">
                  <a:solidFill>
                    <a:sysClr val="windowText" lastClr="000000"/>
                  </a:solidFill>
                  <a:latin typeface="Arial" panose="020B0604020202020204" pitchFamily="34" charset="0"/>
                  <a:cs typeface="Arial" panose="020B0604020202020204" pitchFamily="34" charset="0"/>
                </a:endParaRPr>
              </a:p>
            </p:txBody>
          </p:sp>
          <p:cxnSp>
            <p:nvCxnSpPr>
              <p:cNvPr id="30" name="ลูกศรเชื่อมต่อแบบตรง 29">
                <a:extLst>
                  <a:ext uri="{FF2B5EF4-FFF2-40B4-BE49-F238E27FC236}">
                    <a16:creationId xmlns:a16="http://schemas.microsoft.com/office/drawing/2014/main" id="{55F48D09-9C6B-AB25-A586-C7FF60AE762A}"/>
                  </a:ext>
                </a:extLst>
              </p:cNvPr>
              <p:cNvCxnSpPr/>
              <p:nvPr/>
            </p:nvCxnSpPr>
            <p:spPr>
              <a:xfrm>
                <a:off x="7192032" y="2781071"/>
                <a:ext cx="8100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4" name="กล่องข้อความ 33">
            <a:extLst>
              <a:ext uri="{FF2B5EF4-FFF2-40B4-BE49-F238E27FC236}">
                <a16:creationId xmlns:a16="http://schemas.microsoft.com/office/drawing/2014/main" id="{269F8068-9A90-96D7-37B9-725AC8840B04}"/>
              </a:ext>
            </a:extLst>
          </p:cNvPr>
          <p:cNvSpPr txBox="1"/>
          <p:nvPr/>
        </p:nvSpPr>
        <p:spPr>
          <a:xfrm>
            <a:off x="1880665" y="2838727"/>
            <a:ext cx="9180889"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where </a:t>
            </a:r>
            <a:r>
              <a:rPr lang="en-US" sz="2000" b="1" i="1" dirty="0" err="1">
                <a:effectLst/>
                <a:latin typeface="Times New Roman" panose="02020603050405020304" pitchFamily="18" charset="0"/>
                <a:ea typeface="SimSun" panose="02010600030101010101" pitchFamily="2" charset="-122"/>
              </a:rPr>
              <a:t>C</a:t>
            </a:r>
            <a:r>
              <a:rPr lang="en-US" sz="2000" i="1" baseline="-25000" dirty="0" err="1">
                <a:effectLst/>
                <a:latin typeface="Times New Roman" panose="02020603050405020304" pitchFamily="18" charset="0"/>
                <a:ea typeface="SimSun" panose="02010600030101010101" pitchFamily="2" charset="-122"/>
              </a:rPr>
              <a:t>i,n</a:t>
            </a:r>
            <a:r>
              <a:rPr lang="en-US" sz="2000" dirty="0">
                <a:effectLst/>
                <a:latin typeface="Times New Roman" panose="02020603050405020304" pitchFamily="18" charset="0"/>
                <a:ea typeface="SimSun" panose="02010600030101010101" pitchFamily="2" charset="-122"/>
              </a:rPr>
              <a:t>(</a:t>
            </a:r>
            <a:r>
              <a:rPr lang="en-US" sz="2000" i="1" dirty="0">
                <a:effectLst/>
                <a:latin typeface="Times New Roman" panose="02020603050405020304" pitchFamily="18" charset="0"/>
                <a:ea typeface="SimSun" panose="02010600030101010101" pitchFamily="2" charset="-122"/>
              </a:rPr>
              <a:t>t</a:t>
            </a:r>
            <a:r>
              <a:rPr lang="en-US" sz="2000" dirty="0">
                <a:effectLst/>
                <a:latin typeface="Times New Roman" panose="02020603050405020304" pitchFamily="18" charset="0"/>
                <a:ea typeface="SimSun" panose="02010600030101010101" pitchFamily="2" charset="-122"/>
              </a:rPr>
              <a:t>)</a:t>
            </a:r>
            <a:r>
              <a:rPr lang="en-US" dirty="0">
                <a:effectLst/>
                <a:latin typeface="Times New Roman" panose="02020603050405020304" pitchFamily="18" charset="0"/>
                <a:ea typeface="SimSun" panose="02010600030101010101" pitchFamily="2" charset="-122"/>
              </a:rPr>
              <a:t> </a:t>
            </a:r>
            <a:r>
              <a:rPr lang="en-US" sz="2000" dirty="0">
                <a:effectLst/>
                <a:latin typeface="Arial" panose="020B0604020202020204" pitchFamily="34" charset="0"/>
                <a:ea typeface="SimSun" panose="02010600030101010101" pitchFamily="2" charset="-122"/>
                <a:cs typeface="Arial" panose="020B0604020202020204" pitchFamily="34" charset="0"/>
              </a:rPr>
              <a:t>is the normalized RGB color signals</a:t>
            </a:r>
            <a:endParaRPr lang="en-GB"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7" name="กล่องข้อความ 36">
                <a:extLst>
                  <a:ext uri="{FF2B5EF4-FFF2-40B4-BE49-F238E27FC236}">
                    <a16:creationId xmlns:a16="http://schemas.microsoft.com/office/drawing/2014/main" id="{828826E4-B07B-01A9-45DC-5DBEF08A0C0A}"/>
                  </a:ext>
                </a:extLst>
              </p:cNvPr>
              <p:cNvSpPr txBox="1"/>
              <p:nvPr/>
            </p:nvSpPr>
            <p:spPr>
              <a:xfrm>
                <a:off x="2591729" y="3166168"/>
                <a:ext cx="6094140" cy="502958"/>
              </a:xfrm>
              <a:prstGeom prst="rect">
                <a:avLst/>
              </a:prstGeom>
              <a:noFill/>
            </p:spPr>
            <p:txBody>
              <a:bodyPr wrap="square">
                <a:spAutoFit/>
              </a:bodyPr>
              <a:lstStyle/>
              <a:p>
                <a14:m>
                  <m:oMath xmlns:m="http://schemas.openxmlformats.org/officeDocument/2006/math">
                    <m:sSubSup>
                      <m:sSubSupPr>
                        <m:ctrlPr>
                          <a:rPr lang="en-GB" sz="2000" i="1" smtClean="0">
                            <a:effectLst/>
                            <a:latin typeface="Cambria Math" panose="02040503050406030204" pitchFamily="18" charset="0"/>
                          </a:rPr>
                        </m:ctrlPr>
                      </m:sSubSupPr>
                      <m:e>
                        <m:r>
                          <m:rPr>
                            <m:nor/>
                          </m:rPr>
                          <a:rPr lang="en-US" sz="2000" b="1" i="1">
                            <a:effectLst/>
                            <a:latin typeface="Times New Roman" panose="02020603050405020304" pitchFamily="18" charset="0"/>
                            <a:ea typeface="SimSun" panose="02010600030101010101" pitchFamily="2" charset="-122"/>
                          </a:rPr>
                          <m:t>C</m:t>
                        </m:r>
                      </m:e>
                      <m:sub>
                        <m:r>
                          <m:rPr>
                            <m:nor/>
                          </m:rPr>
                          <a:rPr lang="en-US" sz="2000" b="1" i="1">
                            <a:effectLst/>
                            <a:latin typeface="Times New Roman" panose="02020603050405020304" pitchFamily="18" charset="0"/>
                            <a:ea typeface="SimSun" panose="02010600030101010101" pitchFamily="2" charset="-122"/>
                          </a:rPr>
                          <m:t>i</m:t>
                        </m:r>
                        <m:r>
                          <m:rPr>
                            <m:nor/>
                          </m:rPr>
                          <a:rPr lang="en-US" sz="2000" b="1" i="1">
                            <a:effectLst/>
                            <a:latin typeface="Times New Roman" panose="02020603050405020304" pitchFamily="18" charset="0"/>
                            <a:ea typeface="SimSun" panose="02010600030101010101" pitchFamily="2" charset="-122"/>
                          </a:rPr>
                          <m:t>,</m:t>
                        </m:r>
                        <m:r>
                          <m:rPr>
                            <m:nor/>
                          </m:rPr>
                          <a:rPr lang="en-US" sz="2000" b="1" i="1">
                            <a:effectLst/>
                            <a:latin typeface="Times New Roman" panose="02020603050405020304" pitchFamily="18" charset="0"/>
                            <a:ea typeface="SimSun" panose="02010600030101010101" pitchFamily="2" charset="-122"/>
                          </a:rPr>
                          <m:t>n</m:t>
                        </m:r>
                      </m:sub>
                      <m:sup>
                        <m:r>
                          <m:rPr>
                            <m:nor/>
                          </m:rPr>
                          <a:rPr lang="en-US" sz="2000" i="1">
                            <a:effectLst/>
                            <a:latin typeface="Times New Roman" panose="02020603050405020304" pitchFamily="18" charset="0"/>
                            <a:ea typeface="SimSun" panose="02010600030101010101" pitchFamily="2" charset="-122"/>
                          </a:rPr>
                          <m:t>∗</m:t>
                        </m:r>
                      </m:sup>
                    </m:sSubSup>
                    <m:d>
                      <m:dPr>
                        <m:ctrlPr>
                          <a:rPr lang="en-GB" sz="2000" i="1">
                            <a:effectLst/>
                            <a:latin typeface="Cambria Math" panose="02040503050406030204" pitchFamily="18" charset="0"/>
                          </a:rPr>
                        </m:ctrlPr>
                      </m:dPr>
                      <m:e>
                        <m:r>
                          <m:rPr>
                            <m:nor/>
                          </m:rPr>
                          <a:rPr lang="en-US" sz="2000" i="1">
                            <a:effectLst/>
                            <a:latin typeface="Times New Roman" panose="02020603050405020304" pitchFamily="18" charset="0"/>
                            <a:ea typeface="SimSun" panose="02010600030101010101" pitchFamily="2" charset="-122"/>
                          </a:rPr>
                          <m:t>t</m:t>
                        </m:r>
                      </m:e>
                    </m:d>
                  </m:oMath>
                </a14:m>
                <a:r>
                  <a:rPr lang="en-US" sz="2000" dirty="0">
                    <a:effectLst/>
                    <a:latin typeface="Times New Roman" panose="02020603050405020304" pitchFamily="18" charset="0"/>
                    <a:ea typeface="SimSun" panose="02010600030101010101" pitchFamily="2" charset="-122"/>
                  </a:rPr>
                  <a:t> </a:t>
                </a:r>
                <a:r>
                  <a:rPr lang="en-US" sz="2000" dirty="0">
                    <a:effectLst/>
                    <a:latin typeface="Arial" panose="020B0604020202020204" pitchFamily="34" charset="0"/>
                    <a:ea typeface="SimSun" panose="02010600030101010101" pitchFamily="2" charset="-122"/>
                    <a:cs typeface="Arial" panose="020B0604020202020204" pitchFamily="34" charset="0"/>
                  </a:rPr>
                  <a:t>is the raw RGB color signals</a:t>
                </a:r>
                <a:endParaRPr lang="en-GB" dirty="0">
                  <a:latin typeface="Arial" panose="020B0604020202020204" pitchFamily="34" charset="0"/>
                  <a:cs typeface="Arial" panose="020B0604020202020204" pitchFamily="34" charset="0"/>
                </a:endParaRPr>
              </a:p>
            </p:txBody>
          </p:sp>
        </mc:Choice>
        <mc:Fallback xmlns="">
          <p:sp>
            <p:nvSpPr>
              <p:cNvPr id="37" name="กล่องข้อความ 36">
                <a:extLst>
                  <a:ext uri="{FF2B5EF4-FFF2-40B4-BE49-F238E27FC236}">
                    <a16:creationId xmlns:a16="http://schemas.microsoft.com/office/drawing/2014/main" id="{828826E4-B07B-01A9-45DC-5DBEF08A0C0A}"/>
                  </a:ext>
                </a:extLst>
              </p:cNvPr>
              <p:cNvSpPr txBox="1">
                <a:spLocks noRot="1" noChangeAspect="1" noMove="1" noResize="1" noEditPoints="1" noAdjustHandles="1" noChangeArrowheads="1" noChangeShapeType="1" noTextEdit="1"/>
              </p:cNvSpPr>
              <p:nvPr/>
            </p:nvSpPr>
            <p:spPr>
              <a:xfrm>
                <a:off x="2591729" y="3166168"/>
                <a:ext cx="6094140" cy="502958"/>
              </a:xfrm>
              <a:prstGeom prst="rect">
                <a:avLst/>
              </a:prstGeom>
              <a:blipFill>
                <a:blip r:embed="rId4"/>
                <a:stretch>
                  <a:fillRect t="-1205" b="-12048"/>
                </a:stretch>
              </a:blipFill>
            </p:spPr>
            <p:txBody>
              <a:bodyPr/>
              <a:lstStyle/>
              <a:p>
                <a:r>
                  <a:rPr lang="en-GB">
                    <a:noFill/>
                  </a:rPr>
                  <a:t> </a:t>
                </a:r>
              </a:p>
            </p:txBody>
          </p:sp>
        </mc:Fallback>
      </mc:AlternateContent>
      <p:sp>
        <p:nvSpPr>
          <p:cNvPr id="39" name="กล่องข้อความ 38">
            <a:extLst>
              <a:ext uri="{FF2B5EF4-FFF2-40B4-BE49-F238E27FC236}">
                <a16:creationId xmlns:a16="http://schemas.microsoft.com/office/drawing/2014/main" id="{32678DB3-E431-91C2-01F7-2CC052AE5279}"/>
              </a:ext>
            </a:extLst>
          </p:cNvPr>
          <p:cNvSpPr txBox="1"/>
          <p:nvPr/>
        </p:nvSpPr>
        <p:spPr>
          <a:xfrm>
            <a:off x="2591729" y="3543752"/>
            <a:ext cx="6561736" cy="400110"/>
          </a:xfrm>
          <a:prstGeom prst="rect">
            <a:avLst/>
          </a:prstGeom>
          <a:noFill/>
        </p:spPr>
        <p:txBody>
          <a:bodyPr wrap="square">
            <a:spAutoFit/>
          </a:bodyPr>
          <a:lstStyle/>
          <a:p>
            <a:r>
              <a:rPr lang="en-US" sz="2000" i="1" dirty="0">
                <a:effectLst/>
                <a:latin typeface="Arial" panose="020B0604020202020204" pitchFamily="34" charset="0"/>
                <a:ea typeface="SimSun" panose="02010600030101010101" pitchFamily="2" charset="-122"/>
                <a:cs typeface="Arial" panose="020B0604020202020204" pitchFamily="34" charset="0"/>
              </a:rPr>
              <a:t>µ</a:t>
            </a:r>
            <a:r>
              <a:rPr lang="en-US" sz="2000" dirty="0">
                <a:effectLst/>
                <a:latin typeface="Arial" panose="020B0604020202020204" pitchFamily="34" charset="0"/>
                <a:ea typeface="SimSun" panose="02010600030101010101" pitchFamily="2" charset="-122"/>
                <a:cs typeface="Arial" panose="020B0604020202020204" pitchFamily="34" charset="0"/>
              </a:rPr>
              <a:t>(•) denotes the operator used to find the average value</a:t>
            </a:r>
            <a:endParaRPr lang="en-GB" sz="2000" dirty="0">
              <a:latin typeface="Arial" panose="020B0604020202020204" pitchFamily="34" charset="0"/>
              <a:cs typeface="Arial" panose="020B0604020202020204" pitchFamily="34" charset="0"/>
            </a:endParaRPr>
          </a:p>
        </p:txBody>
      </p:sp>
      <p:sp>
        <p:nvSpPr>
          <p:cNvPr id="41" name="กล่องข้อความ 40">
            <a:extLst>
              <a:ext uri="{FF2B5EF4-FFF2-40B4-BE49-F238E27FC236}">
                <a16:creationId xmlns:a16="http://schemas.microsoft.com/office/drawing/2014/main" id="{6DD560DD-BFE8-7663-116C-65F2828AFC3C}"/>
              </a:ext>
            </a:extLst>
          </p:cNvPr>
          <p:cNvSpPr txBox="1"/>
          <p:nvPr/>
        </p:nvSpPr>
        <p:spPr>
          <a:xfrm>
            <a:off x="2438023" y="3905147"/>
            <a:ext cx="6094140" cy="384721"/>
          </a:xfrm>
          <a:prstGeom prst="rect">
            <a:avLst/>
          </a:prstGeom>
          <a:noFill/>
        </p:spPr>
        <p:txBody>
          <a:bodyPr wrap="square">
            <a:spAutoFit/>
          </a:bodyPr>
          <a:lstStyle/>
          <a:p>
            <a:pPr indent="182880" algn="just">
              <a:lnSpc>
                <a:spcPct val="95000"/>
              </a:lnSpc>
              <a:spcAft>
                <a:spcPts val="600"/>
              </a:spcAft>
              <a:tabLst>
                <a:tab pos="182880" algn="l"/>
              </a:tabLst>
            </a:pPr>
            <a:r>
              <a:rPr lang="x-none" sz="2000" spc="-5" dirty="0">
                <a:effectLst/>
                <a:latin typeface="Arial" panose="020B0604020202020204" pitchFamily="34" charset="0"/>
                <a:ea typeface="SimSun" panose="02010600030101010101" pitchFamily="2" charset="-122"/>
                <a:cs typeface="Arial" panose="020B0604020202020204" pitchFamily="34" charset="0"/>
              </a:rPr>
              <a:t>subscript </a:t>
            </a:r>
            <a:r>
              <a:rPr lang="x-none" sz="2000" i="1" spc="-5" dirty="0">
                <a:effectLst/>
                <a:latin typeface="Arial" panose="020B0604020202020204" pitchFamily="34" charset="0"/>
                <a:ea typeface="SimSun" panose="02010600030101010101" pitchFamily="2" charset="-122"/>
                <a:cs typeface="Arial" panose="020B0604020202020204" pitchFamily="34" charset="0"/>
              </a:rPr>
              <a:t>n</a:t>
            </a:r>
            <a:r>
              <a:rPr lang="x-none" sz="2000" spc="-5" dirty="0">
                <a:effectLst/>
                <a:latin typeface="Arial" panose="020B0604020202020204" pitchFamily="34" charset="0"/>
                <a:ea typeface="SimSun" panose="02010600030101010101" pitchFamily="2" charset="-122"/>
                <a:cs typeface="Arial" panose="020B0604020202020204" pitchFamily="34" charset="0"/>
              </a:rPr>
              <a:t> denotes the values of the </a:t>
            </a:r>
            <a:r>
              <a:rPr lang="x-none" sz="2000" i="1" spc="-5" dirty="0">
                <a:effectLst/>
                <a:latin typeface="Arial" panose="020B0604020202020204" pitchFamily="34" charset="0"/>
                <a:ea typeface="SimSun" panose="02010600030101010101" pitchFamily="2" charset="-122"/>
                <a:cs typeface="Arial" panose="020B0604020202020204" pitchFamily="34" charset="0"/>
              </a:rPr>
              <a:t>n</a:t>
            </a:r>
            <a:r>
              <a:rPr lang="x-none" sz="2000" spc="-5" baseline="30000" dirty="0">
                <a:effectLst/>
                <a:latin typeface="Arial" panose="020B0604020202020204" pitchFamily="34" charset="0"/>
                <a:ea typeface="SimSun" panose="02010600030101010101" pitchFamily="2" charset="-122"/>
                <a:cs typeface="Arial" panose="020B0604020202020204" pitchFamily="34" charset="0"/>
              </a:rPr>
              <a:t>th</a:t>
            </a:r>
            <a:r>
              <a:rPr lang="x-none" sz="2000" spc="-5" dirty="0">
                <a:effectLst/>
                <a:latin typeface="Arial" panose="020B0604020202020204" pitchFamily="34" charset="0"/>
                <a:ea typeface="SimSun" panose="02010600030101010101" pitchFamily="2" charset="-122"/>
                <a:cs typeface="Arial" panose="020B0604020202020204" pitchFamily="34" charset="0"/>
              </a:rPr>
              <a:t> skin area</a:t>
            </a:r>
            <a:endParaRPr lang="en-GB" sz="2000" spc="-5" dirty="0">
              <a:effectLst/>
              <a:latin typeface="Arial" panose="020B0604020202020204" pitchFamily="34" charset="0"/>
              <a:ea typeface="SimSun" panose="02010600030101010101" pitchFamily="2" charset="-122"/>
              <a:cs typeface="Arial" panose="020B0604020202020204" pitchFamily="34" charset="0"/>
            </a:endParaRPr>
          </a:p>
        </p:txBody>
      </p:sp>
      <p:sp>
        <p:nvSpPr>
          <p:cNvPr id="43" name="กล่องข้อความ 42">
            <a:extLst>
              <a:ext uri="{FF2B5EF4-FFF2-40B4-BE49-F238E27FC236}">
                <a16:creationId xmlns:a16="http://schemas.microsoft.com/office/drawing/2014/main" id="{B180D8E7-5B8B-B87D-69FE-D2D47E446968}"/>
              </a:ext>
            </a:extLst>
          </p:cNvPr>
          <p:cNvSpPr txBox="1"/>
          <p:nvPr/>
        </p:nvSpPr>
        <p:spPr>
          <a:xfrm>
            <a:off x="1768925" y="4321497"/>
            <a:ext cx="9404368" cy="830997"/>
          </a:xfrm>
          <a:prstGeom prst="rect">
            <a:avLst/>
          </a:prstGeom>
          <a:noFill/>
        </p:spPr>
        <p:txBody>
          <a:bodyPr wrap="square">
            <a:spAutoFit/>
          </a:bodyPr>
          <a:lstStyle/>
          <a:p>
            <a:pPr marL="285750" indent="-285750">
              <a:buFont typeface="Arial" panose="020B0604020202020204" pitchFamily="34" charset="0"/>
              <a:buChar char="•"/>
            </a:pPr>
            <a:r>
              <a:rPr lang="en-US" sz="2400" dirty="0">
                <a:effectLst/>
                <a:latin typeface="Arial" panose="020B0604020202020204" pitchFamily="34" charset="0"/>
                <a:ea typeface="SimSun" panose="02010600030101010101" pitchFamily="2" charset="-122"/>
                <a:cs typeface="Arial" panose="020B0604020202020204" pitchFamily="34" charset="0"/>
              </a:rPr>
              <a:t>The temporal normalization of the RGB color matrix is then created as </a:t>
            </a:r>
            <a:r>
              <a:rPr lang="en-US" sz="2400" b="1" i="1" dirty="0" err="1">
                <a:effectLst/>
                <a:latin typeface="Times New Roman" panose="02020603050405020304" pitchFamily="18" charset="0"/>
                <a:ea typeface="SimSun" panose="02010600030101010101" pitchFamily="2" charset="-122"/>
              </a:rPr>
              <a:t>C</a:t>
            </a:r>
            <a:r>
              <a:rPr lang="en-US" sz="2400" i="1" baseline="-25000" dirty="0" err="1">
                <a:effectLst/>
                <a:latin typeface="Times New Roman" panose="02020603050405020304" pitchFamily="18" charset="0"/>
                <a:ea typeface="SimSun" panose="02010600030101010101" pitchFamily="2" charset="-122"/>
              </a:rPr>
              <a:t>RGB,n</a:t>
            </a:r>
            <a:r>
              <a:rPr lang="en-US" sz="2400" dirty="0">
                <a:effectLst/>
                <a:latin typeface="Times New Roman" panose="02020603050405020304" pitchFamily="18" charset="0"/>
                <a:ea typeface="SimSun" panose="02010600030101010101" pitchFamily="2" charset="-122"/>
              </a:rPr>
              <a:t>(</a:t>
            </a:r>
            <a:r>
              <a:rPr lang="en-US" sz="2400" i="1" dirty="0">
                <a:effectLst/>
                <a:latin typeface="Times New Roman" panose="02020603050405020304" pitchFamily="18" charset="0"/>
                <a:ea typeface="SimSun" panose="02010600030101010101" pitchFamily="2" charset="-122"/>
              </a:rPr>
              <a:t>t</a:t>
            </a:r>
            <a:r>
              <a:rPr lang="en-US" sz="2400" dirty="0">
                <a:effectLst/>
                <a:latin typeface="Times New Roman" panose="02020603050405020304" pitchFamily="18" charset="0"/>
                <a:ea typeface="SimSun" panose="02010600030101010101" pitchFamily="2" charset="-122"/>
              </a:rPr>
              <a:t>) </a:t>
            </a:r>
            <a:r>
              <a:rPr lang="en-US" sz="2400" dirty="0">
                <a:effectLst/>
                <a:latin typeface="Arial" panose="020B0604020202020204" pitchFamily="34" charset="0"/>
                <a:ea typeface="SimSun" panose="02010600030101010101" pitchFamily="2" charset="-122"/>
                <a:cs typeface="Arial" panose="020B0604020202020204" pitchFamily="34" charset="0"/>
              </a:rPr>
              <a:t>as shown below</a:t>
            </a:r>
            <a:endParaRPr lang="en-GB" sz="2400" dirty="0">
              <a:latin typeface="Arial" panose="020B0604020202020204" pitchFamily="34" charset="0"/>
              <a:cs typeface="Arial" panose="020B0604020202020204" pitchFamily="34" charset="0"/>
            </a:endParaRPr>
          </a:p>
        </p:txBody>
      </p:sp>
      <p:grpSp>
        <p:nvGrpSpPr>
          <p:cNvPr id="4" name="กลุ่ม 3">
            <a:extLst>
              <a:ext uri="{FF2B5EF4-FFF2-40B4-BE49-F238E27FC236}">
                <a16:creationId xmlns:a16="http://schemas.microsoft.com/office/drawing/2014/main" id="{FD3097D9-9C5E-1442-1691-6A6025B57220}"/>
              </a:ext>
            </a:extLst>
          </p:cNvPr>
          <p:cNvGrpSpPr/>
          <p:nvPr/>
        </p:nvGrpSpPr>
        <p:grpSpPr>
          <a:xfrm>
            <a:off x="3125554" y="5152494"/>
            <a:ext cx="5811616" cy="771525"/>
            <a:chOff x="3125554" y="5152494"/>
            <a:chExt cx="5811616" cy="771525"/>
          </a:xfrm>
        </p:grpSpPr>
        <p:pic>
          <p:nvPicPr>
            <p:cNvPr id="45" name="รูปภาพ 44">
              <a:extLst>
                <a:ext uri="{FF2B5EF4-FFF2-40B4-BE49-F238E27FC236}">
                  <a16:creationId xmlns:a16="http://schemas.microsoft.com/office/drawing/2014/main" id="{B16741B6-6918-FBA5-19F3-87DE601A4588}"/>
                </a:ext>
              </a:extLst>
            </p:cNvPr>
            <p:cNvPicPr>
              <a:picLocks noChangeAspect="1"/>
            </p:cNvPicPr>
            <p:nvPr/>
          </p:nvPicPr>
          <p:blipFill>
            <a:blip r:embed="rId5"/>
            <a:stretch>
              <a:fillRect/>
            </a:stretch>
          </p:blipFill>
          <p:spPr>
            <a:xfrm>
              <a:off x="3125554" y="5152494"/>
              <a:ext cx="4905375" cy="771525"/>
            </a:xfrm>
            <a:prstGeom prst="rect">
              <a:avLst/>
            </a:prstGeom>
          </p:spPr>
        </p:pic>
        <p:grpSp>
          <p:nvGrpSpPr>
            <p:cNvPr id="46" name="กลุ่ม 45">
              <a:extLst>
                <a:ext uri="{FF2B5EF4-FFF2-40B4-BE49-F238E27FC236}">
                  <a16:creationId xmlns:a16="http://schemas.microsoft.com/office/drawing/2014/main" id="{B17AF19B-5841-2938-D325-7DBF7FDD804C}"/>
                </a:ext>
              </a:extLst>
            </p:cNvPr>
            <p:cNvGrpSpPr/>
            <p:nvPr/>
          </p:nvGrpSpPr>
          <p:grpSpPr>
            <a:xfrm>
              <a:off x="7875229" y="5468250"/>
              <a:ext cx="1061941" cy="277359"/>
              <a:chOff x="7192032" y="2642391"/>
              <a:chExt cx="1061941" cy="277359"/>
            </a:xfrm>
          </p:grpSpPr>
          <p:sp>
            <p:nvSpPr>
              <p:cNvPr id="47" name="วงรี 46">
                <a:extLst>
                  <a:ext uri="{FF2B5EF4-FFF2-40B4-BE49-F238E27FC236}">
                    <a16:creationId xmlns:a16="http://schemas.microsoft.com/office/drawing/2014/main" id="{0F80775C-EAA9-AA12-3F87-F60416634F4F}"/>
                  </a:ext>
                </a:extLst>
              </p:cNvPr>
              <p:cNvSpPr/>
              <p:nvPr/>
            </p:nvSpPr>
            <p:spPr>
              <a:xfrm>
                <a:off x="8002046" y="2642391"/>
                <a:ext cx="251927" cy="277359"/>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8</a:t>
                </a:r>
                <a:endParaRPr lang="en-GB" dirty="0">
                  <a:solidFill>
                    <a:sysClr val="windowText" lastClr="000000"/>
                  </a:solidFill>
                  <a:latin typeface="Arial" panose="020B0604020202020204" pitchFamily="34" charset="0"/>
                  <a:cs typeface="Arial" panose="020B0604020202020204" pitchFamily="34" charset="0"/>
                </a:endParaRPr>
              </a:p>
            </p:txBody>
          </p:sp>
          <p:cxnSp>
            <p:nvCxnSpPr>
              <p:cNvPr id="48" name="ลูกศรเชื่อมต่อแบบตรง 47">
                <a:extLst>
                  <a:ext uri="{FF2B5EF4-FFF2-40B4-BE49-F238E27FC236}">
                    <a16:creationId xmlns:a16="http://schemas.microsoft.com/office/drawing/2014/main" id="{AF7B1BA3-5931-ABA3-E09A-85DC1E53CD4F}"/>
                  </a:ext>
                </a:extLst>
              </p:cNvPr>
              <p:cNvCxnSpPr/>
              <p:nvPr/>
            </p:nvCxnSpPr>
            <p:spPr>
              <a:xfrm>
                <a:off x="7192032" y="2781071"/>
                <a:ext cx="8100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5564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4" grpId="0"/>
      <p:bldP spid="37" grpId="0"/>
      <p:bldP spid="39" grpId="0"/>
      <p:bldP spid="41"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6D3EA3C-6308-0C97-3005-89C6A7DA6B42}"/>
              </a:ext>
            </a:extLst>
          </p:cNvPr>
          <p:cNvSpPr>
            <a:spLocks noGrp="1"/>
          </p:cNvSpPr>
          <p:nvPr>
            <p:ph type="title"/>
          </p:nvPr>
        </p:nvSpPr>
        <p:spPr>
          <a:xfrm>
            <a:off x="4113245" y="234497"/>
            <a:ext cx="5683898" cy="1325563"/>
          </a:xfrm>
        </p:spPr>
        <p:txBody>
          <a:bodyPr/>
          <a:lstStyle/>
          <a:p>
            <a:r>
              <a:rPr lang="en-GB" b="1" dirty="0"/>
              <a:t>rPPG extraction and HR calculation</a:t>
            </a:r>
          </a:p>
        </p:txBody>
      </p:sp>
      <p:sp>
        <p:nvSpPr>
          <p:cNvPr id="3" name="ตัวแทนเนื้อหา 2">
            <a:extLst>
              <a:ext uri="{FF2B5EF4-FFF2-40B4-BE49-F238E27FC236}">
                <a16:creationId xmlns:a16="http://schemas.microsoft.com/office/drawing/2014/main" id="{0A50172C-0423-B125-6D47-A2FF35A6A7A2}"/>
              </a:ext>
            </a:extLst>
          </p:cNvPr>
          <p:cNvSpPr>
            <a:spLocks noGrp="1"/>
          </p:cNvSpPr>
          <p:nvPr>
            <p:ph idx="1"/>
          </p:nvPr>
        </p:nvSpPr>
        <p:spPr>
          <a:xfrm>
            <a:off x="1880666" y="1560059"/>
            <a:ext cx="9673856" cy="413709"/>
          </a:xfrm>
        </p:spPr>
        <p:txBody>
          <a:bodyPr>
            <a:normAutofit lnSpcReduction="10000"/>
          </a:bodyPr>
          <a:lstStyle/>
          <a:p>
            <a:r>
              <a:rPr lang="en-US" sz="2400" dirty="0"/>
              <a:t>Overview of the </a:t>
            </a:r>
            <a:r>
              <a:rPr lang="en-US" sz="2400" dirty="0" err="1"/>
              <a:t>rPPG</a:t>
            </a:r>
            <a:r>
              <a:rPr lang="en-US" sz="2400" dirty="0"/>
              <a:t> signal extraction process</a:t>
            </a:r>
          </a:p>
          <a:p>
            <a:endParaRPr lang="en-GB" sz="2400" dirty="0"/>
          </a:p>
        </p:txBody>
      </p:sp>
      <p:pic>
        <p:nvPicPr>
          <p:cNvPr id="5" name="รูปภาพ 4">
            <a:extLst>
              <a:ext uri="{FF2B5EF4-FFF2-40B4-BE49-F238E27FC236}">
                <a16:creationId xmlns:a16="http://schemas.microsoft.com/office/drawing/2014/main" id="{960CC2A4-D145-41C9-BA98-1735979538C5}"/>
              </a:ext>
            </a:extLst>
          </p:cNvPr>
          <p:cNvPicPr>
            <a:picLocks noChangeAspect="1"/>
          </p:cNvPicPr>
          <p:nvPr/>
        </p:nvPicPr>
        <p:blipFill rotWithShape="1">
          <a:blip r:embed="rId3"/>
          <a:srcRect t="3122"/>
          <a:stretch/>
        </p:blipFill>
        <p:spPr>
          <a:xfrm>
            <a:off x="2523806" y="1884559"/>
            <a:ext cx="6609129" cy="3568068"/>
          </a:xfrm>
          <a:prstGeom prst="rect">
            <a:avLst/>
          </a:prstGeom>
        </p:spPr>
      </p:pic>
      <p:grpSp>
        <p:nvGrpSpPr>
          <p:cNvPr id="9" name="กลุ่ม 8">
            <a:extLst>
              <a:ext uri="{FF2B5EF4-FFF2-40B4-BE49-F238E27FC236}">
                <a16:creationId xmlns:a16="http://schemas.microsoft.com/office/drawing/2014/main" id="{4B4C1B56-CB6E-91F6-7C66-DCD5BB3766C6}"/>
              </a:ext>
            </a:extLst>
          </p:cNvPr>
          <p:cNvGrpSpPr/>
          <p:nvPr/>
        </p:nvGrpSpPr>
        <p:grpSpPr>
          <a:xfrm>
            <a:off x="1326020" y="5421795"/>
            <a:ext cx="3435550" cy="613636"/>
            <a:chOff x="1225659" y="5452627"/>
            <a:chExt cx="3435550" cy="613636"/>
          </a:xfrm>
        </p:grpSpPr>
        <p:pic>
          <p:nvPicPr>
            <p:cNvPr id="6" name="รูปภาพ 5">
              <a:extLst>
                <a:ext uri="{FF2B5EF4-FFF2-40B4-BE49-F238E27FC236}">
                  <a16:creationId xmlns:a16="http://schemas.microsoft.com/office/drawing/2014/main" id="{DC2FCA50-2128-FAAD-85F6-3002664AD85B}"/>
                </a:ext>
              </a:extLst>
            </p:cNvPr>
            <p:cNvPicPr>
              <a:picLocks noChangeAspect="1"/>
            </p:cNvPicPr>
            <p:nvPr/>
          </p:nvPicPr>
          <p:blipFill rotWithShape="1">
            <a:blip r:embed="rId4"/>
            <a:srcRect t="26829" b="19662"/>
            <a:stretch/>
          </p:blipFill>
          <p:spPr>
            <a:xfrm>
              <a:off x="1225659" y="5777126"/>
              <a:ext cx="3435550" cy="289137"/>
            </a:xfrm>
            <a:prstGeom prst="rect">
              <a:avLst/>
            </a:prstGeom>
          </p:spPr>
        </p:pic>
        <p:cxnSp>
          <p:nvCxnSpPr>
            <p:cNvPr id="7" name="ลูกศรเชื่อมต่อแบบตรง 6">
              <a:extLst>
                <a:ext uri="{FF2B5EF4-FFF2-40B4-BE49-F238E27FC236}">
                  <a16:creationId xmlns:a16="http://schemas.microsoft.com/office/drawing/2014/main" id="{181B2518-6CB4-7D73-BE1E-B64BA9EB4F9D}"/>
                </a:ext>
              </a:extLst>
            </p:cNvPr>
            <p:cNvCxnSpPr>
              <a:cxnSpLocks/>
            </p:cNvCxnSpPr>
            <p:nvPr/>
          </p:nvCxnSpPr>
          <p:spPr>
            <a:xfrm>
              <a:off x="3035678" y="5452627"/>
              <a:ext cx="0" cy="30252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กลุ่ม 12">
            <a:extLst>
              <a:ext uri="{FF2B5EF4-FFF2-40B4-BE49-F238E27FC236}">
                <a16:creationId xmlns:a16="http://schemas.microsoft.com/office/drawing/2014/main" id="{33DE500A-E566-D4E7-C632-E4AC0B8B1B87}"/>
              </a:ext>
            </a:extLst>
          </p:cNvPr>
          <p:cNvGrpSpPr/>
          <p:nvPr/>
        </p:nvGrpSpPr>
        <p:grpSpPr>
          <a:xfrm>
            <a:off x="5482949" y="5421795"/>
            <a:ext cx="690841" cy="751123"/>
            <a:chOff x="5482949" y="5421795"/>
            <a:chExt cx="690841" cy="751123"/>
          </a:xfrm>
        </p:grpSpPr>
        <p:cxnSp>
          <p:nvCxnSpPr>
            <p:cNvPr id="10" name="ลูกศรเชื่อมต่อแบบตรง 9">
              <a:extLst>
                <a:ext uri="{FF2B5EF4-FFF2-40B4-BE49-F238E27FC236}">
                  <a16:creationId xmlns:a16="http://schemas.microsoft.com/office/drawing/2014/main" id="{DD7B75CD-CCE2-98E7-A366-EE555A540879}"/>
                </a:ext>
              </a:extLst>
            </p:cNvPr>
            <p:cNvCxnSpPr>
              <a:cxnSpLocks/>
            </p:cNvCxnSpPr>
            <p:nvPr/>
          </p:nvCxnSpPr>
          <p:spPr>
            <a:xfrm>
              <a:off x="5764010" y="5421795"/>
              <a:ext cx="0" cy="30252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2" name="รูปภาพ 11">
              <a:extLst>
                <a:ext uri="{FF2B5EF4-FFF2-40B4-BE49-F238E27FC236}">
                  <a16:creationId xmlns:a16="http://schemas.microsoft.com/office/drawing/2014/main" id="{CC473A47-48BD-9170-B439-AB41BF7F8CB9}"/>
                </a:ext>
              </a:extLst>
            </p:cNvPr>
            <p:cNvPicPr>
              <a:picLocks noChangeAspect="1"/>
            </p:cNvPicPr>
            <p:nvPr/>
          </p:nvPicPr>
          <p:blipFill>
            <a:blip r:embed="rId5"/>
            <a:stretch>
              <a:fillRect/>
            </a:stretch>
          </p:blipFill>
          <p:spPr>
            <a:xfrm>
              <a:off x="5482949" y="5724320"/>
              <a:ext cx="690841" cy="448598"/>
            </a:xfrm>
            <a:prstGeom prst="rect">
              <a:avLst/>
            </a:prstGeom>
          </p:spPr>
        </p:pic>
      </p:grpSp>
      <p:grpSp>
        <p:nvGrpSpPr>
          <p:cNvPr id="21" name="กลุ่ม 20">
            <a:extLst>
              <a:ext uri="{FF2B5EF4-FFF2-40B4-BE49-F238E27FC236}">
                <a16:creationId xmlns:a16="http://schemas.microsoft.com/office/drawing/2014/main" id="{7182F335-8E40-8891-8945-439658C90A65}"/>
              </a:ext>
            </a:extLst>
          </p:cNvPr>
          <p:cNvGrpSpPr/>
          <p:nvPr/>
        </p:nvGrpSpPr>
        <p:grpSpPr>
          <a:xfrm>
            <a:off x="8614743" y="1898480"/>
            <a:ext cx="2728479" cy="2078264"/>
            <a:chOff x="7064724" y="4392643"/>
            <a:chExt cx="2728479" cy="2078264"/>
          </a:xfrm>
        </p:grpSpPr>
        <p:grpSp>
          <p:nvGrpSpPr>
            <p:cNvPr id="17" name="กลุ่ม 16">
              <a:extLst>
                <a:ext uri="{FF2B5EF4-FFF2-40B4-BE49-F238E27FC236}">
                  <a16:creationId xmlns:a16="http://schemas.microsoft.com/office/drawing/2014/main" id="{5CCEA82B-863E-382D-30FF-E428B2E4565B}"/>
                </a:ext>
              </a:extLst>
            </p:cNvPr>
            <p:cNvGrpSpPr/>
            <p:nvPr/>
          </p:nvGrpSpPr>
          <p:grpSpPr>
            <a:xfrm>
              <a:off x="7064724" y="4392643"/>
              <a:ext cx="2728479" cy="879740"/>
              <a:chOff x="7064724" y="4392643"/>
              <a:chExt cx="2728479" cy="879740"/>
            </a:xfrm>
          </p:grpSpPr>
          <p:pic>
            <p:nvPicPr>
              <p:cNvPr id="15" name="รูปภาพ 14">
                <a:extLst>
                  <a:ext uri="{FF2B5EF4-FFF2-40B4-BE49-F238E27FC236}">
                    <a16:creationId xmlns:a16="http://schemas.microsoft.com/office/drawing/2014/main" id="{9EF22C30-AC8D-2643-1870-4408D6BED808}"/>
                  </a:ext>
                </a:extLst>
              </p:cNvPr>
              <p:cNvPicPr>
                <a:picLocks noChangeAspect="1"/>
              </p:cNvPicPr>
              <p:nvPr/>
            </p:nvPicPr>
            <p:blipFill>
              <a:blip r:embed="rId6"/>
              <a:stretch>
                <a:fillRect/>
              </a:stretch>
            </p:blipFill>
            <p:spPr>
              <a:xfrm>
                <a:off x="7537996" y="4392643"/>
                <a:ext cx="2255207" cy="879740"/>
              </a:xfrm>
              <a:prstGeom prst="rect">
                <a:avLst/>
              </a:prstGeom>
            </p:spPr>
          </p:pic>
          <p:cxnSp>
            <p:nvCxnSpPr>
              <p:cNvPr id="16" name="ลูกศรเชื่อมต่อแบบตรง 15">
                <a:extLst>
                  <a:ext uri="{FF2B5EF4-FFF2-40B4-BE49-F238E27FC236}">
                    <a16:creationId xmlns:a16="http://schemas.microsoft.com/office/drawing/2014/main" id="{7846E8E1-4CC8-3A42-1FAE-73453E1B3A52}"/>
                  </a:ext>
                </a:extLst>
              </p:cNvPr>
              <p:cNvCxnSpPr>
                <a:cxnSpLocks/>
              </p:cNvCxnSpPr>
              <p:nvPr/>
            </p:nvCxnSpPr>
            <p:spPr>
              <a:xfrm flipV="1">
                <a:off x="7064724" y="5044668"/>
                <a:ext cx="348263" cy="18575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กลุ่ม 17">
              <a:extLst>
                <a:ext uri="{FF2B5EF4-FFF2-40B4-BE49-F238E27FC236}">
                  <a16:creationId xmlns:a16="http://schemas.microsoft.com/office/drawing/2014/main" id="{2A372707-B15E-DC07-1A67-809C674593F8}"/>
                </a:ext>
              </a:extLst>
            </p:cNvPr>
            <p:cNvGrpSpPr/>
            <p:nvPr/>
          </p:nvGrpSpPr>
          <p:grpSpPr>
            <a:xfrm rot="5400000">
              <a:off x="8085356" y="5785861"/>
              <a:ext cx="1118165" cy="251927"/>
              <a:chOff x="7265237" y="2252563"/>
              <a:chExt cx="1118165" cy="251927"/>
            </a:xfrm>
          </p:grpSpPr>
          <p:sp>
            <p:nvSpPr>
              <p:cNvPr id="19" name="วงรี 18">
                <a:extLst>
                  <a:ext uri="{FF2B5EF4-FFF2-40B4-BE49-F238E27FC236}">
                    <a16:creationId xmlns:a16="http://schemas.microsoft.com/office/drawing/2014/main" id="{7EB122A3-7840-BECA-15CD-4CA1E72674EC}"/>
                  </a:ext>
                </a:extLst>
              </p:cNvPr>
              <p:cNvSpPr/>
              <p:nvPr/>
            </p:nvSpPr>
            <p:spPr>
              <a:xfrm rot="16200000">
                <a:off x="8118759" y="2239847"/>
                <a:ext cx="251927" cy="277359"/>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9</a:t>
                </a:r>
                <a:endParaRPr lang="en-GB" dirty="0">
                  <a:solidFill>
                    <a:sysClr val="windowText" lastClr="000000"/>
                  </a:solidFill>
                  <a:latin typeface="Arial" panose="020B0604020202020204" pitchFamily="34" charset="0"/>
                  <a:cs typeface="Arial" panose="020B0604020202020204" pitchFamily="34" charset="0"/>
                </a:endParaRPr>
              </a:p>
            </p:txBody>
          </p:sp>
          <p:cxnSp>
            <p:nvCxnSpPr>
              <p:cNvPr id="20" name="ลูกศรเชื่อมต่อแบบตรง 19">
                <a:extLst>
                  <a:ext uri="{FF2B5EF4-FFF2-40B4-BE49-F238E27FC236}">
                    <a16:creationId xmlns:a16="http://schemas.microsoft.com/office/drawing/2014/main" id="{F9A035E3-FA11-6D54-45AA-01CE0BA43BBE}"/>
                  </a:ext>
                </a:extLst>
              </p:cNvPr>
              <p:cNvCxnSpPr/>
              <p:nvPr/>
            </p:nvCxnSpPr>
            <p:spPr>
              <a:xfrm>
                <a:off x="7265237" y="2378526"/>
                <a:ext cx="8100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5" name="กล่องข้อความ 24">
            <a:extLst>
              <a:ext uri="{FF2B5EF4-FFF2-40B4-BE49-F238E27FC236}">
                <a16:creationId xmlns:a16="http://schemas.microsoft.com/office/drawing/2014/main" id="{9A950C7F-05C1-A60D-78CA-7FEDB4B3C7E1}"/>
              </a:ext>
            </a:extLst>
          </p:cNvPr>
          <p:cNvSpPr txBox="1"/>
          <p:nvPr/>
        </p:nvSpPr>
        <p:spPr>
          <a:xfrm>
            <a:off x="6669809" y="4439559"/>
            <a:ext cx="4147588" cy="1477328"/>
          </a:xfrm>
          <a:prstGeom prst="rect">
            <a:avLst/>
          </a:prstGeom>
          <a:noFill/>
          <a:ln w="28575">
            <a:solidFill>
              <a:srgbClr val="FF0000"/>
            </a:solidFill>
          </a:ln>
        </p:spPr>
        <p:txBody>
          <a:bodyPr wrap="square">
            <a:spAutoFit/>
          </a:bodyPr>
          <a:lstStyle/>
          <a:p>
            <a:r>
              <a:rPr lang="en-GB" sz="1800" dirty="0">
                <a:latin typeface="Arial" panose="020B0604020202020204" pitchFamily="34" charset="0"/>
                <a:cs typeface="Arial" panose="020B0604020202020204" pitchFamily="34" charset="0"/>
              </a:rPr>
              <a:t>The bandpass filter with order = 3 and </a:t>
            </a:r>
            <a:r>
              <a:rPr lang="en-GB" sz="1800" dirty="0">
                <a:solidFill>
                  <a:srgbClr val="FF0000"/>
                </a:solidFill>
                <a:latin typeface="Arial" panose="020B0604020202020204" pitchFamily="34" charset="0"/>
                <a:cs typeface="Arial" panose="020B0604020202020204" pitchFamily="34" charset="0"/>
              </a:rPr>
              <a:t>passband frequency of 0.5 – 4 Hz</a:t>
            </a:r>
            <a:r>
              <a:rPr lang="en-GB" sz="1800" dirty="0">
                <a:latin typeface="Arial" panose="020B0604020202020204" pitchFamily="34" charset="0"/>
                <a:cs typeface="Arial" panose="020B0604020202020204" pitchFamily="34" charset="0"/>
              </a:rPr>
              <a:t>, </a:t>
            </a:r>
            <a:r>
              <a:rPr lang="en-GB" sz="1800" dirty="0">
                <a:solidFill>
                  <a:srgbClr val="0070C0"/>
                </a:solidFill>
                <a:latin typeface="Arial" panose="020B0604020202020204" pitchFamily="34" charset="0"/>
                <a:cs typeface="Arial" panose="020B0604020202020204" pitchFamily="34" charset="0"/>
              </a:rPr>
              <a:t>corresponding to a heart rate of 30-240 beats per minute (BPM) </a:t>
            </a:r>
            <a:r>
              <a:rPr lang="en-GB" sz="1800" dirty="0">
                <a:latin typeface="Arial" panose="020B0604020202020204" pitchFamily="34" charset="0"/>
                <a:cs typeface="Arial" panose="020B0604020202020204" pitchFamily="34" charset="0"/>
              </a:rPr>
              <a:t>is used to filter the </a:t>
            </a:r>
            <a:r>
              <a:rPr lang="en-GB" sz="1800" dirty="0" err="1">
                <a:latin typeface="Arial" panose="020B0604020202020204" pitchFamily="34" charset="0"/>
                <a:cs typeface="Arial" panose="020B0604020202020204" pitchFamily="34" charset="0"/>
              </a:rPr>
              <a:t>rPPG</a:t>
            </a:r>
            <a:r>
              <a:rPr lang="en-GB" sz="1800" dirty="0">
                <a:latin typeface="Arial" panose="020B0604020202020204" pitchFamily="34" charset="0"/>
                <a:cs typeface="Arial" panose="020B0604020202020204" pitchFamily="34" charset="0"/>
              </a:rPr>
              <a:t> signal of each skin area</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487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6D3EA3C-6308-0C97-3005-89C6A7DA6B42}"/>
              </a:ext>
            </a:extLst>
          </p:cNvPr>
          <p:cNvSpPr>
            <a:spLocks noGrp="1"/>
          </p:cNvSpPr>
          <p:nvPr>
            <p:ph type="title"/>
          </p:nvPr>
        </p:nvSpPr>
        <p:spPr>
          <a:xfrm>
            <a:off x="4113245" y="234497"/>
            <a:ext cx="5683898" cy="1325563"/>
          </a:xfrm>
        </p:spPr>
        <p:txBody>
          <a:bodyPr/>
          <a:lstStyle/>
          <a:p>
            <a:r>
              <a:rPr lang="en-GB" b="1" dirty="0"/>
              <a:t>rPPG extraction and HR calculation</a:t>
            </a:r>
          </a:p>
        </p:txBody>
      </p:sp>
      <p:sp>
        <p:nvSpPr>
          <p:cNvPr id="3" name="ตัวแทนเนื้อหา 2">
            <a:extLst>
              <a:ext uri="{FF2B5EF4-FFF2-40B4-BE49-F238E27FC236}">
                <a16:creationId xmlns:a16="http://schemas.microsoft.com/office/drawing/2014/main" id="{0A50172C-0423-B125-6D47-A2FF35A6A7A2}"/>
              </a:ext>
            </a:extLst>
          </p:cNvPr>
          <p:cNvSpPr>
            <a:spLocks noGrp="1"/>
          </p:cNvSpPr>
          <p:nvPr>
            <p:ph idx="1"/>
          </p:nvPr>
        </p:nvSpPr>
        <p:spPr>
          <a:xfrm>
            <a:off x="1880666" y="1560059"/>
            <a:ext cx="9673856" cy="4874195"/>
          </a:xfrm>
        </p:spPr>
        <p:txBody>
          <a:bodyPr>
            <a:normAutofit/>
          </a:bodyPr>
          <a:lstStyle/>
          <a:p>
            <a:r>
              <a:rPr lang="en-US" sz="2400" dirty="0">
                <a:effectLst/>
                <a:ea typeface="SimSun" panose="02010600030101010101" pitchFamily="2" charset="-122"/>
              </a:rPr>
              <a:t>HR is computed by applying an 1800-point Fast Fourier Transform (FFT) to </a:t>
            </a:r>
            <a:r>
              <a:rPr lang="en-US" sz="2400" b="1" i="1" dirty="0" err="1">
                <a:latin typeface="Times New Roman" panose="02020603050405020304" pitchFamily="18" charset="0"/>
                <a:ea typeface="SimSun" panose="02010600030101010101" pitchFamily="2" charset="-122"/>
              </a:rPr>
              <a:t>p</a:t>
            </a:r>
            <a:r>
              <a:rPr lang="en-US" sz="2400" i="1" baseline="-25000" dirty="0" err="1">
                <a:effectLst/>
                <a:latin typeface="Times New Roman" panose="02020603050405020304" pitchFamily="18" charset="0"/>
                <a:ea typeface="SimSun" panose="02010600030101010101" pitchFamily="2" charset="-122"/>
              </a:rPr>
              <a:t>avg</a:t>
            </a:r>
            <a:r>
              <a:rPr lang="en-US" sz="2400" dirty="0">
                <a:effectLst/>
                <a:latin typeface="Times New Roman" panose="02020603050405020304" pitchFamily="18" charset="0"/>
                <a:ea typeface="SimSun" panose="02010600030101010101" pitchFamily="2" charset="-122"/>
              </a:rPr>
              <a:t>(</a:t>
            </a:r>
            <a:r>
              <a:rPr lang="en-US" sz="2400" i="1" dirty="0">
                <a:effectLst/>
                <a:latin typeface="Times New Roman" panose="02020603050405020304" pitchFamily="18" charset="0"/>
                <a:ea typeface="SimSun" panose="02010600030101010101" pitchFamily="2" charset="-122"/>
              </a:rPr>
              <a:t>t</a:t>
            </a:r>
            <a:r>
              <a:rPr lang="en-US" sz="2400" dirty="0">
                <a:effectLst/>
                <a:latin typeface="Times New Roman" panose="02020603050405020304" pitchFamily="18" charset="0"/>
                <a:ea typeface="SimSun" panose="02010600030101010101" pitchFamily="2" charset="-122"/>
              </a:rPr>
              <a:t>)</a:t>
            </a:r>
          </a:p>
          <a:p>
            <a:r>
              <a:rPr lang="en-GB" sz="2400" dirty="0"/>
              <a:t>The frequency component that has the highest amplitude is considered as HR in Hz.</a:t>
            </a:r>
          </a:p>
          <a:p>
            <a:r>
              <a:rPr lang="en-GB" sz="2400" dirty="0"/>
              <a:t>HR in BPM is obtained by multiplying the frequency with 60</a:t>
            </a:r>
          </a:p>
          <a:p>
            <a:endParaRPr lang="en-GB" sz="2400" dirty="0"/>
          </a:p>
        </p:txBody>
      </p:sp>
      <p:grpSp>
        <p:nvGrpSpPr>
          <p:cNvPr id="27" name="กลุ่ม 26">
            <a:extLst>
              <a:ext uri="{FF2B5EF4-FFF2-40B4-BE49-F238E27FC236}">
                <a16:creationId xmlns:a16="http://schemas.microsoft.com/office/drawing/2014/main" id="{FF78BA2C-A23F-B937-8F84-52096554C054}"/>
              </a:ext>
            </a:extLst>
          </p:cNvPr>
          <p:cNvGrpSpPr/>
          <p:nvPr/>
        </p:nvGrpSpPr>
        <p:grpSpPr>
          <a:xfrm>
            <a:off x="4269755" y="3637090"/>
            <a:ext cx="3652489" cy="752475"/>
            <a:chOff x="4269755" y="3637090"/>
            <a:chExt cx="3652489" cy="752475"/>
          </a:xfrm>
        </p:grpSpPr>
        <p:pic>
          <p:nvPicPr>
            <p:cNvPr id="8" name="รูปภาพ 7">
              <a:extLst>
                <a:ext uri="{FF2B5EF4-FFF2-40B4-BE49-F238E27FC236}">
                  <a16:creationId xmlns:a16="http://schemas.microsoft.com/office/drawing/2014/main" id="{B43C46B5-8B7B-E4AA-C176-8BFAFBE9054B}"/>
                </a:ext>
              </a:extLst>
            </p:cNvPr>
            <p:cNvPicPr>
              <a:picLocks noChangeAspect="1"/>
            </p:cNvPicPr>
            <p:nvPr/>
          </p:nvPicPr>
          <p:blipFill>
            <a:blip r:embed="rId3"/>
            <a:stretch>
              <a:fillRect/>
            </a:stretch>
          </p:blipFill>
          <p:spPr>
            <a:xfrm>
              <a:off x="4269755" y="3637090"/>
              <a:ext cx="2076450" cy="752475"/>
            </a:xfrm>
            <a:prstGeom prst="rect">
              <a:avLst/>
            </a:prstGeom>
          </p:spPr>
        </p:pic>
        <p:grpSp>
          <p:nvGrpSpPr>
            <p:cNvPr id="23" name="กลุ่ม 22">
              <a:extLst>
                <a:ext uri="{FF2B5EF4-FFF2-40B4-BE49-F238E27FC236}">
                  <a16:creationId xmlns:a16="http://schemas.microsoft.com/office/drawing/2014/main" id="{A3278931-3ABB-42B0-CF42-E8AB6359C6AA}"/>
                </a:ext>
              </a:extLst>
            </p:cNvPr>
            <p:cNvGrpSpPr/>
            <p:nvPr/>
          </p:nvGrpSpPr>
          <p:grpSpPr>
            <a:xfrm>
              <a:off x="6519049" y="3767764"/>
              <a:ext cx="1403195" cy="491127"/>
              <a:chOff x="6268844" y="3751593"/>
              <a:chExt cx="1403195" cy="491127"/>
            </a:xfrm>
          </p:grpSpPr>
          <p:sp>
            <p:nvSpPr>
              <p:cNvPr id="14" name="วงรี 13">
                <a:extLst>
                  <a:ext uri="{FF2B5EF4-FFF2-40B4-BE49-F238E27FC236}">
                    <a16:creationId xmlns:a16="http://schemas.microsoft.com/office/drawing/2014/main" id="{97B6954F-A751-074E-14CB-487AD57754D5}"/>
                  </a:ext>
                </a:extLst>
              </p:cNvPr>
              <p:cNvSpPr/>
              <p:nvPr/>
            </p:nvSpPr>
            <p:spPr>
              <a:xfrm>
                <a:off x="7078858" y="3751593"/>
                <a:ext cx="593181" cy="491127"/>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latin typeface="Arial" panose="020B0604020202020204" pitchFamily="34" charset="0"/>
                    <a:cs typeface="Arial" panose="020B0604020202020204" pitchFamily="34" charset="0"/>
                  </a:rPr>
                  <a:t>10</a:t>
                </a:r>
                <a:endParaRPr lang="en-GB" sz="1600" dirty="0">
                  <a:solidFill>
                    <a:sysClr val="windowText" lastClr="000000"/>
                  </a:solidFill>
                  <a:latin typeface="Arial" panose="020B0604020202020204" pitchFamily="34" charset="0"/>
                  <a:cs typeface="Arial" panose="020B0604020202020204" pitchFamily="34" charset="0"/>
                </a:endParaRPr>
              </a:p>
            </p:txBody>
          </p:sp>
          <p:cxnSp>
            <p:nvCxnSpPr>
              <p:cNvPr id="22" name="ลูกศรเชื่อมต่อแบบตรง 21">
                <a:extLst>
                  <a:ext uri="{FF2B5EF4-FFF2-40B4-BE49-F238E27FC236}">
                    <a16:creationId xmlns:a16="http://schemas.microsoft.com/office/drawing/2014/main" id="{08367FF4-86EA-D108-B658-F2888BA59B93}"/>
                  </a:ext>
                </a:extLst>
              </p:cNvPr>
              <p:cNvCxnSpPr/>
              <p:nvPr/>
            </p:nvCxnSpPr>
            <p:spPr>
              <a:xfrm>
                <a:off x="6268844" y="3997156"/>
                <a:ext cx="8100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6" name="กล่องข้อความ 25">
            <a:extLst>
              <a:ext uri="{FF2B5EF4-FFF2-40B4-BE49-F238E27FC236}">
                <a16:creationId xmlns:a16="http://schemas.microsoft.com/office/drawing/2014/main" id="{370B5ED0-1131-E731-28EC-1C1657CB1BD2}"/>
              </a:ext>
            </a:extLst>
          </p:cNvPr>
          <p:cNvSpPr txBox="1"/>
          <p:nvPr/>
        </p:nvSpPr>
        <p:spPr>
          <a:xfrm>
            <a:off x="2310857" y="4352881"/>
            <a:ext cx="8070695" cy="400110"/>
          </a:xfrm>
          <a:prstGeom prst="rect">
            <a:avLst/>
          </a:prstGeom>
          <a:noFill/>
        </p:spPr>
        <p:txBody>
          <a:bodyPr wrap="square">
            <a:spAutoFit/>
          </a:bodyPr>
          <a:lstStyle/>
          <a:p>
            <a:r>
              <a:rPr lang="en-US" sz="2000" dirty="0">
                <a:effectLst/>
                <a:latin typeface="Arial" panose="020B0604020202020204" pitchFamily="34" charset="0"/>
                <a:ea typeface="SimSun" panose="02010600030101010101" pitchFamily="2" charset="-122"/>
                <a:cs typeface="Arial" panose="020B0604020202020204" pitchFamily="34" charset="0"/>
              </a:rPr>
              <a:t>where</a:t>
            </a:r>
            <a:r>
              <a:rPr lang="en-US" sz="1800" dirty="0">
                <a:effectLst/>
                <a:latin typeface="Times New Roman" panose="02020603050405020304" pitchFamily="18" charset="0"/>
                <a:ea typeface="SimSun" panose="02010600030101010101" pitchFamily="2" charset="-122"/>
              </a:rPr>
              <a:t> </a:t>
            </a:r>
            <a:r>
              <a:rPr lang="en-US" sz="2000" i="1" dirty="0">
                <a:effectLst/>
                <a:latin typeface="Times New Roman" panose="02020603050405020304" pitchFamily="18" charset="0"/>
                <a:ea typeface="SimSun" panose="02010600030101010101" pitchFamily="2" charset="-122"/>
              </a:rPr>
              <a:t>f</a:t>
            </a:r>
            <a:r>
              <a:rPr lang="en-US" sz="2000" i="1" baseline="-25000" dirty="0">
                <a:effectLst/>
                <a:latin typeface="Times New Roman" panose="02020603050405020304" pitchFamily="18" charset="0"/>
                <a:ea typeface="SimSun" panose="02010600030101010101" pitchFamily="2" charset="-122"/>
              </a:rPr>
              <a:t>max</a:t>
            </a:r>
            <a:r>
              <a:rPr lang="en-US" sz="1800" dirty="0">
                <a:effectLst/>
                <a:latin typeface="Times New Roman" panose="02020603050405020304" pitchFamily="18" charset="0"/>
                <a:ea typeface="SimSun" panose="02010600030101010101" pitchFamily="2" charset="-122"/>
              </a:rPr>
              <a:t> </a:t>
            </a:r>
            <a:r>
              <a:rPr lang="en-US" sz="2000" dirty="0">
                <a:effectLst/>
                <a:latin typeface="Arial" panose="020B0604020202020204" pitchFamily="34" charset="0"/>
                <a:ea typeface="SimSun" panose="02010600030101010101" pitchFamily="2" charset="-122"/>
                <a:cs typeface="Arial" panose="020B0604020202020204" pitchFamily="34" charset="0"/>
              </a:rPr>
              <a:t>is the frequency component having the highest amplitude</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017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5AFB8E7-C0FB-3DDE-0FE4-8793C91A7D0E}"/>
              </a:ext>
            </a:extLst>
          </p:cNvPr>
          <p:cNvSpPr>
            <a:spLocks noGrp="1"/>
          </p:cNvSpPr>
          <p:nvPr>
            <p:ph type="title"/>
          </p:nvPr>
        </p:nvSpPr>
        <p:spPr>
          <a:xfrm>
            <a:off x="3124199" y="242461"/>
            <a:ext cx="7915507" cy="1325563"/>
          </a:xfrm>
        </p:spPr>
        <p:txBody>
          <a:bodyPr>
            <a:normAutofit fontScale="90000"/>
          </a:bodyPr>
          <a:lstStyle/>
          <a:p>
            <a:r>
              <a:rPr lang="en-GB" b="1" dirty="0">
                <a:latin typeface="Arial" panose="020B0604020202020204" pitchFamily="34" charset="0"/>
                <a:cs typeface="Arial" panose="020B0604020202020204" pitchFamily="34" charset="0"/>
              </a:rPr>
              <a:t>Find optimum </a:t>
            </a:r>
            <a:r>
              <a:rPr lang="en-GB" b="1" dirty="0" err="1">
                <a:latin typeface="Arial" panose="020B0604020202020204" pitchFamily="34" charset="0"/>
                <a:cs typeface="Arial" panose="020B0604020202020204" pitchFamily="34" charset="0"/>
              </a:rPr>
              <a:t>rPPG</a:t>
            </a:r>
            <a:r>
              <a:rPr lang="en-GB" b="1" dirty="0">
                <a:latin typeface="Arial" panose="020B0604020202020204" pitchFamily="34" charset="0"/>
                <a:cs typeface="Arial" panose="020B0604020202020204" pitchFamily="34" charset="0"/>
              </a:rPr>
              <a:t> frequency band using the majority vote</a:t>
            </a:r>
            <a:endParaRPr lang="en-GB" b="1" dirty="0"/>
          </a:p>
        </p:txBody>
      </p:sp>
      <p:sp>
        <p:nvSpPr>
          <p:cNvPr id="3" name="ตัวแทนเนื้อหา 2">
            <a:extLst>
              <a:ext uri="{FF2B5EF4-FFF2-40B4-BE49-F238E27FC236}">
                <a16:creationId xmlns:a16="http://schemas.microsoft.com/office/drawing/2014/main" id="{61606FDB-2177-3599-A647-3A0955BEE3B8}"/>
              </a:ext>
            </a:extLst>
          </p:cNvPr>
          <p:cNvSpPr>
            <a:spLocks noGrp="1"/>
          </p:cNvSpPr>
          <p:nvPr>
            <p:ph idx="1"/>
          </p:nvPr>
        </p:nvSpPr>
        <p:spPr>
          <a:xfrm>
            <a:off x="1713397" y="1803322"/>
            <a:ext cx="8266944" cy="1325563"/>
          </a:xfrm>
        </p:spPr>
        <p:txBody>
          <a:bodyPr>
            <a:normAutofit/>
          </a:bodyPr>
          <a:lstStyle/>
          <a:p>
            <a:r>
              <a:rPr lang="en-US" sz="1800" dirty="0"/>
              <a:t>Short Time </a:t>
            </a:r>
            <a:r>
              <a:rPr lang="en-US" sz="1800" dirty="0">
                <a:effectLst/>
                <a:ea typeface="SimSun" panose="02010600030101010101" pitchFamily="2" charset="-122"/>
              </a:rPr>
              <a:t>Fourier Transform (STFT)</a:t>
            </a:r>
            <a:r>
              <a:rPr lang="en-US" sz="1800" dirty="0"/>
              <a:t> </a:t>
            </a:r>
            <a:r>
              <a:rPr lang="en-US" sz="1800" dirty="0">
                <a:effectLst/>
                <a:ea typeface="SimSun" panose="02010600030101010101" pitchFamily="2" charset="-122"/>
              </a:rPr>
              <a:t>with </a:t>
            </a:r>
            <a:r>
              <a:rPr lang="en-US" sz="1800" dirty="0" err="1">
                <a:effectLst/>
                <a:ea typeface="SimSun" panose="02010600030101010101" pitchFamily="2" charset="-122"/>
              </a:rPr>
              <a:t>nperseg</a:t>
            </a:r>
            <a:r>
              <a:rPr lang="en-US" sz="1800" dirty="0">
                <a:effectLst/>
                <a:ea typeface="SimSun" panose="02010600030101010101" pitchFamily="2" charset="-122"/>
              </a:rPr>
              <a:t> = 90 (3 seconds), </a:t>
            </a:r>
            <a:r>
              <a:rPr lang="en-US" sz="1800" dirty="0" err="1">
                <a:effectLst/>
                <a:ea typeface="SimSun" panose="02010600030101010101" pitchFamily="2" charset="-122"/>
              </a:rPr>
              <a:t>noverlap</a:t>
            </a:r>
            <a:r>
              <a:rPr lang="en-US" sz="1800" dirty="0">
                <a:effectLst/>
                <a:ea typeface="SimSun" panose="02010600030101010101" pitchFamily="2" charset="-122"/>
              </a:rPr>
              <a:t> = 75, and </a:t>
            </a:r>
            <a:r>
              <a:rPr lang="en-US" sz="1800" dirty="0" err="1">
                <a:effectLst/>
                <a:ea typeface="SimSun" panose="02010600030101010101" pitchFamily="2" charset="-122"/>
              </a:rPr>
              <a:t>nfft</a:t>
            </a:r>
            <a:r>
              <a:rPr lang="en-US" sz="1800" dirty="0">
                <a:effectLst/>
                <a:ea typeface="SimSun" panose="02010600030101010101" pitchFamily="2" charset="-122"/>
              </a:rPr>
              <a:t> = 1800 is used to divide the 10-sec average </a:t>
            </a:r>
            <a:r>
              <a:rPr lang="en-US" sz="1800" dirty="0" err="1">
                <a:effectLst/>
                <a:ea typeface="SimSun" panose="02010600030101010101" pitchFamily="2" charset="-122"/>
              </a:rPr>
              <a:t>rPPG</a:t>
            </a:r>
            <a:r>
              <a:rPr lang="en-US" sz="1800" dirty="0">
                <a:effectLst/>
                <a:ea typeface="SimSun" panose="02010600030101010101" pitchFamily="2" charset="-122"/>
              </a:rPr>
              <a:t> signal,</a:t>
            </a:r>
            <a:r>
              <a:rPr lang="en-US" sz="1800" dirty="0">
                <a:effectLst/>
                <a:latin typeface="Times New Roman" panose="02020603050405020304" pitchFamily="18" charset="0"/>
                <a:ea typeface="SimSun" panose="02010600030101010101" pitchFamily="2" charset="-122"/>
              </a:rPr>
              <a:t> </a:t>
            </a:r>
            <a:r>
              <a:rPr lang="en-US" sz="1800" b="1" i="1" dirty="0" err="1">
                <a:latin typeface="Times New Roman" panose="02020603050405020304" pitchFamily="18" charset="0"/>
                <a:ea typeface="SimSun" panose="02010600030101010101" pitchFamily="2" charset="-122"/>
              </a:rPr>
              <a:t>p</a:t>
            </a:r>
            <a:r>
              <a:rPr lang="en-US" sz="1800" i="1" baseline="-25000" dirty="0" err="1">
                <a:effectLst/>
                <a:latin typeface="Times New Roman" panose="02020603050405020304" pitchFamily="18" charset="0"/>
                <a:ea typeface="SimSun" panose="02010600030101010101" pitchFamily="2" charset="-122"/>
              </a:rPr>
              <a:t>avg</a:t>
            </a:r>
            <a:r>
              <a:rPr lang="en-US" sz="1800" dirty="0">
                <a:effectLst/>
                <a:latin typeface="Times New Roman" panose="02020603050405020304" pitchFamily="18" charset="0"/>
                <a:ea typeface="SimSun" panose="02010600030101010101" pitchFamily="2" charset="-122"/>
              </a:rPr>
              <a:t>(</a:t>
            </a:r>
            <a:r>
              <a:rPr lang="en-US" sz="1800" i="1" dirty="0">
                <a:effectLst/>
                <a:latin typeface="Times New Roman" panose="02020603050405020304" pitchFamily="18" charset="0"/>
                <a:ea typeface="SimSun" panose="02010600030101010101" pitchFamily="2" charset="-122"/>
              </a:rPr>
              <a:t>t</a:t>
            </a:r>
            <a:r>
              <a:rPr lang="en-US" sz="1800" dirty="0">
                <a:effectLst/>
                <a:latin typeface="Times New Roman" panose="02020603050405020304" pitchFamily="18" charset="0"/>
                <a:ea typeface="SimSun" panose="02010600030101010101" pitchFamily="2" charset="-122"/>
              </a:rPr>
              <a:t>)</a:t>
            </a:r>
            <a:r>
              <a:rPr lang="en-US" sz="1800" dirty="0">
                <a:effectLst/>
                <a:ea typeface="SimSun" panose="02010600030101010101" pitchFamily="2" charset="-122"/>
              </a:rPr>
              <a:t>, into 15 subintervals</a:t>
            </a:r>
          </a:p>
          <a:p>
            <a:r>
              <a:rPr lang="en-US" sz="1800" dirty="0">
                <a:effectLst/>
                <a:latin typeface="Times New Roman" panose="02020603050405020304" pitchFamily="18" charset="0"/>
                <a:ea typeface="SimSun" panose="02010600030101010101" pitchFamily="2" charset="-122"/>
              </a:rPr>
              <a:t>The HR of each subinterval is calculated using </a:t>
            </a:r>
            <a:r>
              <a:rPr lang="en-US" sz="1800" dirty="0">
                <a:latin typeface="Times New Roman" panose="02020603050405020304" pitchFamily="18" charset="0"/>
                <a:ea typeface="SimSun" panose="02010600030101010101" pitchFamily="2" charset="-122"/>
              </a:rPr>
              <a:t>equation 10</a:t>
            </a:r>
            <a:endParaRPr lang="en-US" sz="1800" dirty="0">
              <a:effectLst/>
              <a:ea typeface="SimSun" panose="02010600030101010101" pitchFamily="2" charset="-122"/>
            </a:endParaRPr>
          </a:p>
          <a:p>
            <a:endParaRPr lang="en-GB" sz="2400" dirty="0"/>
          </a:p>
        </p:txBody>
      </p:sp>
      <p:pic>
        <p:nvPicPr>
          <p:cNvPr id="5122" name="Picture 2">
            <a:extLst>
              <a:ext uri="{FF2B5EF4-FFF2-40B4-BE49-F238E27FC236}">
                <a16:creationId xmlns:a16="http://schemas.microsoft.com/office/drawing/2014/main" id="{61120716-B2CA-AD00-A46A-4E92ECAA2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689" y="3009580"/>
            <a:ext cx="4672622" cy="3605959"/>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กลุ่ม 22">
            <a:extLst>
              <a:ext uri="{FF2B5EF4-FFF2-40B4-BE49-F238E27FC236}">
                <a16:creationId xmlns:a16="http://schemas.microsoft.com/office/drawing/2014/main" id="{2BE175D5-E190-6C93-9EEC-1FDA48613A8C}"/>
              </a:ext>
            </a:extLst>
          </p:cNvPr>
          <p:cNvGrpSpPr/>
          <p:nvPr/>
        </p:nvGrpSpPr>
        <p:grpSpPr>
          <a:xfrm>
            <a:off x="2388218" y="3256156"/>
            <a:ext cx="3321207" cy="2910468"/>
            <a:chOff x="2388218" y="3256156"/>
            <a:chExt cx="3321207" cy="2910468"/>
          </a:xfrm>
        </p:grpSpPr>
        <p:sp>
          <p:nvSpPr>
            <p:cNvPr id="4" name="สี่เหลี่ยมผืนผ้า 3">
              <a:extLst>
                <a:ext uri="{FF2B5EF4-FFF2-40B4-BE49-F238E27FC236}">
                  <a16:creationId xmlns:a16="http://schemas.microsoft.com/office/drawing/2014/main" id="{8B53F282-E119-CADE-E882-7CE60CF670E7}"/>
                </a:ext>
              </a:extLst>
            </p:cNvPr>
            <p:cNvSpPr/>
            <p:nvPr/>
          </p:nvSpPr>
          <p:spPr>
            <a:xfrm>
              <a:off x="4572001" y="3256156"/>
              <a:ext cx="1137424" cy="2910468"/>
            </a:xfrm>
            <a:prstGeom prst="rect">
              <a:avLst/>
            </a:prstGeom>
            <a:solidFill>
              <a:srgbClr val="FFC000">
                <a:alpha val="9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กลุ่ม 4">
              <a:extLst>
                <a:ext uri="{FF2B5EF4-FFF2-40B4-BE49-F238E27FC236}">
                  <a16:creationId xmlns:a16="http://schemas.microsoft.com/office/drawing/2014/main" id="{104D4C90-66C6-47A6-EC9F-2231B4CEC4AF}"/>
                </a:ext>
              </a:extLst>
            </p:cNvPr>
            <p:cNvGrpSpPr/>
            <p:nvPr/>
          </p:nvGrpSpPr>
          <p:grpSpPr>
            <a:xfrm>
              <a:off x="2388218" y="3381355"/>
              <a:ext cx="2158565" cy="646331"/>
              <a:chOff x="3468335" y="1405718"/>
              <a:chExt cx="1427050" cy="646331"/>
            </a:xfrm>
          </p:grpSpPr>
          <p:sp>
            <p:nvSpPr>
              <p:cNvPr id="6" name="กล่องข้อความ 5">
                <a:extLst>
                  <a:ext uri="{FF2B5EF4-FFF2-40B4-BE49-F238E27FC236}">
                    <a16:creationId xmlns:a16="http://schemas.microsoft.com/office/drawing/2014/main" id="{E307DA9E-A68D-9F70-73AD-B30F924D3DDA}"/>
                  </a:ext>
                </a:extLst>
              </p:cNvPr>
              <p:cNvSpPr txBox="1"/>
              <p:nvPr/>
            </p:nvSpPr>
            <p:spPr>
              <a:xfrm>
                <a:off x="3468335" y="1405718"/>
                <a:ext cx="1326995" cy="646331"/>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Sub interval #1</a:t>
                </a:r>
              </a:p>
              <a:p>
                <a:r>
                  <a:rPr lang="en-US" b="1" dirty="0">
                    <a:solidFill>
                      <a:srgbClr val="FFC000"/>
                    </a:solidFill>
                    <a:latin typeface="Arial" panose="020B0604020202020204" pitchFamily="34" charset="0"/>
                    <a:cs typeface="Arial" panose="020B0604020202020204" pitchFamily="34" charset="0"/>
                  </a:rPr>
                  <a:t>HR#1</a:t>
                </a:r>
                <a:endParaRPr lang="en-GB" b="1" dirty="0">
                  <a:solidFill>
                    <a:srgbClr val="FFC000"/>
                  </a:solidFill>
                  <a:latin typeface="Arial" panose="020B0604020202020204" pitchFamily="34" charset="0"/>
                  <a:cs typeface="Arial" panose="020B0604020202020204" pitchFamily="34" charset="0"/>
                </a:endParaRPr>
              </a:p>
            </p:txBody>
          </p:sp>
          <p:cxnSp>
            <p:nvCxnSpPr>
              <p:cNvPr id="7" name="ลูกศรเชื่อมต่อแบบตรง 6">
                <a:extLst>
                  <a:ext uri="{FF2B5EF4-FFF2-40B4-BE49-F238E27FC236}">
                    <a16:creationId xmlns:a16="http://schemas.microsoft.com/office/drawing/2014/main" id="{4B8D1ECE-4E77-0C31-54CE-A3A3DB55D4C9}"/>
                  </a:ext>
                </a:extLst>
              </p:cNvPr>
              <p:cNvCxnSpPr>
                <a:cxnSpLocks/>
              </p:cNvCxnSpPr>
              <p:nvPr/>
            </p:nvCxnSpPr>
            <p:spPr>
              <a:xfrm flipH="1" flipV="1">
                <a:off x="4627755" y="1646378"/>
                <a:ext cx="267630" cy="1650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9" name="กลุ่ม 8">
            <a:extLst>
              <a:ext uri="{FF2B5EF4-FFF2-40B4-BE49-F238E27FC236}">
                <a16:creationId xmlns:a16="http://schemas.microsoft.com/office/drawing/2014/main" id="{45FDCF8D-4AFB-A5A5-DE92-895BEFD84029}"/>
              </a:ext>
            </a:extLst>
          </p:cNvPr>
          <p:cNvGrpSpPr/>
          <p:nvPr/>
        </p:nvGrpSpPr>
        <p:grpSpPr>
          <a:xfrm rot="10800000">
            <a:off x="3310055" y="6253542"/>
            <a:ext cx="2007220" cy="597295"/>
            <a:chOff x="3285700" y="1223945"/>
            <a:chExt cx="2206084" cy="597295"/>
          </a:xfrm>
        </p:grpSpPr>
        <p:sp>
          <p:nvSpPr>
            <p:cNvPr id="10" name="วงเล็บปีกกาซ้าย 9">
              <a:extLst>
                <a:ext uri="{FF2B5EF4-FFF2-40B4-BE49-F238E27FC236}">
                  <a16:creationId xmlns:a16="http://schemas.microsoft.com/office/drawing/2014/main" id="{F5BAB81E-D0BF-A528-24BE-4BAF34BC0354}"/>
                </a:ext>
              </a:extLst>
            </p:cNvPr>
            <p:cNvSpPr/>
            <p:nvPr/>
          </p:nvSpPr>
          <p:spPr>
            <a:xfrm rot="5400000">
              <a:off x="3867585" y="1584015"/>
              <a:ext cx="227962" cy="246487"/>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กล่องข้อความ 10">
              <a:extLst>
                <a:ext uri="{FF2B5EF4-FFF2-40B4-BE49-F238E27FC236}">
                  <a16:creationId xmlns:a16="http://schemas.microsoft.com/office/drawing/2014/main" id="{70B23D9B-EBE5-6266-6F8F-282663D2D467}"/>
                </a:ext>
              </a:extLst>
            </p:cNvPr>
            <p:cNvSpPr txBox="1"/>
            <p:nvPr/>
          </p:nvSpPr>
          <p:spPr>
            <a:xfrm flipV="1">
              <a:off x="3285700" y="1223945"/>
              <a:ext cx="2206084"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Remove (0.5s)</a:t>
              </a:r>
              <a:endParaRPr lang="en-GB" b="1" dirty="0">
                <a:solidFill>
                  <a:srgbClr val="FF0000"/>
                </a:solidFill>
                <a:latin typeface="Arial" panose="020B0604020202020204" pitchFamily="34" charset="0"/>
                <a:cs typeface="Arial" panose="020B0604020202020204" pitchFamily="34" charset="0"/>
              </a:endParaRPr>
            </a:p>
          </p:txBody>
        </p:sp>
      </p:grpSp>
      <p:grpSp>
        <p:nvGrpSpPr>
          <p:cNvPr id="12" name="กลุ่ม 11">
            <a:extLst>
              <a:ext uri="{FF2B5EF4-FFF2-40B4-BE49-F238E27FC236}">
                <a16:creationId xmlns:a16="http://schemas.microsoft.com/office/drawing/2014/main" id="{8135C106-FE2B-C7D8-4515-04529B5E51D2}"/>
              </a:ext>
            </a:extLst>
          </p:cNvPr>
          <p:cNvGrpSpPr/>
          <p:nvPr/>
        </p:nvGrpSpPr>
        <p:grpSpPr>
          <a:xfrm rot="10800000">
            <a:off x="5163016" y="6269775"/>
            <a:ext cx="2007220" cy="588225"/>
            <a:chOff x="2457491" y="1233015"/>
            <a:chExt cx="2206084" cy="588225"/>
          </a:xfrm>
        </p:grpSpPr>
        <p:sp>
          <p:nvSpPr>
            <p:cNvPr id="13" name="วงเล็บปีกกาซ้าย 12">
              <a:extLst>
                <a:ext uri="{FF2B5EF4-FFF2-40B4-BE49-F238E27FC236}">
                  <a16:creationId xmlns:a16="http://schemas.microsoft.com/office/drawing/2014/main" id="{7538463F-D48C-3260-5147-B99165528AB7}"/>
                </a:ext>
              </a:extLst>
            </p:cNvPr>
            <p:cNvSpPr/>
            <p:nvPr/>
          </p:nvSpPr>
          <p:spPr>
            <a:xfrm rot="5400000">
              <a:off x="3867585" y="1584015"/>
              <a:ext cx="227962" cy="246487"/>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กล่องข้อความ 13">
              <a:extLst>
                <a:ext uri="{FF2B5EF4-FFF2-40B4-BE49-F238E27FC236}">
                  <a16:creationId xmlns:a16="http://schemas.microsoft.com/office/drawing/2014/main" id="{DE703CF3-E2AD-478E-F204-CAB15EBDD04D}"/>
                </a:ext>
              </a:extLst>
            </p:cNvPr>
            <p:cNvSpPr txBox="1"/>
            <p:nvPr/>
          </p:nvSpPr>
          <p:spPr>
            <a:xfrm flipV="1">
              <a:off x="2457491" y="1233015"/>
              <a:ext cx="2206084"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Adding (0.5s)</a:t>
              </a:r>
              <a:endParaRPr lang="en-GB" b="1" dirty="0">
                <a:solidFill>
                  <a:srgbClr val="FF0000"/>
                </a:solidFill>
                <a:latin typeface="Arial" panose="020B0604020202020204" pitchFamily="34" charset="0"/>
                <a:cs typeface="Arial" panose="020B0604020202020204" pitchFamily="34" charset="0"/>
              </a:endParaRPr>
            </a:p>
          </p:txBody>
        </p:sp>
      </p:grpSp>
      <p:grpSp>
        <p:nvGrpSpPr>
          <p:cNvPr id="24" name="กลุ่ม 23">
            <a:extLst>
              <a:ext uri="{FF2B5EF4-FFF2-40B4-BE49-F238E27FC236}">
                <a16:creationId xmlns:a16="http://schemas.microsoft.com/office/drawing/2014/main" id="{E9C783E9-0D7A-3511-5CAA-3A8A7F9DBE92}"/>
              </a:ext>
            </a:extLst>
          </p:cNvPr>
          <p:cNvGrpSpPr/>
          <p:nvPr/>
        </p:nvGrpSpPr>
        <p:grpSpPr>
          <a:xfrm>
            <a:off x="4748563" y="3256156"/>
            <a:ext cx="3515621" cy="2934274"/>
            <a:chOff x="4748563" y="3256156"/>
            <a:chExt cx="3515621" cy="2934274"/>
          </a:xfrm>
        </p:grpSpPr>
        <p:sp>
          <p:nvSpPr>
            <p:cNvPr id="8" name="สี่เหลี่ยมผืนผ้า 7">
              <a:extLst>
                <a:ext uri="{FF2B5EF4-FFF2-40B4-BE49-F238E27FC236}">
                  <a16:creationId xmlns:a16="http://schemas.microsoft.com/office/drawing/2014/main" id="{CC239509-36EF-F123-8372-6AEEB13D3044}"/>
                </a:ext>
              </a:extLst>
            </p:cNvPr>
            <p:cNvSpPr/>
            <p:nvPr/>
          </p:nvSpPr>
          <p:spPr>
            <a:xfrm>
              <a:off x="4748563" y="3256156"/>
              <a:ext cx="1137424" cy="2910468"/>
            </a:xfrm>
            <a:prstGeom prst="rect">
              <a:avLst/>
            </a:prstGeom>
            <a:solidFill>
              <a:srgbClr val="0070C0">
                <a:alpha val="9000"/>
              </a:srgb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กลุ่ม 14">
              <a:extLst>
                <a:ext uri="{FF2B5EF4-FFF2-40B4-BE49-F238E27FC236}">
                  <a16:creationId xmlns:a16="http://schemas.microsoft.com/office/drawing/2014/main" id="{15804AFA-8E00-35E4-CB22-46A3A5C6B52E}"/>
                </a:ext>
              </a:extLst>
            </p:cNvPr>
            <p:cNvGrpSpPr/>
            <p:nvPr/>
          </p:nvGrpSpPr>
          <p:grpSpPr>
            <a:xfrm>
              <a:off x="5897608" y="5458012"/>
              <a:ext cx="2366576" cy="732418"/>
              <a:chOff x="3230762" y="1319631"/>
              <a:chExt cx="1564568" cy="732418"/>
            </a:xfrm>
          </p:grpSpPr>
          <p:sp>
            <p:nvSpPr>
              <p:cNvPr id="16" name="กล่องข้อความ 15">
                <a:extLst>
                  <a:ext uri="{FF2B5EF4-FFF2-40B4-BE49-F238E27FC236}">
                    <a16:creationId xmlns:a16="http://schemas.microsoft.com/office/drawing/2014/main" id="{B3F39915-C934-AEDE-1F44-4F53BE3D7A8F}"/>
                  </a:ext>
                </a:extLst>
              </p:cNvPr>
              <p:cNvSpPr txBox="1"/>
              <p:nvPr/>
            </p:nvSpPr>
            <p:spPr>
              <a:xfrm>
                <a:off x="3468335" y="1405718"/>
                <a:ext cx="1326995" cy="646331"/>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Sub interval #2</a:t>
                </a:r>
              </a:p>
              <a:p>
                <a:r>
                  <a:rPr lang="en-US" b="1" dirty="0">
                    <a:solidFill>
                      <a:srgbClr val="0070C0"/>
                    </a:solidFill>
                    <a:latin typeface="Arial" panose="020B0604020202020204" pitchFamily="34" charset="0"/>
                    <a:cs typeface="Arial" panose="020B0604020202020204" pitchFamily="34" charset="0"/>
                  </a:rPr>
                  <a:t>HR#2</a:t>
                </a:r>
                <a:endParaRPr lang="en-GB" b="1" dirty="0">
                  <a:solidFill>
                    <a:srgbClr val="0070C0"/>
                  </a:solidFill>
                  <a:latin typeface="Arial" panose="020B0604020202020204" pitchFamily="34" charset="0"/>
                  <a:cs typeface="Arial" panose="020B0604020202020204" pitchFamily="34" charset="0"/>
                </a:endParaRPr>
              </a:p>
            </p:txBody>
          </p:sp>
          <p:cxnSp>
            <p:nvCxnSpPr>
              <p:cNvPr id="17" name="ลูกศรเชื่อมต่อแบบตรง 16">
                <a:extLst>
                  <a:ext uri="{FF2B5EF4-FFF2-40B4-BE49-F238E27FC236}">
                    <a16:creationId xmlns:a16="http://schemas.microsoft.com/office/drawing/2014/main" id="{1C159617-4706-270B-7ECF-47E43225E382}"/>
                  </a:ext>
                </a:extLst>
              </p:cNvPr>
              <p:cNvCxnSpPr>
                <a:cxnSpLocks/>
              </p:cNvCxnSpPr>
              <p:nvPr/>
            </p:nvCxnSpPr>
            <p:spPr>
              <a:xfrm rot="10800000" flipH="1" flipV="1">
                <a:off x="3230762" y="1319631"/>
                <a:ext cx="267630" cy="1650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8" name="กล่องข้อความ 17">
            <a:extLst>
              <a:ext uri="{FF2B5EF4-FFF2-40B4-BE49-F238E27FC236}">
                <a16:creationId xmlns:a16="http://schemas.microsoft.com/office/drawing/2014/main" id="{74744403-85B1-9F19-2624-F7341B4F252F}"/>
              </a:ext>
            </a:extLst>
          </p:cNvPr>
          <p:cNvSpPr txBox="1"/>
          <p:nvPr/>
        </p:nvSpPr>
        <p:spPr>
          <a:xfrm>
            <a:off x="6018094" y="4353554"/>
            <a:ext cx="940870" cy="523220"/>
          </a:xfrm>
          <a:prstGeom prst="rect">
            <a:avLst/>
          </a:prstGeom>
          <a:no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a:t>
            </a:r>
            <a:endParaRPr lang="en-GB" sz="2800" b="1" dirty="0">
              <a:solidFill>
                <a:srgbClr val="FF0000"/>
              </a:solidFill>
              <a:latin typeface="Arial" panose="020B0604020202020204" pitchFamily="34" charset="0"/>
              <a:cs typeface="Arial" panose="020B0604020202020204" pitchFamily="34" charset="0"/>
            </a:endParaRPr>
          </a:p>
        </p:txBody>
      </p:sp>
      <p:grpSp>
        <p:nvGrpSpPr>
          <p:cNvPr id="25" name="กลุ่ม 24">
            <a:extLst>
              <a:ext uri="{FF2B5EF4-FFF2-40B4-BE49-F238E27FC236}">
                <a16:creationId xmlns:a16="http://schemas.microsoft.com/office/drawing/2014/main" id="{DD162589-CE6B-CDAA-A59B-BFCF6885B513}"/>
              </a:ext>
            </a:extLst>
          </p:cNvPr>
          <p:cNvGrpSpPr/>
          <p:nvPr/>
        </p:nvGrpSpPr>
        <p:grpSpPr>
          <a:xfrm>
            <a:off x="7080896" y="3266284"/>
            <a:ext cx="3549864" cy="2900340"/>
            <a:chOff x="7080896" y="3266284"/>
            <a:chExt cx="3549864" cy="2900340"/>
          </a:xfrm>
        </p:grpSpPr>
        <p:sp>
          <p:nvSpPr>
            <p:cNvPr id="19" name="สี่เหลี่ยมผืนผ้า 18">
              <a:extLst>
                <a:ext uri="{FF2B5EF4-FFF2-40B4-BE49-F238E27FC236}">
                  <a16:creationId xmlns:a16="http://schemas.microsoft.com/office/drawing/2014/main" id="{6BE7974F-D02C-E139-503E-37B5BBBB20A3}"/>
                </a:ext>
              </a:extLst>
            </p:cNvPr>
            <p:cNvSpPr/>
            <p:nvPr/>
          </p:nvSpPr>
          <p:spPr>
            <a:xfrm>
              <a:off x="7080896" y="3266284"/>
              <a:ext cx="1096066" cy="2900340"/>
            </a:xfrm>
            <a:prstGeom prst="rect">
              <a:avLst/>
            </a:prstGeom>
            <a:solidFill>
              <a:srgbClr val="7030A0">
                <a:alpha val="9000"/>
              </a:srgb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กลุ่ม 19">
              <a:extLst>
                <a:ext uri="{FF2B5EF4-FFF2-40B4-BE49-F238E27FC236}">
                  <a16:creationId xmlns:a16="http://schemas.microsoft.com/office/drawing/2014/main" id="{011D37AC-E039-FA4E-5DE2-48A8A17766B6}"/>
                </a:ext>
              </a:extLst>
            </p:cNvPr>
            <p:cNvGrpSpPr/>
            <p:nvPr/>
          </p:nvGrpSpPr>
          <p:grpSpPr>
            <a:xfrm>
              <a:off x="8264184" y="3464397"/>
              <a:ext cx="2366576" cy="732418"/>
              <a:chOff x="3230762" y="1319631"/>
              <a:chExt cx="1564568" cy="732418"/>
            </a:xfrm>
          </p:grpSpPr>
          <p:sp>
            <p:nvSpPr>
              <p:cNvPr id="21" name="กล่องข้อความ 20">
                <a:extLst>
                  <a:ext uri="{FF2B5EF4-FFF2-40B4-BE49-F238E27FC236}">
                    <a16:creationId xmlns:a16="http://schemas.microsoft.com/office/drawing/2014/main" id="{CF1A9B64-28D5-71E3-87ED-6E0684F9E7A1}"/>
                  </a:ext>
                </a:extLst>
              </p:cNvPr>
              <p:cNvSpPr txBox="1"/>
              <p:nvPr/>
            </p:nvSpPr>
            <p:spPr>
              <a:xfrm>
                <a:off x="3468335" y="1405718"/>
                <a:ext cx="1326995" cy="646331"/>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Sub interval #15</a:t>
                </a:r>
              </a:p>
              <a:p>
                <a:r>
                  <a:rPr lang="en-US" b="1" dirty="0">
                    <a:solidFill>
                      <a:srgbClr val="7030A0"/>
                    </a:solidFill>
                    <a:latin typeface="Arial" panose="020B0604020202020204" pitchFamily="34" charset="0"/>
                    <a:cs typeface="Arial" panose="020B0604020202020204" pitchFamily="34" charset="0"/>
                  </a:rPr>
                  <a:t>HR#15</a:t>
                </a:r>
                <a:endParaRPr lang="en-GB" b="1" dirty="0">
                  <a:solidFill>
                    <a:srgbClr val="7030A0"/>
                  </a:solidFill>
                  <a:latin typeface="Arial" panose="020B0604020202020204" pitchFamily="34" charset="0"/>
                  <a:cs typeface="Arial" panose="020B0604020202020204" pitchFamily="34" charset="0"/>
                </a:endParaRPr>
              </a:p>
            </p:txBody>
          </p:sp>
          <p:cxnSp>
            <p:nvCxnSpPr>
              <p:cNvPr id="22" name="ลูกศรเชื่อมต่อแบบตรง 21">
                <a:extLst>
                  <a:ext uri="{FF2B5EF4-FFF2-40B4-BE49-F238E27FC236}">
                    <a16:creationId xmlns:a16="http://schemas.microsoft.com/office/drawing/2014/main" id="{1E6337F5-16ED-B6E0-3A04-B6C79212E504}"/>
                  </a:ext>
                </a:extLst>
              </p:cNvPr>
              <p:cNvCxnSpPr>
                <a:cxnSpLocks/>
              </p:cNvCxnSpPr>
              <p:nvPr/>
            </p:nvCxnSpPr>
            <p:spPr>
              <a:xfrm rot="10800000" flipH="1" flipV="1">
                <a:off x="3230762" y="1319631"/>
                <a:ext cx="267630" cy="1650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87832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5AFB8E7-C0FB-3DDE-0FE4-8793C91A7D0E}"/>
              </a:ext>
            </a:extLst>
          </p:cNvPr>
          <p:cNvSpPr>
            <a:spLocks noGrp="1"/>
          </p:cNvSpPr>
          <p:nvPr>
            <p:ph type="title"/>
          </p:nvPr>
        </p:nvSpPr>
        <p:spPr>
          <a:xfrm>
            <a:off x="3124200" y="242461"/>
            <a:ext cx="8027020" cy="1325563"/>
          </a:xfrm>
        </p:spPr>
        <p:txBody>
          <a:bodyPr>
            <a:normAutofit fontScale="90000"/>
          </a:bodyPr>
          <a:lstStyle/>
          <a:p>
            <a:r>
              <a:rPr lang="en-GB" b="1" dirty="0"/>
              <a:t>Find optimum </a:t>
            </a:r>
            <a:r>
              <a:rPr lang="en-GB" b="1" dirty="0" err="1"/>
              <a:t>rPPG</a:t>
            </a:r>
            <a:r>
              <a:rPr lang="en-GB" b="1" dirty="0"/>
              <a:t> frequency band using the majority vote</a:t>
            </a:r>
          </a:p>
        </p:txBody>
      </p:sp>
      <p:sp>
        <p:nvSpPr>
          <p:cNvPr id="3" name="ตัวแทนเนื้อหา 2">
            <a:extLst>
              <a:ext uri="{FF2B5EF4-FFF2-40B4-BE49-F238E27FC236}">
                <a16:creationId xmlns:a16="http://schemas.microsoft.com/office/drawing/2014/main" id="{61606FDB-2177-3599-A647-3A0955BEE3B8}"/>
              </a:ext>
            </a:extLst>
          </p:cNvPr>
          <p:cNvSpPr>
            <a:spLocks noGrp="1"/>
          </p:cNvSpPr>
          <p:nvPr>
            <p:ph idx="1"/>
          </p:nvPr>
        </p:nvSpPr>
        <p:spPr>
          <a:xfrm>
            <a:off x="1713396" y="1578034"/>
            <a:ext cx="8958321" cy="641059"/>
          </a:xfrm>
        </p:spPr>
        <p:txBody>
          <a:bodyPr>
            <a:normAutofit/>
          </a:bodyPr>
          <a:lstStyle/>
          <a:p>
            <a:r>
              <a:rPr lang="en-GB" sz="1800" dirty="0"/>
              <a:t>HRs from subintervals are then divided into multiple groups with the same size, starting from 5</a:t>
            </a:r>
          </a:p>
        </p:txBody>
      </p:sp>
      <p:sp>
        <p:nvSpPr>
          <p:cNvPr id="4" name="ตัวแทนเนื้อหา 2">
            <a:extLst>
              <a:ext uri="{FF2B5EF4-FFF2-40B4-BE49-F238E27FC236}">
                <a16:creationId xmlns:a16="http://schemas.microsoft.com/office/drawing/2014/main" id="{E0714D6A-7EEB-3872-6221-7D796F7B513D}"/>
              </a:ext>
            </a:extLst>
          </p:cNvPr>
          <p:cNvSpPr txBox="1">
            <a:spLocks/>
          </p:cNvSpPr>
          <p:nvPr/>
        </p:nvSpPr>
        <p:spPr>
          <a:xfrm>
            <a:off x="1713396" y="2152186"/>
            <a:ext cx="9080983" cy="415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The majority vote is determined by counting the number of HR values in each group </a:t>
            </a:r>
          </a:p>
        </p:txBody>
      </p:sp>
      <p:sp>
        <p:nvSpPr>
          <p:cNvPr id="5" name="ตัวแทนเนื้อหา 2">
            <a:extLst>
              <a:ext uri="{FF2B5EF4-FFF2-40B4-BE49-F238E27FC236}">
                <a16:creationId xmlns:a16="http://schemas.microsoft.com/office/drawing/2014/main" id="{9EF3E522-8F77-1B1A-29DE-AD20E64093B8}"/>
              </a:ext>
            </a:extLst>
          </p:cNvPr>
          <p:cNvSpPr txBox="1">
            <a:spLocks/>
          </p:cNvSpPr>
          <p:nvPr/>
        </p:nvSpPr>
        <p:spPr>
          <a:xfrm>
            <a:off x="1713396" y="2476153"/>
            <a:ext cx="9080983" cy="415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The group with the highest count is voted as the majority group</a:t>
            </a:r>
          </a:p>
        </p:txBody>
      </p:sp>
      <p:sp>
        <p:nvSpPr>
          <p:cNvPr id="6" name="ตัวแทนเนื้อหา 2">
            <a:extLst>
              <a:ext uri="{FF2B5EF4-FFF2-40B4-BE49-F238E27FC236}">
                <a16:creationId xmlns:a16="http://schemas.microsoft.com/office/drawing/2014/main" id="{0C84BE20-6387-34AF-F012-DD95BFE4E81F}"/>
              </a:ext>
            </a:extLst>
          </p:cNvPr>
          <p:cNvSpPr txBox="1">
            <a:spLocks/>
          </p:cNvSpPr>
          <p:nvPr/>
        </p:nvSpPr>
        <p:spPr>
          <a:xfrm>
            <a:off x="1683744" y="3166598"/>
            <a:ext cx="9080983" cy="5809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If multiple majority groups are found, the size of the group increases until a single majority group is found</a:t>
            </a:r>
          </a:p>
        </p:txBody>
      </p:sp>
      <p:sp>
        <p:nvSpPr>
          <p:cNvPr id="7" name="ตัวแทนเนื้อหา 2">
            <a:extLst>
              <a:ext uri="{FF2B5EF4-FFF2-40B4-BE49-F238E27FC236}">
                <a16:creationId xmlns:a16="http://schemas.microsoft.com/office/drawing/2014/main" id="{19E79D84-77B2-70EC-FB23-E794D7BC58A4}"/>
              </a:ext>
            </a:extLst>
          </p:cNvPr>
          <p:cNvSpPr txBox="1">
            <a:spLocks/>
          </p:cNvSpPr>
          <p:nvPr/>
        </p:nvSpPr>
        <p:spPr>
          <a:xfrm>
            <a:off x="1704282" y="2804108"/>
            <a:ext cx="9080983" cy="415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The representative HR (</a:t>
            </a:r>
            <a:r>
              <a:rPr lang="en-GB" sz="1800" dirty="0" err="1"/>
              <a:t>rHR</a:t>
            </a:r>
            <a:r>
              <a:rPr lang="en-GB" sz="1800" dirty="0"/>
              <a:t>) is the middle value of the majority group</a:t>
            </a:r>
          </a:p>
        </p:txBody>
      </p:sp>
      <p:grpSp>
        <p:nvGrpSpPr>
          <p:cNvPr id="24" name="กลุ่ม 23">
            <a:extLst>
              <a:ext uri="{FF2B5EF4-FFF2-40B4-BE49-F238E27FC236}">
                <a16:creationId xmlns:a16="http://schemas.microsoft.com/office/drawing/2014/main" id="{571722ED-6237-2CD1-CB21-93C2C19B5CE3}"/>
              </a:ext>
            </a:extLst>
          </p:cNvPr>
          <p:cNvGrpSpPr/>
          <p:nvPr/>
        </p:nvGrpSpPr>
        <p:grpSpPr>
          <a:xfrm>
            <a:off x="4127811" y="4278312"/>
            <a:ext cx="3334212" cy="1169539"/>
            <a:chOff x="1574181" y="4454879"/>
            <a:chExt cx="3334212" cy="1169539"/>
          </a:xfrm>
        </p:grpSpPr>
        <p:grpSp>
          <p:nvGrpSpPr>
            <p:cNvPr id="10" name="กลุ่ม 9">
              <a:extLst>
                <a:ext uri="{FF2B5EF4-FFF2-40B4-BE49-F238E27FC236}">
                  <a16:creationId xmlns:a16="http://schemas.microsoft.com/office/drawing/2014/main" id="{6B7B2A43-B06B-194B-E218-AEE484525FF0}"/>
                </a:ext>
              </a:extLst>
            </p:cNvPr>
            <p:cNvGrpSpPr/>
            <p:nvPr/>
          </p:nvGrpSpPr>
          <p:grpSpPr>
            <a:xfrm>
              <a:off x="1574181" y="4454879"/>
              <a:ext cx="758283" cy="769434"/>
              <a:chOff x="3124200" y="4360126"/>
              <a:chExt cx="758283" cy="769434"/>
            </a:xfrm>
          </p:grpSpPr>
          <p:sp>
            <p:nvSpPr>
              <p:cNvPr id="8" name="สี่เหลี่ยมผืนผ้า 7">
                <a:extLst>
                  <a:ext uri="{FF2B5EF4-FFF2-40B4-BE49-F238E27FC236}">
                    <a16:creationId xmlns:a16="http://schemas.microsoft.com/office/drawing/2014/main" id="{182F9AFC-E9E1-7588-9F5A-11776BFC4F37}"/>
                  </a:ext>
                </a:extLst>
              </p:cNvPr>
              <p:cNvSpPr/>
              <p:nvPr/>
            </p:nvSpPr>
            <p:spPr>
              <a:xfrm>
                <a:off x="3124200" y="4360126"/>
                <a:ext cx="758283" cy="7694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กล่องข้อความ 8">
                <a:extLst>
                  <a:ext uri="{FF2B5EF4-FFF2-40B4-BE49-F238E27FC236}">
                    <a16:creationId xmlns:a16="http://schemas.microsoft.com/office/drawing/2014/main" id="{84B97787-024D-0C7C-CB20-C84CFE8BCE99}"/>
                  </a:ext>
                </a:extLst>
              </p:cNvPr>
              <p:cNvSpPr txBox="1"/>
              <p:nvPr/>
            </p:nvSpPr>
            <p:spPr>
              <a:xfrm>
                <a:off x="3124200" y="4421677"/>
                <a:ext cx="758283"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70-74 BPM</a:t>
                </a:r>
                <a:endParaRPr lang="en-GB" sz="1600" dirty="0">
                  <a:latin typeface="Arial" panose="020B0604020202020204" pitchFamily="34" charset="0"/>
                  <a:cs typeface="Arial" panose="020B0604020202020204" pitchFamily="34" charset="0"/>
                </a:endParaRPr>
              </a:p>
            </p:txBody>
          </p:sp>
        </p:grpSp>
        <p:grpSp>
          <p:nvGrpSpPr>
            <p:cNvPr id="11" name="กลุ่ม 10">
              <a:extLst>
                <a:ext uri="{FF2B5EF4-FFF2-40B4-BE49-F238E27FC236}">
                  <a16:creationId xmlns:a16="http://schemas.microsoft.com/office/drawing/2014/main" id="{BFC47C81-22A2-3B97-A07D-96E2A38C486C}"/>
                </a:ext>
              </a:extLst>
            </p:cNvPr>
            <p:cNvGrpSpPr/>
            <p:nvPr/>
          </p:nvGrpSpPr>
          <p:grpSpPr>
            <a:xfrm>
              <a:off x="2432824" y="4454879"/>
              <a:ext cx="758283" cy="769434"/>
              <a:chOff x="3124200" y="4360126"/>
              <a:chExt cx="758283" cy="769434"/>
            </a:xfrm>
          </p:grpSpPr>
          <p:sp>
            <p:nvSpPr>
              <p:cNvPr id="12" name="สี่เหลี่ยมผืนผ้า 11">
                <a:extLst>
                  <a:ext uri="{FF2B5EF4-FFF2-40B4-BE49-F238E27FC236}">
                    <a16:creationId xmlns:a16="http://schemas.microsoft.com/office/drawing/2014/main" id="{BE6C9BF8-111C-567C-74B8-3CA0E480493D}"/>
                  </a:ext>
                </a:extLst>
              </p:cNvPr>
              <p:cNvSpPr/>
              <p:nvPr/>
            </p:nvSpPr>
            <p:spPr>
              <a:xfrm>
                <a:off x="3124200" y="4360126"/>
                <a:ext cx="758283" cy="769434"/>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กล่องข้อความ 12">
                <a:extLst>
                  <a:ext uri="{FF2B5EF4-FFF2-40B4-BE49-F238E27FC236}">
                    <a16:creationId xmlns:a16="http://schemas.microsoft.com/office/drawing/2014/main" id="{03A23523-D97A-C710-E712-AF17BF941408}"/>
                  </a:ext>
                </a:extLst>
              </p:cNvPr>
              <p:cNvSpPr txBox="1"/>
              <p:nvPr/>
            </p:nvSpPr>
            <p:spPr>
              <a:xfrm>
                <a:off x="3124200" y="4421677"/>
                <a:ext cx="758283" cy="584775"/>
              </a:xfrm>
              <a:prstGeom prst="rect">
                <a:avLst/>
              </a:prstGeom>
              <a:noFill/>
              <a:ln>
                <a:noFill/>
              </a:ln>
            </p:spPr>
            <p:txBody>
              <a:bodyPr wrap="square" rtlCol="0">
                <a:spAutoFit/>
              </a:bodyPr>
              <a:lstStyle/>
              <a:p>
                <a:pPr algn="ctr"/>
                <a:r>
                  <a:rPr lang="en-US" sz="1600" dirty="0">
                    <a:latin typeface="Arial" panose="020B0604020202020204" pitchFamily="34" charset="0"/>
                    <a:cs typeface="Arial" panose="020B0604020202020204" pitchFamily="34" charset="0"/>
                  </a:rPr>
                  <a:t>75-79 BPM</a:t>
                </a:r>
                <a:endParaRPr lang="en-GB" sz="1600" dirty="0">
                  <a:latin typeface="Arial" panose="020B0604020202020204" pitchFamily="34" charset="0"/>
                  <a:cs typeface="Arial" panose="020B0604020202020204" pitchFamily="34" charset="0"/>
                </a:endParaRPr>
              </a:p>
            </p:txBody>
          </p:sp>
        </p:grpSp>
        <p:grpSp>
          <p:nvGrpSpPr>
            <p:cNvPr id="14" name="กลุ่ม 13">
              <a:extLst>
                <a:ext uri="{FF2B5EF4-FFF2-40B4-BE49-F238E27FC236}">
                  <a16:creationId xmlns:a16="http://schemas.microsoft.com/office/drawing/2014/main" id="{C5AF604D-4F37-611B-0AAA-2BFA8555EF9A}"/>
                </a:ext>
              </a:extLst>
            </p:cNvPr>
            <p:cNvGrpSpPr/>
            <p:nvPr/>
          </p:nvGrpSpPr>
          <p:grpSpPr>
            <a:xfrm>
              <a:off x="3291467" y="4455065"/>
              <a:ext cx="758283" cy="769434"/>
              <a:chOff x="3124200" y="4360126"/>
              <a:chExt cx="758283" cy="769434"/>
            </a:xfrm>
          </p:grpSpPr>
          <p:sp>
            <p:nvSpPr>
              <p:cNvPr id="15" name="สี่เหลี่ยมผืนผ้า 14">
                <a:extLst>
                  <a:ext uri="{FF2B5EF4-FFF2-40B4-BE49-F238E27FC236}">
                    <a16:creationId xmlns:a16="http://schemas.microsoft.com/office/drawing/2014/main" id="{C9B8A985-72DC-3FA0-237C-DE17BD156BE2}"/>
                  </a:ext>
                </a:extLst>
              </p:cNvPr>
              <p:cNvSpPr/>
              <p:nvPr/>
            </p:nvSpPr>
            <p:spPr>
              <a:xfrm>
                <a:off x="3124200" y="4360126"/>
                <a:ext cx="758283" cy="76943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กล่องข้อความ 15">
                <a:extLst>
                  <a:ext uri="{FF2B5EF4-FFF2-40B4-BE49-F238E27FC236}">
                    <a16:creationId xmlns:a16="http://schemas.microsoft.com/office/drawing/2014/main" id="{9FDDD1CE-BC08-82D4-7D85-70B99FAB146E}"/>
                  </a:ext>
                </a:extLst>
              </p:cNvPr>
              <p:cNvSpPr txBox="1"/>
              <p:nvPr/>
            </p:nvSpPr>
            <p:spPr>
              <a:xfrm>
                <a:off x="3124200" y="4421677"/>
                <a:ext cx="758283"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80-84 BPM</a:t>
                </a:r>
                <a:endParaRPr lang="en-GB" sz="1600" dirty="0">
                  <a:latin typeface="Arial" panose="020B0604020202020204" pitchFamily="34" charset="0"/>
                  <a:cs typeface="Arial" panose="020B0604020202020204" pitchFamily="34" charset="0"/>
                </a:endParaRPr>
              </a:p>
            </p:txBody>
          </p:sp>
        </p:grpSp>
        <p:grpSp>
          <p:nvGrpSpPr>
            <p:cNvPr id="17" name="กลุ่ม 16">
              <a:extLst>
                <a:ext uri="{FF2B5EF4-FFF2-40B4-BE49-F238E27FC236}">
                  <a16:creationId xmlns:a16="http://schemas.microsoft.com/office/drawing/2014/main" id="{8BFFD754-39CE-CE85-09EB-5378DBCB9EEC}"/>
                </a:ext>
              </a:extLst>
            </p:cNvPr>
            <p:cNvGrpSpPr/>
            <p:nvPr/>
          </p:nvGrpSpPr>
          <p:grpSpPr>
            <a:xfrm>
              <a:off x="4150110" y="4454879"/>
              <a:ext cx="758283" cy="769434"/>
              <a:chOff x="3124200" y="4360126"/>
              <a:chExt cx="758283" cy="769434"/>
            </a:xfrm>
          </p:grpSpPr>
          <p:sp>
            <p:nvSpPr>
              <p:cNvPr id="18" name="สี่เหลี่ยมผืนผ้า 17">
                <a:extLst>
                  <a:ext uri="{FF2B5EF4-FFF2-40B4-BE49-F238E27FC236}">
                    <a16:creationId xmlns:a16="http://schemas.microsoft.com/office/drawing/2014/main" id="{74033E65-C614-AC49-4A35-784059B9D69C}"/>
                  </a:ext>
                </a:extLst>
              </p:cNvPr>
              <p:cNvSpPr/>
              <p:nvPr/>
            </p:nvSpPr>
            <p:spPr>
              <a:xfrm>
                <a:off x="3124200" y="4360126"/>
                <a:ext cx="758283" cy="76943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กล่องข้อความ 18">
                <a:extLst>
                  <a:ext uri="{FF2B5EF4-FFF2-40B4-BE49-F238E27FC236}">
                    <a16:creationId xmlns:a16="http://schemas.microsoft.com/office/drawing/2014/main" id="{A1275EF2-3135-76A4-4E1C-B64E432DFBB6}"/>
                  </a:ext>
                </a:extLst>
              </p:cNvPr>
              <p:cNvSpPr txBox="1"/>
              <p:nvPr/>
            </p:nvSpPr>
            <p:spPr>
              <a:xfrm>
                <a:off x="3124200" y="4421677"/>
                <a:ext cx="758283" cy="584775"/>
              </a:xfrm>
              <a:prstGeom prst="rect">
                <a:avLst/>
              </a:prstGeom>
              <a:noFill/>
              <a:ln>
                <a:noFill/>
              </a:ln>
            </p:spPr>
            <p:txBody>
              <a:bodyPr wrap="square" rtlCol="0">
                <a:spAutoFit/>
              </a:bodyPr>
              <a:lstStyle/>
              <a:p>
                <a:pPr algn="ctr"/>
                <a:r>
                  <a:rPr lang="en-US" sz="1600" dirty="0">
                    <a:latin typeface="Arial" panose="020B0604020202020204" pitchFamily="34" charset="0"/>
                    <a:cs typeface="Arial" panose="020B0604020202020204" pitchFamily="34" charset="0"/>
                  </a:rPr>
                  <a:t>85-89 BPM</a:t>
                </a:r>
                <a:endParaRPr lang="en-GB" sz="1600" dirty="0">
                  <a:latin typeface="Arial" panose="020B0604020202020204" pitchFamily="34" charset="0"/>
                  <a:cs typeface="Arial" panose="020B0604020202020204" pitchFamily="34" charset="0"/>
                </a:endParaRPr>
              </a:p>
            </p:txBody>
          </p:sp>
        </p:grpSp>
        <p:sp>
          <p:nvSpPr>
            <p:cNvPr id="20" name="กล่องข้อความ 19">
              <a:extLst>
                <a:ext uri="{FF2B5EF4-FFF2-40B4-BE49-F238E27FC236}">
                  <a16:creationId xmlns:a16="http://schemas.microsoft.com/office/drawing/2014/main" id="{92C96496-D7C7-C3C5-12D8-B469BD37C071}"/>
                </a:ext>
              </a:extLst>
            </p:cNvPr>
            <p:cNvSpPr txBox="1"/>
            <p:nvPr/>
          </p:nvSpPr>
          <p:spPr>
            <a:xfrm>
              <a:off x="1574181" y="5285864"/>
              <a:ext cx="758283" cy="338554"/>
            </a:xfrm>
            <a:prstGeom prst="rect">
              <a:avLst/>
            </a:prstGeom>
            <a:noFill/>
          </p:spPr>
          <p:txBody>
            <a:bodyPr wrap="square" rtlCol="0">
              <a:spAutoFit/>
            </a:bodyPr>
            <a:lstStyle/>
            <a:p>
              <a:pPr algn="ctr"/>
              <a:r>
                <a:rPr lang="en-US" sz="1600" b="1" dirty="0">
                  <a:solidFill>
                    <a:srgbClr val="FF0000"/>
                  </a:solidFill>
                  <a:latin typeface="Arial" panose="020B0604020202020204" pitchFamily="34" charset="0"/>
                  <a:cs typeface="Arial" panose="020B0604020202020204" pitchFamily="34" charset="0"/>
                </a:rPr>
                <a:t>1</a:t>
              </a:r>
              <a:endParaRPr lang="en-GB" sz="1600" b="1" dirty="0">
                <a:solidFill>
                  <a:srgbClr val="FF0000"/>
                </a:solidFill>
                <a:latin typeface="Arial" panose="020B0604020202020204" pitchFamily="34" charset="0"/>
                <a:cs typeface="Arial" panose="020B0604020202020204" pitchFamily="34" charset="0"/>
              </a:endParaRPr>
            </a:p>
          </p:txBody>
        </p:sp>
        <p:sp>
          <p:nvSpPr>
            <p:cNvPr id="21" name="กล่องข้อความ 20">
              <a:extLst>
                <a:ext uri="{FF2B5EF4-FFF2-40B4-BE49-F238E27FC236}">
                  <a16:creationId xmlns:a16="http://schemas.microsoft.com/office/drawing/2014/main" id="{2E37C274-8DAD-A187-5C6F-C6B9C7D239F8}"/>
                </a:ext>
              </a:extLst>
            </p:cNvPr>
            <p:cNvSpPr txBox="1"/>
            <p:nvPr/>
          </p:nvSpPr>
          <p:spPr>
            <a:xfrm>
              <a:off x="2432823" y="5285864"/>
              <a:ext cx="758283" cy="338554"/>
            </a:xfrm>
            <a:prstGeom prst="rect">
              <a:avLst/>
            </a:prstGeom>
            <a:noFill/>
          </p:spPr>
          <p:txBody>
            <a:bodyPr wrap="square" rtlCol="0">
              <a:spAutoFit/>
            </a:bodyPr>
            <a:lstStyle/>
            <a:p>
              <a:pPr algn="ctr"/>
              <a:r>
                <a:rPr lang="en-US" sz="1600" b="1" dirty="0">
                  <a:solidFill>
                    <a:srgbClr val="92D050"/>
                  </a:solidFill>
                  <a:latin typeface="Arial" panose="020B0604020202020204" pitchFamily="34" charset="0"/>
                  <a:cs typeface="Arial" panose="020B0604020202020204" pitchFamily="34" charset="0"/>
                </a:rPr>
                <a:t>2</a:t>
              </a:r>
              <a:endParaRPr lang="en-GB" sz="1600" b="1" dirty="0">
                <a:solidFill>
                  <a:srgbClr val="92D050"/>
                </a:solidFill>
                <a:latin typeface="Arial" panose="020B0604020202020204" pitchFamily="34" charset="0"/>
                <a:cs typeface="Arial" panose="020B0604020202020204" pitchFamily="34" charset="0"/>
              </a:endParaRPr>
            </a:p>
          </p:txBody>
        </p:sp>
        <p:sp>
          <p:nvSpPr>
            <p:cNvPr id="22" name="กล่องข้อความ 21">
              <a:extLst>
                <a:ext uri="{FF2B5EF4-FFF2-40B4-BE49-F238E27FC236}">
                  <a16:creationId xmlns:a16="http://schemas.microsoft.com/office/drawing/2014/main" id="{2CC89BD4-96E2-18FB-F0CB-389BF20471E8}"/>
                </a:ext>
              </a:extLst>
            </p:cNvPr>
            <p:cNvSpPr txBox="1"/>
            <p:nvPr/>
          </p:nvSpPr>
          <p:spPr>
            <a:xfrm>
              <a:off x="3291465" y="5285864"/>
              <a:ext cx="758283" cy="338554"/>
            </a:xfrm>
            <a:prstGeom prst="rect">
              <a:avLst/>
            </a:prstGeom>
            <a:noFill/>
          </p:spPr>
          <p:txBody>
            <a:bodyPr wrap="square" rtlCol="0">
              <a:spAutoFit/>
            </a:bodyPr>
            <a:lstStyle/>
            <a:p>
              <a:pPr algn="ctr"/>
              <a:r>
                <a:rPr lang="en-US" sz="1600" b="1" dirty="0">
                  <a:solidFill>
                    <a:srgbClr val="0070C0"/>
                  </a:solidFill>
                  <a:latin typeface="Arial" panose="020B0604020202020204" pitchFamily="34" charset="0"/>
                  <a:cs typeface="Arial" panose="020B0604020202020204" pitchFamily="34" charset="0"/>
                </a:rPr>
                <a:t>10</a:t>
              </a:r>
              <a:endParaRPr lang="en-GB" sz="1600" b="1" dirty="0">
                <a:solidFill>
                  <a:srgbClr val="0070C0"/>
                </a:solidFill>
                <a:latin typeface="Arial" panose="020B0604020202020204" pitchFamily="34" charset="0"/>
                <a:cs typeface="Arial" panose="020B0604020202020204" pitchFamily="34" charset="0"/>
              </a:endParaRPr>
            </a:p>
          </p:txBody>
        </p:sp>
        <p:sp>
          <p:nvSpPr>
            <p:cNvPr id="23" name="กล่องข้อความ 22">
              <a:extLst>
                <a:ext uri="{FF2B5EF4-FFF2-40B4-BE49-F238E27FC236}">
                  <a16:creationId xmlns:a16="http://schemas.microsoft.com/office/drawing/2014/main" id="{829EB5DA-BEDC-11CE-43CB-5BE6B1726E37}"/>
                </a:ext>
              </a:extLst>
            </p:cNvPr>
            <p:cNvSpPr txBox="1"/>
            <p:nvPr/>
          </p:nvSpPr>
          <p:spPr>
            <a:xfrm>
              <a:off x="4150107" y="5285864"/>
              <a:ext cx="758283" cy="338554"/>
            </a:xfrm>
            <a:prstGeom prst="rect">
              <a:avLst/>
            </a:prstGeom>
            <a:noFill/>
          </p:spPr>
          <p:txBody>
            <a:bodyPr wrap="square" rtlCol="0">
              <a:spAutoFit/>
            </a:bodyPr>
            <a:lstStyle/>
            <a:p>
              <a:pPr algn="ctr"/>
              <a:r>
                <a:rPr lang="en-US" sz="1600" b="1" dirty="0">
                  <a:solidFill>
                    <a:srgbClr val="7030A0"/>
                  </a:solidFill>
                  <a:latin typeface="Arial" panose="020B0604020202020204" pitchFamily="34" charset="0"/>
                  <a:cs typeface="Arial" panose="020B0604020202020204" pitchFamily="34" charset="0"/>
                </a:rPr>
                <a:t>2</a:t>
              </a:r>
              <a:endParaRPr lang="en-GB" sz="1600" b="1" dirty="0">
                <a:solidFill>
                  <a:srgbClr val="7030A0"/>
                </a:solidFill>
                <a:latin typeface="Arial" panose="020B0604020202020204" pitchFamily="34" charset="0"/>
                <a:cs typeface="Arial" panose="020B0604020202020204" pitchFamily="34" charset="0"/>
              </a:endParaRPr>
            </a:p>
          </p:txBody>
        </p:sp>
      </p:grpSp>
      <p:grpSp>
        <p:nvGrpSpPr>
          <p:cNvPr id="30" name="กลุ่ม 29">
            <a:extLst>
              <a:ext uri="{FF2B5EF4-FFF2-40B4-BE49-F238E27FC236}">
                <a16:creationId xmlns:a16="http://schemas.microsoft.com/office/drawing/2014/main" id="{DD5F6C95-F629-C15E-CEFF-0EDCAD76370B}"/>
              </a:ext>
            </a:extLst>
          </p:cNvPr>
          <p:cNvGrpSpPr/>
          <p:nvPr/>
        </p:nvGrpSpPr>
        <p:grpSpPr>
          <a:xfrm>
            <a:off x="5444577" y="5408975"/>
            <a:ext cx="2007221" cy="589012"/>
            <a:chOff x="5444577" y="5408975"/>
            <a:chExt cx="2007221" cy="589012"/>
          </a:xfrm>
        </p:grpSpPr>
        <p:sp>
          <p:nvSpPr>
            <p:cNvPr id="26" name="กล่องข้อความ 25">
              <a:extLst>
                <a:ext uri="{FF2B5EF4-FFF2-40B4-BE49-F238E27FC236}">
                  <a16:creationId xmlns:a16="http://schemas.microsoft.com/office/drawing/2014/main" id="{2E477EAD-15EC-4E82-B49C-5F7679857C68}"/>
                </a:ext>
              </a:extLst>
            </p:cNvPr>
            <p:cNvSpPr txBox="1"/>
            <p:nvPr/>
          </p:nvSpPr>
          <p:spPr>
            <a:xfrm>
              <a:off x="5444577" y="5628655"/>
              <a:ext cx="2007221" cy="369332"/>
            </a:xfrm>
            <a:prstGeom prst="rect">
              <a:avLst/>
            </a:prstGeom>
            <a:noFill/>
          </p:spPr>
          <p:txBody>
            <a:bodyPr wrap="square" rtlCol="0">
              <a:spAutoFit/>
            </a:bodyPr>
            <a:lstStyle/>
            <a:p>
              <a:r>
                <a:rPr lang="en-US" b="1" dirty="0">
                  <a:solidFill>
                    <a:srgbClr val="0070C0"/>
                  </a:solidFill>
                  <a:latin typeface="Arial" panose="020B0604020202020204" pitchFamily="34" charset="0"/>
                  <a:cs typeface="Arial" panose="020B0604020202020204" pitchFamily="34" charset="0"/>
                </a:rPr>
                <a:t>Majority group</a:t>
              </a:r>
              <a:endParaRPr lang="en-GB" b="1" dirty="0">
                <a:solidFill>
                  <a:srgbClr val="0070C0"/>
                </a:solidFill>
                <a:latin typeface="Arial" panose="020B0604020202020204" pitchFamily="34" charset="0"/>
                <a:cs typeface="Arial" panose="020B0604020202020204" pitchFamily="34" charset="0"/>
              </a:endParaRPr>
            </a:p>
          </p:txBody>
        </p:sp>
        <p:cxnSp>
          <p:nvCxnSpPr>
            <p:cNvPr id="29" name="ลูกศรเชื่อมต่อแบบตรง 28">
              <a:extLst>
                <a:ext uri="{FF2B5EF4-FFF2-40B4-BE49-F238E27FC236}">
                  <a16:creationId xmlns:a16="http://schemas.microsoft.com/office/drawing/2014/main" id="{57D6AED0-333E-6A87-92CA-7B2DC4269E3C}"/>
                </a:ext>
              </a:extLst>
            </p:cNvPr>
            <p:cNvCxnSpPr>
              <a:cxnSpLocks/>
            </p:cNvCxnSpPr>
            <p:nvPr/>
          </p:nvCxnSpPr>
          <p:spPr>
            <a:xfrm>
              <a:off x="6266894" y="5408975"/>
              <a:ext cx="29650" cy="2838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28" name="กลุ่ม 27">
            <a:extLst>
              <a:ext uri="{FF2B5EF4-FFF2-40B4-BE49-F238E27FC236}">
                <a16:creationId xmlns:a16="http://schemas.microsoft.com/office/drawing/2014/main" id="{D952017F-5BA8-8279-0073-A1FC24106A7B}"/>
              </a:ext>
            </a:extLst>
          </p:cNvPr>
          <p:cNvGrpSpPr/>
          <p:nvPr/>
        </p:nvGrpSpPr>
        <p:grpSpPr>
          <a:xfrm>
            <a:off x="5529434" y="4449106"/>
            <a:ext cx="4042437" cy="1169539"/>
            <a:chOff x="5794915" y="5628655"/>
            <a:chExt cx="4042437" cy="1169539"/>
          </a:xfrm>
        </p:grpSpPr>
        <p:grpSp>
          <p:nvGrpSpPr>
            <p:cNvPr id="31" name="กลุ่ม 30">
              <a:extLst>
                <a:ext uri="{FF2B5EF4-FFF2-40B4-BE49-F238E27FC236}">
                  <a16:creationId xmlns:a16="http://schemas.microsoft.com/office/drawing/2014/main" id="{D13FCE8C-8A73-931E-4DD1-AE20CBEB9828}"/>
                </a:ext>
              </a:extLst>
            </p:cNvPr>
            <p:cNvGrpSpPr/>
            <p:nvPr/>
          </p:nvGrpSpPr>
          <p:grpSpPr>
            <a:xfrm>
              <a:off x="5794915" y="5628655"/>
              <a:ext cx="1616926" cy="1169539"/>
              <a:chOff x="1574181" y="4454879"/>
              <a:chExt cx="1616926" cy="1169539"/>
            </a:xfrm>
          </p:grpSpPr>
          <p:grpSp>
            <p:nvGrpSpPr>
              <p:cNvPr id="32" name="กลุ่ม 31">
                <a:extLst>
                  <a:ext uri="{FF2B5EF4-FFF2-40B4-BE49-F238E27FC236}">
                    <a16:creationId xmlns:a16="http://schemas.microsoft.com/office/drawing/2014/main" id="{236487BF-0502-0BE6-4CA0-4ECF20E15C84}"/>
                  </a:ext>
                </a:extLst>
              </p:cNvPr>
              <p:cNvGrpSpPr/>
              <p:nvPr/>
            </p:nvGrpSpPr>
            <p:grpSpPr>
              <a:xfrm>
                <a:off x="1574181" y="4454879"/>
                <a:ext cx="758283" cy="769434"/>
                <a:chOff x="3124200" y="4360126"/>
                <a:chExt cx="758283" cy="769434"/>
              </a:xfrm>
            </p:grpSpPr>
            <p:sp>
              <p:nvSpPr>
                <p:cNvPr id="46" name="สี่เหลี่ยมผืนผ้า 45">
                  <a:extLst>
                    <a:ext uri="{FF2B5EF4-FFF2-40B4-BE49-F238E27FC236}">
                      <a16:creationId xmlns:a16="http://schemas.microsoft.com/office/drawing/2014/main" id="{834DEDEF-4A0E-B118-80EC-749BD9DDA474}"/>
                    </a:ext>
                  </a:extLst>
                </p:cNvPr>
                <p:cNvSpPr/>
                <p:nvPr/>
              </p:nvSpPr>
              <p:spPr>
                <a:xfrm>
                  <a:off x="3124200" y="4360126"/>
                  <a:ext cx="758283" cy="7694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กล่องข้อความ 46">
                  <a:extLst>
                    <a:ext uri="{FF2B5EF4-FFF2-40B4-BE49-F238E27FC236}">
                      <a16:creationId xmlns:a16="http://schemas.microsoft.com/office/drawing/2014/main" id="{3ECC8CC5-9003-3F55-CBAA-B69E4238F909}"/>
                    </a:ext>
                  </a:extLst>
                </p:cNvPr>
                <p:cNvSpPr txBox="1"/>
                <p:nvPr/>
              </p:nvSpPr>
              <p:spPr>
                <a:xfrm>
                  <a:off x="3124200" y="4421677"/>
                  <a:ext cx="758283"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70-79 BPM</a:t>
                  </a:r>
                  <a:endParaRPr lang="en-GB" sz="1600" dirty="0">
                    <a:latin typeface="Arial" panose="020B0604020202020204" pitchFamily="34" charset="0"/>
                    <a:cs typeface="Arial" panose="020B0604020202020204" pitchFamily="34" charset="0"/>
                  </a:endParaRPr>
                </a:p>
              </p:txBody>
            </p:sp>
          </p:grpSp>
          <p:grpSp>
            <p:nvGrpSpPr>
              <p:cNvPr id="33" name="กลุ่ม 32">
                <a:extLst>
                  <a:ext uri="{FF2B5EF4-FFF2-40B4-BE49-F238E27FC236}">
                    <a16:creationId xmlns:a16="http://schemas.microsoft.com/office/drawing/2014/main" id="{D57D7A96-1999-6658-76D6-B748E4029E1C}"/>
                  </a:ext>
                </a:extLst>
              </p:cNvPr>
              <p:cNvGrpSpPr/>
              <p:nvPr/>
            </p:nvGrpSpPr>
            <p:grpSpPr>
              <a:xfrm>
                <a:off x="2432824" y="4454879"/>
                <a:ext cx="758283" cy="769434"/>
                <a:chOff x="3124200" y="4360126"/>
                <a:chExt cx="758283" cy="769434"/>
              </a:xfrm>
            </p:grpSpPr>
            <p:sp>
              <p:nvSpPr>
                <p:cNvPr id="44" name="สี่เหลี่ยมผืนผ้า 43">
                  <a:extLst>
                    <a:ext uri="{FF2B5EF4-FFF2-40B4-BE49-F238E27FC236}">
                      <a16:creationId xmlns:a16="http://schemas.microsoft.com/office/drawing/2014/main" id="{C3F876C3-8B95-7D67-8668-0E732E668F4A}"/>
                    </a:ext>
                  </a:extLst>
                </p:cNvPr>
                <p:cNvSpPr/>
                <p:nvPr/>
              </p:nvSpPr>
              <p:spPr>
                <a:xfrm>
                  <a:off x="3124200" y="4360126"/>
                  <a:ext cx="758283" cy="769434"/>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กล่องข้อความ 44">
                  <a:extLst>
                    <a:ext uri="{FF2B5EF4-FFF2-40B4-BE49-F238E27FC236}">
                      <a16:creationId xmlns:a16="http://schemas.microsoft.com/office/drawing/2014/main" id="{581D92BC-3C4E-C114-7B3E-2FDB49CA6D18}"/>
                    </a:ext>
                  </a:extLst>
                </p:cNvPr>
                <p:cNvSpPr txBox="1"/>
                <p:nvPr/>
              </p:nvSpPr>
              <p:spPr>
                <a:xfrm>
                  <a:off x="3124200" y="4421677"/>
                  <a:ext cx="758283" cy="584775"/>
                </a:xfrm>
                <a:prstGeom prst="rect">
                  <a:avLst/>
                </a:prstGeom>
                <a:noFill/>
                <a:ln>
                  <a:noFill/>
                </a:ln>
              </p:spPr>
              <p:txBody>
                <a:bodyPr wrap="square" rtlCol="0">
                  <a:spAutoFit/>
                </a:bodyPr>
                <a:lstStyle/>
                <a:p>
                  <a:pPr algn="ctr"/>
                  <a:r>
                    <a:rPr lang="en-US" sz="1600" dirty="0">
                      <a:latin typeface="Arial" panose="020B0604020202020204" pitchFamily="34" charset="0"/>
                      <a:cs typeface="Arial" panose="020B0604020202020204" pitchFamily="34" charset="0"/>
                    </a:rPr>
                    <a:t>80-89 BPM</a:t>
                  </a:r>
                  <a:endParaRPr lang="en-GB" sz="1600" dirty="0">
                    <a:latin typeface="Arial" panose="020B0604020202020204" pitchFamily="34" charset="0"/>
                    <a:cs typeface="Arial" panose="020B0604020202020204" pitchFamily="34" charset="0"/>
                  </a:endParaRPr>
                </a:p>
              </p:txBody>
            </p:sp>
          </p:grpSp>
          <p:sp>
            <p:nvSpPr>
              <p:cNvPr id="36" name="กล่องข้อความ 35">
                <a:extLst>
                  <a:ext uri="{FF2B5EF4-FFF2-40B4-BE49-F238E27FC236}">
                    <a16:creationId xmlns:a16="http://schemas.microsoft.com/office/drawing/2014/main" id="{26E8A6D3-BEA3-6257-EBC6-9C6571055F47}"/>
                  </a:ext>
                </a:extLst>
              </p:cNvPr>
              <p:cNvSpPr txBox="1"/>
              <p:nvPr/>
            </p:nvSpPr>
            <p:spPr>
              <a:xfrm>
                <a:off x="1574181" y="5285864"/>
                <a:ext cx="758283" cy="338554"/>
              </a:xfrm>
              <a:prstGeom prst="rect">
                <a:avLst/>
              </a:prstGeom>
              <a:noFill/>
            </p:spPr>
            <p:txBody>
              <a:bodyPr wrap="square" rtlCol="0">
                <a:spAutoFit/>
              </a:bodyPr>
              <a:lstStyle/>
              <a:p>
                <a:pPr algn="ctr"/>
                <a:r>
                  <a:rPr lang="en-US" sz="1600" b="1" dirty="0">
                    <a:solidFill>
                      <a:srgbClr val="FF0000"/>
                    </a:solidFill>
                    <a:latin typeface="Arial" panose="020B0604020202020204" pitchFamily="34" charset="0"/>
                    <a:cs typeface="Arial" panose="020B0604020202020204" pitchFamily="34" charset="0"/>
                  </a:rPr>
                  <a:t>6</a:t>
                </a:r>
                <a:endParaRPr lang="en-GB" sz="1600" b="1" dirty="0">
                  <a:solidFill>
                    <a:srgbClr val="FF0000"/>
                  </a:solidFill>
                  <a:latin typeface="Arial" panose="020B0604020202020204" pitchFamily="34" charset="0"/>
                  <a:cs typeface="Arial" panose="020B0604020202020204" pitchFamily="34" charset="0"/>
                </a:endParaRPr>
              </a:p>
            </p:txBody>
          </p:sp>
          <p:sp>
            <p:nvSpPr>
              <p:cNvPr id="37" name="กล่องข้อความ 36">
                <a:extLst>
                  <a:ext uri="{FF2B5EF4-FFF2-40B4-BE49-F238E27FC236}">
                    <a16:creationId xmlns:a16="http://schemas.microsoft.com/office/drawing/2014/main" id="{C9616D11-9324-6CA5-A4E3-1DBB000192CB}"/>
                  </a:ext>
                </a:extLst>
              </p:cNvPr>
              <p:cNvSpPr txBox="1"/>
              <p:nvPr/>
            </p:nvSpPr>
            <p:spPr>
              <a:xfrm>
                <a:off x="2432823" y="5285864"/>
                <a:ext cx="758283" cy="338554"/>
              </a:xfrm>
              <a:prstGeom prst="rect">
                <a:avLst/>
              </a:prstGeom>
              <a:noFill/>
            </p:spPr>
            <p:txBody>
              <a:bodyPr wrap="square" rtlCol="0">
                <a:spAutoFit/>
              </a:bodyPr>
              <a:lstStyle/>
              <a:p>
                <a:pPr algn="ctr"/>
                <a:r>
                  <a:rPr lang="en-US" sz="1600" b="1" dirty="0">
                    <a:solidFill>
                      <a:srgbClr val="92D050"/>
                    </a:solidFill>
                    <a:latin typeface="Arial" panose="020B0604020202020204" pitchFamily="34" charset="0"/>
                    <a:cs typeface="Arial" panose="020B0604020202020204" pitchFamily="34" charset="0"/>
                  </a:rPr>
                  <a:t>9</a:t>
                </a:r>
                <a:endParaRPr lang="en-GB" sz="1600" b="1" dirty="0">
                  <a:solidFill>
                    <a:srgbClr val="92D050"/>
                  </a:solidFill>
                  <a:latin typeface="Arial" panose="020B0604020202020204" pitchFamily="34" charset="0"/>
                  <a:cs typeface="Arial" panose="020B0604020202020204" pitchFamily="34" charset="0"/>
                </a:endParaRPr>
              </a:p>
            </p:txBody>
          </p:sp>
        </p:grpSp>
        <p:grpSp>
          <p:nvGrpSpPr>
            <p:cNvPr id="65" name="กลุ่ม 64">
              <a:extLst>
                <a:ext uri="{FF2B5EF4-FFF2-40B4-BE49-F238E27FC236}">
                  <a16:creationId xmlns:a16="http://schemas.microsoft.com/office/drawing/2014/main" id="{EF06BDC3-6BC3-5DE5-89E7-321FB356D4CB}"/>
                </a:ext>
              </a:extLst>
            </p:cNvPr>
            <p:cNvGrpSpPr/>
            <p:nvPr/>
          </p:nvGrpSpPr>
          <p:grpSpPr>
            <a:xfrm rot="16892755">
              <a:off x="8511097" y="4739319"/>
              <a:ext cx="369332" cy="2283178"/>
              <a:chOff x="6252110" y="5408975"/>
              <a:chExt cx="369332" cy="2283178"/>
            </a:xfrm>
          </p:grpSpPr>
          <p:sp>
            <p:nvSpPr>
              <p:cNvPr id="66" name="กล่องข้อความ 65">
                <a:extLst>
                  <a:ext uri="{FF2B5EF4-FFF2-40B4-BE49-F238E27FC236}">
                    <a16:creationId xmlns:a16="http://schemas.microsoft.com/office/drawing/2014/main" id="{0A6C7BB9-68C6-9F08-1D8B-DDA079400465}"/>
                  </a:ext>
                </a:extLst>
              </p:cNvPr>
              <p:cNvSpPr txBox="1"/>
              <p:nvPr/>
            </p:nvSpPr>
            <p:spPr>
              <a:xfrm rot="4707245">
                <a:off x="5433165" y="6503877"/>
                <a:ext cx="2007221" cy="369332"/>
              </a:xfrm>
              <a:prstGeom prst="rect">
                <a:avLst/>
              </a:prstGeom>
              <a:noFill/>
            </p:spPr>
            <p:txBody>
              <a:bodyPr wrap="square" rtlCol="0">
                <a:spAutoFit/>
              </a:bodyPr>
              <a:lstStyle/>
              <a:p>
                <a:r>
                  <a:rPr lang="en-US" b="1" dirty="0">
                    <a:solidFill>
                      <a:srgbClr val="92D050"/>
                    </a:solidFill>
                    <a:latin typeface="Arial" panose="020B0604020202020204" pitchFamily="34" charset="0"/>
                    <a:cs typeface="Arial" panose="020B0604020202020204" pitchFamily="34" charset="0"/>
                  </a:rPr>
                  <a:t>Majority group</a:t>
                </a:r>
                <a:endParaRPr lang="en-GB" b="1" dirty="0">
                  <a:solidFill>
                    <a:srgbClr val="92D050"/>
                  </a:solidFill>
                  <a:latin typeface="Arial" panose="020B0604020202020204" pitchFamily="34" charset="0"/>
                  <a:cs typeface="Arial" panose="020B0604020202020204" pitchFamily="34" charset="0"/>
                </a:endParaRPr>
              </a:p>
            </p:txBody>
          </p:sp>
          <p:cxnSp>
            <p:nvCxnSpPr>
              <p:cNvPr id="67" name="ลูกศรเชื่อมต่อแบบตรง 66">
                <a:extLst>
                  <a:ext uri="{FF2B5EF4-FFF2-40B4-BE49-F238E27FC236}">
                    <a16:creationId xmlns:a16="http://schemas.microsoft.com/office/drawing/2014/main" id="{44E55D43-F3A6-984C-BE55-CCE7CF87ADFF}"/>
                  </a:ext>
                </a:extLst>
              </p:cNvPr>
              <p:cNvCxnSpPr>
                <a:cxnSpLocks/>
              </p:cNvCxnSpPr>
              <p:nvPr/>
            </p:nvCxnSpPr>
            <p:spPr>
              <a:xfrm>
                <a:off x="6266894" y="5408975"/>
                <a:ext cx="29650" cy="283876"/>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7" name="กลุ่ม 26">
            <a:extLst>
              <a:ext uri="{FF2B5EF4-FFF2-40B4-BE49-F238E27FC236}">
                <a16:creationId xmlns:a16="http://schemas.microsoft.com/office/drawing/2014/main" id="{1C55D1A4-7DCB-722F-6521-1216D56743B4}"/>
              </a:ext>
            </a:extLst>
          </p:cNvPr>
          <p:cNvGrpSpPr/>
          <p:nvPr/>
        </p:nvGrpSpPr>
        <p:grpSpPr>
          <a:xfrm>
            <a:off x="1620647" y="4460145"/>
            <a:ext cx="3779235" cy="1169539"/>
            <a:chOff x="1620647" y="4460145"/>
            <a:chExt cx="3779235" cy="1169539"/>
          </a:xfrm>
        </p:grpSpPr>
        <p:grpSp>
          <p:nvGrpSpPr>
            <p:cNvPr id="48" name="กลุ่ม 47">
              <a:extLst>
                <a:ext uri="{FF2B5EF4-FFF2-40B4-BE49-F238E27FC236}">
                  <a16:creationId xmlns:a16="http://schemas.microsoft.com/office/drawing/2014/main" id="{3C946C6D-7B31-04E6-C5FA-E25F8950F344}"/>
                </a:ext>
              </a:extLst>
            </p:cNvPr>
            <p:cNvGrpSpPr/>
            <p:nvPr/>
          </p:nvGrpSpPr>
          <p:grpSpPr>
            <a:xfrm>
              <a:off x="1620647" y="4460145"/>
              <a:ext cx="3334212" cy="1169539"/>
              <a:chOff x="1574181" y="4454879"/>
              <a:chExt cx="3334212" cy="1169539"/>
            </a:xfrm>
          </p:grpSpPr>
          <p:grpSp>
            <p:nvGrpSpPr>
              <p:cNvPr id="49" name="กลุ่ม 48">
                <a:extLst>
                  <a:ext uri="{FF2B5EF4-FFF2-40B4-BE49-F238E27FC236}">
                    <a16:creationId xmlns:a16="http://schemas.microsoft.com/office/drawing/2014/main" id="{1F18C37D-DB47-E5D6-9F8C-281BA7A13A99}"/>
                  </a:ext>
                </a:extLst>
              </p:cNvPr>
              <p:cNvGrpSpPr/>
              <p:nvPr/>
            </p:nvGrpSpPr>
            <p:grpSpPr>
              <a:xfrm>
                <a:off x="1574181" y="4454879"/>
                <a:ext cx="758283" cy="769434"/>
                <a:chOff x="3124200" y="4360126"/>
                <a:chExt cx="758283" cy="769434"/>
              </a:xfrm>
            </p:grpSpPr>
            <p:sp>
              <p:nvSpPr>
                <p:cNvPr id="63" name="สี่เหลี่ยมผืนผ้า 62">
                  <a:extLst>
                    <a:ext uri="{FF2B5EF4-FFF2-40B4-BE49-F238E27FC236}">
                      <a16:creationId xmlns:a16="http://schemas.microsoft.com/office/drawing/2014/main" id="{BB617F79-1302-CA8A-9DA2-755E00297FFF}"/>
                    </a:ext>
                  </a:extLst>
                </p:cNvPr>
                <p:cNvSpPr/>
                <p:nvPr/>
              </p:nvSpPr>
              <p:spPr>
                <a:xfrm>
                  <a:off x="3124200" y="4360126"/>
                  <a:ext cx="758283" cy="7694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กล่องข้อความ 63">
                  <a:extLst>
                    <a:ext uri="{FF2B5EF4-FFF2-40B4-BE49-F238E27FC236}">
                      <a16:creationId xmlns:a16="http://schemas.microsoft.com/office/drawing/2014/main" id="{01A51BBB-1303-FC4D-D07D-4628CEC0C42E}"/>
                    </a:ext>
                  </a:extLst>
                </p:cNvPr>
                <p:cNvSpPr txBox="1"/>
                <p:nvPr/>
              </p:nvSpPr>
              <p:spPr>
                <a:xfrm>
                  <a:off x="3124200" y="4421677"/>
                  <a:ext cx="758283"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70-74 BPM</a:t>
                  </a:r>
                  <a:endParaRPr lang="en-GB" sz="1600" dirty="0">
                    <a:latin typeface="Arial" panose="020B0604020202020204" pitchFamily="34" charset="0"/>
                    <a:cs typeface="Arial" panose="020B0604020202020204" pitchFamily="34" charset="0"/>
                  </a:endParaRPr>
                </a:p>
              </p:txBody>
            </p:sp>
          </p:grpSp>
          <p:grpSp>
            <p:nvGrpSpPr>
              <p:cNvPr id="50" name="กลุ่ม 49">
                <a:extLst>
                  <a:ext uri="{FF2B5EF4-FFF2-40B4-BE49-F238E27FC236}">
                    <a16:creationId xmlns:a16="http://schemas.microsoft.com/office/drawing/2014/main" id="{0019B565-AB4E-931D-CD5F-5AA0FABC3062}"/>
                  </a:ext>
                </a:extLst>
              </p:cNvPr>
              <p:cNvGrpSpPr/>
              <p:nvPr/>
            </p:nvGrpSpPr>
            <p:grpSpPr>
              <a:xfrm>
                <a:off x="2432824" y="4454879"/>
                <a:ext cx="758283" cy="769434"/>
                <a:chOff x="3124200" y="4360126"/>
                <a:chExt cx="758283" cy="769434"/>
              </a:xfrm>
            </p:grpSpPr>
            <p:sp>
              <p:nvSpPr>
                <p:cNvPr id="61" name="สี่เหลี่ยมผืนผ้า 60">
                  <a:extLst>
                    <a:ext uri="{FF2B5EF4-FFF2-40B4-BE49-F238E27FC236}">
                      <a16:creationId xmlns:a16="http://schemas.microsoft.com/office/drawing/2014/main" id="{37166BBE-DF34-F10B-5F47-5701D8820705}"/>
                    </a:ext>
                  </a:extLst>
                </p:cNvPr>
                <p:cNvSpPr/>
                <p:nvPr/>
              </p:nvSpPr>
              <p:spPr>
                <a:xfrm>
                  <a:off x="3124200" y="4360126"/>
                  <a:ext cx="758283" cy="769434"/>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กล่องข้อความ 61">
                  <a:extLst>
                    <a:ext uri="{FF2B5EF4-FFF2-40B4-BE49-F238E27FC236}">
                      <a16:creationId xmlns:a16="http://schemas.microsoft.com/office/drawing/2014/main" id="{3CE754C6-E47B-844C-61DF-B36AC9F45966}"/>
                    </a:ext>
                  </a:extLst>
                </p:cNvPr>
                <p:cNvSpPr txBox="1"/>
                <p:nvPr/>
              </p:nvSpPr>
              <p:spPr>
                <a:xfrm>
                  <a:off x="3124200" y="4421677"/>
                  <a:ext cx="758283" cy="584775"/>
                </a:xfrm>
                <a:prstGeom prst="rect">
                  <a:avLst/>
                </a:prstGeom>
                <a:noFill/>
                <a:ln>
                  <a:noFill/>
                </a:ln>
              </p:spPr>
              <p:txBody>
                <a:bodyPr wrap="square" rtlCol="0">
                  <a:spAutoFit/>
                </a:bodyPr>
                <a:lstStyle/>
                <a:p>
                  <a:pPr algn="ctr"/>
                  <a:r>
                    <a:rPr lang="en-US" sz="1600" dirty="0">
                      <a:latin typeface="Arial" panose="020B0604020202020204" pitchFamily="34" charset="0"/>
                      <a:cs typeface="Arial" panose="020B0604020202020204" pitchFamily="34" charset="0"/>
                    </a:rPr>
                    <a:t>75-79 BPM</a:t>
                  </a:r>
                  <a:endParaRPr lang="en-GB" sz="1600" dirty="0">
                    <a:latin typeface="Arial" panose="020B0604020202020204" pitchFamily="34" charset="0"/>
                    <a:cs typeface="Arial" panose="020B0604020202020204" pitchFamily="34" charset="0"/>
                  </a:endParaRPr>
                </a:p>
              </p:txBody>
            </p:sp>
          </p:grpSp>
          <p:grpSp>
            <p:nvGrpSpPr>
              <p:cNvPr id="51" name="กลุ่ม 50">
                <a:extLst>
                  <a:ext uri="{FF2B5EF4-FFF2-40B4-BE49-F238E27FC236}">
                    <a16:creationId xmlns:a16="http://schemas.microsoft.com/office/drawing/2014/main" id="{AAAE5B2D-CBFF-6AA7-B88C-1152FF46C48E}"/>
                  </a:ext>
                </a:extLst>
              </p:cNvPr>
              <p:cNvGrpSpPr/>
              <p:nvPr/>
            </p:nvGrpSpPr>
            <p:grpSpPr>
              <a:xfrm>
                <a:off x="3291467" y="4455065"/>
                <a:ext cx="758283" cy="769434"/>
                <a:chOff x="3124200" y="4360126"/>
                <a:chExt cx="758283" cy="769434"/>
              </a:xfrm>
            </p:grpSpPr>
            <p:sp>
              <p:nvSpPr>
                <p:cNvPr id="59" name="สี่เหลี่ยมผืนผ้า 58">
                  <a:extLst>
                    <a:ext uri="{FF2B5EF4-FFF2-40B4-BE49-F238E27FC236}">
                      <a16:creationId xmlns:a16="http://schemas.microsoft.com/office/drawing/2014/main" id="{C17C37AC-5C3D-AF2B-B50E-AC4D6BF88C11}"/>
                    </a:ext>
                  </a:extLst>
                </p:cNvPr>
                <p:cNvSpPr/>
                <p:nvPr/>
              </p:nvSpPr>
              <p:spPr>
                <a:xfrm>
                  <a:off x="3124200" y="4360126"/>
                  <a:ext cx="758283" cy="76943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กล่องข้อความ 59">
                  <a:extLst>
                    <a:ext uri="{FF2B5EF4-FFF2-40B4-BE49-F238E27FC236}">
                      <a16:creationId xmlns:a16="http://schemas.microsoft.com/office/drawing/2014/main" id="{240653A6-B7FA-509C-2420-3F2867DA597E}"/>
                    </a:ext>
                  </a:extLst>
                </p:cNvPr>
                <p:cNvSpPr txBox="1"/>
                <p:nvPr/>
              </p:nvSpPr>
              <p:spPr>
                <a:xfrm>
                  <a:off x="3124200" y="4421677"/>
                  <a:ext cx="758283"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80-84 BPM</a:t>
                  </a:r>
                  <a:endParaRPr lang="en-GB" sz="1600" dirty="0">
                    <a:latin typeface="Arial" panose="020B0604020202020204" pitchFamily="34" charset="0"/>
                    <a:cs typeface="Arial" panose="020B0604020202020204" pitchFamily="34" charset="0"/>
                  </a:endParaRPr>
                </a:p>
              </p:txBody>
            </p:sp>
          </p:grpSp>
          <p:grpSp>
            <p:nvGrpSpPr>
              <p:cNvPr id="52" name="กลุ่ม 51">
                <a:extLst>
                  <a:ext uri="{FF2B5EF4-FFF2-40B4-BE49-F238E27FC236}">
                    <a16:creationId xmlns:a16="http://schemas.microsoft.com/office/drawing/2014/main" id="{027BD308-3FDF-FB3E-8CFE-B72F3406D91A}"/>
                  </a:ext>
                </a:extLst>
              </p:cNvPr>
              <p:cNvGrpSpPr/>
              <p:nvPr/>
            </p:nvGrpSpPr>
            <p:grpSpPr>
              <a:xfrm>
                <a:off x="4150110" y="4454879"/>
                <a:ext cx="758283" cy="769434"/>
                <a:chOff x="3124200" y="4360126"/>
                <a:chExt cx="758283" cy="769434"/>
              </a:xfrm>
            </p:grpSpPr>
            <p:sp>
              <p:nvSpPr>
                <p:cNvPr id="57" name="สี่เหลี่ยมผืนผ้า 56">
                  <a:extLst>
                    <a:ext uri="{FF2B5EF4-FFF2-40B4-BE49-F238E27FC236}">
                      <a16:creationId xmlns:a16="http://schemas.microsoft.com/office/drawing/2014/main" id="{BCD9ACB7-116B-6C42-4669-D8D7A90F22C8}"/>
                    </a:ext>
                  </a:extLst>
                </p:cNvPr>
                <p:cNvSpPr/>
                <p:nvPr/>
              </p:nvSpPr>
              <p:spPr>
                <a:xfrm>
                  <a:off x="3124200" y="4360126"/>
                  <a:ext cx="758283" cy="769434"/>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กล่องข้อความ 57">
                  <a:extLst>
                    <a:ext uri="{FF2B5EF4-FFF2-40B4-BE49-F238E27FC236}">
                      <a16:creationId xmlns:a16="http://schemas.microsoft.com/office/drawing/2014/main" id="{856CED1E-5217-668A-F85E-09CCCF28EDAA}"/>
                    </a:ext>
                  </a:extLst>
                </p:cNvPr>
                <p:cNvSpPr txBox="1"/>
                <p:nvPr/>
              </p:nvSpPr>
              <p:spPr>
                <a:xfrm>
                  <a:off x="3124200" y="4421677"/>
                  <a:ext cx="758283" cy="584775"/>
                </a:xfrm>
                <a:prstGeom prst="rect">
                  <a:avLst/>
                </a:prstGeom>
                <a:noFill/>
                <a:ln>
                  <a:noFill/>
                </a:ln>
              </p:spPr>
              <p:txBody>
                <a:bodyPr wrap="square" rtlCol="0">
                  <a:spAutoFit/>
                </a:bodyPr>
                <a:lstStyle/>
                <a:p>
                  <a:pPr algn="ctr"/>
                  <a:r>
                    <a:rPr lang="en-US" sz="1600" dirty="0">
                      <a:latin typeface="Arial" panose="020B0604020202020204" pitchFamily="34" charset="0"/>
                      <a:cs typeface="Arial" panose="020B0604020202020204" pitchFamily="34" charset="0"/>
                    </a:rPr>
                    <a:t>85-89 BPM</a:t>
                  </a:r>
                  <a:endParaRPr lang="en-GB" sz="1600" dirty="0">
                    <a:latin typeface="Arial" panose="020B0604020202020204" pitchFamily="34" charset="0"/>
                    <a:cs typeface="Arial" panose="020B0604020202020204" pitchFamily="34" charset="0"/>
                  </a:endParaRPr>
                </a:p>
              </p:txBody>
            </p:sp>
          </p:grpSp>
          <p:sp>
            <p:nvSpPr>
              <p:cNvPr id="53" name="กล่องข้อความ 52">
                <a:extLst>
                  <a:ext uri="{FF2B5EF4-FFF2-40B4-BE49-F238E27FC236}">
                    <a16:creationId xmlns:a16="http://schemas.microsoft.com/office/drawing/2014/main" id="{FCE080BF-DD54-D3F2-0917-B533A98FFBF1}"/>
                  </a:ext>
                </a:extLst>
              </p:cNvPr>
              <p:cNvSpPr txBox="1"/>
              <p:nvPr/>
            </p:nvSpPr>
            <p:spPr>
              <a:xfrm>
                <a:off x="1574181" y="5285864"/>
                <a:ext cx="758283" cy="338554"/>
              </a:xfrm>
              <a:prstGeom prst="rect">
                <a:avLst/>
              </a:prstGeom>
              <a:noFill/>
            </p:spPr>
            <p:txBody>
              <a:bodyPr wrap="square" rtlCol="0">
                <a:spAutoFit/>
              </a:bodyPr>
              <a:lstStyle/>
              <a:p>
                <a:pPr algn="ctr"/>
                <a:r>
                  <a:rPr lang="en-US" sz="1600" b="1" dirty="0">
                    <a:solidFill>
                      <a:srgbClr val="FF0000"/>
                    </a:solidFill>
                    <a:latin typeface="Arial" panose="020B0604020202020204" pitchFamily="34" charset="0"/>
                    <a:cs typeface="Arial" panose="020B0604020202020204" pitchFamily="34" charset="0"/>
                  </a:rPr>
                  <a:t>1</a:t>
                </a:r>
                <a:endParaRPr lang="en-GB" sz="1600" b="1" dirty="0">
                  <a:solidFill>
                    <a:srgbClr val="FF0000"/>
                  </a:solidFill>
                  <a:latin typeface="Arial" panose="020B0604020202020204" pitchFamily="34" charset="0"/>
                  <a:cs typeface="Arial" panose="020B0604020202020204" pitchFamily="34" charset="0"/>
                </a:endParaRPr>
              </a:p>
            </p:txBody>
          </p:sp>
          <p:sp>
            <p:nvSpPr>
              <p:cNvPr id="54" name="กล่องข้อความ 53">
                <a:extLst>
                  <a:ext uri="{FF2B5EF4-FFF2-40B4-BE49-F238E27FC236}">
                    <a16:creationId xmlns:a16="http://schemas.microsoft.com/office/drawing/2014/main" id="{7577D4F1-A5BF-03BE-4EAD-58A4CD8085E9}"/>
                  </a:ext>
                </a:extLst>
              </p:cNvPr>
              <p:cNvSpPr txBox="1"/>
              <p:nvPr/>
            </p:nvSpPr>
            <p:spPr>
              <a:xfrm>
                <a:off x="2432823" y="5285864"/>
                <a:ext cx="758283" cy="338554"/>
              </a:xfrm>
              <a:prstGeom prst="rect">
                <a:avLst/>
              </a:prstGeom>
              <a:noFill/>
            </p:spPr>
            <p:txBody>
              <a:bodyPr wrap="square" rtlCol="0">
                <a:spAutoFit/>
              </a:bodyPr>
              <a:lstStyle/>
              <a:p>
                <a:pPr algn="ctr"/>
                <a:r>
                  <a:rPr lang="en-US" sz="1600" b="1" dirty="0">
                    <a:solidFill>
                      <a:srgbClr val="92D050"/>
                    </a:solidFill>
                    <a:latin typeface="Arial" panose="020B0604020202020204" pitchFamily="34" charset="0"/>
                    <a:cs typeface="Arial" panose="020B0604020202020204" pitchFamily="34" charset="0"/>
                  </a:rPr>
                  <a:t>5</a:t>
                </a:r>
                <a:endParaRPr lang="en-GB" sz="1600" b="1" dirty="0">
                  <a:solidFill>
                    <a:srgbClr val="92D050"/>
                  </a:solidFill>
                  <a:latin typeface="Arial" panose="020B0604020202020204" pitchFamily="34" charset="0"/>
                  <a:cs typeface="Arial" panose="020B0604020202020204" pitchFamily="34" charset="0"/>
                </a:endParaRPr>
              </a:p>
            </p:txBody>
          </p:sp>
          <p:sp>
            <p:nvSpPr>
              <p:cNvPr id="55" name="กล่องข้อความ 54">
                <a:extLst>
                  <a:ext uri="{FF2B5EF4-FFF2-40B4-BE49-F238E27FC236}">
                    <a16:creationId xmlns:a16="http://schemas.microsoft.com/office/drawing/2014/main" id="{B4601C79-1670-60CD-32C1-D7C1ED15A117}"/>
                  </a:ext>
                </a:extLst>
              </p:cNvPr>
              <p:cNvSpPr txBox="1"/>
              <p:nvPr/>
            </p:nvSpPr>
            <p:spPr>
              <a:xfrm>
                <a:off x="3291465" y="5285864"/>
                <a:ext cx="758283" cy="338554"/>
              </a:xfrm>
              <a:prstGeom prst="rect">
                <a:avLst/>
              </a:prstGeom>
              <a:noFill/>
            </p:spPr>
            <p:txBody>
              <a:bodyPr wrap="square" rtlCol="0">
                <a:spAutoFit/>
              </a:bodyPr>
              <a:lstStyle/>
              <a:p>
                <a:pPr algn="ctr"/>
                <a:r>
                  <a:rPr lang="en-US" sz="1600" b="1" dirty="0">
                    <a:solidFill>
                      <a:srgbClr val="0070C0"/>
                    </a:solidFill>
                    <a:latin typeface="Arial" panose="020B0604020202020204" pitchFamily="34" charset="0"/>
                    <a:cs typeface="Arial" panose="020B0604020202020204" pitchFamily="34" charset="0"/>
                  </a:rPr>
                  <a:t>5</a:t>
                </a:r>
                <a:endParaRPr lang="en-GB" sz="1600" b="1" dirty="0">
                  <a:solidFill>
                    <a:srgbClr val="0070C0"/>
                  </a:solidFill>
                  <a:latin typeface="Arial" panose="020B0604020202020204" pitchFamily="34" charset="0"/>
                  <a:cs typeface="Arial" panose="020B0604020202020204" pitchFamily="34" charset="0"/>
                </a:endParaRPr>
              </a:p>
            </p:txBody>
          </p:sp>
          <p:sp>
            <p:nvSpPr>
              <p:cNvPr id="56" name="กล่องข้อความ 55">
                <a:extLst>
                  <a:ext uri="{FF2B5EF4-FFF2-40B4-BE49-F238E27FC236}">
                    <a16:creationId xmlns:a16="http://schemas.microsoft.com/office/drawing/2014/main" id="{C0221C38-8010-80BA-AA64-9C0184E34CB0}"/>
                  </a:ext>
                </a:extLst>
              </p:cNvPr>
              <p:cNvSpPr txBox="1"/>
              <p:nvPr/>
            </p:nvSpPr>
            <p:spPr>
              <a:xfrm>
                <a:off x="4150107" y="5285864"/>
                <a:ext cx="758283" cy="338554"/>
              </a:xfrm>
              <a:prstGeom prst="rect">
                <a:avLst/>
              </a:prstGeom>
              <a:noFill/>
            </p:spPr>
            <p:txBody>
              <a:bodyPr wrap="square" rtlCol="0">
                <a:spAutoFit/>
              </a:bodyPr>
              <a:lstStyle/>
              <a:p>
                <a:pPr algn="ctr"/>
                <a:r>
                  <a:rPr lang="en-US" sz="1600" b="1" dirty="0">
                    <a:solidFill>
                      <a:srgbClr val="7030A0"/>
                    </a:solidFill>
                    <a:latin typeface="Arial" panose="020B0604020202020204" pitchFamily="34" charset="0"/>
                    <a:cs typeface="Arial" panose="020B0604020202020204" pitchFamily="34" charset="0"/>
                  </a:rPr>
                  <a:t>4</a:t>
                </a:r>
                <a:endParaRPr lang="en-GB" sz="1600" b="1" dirty="0">
                  <a:solidFill>
                    <a:srgbClr val="7030A0"/>
                  </a:solidFill>
                  <a:latin typeface="Arial" panose="020B0604020202020204" pitchFamily="34" charset="0"/>
                  <a:cs typeface="Arial" panose="020B0604020202020204" pitchFamily="34" charset="0"/>
                </a:endParaRPr>
              </a:p>
            </p:txBody>
          </p:sp>
        </p:grpSp>
        <p:cxnSp>
          <p:nvCxnSpPr>
            <p:cNvPr id="68" name="ลูกศรเชื่อมต่อแบบตรง 67">
              <a:extLst>
                <a:ext uri="{FF2B5EF4-FFF2-40B4-BE49-F238E27FC236}">
                  <a16:creationId xmlns:a16="http://schemas.microsoft.com/office/drawing/2014/main" id="{D5E77845-06B9-7273-13C5-5909899D75F1}"/>
                </a:ext>
              </a:extLst>
            </p:cNvPr>
            <p:cNvCxnSpPr>
              <a:cxnSpLocks/>
            </p:cNvCxnSpPr>
            <p:nvPr/>
          </p:nvCxnSpPr>
          <p:spPr>
            <a:xfrm rot="16892755">
              <a:off x="5243119" y="4745858"/>
              <a:ext cx="29650" cy="2838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986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24"/>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3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5AFB8E7-C0FB-3DDE-0FE4-8793C91A7D0E}"/>
              </a:ext>
            </a:extLst>
          </p:cNvPr>
          <p:cNvSpPr>
            <a:spLocks noGrp="1"/>
          </p:cNvSpPr>
          <p:nvPr>
            <p:ph type="title"/>
          </p:nvPr>
        </p:nvSpPr>
        <p:spPr>
          <a:xfrm>
            <a:off x="3124200" y="242461"/>
            <a:ext cx="7670180" cy="1325563"/>
          </a:xfrm>
        </p:spPr>
        <p:txBody>
          <a:bodyPr>
            <a:normAutofit fontScale="90000"/>
          </a:bodyPr>
          <a:lstStyle/>
          <a:p>
            <a:r>
              <a:rPr lang="en-GB" b="1" dirty="0"/>
              <a:t>Find optimum </a:t>
            </a:r>
            <a:r>
              <a:rPr lang="en-GB" b="1" dirty="0" err="1"/>
              <a:t>rPPG</a:t>
            </a:r>
            <a:r>
              <a:rPr lang="en-GB" b="1" dirty="0"/>
              <a:t> frequency band using the majority vote</a:t>
            </a:r>
          </a:p>
        </p:txBody>
      </p:sp>
      <p:sp>
        <p:nvSpPr>
          <p:cNvPr id="3" name="ตัวแทนเนื้อหา 2">
            <a:extLst>
              <a:ext uri="{FF2B5EF4-FFF2-40B4-BE49-F238E27FC236}">
                <a16:creationId xmlns:a16="http://schemas.microsoft.com/office/drawing/2014/main" id="{61606FDB-2177-3599-A647-3A0955BEE3B8}"/>
              </a:ext>
            </a:extLst>
          </p:cNvPr>
          <p:cNvSpPr>
            <a:spLocks noGrp="1"/>
          </p:cNvSpPr>
          <p:nvPr>
            <p:ph idx="1"/>
          </p:nvPr>
        </p:nvSpPr>
        <p:spPr>
          <a:xfrm>
            <a:off x="1713396" y="1917740"/>
            <a:ext cx="9080984" cy="1118298"/>
          </a:xfrm>
        </p:spPr>
        <p:txBody>
          <a:bodyPr>
            <a:normAutofit/>
          </a:bodyPr>
          <a:lstStyle/>
          <a:p>
            <a:pPr indent="182880" algn="just">
              <a:lnSpc>
                <a:spcPct val="95000"/>
              </a:lnSpc>
              <a:spcAft>
                <a:spcPts val="600"/>
              </a:spcAft>
              <a:tabLst>
                <a:tab pos="182880" algn="l"/>
              </a:tabLst>
            </a:pPr>
            <a:r>
              <a:rPr lang="en-US" sz="2400" spc="-5" dirty="0">
                <a:effectLst/>
                <a:ea typeface="SimSun" panose="02010600030101010101" pitchFamily="2" charset="-122"/>
              </a:rPr>
              <a:t>The </a:t>
            </a:r>
            <a:r>
              <a:rPr lang="en-US" sz="2400" spc="-5" dirty="0" err="1">
                <a:effectLst/>
                <a:ea typeface="SimSun" panose="02010600030101010101" pitchFamily="2" charset="-122"/>
              </a:rPr>
              <a:t>rHR</a:t>
            </a:r>
            <a:r>
              <a:rPr lang="en-US" sz="2400" spc="-5" dirty="0">
                <a:effectLst/>
                <a:ea typeface="SimSun" panose="02010600030101010101" pitchFamily="2" charset="-122"/>
              </a:rPr>
              <a:t> is used to set the upper and lower cut-off frequencies</a:t>
            </a:r>
            <a:r>
              <a:rPr lang="en-US" sz="2400" spc="-5" dirty="0">
                <a:effectLst/>
                <a:latin typeface="Times New Roman" panose="02020603050405020304" pitchFamily="18" charset="0"/>
                <a:ea typeface="SimSun" panose="02010600030101010101" pitchFamily="2" charset="-122"/>
              </a:rPr>
              <a:t> (</a:t>
            </a:r>
            <a:r>
              <a:rPr lang="en-US" sz="2400" i="1" spc="-5" dirty="0" err="1">
                <a:effectLst/>
                <a:latin typeface="Times New Roman" panose="02020603050405020304" pitchFamily="18" charset="0"/>
                <a:ea typeface="SimSun" panose="02010600030101010101" pitchFamily="2" charset="-122"/>
              </a:rPr>
              <a:t>f</a:t>
            </a:r>
            <a:r>
              <a:rPr lang="en-US" sz="2400" spc="-5" baseline="-25000" dirty="0" err="1">
                <a:effectLst/>
                <a:latin typeface="Times New Roman" panose="02020603050405020304" pitchFamily="18" charset="0"/>
                <a:ea typeface="SimSun" panose="02010600030101010101" pitchFamily="2" charset="-122"/>
              </a:rPr>
              <a:t>high</a:t>
            </a:r>
            <a:r>
              <a:rPr lang="en-US" sz="2400" spc="-5" dirty="0">
                <a:effectLst/>
                <a:latin typeface="Times New Roman" panose="02020603050405020304" pitchFamily="18" charset="0"/>
                <a:ea typeface="SimSun" panose="02010600030101010101" pitchFamily="2" charset="-122"/>
              </a:rPr>
              <a:t> </a:t>
            </a:r>
            <a:r>
              <a:rPr lang="en-US" sz="2400" spc="-5" dirty="0">
                <a:effectLst/>
                <a:ea typeface="SimSun" panose="02010600030101010101" pitchFamily="2" charset="-122"/>
              </a:rPr>
              <a:t>and</a:t>
            </a:r>
            <a:r>
              <a:rPr lang="en-US" sz="2400" spc="-5" dirty="0">
                <a:effectLst/>
                <a:latin typeface="Times New Roman" panose="02020603050405020304" pitchFamily="18" charset="0"/>
                <a:ea typeface="SimSun" panose="02010600030101010101" pitchFamily="2" charset="-122"/>
              </a:rPr>
              <a:t> </a:t>
            </a:r>
            <a:r>
              <a:rPr lang="en-US" sz="2400" i="1" spc="-5" dirty="0">
                <a:effectLst/>
                <a:latin typeface="Times New Roman" panose="02020603050405020304" pitchFamily="18" charset="0"/>
                <a:ea typeface="SimSun" panose="02010600030101010101" pitchFamily="2" charset="-122"/>
              </a:rPr>
              <a:t>f</a:t>
            </a:r>
            <a:r>
              <a:rPr lang="en-US" sz="2400" spc="-5" baseline="-25000" dirty="0">
                <a:effectLst/>
                <a:latin typeface="Times New Roman" panose="02020603050405020304" pitchFamily="18" charset="0"/>
                <a:ea typeface="SimSun" panose="02010600030101010101" pitchFamily="2" charset="-122"/>
              </a:rPr>
              <a:t>low</a:t>
            </a:r>
            <a:r>
              <a:rPr lang="en-US" sz="2400" spc="-5" dirty="0">
                <a:effectLst/>
                <a:latin typeface="Times New Roman" panose="02020603050405020304" pitchFamily="18" charset="0"/>
                <a:ea typeface="SimSun" panose="02010600030101010101" pitchFamily="2" charset="-122"/>
              </a:rPr>
              <a:t>) </a:t>
            </a:r>
            <a:r>
              <a:rPr lang="en-US" sz="2400" spc="-5" dirty="0">
                <a:effectLst/>
                <a:ea typeface="SimSun" panose="02010600030101010101" pitchFamily="2" charset="-122"/>
              </a:rPr>
              <a:t>of the bandpass filter using equation 11 and 12. </a:t>
            </a:r>
            <a:endParaRPr lang="en-GB" sz="2400" spc="-5" dirty="0">
              <a:effectLst/>
              <a:ea typeface="SimSun" panose="02010600030101010101" pitchFamily="2" charset="-122"/>
            </a:endParaRPr>
          </a:p>
        </p:txBody>
      </p:sp>
      <p:grpSp>
        <p:nvGrpSpPr>
          <p:cNvPr id="17" name="กลุ่ม 16">
            <a:extLst>
              <a:ext uri="{FF2B5EF4-FFF2-40B4-BE49-F238E27FC236}">
                <a16:creationId xmlns:a16="http://schemas.microsoft.com/office/drawing/2014/main" id="{749D560C-5DB2-F819-CA2F-0DB6A67290F6}"/>
              </a:ext>
            </a:extLst>
          </p:cNvPr>
          <p:cNvGrpSpPr/>
          <p:nvPr/>
        </p:nvGrpSpPr>
        <p:grpSpPr>
          <a:xfrm>
            <a:off x="4418815" y="2919029"/>
            <a:ext cx="3670145" cy="933450"/>
            <a:chOff x="4962525" y="2408663"/>
            <a:chExt cx="3670145" cy="933450"/>
          </a:xfrm>
        </p:grpSpPr>
        <p:pic>
          <p:nvPicPr>
            <p:cNvPr id="8" name="รูปภาพ 7">
              <a:extLst>
                <a:ext uri="{FF2B5EF4-FFF2-40B4-BE49-F238E27FC236}">
                  <a16:creationId xmlns:a16="http://schemas.microsoft.com/office/drawing/2014/main" id="{9D7BBDE4-0231-EF19-D2ED-BC9C8903E764}"/>
                </a:ext>
              </a:extLst>
            </p:cNvPr>
            <p:cNvPicPr>
              <a:picLocks noChangeAspect="1"/>
            </p:cNvPicPr>
            <p:nvPr/>
          </p:nvPicPr>
          <p:blipFill>
            <a:blip r:embed="rId3"/>
            <a:stretch>
              <a:fillRect/>
            </a:stretch>
          </p:blipFill>
          <p:spPr>
            <a:xfrm>
              <a:off x="4962525" y="2408663"/>
              <a:ext cx="2266950" cy="933450"/>
            </a:xfrm>
            <a:prstGeom prst="rect">
              <a:avLst/>
            </a:prstGeom>
          </p:spPr>
        </p:pic>
        <p:grpSp>
          <p:nvGrpSpPr>
            <p:cNvPr id="11" name="กลุ่ม 10">
              <a:extLst>
                <a:ext uri="{FF2B5EF4-FFF2-40B4-BE49-F238E27FC236}">
                  <a16:creationId xmlns:a16="http://schemas.microsoft.com/office/drawing/2014/main" id="{2A57D3FD-2C4F-A923-9F9A-63D9A9E8DDB1}"/>
                </a:ext>
              </a:extLst>
            </p:cNvPr>
            <p:cNvGrpSpPr/>
            <p:nvPr/>
          </p:nvGrpSpPr>
          <p:grpSpPr>
            <a:xfrm>
              <a:off x="7229475" y="2629824"/>
              <a:ext cx="1403195" cy="491127"/>
              <a:chOff x="6268844" y="3751593"/>
              <a:chExt cx="1403195" cy="491127"/>
            </a:xfrm>
          </p:grpSpPr>
          <p:sp>
            <p:nvSpPr>
              <p:cNvPr id="12" name="วงรี 11">
                <a:extLst>
                  <a:ext uri="{FF2B5EF4-FFF2-40B4-BE49-F238E27FC236}">
                    <a16:creationId xmlns:a16="http://schemas.microsoft.com/office/drawing/2014/main" id="{BD9647BB-1C34-BD1C-2220-79A5FD39A3C2}"/>
                  </a:ext>
                </a:extLst>
              </p:cNvPr>
              <p:cNvSpPr/>
              <p:nvPr/>
            </p:nvSpPr>
            <p:spPr>
              <a:xfrm>
                <a:off x="7078858" y="3751593"/>
                <a:ext cx="593181" cy="491127"/>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latin typeface="Arial" panose="020B0604020202020204" pitchFamily="34" charset="0"/>
                    <a:cs typeface="Arial" panose="020B0604020202020204" pitchFamily="34" charset="0"/>
                  </a:rPr>
                  <a:t>11</a:t>
                </a:r>
                <a:endParaRPr lang="en-GB" sz="1600" dirty="0">
                  <a:solidFill>
                    <a:sysClr val="windowText" lastClr="000000"/>
                  </a:solidFill>
                  <a:latin typeface="Arial" panose="020B0604020202020204" pitchFamily="34" charset="0"/>
                  <a:cs typeface="Arial" panose="020B0604020202020204" pitchFamily="34" charset="0"/>
                </a:endParaRPr>
              </a:p>
            </p:txBody>
          </p:sp>
          <p:cxnSp>
            <p:nvCxnSpPr>
              <p:cNvPr id="13" name="ลูกศรเชื่อมต่อแบบตรง 12">
                <a:extLst>
                  <a:ext uri="{FF2B5EF4-FFF2-40B4-BE49-F238E27FC236}">
                    <a16:creationId xmlns:a16="http://schemas.microsoft.com/office/drawing/2014/main" id="{4236F970-127E-0A11-0B4F-C68186CA9A51}"/>
                  </a:ext>
                </a:extLst>
              </p:cNvPr>
              <p:cNvCxnSpPr/>
              <p:nvPr/>
            </p:nvCxnSpPr>
            <p:spPr>
              <a:xfrm>
                <a:off x="6268844" y="3997156"/>
                <a:ext cx="8100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8" name="กลุ่ม 17">
            <a:extLst>
              <a:ext uri="{FF2B5EF4-FFF2-40B4-BE49-F238E27FC236}">
                <a16:creationId xmlns:a16="http://schemas.microsoft.com/office/drawing/2014/main" id="{9628656B-84C3-E1D5-A3E9-E8DD2742D383}"/>
              </a:ext>
            </a:extLst>
          </p:cNvPr>
          <p:cNvGrpSpPr/>
          <p:nvPr/>
        </p:nvGrpSpPr>
        <p:grpSpPr>
          <a:xfrm>
            <a:off x="4466440" y="4158280"/>
            <a:ext cx="3574895" cy="800100"/>
            <a:chOff x="5057775" y="3429000"/>
            <a:chExt cx="3574895" cy="800100"/>
          </a:xfrm>
        </p:grpSpPr>
        <p:pic>
          <p:nvPicPr>
            <p:cNvPr id="10" name="รูปภาพ 9">
              <a:extLst>
                <a:ext uri="{FF2B5EF4-FFF2-40B4-BE49-F238E27FC236}">
                  <a16:creationId xmlns:a16="http://schemas.microsoft.com/office/drawing/2014/main" id="{FD627B4D-B3D0-F99D-11E5-887F0A2B12B5}"/>
                </a:ext>
              </a:extLst>
            </p:cNvPr>
            <p:cNvPicPr>
              <a:picLocks noChangeAspect="1"/>
            </p:cNvPicPr>
            <p:nvPr/>
          </p:nvPicPr>
          <p:blipFill>
            <a:blip r:embed="rId4"/>
            <a:stretch>
              <a:fillRect/>
            </a:stretch>
          </p:blipFill>
          <p:spPr>
            <a:xfrm>
              <a:off x="5057775" y="3429000"/>
              <a:ext cx="2171700" cy="800100"/>
            </a:xfrm>
            <a:prstGeom prst="rect">
              <a:avLst/>
            </a:prstGeom>
          </p:spPr>
        </p:pic>
        <p:grpSp>
          <p:nvGrpSpPr>
            <p:cNvPr id="14" name="กลุ่ม 13">
              <a:extLst>
                <a:ext uri="{FF2B5EF4-FFF2-40B4-BE49-F238E27FC236}">
                  <a16:creationId xmlns:a16="http://schemas.microsoft.com/office/drawing/2014/main" id="{71880CB0-5563-D2CC-186E-5713252DB285}"/>
                </a:ext>
              </a:extLst>
            </p:cNvPr>
            <p:cNvGrpSpPr/>
            <p:nvPr/>
          </p:nvGrpSpPr>
          <p:grpSpPr>
            <a:xfrm>
              <a:off x="7229475" y="3583486"/>
              <a:ext cx="1403195" cy="491127"/>
              <a:chOff x="6268844" y="3751593"/>
              <a:chExt cx="1403195" cy="491127"/>
            </a:xfrm>
          </p:grpSpPr>
          <p:sp>
            <p:nvSpPr>
              <p:cNvPr id="15" name="วงรี 14">
                <a:extLst>
                  <a:ext uri="{FF2B5EF4-FFF2-40B4-BE49-F238E27FC236}">
                    <a16:creationId xmlns:a16="http://schemas.microsoft.com/office/drawing/2014/main" id="{93901BC3-30CC-7706-1ACF-3965234A7594}"/>
                  </a:ext>
                </a:extLst>
              </p:cNvPr>
              <p:cNvSpPr/>
              <p:nvPr/>
            </p:nvSpPr>
            <p:spPr>
              <a:xfrm>
                <a:off x="7078858" y="3751593"/>
                <a:ext cx="593181" cy="491127"/>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latin typeface="Arial" panose="020B0604020202020204" pitchFamily="34" charset="0"/>
                    <a:cs typeface="Arial" panose="020B0604020202020204" pitchFamily="34" charset="0"/>
                  </a:rPr>
                  <a:t>12</a:t>
                </a:r>
                <a:endParaRPr lang="en-GB" sz="1600" dirty="0">
                  <a:solidFill>
                    <a:sysClr val="windowText" lastClr="000000"/>
                  </a:solidFill>
                  <a:latin typeface="Arial" panose="020B0604020202020204" pitchFamily="34" charset="0"/>
                  <a:cs typeface="Arial" panose="020B0604020202020204" pitchFamily="34" charset="0"/>
                </a:endParaRPr>
              </a:p>
            </p:txBody>
          </p:sp>
          <p:cxnSp>
            <p:nvCxnSpPr>
              <p:cNvPr id="16" name="ลูกศรเชื่อมต่อแบบตรง 15">
                <a:extLst>
                  <a:ext uri="{FF2B5EF4-FFF2-40B4-BE49-F238E27FC236}">
                    <a16:creationId xmlns:a16="http://schemas.microsoft.com/office/drawing/2014/main" id="{A8327B8A-2E3C-BC79-F252-D9330FA1BD55}"/>
                  </a:ext>
                </a:extLst>
              </p:cNvPr>
              <p:cNvCxnSpPr/>
              <p:nvPr/>
            </p:nvCxnSpPr>
            <p:spPr>
              <a:xfrm>
                <a:off x="6268844" y="3997156"/>
                <a:ext cx="8100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8941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6D3EA3C-6308-0C97-3005-89C6A7DA6B42}"/>
              </a:ext>
            </a:extLst>
          </p:cNvPr>
          <p:cNvSpPr>
            <a:spLocks noGrp="1"/>
          </p:cNvSpPr>
          <p:nvPr>
            <p:ph type="title"/>
          </p:nvPr>
        </p:nvSpPr>
        <p:spPr>
          <a:xfrm>
            <a:off x="4113245" y="234497"/>
            <a:ext cx="5683898" cy="1325563"/>
          </a:xfrm>
        </p:spPr>
        <p:txBody>
          <a:bodyPr/>
          <a:lstStyle/>
          <a:p>
            <a:r>
              <a:rPr lang="en-GB" b="1" dirty="0"/>
              <a:t>rPPG extraction and HR calculation</a:t>
            </a:r>
          </a:p>
        </p:txBody>
      </p:sp>
      <p:grpSp>
        <p:nvGrpSpPr>
          <p:cNvPr id="3" name="กลุ่ม 2">
            <a:extLst>
              <a:ext uri="{FF2B5EF4-FFF2-40B4-BE49-F238E27FC236}">
                <a16:creationId xmlns:a16="http://schemas.microsoft.com/office/drawing/2014/main" id="{6D877741-5317-DC35-E689-00D5CD393E8C}"/>
              </a:ext>
            </a:extLst>
          </p:cNvPr>
          <p:cNvGrpSpPr/>
          <p:nvPr/>
        </p:nvGrpSpPr>
        <p:grpSpPr>
          <a:xfrm>
            <a:off x="1391756" y="1445630"/>
            <a:ext cx="7741177" cy="4138650"/>
            <a:chOff x="1391756" y="1445630"/>
            <a:chExt cx="7741177" cy="4138650"/>
          </a:xfrm>
        </p:grpSpPr>
        <p:pic>
          <p:nvPicPr>
            <p:cNvPr id="5" name="รูปภาพ 4">
              <a:extLst>
                <a:ext uri="{FF2B5EF4-FFF2-40B4-BE49-F238E27FC236}">
                  <a16:creationId xmlns:a16="http://schemas.microsoft.com/office/drawing/2014/main" id="{960CC2A4-D145-41C9-BA98-1735979538C5}"/>
                </a:ext>
              </a:extLst>
            </p:cNvPr>
            <p:cNvPicPr>
              <a:picLocks noChangeAspect="1"/>
            </p:cNvPicPr>
            <p:nvPr/>
          </p:nvPicPr>
          <p:blipFill rotWithShape="1">
            <a:blip r:embed="rId3"/>
            <a:srcRect t="3122"/>
            <a:stretch/>
          </p:blipFill>
          <p:spPr>
            <a:xfrm>
              <a:off x="2523804" y="1445630"/>
              <a:ext cx="6609129" cy="3568068"/>
            </a:xfrm>
            <a:prstGeom prst="rect">
              <a:avLst/>
            </a:prstGeom>
          </p:spPr>
        </p:pic>
        <p:grpSp>
          <p:nvGrpSpPr>
            <p:cNvPr id="9" name="กลุ่ม 8">
              <a:extLst>
                <a:ext uri="{FF2B5EF4-FFF2-40B4-BE49-F238E27FC236}">
                  <a16:creationId xmlns:a16="http://schemas.microsoft.com/office/drawing/2014/main" id="{4B4C1B56-CB6E-91F6-7C66-DCD5BB3766C6}"/>
                </a:ext>
              </a:extLst>
            </p:cNvPr>
            <p:cNvGrpSpPr/>
            <p:nvPr/>
          </p:nvGrpSpPr>
          <p:grpSpPr>
            <a:xfrm>
              <a:off x="1391756" y="4970644"/>
              <a:ext cx="3435550" cy="613636"/>
              <a:chOff x="1225659" y="5452627"/>
              <a:chExt cx="3435550" cy="613636"/>
            </a:xfrm>
          </p:grpSpPr>
          <p:pic>
            <p:nvPicPr>
              <p:cNvPr id="6" name="รูปภาพ 5">
                <a:extLst>
                  <a:ext uri="{FF2B5EF4-FFF2-40B4-BE49-F238E27FC236}">
                    <a16:creationId xmlns:a16="http://schemas.microsoft.com/office/drawing/2014/main" id="{DC2FCA50-2128-FAAD-85F6-3002664AD85B}"/>
                  </a:ext>
                </a:extLst>
              </p:cNvPr>
              <p:cNvPicPr>
                <a:picLocks noChangeAspect="1"/>
              </p:cNvPicPr>
              <p:nvPr/>
            </p:nvPicPr>
            <p:blipFill rotWithShape="1">
              <a:blip r:embed="rId4"/>
              <a:srcRect t="26829" b="19662"/>
              <a:stretch/>
            </p:blipFill>
            <p:spPr>
              <a:xfrm>
                <a:off x="1225659" y="5777126"/>
                <a:ext cx="3435550" cy="289137"/>
              </a:xfrm>
              <a:prstGeom prst="rect">
                <a:avLst/>
              </a:prstGeom>
            </p:spPr>
          </p:pic>
          <p:cxnSp>
            <p:nvCxnSpPr>
              <p:cNvPr id="7" name="ลูกศรเชื่อมต่อแบบตรง 6">
                <a:extLst>
                  <a:ext uri="{FF2B5EF4-FFF2-40B4-BE49-F238E27FC236}">
                    <a16:creationId xmlns:a16="http://schemas.microsoft.com/office/drawing/2014/main" id="{181B2518-6CB4-7D73-BE1E-B64BA9EB4F9D}"/>
                  </a:ext>
                </a:extLst>
              </p:cNvPr>
              <p:cNvCxnSpPr>
                <a:cxnSpLocks/>
              </p:cNvCxnSpPr>
              <p:nvPr/>
            </p:nvCxnSpPr>
            <p:spPr>
              <a:xfrm>
                <a:off x="3035678" y="5452627"/>
                <a:ext cx="0" cy="30252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5" name="กล่องข้อความ 24">
            <a:extLst>
              <a:ext uri="{FF2B5EF4-FFF2-40B4-BE49-F238E27FC236}">
                <a16:creationId xmlns:a16="http://schemas.microsoft.com/office/drawing/2014/main" id="{9A950C7F-05C1-A60D-78CA-7FEDB4B3C7E1}"/>
              </a:ext>
            </a:extLst>
          </p:cNvPr>
          <p:cNvSpPr txBox="1"/>
          <p:nvPr/>
        </p:nvSpPr>
        <p:spPr>
          <a:xfrm>
            <a:off x="6785603" y="3852963"/>
            <a:ext cx="4147588" cy="1200329"/>
          </a:xfrm>
          <a:prstGeom prst="rect">
            <a:avLst/>
          </a:prstGeom>
          <a:noFill/>
          <a:ln w="28575">
            <a:solidFill>
              <a:srgbClr val="FF0000"/>
            </a:solidFill>
          </a:ln>
        </p:spPr>
        <p:txBody>
          <a:bodyPr wrap="square">
            <a:spAutoFit/>
          </a:bodyPr>
          <a:lstStyle/>
          <a:p>
            <a:r>
              <a:rPr lang="en-GB" sz="1800" dirty="0">
                <a:latin typeface="Arial" panose="020B0604020202020204" pitchFamily="34" charset="0"/>
                <a:cs typeface="Arial" panose="020B0604020202020204" pitchFamily="34" charset="0"/>
              </a:rPr>
              <a:t>The bandpass filter with order = 3 and passband frequency of </a:t>
            </a:r>
            <a:r>
              <a:rPr lang="en-US" sz="1800" b="1" i="1" spc="-5" dirty="0">
                <a:solidFill>
                  <a:srgbClr val="FF0000"/>
                </a:solidFill>
                <a:effectLst/>
                <a:latin typeface="Times New Roman" panose="02020603050405020304" pitchFamily="18" charset="0"/>
                <a:ea typeface="SimSun" panose="02010600030101010101" pitchFamily="2" charset="-122"/>
              </a:rPr>
              <a:t>f</a:t>
            </a:r>
            <a:r>
              <a:rPr lang="en-US" sz="1800" b="1" spc="-5" baseline="-25000" dirty="0">
                <a:solidFill>
                  <a:srgbClr val="FF0000"/>
                </a:solidFill>
                <a:effectLst/>
                <a:latin typeface="Times New Roman" panose="02020603050405020304" pitchFamily="18" charset="0"/>
                <a:ea typeface="SimSun" panose="02010600030101010101" pitchFamily="2" charset="-122"/>
              </a:rPr>
              <a:t>low</a:t>
            </a:r>
            <a:r>
              <a:rPr lang="en-GB" sz="1800" b="1" dirty="0">
                <a:solidFill>
                  <a:srgbClr val="FF0000"/>
                </a:solidFill>
                <a:latin typeface="Arial" panose="020B0604020202020204" pitchFamily="34" charset="0"/>
                <a:cs typeface="Arial" panose="020B0604020202020204" pitchFamily="34" charset="0"/>
              </a:rPr>
              <a:t> – </a:t>
            </a:r>
            <a:r>
              <a:rPr lang="en-US" sz="1800" b="1" i="1" spc="-5" dirty="0" err="1">
                <a:solidFill>
                  <a:srgbClr val="FF0000"/>
                </a:solidFill>
                <a:effectLst/>
                <a:latin typeface="Times New Roman" panose="02020603050405020304" pitchFamily="18" charset="0"/>
                <a:ea typeface="SimSun" panose="02010600030101010101" pitchFamily="2" charset="-122"/>
              </a:rPr>
              <a:t>f</a:t>
            </a:r>
            <a:r>
              <a:rPr lang="en-US" sz="1800" b="1" spc="-5" baseline="-25000" dirty="0" err="1">
                <a:solidFill>
                  <a:srgbClr val="FF0000"/>
                </a:solidFill>
                <a:effectLst/>
                <a:latin typeface="Times New Roman" panose="02020603050405020304" pitchFamily="18" charset="0"/>
                <a:ea typeface="SimSun" panose="02010600030101010101" pitchFamily="2" charset="-122"/>
              </a:rPr>
              <a:t>high</a:t>
            </a:r>
            <a:r>
              <a:rPr lang="en-GB" sz="1800" b="1" dirty="0">
                <a:solidFill>
                  <a:srgbClr val="FF0000"/>
                </a:solidFill>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Hz, is used to filter the </a:t>
            </a:r>
            <a:r>
              <a:rPr lang="en-GB" sz="1800" dirty="0" err="1">
                <a:latin typeface="Arial" panose="020B0604020202020204" pitchFamily="34" charset="0"/>
                <a:cs typeface="Arial" panose="020B0604020202020204" pitchFamily="34" charset="0"/>
              </a:rPr>
              <a:t>rPPG</a:t>
            </a:r>
            <a:r>
              <a:rPr lang="en-GB" sz="1800" dirty="0">
                <a:latin typeface="Arial" panose="020B0604020202020204" pitchFamily="34" charset="0"/>
                <a:cs typeface="Arial" panose="020B0604020202020204" pitchFamily="34" charset="0"/>
              </a:rPr>
              <a:t> signal of each skin area</a:t>
            </a:r>
            <a:endParaRPr lang="en-US" sz="1800" dirty="0">
              <a:latin typeface="Arial" panose="020B0604020202020204" pitchFamily="34" charset="0"/>
              <a:cs typeface="Arial" panose="020B0604020202020204" pitchFamily="34" charset="0"/>
            </a:endParaRPr>
          </a:p>
        </p:txBody>
      </p:sp>
      <p:grpSp>
        <p:nvGrpSpPr>
          <p:cNvPr id="8" name="กลุ่ม 7">
            <a:extLst>
              <a:ext uri="{FF2B5EF4-FFF2-40B4-BE49-F238E27FC236}">
                <a16:creationId xmlns:a16="http://schemas.microsoft.com/office/drawing/2014/main" id="{6123E4AB-8717-3F83-06BC-A3CBDC292BC9}"/>
              </a:ext>
            </a:extLst>
          </p:cNvPr>
          <p:cNvGrpSpPr/>
          <p:nvPr/>
        </p:nvGrpSpPr>
        <p:grpSpPr>
          <a:xfrm>
            <a:off x="5406398" y="4970644"/>
            <a:ext cx="690841" cy="751123"/>
            <a:chOff x="5406398" y="4970644"/>
            <a:chExt cx="690841" cy="751123"/>
          </a:xfrm>
        </p:grpSpPr>
        <p:grpSp>
          <p:nvGrpSpPr>
            <p:cNvPr id="13" name="กลุ่ม 12">
              <a:extLst>
                <a:ext uri="{FF2B5EF4-FFF2-40B4-BE49-F238E27FC236}">
                  <a16:creationId xmlns:a16="http://schemas.microsoft.com/office/drawing/2014/main" id="{33DE500A-E566-D4E7-C632-E4AC0B8B1B87}"/>
                </a:ext>
              </a:extLst>
            </p:cNvPr>
            <p:cNvGrpSpPr/>
            <p:nvPr/>
          </p:nvGrpSpPr>
          <p:grpSpPr>
            <a:xfrm>
              <a:off x="5406398" y="4970644"/>
              <a:ext cx="690841" cy="751123"/>
              <a:chOff x="5482949" y="5421795"/>
              <a:chExt cx="690841" cy="751123"/>
            </a:xfrm>
          </p:grpSpPr>
          <p:cxnSp>
            <p:nvCxnSpPr>
              <p:cNvPr id="10" name="ลูกศรเชื่อมต่อแบบตรง 9">
                <a:extLst>
                  <a:ext uri="{FF2B5EF4-FFF2-40B4-BE49-F238E27FC236}">
                    <a16:creationId xmlns:a16="http://schemas.microsoft.com/office/drawing/2014/main" id="{DD7B75CD-CCE2-98E7-A366-EE555A540879}"/>
                  </a:ext>
                </a:extLst>
              </p:cNvPr>
              <p:cNvCxnSpPr>
                <a:cxnSpLocks/>
              </p:cNvCxnSpPr>
              <p:nvPr/>
            </p:nvCxnSpPr>
            <p:spPr>
              <a:xfrm>
                <a:off x="5764010" y="5421795"/>
                <a:ext cx="0" cy="30252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2" name="รูปภาพ 11">
                <a:extLst>
                  <a:ext uri="{FF2B5EF4-FFF2-40B4-BE49-F238E27FC236}">
                    <a16:creationId xmlns:a16="http://schemas.microsoft.com/office/drawing/2014/main" id="{CC473A47-48BD-9170-B439-AB41BF7F8CB9}"/>
                  </a:ext>
                </a:extLst>
              </p:cNvPr>
              <p:cNvPicPr>
                <a:picLocks noChangeAspect="1"/>
              </p:cNvPicPr>
              <p:nvPr/>
            </p:nvPicPr>
            <p:blipFill>
              <a:blip r:embed="rId5"/>
              <a:stretch>
                <a:fillRect/>
              </a:stretch>
            </p:blipFill>
            <p:spPr>
              <a:xfrm>
                <a:off x="5482949" y="5724320"/>
                <a:ext cx="690841" cy="448598"/>
              </a:xfrm>
              <a:prstGeom prst="rect">
                <a:avLst/>
              </a:prstGeom>
            </p:spPr>
          </p:pic>
        </p:grpSp>
        <p:sp>
          <p:nvSpPr>
            <p:cNvPr id="4" name="กล่องข้อความ 3">
              <a:extLst>
                <a:ext uri="{FF2B5EF4-FFF2-40B4-BE49-F238E27FC236}">
                  <a16:creationId xmlns:a16="http://schemas.microsoft.com/office/drawing/2014/main" id="{3A92EFC9-1E41-F1B9-5BC2-7E260FE1154F}"/>
                </a:ext>
              </a:extLst>
            </p:cNvPr>
            <p:cNvSpPr txBox="1"/>
            <p:nvPr/>
          </p:nvSpPr>
          <p:spPr>
            <a:xfrm>
              <a:off x="5544900" y="5227704"/>
              <a:ext cx="256478" cy="369332"/>
            </a:xfrm>
            <a:prstGeom prst="rect">
              <a:avLst/>
            </a:prstGeom>
            <a:noFill/>
          </p:spPr>
          <p:txBody>
            <a:bodyPr wrap="square" rtlCol="0">
              <a:spAutoFit/>
            </a:bodyPr>
            <a:lstStyle/>
            <a:p>
              <a:r>
                <a:rPr lang="en-US" b="1" dirty="0"/>
                <a:t>*</a:t>
              </a:r>
              <a:endParaRPr lang="en-GB" b="1" dirty="0"/>
            </a:p>
          </p:txBody>
        </p:sp>
      </p:grpSp>
      <p:grpSp>
        <p:nvGrpSpPr>
          <p:cNvPr id="23" name="กลุ่ม 22">
            <a:extLst>
              <a:ext uri="{FF2B5EF4-FFF2-40B4-BE49-F238E27FC236}">
                <a16:creationId xmlns:a16="http://schemas.microsoft.com/office/drawing/2014/main" id="{7DA57227-DBF8-8388-EB6E-EF6663893D15}"/>
              </a:ext>
            </a:extLst>
          </p:cNvPr>
          <p:cNvGrpSpPr/>
          <p:nvPr/>
        </p:nvGrpSpPr>
        <p:grpSpPr>
          <a:xfrm>
            <a:off x="8685266" y="1405334"/>
            <a:ext cx="2728479" cy="2078264"/>
            <a:chOff x="8685266" y="1405334"/>
            <a:chExt cx="2728479" cy="2078264"/>
          </a:xfrm>
        </p:grpSpPr>
        <p:grpSp>
          <p:nvGrpSpPr>
            <p:cNvPr id="21" name="กลุ่ม 20">
              <a:extLst>
                <a:ext uri="{FF2B5EF4-FFF2-40B4-BE49-F238E27FC236}">
                  <a16:creationId xmlns:a16="http://schemas.microsoft.com/office/drawing/2014/main" id="{7182F335-8E40-8891-8945-439658C90A65}"/>
                </a:ext>
              </a:extLst>
            </p:cNvPr>
            <p:cNvGrpSpPr/>
            <p:nvPr/>
          </p:nvGrpSpPr>
          <p:grpSpPr>
            <a:xfrm>
              <a:off x="8685266" y="1405334"/>
              <a:ext cx="2728479" cy="2078264"/>
              <a:chOff x="7064724" y="4392643"/>
              <a:chExt cx="2728479" cy="2078264"/>
            </a:xfrm>
          </p:grpSpPr>
          <p:grpSp>
            <p:nvGrpSpPr>
              <p:cNvPr id="17" name="กลุ่ม 16">
                <a:extLst>
                  <a:ext uri="{FF2B5EF4-FFF2-40B4-BE49-F238E27FC236}">
                    <a16:creationId xmlns:a16="http://schemas.microsoft.com/office/drawing/2014/main" id="{5CCEA82B-863E-382D-30FF-E428B2E4565B}"/>
                  </a:ext>
                </a:extLst>
              </p:cNvPr>
              <p:cNvGrpSpPr/>
              <p:nvPr/>
            </p:nvGrpSpPr>
            <p:grpSpPr>
              <a:xfrm>
                <a:off x="7064724" y="4392643"/>
                <a:ext cx="2728479" cy="879740"/>
                <a:chOff x="7064724" y="4392643"/>
                <a:chExt cx="2728479" cy="879740"/>
              </a:xfrm>
            </p:grpSpPr>
            <p:pic>
              <p:nvPicPr>
                <p:cNvPr id="15" name="รูปภาพ 14">
                  <a:extLst>
                    <a:ext uri="{FF2B5EF4-FFF2-40B4-BE49-F238E27FC236}">
                      <a16:creationId xmlns:a16="http://schemas.microsoft.com/office/drawing/2014/main" id="{9EF22C30-AC8D-2643-1870-4408D6BED808}"/>
                    </a:ext>
                  </a:extLst>
                </p:cNvPr>
                <p:cNvPicPr>
                  <a:picLocks noChangeAspect="1"/>
                </p:cNvPicPr>
                <p:nvPr/>
              </p:nvPicPr>
              <p:blipFill>
                <a:blip r:embed="rId6"/>
                <a:stretch>
                  <a:fillRect/>
                </a:stretch>
              </p:blipFill>
              <p:spPr>
                <a:xfrm>
                  <a:off x="7537996" y="4392643"/>
                  <a:ext cx="2255207" cy="879740"/>
                </a:xfrm>
                <a:prstGeom prst="rect">
                  <a:avLst/>
                </a:prstGeom>
              </p:spPr>
            </p:pic>
            <p:cxnSp>
              <p:nvCxnSpPr>
                <p:cNvPr id="16" name="ลูกศรเชื่อมต่อแบบตรง 15">
                  <a:extLst>
                    <a:ext uri="{FF2B5EF4-FFF2-40B4-BE49-F238E27FC236}">
                      <a16:creationId xmlns:a16="http://schemas.microsoft.com/office/drawing/2014/main" id="{7846E8E1-4CC8-3A42-1FAE-73453E1B3A52}"/>
                    </a:ext>
                  </a:extLst>
                </p:cNvPr>
                <p:cNvCxnSpPr>
                  <a:cxnSpLocks/>
                </p:cNvCxnSpPr>
                <p:nvPr/>
              </p:nvCxnSpPr>
              <p:spPr>
                <a:xfrm flipV="1">
                  <a:off x="7064724" y="5044668"/>
                  <a:ext cx="348263" cy="185757"/>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กลุ่ม 17">
                <a:extLst>
                  <a:ext uri="{FF2B5EF4-FFF2-40B4-BE49-F238E27FC236}">
                    <a16:creationId xmlns:a16="http://schemas.microsoft.com/office/drawing/2014/main" id="{2A372707-B15E-DC07-1A67-809C674593F8}"/>
                  </a:ext>
                </a:extLst>
              </p:cNvPr>
              <p:cNvGrpSpPr/>
              <p:nvPr/>
            </p:nvGrpSpPr>
            <p:grpSpPr>
              <a:xfrm rot="5400000">
                <a:off x="8085356" y="5785861"/>
                <a:ext cx="1118165" cy="251927"/>
                <a:chOff x="7265237" y="2252563"/>
                <a:chExt cx="1118165" cy="251927"/>
              </a:xfrm>
            </p:grpSpPr>
            <p:sp>
              <p:nvSpPr>
                <p:cNvPr id="19" name="วงรี 18">
                  <a:extLst>
                    <a:ext uri="{FF2B5EF4-FFF2-40B4-BE49-F238E27FC236}">
                      <a16:creationId xmlns:a16="http://schemas.microsoft.com/office/drawing/2014/main" id="{7EB122A3-7840-BECA-15CD-4CA1E72674EC}"/>
                    </a:ext>
                  </a:extLst>
                </p:cNvPr>
                <p:cNvSpPr/>
                <p:nvPr/>
              </p:nvSpPr>
              <p:spPr>
                <a:xfrm rot="16200000">
                  <a:off x="8118759" y="2239847"/>
                  <a:ext cx="251927" cy="277359"/>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9</a:t>
                  </a:r>
                  <a:endParaRPr lang="en-GB" dirty="0">
                    <a:solidFill>
                      <a:sysClr val="windowText" lastClr="000000"/>
                    </a:solidFill>
                    <a:latin typeface="Arial" panose="020B0604020202020204" pitchFamily="34" charset="0"/>
                    <a:cs typeface="Arial" panose="020B0604020202020204" pitchFamily="34" charset="0"/>
                  </a:endParaRPr>
                </a:p>
              </p:txBody>
            </p:sp>
            <p:cxnSp>
              <p:nvCxnSpPr>
                <p:cNvPr id="20" name="ลูกศรเชื่อมต่อแบบตรง 19">
                  <a:extLst>
                    <a:ext uri="{FF2B5EF4-FFF2-40B4-BE49-F238E27FC236}">
                      <a16:creationId xmlns:a16="http://schemas.microsoft.com/office/drawing/2014/main" id="{F9A035E3-FA11-6D54-45AA-01CE0BA43BBE}"/>
                    </a:ext>
                  </a:extLst>
                </p:cNvPr>
                <p:cNvCxnSpPr/>
                <p:nvPr/>
              </p:nvCxnSpPr>
              <p:spPr>
                <a:xfrm>
                  <a:off x="7265237" y="2378526"/>
                  <a:ext cx="8100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1" name="กล่องข้อความ 10">
              <a:extLst>
                <a:ext uri="{FF2B5EF4-FFF2-40B4-BE49-F238E27FC236}">
                  <a16:creationId xmlns:a16="http://schemas.microsoft.com/office/drawing/2014/main" id="{A5F54929-DC00-4584-30E3-49C4B36C8303}"/>
                </a:ext>
              </a:extLst>
            </p:cNvPr>
            <p:cNvSpPr txBox="1"/>
            <p:nvPr/>
          </p:nvSpPr>
          <p:spPr>
            <a:xfrm>
              <a:off x="10804952" y="1475872"/>
              <a:ext cx="256478" cy="369332"/>
            </a:xfrm>
            <a:prstGeom prst="rect">
              <a:avLst/>
            </a:prstGeom>
            <a:noFill/>
          </p:spPr>
          <p:txBody>
            <a:bodyPr wrap="square" rtlCol="0">
              <a:spAutoFit/>
            </a:bodyPr>
            <a:lstStyle/>
            <a:p>
              <a:r>
                <a:rPr lang="en-US" b="1" dirty="0"/>
                <a:t>*</a:t>
              </a:r>
              <a:endParaRPr lang="en-GB" b="1" dirty="0"/>
            </a:p>
          </p:txBody>
        </p:sp>
        <p:sp>
          <p:nvSpPr>
            <p:cNvPr id="22" name="กล่องข้อความ 21">
              <a:extLst>
                <a:ext uri="{FF2B5EF4-FFF2-40B4-BE49-F238E27FC236}">
                  <a16:creationId xmlns:a16="http://schemas.microsoft.com/office/drawing/2014/main" id="{A8AA6E59-B4D4-9979-FEC3-258135776855}"/>
                </a:ext>
              </a:extLst>
            </p:cNvPr>
            <p:cNvSpPr txBox="1"/>
            <p:nvPr/>
          </p:nvSpPr>
          <p:spPr>
            <a:xfrm>
              <a:off x="9314240" y="1737901"/>
              <a:ext cx="256478" cy="369332"/>
            </a:xfrm>
            <a:prstGeom prst="rect">
              <a:avLst/>
            </a:prstGeom>
            <a:noFill/>
          </p:spPr>
          <p:txBody>
            <a:bodyPr wrap="square" rtlCol="0">
              <a:spAutoFit/>
            </a:bodyPr>
            <a:lstStyle/>
            <a:p>
              <a:r>
                <a:rPr lang="en-US" b="1" dirty="0"/>
                <a:t>*</a:t>
              </a:r>
              <a:endParaRPr lang="en-GB" b="1" dirty="0"/>
            </a:p>
          </p:txBody>
        </p:sp>
      </p:grpSp>
      <p:grpSp>
        <p:nvGrpSpPr>
          <p:cNvPr id="26" name="กลุ่ม 25">
            <a:extLst>
              <a:ext uri="{FF2B5EF4-FFF2-40B4-BE49-F238E27FC236}">
                <a16:creationId xmlns:a16="http://schemas.microsoft.com/office/drawing/2014/main" id="{47986EEB-E506-032A-CEB1-2D11EC68500A}"/>
              </a:ext>
            </a:extLst>
          </p:cNvPr>
          <p:cNvGrpSpPr/>
          <p:nvPr/>
        </p:nvGrpSpPr>
        <p:grpSpPr>
          <a:xfrm>
            <a:off x="6327873" y="5121906"/>
            <a:ext cx="4030518" cy="1200329"/>
            <a:chOff x="6327873" y="5121906"/>
            <a:chExt cx="4030518" cy="1200329"/>
          </a:xfrm>
        </p:grpSpPr>
        <p:sp>
          <p:nvSpPr>
            <p:cNvPr id="14" name="กล่องข้อความ 13">
              <a:extLst>
                <a:ext uri="{FF2B5EF4-FFF2-40B4-BE49-F238E27FC236}">
                  <a16:creationId xmlns:a16="http://schemas.microsoft.com/office/drawing/2014/main" id="{815AC65E-E246-C601-9194-EEF95E7408E7}"/>
                </a:ext>
              </a:extLst>
            </p:cNvPr>
            <p:cNvSpPr txBox="1"/>
            <p:nvPr/>
          </p:nvSpPr>
          <p:spPr>
            <a:xfrm>
              <a:off x="6327873" y="5121906"/>
              <a:ext cx="4030518" cy="1200329"/>
            </a:xfrm>
            <a:prstGeom prst="rect">
              <a:avLst/>
            </a:prstGeom>
            <a:noFill/>
            <a:ln w="28575">
              <a:solidFill>
                <a:srgbClr val="FFC000"/>
              </a:solidFill>
            </a:ln>
          </p:spPr>
          <p:txBody>
            <a:bodyPr wrap="square">
              <a:spAutoFit/>
            </a:bodyPr>
            <a:lstStyle/>
            <a:p>
              <a:r>
                <a:rPr lang="en-US" sz="1800" dirty="0">
                  <a:effectLst/>
                  <a:latin typeface="Arial" panose="020B0604020202020204" pitchFamily="34" charset="0"/>
                  <a:ea typeface="SimSun" panose="02010600030101010101" pitchFamily="2" charset="-122"/>
                  <a:cs typeface="Arial" panose="020B0604020202020204" pitchFamily="34" charset="0"/>
                </a:rPr>
                <a:t>The final HR is computed by applying an 1800-point FFT to the</a:t>
              </a:r>
              <a:r>
                <a:rPr lang="en-US" sz="1800" b="1" dirty="0">
                  <a:effectLst/>
                  <a:latin typeface="Arial" panose="020B0604020202020204" pitchFamily="34" charset="0"/>
                  <a:ea typeface="SimSun" panose="02010600030101010101" pitchFamily="2" charset="-122"/>
                  <a:cs typeface="Arial" panose="020B0604020202020204" pitchFamily="34" charset="0"/>
                </a:rPr>
                <a:t> </a:t>
              </a:r>
              <a:r>
                <a:rPr lang="en-US" b="1" i="1" dirty="0" err="1">
                  <a:latin typeface="Times New Roman" panose="02020603050405020304" pitchFamily="18" charset="0"/>
                  <a:ea typeface="SimSun" panose="02010600030101010101" pitchFamily="2" charset="-122"/>
                  <a:cs typeface="Arial" panose="020B0604020202020204" pitchFamily="34" charset="0"/>
                </a:rPr>
                <a:t>p</a:t>
              </a:r>
              <a:r>
                <a:rPr lang="en-US" sz="1800" b="1" i="1" baseline="-25000" dirty="0" err="1">
                  <a:effectLst/>
                  <a:latin typeface="Times New Roman" panose="02020603050405020304" pitchFamily="18" charset="0"/>
                  <a:ea typeface="SimSun" panose="02010600030101010101" pitchFamily="2" charset="-122"/>
                </a:rPr>
                <a:t>avg</a:t>
              </a:r>
              <a:r>
                <a:rPr lang="en-US" sz="1800" b="1" dirty="0">
                  <a:effectLst/>
                  <a:latin typeface="Times New Roman" panose="02020603050405020304" pitchFamily="18" charset="0"/>
                  <a:ea typeface="SimSun" panose="02010600030101010101" pitchFamily="2" charset="-122"/>
                </a:rPr>
                <a:t>(</a:t>
              </a:r>
              <a:r>
                <a:rPr lang="en-US" sz="1800" b="1" i="1" dirty="0">
                  <a:effectLst/>
                  <a:latin typeface="Times New Roman" panose="02020603050405020304" pitchFamily="18" charset="0"/>
                  <a:ea typeface="SimSun" panose="02010600030101010101" pitchFamily="2" charset="-122"/>
                </a:rPr>
                <a:t>t</a:t>
              </a:r>
              <a:r>
                <a:rPr lang="en-US" sz="1800" b="1" dirty="0">
                  <a:effectLst/>
                  <a:latin typeface="Times New Roman" panose="02020603050405020304" pitchFamily="18" charset="0"/>
                  <a:ea typeface="SimSun" panose="02010600030101010101" pitchFamily="2" charset="-122"/>
                </a:rPr>
                <a:t>) </a:t>
              </a:r>
              <a:r>
                <a:rPr lang="en-US" sz="1800" dirty="0">
                  <a:effectLst/>
                  <a:latin typeface="Arial" panose="020B0604020202020204" pitchFamily="34" charset="0"/>
                  <a:ea typeface="SimSun" panose="02010600030101010101" pitchFamily="2" charset="-122"/>
                  <a:cs typeface="Arial" panose="020B0604020202020204" pitchFamily="34" charset="0"/>
                </a:rPr>
                <a:t>and using eq. 10 to obtain the final HR in BPM</a:t>
              </a:r>
            </a:p>
          </p:txBody>
        </p:sp>
        <p:sp>
          <p:nvSpPr>
            <p:cNvPr id="24" name="กล่องข้อความ 23">
              <a:extLst>
                <a:ext uri="{FF2B5EF4-FFF2-40B4-BE49-F238E27FC236}">
                  <a16:creationId xmlns:a16="http://schemas.microsoft.com/office/drawing/2014/main" id="{8C1DBC2C-5813-FC72-D0DB-47FAD24E4EB0}"/>
                </a:ext>
              </a:extLst>
            </p:cNvPr>
            <p:cNvSpPr txBox="1"/>
            <p:nvPr/>
          </p:nvSpPr>
          <p:spPr>
            <a:xfrm>
              <a:off x="9004694" y="5352435"/>
              <a:ext cx="256478" cy="369332"/>
            </a:xfrm>
            <a:prstGeom prst="rect">
              <a:avLst/>
            </a:prstGeom>
            <a:noFill/>
          </p:spPr>
          <p:txBody>
            <a:bodyPr wrap="square" rtlCol="0">
              <a:spAutoFit/>
            </a:bodyPr>
            <a:lstStyle/>
            <a:p>
              <a:r>
                <a:rPr lang="en-US" b="1" dirty="0"/>
                <a:t>*</a:t>
              </a:r>
              <a:endParaRPr lang="en-GB" b="1" dirty="0"/>
            </a:p>
          </p:txBody>
        </p:sp>
      </p:grpSp>
    </p:spTree>
    <p:extLst>
      <p:ext uri="{BB962C8B-B14F-4D97-AF65-F5344CB8AC3E}">
        <p14:creationId xmlns:p14="http://schemas.microsoft.com/office/powerpoint/2010/main" val="34794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a:extLst>
              <a:ext uri="{FF2B5EF4-FFF2-40B4-BE49-F238E27FC236}">
                <a16:creationId xmlns:a16="http://schemas.microsoft.com/office/drawing/2014/main" id="{AFB40EC7-98B9-EB26-7011-1336F9047B48}"/>
              </a:ext>
            </a:extLst>
          </p:cNvPr>
          <p:cNvSpPr>
            <a:spLocks noGrp="1"/>
          </p:cNvSpPr>
          <p:nvPr>
            <p:ph type="ctrTitle"/>
          </p:nvPr>
        </p:nvSpPr>
        <p:spPr>
          <a:xfrm>
            <a:off x="1691950" y="2268683"/>
            <a:ext cx="9144000" cy="2600552"/>
          </a:xfrm>
        </p:spPr>
        <p:txBody>
          <a:bodyPr>
            <a:normAutofit fontScale="90000"/>
          </a:bodyPr>
          <a:lstStyle/>
          <a:p>
            <a:r>
              <a:rPr lang="en-US" sz="8800" b="1" dirty="0">
                <a:solidFill>
                  <a:srgbClr val="00B0F0"/>
                </a:solidFill>
              </a:rPr>
              <a:t>04</a:t>
            </a:r>
            <a:br>
              <a:rPr lang="en-US" dirty="0"/>
            </a:br>
            <a:r>
              <a:rPr lang="en-US" sz="6000" b="1" dirty="0"/>
              <a:t>Result and discussion</a:t>
            </a:r>
            <a:br>
              <a:rPr lang="en-US" sz="8000" b="1" dirty="0"/>
            </a:br>
            <a:endParaRPr lang="en-GB" b="1" dirty="0"/>
          </a:p>
        </p:txBody>
      </p:sp>
    </p:spTree>
    <p:extLst>
      <p:ext uri="{BB962C8B-B14F-4D97-AF65-F5344CB8AC3E}">
        <p14:creationId xmlns:p14="http://schemas.microsoft.com/office/powerpoint/2010/main" val="682709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1AD5B00-BF02-287A-4F96-8FAE6BAE4383}"/>
              </a:ext>
            </a:extLst>
          </p:cNvPr>
          <p:cNvSpPr>
            <a:spLocks noGrp="1"/>
          </p:cNvSpPr>
          <p:nvPr>
            <p:ph type="title"/>
          </p:nvPr>
        </p:nvSpPr>
        <p:spPr/>
        <p:txBody>
          <a:bodyPr/>
          <a:lstStyle/>
          <a:p>
            <a:r>
              <a:rPr lang="en-US" b="1" dirty="0"/>
              <a:t>Hair detection result</a:t>
            </a:r>
            <a:endParaRPr lang="en-GB" b="1" dirty="0"/>
          </a:p>
        </p:txBody>
      </p:sp>
      <p:graphicFrame>
        <p:nvGraphicFramePr>
          <p:cNvPr id="8" name="ตาราง 9">
            <a:extLst>
              <a:ext uri="{FF2B5EF4-FFF2-40B4-BE49-F238E27FC236}">
                <a16:creationId xmlns:a16="http://schemas.microsoft.com/office/drawing/2014/main" id="{87D7EFE5-F501-D2B2-ED2D-5D583015C81F}"/>
              </a:ext>
            </a:extLst>
          </p:cNvPr>
          <p:cNvGraphicFramePr>
            <a:graphicFrameLocks noGrp="1"/>
          </p:cNvGraphicFramePr>
          <p:nvPr>
            <p:extLst>
              <p:ext uri="{D42A27DB-BD31-4B8C-83A1-F6EECF244321}">
                <p14:modId xmlns:p14="http://schemas.microsoft.com/office/powerpoint/2010/main" val="2152414066"/>
              </p:ext>
            </p:extLst>
          </p:nvPr>
        </p:nvGraphicFramePr>
        <p:xfrm>
          <a:off x="1810216" y="1690688"/>
          <a:ext cx="9065942" cy="3508248"/>
        </p:xfrm>
        <a:graphic>
          <a:graphicData uri="http://schemas.openxmlformats.org/drawingml/2006/table">
            <a:tbl>
              <a:tblPr firstRow="1" bandRow="1">
                <a:tableStyleId>{5C22544A-7EE6-4342-B048-85BDC9FD1C3A}</a:tableStyleId>
              </a:tblPr>
              <a:tblGrid>
                <a:gridCol w="1561172">
                  <a:extLst>
                    <a:ext uri="{9D8B030D-6E8A-4147-A177-3AD203B41FA5}">
                      <a16:colId xmlns:a16="http://schemas.microsoft.com/office/drawing/2014/main" val="1666782005"/>
                    </a:ext>
                  </a:extLst>
                </a:gridCol>
                <a:gridCol w="7504770">
                  <a:extLst>
                    <a:ext uri="{9D8B030D-6E8A-4147-A177-3AD203B41FA5}">
                      <a16:colId xmlns:a16="http://schemas.microsoft.com/office/drawing/2014/main" val="3451061336"/>
                    </a:ext>
                  </a:extLst>
                </a:gridCol>
              </a:tblGrid>
              <a:tr h="0">
                <a:tc gridSpan="2">
                  <a:txBody>
                    <a:bodyPr/>
                    <a:lstStyle/>
                    <a:p>
                      <a:pPr marL="0" lvl="0" indent="0" algn="ctr">
                        <a:lnSpc>
                          <a:spcPct val="90000"/>
                        </a:lnSpc>
                        <a:spcBef>
                          <a:spcPts val="1200"/>
                        </a:spcBef>
                        <a:spcAft>
                          <a:spcPts val="600"/>
                        </a:spcAft>
                        <a:buSzPts val="800"/>
                        <a:buFont typeface="Times New Roman" panose="02020603050405020304" pitchFamily="18" charset="0"/>
                        <a:buNone/>
                        <a:tabLst>
                          <a:tab pos="685800" algn="l"/>
                        </a:tabLst>
                      </a:pPr>
                      <a:r>
                        <a:rPr lang="en-US" sz="1800" cap="small" dirty="0">
                          <a:solidFill>
                            <a:sysClr val="windowText" lastClr="000000"/>
                          </a:solidFill>
                          <a:effectLst/>
                          <a:latin typeface="Arial" panose="020B0604020202020204" pitchFamily="34" charset="0"/>
                          <a:cs typeface="Arial" panose="020B0604020202020204" pitchFamily="34" charset="0"/>
                        </a:rPr>
                        <a:t>Table 1: Number of correct detected: wrong detected: actual hair areas</a:t>
                      </a:r>
                      <a:endParaRPr lang="en-GB" sz="1800" cap="small" dirty="0">
                        <a:solidFill>
                          <a:sysClr val="windowText" lastClr="000000"/>
                        </a:solidFill>
                        <a:effectLst/>
                        <a:latin typeface="Arial" panose="020B0604020202020204" pitchFamily="34" charset="0"/>
                        <a:ea typeface="SimSun" panose="02010600030101010101" pitchFamily="2" charset="-122"/>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61223342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Subject ID</a:t>
                      </a:r>
                      <a:endPar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cs typeface="Arial" panose="020B0604020202020204" pitchFamily="34" charset="0"/>
                      </a:endParaRPr>
                    </a:p>
                  </a:txBody>
                  <a:tcPr>
                    <a:lnT w="38100" cmpd="sng">
                      <a:noFill/>
                    </a:lnT>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correct detected: wrong detected: actual</a:t>
                      </a: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hair areas</a:t>
                      </a:r>
                      <a:endParaRPr lang="en-GB" dirty="0"/>
                    </a:p>
                  </a:txBody>
                  <a:tcPr>
                    <a:lnT w="38100" cmpd="sng">
                      <a:noFill/>
                    </a:lnT>
                    <a:solidFill>
                      <a:srgbClr val="0070C0"/>
                    </a:solidFill>
                  </a:tcPr>
                </a:tc>
                <a:extLst>
                  <a:ext uri="{0D108BD9-81ED-4DB2-BD59-A6C34878D82A}">
                    <a16:rowId xmlns:a16="http://schemas.microsoft.com/office/drawing/2014/main" val="310112468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10</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lang="en-US" sz="20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12</a:t>
                      </a:r>
                      <a:endParaRPr kumimoji="0" lang="en-GB" sz="2000" b="1" i="0" u="none" strike="noStrike" kern="1200" cap="none" spc="0" normalizeH="0" baseline="0" noProof="0" dirty="0">
                        <a:ln>
                          <a:noFill/>
                        </a:ln>
                        <a:solidFill>
                          <a:schemeClr val="accent2"/>
                        </a:solidFill>
                        <a:effectLst/>
                        <a:uLnTx/>
                        <a:uFillTx/>
                        <a:latin typeface="Arial" panose="020B0604020202020204" pitchFamily="34" charset="0"/>
                        <a:ea typeface="SimSun" panose="02010600030101010101" pitchFamily="2" charset="-122"/>
                        <a:cs typeface="Arial" panose="020B0604020202020204" pitchFamily="34" charset="0"/>
                      </a:endParaRPr>
                    </a:p>
                  </a:txBody>
                  <a:tcPr/>
                </a:tc>
                <a:extLst>
                  <a:ext uri="{0D108BD9-81ED-4DB2-BD59-A6C34878D82A}">
                    <a16:rowId xmlns:a16="http://schemas.microsoft.com/office/drawing/2014/main" val="15885759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2:1:4</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endParaRPr>
                    </a:p>
                  </a:txBody>
                  <a:tcPr/>
                </a:tc>
                <a:extLst>
                  <a:ext uri="{0D108BD9-81ED-4DB2-BD59-A6C34878D82A}">
                    <a16:rowId xmlns:a16="http://schemas.microsoft.com/office/drawing/2014/main" val="233860124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2</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r>
                        <a:rPr kumimoji="0" lang="en-US" sz="20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3</a:t>
                      </a:r>
                      <a:endParaRPr kumimoji="0" lang="en-GB" sz="2000" b="1" i="0" u="none" strike="noStrike" kern="1200" cap="none" spc="0" normalizeH="0" baseline="0" noProof="0" dirty="0">
                        <a:ln>
                          <a:noFill/>
                        </a:ln>
                        <a:solidFill>
                          <a:schemeClr val="accent2"/>
                        </a:solidFill>
                        <a:effectLst/>
                        <a:uLnTx/>
                        <a:uFillTx/>
                        <a:latin typeface="Arial" panose="020B0604020202020204" pitchFamily="34" charset="0"/>
                        <a:ea typeface="SimSun" panose="02010600030101010101" pitchFamily="2" charset="-122"/>
                        <a:cs typeface="Arial" panose="020B0604020202020204" pitchFamily="34" charset="0"/>
                      </a:endParaRPr>
                    </a:p>
                  </a:txBody>
                  <a:tcPr/>
                </a:tc>
                <a:extLst>
                  <a:ext uri="{0D108BD9-81ED-4DB2-BD59-A6C34878D82A}">
                    <a16:rowId xmlns:a16="http://schemas.microsoft.com/office/drawing/2014/main" val="2888883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4</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a:t>
                      </a:r>
                      <a:r>
                        <a:rPr kumimoji="0" lang="en-US" sz="20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4</a:t>
                      </a:r>
                      <a:endParaRPr kumimoji="0" lang="en-GB" sz="2000" b="1" i="0" u="none" strike="noStrike" kern="1200" cap="none" spc="0" normalizeH="0" baseline="0" noProof="0" dirty="0">
                        <a:ln>
                          <a:noFill/>
                        </a:ln>
                        <a:solidFill>
                          <a:schemeClr val="accent2"/>
                        </a:solidFill>
                        <a:effectLst/>
                        <a:uLnTx/>
                        <a:uFillTx/>
                        <a:latin typeface="Arial" panose="020B0604020202020204" pitchFamily="34" charset="0"/>
                        <a:ea typeface="SimSun" panose="02010600030101010101" pitchFamily="2" charset="-122"/>
                        <a:cs typeface="Arial" panose="020B0604020202020204" pitchFamily="34" charset="0"/>
                      </a:endParaRPr>
                    </a:p>
                  </a:txBody>
                  <a:tcPr/>
                </a:tc>
                <a:extLst>
                  <a:ext uri="{0D108BD9-81ED-4DB2-BD59-A6C34878D82A}">
                    <a16:rowId xmlns:a16="http://schemas.microsoft.com/office/drawing/2014/main" val="188686024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10</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n-US" sz="20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11</a:t>
                      </a:r>
                      <a:endParaRPr kumimoji="0" lang="en-GB" sz="2000" b="1" i="0" u="none" strike="noStrike" kern="1200" cap="none" spc="0" normalizeH="0" baseline="0" noProof="0" dirty="0">
                        <a:ln>
                          <a:noFill/>
                        </a:ln>
                        <a:solidFill>
                          <a:schemeClr val="accent2"/>
                        </a:solidFill>
                        <a:effectLst/>
                        <a:uLnTx/>
                        <a:uFillTx/>
                        <a:latin typeface="Arial" panose="020B0604020202020204" pitchFamily="34" charset="0"/>
                        <a:ea typeface="SimSun" panose="02010600030101010101" pitchFamily="2" charset="-122"/>
                        <a:cs typeface="Arial" panose="020B0604020202020204" pitchFamily="34" charset="0"/>
                      </a:endParaRPr>
                    </a:p>
                  </a:txBody>
                  <a:tcPr/>
                </a:tc>
                <a:extLst>
                  <a:ext uri="{0D108BD9-81ED-4DB2-BD59-A6C34878D82A}">
                    <a16:rowId xmlns:a16="http://schemas.microsoft.com/office/drawing/2014/main" val="34864488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#32</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6</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20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6</a:t>
                      </a:r>
                      <a:endParaRPr kumimoji="0" lang="en-GB" sz="2000" b="1" i="0" u="none" strike="noStrike" kern="1200" cap="none" spc="0" normalizeH="0" baseline="0" noProof="0" dirty="0">
                        <a:ln>
                          <a:noFill/>
                        </a:ln>
                        <a:solidFill>
                          <a:schemeClr val="accent2"/>
                        </a:solidFill>
                        <a:effectLst/>
                        <a:uLnTx/>
                        <a:uFillTx/>
                        <a:latin typeface="Arial" panose="020B0604020202020204" pitchFamily="34" charset="0"/>
                        <a:ea typeface="SimSun" panose="02010600030101010101" pitchFamily="2" charset="-122"/>
                        <a:cs typeface="Arial" panose="020B0604020202020204" pitchFamily="34" charset="0"/>
                      </a:endParaRPr>
                    </a:p>
                  </a:txBody>
                  <a:tcPr/>
                </a:tc>
                <a:extLst>
                  <a:ext uri="{0D108BD9-81ED-4DB2-BD59-A6C34878D82A}">
                    <a16:rowId xmlns:a16="http://schemas.microsoft.com/office/drawing/2014/main" val="1724983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#35</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2:1:5</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Arial" panose="020B0604020202020204" pitchFamily="34" charset="0"/>
                      </a:endParaRPr>
                    </a:p>
                  </a:txBody>
                  <a:tcPr/>
                </a:tc>
                <a:extLst>
                  <a:ext uri="{0D108BD9-81ED-4DB2-BD59-A6C34878D82A}">
                    <a16:rowId xmlns:a16="http://schemas.microsoft.com/office/drawing/2014/main" val="549351573"/>
                  </a:ext>
                </a:extLst>
              </a:tr>
            </a:tbl>
          </a:graphicData>
        </a:graphic>
      </p:graphicFrame>
    </p:spTree>
    <p:extLst>
      <p:ext uri="{BB962C8B-B14F-4D97-AF65-F5344CB8AC3E}">
        <p14:creationId xmlns:p14="http://schemas.microsoft.com/office/powerpoint/2010/main" val="781294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1E8E399-E92D-868A-7A1D-A917D390152A}"/>
              </a:ext>
            </a:extLst>
          </p:cNvPr>
          <p:cNvSpPr>
            <a:spLocks noGrp="1"/>
          </p:cNvSpPr>
          <p:nvPr>
            <p:ph type="title"/>
          </p:nvPr>
        </p:nvSpPr>
        <p:spPr/>
        <p:txBody>
          <a:bodyPr/>
          <a:lstStyle/>
          <a:p>
            <a:r>
              <a:rPr lang="en-US" b="1" dirty="0"/>
              <a:t>Evaluation metric</a:t>
            </a:r>
            <a:endParaRPr lang="en-GB" b="1" dirty="0"/>
          </a:p>
        </p:txBody>
      </p:sp>
      <p:sp>
        <p:nvSpPr>
          <p:cNvPr id="3" name="ตัวแทนเนื้อหา 2">
            <a:extLst>
              <a:ext uri="{FF2B5EF4-FFF2-40B4-BE49-F238E27FC236}">
                <a16:creationId xmlns:a16="http://schemas.microsoft.com/office/drawing/2014/main" id="{9E530CDC-CB4B-4DDD-86E2-AFEA4DECF9BC}"/>
              </a:ext>
            </a:extLst>
          </p:cNvPr>
          <p:cNvSpPr>
            <a:spLocks noGrp="1"/>
          </p:cNvSpPr>
          <p:nvPr>
            <p:ph idx="1"/>
          </p:nvPr>
        </p:nvSpPr>
        <p:spPr>
          <a:xfrm>
            <a:off x="1679944" y="1825625"/>
            <a:ext cx="8891412" cy="4351338"/>
          </a:xfrm>
        </p:spPr>
        <p:txBody>
          <a:bodyPr>
            <a:normAutofit/>
          </a:bodyPr>
          <a:lstStyle/>
          <a:p>
            <a:r>
              <a:rPr lang="en-US" sz="2400" dirty="0"/>
              <a:t>Mean </a:t>
            </a:r>
            <a:r>
              <a:rPr lang="en-GB" i="0" dirty="0">
                <a:solidFill>
                  <a:srgbClr val="2E2E2E"/>
                </a:solidFill>
                <a:effectLst/>
              </a:rPr>
              <a:t>absolute error (MAE)</a:t>
            </a:r>
          </a:p>
          <a:p>
            <a:pPr lvl="1">
              <a:buFont typeface="Wingdings" panose="05000000000000000000" pitchFamily="2" charset="2"/>
              <a:buChar char="Ø"/>
            </a:pPr>
            <a:r>
              <a:rPr lang="en-GB" dirty="0">
                <a:solidFill>
                  <a:srgbClr val="2E2E2E"/>
                </a:solidFill>
              </a:rPr>
              <a:t>Show the average of the absolute </a:t>
            </a:r>
            <a:r>
              <a:rPr lang="en-GB" b="1" dirty="0">
                <a:solidFill>
                  <a:srgbClr val="FF0000"/>
                </a:solidFill>
              </a:rPr>
              <a:t>error values</a:t>
            </a:r>
            <a:endParaRPr lang="en-GB" dirty="0">
              <a:solidFill>
                <a:srgbClr val="FF0000"/>
              </a:solidFill>
            </a:endParaRPr>
          </a:p>
        </p:txBody>
      </p:sp>
      <p:grpSp>
        <p:nvGrpSpPr>
          <p:cNvPr id="7" name="กลุ่ม 6">
            <a:extLst>
              <a:ext uri="{FF2B5EF4-FFF2-40B4-BE49-F238E27FC236}">
                <a16:creationId xmlns:a16="http://schemas.microsoft.com/office/drawing/2014/main" id="{74FA7843-8018-E3C3-E6E5-4B701CDA9B5F}"/>
              </a:ext>
            </a:extLst>
          </p:cNvPr>
          <p:cNvGrpSpPr/>
          <p:nvPr/>
        </p:nvGrpSpPr>
        <p:grpSpPr>
          <a:xfrm>
            <a:off x="3526288" y="2847250"/>
            <a:ext cx="5139424" cy="1163499"/>
            <a:chOff x="2804183" y="2956581"/>
            <a:chExt cx="5139424" cy="1163499"/>
          </a:xfrm>
        </p:grpSpPr>
        <p:pic>
          <p:nvPicPr>
            <p:cNvPr id="11" name="รูปภาพ 10">
              <a:extLst>
                <a:ext uri="{FF2B5EF4-FFF2-40B4-BE49-F238E27FC236}">
                  <a16:creationId xmlns:a16="http://schemas.microsoft.com/office/drawing/2014/main" id="{28D98F8F-7F0E-235C-FFC2-7266B4D8E54C}"/>
                </a:ext>
              </a:extLst>
            </p:cNvPr>
            <p:cNvPicPr>
              <a:picLocks noChangeAspect="1"/>
            </p:cNvPicPr>
            <p:nvPr/>
          </p:nvPicPr>
          <p:blipFill>
            <a:blip r:embed="rId3"/>
            <a:stretch>
              <a:fillRect/>
            </a:stretch>
          </p:blipFill>
          <p:spPr>
            <a:xfrm>
              <a:off x="2804183" y="2956581"/>
              <a:ext cx="3708129" cy="1163499"/>
            </a:xfrm>
            <a:prstGeom prst="rect">
              <a:avLst/>
            </a:prstGeom>
          </p:spPr>
        </p:pic>
        <p:grpSp>
          <p:nvGrpSpPr>
            <p:cNvPr id="4" name="กลุ่ม 3">
              <a:extLst>
                <a:ext uri="{FF2B5EF4-FFF2-40B4-BE49-F238E27FC236}">
                  <a16:creationId xmlns:a16="http://schemas.microsoft.com/office/drawing/2014/main" id="{A2F44481-154A-9B34-B1F4-3D67FF0DA554}"/>
                </a:ext>
              </a:extLst>
            </p:cNvPr>
            <p:cNvGrpSpPr/>
            <p:nvPr/>
          </p:nvGrpSpPr>
          <p:grpSpPr>
            <a:xfrm>
              <a:off x="6540412" y="3429000"/>
              <a:ext cx="1403195" cy="491127"/>
              <a:chOff x="6268844" y="3751593"/>
              <a:chExt cx="1403195" cy="491127"/>
            </a:xfrm>
          </p:grpSpPr>
          <p:sp>
            <p:nvSpPr>
              <p:cNvPr id="5" name="วงรี 4">
                <a:extLst>
                  <a:ext uri="{FF2B5EF4-FFF2-40B4-BE49-F238E27FC236}">
                    <a16:creationId xmlns:a16="http://schemas.microsoft.com/office/drawing/2014/main" id="{A24D5870-EBE8-3595-902B-1C54D202C010}"/>
                  </a:ext>
                </a:extLst>
              </p:cNvPr>
              <p:cNvSpPr/>
              <p:nvPr/>
            </p:nvSpPr>
            <p:spPr>
              <a:xfrm>
                <a:off x="7078858" y="3751593"/>
                <a:ext cx="593181" cy="491127"/>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ysClr val="windowText" lastClr="000000"/>
                    </a:solidFill>
                    <a:latin typeface="Arial" panose="020B0604020202020204" pitchFamily="34" charset="0"/>
                    <a:cs typeface="Arial" panose="020B0604020202020204" pitchFamily="34" charset="0"/>
                  </a:rPr>
                  <a:t>13</a:t>
                </a:r>
                <a:endParaRPr lang="en-GB" sz="1600" dirty="0">
                  <a:solidFill>
                    <a:sysClr val="windowText" lastClr="000000"/>
                  </a:solidFill>
                  <a:latin typeface="Arial" panose="020B0604020202020204" pitchFamily="34" charset="0"/>
                  <a:cs typeface="Arial" panose="020B0604020202020204" pitchFamily="34" charset="0"/>
                </a:endParaRPr>
              </a:p>
            </p:txBody>
          </p:sp>
          <p:cxnSp>
            <p:nvCxnSpPr>
              <p:cNvPr id="6" name="ลูกศรเชื่อมต่อแบบตรง 5">
                <a:extLst>
                  <a:ext uri="{FF2B5EF4-FFF2-40B4-BE49-F238E27FC236}">
                    <a16:creationId xmlns:a16="http://schemas.microsoft.com/office/drawing/2014/main" id="{1001B961-C0C6-1E0E-D09C-F49FDA3B6AF6}"/>
                  </a:ext>
                </a:extLst>
              </p:cNvPr>
              <p:cNvCxnSpPr/>
              <p:nvPr/>
            </p:nvCxnSpPr>
            <p:spPr>
              <a:xfrm>
                <a:off x="6268844" y="3997156"/>
                <a:ext cx="8100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41877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59EC26DB-7E3E-18B8-F6CD-D0EC277C5C3A}"/>
              </a:ext>
            </a:extLst>
          </p:cNvPr>
          <p:cNvSpPr>
            <a:spLocks noGrp="1"/>
          </p:cNvSpPr>
          <p:nvPr>
            <p:ph type="ctrTitle"/>
          </p:nvPr>
        </p:nvSpPr>
        <p:spPr>
          <a:xfrm>
            <a:off x="1635967" y="1728852"/>
            <a:ext cx="9144000" cy="2387600"/>
          </a:xfrm>
        </p:spPr>
        <p:txBody>
          <a:bodyPr>
            <a:normAutofit/>
          </a:bodyPr>
          <a:lstStyle/>
          <a:p>
            <a:r>
              <a:rPr lang="en-US" sz="8800" b="1" dirty="0">
                <a:solidFill>
                  <a:srgbClr val="00B0F0"/>
                </a:solidFill>
              </a:rPr>
              <a:t>01</a:t>
            </a:r>
            <a:br>
              <a:rPr lang="en-US" dirty="0"/>
            </a:br>
            <a:r>
              <a:rPr lang="en-US" b="1" dirty="0"/>
              <a:t>Introduction &amp; Objectives</a:t>
            </a:r>
            <a:endParaRPr lang="en-GB" b="1" dirty="0"/>
          </a:p>
        </p:txBody>
      </p:sp>
    </p:spTree>
    <p:extLst>
      <p:ext uri="{BB962C8B-B14F-4D97-AF65-F5344CB8AC3E}">
        <p14:creationId xmlns:p14="http://schemas.microsoft.com/office/powerpoint/2010/main" val="1968773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6C9295E-F89E-E0DD-2B08-8F8AA2BA093C}"/>
              </a:ext>
            </a:extLst>
          </p:cNvPr>
          <p:cNvSpPr>
            <a:spLocks noGrp="1"/>
          </p:cNvSpPr>
          <p:nvPr>
            <p:ph type="title"/>
          </p:nvPr>
        </p:nvSpPr>
        <p:spPr>
          <a:xfrm>
            <a:off x="1819507" y="97496"/>
            <a:ext cx="10515600" cy="1325563"/>
          </a:xfrm>
        </p:spPr>
        <p:txBody>
          <a:bodyPr/>
          <a:lstStyle/>
          <a:p>
            <a:r>
              <a:rPr lang="en-US" b="1"/>
              <a:t>HR results from each method</a:t>
            </a:r>
            <a:endParaRPr lang="en-GB" b="1" dirty="0"/>
          </a:p>
        </p:txBody>
      </p:sp>
      <p:graphicFrame>
        <p:nvGraphicFramePr>
          <p:cNvPr id="5" name="ตัวแทนเนื้อหา 3">
            <a:extLst>
              <a:ext uri="{FF2B5EF4-FFF2-40B4-BE49-F238E27FC236}">
                <a16:creationId xmlns:a16="http://schemas.microsoft.com/office/drawing/2014/main" id="{1C9FE02A-3E32-35E4-1D6B-78F27E0FAE19}"/>
              </a:ext>
            </a:extLst>
          </p:cNvPr>
          <p:cNvGraphicFramePr>
            <a:graphicFrameLocks noGrp="1"/>
          </p:cNvGraphicFramePr>
          <p:nvPr>
            <p:ph idx="1"/>
            <p:extLst>
              <p:ext uri="{D42A27DB-BD31-4B8C-83A1-F6EECF244321}">
                <p14:modId xmlns:p14="http://schemas.microsoft.com/office/powerpoint/2010/main" val="2547898841"/>
              </p:ext>
            </p:extLst>
          </p:nvPr>
        </p:nvGraphicFramePr>
        <p:xfrm>
          <a:off x="1908718" y="1166580"/>
          <a:ext cx="8552984" cy="4095756"/>
        </p:xfrm>
        <a:graphic>
          <a:graphicData uri="http://schemas.openxmlformats.org/drawingml/2006/table">
            <a:tbl>
              <a:tblPr firstRow="1" firstCol="1" bandRow="1"/>
              <a:tblGrid>
                <a:gridCol w="1251020">
                  <a:extLst>
                    <a:ext uri="{9D8B030D-6E8A-4147-A177-3AD203B41FA5}">
                      <a16:colId xmlns:a16="http://schemas.microsoft.com/office/drawing/2014/main" val="595477936"/>
                    </a:ext>
                  </a:extLst>
                </a:gridCol>
                <a:gridCol w="2045765">
                  <a:extLst>
                    <a:ext uri="{9D8B030D-6E8A-4147-A177-3AD203B41FA5}">
                      <a16:colId xmlns:a16="http://schemas.microsoft.com/office/drawing/2014/main" val="1548017909"/>
                    </a:ext>
                  </a:extLst>
                </a:gridCol>
                <a:gridCol w="2576129">
                  <a:extLst>
                    <a:ext uri="{9D8B030D-6E8A-4147-A177-3AD203B41FA5}">
                      <a16:colId xmlns:a16="http://schemas.microsoft.com/office/drawing/2014/main" val="379978702"/>
                    </a:ext>
                  </a:extLst>
                </a:gridCol>
                <a:gridCol w="2680070">
                  <a:extLst>
                    <a:ext uri="{9D8B030D-6E8A-4147-A177-3AD203B41FA5}">
                      <a16:colId xmlns:a16="http://schemas.microsoft.com/office/drawing/2014/main" val="192235788"/>
                    </a:ext>
                  </a:extLst>
                </a:gridCol>
              </a:tblGrid>
              <a:tr h="456771">
                <a:tc gridSpan="4">
                  <a:txBody>
                    <a:bodyPr/>
                    <a:lstStyle/>
                    <a:p>
                      <a:pPr marL="0" indent="0" algn="ctr" fontAlgn="ctr">
                        <a:lnSpc>
                          <a:spcPct val="90000"/>
                        </a:lnSpc>
                        <a:spcBef>
                          <a:spcPts val="1200"/>
                        </a:spcBef>
                        <a:spcAft>
                          <a:spcPts val="600"/>
                        </a:spcAft>
                        <a:buClrTx/>
                        <a:buSzPts val="800"/>
                        <a:buFont typeface="Times New Roman" panose="02020603050405020304" pitchFamily="18" charset="0"/>
                        <a:buNone/>
                        <a:tabLst>
                          <a:tab pos="685800" algn="l"/>
                        </a:tabLst>
                      </a:pPr>
                      <a:r>
                        <a:rPr lang="en-US" sz="1800" b="1" i="0" u="none" strike="noStrike" cap="small" dirty="0">
                          <a:effectLst/>
                          <a:latin typeface="Arial" panose="020B0604020202020204" pitchFamily="34" charset="0"/>
                          <a:ea typeface="Calibri" panose="020F0502020204030204" pitchFamily="34" charset="0"/>
                          <a:cs typeface="Arial" panose="020B0604020202020204" pitchFamily="34" charset="0"/>
                        </a:rPr>
                        <a:t>Table 2: HR results from each method</a:t>
                      </a:r>
                      <a:endParaRPr lang="en-US" sz="1800" b="1" i="0" u="none" strike="noStrike" dirty="0">
                        <a:effectLst/>
                        <a:latin typeface="Arial" panose="020B0604020202020204" pitchFamily="34" charset="0"/>
                        <a:cs typeface="Arial" panose="020B0604020202020204" pitchFamily="34" charset="0"/>
                      </a:endParaRPr>
                    </a:p>
                  </a:txBody>
                  <a:tcPr marL="185975" marR="185975" marT="92988" marB="92988">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47616534"/>
                  </a:ext>
                </a:extLst>
              </a:tr>
              <a:tr h="474117">
                <a:tc rowSpan="2">
                  <a:txBody>
                    <a:bodyPr/>
                    <a:lstStyle/>
                    <a:p>
                      <a:pPr algn="ctr" fontAlgn="ctr">
                        <a:spcBef>
                          <a:spcPts val="0"/>
                        </a:spcBef>
                        <a:spcAft>
                          <a:spcPts val="0"/>
                        </a:spcAft>
                      </a:pPr>
                      <a:r>
                        <a:rPr lang="en-US" sz="1600" b="1" i="0" u="none" strike="noStrike" dirty="0">
                          <a:effectLst/>
                          <a:latin typeface="Times New Roman" panose="02020603050405020304" pitchFamily="18" charset="0"/>
                          <a:ea typeface="Calibri" panose="020F0502020204030204" pitchFamily="34" charset="0"/>
                          <a:cs typeface="Cordia New" panose="020B0304020202020204" pitchFamily="34" charset="-34"/>
                        </a:rPr>
                        <a:t>Subject ID</a:t>
                      </a:r>
                      <a:endParaRPr lang="en-US" sz="3700" b="0" i="0" u="none" strike="noStrike" dirty="0">
                        <a:effectLst/>
                        <a:latin typeface="Arial" panose="020B0604020202020204" pitchFamily="34" charset="0"/>
                      </a:endParaRPr>
                    </a:p>
                  </a:txBody>
                  <a:tcPr marL="185975" marR="185975" marT="92988" marB="9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gridSpan="3">
                  <a:txBody>
                    <a:bodyPr/>
                    <a:lstStyle/>
                    <a:p>
                      <a:pPr algn="ctr" fontAlgn="t">
                        <a:spcBef>
                          <a:spcPts val="0"/>
                        </a:spcBef>
                        <a:spcAft>
                          <a:spcPts val="0"/>
                        </a:spcAft>
                      </a:pPr>
                      <a:r>
                        <a:rPr lang="en-US" sz="1600" b="1" i="0" u="none" strike="noStrike" dirty="0">
                          <a:effectLst/>
                          <a:latin typeface="Times New Roman" panose="02020603050405020304" pitchFamily="18" charset="0"/>
                          <a:ea typeface="Calibri" panose="020F0502020204030204" pitchFamily="34" charset="0"/>
                          <a:cs typeface="Cordia New" panose="020B0304020202020204" pitchFamily="34" charset="-34"/>
                        </a:rPr>
                        <a:t>MAE (bpm) ± std</a:t>
                      </a:r>
                      <a:endParaRPr lang="en-US" sz="3700" b="0" i="0" u="none" strike="noStrike" dirty="0">
                        <a:effectLst/>
                        <a:latin typeface="Arial" panose="020B0604020202020204" pitchFamily="34" charset="0"/>
                      </a:endParaRPr>
                    </a:p>
                  </a:txBody>
                  <a:tcPr marL="185975" marR="185975" marT="92988" marB="9298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90291413"/>
                  </a:ext>
                </a:extLst>
              </a:tr>
              <a:tr h="521094">
                <a:tc vMerge="1">
                  <a:txBody>
                    <a:bodyPr/>
                    <a:lstStyle/>
                    <a:p>
                      <a:endParaRPr lang="en-GB"/>
                    </a:p>
                  </a:txBody>
                  <a:tcPr/>
                </a:tc>
                <a:tc>
                  <a:txBody>
                    <a:bodyPr/>
                    <a:lstStyle/>
                    <a:p>
                      <a:pPr algn="ctr" fontAlgn="ctr">
                        <a:spcBef>
                          <a:spcPts val="0"/>
                        </a:spcBef>
                        <a:spcAft>
                          <a:spcPts val="0"/>
                        </a:spcAft>
                      </a:pPr>
                      <a:r>
                        <a:rPr lang="en-US" sz="1500" b="1" i="1" u="none" strike="noStrike" dirty="0">
                          <a:solidFill>
                            <a:schemeClr val="tx1"/>
                          </a:solidFill>
                          <a:effectLst/>
                          <a:latin typeface="Times New Roman" panose="02020603050405020304" pitchFamily="18" charset="0"/>
                          <a:ea typeface="Calibri" panose="020F0502020204030204" pitchFamily="34" charset="0"/>
                          <a:cs typeface="Cordia New" panose="020B0304020202020204" pitchFamily="34" charset="-34"/>
                        </a:rPr>
                        <a:t>Whole forehead ROI </a:t>
                      </a:r>
                      <a:endParaRPr lang="en-US" sz="3700" b="0" i="0" u="none" strike="noStrike" dirty="0">
                        <a:solidFill>
                          <a:schemeClr val="tx1"/>
                        </a:solidFill>
                        <a:effectLst/>
                        <a:latin typeface="Arial" panose="020B0604020202020204" pitchFamily="34" charset="0"/>
                      </a:endParaRPr>
                    </a:p>
                    <a:p>
                      <a:pPr algn="ctr" fontAlgn="ctr">
                        <a:spcBef>
                          <a:spcPts val="0"/>
                        </a:spcBef>
                        <a:spcAft>
                          <a:spcPts val="0"/>
                        </a:spcAft>
                      </a:pPr>
                      <a:r>
                        <a:rPr lang="en-US" sz="1500" b="1" i="1" u="none" strike="noStrike" dirty="0">
                          <a:solidFill>
                            <a:schemeClr val="tx1"/>
                          </a:solidFill>
                          <a:effectLst/>
                          <a:latin typeface="Times New Roman" panose="02020603050405020304" pitchFamily="18" charset="0"/>
                          <a:ea typeface="Calibri" panose="020F0502020204030204" pitchFamily="34" charset="0"/>
                          <a:cs typeface="Cordia New" panose="020B0304020202020204" pitchFamily="34" charset="-34"/>
                        </a:rPr>
                        <a:t>(forehead ROI with hair)</a:t>
                      </a:r>
                      <a:endParaRPr lang="en-US" sz="3700" b="0" i="0" u="none" strike="noStrike" dirty="0">
                        <a:solidFill>
                          <a:schemeClr val="tx1"/>
                        </a:solidFill>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spcBef>
                          <a:spcPts val="0"/>
                        </a:spcBef>
                        <a:spcAft>
                          <a:spcPts val="0"/>
                        </a:spcAft>
                      </a:pPr>
                      <a:r>
                        <a:rPr lang="en-US" sz="1500" b="1" i="1" u="none" strike="noStrike" dirty="0">
                          <a:effectLst/>
                          <a:latin typeface="Times New Roman" panose="02020603050405020304" pitchFamily="18" charset="0"/>
                          <a:ea typeface="Calibri" panose="020F0502020204030204" pitchFamily="34" charset="0"/>
                          <a:cs typeface="Cordia New" panose="020B0304020202020204" pitchFamily="34" charset="-34"/>
                        </a:rPr>
                        <a:t>Small areas of the forehead ROI </a:t>
                      </a:r>
                      <a:endParaRPr lang="en-US" sz="3700" b="0" i="0" u="none" strike="noStrike" dirty="0">
                        <a:effectLst/>
                        <a:latin typeface="Arial" panose="020B0604020202020204" pitchFamily="34" charset="0"/>
                      </a:endParaRPr>
                    </a:p>
                    <a:p>
                      <a:pPr algn="ctr" fontAlgn="ctr">
                        <a:spcBef>
                          <a:spcPts val="0"/>
                        </a:spcBef>
                        <a:spcAft>
                          <a:spcPts val="0"/>
                        </a:spcAft>
                      </a:pPr>
                      <a:r>
                        <a:rPr lang="en-US" sz="1500" b="1" i="1" u="none" strike="noStrike" dirty="0">
                          <a:effectLst/>
                          <a:latin typeface="Times New Roman" panose="02020603050405020304" pitchFamily="18" charset="0"/>
                          <a:ea typeface="Calibri" panose="020F0502020204030204" pitchFamily="34" charset="0"/>
                          <a:cs typeface="Cordia New" panose="020B0304020202020204" pitchFamily="34" charset="-34"/>
                        </a:rPr>
                        <a:t>(only hair detection)</a:t>
                      </a:r>
                      <a:endParaRPr lang="en-US" sz="3700" b="0" i="0" u="none" strike="noStrike" dirty="0">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spcBef>
                          <a:spcPts val="0"/>
                        </a:spcBef>
                        <a:spcAft>
                          <a:spcPts val="0"/>
                        </a:spcAft>
                      </a:pPr>
                      <a:r>
                        <a:rPr lang="en-US" sz="1500" b="1" i="1" u="none" strike="noStrike" dirty="0">
                          <a:effectLst/>
                          <a:latin typeface="Times New Roman" panose="02020603050405020304" pitchFamily="18" charset="0"/>
                          <a:ea typeface="Calibri" panose="020F0502020204030204" pitchFamily="34" charset="0"/>
                          <a:cs typeface="Cordia New" panose="020B0304020202020204" pitchFamily="34" charset="-34"/>
                        </a:rPr>
                        <a:t>Small areas of the forehead ROI</a:t>
                      </a:r>
                      <a:endParaRPr lang="en-US" sz="3700" b="0" i="0" u="none" strike="noStrike" dirty="0">
                        <a:effectLst/>
                        <a:latin typeface="Arial" panose="020B0604020202020204" pitchFamily="34" charset="0"/>
                      </a:endParaRPr>
                    </a:p>
                    <a:p>
                      <a:pPr algn="ctr" fontAlgn="ctr">
                        <a:spcBef>
                          <a:spcPts val="0"/>
                        </a:spcBef>
                        <a:spcAft>
                          <a:spcPts val="0"/>
                        </a:spcAft>
                      </a:pPr>
                      <a:r>
                        <a:rPr lang="en-US" sz="1500" b="1" i="1" u="none" strike="noStrike" dirty="0">
                          <a:effectLst/>
                          <a:latin typeface="Times New Roman" panose="02020603050405020304" pitchFamily="18" charset="0"/>
                          <a:ea typeface="Calibri" panose="020F0502020204030204" pitchFamily="34" charset="0"/>
                          <a:cs typeface="Cordia New" panose="020B0304020202020204" pitchFamily="34" charset="-34"/>
                        </a:rPr>
                        <a:t> (hair detection with majority vote)</a:t>
                      </a:r>
                      <a:endParaRPr lang="en-US" sz="3700" b="0" i="0" u="none" strike="noStrike" dirty="0">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51916801"/>
                  </a:ext>
                </a:extLst>
              </a:tr>
              <a:tr h="318728">
                <a:tc>
                  <a:txBody>
                    <a:bodyPr/>
                    <a:lstStyle/>
                    <a:p>
                      <a:pPr algn="ctr" fontAlgn="ctr">
                        <a:spcBef>
                          <a:spcPts val="0"/>
                        </a:spcBef>
                        <a:spcAft>
                          <a:spcPts val="0"/>
                        </a:spcAft>
                      </a:pPr>
                      <a:r>
                        <a:rPr lang="en-US" sz="1600" b="0" i="0" u="none" strike="noStrike" dirty="0">
                          <a:effectLst/>
                          <a:latin typeface="Times New Roman" panose="02020603050405020304" pitchFamily="18" charset="0"/>
                          <a:ea typeface="Calibri" panose="020F0502020204030204" pitchFamily="34" charset="0"/>
                          <a:cs typeface="Cordia New" panose="020B0304020202020204" pitchFamily="34" charset="-34"/>
                        </a:rPr>
                        <a:t>#5</a:t>
                      </a:r>
                      <a:endParaRPr lang="en-US" sz="3700" b="0" i="0" u="none" strike="noStrike" dirty="0">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spcBef>
                          <a:spcPts val="0"/>
                        </a:spcBef>
                        <a:spcAft>
                          <a:spcPts val="0"/>
                        </a:spcAft>
                      </a:pPr>
                      <a:r>
                        <a:rPr lang="en-US" sz="1600" b="0" i="0" u="none" strike="noStrike" dirty="0">
                          <a:effectLst/>
                          <a:latin typeface="Times New Roman" panose="02020603050405020304" pitchFamily="18" charset="0"/>
                          <a:ea typeface="Calibri" panose="020F0502020204030204" pitchFamily="34" charset="0"/>
                          <a:cs typeface="Cordia New" panose="020B0304020202020204" pitchFamily="34" charset="-34"/>
                        </a:rPr>
                        <a:t>0.60 ± 0.18</a:t>
                      </a:r>
                      <a:endParaRPr lang="en-US" sz="3700" b="0" i="0" u="none" strike="noStrike" dirty="0">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spcBef>
                          <a:spcPts val="0"/>
                        </a:spcBef>
                        <a:spcAft>
                          <a:spcPts val="0"/>
                        </a:spcAft>
                      </a:pPr>
                      <a:r>
                        <a:rPr lang="en-US" sz="1600" b="0" i="0" u="none" strike="noStrike" dirty="0">
                          <a:effectLst/>
                          <a:latin typeface="Times New Roman" panose="02020603050405020304" pitchFamily="18" charset="0"/>
                          <a:ea typeface="Calibri" panose="020F0502020204030204" pitchFamily="34" charset="0"/>
                          <a:cs typeface="Cordia New" panose="020B0304020202020204" pitchFamily="34" charset="-34"/>
                        </a:rPr>
                        <a:t>0.69 ± 0.2</a:t>
                      </a:r>
                      <a:endParaRPr lang="en-US" sz="3700" b="0" i="0" u="none" strike="noStrike" dirty="0">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spcBef>
                          <a:spcPts val="0"/>
                        </a:spcBef>
                        <a:spcAft>
                          <a:spcPts val="0"/>
                        </a:spcAft>
                      </a:pPr>
                      <a:r>
                        <a:rPr lang="en-US" sz="1600" b="0" i="0" u="none" strike="noStrike" dirty="0">
                          <a:effectLst/>
                          <a:latin typeface="Times New Roman" panose="02020603050405020304" pitchFamily="18" charset="0"/>
                          <a:ea typeface="Calibri" panose="020F0502020204030204" pitchFamily="34" charset="0"/>
                          <a:cs typeface="Cordia New" panose="020B0304020202020204" pitchFamily="34" charset="-34"/>
                        </a:rPr>
                        <a:t>0.73 ± 0.15</a:t>
                      </a:r>
                      <a:endParaRPr lang="en-US" sz="3700" b="0" i="0" u="none" strike="noStrike" dirty="0">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52557121"/>
                  </a:ext>
                </a:extLst>
              </a:tr>
              <a:tr h="318728">
                <a:tc>
                  <a:txBody>
                    <a:bodyPr/>
                    <a:lstStyle/>
                    <a:p>
                      <a:pPr algn="ctr" fontAlgn="ctr">
                        <a:spcBef>
                          <a:spcPts val="0"/>
                        </a:spcBef>
                        <a:spcAft>
                          <a:spcPts val="0"/>
                        </a:spcAft>
                      </a:pPr>
                      <a:r>
                        <a:rPr lang="en-US" sz="1600" b="0" i="0" u="none" strike="noStrike">
                          <a:effectLst/>
                          <a:latin typeface="Times New Roman" panose="02020603050405020304" pitchFamily="18" charset="0"/>
                          <a:ea typeface="Calibri" panose="020F0502020204030204" pitchFamily="34" charset="0"/>
                          <a:cs typeface="Cordia New" panose="020B0304020202020204" pitchFamily="34" charset="-34"/>
                        </a:rPr>
                        <a:t>#10</a:t>
                      </a:r>
                      <a:endParaRPr lang="en-US" sz="3700" b="0" i="0" u="none" strike="noStrike">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spcBef>
                          <a:spcPts val="0"/>
                        </a:spcBef>
                        <a:spcAft>
                          <a:spcPts val="0"/>
                        </a:spcAft>
                      </a:pPr>
                      <a:r>
                        <a:rPr lang="en-US" sz="1600" b="0" i="0" u="none" strike="noStrike" dirty="0">
                          <a:effectLst/>
                          <a:latin typeface="Times New Roman" panose="02020603050405020304" pitchFamily="18" charset="0"/>
                          <a:ea typeface="Calibri" panose="020F0502020204030204" pitchFamily="34" charset="0"/>
                          <a:cs typeface="Cordia New" panose="020B0304020202020204" pitchFamily="34" charset="-34"/>
                        </a:rPr>
                        <a:t>0.48 ± 0.17</a:t>
                      </a:r>
                      <a:endParaRPr lang="en-US" sz="3700" b="0" i="0" u="none" strike="noStrike" dirty="0">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spcBef>
                          <a:spcPts val="0"/>
                        </a:spcBef>
                        <a:spcAft>
                          <a:spcPts val="0"/>
                        </a:spcAft>
                      </a:pPr>
                      <a:r>
                        <a:rPr lang="en-US" sz="1600" b="1" i="0" u="none" strike="noStrike" dirty="0">
                          <a:solidFill>
                            <a:srgbClr val="0070C0"/>
                          </a:solidFill>
                          <a:effectLst/>
                          <a:latin typeface="Times New Roman" panose="02020603050405020304" pitchFamily="18" charset="0"/>
                          <a:ea typeface="Calibri" panose="020F0502020204030204" pitchFamily="34" charset="0"/>
                          <a:cs typeface="Cordia New" panose="020B0304020202020204" pitchFamily="34" charset="-34"/>
                        </a:rPr>
                        <a:t>0.41 ± 0.15</a:t>
                      </a:r>
                      <a:endParaRPr lang="en-US" sz="3700" b="1" i="0" u="none" strike="noStrike" dirty="0">
                        <a:solidFill>
                          <a:srgbClr val="0070C0"/>
                        </a:solidFill>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spcBef>
                          <a:spcPts val="0"/>
                        </a:spcBef>
                        <a:spcAft>
                          <a:spcPts val="0"/>
                        </a:spcAft>
                      </a:pPr>
                      <a:r>
                        <a:rPr lang="en-US" sz="1600" b="1" i="0" u="none" strike="noStrike" dirty="0">
                          <a:solidFill>
                            <a:srgbClr val="0070C0"/>
                          </a:solidFill>
                          <a:effectLst/>
                          <a:latin typeface="Times New Roman" panose="02020603050405020304" pitchFamily="18" charset="0"/>
                          <a:ea typeface="Calibri" panose="020F0502020204030204" pitchFamily="34" charset="0"/>
                          <a:cs typeface="Cordia New" panose="020B0304020202020204" pitchFamily="34" charset="-34"/>
                        </a:rPr>
                        <a:t>0.46 ± 0.17</a:t>
                      </a:r>
                      <a:endParaRPr lang="en-US" sz="3700" b="1" i="0" u="none" strike="noStrike" dirty="0">
                        <a:solidFill>
                          <a:srgbClr val="0070C0"/>
                        </a:solidFill>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64302423"/>
                  </a:ext>
                </a:extLst>
              </a:tr>
              <a:tr h="318728">
                <a:tc>
                  <a:txBody>
                    <a:bodyPr/>
                    <a:lstStyle/>
                    <a:p>
                      <a:pPr algn="ctr" fontAlgn="ctr">
                        <a:spcBef>
                          <a:spcPts val="0"/>
                        </a:spcBef>
                        <a:spcAft>
                          <a:spcPts val="0"/>
                        </a:spcAft>
                      </a:pPr>
                      <a:r>
                        <a:rPr lang="en-US" sz="1600" b="0" i="0" u="none" strike="noStrike" dirty="0">
                          <a:effectLst/>
                          <a:latin typeface="Times New Roman" panose="02020603050405020304" pitchFamily="18" charset="0"/>
                          <a:ea typeface="Calibri" panose="020F0502020204030204" pitchFamily="34" charset="0"/>
                          <a:cs typeface="Cordia New" panose="020B0304020202020204" pitchFamily="34" charset="-34"/>
                        </a:rPr>
                        <a:t>#14</a:t>
                      </a:r>
                      <a:endParaRPr lang="en-US" sz="3700" b="0" i="0" u="none" strike="noStrike" dirty="0">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spcBef>
                          <a:spcPts val="0"/>
                        </a:spcBef>
                        <a:spcAft>
                          <a:spcPts val="0"/>
                        </a:spcAft>
                      </a:pPr>
                      <a:r>
                        <a:rPr lang="en-US" sz="1600" b="0" i="0" u="none" strike="noStrike" dirty="0">
                          <a:effectLst/>
                          <a:latin typeface="Times New Roman" panose="02020603050405020304" pitchFamily="18" charset="0"/>
                          <a:ea typeface="Calibri" panose="020F0502020204030204" pitchFamily="34" charset="0"/>
                          <a:cs typeface="Cordia New" panose="020B0304020202020204" pitchFamily="34" charset="-34"/>
                        </a:rPr>
                        <a:t>2.20 ± 2.42</a:t>
                      </a:r>
                      <a:endParaRPr lang="en-US" sz="3700" b="0" i="0" u="none" strike="noStrike" dirty="0">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spcBef>
                          <a:spcPts val="0"/>
                        </a:spcBef>
                        <a:spcAft>
                          <a:spcPts val="0"/>
                        </a:spcAft>
                      </a:pPr>
                      <a:r>
                        <a:rPr lang="en-US" sz="1600" b="0" i="0" u="none" strike="noStrike" dirty="0">
                          <a:effectLst/>
                          <a:latin typeface="Times New Roman" panose="02020603050405020304" pitchFamily="18" charset="0"/>
                          <a:ea typeface="Calibri" panose="020F0502020204030204" pitchFamily="34" charset="0"/>
                          <a:cs typeface="Cordia New" panose="020B0304020202020204" pitchFamily="34" charset="-34"/>
                        </a:rPr>
                        <a:t>2.17 ± 2.49</a:t>
                      </a:r>
                      <a:endParaRPr lang="en-US" sz="3700" b="0" i="0" u="none" strike="noStrike" dirty="0">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spcBef>
                          <a:spcPts val="0"/>
                        </a:spcBef>
                        <a:spcAft>
                          <a:spcPts val="0"/>
                        </a:spcAft>
                      </a:pPr>
                      <a:r>
                        <a:rPr lang="en-US" sz="1600" b="1" i="0" u="none" strike="noStrike" dirty="0">
                          <a:solidFill>
                            <a:srgbClr val="0070C0"/>
                          </a:solidFill>
                          <a:effectLst/>
                          <a:latin typeface="Times New Roman" panose="02020603050405020304" pitchFamily="18" charset="0"/>
                          <a:ea typeface="Calibri" panose="020F0502020204030204" pitchFamily="34" charset="0"/>
                          <a:cs typeface="Cordia New" panose="020B0304020202020204" pitchFamily="34" charset="-34"/>
                        </a:rPr>
                        <a:t>2.13 ± 2.28</a:t>
                      </a:r>
                      <a:endParaRPr lang="en-US" sz="3700" b="1" i="0" u="none" strike="noStrike" dirty="0">
                        <a:solidFill>
                          <a:srgbClr val="0070C0"/>
                        </a:solidFill>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62964260"/>
                  </a:ext>
                </a:extLst>
              </a:tr>
              <a:tr h="318728">
                <a:tc>
                  <a:txBody>
                    <a:bodyPr/>
                    <a:lstStyle/>
                    <a:p>
                      <a:pPr algn="ctr" fontAlgn="ctr">
                        <a:spcBef>
                          <a:spcPts val="0"/>
                        </a:spcBef>
                        <a:spcAft>
                          <a:spcPts val="0"/>
                        </a:spcAft>
                      </a:pPr>
                      <a:r>
                        <a:rPr lang="en-US" sz="1600" b="0" i="0" u="none" strike="noStrike">
                          <a:effectLst/>
                          <a:latin typeface="Times New Roman" panose="02020603050405020304" pitchFamily="18" charset="0"/>
                          <a:ea typeface="Calibri" panose="020F0502020204030204" pitchFamily="34" charset="0"/>
                          <a:cs typeface="Cordia New" panose="020B0304020202020204" pitchFamily="34" charset="-34"/>
                        </a:rPr>
                        <a:t>#23</a:t>
                      </a:r>
                      <a:endParaRPr lang="en-US" sz="3700" b="0" i="0" u="none" strike="noStrike">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spcBef>
                          <a:spcPts val="0"/>
                        </a:spcBef>
                        <a:spcAft>
                          <a:spcPts val="0"/>
                        </a:spcAft>
                      </a:pPr>
                      <a:r>
                        <a:rPr lang="en-US" sz="1600" b="0" i="0" u="none" strike="noStrike" dirty="0">
                          <a:effectLst/>
                          <a:latin typeface="Times New Roman" panose="02020603050405020304" pitchFamily="18" charset="0"/>
                          <a:ea typeface="Calibri" panose="020F0502020204030204" pitchFamily="34" charset="0"/>
                          <a:cs typeface="Cordia New" panose="020B0304020202020204" pitchFamily="34" charset="-34"/>
                        </a:rPr>
                        <a:t>0.57 ± 0.37</a:t>
                      </a:r>
                      <a:endParaRPr lang="en-US" sz="3700" b="0" i="0" u="none" strike="noStrike" dirty="0">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spcBef>
                          <a:spcPts val="0"/>
                        </a:spcBef>
                        <a:spcAft>
                          <a:spcPts val="0"/>
                        </a:spcAft>
                      </a:pPr>
                      <a:r>
                        <a:rPr lang="en-US" sz="1600" b="1" i="0" u="none" strike="noStrike" dirty="0">
                          <a:solidFill>
                            <a:srgbClr val="0070C0"/>
                          </a:solidFill>
                          <a:effectLst/>
                          <a:latin typeface="Times New Roman" panose="02020603050405020304" pitchFamily="18" charset="0"/>
                          <a:ea typeface="Calibri" panose="020F0502020204030204" pitchFamily="34" charset="0"/>
                          <a:cs typeface="Cordia New" panose="020B0304020202020204" pitchFamily="34" charset="-34"/>
                        </a:rPr>
                        <a:t>0.51 ± 0.36</a:t>
                      </a:r>
                      <a:endParaRPr lang="en-US" sz="3700" b="1" i="0" u="none" strike="noStrike" dirty="0">
                        <a:solidFill>
                          <a:srgbClr val="0070C0"/>
                        </a:solidFill>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spcBef>
                          <a:spcPts val="0"/>
                        </a:spcBef>
                        <a:spcAft>
                          <a:spcPts val="0"/>
                        </a:spcAft>
                      </a:pPr>
                      <a:r>
                        <a:rPr lang="en-US" sz="1600" b="1" i="0" u="none" strike="noStrike" dirty="0">
                          <a:solidFill>
                            <a:srgbClr val="0070C0"/>
                          </a:solidFill>
                          <a:effectLst/>
                          <a:latin typeface="Times New Roman" panose="02020603050405020304" pitchFamily="18" charset="0"/>
                          <a:ea typeface="Calibri" panose="020F0502020204030204" pitchFamily="34" charset="0"/>
                          <a:cs typeface="Cordia New" panose="020B0304020202020204" pitchFamily="34" charset="-34"/>
                        </a:rPr>
                        <a:t>0.61 ± 0.29</a:t>
                      </a:r>
                      <a:endParaRPr lang="en-US" sz="3700" b="1" i="0" u="none" strike="noStrike" dirty="0">
                        <a:solidFill>
                          <a:srgbClr val="0070C0"/>
                        </a:solidFill>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178030402"/>
                  </a:ext>
                </a:extLst>
              </a:tr>
              <a:tr h="318728">
                <a:tc>
                  <a:txBody>
                    <a:bodyPr/>
                    <a:lstStyle/>
                    <a:p>
                      <a:pPr algn="ctr" fontAlgn="ctr">
                        <a:spcBef>
                          <a:spcPts val="0"/>
                        </a:spcBef>
                        <a:spcAft>
                          <a:spcPts val="0"/>
                        </a:spcAft>
                      </a:pPr>
                      <a:r>
                        <a:rPr lang="en-US" sz="1600" b="0" i="0" u="none" strike="noStrike" dirty="0">
                          <a:effectLst/>
                          <a:latin typeface="Times New Roman" panose="02020603050405020304" pitchFamily="18" charset="0"/>
                          <a:ea typeface="Calibri" panose="020F0502020204030204" pitchFamily="34" charset="0"/>
                          <a:cs typeface="Cordia New" panose="020B0304020202020204" pitchFamily="34" charset="-34"/>
                        </a:rPr>
                        <a:t>#30</a:t>
                      </a:r>
                      <a:endParaRPr lang="en-US" sz="3700" b="0" i="0" u="none" strike="noStrike" dirty="0">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spcBef>
                          <a:spcPts val="0"/>
                        </a:spcBef>
                        <a:spcAft>
                          <a:spcPts val="0"/>
                        </a:spcAft>
                      </a:pPr>
                      <a:r>
                        <a:rPr lang="en-US" sz="1600" b="0" i="0" u="none" strike="noStrike" dirty="0">
                          <a:effectLst/>
                          <a:latin typeface="Times New Roman" panose="02020603050405020304" pitchFamily="18" charset="0"/>
                          <a:ea typeface="Calibri" panose="020F0502020204030204" pitchFamily="34" charset="0"/>
                          <a:cs typeface="Cordia New" panose="020B0304020202020204" pitchFamily="34" charset="-34"/>
                        </a:rPr>
                        <a:t>0.49 ± 0.21</a:t>
                      </a:r>
                      <a:endParaRPr lang="en-US" sz="3700" b="0" i="0" u="none" strike="noStrike" dirty="0">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spcBef>
                          <a:spcPts val="0"/>
                        </a:spcBef>
                        <a:spcAft>
                          <a:spcPts val="0"/>
                        </a:spcAft>
                      </a:pPr>
                      <a:r>
                        <a:rPr lang="en-US" sz="1600" b="1" i="0" u="none" strike="noStrike" dirty="0">
                          <a:solidFill>
                            <a:srgbClr val="0070C0"/>
                          </a:solidFill>
                          <a:effectLst/>
                          <a:latin typeface="Times New Roman" panose="02020603050405020304" pitchFamily="18" charset="0"/>
                          <a:ea typeface="Calibri" panose="020F0502020204030204" pitchFamily="34" charset="0"/>
                          <a:cs typeface="Cordia New" panose="020B0304020202020204" pitchFamily="34" charset="-34"/>
                        </a:rPr>
                        <a:t>0.40 ± 0.17</a:t>
                      </a:r>
                      <a:endParaRPr lang="en-US" sz="3700" b="1" i="0" u="none" strike="noStrike" dirty="0">
                        <a:solidFill>
                          <a:srgbClr val="0070C0"/>
                        </a:solidFill>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spcBef>
                          <a:spcPts val="0"/>
                        </a:spcBef>
                        <a:spcAft>
                          <a:spcPts val="0"/>
                        </a:spcAft>
                      </a:pPr>
                      <a:r>
                        <a:rPr lang="en-US" sz="1600" b="1" i="0" u="none" strike="noStrike" dirty="0">
                          <a:solidFill>
                            <a:srgbClr val="0070C0"/>
                          </a:solidFill>
                          <a:effectLst/>
                          <a:latin typeface="Times New Roman" panose="02020603050405020304" pitchFamily="18" charset="0"/>
                          <a:ea typeface="Calibri" panose="020F0502020204030204" pitchFamily="34" charset="0"/>
                          <a:cs typeface="Cordia New" panose="020B0304020202020204" pitchFamily="34" charset="-34"/>
                        </a:rPr>
                        <a:t>0.36 ± 0.15</a:t>
                      </a:r>
                      <a:endParaRPr lang="en-US" sz="3700" b="1" i="0" u="none" strike="noStrike" dirty="0">
                        <a:solidFill>
                          <a:srgbClr val="0070C0"/>
                        </a:solidFill>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68829814"/>
                  </a:ext>
                </a:extLst>
              </a:tr>
              <a:tr h="318728">
                <a:tc>
                  <a:txBody>
                    <a:bodyPr/>
                    <a:lstStyle/>
                    <a:p>
                      <a:pPr algn="ctr" fontAlgn="ctr">
                        <a:spcBef>
                          <a:spcPts val="0"/>
                        </a:spcBef>
                        <a:spcAft>
                          <a:spcPts val="0"/>
                        </a:spcAft>
                      </a:pPr>
                      <a:r>
                        <a:rPr lang="en-US" sz="1600" b="0" i="0" u="none" strike="noStrike">
                          <a:effectLst/>
                          <a:latin typeface="Times New Roman" panose="02020603050405020304" pitchFamily="18" charset="0"/>
                          <a:ea typeface="Calibri" panose="020F0502020204030204" pitchFamily="34" charset="0"/>
                          <a:cs typeface="Cordia New" panose="020B0304020202020204" pitchFamily="34" charset="-34"/>
                        </a:rPr>
                        <a:t>#32</a:t>
                      </a:r>
                      <a:endParaRPr lang="en-US" sz="3700" b="0" i="0" u="none" strike="noStrike">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spcBef>
                          <a:spcPts val="0"/>
                        </a:spcBef>
                        <a:spcAft>
                          <a:spcPts val="0"/>
                        </a:spcAft>
                      </a:pPr>
                      <a:r>
                        <a:rPr lang="en-US" sz="1600" b="0" i="0" u="none" strike="noStrike" dirty="0">
                          <a:effectLst/>
                          <a:latin typeface="Times New Roman" panose="02020603050405020304" pitchFamily="18" charset="0"/>
                          <a:ea typeface="Calibri" panose="020F0502020204030204" pitchFamily="34" charset="0"/>
                          <a:cs typeface="Cordia New" panose="020B0304020202020204" pitchFamily="34" charset="-34"/>
                        </a:rPr>
                        <a:t>6.81 ± 12.94</a:t>
                      </a:r>
                      <a:endParaRPr lang="en-US" sz="3700" b="0" i="0" u="none" strike="noStrike" dirty="0">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spcBef>
                          <a:spcPts val="0"/>
                        </a:spcBef>
                        <a:spcAft>
                          <a:spcPts val="0"/>
                        </a:spcAft>
                      </a:pPr>
                      <a:r>
                        <a:rPr lang="en-US" sz="1600" b="1" i="0" u="none" strike="noStrike" dirty="0">
                          <a:solidFill>
                            <a:srgbClr val="0070C0"/>
                          </a:solidFill>
                          <a:effectLst/>
                          <a:latin typeface="Times New Roman" panose="02020603050405020304" pitchFamily="18" charset="0"/>
                          <a:ea typeface="Calibri" panose="020F0502020204030204" pitchFamily="34" charset="0"/>
                          <a:cs typeface="Cordia New" panose="020B0304020202020204" pitchFamily="34" charset="-34"/>
                        </a:rPr>
                        <a:t>5.16 ± 9.86</a:t>
                      </a:r>
                      <a:endParaRPr lang="en-US" sz="3700" b="1" i="0" u="none" strike="noStrike" dirty="0">
                        <a:solidFill>
                          <a:srgbClr val="0070C0"/>
                        </a:solidFill>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spcBef>
                          <a:spcPts val="0"/>
                        </a:spcBef>
                        <a:spcAft>
                          <a:spcPts val="0"/>
                        </a:spcAft>
                      </a:pPr>
                      <a:r>
                        <a:rPr lang="en-US" sz="1600" b="1" i="0" u="none" strike="noStrike" dirty="0">
                          <a:solidFill>
                            <a:srgbClr val="0070C0"/>
                          </a:solidFill>
                          <a:effectLst/>
                          <a:latin typeface="Times New Roman" panose="02020603050405020304" pitchFamily="18" charset="0"/>
                          <a:ea typeface="Calibri" panose="020F0502020204030204" pitchFamily="34" charset="0"/>
                          <a:cs typeface="Cordia New" panose="020B0304020202020204" pitchFamily="34" charset="-34"/>
                        </a:rPr>
                        <a:t>3.94 ± 7.70</a:t>
                      </a:r>
                      <a:endParaRPr lang="en-US" sz="3700" b="1" i="0" u="none" strike="noStrike" dirty="0">
                        <a:solidFill>
                          <a:srgbClr val="0070C0"/>
                        </a:solidFill>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51782539"/>
                  </a:ext>
                </a:extLst>
              </a:tr>
              <a:tr h="318728">
                <a:tc>
                  <a:txBody>
                    <a:bodyPr/>
                    <a:lstStyle/>
                    <a:p>
                      <a:pPr algn="ctr" fontAlgn="ctr">
                        <a:spcBef>
                          <a:spcPts val="0"/>
                        </a:spcBef>
                        <a:spcAft>
                          <a:spcPts val="0"/>
                        </a:spcAft>
                      </a:pPr>
                      <a:r>
                        <a:rPr lang="en-US" sz="1600" b="0" i="0" u="none" strike="noStrike" dirty="0">
                          <a:effectLst/>
                          <a:latin typeface="Times New Roman" panose="02020603050405020304" pitchFamily="18" charset="0"/>
                          <a:ea typeface="Calibri" panose="020F0502020204030204" pitchFamily="34" charset="0"/>
                          <a:cs typeface="Cordia New" panose="020B0304020202020204" pitchFamily="34" charset="-34"/>
                        </a:rPr>
                        <a:t>#35</a:t>
                      </a:r>
                      <a:endParaRPr lang="en-US" sz="3700" b="0" i="0" u="none" strike="noStrike" dirty="0">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spcBef>
                          <a:spcPts val="0"/>
                        </a:spcBef>
                        <a:spcAft>
                          <a:spcPts val="0"/>
                        </a:spcAft>
                      </a:pPr>
                      <a:r>
                        <a:rPr lang="en-US" sz="1600" b="0" i="0" u="none" strike="noStrike" dirty="0">
                          <a:effectLst/>
                          <a:latin typeface="Times New Roman" panose="02020603050405020304" pitchFamily="18" charset="0"/>
                          <a:ea typeface="Calibri" panose="020F0502020204030204" pitchFamily="34" charset="0"/>
                          <a:cs typeface="Cordia New" panose="020B0304020202020204" pitchFamily="34" charset="-34"/>
                        </a:rPr>
                        <a:t>1.10 ± 1.49</a:t>
                      </a:r>
                      <a:endParaRPr lang="en-US" sz="3700" b="0" i="0" u="none" strike="noStrike" dirty="0">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spcBef>
                          <a:spcPts val="0"/>
                        </a:spcBef>
                        <a:spcAft>
                          <a:spcPts val="0"/>
                        </a:spcAft>
                      </a:pPr>
                      <a:r>
                        <a:rPr lang="en-US" sz="1600" b="1" i="0" u="none" strike="noStrike" dirty="0">
                          <a:solidFill>
                            <a:srgbClr val="0070C0"/>
                          </a:solidFill>
                          <a:effectLst/>
                          <a:latin typeface="Times New Roman" panose="02020603050405020304" pitchFamily="18" charset="0"/>
                          <a:ea typeface="Calibri" panose="020F0502020204030204" pitchFamily="34" charset="0"/>
                          <a:cs typeface="Cordia New" panose="020B0304020202020204" pitchFamily="34" charset="-34"/>
                        </a:rPr>
                        <a:t>1.03 ± 1.45</a:t>
                      </a:r>
                      <a:endParaRPr lang="en-US" sz="3700" b="1" i="0" u="none" strike="noStrike" dirty="0">
                        <a:solidFill>
                          <a:srgbClr val="0070C0"/>
                        </a:solidFill>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spcBef>
                          <a:spcPts val="0"/>
                        </a:spcBef>
                        <a:spcAft>
                          <a:spcPts val="0"/>
                        </a:spcAft>
                      </a:pPr>
                      <a:r>
                        <a:rPr lang="en-US" sz="1600" b="0" i="0" u="none" strike="noStrike" dirty="0">
                          <a:effectLst/>
                          <a:latin typeface="Times New Roman" panose="02020603050405020304" pitchFamily="18" charset="0"/>
                          <a:ea typeface="Calibri" panose="020F0502020204030204" pitchFamily="34" charset="0"/>
                          <a:cs typeface="Cordia New" panose="020B0304020202020204" pitchFamily="34" charset="-34"/>
                        </a:rPr>
                        <a:t>1.04 ± 1.56</a:t>
                      </a:r>
                      <a:endParaRPr lang="en-US" sz="3700" b="0" i="0" u="none" strike="noStrike" dirty="0">
                        <a:effectLst/>
                        <a:latin typeface="Arial" panose="020B0604020202020204" pitchFamily="34" charset="0"/>
                      </a:endParaRPr>
                    </a:p>
                  </a:txBody>
                  <a:tcPr marL="139481" marR="139481" marT="193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70523401"/>
                  </a:ext>
                </a:extLst>
              </a:tr>
            </a:tbl>
          </a:graphicData>
        </a:graphic>
      </p:graphicFrame>
      <p:grpSp>
        <p:nvGrpSpPr>
          <p:cNvPr id="8" name="กลุ่ม 7">
            <a:extLst>
              <a:ext uri="{FF2B5EF4-FFF2-40B4-BE49-F238E27FC236}">
                <a16:creationId xmlns:a16="http://schemas.microsoft.com/office/drawing/2014/main" id="{0D59517B-EF19-A455-2315-134946F6FA68}"/>
              </a:ext>
            </a:extLst>
          </p:cNvPr>
          <p:cNvGrpSpPr/>
          <p:nvPr/>
        </p:nvGrpSpPr>
        <p:grpSpPr>
          <a:xfrm>
            <a:off x="6799453" y="5423790"/>
            <a:ext cx="2656781" cy="698662"/>
            <a:chOff x="6799453" y="5423790"/>
            <a:chExt cx="2656781" cy="698662"/>
          </a:xfrm>
        </p:grpSpPr>
        <p:sp>
          <p:nvSpPr>
            <p:cNvPr id="6" name="วงเล็บปีกกาซ้าย 5">
              <a:extLst>
                <a:ext uri="{FF2B5EF4-FFF2-40B4-BE49-F238E27FC236}">
                  <a16:creationId xmlns:a16="http://schemas.microsoft.com/office/drawing/2014/main" id="{0A5642BE-85B0-DBE9-7274-8C617715FC96}"/>
                </a:ext>
              </a:extLst>
            </p:cNvPr>
            <p:cNvSpPr/>
            <p:nvPr/>
          </p:nvSpPr>
          <p:spPr>
            <a:xfrm rot="16200000">
              <a:off x="7743883" y="4944927"/>
              <a:ext cx="352541" cy="131026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กล่องข้อความ 6">
              <a:extLst>
                <a:ext uri="{FF2B5EF4-FFF2-40B4-BE49-F238E27FC236}">
                  <a16:creationId xmlns:a16="http://schemas.microsoft.com/office/drawing/2014/main" id="{84864FA6-DBC1-F8EF-A4AE-94B33E192777}"/>
                </a:ext>
              </a:extLst>
            </p:cNvPr>
            <p:cNvSpPr txBox="1"/>
            <p:nvPr/>
          </p:nvSpPr>
          <p:spPr>
            <a:xfrm>
              <a:off x="6799453" y="5753120"/>
              <a:ext cx="2656781" cy="369332"/>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Our proposed method</a:t>
              </a:r>
              <a:endParaRPr lang="en-GB" b="1" dirty="0">
                <a:solidFill>
                  <a:srgbClr val="FF0000"/>
                </a:solidFill>
                <a:latin typeface="Arial" panose="020B0604020202020204" pitchFamily="34" charset="0"/>
                <a:cs typeface="Arial" panose="020B0604020202020204" pitchFamily="34" charset="0"/>
              </a:endParaRPr>
            </a:p>
          </p:txBody>
        </p:sp>
      </p:grpSp>
      <p:grpSp>
        <p:nvGrpSpPr>
          <p:cNvPr id="10" name="กลุ่ม 9">
            <a:extLst>
              <a:ext uri="{FF2B5EF4-FFF2-40B4-BE49-F238E27FC236}">
                <a16:creationId xmlns:a16="http://schemas.microsoft.com/office/drawing/2014/main" id="{2C452488-6E8C-5728-A541-5E67E6F54ECF}"/>
              </a:ext>
            </a:extLst>
          </p:cNvPr>
          <p:cNvGrpSpPr/>
          <p:nvPr/>
        </p:nvGrpSpPr>
        <p:grpSpPr>
          <a:xfrm>
            <a:off x="2725072" y="5400578"/>
            <a:ext cx="3193435" cy="675450"/>
            <a:chOff x="2725072" y="5400578"/>
            <a:chExt cx="3193435" cy="675450"/>
          </a:xfrm>
        </p:grpSpPr>
        <p:cxnSp>
          <p:nvCxnSpPr>
            <p:cNvPr id="4" name="ลูกศรเชื่อมต่อแบบตรง 3">
              <a:extLst>
                <a:ext uri="{FF2B5EF4-FFF2-40B4-BE49-F238E27FC236}">
                  <a16:creationId xmlns:a16="http://schemas.microsoft.com/office/drawing/2014/main" id="{48C298C6-704E-4603-2623-0BACE1687AC8}"/>
                </a:ext>
              </a:extLst>
            </p:cNvPr>
            <p:cNvCxnSpPr/>
            <p:nvPr/>
          </p:nvCxnSpPr>
          <p:spPr>
            <a:xfrm>
              <a:off x="4148253" y="5400578"/>
              <a:ext cx="0" cy="35254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กล่องข้อความ 8">
              <a:extLst>
                <a:ext uri="{FF2B5EF4-FFF2-40B4-BE49-F238E27FC236}">
                  <a16:creationId xmlns:a16="http://schemas.microsoft.com/office/drawing/2014/main" id="{4007332C-B826-3DA8-268A-FAD64ACAC9E1}"/>
                </a:ext>
              </a:extLst>
            </p:cNvPr>
            <p:cNvSpPr txBox="1"/>
            <p:nvPr/>
          </p:nvSpPr>
          <p:spPr>
            <a:xfrm>
              <a:off x="2725072" y="5706696"/>
              <a:ext cx="3193435" cy="369332"/>
            </a:xfrm>
            <a:prstGeom prst="rect">
              <a:avLst/>
            </a:prstGeom>
            <a:noFill/>
          </p:spPr>
          <p:txBody>
            <a:bodyPr wrap="square" rtlCol="0">
              <a:spAutoFit/>
            </a:bodyPr>
            <a:lstStyle/>
            <a:p>
              <a:r>
                <a:rPr lang="en-US" b="1" dirty="0">
                  <a:solidFill>
                    <a:srgbClr val="0070C0"/>
                  </a:solidFill>
                  <a:latin typeface="Arial" panose="020B0604020202020204" pitchFamily="34" charset="0"/>
                  <a:cs typeface="Arial" panose="020B0604020202020204" pitchFamily="34" charset="0"/>
                </a:rPr>
                <a:t>Conventional forehead </a:t>
              </a:r>
              <a:r>
                <a:rPr lang="en-US" b="1" dirty="0" err="1">
                  <a:solidFill>
                    <a:srgbClr val="0070C0"/>
                  </a:solidFill>
                  <a:latin typeface="Arial" panose="020B0604020202020204" pitchFamily="34" charset="0"/>
                  <a:cs typeface="Arial" panose="020B0604020202020204" pitchFamily="34" charset="0"/>
                </a:rPr>
                <a:t>roi</a:t>
              </a:r>
              <a:endParaRPr lang="en-GB" b="1" dirty="0">
                <a:solidFill>
                  <a:srgbClr val="0070C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9799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a:extLst>
              <a:ext uri="{FF2B5EF4-FFF2-40B4-BE49-F238E27FC236}">
                <a16:creationId xmlns:a16="http://schemas.microsoft.com/office/drawing/2014/main" id="{AFB40EC7-98B9-EB26-7011-1336F9047B48}"/>
              </a:ext>
            </a:extLst>
          </p:cNvPr>
          <p:cNvSpPr>
            <a:spLocks noGrp="1"/>
          </p:cNvSpPr>
          <p:nvPr>
            <p:ph type="ctrTitle"/>
          </p:nvPr>
        </p:nvSpPr>
        <p:spPr>
          <a:xfrm>
            <a:off x="1455575" y="2235229"/>
            <a:ext cx="9280850" cy="2600552"/>
          </a:xfrm>
        </p:spPr>
        <p:txBody>
          <a:bodyPr>
            <a:normAutofit fontScale="90000"/>
          </a:bodyPr>
          <a:lstStyle/>
          <a:p>
            <a:r>
              <a:rPr lang="en-US" sz="8800" b="1" dirty="0">
                <a:solidFill>
                  <a:srgbClr val="00B0F0"/>
                </a:solidFill>
              </a:rPr>
              <a:t>05</a:t>
            </a:r>
            <a:br>
              <a:rPr lang="en-US" dirty="0"/>
            </a:br>
            <a:r>
              <a:rPr lang="en-US" sz="6000" b="1" dirty="0"/>
              <a:t>Conclusion and future work</a:t>
            </a:r>
            <a:br>
              <a:rPr lang="en-US" sz="8000" b="1" dirty="0"/>
            </a:br>
            <a:endParaRPr lang="en-GB" b="1" dirty="0"/>
          </a:p>
        </p:txBody>
      </p:sp>
    </p:spTree>
    <p:extLst>
      <p:ext uri="{BB962C8B-B14F-4D97-AF65-F5344CB8AC3E}">
        <p14:creationId xmlns:p14="http://schemas.microsoft.com/office/powerpoint/2010/main" val="1866371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C90E4FC-F5EC-7A36-7090-E40950A42D61}"/>
              </a:ext>
            </a:extLst>
          </p:cNvPr>
          <p:cNvSpPr>
            <a:spLocks noGrp="1"/>
          </p:cNvSpPr>
          <p:nvPr>
            <p:ph type="title"/>
          </p:nvPr>
        </p:nvSpPr>
        <p:spPr/>
        <p:txBody>
          <a:bodyPr/>
          <a:lstStyle/>
          <a:p>
            <a:r>
              <a:rPr lang="en-US" b="1" dirty="0"/>
              <a:t>Conclusion</a:t>
            </a:r>
            <a:endParaRPr lang="en-GB" b="1" dirty="0"/>
          </a:p>
        </p:txBody>
      </p:sp>
      <p:sp>
        <p:nvSpPr>
          <p:cNvPr id="3" name="ตัวแทนเนื้อหา 2">
            <a:extLst>
              <a:ext uri="{FF2B5EF4-FFF2-40B4-BE49-F238E27FC236}">
                <a16:creationId xmlns:a16="http://schemas.microsoft.com/office/drawing/2014/main" id="{7E421B50-5F80-7198-95F5-57B72BEEF380}"/>
              </a:ext>
            </a:extLst>
          </p:cNvPr>
          <p:cNvSpPr>
            <a:spLocks noGrp="1"/>
          </p:cNvSpPr>
          <p:nvPr>
            <p:ph idx="1"/>
          </p:nvPr>
        </p:nvSpPr>
        <p:spPr>
          <a:xfrm>
            <a:off x="1858363" y="1602600"/>
            <a:ext cx="8924866" cy="4351338"/>
          </a:xfrm>
        </p:spPr>
        <p:txBody>
          <a:bodyPr>
            <a:normAutofit fontScale="92500"/>
          </a:bodyPr>
          <a:lstStyle/>
          <a:p>
            <a:r>
              <a:rPr lang="en-GB" sz="2400" dirty="0"/>
              <a:t>We have proposed a method to improve the accuracy of the estimation of HR from the </a:t>
            </a:r>
            <a:r>
              <a:rPr lang="en-GB" sz="2400" dirty="0" err="1"/>
              <a:t>rPPG</a:t>
            </a:r>
            <a:r>
              <a:rPr lang="en-GB" sz="2400" dirty="0"/>
              <a:t> signal obtained from the forehead ROI by using our hair detection algorithm and using the majority vote</a:t>
            </a:r>
          </a:p>
          <a:p>
            <a:endParaRPr lang="en-GB" sz="2400" dirty="0"/>
          </a:p>
          <a:p>
            <a:r>
              <a:rPr lang="en-GB" sz="2400" dirty="0"/>
              <a:t>The MAE of the HR results of most subjects improved when compared to the MAE of the HR results obtained from the forehead ROI before removing the hair areas and using the majority vote</a:t>
            </a:r>
          </a:p>
          <a:p>
            <a:endParaRPr lang="en-GB" sz="2400" dirty="0"/>
          </a:p>
          <a:p>
            <a:r>
              <a:rPr lang="en-GB" sz="2400" dirty="0"/>
              <a:t>The results show that hair areas and the sudden change in ambient light in facial videos can affect the result of the HR calculated from the </a:t>
            </a:r>
            <a:r>
              <a:rPr lang="en-GB" sz="2400" dirty="0" err="1"/>
              <a:t>rPPG</a:t>
            </a:r>
            <a:r>
              <a:rPr lang="en-GB" sz="2400" dirty="0"/>
              <a:t> signal and must be removed</a:t>
            </a:r>
          </a:p>
        </p:txBody>
      </p:sp>
    </p:spTree>
    <p:extLst>
      <p:ext uri="{BB962C8B-B14F-4D97-AF65-F5344CB8AC3E}">
        <p14:creationId xmlns:p14="http://schemas.microsoft.com/office/powerpoint/2010/main" val="295386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9E68303-2B7B-E352-360B-8472E1C76BAE}"/>
              </a:ext>
            </a:extLst>
          </p:cNvPr>
          <p:cNvSpPr>
            <a:spLocks noGrp="1"/>
          </p:cNvSpPr>
          <p:nvPr>
            <p:ph type="title"/>
          </p:nvPr>
        </p:nvSpPr>
        <p:spPr/>
        <p:txBody>
          <a:bodyPr/>
          <a:lstStyle/>
          <a:p>
            <a:r>
              <a:rPr lang="en-US" b="1" dirty="0"/>
              <a:t>Future work</a:t>
            </a:r>
            <a:endParaRPr lang="en-GB" b="1" dirty="0"/>
          </a:p>
        </p:txBody>
      </p:sp>
      <p:sp>
        <p:nvSpPr>
          <p:cNvPr id="3" name="ตัวแทนเนื้อหา 2">
            <a:extLst>
              <a:ext uri="{FF2B5EF4-FFF2-40B4-BE49-F238E27FC236}">
                <a16:creationId xmlns:a16="http://schemas.microsoft.com/office/drawing/2014/main" id="{41BC0769-232B-1055-30A6-0FB707F839D0}"/>
              </a:ext>
            </a:extLst>
          </p:cNvPr>
          <p:cNvSpPr>
            <a:spLocks noGrp="1"/>
          </p:cNvSpPr>
          <p:nvPr>
            <p:ph idx="1"/>
          </p:nvPr>
        </p:nvSpPr>
        <p:spPr>
          <a:xfrm>
            <a:off x="1791456" y="1368425"/>
            <a:ext cx="9673856" cy="4351338"/>
          </a:xfrm>
        </p:spPr>
        <p:txBody>
          <a:bodyPr>
            <a:normAutofit/>
          </a:bodyPr>
          <a:lstStyle/>
          <a:p>
            <a:r>
              <a:rPr lang="en-US" sz="2400" dirty="0">
                <a:ea typeface="SimSun" panose="02010600030101010101" pitchFamily="2" charset="-122"/>
              </a:rPr>
              <a:t>W</a:t>
            </a:r>
            <a:r>
              <a:rPr lang="en-US" sz="2400" dirty="0">
                <a:effectLst/>
                <a:ea typeface="SimSun" panose="02010600030101010101" pitchFamily="2" charset="-122"/>
              </a:rPr>
              <a:t>e will improve the computation time of our proposed method</a:t>
            </a:r>
          </a:p>
          <a:p>
            <a:r>
              <a:rPr lang="en-GB" sz="2400" dirty="0"/>
              <a:t>We will then deploy our proposed method to improve the heart rate variability (HRV) from the </a:t>
            </a:r>
            <a:r>
              <a:rPr lang="en-GB" sz="2400" dirty="0" err="1"/>
              <a:t>rPPG</a:t>
            </a:r>
            <a:r>
              <a:rPr lang="en-GB" sz="2400" dirty="0"/>
              <a:t> signal</a:t>
            </a:r>
          </a:p>
        </p:txBody>
      </p:sp>
    </p:spTree>
    <p:extLst>
      <p:ext uri="{BB962C8B-B14F-4D97-AF65-F5344CB8AC3E}">
        <p14:creationId xmlns:p14="http://schemas.microsoft.com/office/powerpoint/2010/main" val="383631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a:extLst>
              <a:ext uri="{FF2B5EF4-FFF2-40B4-BE49-F238E27FC236}">
                <a16:creationId xmlns:a16="http://schemas.microsoft.com/office/drawing/2014/main" id="{AFB40EC7-98B9-EB26-7011-1336F9047B48}"/>
              </a:ext>
            </a:extLst>
          </p:cNvPr>
          <p:cNvSpPr>
            <a:spLocks noGrp="1"/>
          </p:cNvSpPr>
          <p:nvPr>
            <p:ph type="ctrTitle"/>
          </p:nvPr>
        </p:nvSpPr>
        <p:spPr>
          <a:xfrm>
            <a:off x="1455575" y="3216537"/>
            <a:ext cx="9280850" cy="2600552"/>
          </a:xfrm>
        </p:spPr>
        <p:txBody>
          <a:bodyPr>
            <a:normAutofit fontScale="90000"/>
          </a:bodyPr>
          <a:lstStyle/>
          <a:p>
            <a:r>
              <a:rPr lang="en-US" sz="8800" b="1" dirty="0">
                <a:solidFill>
                  <a:srgbClr val="00B0F0"/>
                </a:solidFill>
              </a:rPr>
              <a:t>06</a:t>
            </a:r>
            <a:br>
              <a:rPr lang="en-US" dirty="0"/>
            </a:br>
            <a:r>
              <a:rPr lang="en-US" sz="6000" b="1" dirty="0"/>
              <a:t>QUESTION &amp; ANSWER</a:t>
            </a:r>
            <a:br>
              <a:rPr lang="en-US" sz="6000" b="1" dirty="0"/>
            </a:br>
            <a:br>
              <a:rPr lang="en-US" sz="8000" b="1" dirty="0"/>
            </a:br>
            <a:endParaRPr lang="en-GB" b="1" dirty="0"/>
          </a:p>
        </p:txBody>
      </p:sp>
      <p:sp>
        <p:nvSpPr>
          <p:cNvPr id="2" name="กล่องข้อความ 1">
            <a:hlinkClick r:id="rId3" action="ppaction://hlinksldjump"/>
            <a:extLst>
              <a:ext uri="{FF2B5EF4-FFF2-40B4-BE49-F238E27FC236}">
                <a16:creationId xmlns:a16="http://schemas.microsoft.com/office/drawing/2014/main" id="{2CAEC155-A685-D26C-9202-FEB1ECAAA13E}"/>
              </a:ext>
            </a:extLst>
          </p:cNvPr>
          <p:cNvSpPr txBox="1"/>
          <p:nvPr/>
        </p:nvSpPr>
        <p:spPr>
          <a:xfrm>
            <a:off x="9144001" y="167268"/>
            <a:ext cx="401444" cy="369332"/>
          </a:xfrm>
          <a:prstGeom prst="rect">
            <a:avLst/>
          </a:prstGeom>
          <a:noFill/>
          <a:ln>
            <a:solidFill>
              <a:schemeClr val="tx1"/>
            </a:solidFill>
          </a:ln>
        </p:spPr>
        <p:txBody>
          <a:bodyPr wrap="square" rtlCol="0">
            <a:spAutoFit/>
          </a:bodyPr>
          <a:lstStyle/>
          <a:p>
            <a:r>
              <a:rPr lang="en-US" dirty="0"/>
              <a:t>sf</a:t>
            </a:r>
            <a:endParaRPr lang="en-GB" dirty="0"/>
          </a:p>
        </p:txBody>
      </p:sp>
      <p:sp>
        <p:nvSpPr>
          <p:cNvPr id="3" name="กล่องข้อความ 2">
            <a:hlinkClick r:id="rId4" action="ppaction://hlinksldjump"/>
            <a:extLst>
              <a:ext uri="{FF2B5EF4-FFF2-40B4-BE49-F238E27FC236}">
                <a16:creationId xmlns:a16="http://schemas.microsoft.com/office/drawing/2014/main" id="{97CE47A4-F6ED-6B95-79DA-DA484C81C5F8}"/>
              </a:ext>
            </a:extLst>
          </p:cNvPr>
          <p:cNvSpPr txBox="1"/>
          <p:nvPr/>
        </p:nvSpPr>
        <p:spPr>
          <a:xfrm>
            <a:off x="9720147" y="167268"/>
            <a:ext cx="401444" cy="369332"/>
          </a:xfrm>
          <a:prstGeom prst="rect">
            <a:avLst/>
          </a:prstGeom>
          <a:noFill/>
          <a:ln>
            <a:solidFill>
              <a:schemeClr val="tx1"/>
            </a:solidFill>
          </a:ln>
        </p:spPr>
        <p:txBody>
          <a:bodyPr wrap="square" rtlCol="0">
            <a:spAutoFit/>
          </a:bodyPr>
          <a:lstStyle/>
          <a:p>
            <a:r>
              <a:rPr lang="en-US" dirty="0"/>
              <a:t>ex</a:t>
            </a:r>
            <a:endParaRPr lang="en-GB" dirty="0"/>
          </a:p>
        </p:txBody>
      </p:sp>
      <p:sp>
        <p:nvSpPr>
          <p:cNvPr id="5" name="กล่องข้อความ 4">
            <a:hlinkClick r:id="rId5" action="ppaction://hlinksldjump"/>
            <a:extLst>
              <a:ext uri="{FF2B5EF4-FFF2-40B4-BE49-F238E27FC236}">
                <a16:creationId xmlns:a16="http://schemas.microsoft.com/office/drawing/2014/main" id="{4A769BF3-9F42-D798-C206-E365B5865261}"/>
              </a:ext>
            </a:extLst>
          </p:cNvPr>
          <p:cNvSpPr txBox="1"/>
          <p:nvPr/>
        </p:nvSpPr>
        <p:spPr>
          <a:xfrm>
            <a:off x="10296293" y="167268"/>
            <a:ext cx="401444" cy="369332"/>
          </a:xfrm>
          <a:prstGeom prst="rect">
            <a:avLst/>
          </a:prstGeom>
          <a:noFill/>
          <a:ln>
            <a:solidFill>
              <a:schemeClr val="tx1"/>
            </a:solidFill>
          </a:ln>
        </p:spPr>
        <p:txBody>
          <a:bodyPr wrap="square" rtlCol="0">
            <a:spAutoFit/>
          </a:bodyPr>
          <a:lstStyle/>
          <a:p>
            <a:r>
              <a:rPr lang="en-US" dirty="0"/>
              <a:t>cs</a:t>
            </a:r>
            <a:endParaRPr lang="en-GB" dirty="0"/>
          </a:p>
        </p:txBody>
      </p:sp>
    </p:spTree>
    <p:extLst>
      <p:ext uri="{BB962C8B-B14F-4D97-AF65-F5344CB8AC3E}">
        <p14:creationId xmlns:p14="http://schemas.microsoft.com/office/powerpoint/2010/main" val="3613039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A8095-6A78-7646-0CF9-6131AFA2D4BC}"/>
              </a:ext>
            </a:extLst>
          </p:cNvPr>
          <p:cNvSpPr>
            <a:spLocks noGrp="1"/>
          </p:cNvSpPr>
          <p:nvPr>
            <p:ph type="ctrTitle"/>
          </p:nvPr>
        </p:nvSpPr>
        <p:spPr/>
        <p:txBody>
          <a:bodyPr/>
          <a:lstStyle/>
          <a:p>
            <a:r>
              <a:rPr lang="en-US" b="1" dirty="0"/>
              <a:t>THANK YOU</a:t>
            </a:r>
            <a:endParaRPr lang="en-TH" b="1" dirty="0"/>
          </a:p>
        </p:txBody>
      </p:sp>
      <p:pic>
        <p:nvPicPr>
          <p:cNvPr id="9" name="Picture 8">
            <a:extLst>
              <a:ext uri="{FF2B5EF4-FFF2-40B4-BE49-F238E27FC236}">
                <a16:creationId xmlns:a16="http://schemas.microsoft.com/office/drawing/2014/main" id="{7E95C724-0ABA-890B-FC0D-FD6826B37C9B}"/>
              </a:ext>
            </a:extLst>
          </p:cNvPr>
          <p:cNvPicPr>
            <a:picLocks noChangeAspect="1"/>
          </p:cNvPicPr>
          <p:nvPr/>
        </p:nvPicPr>
        <p:blipFill>
          <a:blip r:embed="rId2"/>
          <a:srcRect/>
          <a:stretch>
            <a:fillRect/>
          </a:stretch>
        </p:blipFill>
        <p:spPr>
          <a:xfrm>
            <a:off x="5988493" y="-20437"/>
            <a:ext cx="1749196" cy="1749196"/>
          </a:xfrm>
          <a:prstGeom prst="rect">
            <a:avLst/>
          </a:prstGeom>
        </p:spPr>
      </p:pic>
      <p:pic>
        <p:nvPicPr>
          <p:cNvPr id="10" name="Picture 9">
            <a:extLst>
              <a:ext uri="{FF2B5EF4-FFF2-40B4-BE49-F238E27FC236}">
                <a16:creationId xmlns:a16="http://schemas.microsoft.com/office/drawing/2014/main" id="{61321A8E-3FE5-BD37-FEEE-D1D345E6E79D}"/>
              </a:ext>
            </a:extLst>
          </p:cNvPr>
          <p:cNvPicPr>
            <a:picLocks noChangeAspect="1"/>
          </p:cNvPicPr>
          <p:nvPr/>
        </p:nvPicPr>
        <p:blipFill>
          <a:blip r:embed="rId3"/>
          <a:srcRect/>
          <a:stretch>
            <a:fillRect/>
          </a:stretch>
        </p:blipFill>
        <p:spPr>
          <a:xfrm>
            <a:off x="4239297" y="21706"/>
            <a:ext cx="1749196" cy="1749196"/>
          </a:xfrm>
          <a:prstGeom prst="rect">
            <a:avLst/>
          </a:prstGeom>
        </p:spPr>
      </p:pic>
      <p:pic>
        <p:nvPicPr>
          <p:cNvPr id="11" name="Picture 10">
            <a:extLst>
              <a:ext uri="{FF2B5EF4-FFF2-40B4-BE49-F238E27FC236}">
                <a16:creationId xmlns:a16="http://schemas.microsoft.com/office/drawing/2014/main" id="{CC48B24F-7739-4F7E-58F2-6D624A4617F3}"/>
              </a:ext>
            </a:extLst>
          </p:cNvPr>
          <p:cNvPicPr>
            <a:picLocks noChangeAspect="1"/>
          </p:cNvPicPr>
          <p:nvPr/>
        </p:nvPicPr>
        <p:blipFill>
          <a:blip r:embed="rId4"/>
          <a:srcRect/>
          <a:stretch>
            <a:fillRect/>
          </a:stretch>
        </p:blipFill>
        <p:spPr>
          <a:xfrm>
            <a:off x="2986453" y="102086"/>
            <a:ext cx="1295284" cy="1295284"/>
          </a:xfrm>
          <a:prstGeom prst="rect">
            <a:avLst/>
          </a:prstGeom>
        </p:spPr>
      </p:pic>
      <p:pic>
        <p:nvPicPr>
          <p:cNvPr id="2" name="Picture 2">
            <a:extLst>
              <a:ext uri="{FF2B5EF4-FFF2-40B4-BE49-F238E27FC236}">
                <a16:creationId xmlns:a16="http://schemas.microsoft.com/office/drawing/2014/main" id="{80E82EF9-71EB-5189-52E0-4E47F0B07E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3236" y="356816"/>
            <a:ext cx="1040554" cy="10405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aist Tokyo Tech">
            <a:extLst>
              <a:ext uri="{FF2B5EF4-FFF2-40B4-BE49-F238E27FC236}">
                <a16:creationId xmlns:a16="http://schemas.microsoft.com/office/drawing/2014/main" id="{D8582844-F7E6-3FFC-A966-DBCD8B1B76B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1012" b="76946"/>
          <a:stretch/>
        </p:blipFill>
        <p:spPr bwMode="auto">
          <a:xfrm>
            <a:off x="8703790" y="605344"/>
            <a:ext cx="2184044" cy="581920"/>
          </a:xfrm>
          <a:prstGeom prst="rect">
            <a:avLst/>
          </a:prstGeom>
          <a:noFill/>
          <a:extLst>
            <a:ext uri="{909E8E84-426E-40DD-AFC4-6F175D3DCCD1}">
              <a14:hiddenFill xmlns:a14="http://schemas.microsoft.com/office/drawing/2010/main">
                <a:solidFill>
                  <a:srgbClr val="FFFFFF"/>
                </a:solidFill>
              </a14:hiddenFill>
            </a:ext>
          </a:extLst>
        </p:spPr>
      </p:pic>
      <p:sp>
        <p:nvSpPr>
          <p:cNvPr id="7" name="ชื่อเรื่องรอง 6">
            <a:extLst>
              <a:ext uri="{FF2B5EF4-FFF2-40B4-BE49-F238E27FC236}">
                <a16:creationId xmlns:a16="http://schemas.microsoft.com/office/drawing/2014/main" id="{7206E7C4-52D5-A7D9-4D6A-968916159C7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631785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3CD938-13CD-0F20-D59B-A2E5CF9E0608}"/>
              </a:ext>
            </a:extLst>
          </p:cNvPr>
          <p:cNvSpPr>
            <a:spLocks noGrp="1"/>
          </p:cNvSpPr>
          <p:nvPr>
            <p:ph type="title"/>
          </p:nvPr>
        </p:nvSpPr>
        <p:spPr>
          <a:xfrm>
            <a:off x="2823117" y="175555"/>
            <a:ext cx="8294649" cy="1325563"/>
          </a:xfrm>
        </p:spPr>
        <p:txBody>
          <a:bodyPr/>
          <a:lstStyle/>
          <a:p>
            <a:r>
              <a:rPr lang="en-US" b="1" dirty="0"/>
              <a:t>The small areas of the forehead ROI on subject face</a:t>
            </a:r>
            <a:endParaRPr lang="en-GB" b="1" dirty="0"/>
          </a:p>
        </p:txBody>
      </p:sp>
      <p:pic>
        <p:nvPicPr>
          <p:cNvPr id="5" name="ตัวแทนเนื้อหา 4">
            <a:extLst>
              <a:ext uri="{FF2B5EF4-FFF2-40B4-BE49-F238E27FC236}">
                <a16:creationId xmlns:a16="http://schemas.microsoft.com/office/drawing/2014/main" id="{7B0C51D6-8891-A071-215E-EBB5FE766B9B}"/>
              </a:ext>
            </a:extLst>
          </p:cNvPr>
          <p:cNvPicPr>
            <a:picLocks noGrp="1" noChangeAspect="1"/>
          </p:cNvPicPr>
          <p:nvPr>
            <p:ph idx="1"/>
          </p:nvPr>
        </p:nvPicPr>
        <p:blipFill rotWithShape="1">
          <a:blip r:embed="rId2"/>
          <a:srcRect l="31481" t="7172" r="16333" b="22102"/>
          <a:stretch/>
        </p:blipFill>
        <p:spPr>
          <a:xfrm>
            <a:off x="1914293" y="1616926"/>
            <a:ext cx="1817648" cy="1831524"/>
          </a:xfrm>
        </p:spPr>
      </p:pic>
      <p:sp>
        <p:nvSpPr>
          <p:cNvPr id="6" name="กล่องข้อความ 5">
            <a:extLst>
              <a:ext uri="{FF2B5EF4-FFF2-40B4-BE49-F238E27FC236}">
                <a16:creationId xmlns:a16="http://schemas.microsoft.com/office/drawing/2014/main" id="{1FD96FEA-6B6B-ED4C-BAE7-CFD7BC33558E}"/>
              </a:ext>
            </a:extLst>
          </p:cNvPr>
          <p:cNvSpPr txBox="1"/>
          <p:nvPr/>
        </p:nvSpPr>
        <p:spPr>
          <a:xfrm>
            <a:off x="2566639" y="3448450"/>
            <a:ext cx="512956"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#5</a:t>
            </a:r>
            <a:endParaRPr lang="en-GB" b="1" dirty="0">
              <a:latin typeface="Arial" panose="020B0604020202020204" pitchFamily="34" charset="0"/>
              <a:cs typeface="Arial" panose="020B0604020202020204" pitchFamily="34" charset="0"/>
            </a:endParaRPr>
          </a:p>
        </p:txBody>
      </p:sp>
      <p:pic>
        <p:nvPicPr>
          <p:cNvPr id="8" name="รูปภาพ 7">
            <a:extLst>
              <a:ext uri="{FF2B5EF4-FFF2-40B4-BE49-F238E27FC236}">
                <a16:creationId xmlns:a16="http://schemas.microsoft.com/office/drawing/2014/main" id="{1B0E2396-AAF0-F1D0-1AB8-DFC5C592A81C}"/>
              </a:ext>
            </a:extLst>
          </p:cNvPr>
          <p:cNvPicPr>
            <a:picLocks noChangeAspect="1"/>
          </p:cNvPicPr>
          <p:nvPr/>
        </p:nvPicPr>
        <p:blipFill rotWithShape="1">
          <a:blip r:embed="rId3"/>
          <a:srcRect l="34346" t="11742" r="13371" b="22401"/>
          <a:stretch/>
        </p:blipFill>
        <p:spPr>
          <a:xfrm>
            <a:off x="4234493" y="1636376"/>
            <a:ext cx="1924448" cy="1812074"/>
          </a:xfrm>
          <a:prstGeom prst="rect">
            <a:avLst/>
          </a:prstGeom>
        </p:spPr>
      </p:pic>
      <p:sp>
        <p:nvSpPr>
          <p:cNvPr id="9" name="กล่องข้อความ 8">
            <a:extLst>
              <a:ext uri="{FF2B5EF4-FFF2-40B4-BE49-F238E27FC236}">
                <a16:creationId xmlns:a16="http://schemas.microsoft.com/office/drawing/2014/main" id="{7AEF1C16-B3C1-F1B3-6A8B-786E5FF49542}"/>
              </a:ext>
            </a:extLst>
          </p:cNvPr>
          <p:cNvSpPr txBox="1"/>
          <p:nvPr/>
        </p:nvSpPr>
        <p:spPr>
          <a:xfrm>
            <a:off x="4847063" y="3429000"/>
            <a:ext cx="69930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#10</a:t>
            </a:r>
            <a:endParaRPr lang="en-GB" b="1" dirty="0">
              <a:latin typeface="Arial" panose="020B0604020202020204" pitchFamily="34" charset="0"/>
              <a:cs typeface="Arial" panose="020B0604020202020204" pitchFamily="34" charset="0"/>
            </a:endParaRPr>
          </a:p>
        </p:txBody>
      </p:sp>
      <p:pic>
        <p:nvPicPr>
          <p:cNvPr id="11" name="รูปภาพ 10">
            <a:extLst>
              <a:ext uri="{FF2B5EF4-FFF2-40B4-BE49-F238E27FC236}">
                <a16:creationId xmlns:a16="http://schemas.microsoft.com/office/drawing/2014/main" id="{8D5CAA3A-8E96-1C1F-7904-C4708E622C03}"/>
              </a:ext>
            </a:extLst>
          </p:cNvPr>
          <p:cNvPicPr>
            <a:picLocks noChangeAspect="1"/>
          </p:cNvPicPr>
          <p:nvPr/>
        </p:nvPicPr>
        <p:blipFill rotWithShape="1">
          <a:blip r:embed="rId4"/>
          <a:srcRect l="22133" t="11269" r="26566" b="25122"/>
          <a:stretch/>
        </p:blipFill>
        <p:spPr>
          <a:xfrm>
            <a:off x="6661492" y="1616926"/>
            <a:ext cx="2039744" cy="1894463"/>
          </a:xfrm>
          <a:prstGeom prst="rect">
            <a:avLst/>
          </a:prstGeom>
        </p:spPr>
      </p:pic>
      <p:sp>
        <p:nvSpPr>
          <p:cNvPr id="12" name="กล่องข้อความ 11">
            <a:extLst>
              <a:ext uri="{FF2B5EF4-FFF2-40B4-BE49-F238E27FC236}">
                <a16:creationId xmlns:a16="http://schemas.microsoft.com/office/drawing/2014/main" id="{9B84BD4D-0B0D-4325-D81C-BE323953D500}"/>
              </a:ext>
            </a:extLst>
          </p:cNvPr>
          <p:cNvSpPr txBox="1"/>
          <p:nvPr/>
        </p:nvSpPr>
        <p:spPr>
          <a:xfrm>
            <a:off x="7375045" y="3474919"/>
            <a:ext cx="69930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#14</a:t>
            </a:r>
            <a:endParaRPr lang="en-GB" b="1" dirty="0">
              <a:latin typeface="Arial" panose="020B0604020202020204" pitchFamily="34" charset="0"/>
              <a:cs typeface="Arial" panose="020B0604020202020204" pitchFamily="34" charset="0"/>
            </a:endParaRPr>
          </a:p>
        </p:txBody>
      </p:sp>
      <p:pic>
        <p:nvPicPr>
          <p:cNvPr id="14" name="รูปภาพ 13">
            <a:extLst>
              <a:ext uri="{FF2B5EF4-FFF2-40B4-BE49-F238E27FC236}">
                <a16:creationId xmlns:a16="http://schemas.microsoft.com/office/drawing/2014/main" id="{8BCAD0FA-8ABE-9BD6-2AD6-952006C31133}"/>
              </a:ext>
            </a:extLst>
          </p:cNvPr>
          <p:cNvPicPr>
            <a:picLocks noChangeAspect="1"/>
          </p:cNvPicPr>
          <p:nvPr/>
        </p:nvPicPr>
        <p:blipFill rotWithShape="1">
          <a:blip r:embed="rId5"/>
          <a:srcRect l="22424" t="20516" r="24136" b="20463"/>
          <a:stretch/>
        </p:blipFill>
        <p:spPr>
          <a:xfrm>
            <a:off x="1091891" y="3844251"/>
            <a:ext cx="2285999" cy="1899809"/>
          </a:xfrm>
          <a:prstGeom prst="rect">
            <a:avLst/>
          </a:prstGeom>
        </p:spPr>
      </p:pic>
      <p:sp>
        <p:nvSpPr>
          <p:cNvPr id="15" name="กล่องข้อความ 14">
            <a:extLst>
              <a:ext uri="{FF2B5EF4-FFF2-40B4-BE49-F238E27FC236}">
                <a16:creationId xmlns:a16="http://schemas.microsoft.com/office/drawing/2014/main" id="{1CFDC175-D7E4-E5CE-221A-78C6FBF96532}"/>
              </a:ext>
            </a:extLst>
          </p:cNvPr>
          <p:cNvSpPr txBox="1"/>
          <p:nvPr/>
        </p:nvSpPr>
        <p:spPr>
          <a:xfrm>
            <a:off x="1885236" y="5763764"/>
            <a:ext cx="69930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#23</a:t>
            </a:r>
            <a:endParaRPr lang="en-GB" b="1" dirty="0">
              <a:latin typeface="Arial" panose="020B0604020202020204" pitchFamily="34" charset="0"/>
              <a:cs typeface="Arial" panose="020B0604020202020204" pitchFamily="34" charset="0"/>
            </a:endParaRPr>
          </a:p>
        </p:txBody>
      </p:sp>
      <p:pic>
        <p:nvPicPr>
          <p:cNvPr id="16" name="รูปภาพ 15" descr="รูปภาพประกอบด้วย ข้อความ, บุคคล&#10;&#10;คำอธิบายที่สร้างโดยอัตโนมัติ">
            <a:extLst>
              <a:ext uri="{FF2B5EF4-FFF2-40B4-BE49-F238E27FC236}">
                <a16:creationId xmlns:a16="http://schemas.microsoft.com/office/drawing/2014/main" id="{2ED24FBE-9FAF-731C-AA8B-2611D30A395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569" t="22100" r="26619" b="30717"/>
          <a:stretch/>
        </p:blipFill>
        <p:spPr bwMode="auto">
          <a:xfrm>
            <a:off x="3731941" y="3871633"/>
            <a:ext cx="1755216" cy="1855572"/>
          </a:xfrm>
          <a:prstGeom prst="rect">
            <a:avLst/>
          </a:prstGeom>
          <a:ln>
            <a:noFill/>
          </a:ln>
          <a:extLst>
            <a:ext uri="{53640926-AAD7-44D8-BBD7-CCE9431645EC}">
              <a14:shadowObscured xmlns:a14="http://schemas.microsoft.com/office/drawing/2010/main"/>
            </a:ext>
          </a:extLst>
        </p:spPr>
      </p:pic>
      <p:sp>
        <p:nvSpPr>
          <p:cNvPr id="17" name="กล่องข้อความ 16">
            <a:extLst>
              <a:ext uri="{FF2B5EF4-FFF2-40B4-BE49-F238E27FC236}">
                <a16:creationId xmlns:a16="http://schemas.microsoft.com/office/drawing/2014/main" id="{6141E7FA-289B-6486-9052-B00C55AA608E}"/>
              </a:ext>
            </a:extLst>
          </p:cNvPr>
          <p:cNvSpPr txBox="1"/>
          <p:nvPr/>
        </p:nvSpPr>
        <p:spPr>
          <a:xfrm>
            <a:off x="4259895" y="5744060"/>
            <a:ext cx="69930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#30</a:t>
            </a:r>
            <a:endParaRPr lang="en-GB" b="1" dirty="0">
              <a:latin typeface="Arial" panose="020B0604020202020204" pitchFamily="34" charset="0"/>
              <a:cs typeface="Arial" panose="020B0604020202020204" pitchFamily="34" charset="0"/>
            </a:endParaRPr>
          </a:p>
        </p:txBody>
      </p:sp>
      <p:pic>
        <p:nvPicPr>
          <p:cNvPr id="19" name="รูปภาพ 18">
            <a:extLst>
              <a:ext uri="{FF2B5EF4-FFF2-40B4-BE49-F238E27FC236}">
                <a16:creationId xmlns:a16="http://schemas.microsoft.com/office/drawing/2014/main" id="{0D2D176F-590F-E276-4999-3B6F3520698C}"/>
              </a:ext>
            </a:extLst>
          </p:cNvPr>
          <p:cNvPicPr>
            <a:picLocks noChangeAspect="1"/>
          </p:cNvPicPr>
          <p:nvPr/>
        </p:nvPicPr>
        <p:blipFill rotWithShape="1">
          <a:blip r:embed="rId7"/>
          <a:srcRect l="33589" t="22573" r="28998" b="20247"/>
          <a:stretch/>
        </p:blipFill>
        <p:spPr>
          <a:xfrm>
            <a:off x="5845592" y="3817782"/>
            <a:ext cx="1805137" cy="2085570"/>
          </a:xfrm>
          <a:prstGeom prst="rect">
            <a:avLst/>
          </a:prstGeom>
        </p:spPr>
      </p:pic>
      <p:sp>
        <p:nvSpPr>
          <p:cNvPr id="20" name="กล่องข้อความ 19">
            <a:extLst>
              <a:ext uri="{FF2B5EF4-FFF2-40B4-BE49-F238E27FC236}">
                <a16:creationId xmlns:a16="http://schemas.microsoft.com/office/drawing/2014/main" id="{F0059A48-F656-FE8C-E5A1-3D2BE396AF55}"/>
              </a:ext>
            </a:extLst>
          </p:cNvPr>
          <p:cNvSpPr txBox="1"/>
          <p:nvPr/>
        </p:nvSpPr>
        <p:spPr>
          <a:xfrm>
            <a:off x="6398506" y="5879078"/>
            <a:ext cx="69930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#32</a:t>
            </a:r>
            <a:endParaRPr lang="en-GB" b="1" dirty="0">
              <a:latin typeface="Arial" panose="020B0604020202020204" pitchFamily="34" charset="0"/>
              <a:cs typeface="Arial" panose="020B0604020202020204" pitchFamily="34" charset="0"/>
            </a:endParaRPr>
          </a:p>
        </p:txBody>
      </p:sp>
      <p:pic>
        <p:nvPicPr>
          <p:cNvPr id="22" name="รูปภาพ 21">
            <a:extLst>
              <a:ext uri="{FF2B5EF4-FFF2-40B4-BE49-F238E27FC236}">
                <a16:creationId xmlns:a16="http://schemas.microsoft.com/office/drawing/2014/main" id="{3B1E2A8B-B44C-A658-A172-771443E141CF}"/>
              </a:ext>
            </a:extLst>
          </p:cNvPr>
          <p:cNvPicPr>
            <a:picLocks noChangeAspect="1"/>
          </p:cNvPicPr>
          <p:nvPr/>
        </p:nvPicPr>
        <p:blipFill rotWithShape="1">
          <a:blip r:embed="rId8"/>
          <a:srcRect l="27395" t="14331" r="28971" b="26449"/>
          <a:stretch/>
        </p:blipFill>
        <p:spPr>
          <a:xfrm>
            <a:off x="8160310" y="3798333"/>
            <a:ext cx="2039744" cy="2085867"/>
          </a:xfrm>
          <a:prstGeom prst="rect">
            <a:avLst/>
          </a:prstGeom>
        </p:spPr>
      </p:pic>
      <p:sp>
        <p:nvSpPr>
          <p:cNvPr id="23" name="กล่องข้อความ 22">
            <a:extLst>
              <a:ext uri="{FF2B5EF4-FFF2-40B4-BE49-F238E27FC236}">
                <a16:creationId xmlns:a16="http://schemas.microsoft.com/office/drawing/2014/main" id="{51550201-D03E-0CC5-2D55-00CDB5B46334}"/>
              </a:ext>
            </a:extLst>
          </p:cNvPr>
          <p:cNvSpPr txBox="1"/>
          <p:nvPr/>
        </p:nvSpPr>
        <p:spPr>
          <a:xfrm>
            <a:off x="8914964" y="5879078"/>
            <a:ext cx="69930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#35</a:t>
            </a:r>
            <a:endParaRPr lang="en-GB" b="1" dirty="0">
              <a:latin typeface="Arial" panose="020B0604020202020204" pitchFamily="34" charset="0"/>
              <a:cs typeface="Arial" panose="020B0604020202020204" pitchFamily="34" charset="0"/>
            </a:endParaRPr>
          </a:p>
        </p:txBody>
      </p:sp>
      <p:sp>
        <p:nvSpPr>
          <p:cNvPr id="3" name="กล่องข้อความ 2">
            <a:hlinkClick r:id="rId9" action="ppaction://hlinksldjump"/>
            <a:extLst>
              <a:ext uri="{FF2B5EF4-FFF2-40B4-BE49-F238E27FC236}">
                <a16:creationId xmlns:a16="http://schemas.microsoft.com/office/drawing/2014/main" id="{52F0FC83-24FF-302A-6DEA-B79377FCD216}"/>
              </a:ext>
            </a:extLst>
          </p:cNvPr>
          <p:cNvSpPr txBox="1"/>
          <p:nvPr/>
        </p:nvSpPr>
        <p:spPr>
          <a:xfrm>
            <a:off x="11318488" y="175555"/>
            <a:ext cx="423746" cy="369332"/>
          </a:xfrm>
          <a:prstGeom prst="rect">
            <a:avLst/>
          </a:prstGeom>
          <a:noFill/>
          <a:ln>
            <a:solidFill>
              <a:schemeClr val="tx1"/>
            </a:solidFill>
          </a:ln>
        </p:spPr>
        <p:txBody>
          <a:bodyPr wrap="square" rtlCol="0">
            <a:spAutoFit/>
          </a:bodyPr>
          <a:lstStyle/>
          <a:p>
            <a:r>
              <a:rPr lang="en-US" dirty="0" err="1"/>
              <a:t>qa</a:t>
            </a:r>
            <a:endParaRPr lang="en-GB" dirty="0"/>
          </a:p>
        </p:txBody>
      </p:sp>
    </p:spTree>
    <p:extLst>
      <p:ext uri="{BB962C8B-B14F-4D97-AF65-F5344CB8AC3E}">
        <p14:creationId xmlns:p14="http://schemas.microsoft.com/office/powerpoint/2010/main" val="3785902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86BBB8A-40FE-664C-E0AC-FF07A8B9C948}"/>
              </a:ext>
            </a:extLst>
          </p:cNvPr>
          <p:cNvSpPr>
            <a:spLocks noGrp="1"/>
          </p:cNvSpPr>
          <p:nvPr>
            <p:ph type="title"/>
          </p:nvPr>
        </p:nvSpPr>
        <p:spPr>
          <a:xfrm>
            <a:off x="2936487" y="16472"/>
            <a:ext cx="8841059" cy="1325563"/>
          </a:xfrm>
        </p:spPr>
        <p:txBody>
          <a:bodyPr/>
          <a:lstStyle/>
          <a:p>
            <a:r>
              <a:rPr lang="en-US" b="1" dirty="0"/>
              <a:t>The comparison between HR result and ground truth HR</a:t>
            </a:r>
            <a:endParaRPr lang="en-GB" b="1" dirty="0"/>
          </a:p>
        </p:txBody>
      </p:sp>
      <p:pic>
        <p:nvPicPr>
          <p:cNvPr id="4" name="ตัวแทนเนื้อหา 3">
            <a:extLst>
              <a:ext uri="{FF2B5EF4-FFF2-40B4-BE49-F238E27FC236}">
                <a16:creationId xmlns:a16="http://schemas.microsoft.com/office/drawing/2014/main" id="{45B8D57D-50BB-9EC2-21D8-75A74A2A53F2}"/>
              </a:ext>
            </a:extLst>
          </p:cNvPr>
          <p:cNvPicPr>
            <a:picLocks noGrp="1" noChangeAspect="1"/>
          </p:cNvPicPr>
          <p:nvPr>
            <p:ph idx="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94811" y="1207029"/>
            <a:ext cx="3608583" cy="2405722"/>
          </a:xfrm>
          <a:prstGeom prst="rect">
            <a:avLst/>
          </a:prstGeom>
        </p:spPr>
      </p:pic>
      <p:pic>
        <p:nvPicPr>
          <p:cNvPr id="7" name="กราฟิก 5">
            <a:extLst>
              <a:ext uri="{FF2B5EF4-FFF2-40B4-BE49-F238E27FC236}">
                <a16:creationId xmlns:a16="http://schemas.microsoft.com/office/drawing/2014/main" id="{9A508A75-35D0-4FF9-F75D-9726598C4A2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01349" y="1239938"/>
            <a:ext cx="3511402" cy="2339903"/>
          </a:xfrm>
          <a:prstGeom prst="rect">
            <a:avLst/>
          </a:prstGeom>
        </p:spPr>
      </p:pic>
      <p:sp>
        <p:nvSpPr>
          <p:cNvPr id="8" name="กล่องข้อความ 7">
            <a:extLst>
              <a:ext uri="{FF2B5EF4-FFF2-40B4-BE49-F238E27FC236}">
                <a16:creationId xmlns:a16="http://schemas.microsoft.com/office/drawing/2014/main" id="{FC50971F-BBB7-2D40-939F-868591716D35}"/>
              </a:ext>
            </a:extLst>
          </p:cNvPr>
          <p:cNvSpPr txBox="1"/>
          <p:nvPr/>
        </p:nvSpPr>
        <p:spPr>
          <a:xfrm>
            <a:off x="3742624" y="3546417"/>
            <a:ext cx="5129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(a)</a:t>
            </a:r>
            <a:endParaRPr lang="en-GB" sz="1100" dirty="0">
              <a:latin typeface="Arial" panose="020B0604020202020204" pitchFamily="34" charset="0"/>
              <a:cs typeface="Arial" panose="020B0604020202020204" pitchFamily="34" charset="0"/>
            </a:endParaRPr>
          </a:p>
        </p:txBody>
      </p:sp>
      <p:sp>
        <p:nvSpPr>
          <p:cNvPr id="9" name="กล่องข้อความ 8">
            <a:extLst>
              <a:ext uri="{FF2B5EF4-FFF2-40B4-BE49-F238E27FC236}">
                <a16:creationId xmlns:a16="http://schemas.microsoft.com/office/drawing/2014/main" id="{4CD5AE96-9088-A25A-53F0-DF19B8E360BC}"/>
              </a:ext>
            </a:extLst>
          </p:cNvPr>
          <p:cNvSpPr txBox="1"/>
          <p:nvPr/>
        </p:nvSpPr>
        <p:spPr>
          <a:xfrm>
            <a:off x="7917376" y="3537604"/>
            <a:ext cx="5129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(b)</a:t>
            </a:r>
            <a:endParaRPr lang="en-GB" sz="1100" dirty="0">
              <a:latin typeface="Arial" panose="020B0604020202020204" pitchFamily="34" charset="0"/>
              <a:cs typeface="Arial" panose="020B0604020202020204" pitchFamily="34" charset="0"/>
            </a:endParaRPr>
          </a:p>
        </p:txBody>
      </p:sp>
      <p:pic>
        <p:nvPicPr>
          <p:cNvPr id="10" name="กราฟิก 6">
            <a:extLst>
              <a:ext uri="{FF2B5EF4-FFF2-40B4-BE49-F238E27FC236}">
                <a16:creationId xmlns:a16="http://schemas.microsoft.com/office/drawing/2014/main" id="{CCBD937D-EB5D-488B-624F-7722B6C942D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90912" y="3292764"/>
            <a:ext cx="3610175" cy="2405722"/>
          </a:xfrm>
          <a:prstGeom prst="rect">
            <a:avLst/>
          </a:prstGeom>
        </p:spPr>
      </p:pic>
      <p:sp>
        <p:nvSpPr>
          <p:cNvPr id="11" name="กล่องข้อความ 10">
            <a:extLst>
              <a:ext uri="{FF2B5EF4-FFF2-40B4-BE49-F238E27FC236}">
                <a16:creationId xmlns:a16="http://schemas.microsoft.com/office/drawing/2014/main" id="{155FD915-3DF9-507E-75B3-B3D6C2C65D79}"/>
              </a:ext>
            </a:extLst>
          </p:cNvPr>
          <p:cNvSpPr txBox="1"/>
          <p:nvPr/>
        </p:nvSpPr>
        <p:spPr>
          <a:xfrm>
            <a:off x="5944871" y="5609336"/>
            <a:ext cx="512956"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(c)</a:t>
            </a:r>
            <a:endParaRPr lang="en-GB" sz="1050" dirty="0">
              <a:latin typeface="Arial" panose="020B0604020202020204" pitchFamily="34" charset="0"/>
              <a:cs typeface="Arial" panose="020B0604020202020204" pitchFamily="34" charset="0"/>
            </a:endParaRPr>
          </a:p>
        </p:txBody>
      </p:sp>
      <p:sp>
        <p:nvSpPr>
          <p:cNvPr id="13" name="กล่องข้อความ 12">
            <a:extLst>
              <a:ext uri="{FF2B5EF4-FFF2-40B4-BE49-F238E27FC236}">
                <a16:creationId xmlns:a16="http://schemas.microsoft.com/office/drawing/2014/main" id="{C60141AA-2B7D-3CD4-7E34-DA22D80980E5}"/>
              </a:ext>
            </a:extLst>
          </p:cNvPr>
          <p:cNvSpPr txBox="1"/>
          <p:nvPr/>
        </p:nvSpPr>
        <p:spPr>
          <a:xfrm>
            <a:off x="2007750" y="5870946"/>
            <a:ext cx="8387198" cy="738664"/>
          </a:xfrm>
          <a:prstGeom prst="rect">
            <a:avLst/>
          </a:prstGeom>
          <a:noFill/>
        </p:spPr>
        <p:txBody>
          <a:bodyPr wrap="square">
            <a:spAutoFit/>
          </a:bodyPr>
          <a:lstStyle/>
          <a:p>
            <a:r>
              <a:rPr lang="en-US" sz="1400" dirty="0">
                <a:effectLst/>
                <a:latin typeface="Arial" panose="020B0604020202020204" pitchFamily="34" charset="0"/>
                <a:ea typeface="SimSun" panose="02010600030101010101" pitchFamily="2" charset="-122"/>
                <a:cs typeface="Arial" panose="020B0604020202020204" pitchFamily="34" charset="0"/>
              </a:rPr>
              <a:t>Fig. 3. Subject #32's HR results from each method with ground truth. (a) Whole forehead ROI ( forehead ROI with hair), (b) Small areas of the forehead ROI (using only our hair detection algorithm), and (c) Small areas of the forehead ROI (using our hair detection algorithm together with majority vote)</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3934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86BBB8A-40FE-664C-E0AC-FF07A8B9C948}"/>
              </a:ext>
            </a:extLst>
          </p:cNvPr>
          <p:cNvSpPr>
            <a:spLocks noGrp="1"/>
          </p:cNvSpPr>
          <p:nvPr>
            <p:ph type="title"/>
          </p:nvPr>
        </p:nvSpPr>
        <p:spPr>
          <a:xfrm>
            <a:off x="2936487" y="16472"/>
            <a:ext cx="8841059" cy="1325563"/>
          </a:xfrm>
        </p:spPr>
        <p:txBody>
          <a:bodyPr/>
          <a:lstStyle/>
          <a:p>
            <a:r>
              <a:rPr lang="en-US" b="1" dirty="0"/>
              <a:t>The comparison between HR result and ground truth HR</a:t>
            </a:r>
            <a:endParaRPr lang="en-GB" b="1" dirty="0"/>
          </a:p>
        </p:txBody>
      </p:sp>
      <p:sp>
        <p:nvSpPr>
          <p:cNvPr id="8" name="กล่องข้อความ 7">
            <a:extLst>
              <a:ext uri="{FF2B5EF4-FFF2-40B4-BE49-F238E27FC236}">
                <a16:creationId xmlns:a16="http://schemas.microsoft.com/office/drawing/2014/main" id="{FC50971F-BBB7-2D40-939F-868591716D35}"/>
              </a:ext>
            </a:extLst>
          </p:cNvPr>
          <p:cNvSpPr txBox="1"/>
          <p:nvPr/>
        </p:nvSpPr>
        <p:spPr>
          <a:xfrm>
            <a:off x="4050433" y="3739660"/>
            <a:ext cx="5129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(a)</a:t>
            </a:r>
            <a:endParaRPr lang="en-GB" sz="1100" dirty="0">
              <a:latin typeface="Arial" panose="020B0604020202020204" pitchFamily="34" charset="0"/>
              <a:cs typeface="Arial" panose="020B0604020202020204" pitchFamily="34" charset="0"/>
            </a:endParaRPr>
          </a:p>
        </p:txBody>
      </p:sp>
      <p:sp>
        <p:nvSpPr>
          <p:cNvPr id="9" name="กล่องข้อความ 8">
            <a:extLst>
              <a:ext uri="{FF2B5EF4-FFF2-40B4-BE49-F238E27FC236}">
                <a16:creationId xmlns:a16="http://schemas.microsoft.com/office/drawing/2014/main" id="{4CD5AE96-9088-A25A-53F0-DF19B8E360BC}"/>
              </a:ext>
            </a:extLst>
          </p:cNvPr>
          <p:cNvSpPr txBox="1"/>
          <p:nvPr/>
        </p:nvSpPr>
        <p:spPr>
          <a:xfrm>
            <a:off x="7901567" y="3759253"/>
            <a:ext cx="512956" cy="261610"/>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(b)</a:t>
            </a:r>
            <a:endParaRPr lang="en-GB" sz="1100" dirty="0">
              <a:latin typeface="Arial" panose="020B0604020202020204" pitchFamily="34" charset="0"/>
              <a:cs typeface="Arial" panose="020B0604020202020204" pitchFamily="34" charset="0"/>
            </a:endParaRPr>
          </a:p>
        </p:txBody>
      </p:sp>
      <p:sp>
        <p:nvSpPr>
          <p:cNvPr id="11" name="กล่องข้อความ 10">
            <a:extLst>
              <a:ext uri="{FF2B5EF4-FFF2-40B4-BE49-F238E27FC236}">
                <a16:creationId xmlns:a16="http://schemas.microsoft.com/office/drawing/2014/main" id="{155FD915-3DF9-507E-75B3-B3D6C2C65D79}"/>
              </a:ext>
            </a:extLst>
          </p:cNvPr>
          <p:cNvSpPr txBox="1"/>
          <p:nvPr/>
        </p:nvSpPr>
        <p:spPr>
          <a:xfrm>
            <a:off x="6131065" y="5797750"/>
            <a:ext cx="377871"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(c)</a:t>
            </a:r>
            <a:endParaRPr lang="en-GB" sz="1050" dirty="0">
              <a:latin typeface="Arial" panose="020B0604020202020204" pitchFamily="34" charset="0"/>
              <a:cs typeface="Arial" panose="020B0604020202020204" pitchFamily="34" charset="0"/>
            </a:endParaRPr>
          </a:p>
        </p:txBody>
      </p:sp>
      <p:sp>
        <p:nvSpPr>
          <p:cNvPr id="13" name="กล่องข้อความ 12">
            <a:extLst>
              <a:ext uri="{FF2B5EF4-FFF2-40B4-BE49-F238E27FC236}">
                <a16:creationId xmlns:a16="http://schemas.microsoft.com/office/drawing/2014/main" id="{C60141AA-2B7D-3CD4-7E34-DA22D80980E5}"/>
              </a:ext>
            </a:extLst>
          </p:cNvPr>
          <p:cNvSpPr txBox="1"/>
          <p:nvPr/>
        </p:nvSpPr>
        <p:spPr>
          <a:xfrm>
            <a:off x="2007750" y="5999089"/>
            <a:ext cx="8387198" cy="738664"/>
          </a:xfrm>
          <a:prstGeom prst="rect">
            <a:avLst/>
          </a:prstGeom>
          <a:noFill/>
        </p:spPr>
        <p:txBody>
          <a:bodyPr wrap="square">
            <a:spAutoFit/>
          </a:bodyPr>
          <a:lstStyle/>
          <a:p>
            <a:r>
              <a:rPr lang="en-US" sz="1400" dirty="0">
                <a:effectLst/>
                <a:latin typeface="Arial" panose="020B0604020202020204" pitchFamily="34" charset="0"/>
                <a:ea typeface="SimSun" panose="02010600030101010101" pitchFamily="2" charset="-122"/>
                <a:cs typeface="Arial" panose="020B0604020202020204" pitchFamily="34" charset="0"/>
              </a:rPr>
              <a:t>Fig. 4. Subject #30's HR results from each method with ground truth. (a) Whole forehead ROI ( forehead ROI with hair), (b) Small areas of the forehead ROI (using only our hair detection algorithm), and (c) Small areas of the forehead ROI (using our hair detection algorithm together with majority vote)</a:t>
            </a:r>
            <a:endParaRPr lang="en-GB" sz="1400" dirty="0">
              <a:latin typeface="Arial" panose="020B0604020202020204" pitchFamily="34" charset="0"/>
              <a:cs typeface="Arial" panose="020B0604020202020204" pitchFamily="34" charset="0"/>
            </a:endParaRPr>
          </a:p>
        </p:txBody>
      </p:sp>
      <p:pic>
        <p:nvPicPr>
          <p:cNvPr id="12" name="กราฟิก 11">
            <a:extLst>
              <a:ext uri="{FF2B5EF4-FFF2-40B4-BE49-F238E27FC236}">
                <a16:creationId xmlns:a16="http://schemas.microsoft.com/office/drawing/2014/main" id="{FC959D1B-26E7-B446-E7B9-68A450223CF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414" t="3961" r="4939"/>
          <a:stretch/>
        </p:blipFill>
        <p:spPr>
          <a:xfrm>
            <a:off x="2773618" y="1372509"/>
            <a:ext cx="3066585" cy="2386744"/>
          </a:xfrm>
          <a:prstGeom prst="rect">
            <a:avLst/>
          </a:prstGeom>
        </p:spPr>
      </p:pic>
      <p:pic>
        <p:nvPicPr>
          <p:cNvPr id="15" name="กราฟิก 14">
            <a:extLst>
              <a:ext uri="{FF2B5EF4-FFF2-40B4-BE49-F238E27FC236}">
                <a16:creationId xmlns:a16="http://schemas.microsoft.com/office/drawing/2014/main" id="{25CDD5F1-96B6-1722-44AF-E4F7EED7BC6D}"/>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395" t="4923" r="6844"/>
          <a:stretch/>
        </p:blipFill>
        <p:spPr>
          <a:xfrm>
            <a:off x="6508936" y="1329437"/>
            <a:ext cx="3066585" cy="2411941"/>
          </a:xfrm>
          <a:prstGeom prst="rect">
            <a:avLst/>
          </a:prstGeom>
        </p:spPr>
      </p:pic>
      <p:pic>
        <p:nvPicPr>
          <p:cNvPr id="17" name="กราฟิก 16">
            <a:extLst>
              <a:ext uri="{FF2B5EF4-FFF2-40B4-BE49-F238E27FC236}">
                <a16:creationId xmlns:a16="http://schemas.microsoft.com/office/drawing/2014/main" id="{3A370386-558F-59B7-3FDD-16B327F84F5F}"/>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586" t="5685" r="6272"/>
          <a:stretch/>
        </p:blipFill>
        <p:spPr>
          <a:xfrm>
            <a:off x="4828970" y="3652323"/>
            <a:ext cx="2799643" cy="2175201"/>
          </a:xfrm>
          <a:prstGeom prst="rect">
            <a:avLst/>
          </a:prstGeom>
        </p:spPr>
      </p:pic>
      <p:sp>
        <p:nvSpPr>
          <p:cNvPr id="3" name="กล่องข้อความ 2">
            <a:hlinkClick r:id="rId8" action="ppaction://hlinksldjump"/>
            <a:extLst>
              <a:ext uri="{FF2B5EF4-FFF2-40B4-BE49-F238E27FC236}">
                <a16:creationId xmlns:a16="http://schemas.microsoft.com/office/drawing/2014/main" id="{47ECE23D-9362-2307-9851-B9A1E2CE682D}"/>
              </a:ext>
            </a:extLst>
          </p:cNvPr>
          <p:cNvSpPr txBox="1"/>
          <p:nvPr/>
        </p:nvSpPr>
        <p:spPr>
          <a:xfrm>
            <a:off x="11565673" y="97496"/>
            <a:ext cx="423746" cy="369332"/>
          </a:xfrm>
          <a:prstGeom prst="rect">
            <a:avLst/>
          </a:prstGeom>
          <a:noFill/>
          <a:ln>
            <a:solidFill>
              <a:schemeClr val="tx1"/>
            </a:solidFill>
          </a:ln>
        </p:spPr>
        <p:txBody>
          <a:bodyPr wrap="square" rtlCol="0">
            <a:spAutoFit/>
          </a:bodyPr>
          <a:lstStyle/>
          <a:p>
            <a:r>
              <a:rPr lang="en-US" dirty="0" err="1"/>
              <a:t>qa</a:t>
            </a:r>
            <a:endParaRPr lang="en-GB" dirty="0"/>
          </a:p>
        </p:txBody>
      </p:sp>
    </p:spTree>
    <p:extLst>
      <p:ext uri="{BB962C8B-B14F-4D97-AF65-F5344CB8AC3E}">
        <p14:creationId xmlns:p14="http://schemas.microsoft.com/office/powerpoint/2010/main" val="1257279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BD7536F-CBE2-061C-AC97-A8185D7DA42C}"/>
              </a:ext>
            </a:extLst>
          </p:cNvPr>
          <p:cNvSpPr>
            <a:spLocks noGrp="1"/>
          </p:cNvSpPr>
          <p:nvPr>
            <p:ph type="title"/>
          </p:nvPr>
        </p:nvSpPr>
        <p:spPr>
          <a:xfrm>
            <a:off x="2932771" y="275916"/>
            <a:ext cx="8151541" cy="1325563"/>
          </a:xfrm>
        </p:spPr>
        <p:txBody>
          <a:bodyPr>
            <a:normAutofit fontScale="90000"/>
          </a:bodyPr>
          <a:lstStyle/>
          <a:p>
            <a:r>
              <a:rPr lang="en-US" b="1" dirty="0"/>
              <a:t>The comparison of the </a:t>
            </a:r>
            <a:r>
              <a:rPr lang="en-US" b="1" dirty="0" err="1"/>
              <a:t>rppg</a:t>
            </a:r>
            <a:r>
              <a:rPr lang="en-US" b="1" dirty="0"/>
              <a:t> signal between before and after using the majority vote</a:t>
            </a:r>
            <a:endParaRPr lang="en-GB" b="1" dirty="0"/>
          </a:p>
        </p:txBody>
      </p:sp>
      <p:pic>
        <p:nvPicPr>
          <p:cNvPr id="1026" name="Picture 2">
            <a:extLst>
              <a:ext uri="{FF2B5EF4-FFF2-40B4-BE49-F238E27FC236}">
                <a16:creationId xmlns:a16="http://schemas.microsoft.com/office/drawing/2014/main" id="{C09F60DE-5417-B0A7-167F-10221AA3A5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2230" y="1746444"/>
            <a:ext cx="5367539" cy="4142240"/>
          </a:xfrm>
          <a:prstGeom prst="rect">
            <a:avLst/>
          </a:prstGeom>
          <a:noFill/>
          <a:extLst>
            <a:ext uri="{909E8E84-426E-40DD-AFC4-6F175D3DCCD1}">
              <a14:hiddenFill xmlns:a14="http://schemas.microsoft.com/office/drawing/2010/main">
                <a:solidFill>
                  <a:srgbClr val="FFFFFF"/>
                </a:solidFill>
              </a14:hiddenFill>
            </a:ext>
          </a:extLst>
        </p:spPr>
      </p:pic>
      <p:sp>
        <p:nvSpPr>
          <p:cNvPr id="5" name="กล่องข้อความ 4">
            <a:extLst>
              <a:ext uri="{FF2B5EF4-FFF2-40B4-BE49-F238E27FC236}">
                <a16:creationId xmlns:a16="http://schemas.microsoft.com/office/drawing/2014/main" id="{4B49B05E-A210-7604-6224-4BBC445844CB}"/>
              </a:ext>
            </a:extLst>
          </p:cNvPr>
          <p:cNvSpPr txBox="1"/>
          <p:nvPr/>
        </p:nvSpPr>
        <p:spPr>
          <a:xfrm>
            <a:off x="2143822" y="5888684"/>
            <a:ext cx="8460988" cy="338554"/>
          </a:xfrm>
          <a:prstGeom prst="rect">
            <a:avLst/>
          </a:prstGeom>
          <a:noFill/>
        </p:spPr>
        <p:txBody>
          <a:bodyPr wrap="square">
            <a:spAutoFit/>
          </a:bodyPr>
          <a:lstStyle/>
          <a:p>
            <a:r>
              <a:rPr lang="en-US" sz="1600" dirty="0">
                <a:effectLst/>
                <a:latin typeface="Arial" panose="020B0604020202020204" pitchFamily="34" charset="0"/>
                <a:ea typeface="SimSun" panose="02010600030101010101" pitchFamily="2" charset="-122"/>
                <a:cs typeface="Arial" panose="020B0604020202020204" pitchFamily="34" charset="0"/>
              </a:rPr>
              <a:t>Fig. 5. </a:t>
            </a:r>
            <a:r>
              <a:rPr lang="en-GB" sz="1600" dirty="0">
                <a:effectLst/>
                <a:latin typeface="Arial" panose="020B0604020202020204" pitchFamily="34" charset="0"/>
                <a:ea typeface="SimSun" panose="02010600030101010101" pitchFamily="2" charset="-122"/>
                <a:cs typeface="Arial" panose="020B0604020202020204" pitchFamily="34" charset="0"/>
              </a:rPr>
              <a:t>The comparison of the </a:t>
            </a:r>
            <a:r>
              <a:rPr lang="en-GB" sz="1600" dirty="0" err="1">
                <a:effectLst/>
                <a:latin typeface="Arial" panose="020B0604020202020204" pitchFamily="34" charset="0"/>
                <a:ea typeface="SimSun" panose="02010600030101010101" pitchFamily="2" charset="-122"/>
                <a:cs typeface="Arial" panose="020B0604020202020204" pitchFamily="34" charset="0"/>
              </a:rPr>
              <a:t>rppg</a:t>
            </a:r>
            <a:r>
              <a:rPr lang="en-GB" sz="1600" dirty="0">
                <a:effectLst/>
                <a:latin typeface="Arial" panose="020B0604020202020204" pitchFamily="34" charset="0"/>
                <a:ea typeface="SimSun" panose="02010600030101010101" pitchFamily="2" charset="-122"/>
                <a:cs typeface="Arial" panose="020B0604020202020204" pitchFamily="34" charset="0"/>
              </a:rPr>
              <a:t> signal between before and after using the majority vote</a:t>
            </a:r>
            <a:r>
              <a:rPr lang="en-US" sz="1600" dirty="0">
                <a:effectLst/>
                <a:latin typeface="Arial" panose="020B0604020202020204" pitchFamily="34" charset="0"/>
                <a:ea typeface="SimSun" panose="02010600030101010101" pitchFamily="2" charset="-122"/>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
        <p:nvSpPr>
          <p:cNvPr id="3" name="กล่องข้อความ 2">
            <a:hlinkClick r:id="rId3" action="ppaction://hlinksldjump"/>
            <a:extLst>
              <a:ext uri="{FF2B5EF4-FFF2-40B4-BE49-F238E27FC236}">
                <a16:creationId xmlns:a16="http://schemas.microsoft.com/office/drawing/2014/main" id="{0AE036A1-8D8E-406B-60D7-DAB5AE6374A6}"/>
              </a:ext>
            </a:extLst>
          </p:cNvPr>
          <p:cNvSpPr txBox="1"/>
          <p:nvPr/>
        </p:nvSpPr>
        <p:spPr>
          <a:xfrm>
            <a:off x="11318488" y="175555"/>
            <a:ext cx="423746" cy="369332"/>
          </a:xfrm>
          <a:prstGeom prst="rect">
            <a:avLst/>
          </a:prstGeom>
          <a:noFill/>
          <a:ln>
            <a:solidFill>
              <a:schemeClr val="tx1"/>
            </a:solidFill>
          </a:ln>
        </p:spPr>
        <p:txBody>
          <a:bodyPr wrap="square" rtlCol="0">
            <a:spAutoFit/>
          </a:bodyPr>
          <a:lstStyle/>
          <a:p>
            <a:r>
              <a:rPr lang="en-US" dirty="0" err="1"/>
              <a:t>qa</a:t>
            </a:r>
            <a:endParaRPr lang="en-GB" dirty="0"/>
          </a:p>
        </p:txBody>
      </p:sp>
    </p:spTree>
    <p:extLst>
      <p:ext uri="{BB962C8B-B14F-4D97-AF65-F5344CB8AC3E}">
        <p14:creationId xmlns:p14="http://schemas.microsoft.com/office/powerpoint/2010/main" val="1036326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99E2F59-0EEF-884A-671D-352E616803D2}"/>
              </a:ext>
            </a:extLst>
          </p:cNvPr>
          <p:cNvSpPr>
            <a:spLocks noGrp="1"/>
          </p:cNvSpPr>
          <p:nvPr>
            <p:ph type="title"/>
          </p:nvPr>
        </p:nvSpPr>
        <p:spPr/>
        <p:txBody>
          <a:bodyPr/>
          <a:lstStyle/>
          <a:p>
            <a:r>
              <a:rPr lang="en-US" b="1" dirty="0"/>
              <a:t>Introduction</a:t>
            </a:r>
            <a:endParaRPr lang="en-GB" b="1" dirty="0"/>
          </a:p>
        </p:txBody>
      </p:sp>
      <p:sp>
        <p:nvSpPr>
          <p:cNvPr id="3" name="ตัวแทนเนื้อหา 2">
            <a:extLst>
              <a:ext uri="{FF2B5EF4-FFF2-40B4-BE49-F238E27FC236}">
                <a16:creationId xmlns:a16="http://schemas.microsoft.com/office/drawing/2014/main" id="{B388D26E-5B34-AC7F-60B5-13F7B7E5E312}"/>
              </a:ext>
            </a:extLst>
          </p:cNvPr>
          <p:cNvSpPr>
            <a:spLocks noGrp="1"/>
          </p:cNvSpPr>
          <p:nvPr>
            <p:ph idx="1"/>
          </p:nvPr>
        </p:nvSpPr>
        <p:spPr>
          <a:xfrm>
            <a:off x="2022518" y="1690688"/>
            <a:ext cx="8146963" cy="3890348"/>
          </a:xfrm>
        </p:spPr>
        <p:txBody>
          <a:bodyPr>
            <a:normAutofit/>
          </a:bodyPr>
          <a:lstStyle/>
          <a:p>
            <a:pPr algn="thaiDist"/>
            <a:r>
              <a:rPr lang="en-GB" sz="2400" b="1" dirty="0"/>
              <a:t>Heart rate (HR) </a:t>
            </a:r>
            <a:r>
              <a:rPr lang="en-GB" sz="2400" dirty="0"/>
              <a:t>is one of the important physiological signs that is used for monitoring the health of a person</a:t>
            </a:r>
          </a:p>
          <a:p>
            <a:pPr algn="thaiDist"/>
            <a:endParaRPr lang="en-GB" sz="2400" dirty="0"/>
          </a:p>
          <a:p>
            <a:pPr algn="thaiDist"/>
            <a:r>
              <a:rPr lang="en-GB" sz="2400" dirty="0"/>
              <a:t>Many researchers have tried to find non-contact methods to detect the HR and one of the promising methods is </a:t>
            </a:r>
            <a:r>
              <a:rPr lang="en-GB" sz="2400" b="1" dirty="0">
                <a:solidFill>
                  <a:srgbClr val="FF0000"/>
                </a:solidFill>
              </a:rPr>
              <a:t>remote photoplethysmography</a:t>
            </a:r>
            <a:r>
              <a:rPr lang="en-GB" sz="2400" dirty="0"/>
              <a:t> (</a:t>
            </a:r>
            <a:r>
              <a:rPr lang="en-GB" sz="2400" dirty="0" err="1"/>
              <a:t>rPPG</a:t>
            </a:r>
            <a:r>
              <a:rPr lang="en-GB" sz="2400" dirty="0"/>
              <a:t>)</a:t>
            </a:r>
          </a:p>
          <a:p>
            <a:pPr marL="0" indent="0">
              <a:buNone/>
            </a:pPr>
            <a:endParaRPr lang="en-GB" sz="2400" dirty="0"/>
          </a:p>
        </p:txBody>
      </p:sp>
    </p:spTree>
    <p:extLst>
      <p:ext uri="{BB962C8B-B14F-4D97-AF65-F5344CB8AC3E}">
        <p14:creationId xmlns:p14="http://schemas.microsoft.com/office/powerpoint/2010/main" val="414306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99E2F59-0EEF-884A-671D-352E616803D2}"/>
              </a:ext>
            </a:extLst>
          </p:cNvPr>
          <p:cNvSpPr>
            <a:spLocks noGrp="1"/>
          </p:cNvSpPr>
          <p:nvPr>
            <p:ph type="title"/>
          </p:nvPr>
        </p:nvSpPr>
        <p:spPr/>
        <p:txBody>
          <a:bodyPr/>
          <a:lstStyle/>
          <a:p>
            <a:r>
              <a:rPr lang="en-US" b="1" dirty="0"/>
              <a:t>Introduction</a:t>
            </a:r>
            <a:endParaRPr lang="en-GB" b="1" dirty="0"/>
          </a:p>
        </p:txBody>
      </p:sp>
      <p:sp>
        <p:nvSpPr>
          <p:cNvPr id="3" name="ตัวแทนเนื้อหา 2">
            <a:extLst>
              <a:ext uri="{FF2B5EF4-FFF2-40B4-BE49-F238E27FC236}">
                <a16:creationId xmlns:a16="http://schemas.microsoft.com/office/drawing/2014/main" id="{B388D26E-5B34-AC7F-60B5-13F7B7E5E312}"/>
              </a:ext>
            </a:extLst>
          </p:cNvPr>
          <p:cNvSpPr>
            <a:spLocks noGrp="1"/>
          </p:cNvSpPr>
          <p:nvPr>
            <p:ph idx="1"/>
          </p:nvPr>
        </p:nvSpPr>
        <p:spPr>
          <a:xfrm>
            <a:off x="1644185" y="1847152"/>
            <a:ext cx="8903629" cy="4645723"/>
          </a:xfrm>
        </p:spPr>
        <p:txBody>
          <a:bodyPr>
            <a:normAutofit/>
          </a:bodyPr>
          <a:lstStyle/>
          <a:p>
            <a:pPr algn="thaiDist"/>
            <a:r>
              <a:rPr lang="en-GB" sz="2400" dirty="0"/>
              <a:t>The region of interest (ROI) on the subject’s face must be selected to extract the rPPG signals </a:t>
            </a:r>
          </a:p>
          <a:p>
            <a:pPr lvl="1" algn="thaiDist">
              <a:buFont typeface="Wingdings" panose="05000000000000000000" pitchFamily="2" charset="2"/>
              <a:buChar char="Ø"/>
            </a:pPr>
            <a:r>
              <a:rPr lang="en-GB" sz="2000" dirty="0"/>
              <a:t>The forehead or cheek areas are appropriate to use as an ROI [1]</a:t>
            </a:r>
          </a:p>
          <a:p>
            <a:pPr lvl="1" algn="thaiDist">
              <a:buFont typeface="Wingdings" panose="05000000000000000000" pitchFamily="2" charset="2"/>
              <a:buChar char="Ø"/>
            </a:pPr>
            <a:endParaRPr lang="en-GB" sz="2000" dirty="0"/>
          </a:p>
          <a:p>
            <a:pPr algn="thaiDist"/>
            <a:r>
              <a:rPr lang="en-GB" sz="2400" dirty="0"/>
              <a:t>In some facial videos, some parts of the subject’s hair may cover the forehead, which can lead to the erroneous result of the rPPG signal </a:t>
            </a:r>
            <a:r>
              <a:rPr lang="en-GB" sz="2400" dirty="0">
                <a:solidFill>
                  <a:srgbClr val="FF0000"/>
                </a:solidFill>
              </a:rPr>
              <a:t>(we need to extract this signal from the skin area)</a:t>
            </a:r>
          </a:p>
          <a:p>
            <a:pPr algn="thaiDist"/>
            <a:endParaRPr lang="en-GB" sz="2400" dirty="0"/>
          </a:p>
        </p:txBody>
      </p:sp>
      <p:sp>
        <p:nvSpPr>
          <p:cNvPr id="5" name="กล่องข้อความ 4">
            <a:extLst>
              <a:ext uri="{FF2B5EF4-FFF2-40B4-BE49-F238E27FC236}">
                <a16:creationId xmlns:a16="http://schemas.microsoft.com/office/drawing/2014/main" id="{FE10C3FD-60A5-0652-9E21-BC649EA43C45}"/>
              </a:ext>
            </a:extLst>
          </p:cNvPr>
          <p:cNvSpPr txBox="1"/>
          <p:nvPr/>
        </p:nvSpPr>
        <p:spPr>
          <a:xfrm>
            <a:off x="1744825" y="6231265"/>
            <a:ext cx="8061649"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[1] M. Kumar, A. </a:t>
            </a:r>
            <a:r>
              <a:rPr lang="en-GB" sz="1400" dirty="0" err="1">
                <a:latin typeface="Arial" panose="020B0604020202020204" pitchFamily="34" charset="0"/>
                <a:cs typeface="Arial" panose="020B0604020202020204" pitchFamily="34" charset="0"/>
              </a:rPr>
              <a:t>Veeraraghavan</a:t>
            </a:r>
            <a:r>
              <a:rPr lang="en-GB" sz="1400" dirty="0">
                <a:latin typeface="Arial" panose="020B0604020202020204" pitchFamily="34" charset="0"/>
                <a:cs typeface="Arial" panose="020B0604020202020204" pitchFamily="34" charset="0"/>
              </a:rPr>
              <a:t>, and A. Sabharwal, “</a:t>
            </a:r>
            <a:r>
              <a:rPr lang="en-GB" sz="1400" dirty="0" err="1">
                <a:latin typeface="Arial" panose="020B0604020202020204" pitchFamily="34" charset="0"/>
                <a:cs typeface="Arial" panose="020B0604020202020204" pitchFamily="34" charset="0"/>
              </a:rPr>
              <a:t>DistancePPG</a:t>
            </a:r>
            <a:r>
              <a:rPr lang="en-GB" sz="1400" dirty="0">
                <a:latin typeface="Arial" panose="020B0604020202020204" pitchFamily="34" charset="0"/>
                <a:cs typeface="Arial" panose="020B0604020202020204" pitchFamily="34" charset="0"/>
              </a:rPr>
              <a:t>: Robust non-contact vital signs monitoring using a camera,” Biomed. Opt. Express, vol. 6, no. 5, pp. 1565–1588, May 2015. </a:t>
            </a:r>
          </a:p>
        </p:txBody>
      </p:sp>
    </p:spTree>
    <p:extLst>
      <p:ext uri="{BB962C8B-B14F-4D97-AF65-F5344CB8AC3E}">
        <p14:creationId xmlns:p14="http://schemas.microsoft.com/office/powerpoint/2010/main" val="352079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138027C-0692-2792-DF62-4F30E8CA77A7}"/>
              </a:ext>
            </a:extLst>
          </p:cNvPr>
          <p:cNvSpPr>
            <a:spLocks noGrp="1"/>
          </p:cNvSpPr>
          <p:nvPr>
            <p:ph type="title"/>
          </p:nvPr>
        </p:nvSpPr>
        <p:spPr/>
        <p:txBody>
          <a:bodyPr/>
          <a:lstStyle/>
          <a:p>
            <a:r>
              <a:rPr lang="en-US" b="1" dirty="0"/>
              <a:t>Objectives</a:t>
            </a:r>
            <a:endParaRPr lang="en-GB" b="1" dirty="0"/>
          </a:p>
        </p:txBody>
      </p:sp>
      <p:sp>
        <p:nvSpPr>
          <p:cNvPr id="4" name="ตัวแทนเนื้อหา 2">
            <a:extLst>
              <a:ext uri="{FF2B5EF4-FFF2-40B4-BE49-F238E27FC236}">
                <a16:creationId xmlns:a16="http://schemas.microsoft.com/office/drawing/2014/main" id="{7517A709-B801-9DA8-4758-B68599EE11D6}"/>
              </a:ext>
            </a:extLst>
          </p:cNvPr>
          <p:cNvSpPr txBox="1">
            <a:spLocks/>
          </p:cNvSpPr>
          <p:nvPr/>
        </p:nvSpPr>
        <p:spPr>
          <a:xfrm>
            <a:off x="1838562" y="1690688"/>
            <a:ext cx="8602393" cy="1228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thaiDist"/>
            <a:r>
              <a:rPr lang="en-GB" sz="2400" dirty="0"/>
              <a:t>Improve the estimated HR that is obtained from the </a:t>
            </a:r>
            <a:r>
              <a:rPr lang="en-GB" sz="2400" dirty="0" err="1"/>
              <a:t>rppg</a:t>
            </a:r>
            <a:r>
              <a:rPr lang="en-GB" sz="2400" dirty="0"/>
              <a:t> signal of the forehead area by detecting and eliminating hair areas that cover some parts of the subject’s forehead</a:t>
            </a:r>
            <a:endParaRPr lang="en-GB" sz="2400" dirty="0">
              <a:solidFill>
                <a:srgbClr val="FF0000"/>
              </a:solidFill>
            </a:endParaRPr>
          </a:p>
        </p:txBody>
      </p:sp>
      <p:sp>
        <p:nvSpPr>
          <p:cNvPr id="8" name="ตัวแทนเนื้อหา 2">
            <a:extLst>
              <a:ext uri="{FF2B5EF4-FFF2-40B4-BE49-F238E27FC236}">
                <a16:creationId xmlns:a16="http://schemas.microsoft.com/office/drawing/2014/main" id="{F4B8C177-8E73-6157-055B-A48A4FCB5127}"/>
              </a:ext>
            </a:extLst>
          </p:cNvPr>
          <p:cNvSpPr txBox="1">
            <a:spLocks/>
          </p:cNvSpPr>
          <p:nvPr/>
        </p:nvSpPr>
        <p:spPr>
          <a:xfrm>
            <a:off x="1838564" y="3085451"/>
            <a:ext cx="8602392" cy="122861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thaiDist"/>
            <a:r>
              <a:rPr lang="en-GB" sz="2400" dirty="0"/>
              <a:t>Using the majority vote to reduce the spurious spikes of frequencies that were caused by the changes in ambient light in the facial videos, which might be stronger than the HR frequency in the extracted rPPG signal</a:t>
            </a:r>
            <a:endParaRPr lang="en-GB" sz="2400" dirty="0">
              <a:solidFill>
                <a:srgbClr val="FF0000"/>
              </a:solidFill>
            </a:endParaRPr>
          </a:p>
        </p:txBody>
      </p:sp>
    </p:spTree>
    <p:extLst>
      <p:ext uri="{BB962C8B-B14F-4D97-AF65-F5344CB8AC3E}">
        <p14:creationId xmlns:p14="http://schemas.microsoft.com/office/powerpoint/2010/main" val="368654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59EC26DB-7E3E-18B8-F6CD-D0EC277C5C3A}"/>
              </a:ext>
            </a:extLst>
          </p:cNvPr>
          <p:cNvSpPr>
            <a:spLocks noGrp="1"/>
          </p:cNvSpPr>
          <p:nvPr>
            <p:ph type="ctrTitle"/>
          </p:nvPr>
        </p:nvSpPr>
        <p:spPr>
          <a:xfrm>
            <a:off x="1691950" y="2128724"/>
            <a:ext cx="9144000" cy="2600552"/>
          </a:xfrm>
        </p:spPr>
        <p:txBody>
          <a:bodyPr>
            <a:normAutofit fontScale="90000"/>
          </a:bodyPr>
          <a:lstStyle/>
          <a:p>
            <a:r>
              <a:rPr lang="en-US" sz="8800" b="1" dirty="0">
                <a:solidFill>
                  <a:srgbClr val="00B0F0"/>
                </a:solidFill>
              </a:rPr>
              <a:t>02</a:t>
            </a:r>
            <a:br>
              <a:rPr lang="en-US" dirty="0"/>
            </a:br>
            <a:r>
              <a:rPr lang="en-US" sz="6000" b="1" dirty="0"/>
              <a:t>Related work and material</a:t>
            </a:r>
            <a:br>
              <a:rPr lang="en-US" b="1" dirty="0"/>
            </a:br>
            <a:endParaRPr lang="en-GB" b="1" dirty="0"/>
          </a:p>
        </p:txBody>
      </p:sp>
    </p:spTree>
    <p:extLst>
      <p:ext uri="{BB962C8B-B14F-4D97-AF65-F5344CB8AC3E}">
        <p14:creationId xmlns:p14="http://schemas.microsoft.com/office/powerpoint/2010/main" val="1391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BB8BC41-BC9B-DD6D-6DEA-BA05FC039B85}"/>
              </a:ext>
            </a:extLst>
          </p:cNvPr>
          <p:cNvSpPr>
            <a:spLocks noGrp="1"/>
          </p:cNvSpPr>
          <p:nvPr>
            <p:ph type="title"/>
          </p:nvPr>
        </p:nvSpPr>
        <p:spPr/>
        <p:txBody>
          <a:bodyPr/>
          <a:lstStyle/>
          <a:p>
            <a:r>
              <a:rPr lang="en-GB" b="1" dirty="0"/>
              <a:t>UBFC-RPPG Dataset [2]</a:t>
            </a:r>
          </a:p>
        </p:txBody>
      </p:sp>
      <p:sp>
        <p:nvSpPr>
          <p:cNvPr id="3" name="ตัวแทนเนื้อหา 2">
            <a:extLst>
              <a:ext uri="{FF2B5EF4-FFF2-40B4-BE49-F238E27FC236}">
                <a16:creationId xmlns:a16="http://schemas.microsoft.com/office/drawing/2014/main" id="{65132905-20DC-4881-6574-1B667E074BA6}"/>
              </a:ext>
            </a:extLst>
          </p:cNvPr>
          <p:cNvSpPr>
            <a:spLocks noGrp="1"/>
          </p:cNvSpPr>
          <p:nvPr>
            <p:ph idx="1"/>
          </p:nvPr>
        </p:nvSpPr>
        <p:spPr>
          <a:xfrm>
            <a:off x="1903879" y="1601690"/>
            <a:ext cx="8611721" cy="4351338"/>
          </a:xfrm>
        </p:spPr>
        <p:txBody>
          <a:bodyPr>
            <a:normAutofit lnSpcReduction="10000"/>
          </a:bodyPr>
          <a:lstStyle/>
          <a:p>
            <a:pPr algn="thaiDist"/>
            <a:r>
              <a:rPr lang="en-GB" sz="2400" dirty="0"/>
              <a:t>The video was recorded while the subject played a time-sensitive mathematical game for one minute with the web camera (Logitech C920 HD Pro) at 30 fps with a resolution of 640 × 480 </a:t>
            </a:r>
          </a:p>
          <a:p>
            <a:pPr algn="thaiDist"/>
            <a:endParaRPr lang="en-GB" sz="2400" dirty="0"/>
          </a:p>
          <a:p>
            <a:pPr algn="thaiDist"/>
            <a:r>
              <a:rPr lang="en-GB" sz="2400" dirty="0"/>
              <a:t>Each video shows the subject’s face and provides the ground truth PPG signal that is obtained from a CMS50E transmissive pulse oximeter</a:t>
            </a:r>
          </a:p>
          <a:p>
            <a:pPr algn="thaiDist"/>
            <a:endParaRPr lang="en-GB" sz="2400" dirty="0"/>
          </a:p>
          <a:p>
            <a:pPr algn="thaiDist"/>
            <a:r>
              <a:rPr lang="en-GB" sz="2400" dirty="0"/>
              <a:t>Seven videos of the subjects whose hair covered some parts of the forehead area were selected from the UBFC-RPPG dataset</a:t>
            </a:r>
          </a:p>
        </p:txBody>
      </p:sp>
      <p:sp>
        <p:nvSpPr>
          <p:cNvPr id="4" name="สี่เหลี่ยมผืนผ้า 3">
            <a:hlinkClick r:id="" action="ppaction://noaction"/>
            <a:extLst>
              <a:ext uri="{FF2B5EF4-FFF2-40B4-BE49-F238E27FC236}">
                <a16:creationId xmlns:a16="http://schemas.microsoft.com/office/drawing/2014/main" id="{733B7204-0E22-19BA-8064-368AE9BBA0CC}"/>
              </a:ext>
            </a:extLst>
          </p:cNvPr>
          <p:cNvSpPr/>
          <p:nvPr/>
        </p:nvSpPr>
        <p:spPr>
          <a:xfrm>
            <a:off x="11610392" y="134318"/>
            <a:ext cx="332792" cy="2413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ysClr val="windowText" lastClr="000000"/>
                </a:solidFill>
              </a:rPr>
              <a:t>Im</a:t>
            </a:r>
            <a:endParaRPr lang="en-GB" sz="1100" dirty="0">
              <a:solidFill>
                <a:sysClr val="windowText" lastClr="000000"/>
              </a:solidFill>
            </a:endParaRPr>
          </a:p>
        </p:txBody>
      </p:sp>
      <p:sp>
        <p:nvSpPr>
          <p:cNvPr id="7" name="กล่องข้อความ 6">
            <a:extLst>
              <a:ext uri="{FF2B5EF4-FFF2-40B4-BE49-F238E27FC236}">
                <a16:creationId xmlns:a16="http://schemas.microsoft.com/office/drawing/2014/main" id="{FC9AA1DA-8274-CA99-58D0-EE9ACB2AC403}"/>
              </a:ext>
            </a:extLst>
          </p:cNvPr>
          <p:cNvSpPr txBox="1"/>
          <p:nvPr/>
        </p:nvSpPr>
        <p:spPr>
          <a:xfrm>
            <a:off x="1450788" y="6084690"/>
            <a:ext cx="8900509"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[2] </a:t>
            </a:r>
            <a:r>
              <a:rPr lang="en-US" sz="1400" dirty="0">
                <a:effectLst/>
                <a:latin typeface="Arial" panose="020B0604020202020204" pitchFamily="34" charset="0"/>
                <a:ea typeface="SimSun" panose="02010600030101010101" pitchFamily="2" charset="-122"/>
                <a:cs typeface="Arial" panose="020B0604020202020204" pitchFamily="34" charset="0"/>
              </a:rPr>
              <a:t>S. </a:t>
            </a:r>
            <a:r>
              <a:rPr lang="en-US" sz="1400" dirty="0" err="1">
                <a:effectLst/>
                <a:latin typeface="Arial" panose="020B0604020202020204" pitchFamily="34" charset="0"/>
                <a:ea typeface="SimSun" panose="02010600030101010101" pitchFamily="2" charset="-122"/>
                <a:cs typeface="Arial" panose="020B0604020202020204" pitchFamily="34" charset="0"/>
              </a:rPr>
              <a:t>Bobbia</a:t>
            </a:r>
            <a:r>
              <a:rPr lang="en-US" sz="1400" dirty="0">
                <a:effectLst/>
                <a:latin typeface="Arial" panose="020B0604020202020204" pitchFamily="34" charset="0"/>
                <a:ea typeface="SimSun" panose="02010600030101010101" pitchFamily="2" charset="-122"/>
                <a:cs typeface="Arial" panose="020B0604020202020204" pitchFamily="34" charset="0"/>
              </a:rPr>
              <a:t>, R. </a:t>
            </a:r>
            <a:r>
              <a:rPr lang="en-US" sz="1400" dirty="0" err="1">
                <a:effectLst/>
                <a:latin typeface="Arial" panose="020B0604020202020204" pitchFamily="34" charset="0"/>
                <a:ea typeface="SimSun" panose="02010600030101010101" pitchFamily="2" charset="-122"/>
                <a:cs typeface="Arial" panose="020B0604020202020204" pitchFamily="34" charset="0"/>
              </a:rPr>
              <a:t>Macwan</a:t>
            </a:r>
            <a:r>
              <a:rPr lang="en-US" sz="1400" dirty="0">
                <a:effectLst/>
                <a:latin typeface="Arial" panose="020B0604020202020204" pitchFamily="34" charset="0"/>
                <a:ea typeface="SimSun" panose="02010600030101010101" pitchFamily="2" charset="-122"/>
                <a:cs typeface="Arial" panose="020B0604020202020204" pitchFamily="34" charset="0"/>
              </a:rPr>
              <a:t>, Y. </a:t>
            </a:r>
            <a:r>
              <a:rPr lang="en-US" sz="1400" dirty="0" err="1">
                <a:effectLst/>
                <a:latin typeface="Arial" panose="020B0604020202020204" pitchFamily="34" charset="0"/>
                <a:ea typeface="SimSun" panose="02010600030101010101" pitchFamily="2" charset="-122"/>
                <a:cs typeface="Arial" panose="020B0604020202020204" pitchFamily="34" charset="0"/>
              </a:rPr>
              <a:t>Benezeth</a:t>
            </a:r>
            <a:r>
              <a:rPr lang="en-US" sz="1400" dirty="0">
                <a:effectLst/>
                <a:latin typeface="Arial" panose="020B0604020202020204" pitchFamily="34" charset="0"/>
                <a:ea typeface="SimSun" panose="02010600030101010101" pitchFamily="2" charset="-122"/>
                <a:cs typeface="Arial" panose="020B0604020202020204" pitchFamily="34" charset="0"/>
              </a:rPr>
              <a:t>, A. Mansouri, and J. Dubois, “Unsupervised skin tissue segmentation for remote photoplethysmography,” </a:t>
            </a:r>
            <a:r>
              <a:rPr lang="en-US" sz="1400" i="1" dirty="0">
                <a:effectLst/>
                <a:latin typeface="Arial" panose="020B0604020202020204" pitchFamily="34" charset="0"/>
                <a:ea typeface="SimSun" panose="02010600030101010101" pitchFamily="2" charset="-122"/>
                <a:cs typeface="Arial" panose="020B0604020202020204" pitchFamily="34" charset="0"/>
              </a:rPr>
              <a:t>Pattern </a:t>
            </a:r>
            <a:r>
              <a:rPr lang="en-US" sz="1400" i="1" dirty="0" err="1">
                <a:effectLst/>
                <a:latin typeface="Arial" panose="020B0604020202020204" pitchFamily="34" charset="0"/>
                <a:ea typeface="SimSun" panose="02010600030101010101" pitchFamily="2" charset="-122"/>
                <a:cs typeface="Arial" panose="020B0604020202020204" pitchFamily="34" charset="0"/>
              </a:rPr>
              <a:t>Recognit</a:t>
            </a:r>
            <a:r>
              <a:rPr lang="en-US" sz="1400" i="1" dirty="0">
                <a:effectLst/>
                <a:latin typeface="Arial" panose="020B0604020202020204" pitchFamily="34" charset="0"/>
                <a:ea typeface="SimSun" panose="02010600030101010101" pitchFamily="2" charset="-122"/>
                <a:cs typeface="Arial" panose="020B0604020202020204" pitchFamily="34" charset="0"/>
              </a:rPr>
              <a:t>. Lett.</a:t>
            </a:r>
            <a:r>
              <a:rPr lang="en-US" sz="1400" dirty="0">
                <a:effectLst/>
                <a:latin typeface="Arial" panose="020B0604020202020204" pitchFamily="34" charset="0"/>
                <a:ea typeface="SimSun" panose="02010600030101010101" pitchFamily="2" charset="-122"/>
                <a:cs typeface="Arial" panose="020B0604020202020204" pitchFamily="34" charset="0"/>
              </a:rPr>
              <a:t>, vol. 124, pp. 82–90, June 2019.</a:t>
            </a:r>
            <a:endParaRPr lang="en-GB" sz="1400" dirty="0">
              <a:effectLst/>
              <a:latin typeface="Arial" panose="020B0604020202020204" pitchFamily="34" charset="0"/>
              <a:ea typeface="ＭＳ 明朝" panose="02020609040205080304" pitchFamily="17" charset="-128"/>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59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78AAA1E0-42BC-4187-C510-543752DE60F0}"/>
              </a:ext>
            </a:extLst>
          </p:cNvPr>
          <p:cNvSpPr>
            <a:spLocks noGrp="1"/>
          </p:cNvSpPr>
          <p:nvPr>
            <p:ph type="title"/>
          </p:nvPr>
        </p:nvSpPr>
        <p:spPr/>
        <p:txBody>
          <a:bodyPr/>
          <a:lstStyle/>
          <a:p>
            <a:r>
              <a:rPr lang="en-US" b="1" dirty="0"/>
              <a:t>Related work</a:t>
            </a:r>
            <a:endParaRPr lang="en-GB" b="1" dirty="0"/>
          </a:p>
        </p:txBody>
      </p:sp>
      <p:sp>
        <p:nvSpPr>
          <p:cNvPr id="3" name="ตัวแทนเนื้อหา 2">
            <a:extLst>
              <a:ext uri="{FF2B5EF4-FFF2-40B4-BE49-F238E27FC236}">
                <a16:creationId xmlns:a16="http://schemas.microsoft.com/office/drawing/2014/main" id="{1664F94F-46F9-D8FB-C651-8DA35757E892}"/>
              </a:ext>
            </a:extLst>
          </p:cNvPr>
          <p:cNvSpPr>
            <a:spLocks noGrp="1"/>
          </p:cNvSpPr>
          <p:nvPr>
            <p:ph idx="1"/>
          </p:nvPr>
        </p:nvSpPr>
        <p:spPr>
          <a:xfrm>
            <a:off x="1679944" y="1536376"/>
            <a:ext cx="9673856" cy="833600"/>
          </a:xfrm>
        </p:spPr>
        <p:txBody>
          <a:bodyPr>
            <a:normAutofit/>
          </a:bodyPr>
          <a:lstStyle/>
          <a:p>
            <a:r>
              <a:rPr lang="en-US" sz="2400" dirty="0"/>
              <a:t>In our work, we extracted the </a:t>
            </a:r>
            <a:r>
              <a:rPr lang="en-US" sz="2400" dirty="0" err="1"/>
              <a:t>rppg</a:t>
            </a:r>
            <a:r>
              <a:rPr lang="en-US" sz="2400" dirty="0"/>
              <a:t> signal by using the model-based method, which is called Modified POS [3]</a:t>
            </a:r>
          </a:p>
          <a:p>
            <a:endParaRPr lang="en-GB" sz="2400" dirty="0"/>
          </a:p>
        </p:txBody>
      </p:sp>
      <p:grpSp>
        <p:nvGrpSpPr>
          <p:cNvPr id="4" name="กลุ่ม 3">
            <a:extLst>
              <a:ext uri="{FF2B5EF4-FFF2-40B4-BE49-F238E27FC236}">
                <a16:creationId xmlns:a16="http://schemas.microsoft.com/office/drawing/2014/main" id="{3C1723F0-DE1A-1BA6-5694-927A6282E9B3}"/>
              </a:ext>
            </a:extLst>
          </p:cNvPr>
          <p:cNvGrpSpPr/>
          <p:nvPr/>
        </p:nvGrpSpPr>
        <p:grpSpPr>
          <a:xfrm>
            <a:off x="3906296" y="2285771"/>
            <a:ext cx="4555806" cy="990600"/>
            <a:chOff x="3906296" y="2285771"/>
            <a:chExt cx="4555806" cy="990600"/>
          </a:xfrm>
        </p:grpSpPr>
        <p:pic>
          <p:nvPicPr>
            <p:cNvPr id="5" name="รูปภาพ 4">
              <a:extLst>
                <a:ext uri="{FF2B5EF4-FFF2-40B4-BE49-F238E27FC236}">
                  <a16:creationId xmlns:a16="http://schemas.microsoft.com/office/drawing/2014/main" id="{E96D4C3F-A1D1-EC54-BCB9-023B3DCEA762}"/>
                </a:ext>
              </a:extLst>
            </p:cNvPr>
            <p:cNvPicPr>
              <a:picLocks noChangeAspect="1"/>
            </p:cNvPicPr>
            <p:nvPr/>
          </p:nvPicPr>
          <p:blipFill>
            <a:blip r:embed="rId3"/>
            <a:stretch>
              <a:fillRect/>
            </a:stretch>
          </p:blipFill>
          <p:spPr>
            <a:xfrm>
              <a:off x="3906296" y="2285771"/>
              <a:ext cx="4095750" cy="990600"/>
            </a:xfrm>
            <a:prstGeom prst="rect">
              <a:avLst/>
            </a:prstGeom>
          </p:spPr>
        </p:pic>
        <p:grpSp>
          <p:nvGrpSpPr>
            <p:cNvPr id="15" name="กลุ่ม 14">
              <a:extLst>
                <a:ext uri="{FF2B5EF4-FFF2-40B4-BE49-F238E27FC236}">
                  <a16:creationId xmlns:a16="http://schemas.microsoft.com/office/drawing/2014/main" id="{56ACB6CC-1D3C-5AE8-42C5-D2604855AC6A}"/>
                </a:ext>
              </a:extLst>
            </p:cNvPr>
            <p:cNvGrpSpPr/>
            <p:nvPr/>
          </p:nvGrpSpPr>
          <p:grpSpPr>
            <a:xfrm>
              <a:off x="7400161" y="2660356"/>
              <a:ext cx="1061941" cy="277359"/>
              <a:chOff x="7192032" y="2642391"/>
              <a:chExt cx="1061941" cy="277359"/>
            </a:xfrm>
          </p:grpSpPr>
          <p:sp>
            <p:nvSpPr>
              <p:cNvPr id="6" name="วงรี 5">
                <a:extLst>
                  <a:ext uri="{FF2B5EF4-FFF2-40B4-BE49-F238E27FC236}">
                    <a16:creationId xmlns:a16="http://schemas.microsoft.com/office/drawing/2014/main" id="{ACC1F43D-CB13-4479-D514-7D5B912427B7}"/>
                  </a:ext>
                </a:extLst>
              </p:cNvPr>
              <p:cNvSpPr/>
              <p:nvPr/>
            </p:nvSpPr>
            <p:spPr>
              <a:xfrm>
                <a:off x="8002046" y="2642391"/>
                <a:ext cx="251927" cy="277359"/>
              </a:xfrm>
              <a:prstGeom prst="ellipse">
                <a:avLst/>
              </a:prstGeom>
              <a:solidFill>
                <a:srgbClr val="FFFF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latin typeface="Arial" panose="020B0604020202020204" pitchFamily="34" charset="0"/>
                    <a:cs typeface="Arial" panose="020B0604020202020204" pitchFamily="34" charset="0"/>
                  </a:rPr>
                  <a:t>1</a:t>
                </a:r>
                <a:endParaRPr lang="en-GB" dirty="0">
                  <a:solidFill>
                    <a:sysClr val="windowText" lastClr="000000"/>
                  </a:solidFill>
                  <a:latin typeface="Arial" panose="020B0604020202020204" pitchFamily="34" charset="0"/>
                  <a:cs typeface="Arial" panose="020B0604020202020204" pitchFamily="34" charset="0"/>
                </a:endParaRPr>
              </a:p>
            </p:txBody>
          </p:sp>
          <p:cxnSp>
            <p:nvCxnSpPr>
              <p:cNvPr id="14" name="ลูกศรเชื่อมต่อแบบตรง 13">
                <a:extLst>
                  <a:ext uri="{FF2B5EF4-FFF2-40B4-BE49-F238E27FC236}">
                    <a16:creationId xmlns:a16="http://schemas.microsoft.com/office/drawing/2014/main" id="{E4D12500-8BC1-2930-3A31-E80E0880CBD6}"/>
                  </a:ext>
                </a:extLst>
              </p:cNvPr>
              <p:cNvCxnSpPr>
                <a:endCxn id="5" idx="3"/>
              </p:cNvCxnSpPr>
              <p:nvPr/>
            </p:nvCxnSpPr>
            <p:spPr>
              <a:xfrm>
                <a:off x="7192032" y="2781071"/>
                <a:ext cx="81001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2" name="กลุ่ม 21">
            <a:extLst>
              <a:ext uri="{FF2B5EF4-FFF2-40B4-BE49-F238E27FC236}">
                <a16:creationId xmlns:a16="http://schemas.microsoft.com/office/drawing/2014/main" id="{0A8FDE6D-576F-10DF-71E2-B6289350DC65}"/>
              </a:ext>
            </a:extLst>
          </p:cNvPr>
          <p:cNvGrpSpPr/>
          <p:nvPr/>
        </p:nvGrpSpPr>
        <p:grpSpPr>
          <a:xfrm>
            <a:off x="1586638" y="3022740"/>
            <a:ext cx="9180889" cy="414163"/>
            <a:chOff x="2659225" y="3000619"/>
            <a:chExt cx="7438372" cy="414163"/>
          </a:xfrm>
        </p:grpSpPr>
        <p:grpSp>
          <p:nvGrpSpPr>
            <p:cNvPr id="19" name="กลุ่ม 18">
              <a:extLst>
                <a:ext uri="{FF2B5EF4-FFF2-40B4-BE49-F238E27FC236}">
                  <a16:creationId xmlns:a16="http://schemas.microsoft.com/office/drawing/2014/main" id="{484D8293-DF92-881B-7C78-1F03383D60CD}"/>
                </a:ext>
              </a:extLst>
            </p:cNvPr>
            <p:cNvGrpSpPr/>
            <p:nvPr/>
          </p:nvGrpSpPr>
          <p:grpSpPr>
            <a:xfrm>
              <a:off x="2659225" y="3000619"/>
              <a:ext cx="7438372" cy="414163"/>
              <a:chOff x="2659225" y="3000619"/>
              <a:chExt cx="7438372" cy="414163"/>
            </a:xfrm>
          </p:grpSpPr>
          <p:sp>
            <p:nvSpPr>
              <p:cNvPr id="16" name="กล่องข้อความ 15">
                <a:extLst>
                  <a:ext uri="{FF2B5EF4-FFF2-40B4-BE49-F238E27FC236}">
                    <a16:creationId xmlns:a16="http://schemas.microsoft.com/office/drawing/2014/main" id="{64F79767-B59C-7155-FCE0-10710B64B81B}"/>
                  </a:ext>
                </a:extLst>
              </p:cNvPr>
              <p:cNvSpPr txBox="1"/>
              <p:nvPr/>
            </p:nvSpPr>
            <p:spPr>
              <a:xfrm>
                <a:off x="2659225" y="3000619"/>
                <a:ext cx="7438372"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where </a:t>
                </a:r>
                <a:r>
                  <a:rPr lang="en-GB" sz="2000" b="1" i="1" dirty="0">
                    <a:latin typeface="Arial" panose="020B0604020202020204" pitchFamily="34" charset="0"/>
                    <a:cs typeface="Arial" panose="020B0604020202020204" pitchFamily="34" charset="0"/>
                  </a:rPr>
                  <a:t>S</a:t>
                </a:r>
                <a:r>
                  <a:rPr lang="en-GB" sz="2000" dirty="0">
                    <a:latin typeface="Arial" panose="020B0604020202020204" pitchFamily="34" charset="0"/>
                    <a:cs typeface="Arial" panose="020B0604020202020204" pitchFamily="34" charset="0"/>
                  </a:rPr>
                  <a:t>(</a:t>
                </a:r>
                <a:r>
                  <a:rPr lang="en-GB" sz="2000" i="1" dirty="0">
                    <a:latin typeface="Arial" panose="020B0604020202020204" pitchFamily="34" charset="0"/>
                    <a:cs typeface="Arial" panose="020B0604020202020204" pitchFamily="34" charset="0"/>
                  </a:rPr>
                  <a:t>t</a:t>
                </a:r>
                <a:r>
                  <a:rPr lang="en-GB" sz="2000" dirty="0">
                    <a:latin typeface="Arial" panose="020B0604020202020204" pitchFamily="34" charset="0"/>
                    <a:cs typeface="Arial" panose="020B0604020202020204" pitchFamily="34" charset="0"/>
                  </a:rPr>
                  <a:t>) is a 2 × N  (N  is the number of video frames) projected signal matrix </a:t>
                </a:r>
              </a:p>
            </p:txBody>
          </p:sp>
          <p:sp>
            <p:nvSpPr>
              <p:cNvPr id="18" name="กล่องข้อความ 17">
                <a:extLst>
                  <a:ext uri="{FF2B5EF4-FFF2-40B4-BE49-F238E27FC236}">
                    <a16:creationId xmlns:a16="http://schemas.microsoft.com/office/drawing/2014/main" id="{173C4967-83C8-9BF3-9DFF-A20FA776C6FD}"/>
                  </a:ext>
                </a:extLst>
              </p:cNvPr>
              <p:cNvSpPr txBox="1"/>
              <p:nvPr/>
            </p:nvSpPr>
            <p:spPr>
              <a:xfrm>
                <a:off x="4543311" y="3153172"/>
                <a:ext cx="279919"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f</a:t>
                </a:r>
                <a:endParaRPr lang="en-GB" sz="1050" dirty="0">
                  <a:latin typeface="Arial" panose="020B0604020202020204" pitchFamily="34" charset="0"/>
                  <a:cs typeface="Arial" panose="020B0604020202020204" pitchFamily="34" charset="0"/>
                </a:endParaRPr>
              </a:p>
            </p:txBody>
          </p:sp>
        </p:grpSp>
        <p:sp>
          <p:nvSpPr>
            <p:cNvPr id="20" name="กล่องข้อความ 19">
              <a:extLst>
                <a:ext uri="{FF2B5EF4-FFF2-40B4-BE49-F238E27FC236}">
                  <a16:creationId xmlns:a16="http://schemas.microsoft.com/office/drawing/2014/main" id="{06EAB13D-36C5-8C8F-1685-2B9BA6824759}"/>
                </a:ext>
              </a:extLst>
            </p:cNvPr>
            <p:cNvSpPr txBox="1"/>
            <p:nvPr/>
          </p:nvSpPr>
          <p:spPr>
            <a:xfrm>
              <a:off x="4900959" y="3142261"/>
              <a:ext cx="128799"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f</a:t>
              </a:r>
              <a:endParaRPr lang="en-GB" sz="1050" dirty="0">
                <a:latin typeface="Arial" panose="020B0604020202020204" pitchFamily="34" charset="0"/>
                <a:cs typeface="Arial" panose="020B0604020202020204" pitchFamily="34" charset="0"/>
              </a:endParaRPr>
            </a:p>
          </p:txBody>
        </p:sp>
      </p:grpSp>
      <p:grpSp>
        <p:nvGrpSpPr>
          <p:cNvPr id="27" name="กลุ่ม 26">
            <a:extLst>
              <a:ext uri="{FF2B5EF4-FFF2-40B4-BE49-F238E27FC236}">
                <a16:creationId xmlns:a16="http://schemas.microsoft.com/office/drawing/2014/main" id="{445F0E34-B1B7-198A-4507-E0F9D8435A72}"/>
              </a:ext>
            </a:extLst>
          </p:cNvPr>
          <p:cNvGrpSpPr/>
          <p:nvPr/>
        </p:nvGrpSpPr>
        <p:grpSpPr>
          <a:xfrm>
            <a:off x="2339135" y="3418298"/>
            <a:ext cx="8241318" cy="510837"/>
            <a:chOff x="2373375" y="3418009"/>
            <a:chExt cx="7769001" cy="707885"/>
          </a:xfrm>
        </p:grpSpPr>
        <p:grpSp>
          <p:nvGrpSpPr>
            <p:cNvPr id="25" name="กลุ่ม 24">
              <a:extLst>
                <a:ext uri="{FF2B5EF4-FFF2-40B4-BE49-F238E27FC236}">
                  <a16:creationId xmlns:a16="http://schemas.microsoft.com/office/drawing/2014/main" id="{B26951D8-14D6-FC4E-0DE8-03CB33175AD5}"/>
                </a:ext>
              </a:extLst>
            </p:cNvPr>
            <p:cNvGrpSpPr/>
            <p:nvPr/>
          </p:nvGrpSpPr>
          <p:grpSpPr>
            <a:xfrm>
              <a:off x="2373375" y="3418009"/>
              <a:ext cx="7769001" cy="707885"/>
              <a:chOff x="2373375" y="3418009"/>
              <a:chExt cx="7769001" cy="707885"/>
            </a:xfrm>
          </p:grpSpPr>
          <p:sp>
            <p:nvSpPr>
              <p:cNvPr id="23" name="กล่องข้อความ 22">
                <a:extLst>
                  <a:ext uri="{FF2B5EF4-FFF2-40B4-BE49-F238E27FC236}">
                    <a16:creationId xmlns:a16="http://schemas.microsoft.com/office/drawing/2014/main" id="{ADB1E056-7D58-C45B-CBF4-1AF483F678B4}"/>
                  </a:ext>
                </a:extLst>
              </p:cNvPr>
              <p:cNvSpPr txBox="1"/>
              <p:nvPr/>
            </p:nvSpPr>
            <p:spPr>
              <a:xfrm>
                <a:off x="2373375" y="3418009"/>
                <a:ext cx="7769001" cy="707885"/>
              </a:xfrm>
              <a:prstGeom prst="rect">
                <a:avLst/>
              </a:prstGeom>
              <a:noFill/>
            </p:spPr>
            <p:txBody>
              <a:bodyPr wrap="square" rtlCol="0">
                <a:spAutoFit/>
              </a:bodyPr>
              <a:lstStyle/>
              <a:p>
                <a:r>
                  <a:rPr lang="en-GB" sz="2000" b="1" i="1" dirty="0">
                    <a:latin typeface="Arial" panose="020B0604020202020204" pitchFamily="34" charset="0"/>
                    <a:cs typeface="Arial" panose="020B0604020202020204" pitchFamily="34" charset="0"/>
                  </a:rPr>
                  <a:t>C</a:t>
                </a:r>
                <a:r>
                  <a:rPr lang="en-GB" sz="2000" dirty="0">
                    <a:latin typeface="Arial" panose="020B0604020202020204" pitchFamily="34" charset="0"/>
                    <a:cs typeface="Arial" panose="020B0604020202020204" pitchFamily="34" charset="0"/>
                  </a:rPr>
                  <a:t>    (</a:t>
                </a:r>
                <a:r>
                  <a:rPr lang="en-GB" sz="2000" i="1" dirty="0">
                    <a:latin typeface="Arial" panose="020B0604020202020204" pitchFamily="34" charset="0"/>
                    <a:cs typeface="Arial" panose="020B0604020202020204" pitchFamily="34" charset="0"/>
                  </a:rPr>
                  <a:t>t</a:t>
                </a:r>
                <a:r>
                  <a:rPr lang="en-GB" sz="2000" dirty="0">
                    <a:latin typeface="Arial" panose="020B0604020202020204" pitchFamily="34" charset="0"/>
                    <a:cs typeface="Arial" panose="020B0604020202020204" pitchFamily="34" charset="0"/>
                  </a:rPr>
                  <a:t>) denotes a 3 × N  temporal normalization of the RGB </a:t>
                </a:r>
                <a:r>
                  <a:rPr lang="en-GB" sz="2000" dirty="0" err="1">
                    <a:latin typeface="Arial" panose="020B0604020202020204" pitchFamily="34" charset="0"/>
                    <a:cs typeface="Arial" panose="020B0604020202020204" pitchFamily="34" charset="0"/>
                  </a:rPr>
                  <a:t>color</a:t>
                </a:r>
                <a:r>
                  <a:rPr lang="en-GB" sz="2000" dirty="0">
                    <a:latin typeface="Arial" panose="020B0604020202020204" pitchFamily="34" charset="0"/>
                    <a:cs typeface="Arial" panose="020B0604020202020204" pitchFamily="34" charset="0"/>
                  </a:rPr>
                  <a:t> matrix</a:t>
                </a:r>
                <a:endParaRPr lang="en-GB" sz="2000" dirty="0"/>
              </a:p>
            </p:txBody>
          </p:sp>
          <p:sp>
            <p:nvSpPr>
              <p:cNvPr id="24" name="กล่องข้อความ 23">
                <a:extLst>
                  <a:ext uri="{FF2B5EF4-FFF2-40B4-BE49-F238E27FC236}">
                    <a16:creationId xmlns:a16="http://schemas.microsoft.com/office/drawing/2014/main" id="{C98612B4-B041-9D1B-06C7-5B89EDCE56D0}"/>
                  </a:ext>
                </a:extLst>
              </p:cNvPr>
              <p:cNvSpPr txBox="1"/>
              <p:nvPr/>
            </p:nvSpPr>
            <p:spPr>
              <a:xfrm>
                <a:off x="4823185" y="3609559"/>
                <a:ext cx="345493" cy="261610"/>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f</a:t>
                </a:r>
                <a:endParaRPr lang="en-GB" sz="1050" dirty="0">
                  <a:latin typeface="Arial" panose="020B0604020202020204" pitchFamily="34" charset="0"/>
                  <a:cs typeface="Arial" panose="020B0604020202020204" pitchFamily="34" charset="0"/>
                </a:endParaRPr>
              </a:p>
            </p:txBody>
          </p:sp>
        </p:grpSp>
        <p:sp>
          <p:nvSpPr>
            <p:cNvPr id="26" name="กล่องข้อความ 25">
              <a:extLst>
                <a:ext uri="{FF2B5EF4-FFF2-40B4-BE49-F238E27FC236}">
                  <a16:creationId xmlns:a16="http://schemas.microsoft.com/office/drawing/2014/main" id="{88D633CD-BA5A-586B-FDF4-85A21F0070FA}"/>
                </a:ext>
              </a:extLst>
            </p:cNvPr>
            <p:cNvSpPr txBox="1"/>
            <p:nvPr/>
          </p:nvSpPr>
          <p:spPr>
            <a:xfrm>
              <a:off x="2518720" y="3602679"/>
              <a:ext cx="541720" cy="253916"/>
            </a:xfrm>
            <a:prstGeom prst="rect">
              <a:avLst/>
            </a:prstGeom>
            <a:noFill/>
          </p:spPr>
          <p:txBody>
            <a:bodyPr wrap="square" rtlCol="0">
              <a:spAutoFit/>
            </a:bodyPr>
            <a:lstStyle/>
            <a:p>
              <a:r>
                <a:rPr lang="en-US" sz="1050" i="1" dirty="0">
                  <a:latin typeface="Arial" panose="020B0604020202020204" pitchFamily="34" charset="0"/>
                  <a:cs typeface="Arial" panose="020B0604020202020204" pitchFamily="34" charset="0"/>
                </a:rPr>
                <a:t>RGB</a:t>
              </a:r>
              <a:endParaRPr lang="en-GB" sz="1050" i="1" dirty="0">
                <a:latin typeface="Arial" panose="020B0604020202020204" pitchFamily="34" charset="0"/>
                <a:cs typeface="Arial" panose="020B0604020202020204" pitchFamily="34" charset="0"/>
              </a:endParaRPr>
            </a:p>
          </p:txBody>
        </p:sp>
      </p:grpSp>
      <p:sp>
        <p:nvSpPr>
          <p:cNvPr id="28" name="กล่องข้อความ 27">
            <a:extLst>
              <a:ext uri="{FF2B5EF4-FFF2-40B4-BE49-F238E27FC236}">
                <a16:creationId xmlns:a16="http://schemas.microsoft.com/office/drawing/2014/main" id="{6F964B69-F716-98A2-2F13-94F4B49F01E3}"/>
              </a:ext>
            </a:extLst>
          </p:cNvPr>
          <p:cNvSpPr txBox="1"/>
          <p:nvPr/>
        </p:nvSpPr>
        <p:spPr>
          <a:xfrm>
            <a:off x="2372479" y="3813856"/>
            <a:ext cx="7966300" cy="369332"/>
          </a:xfrm>
          <a:prstGeom prst="rect">
            <a:avLst/>
          </a:prstGeom>
          <a:noFill/>
        </p:spPr>
        <p:txBody>
          <a:bodyPr wrap="square" rtlCol="0">
            <a:spAutoFit/>
          </a:bodyPr>
          <a:lstStyle/>
          <a:p>
            <a:r>
              <a:rPr lang="en-US" sz="1800" b="1" i="1" dirty="0">
                <a:effectLst/>
                <a:latin typeface="Arial" panose="020B0604020202020204" pitchFamily="34" charset="0"/>
                <a:ea typeface="SimSun" panose="02010600030101010101" pitchFamily="2" charset="-122"/>
                <a:cs typeface="Arial" panose="020B0604020202020204" pitchFamily="34" charset="0"/>
              </a:rPr>
              <a:t>P</a:t>
            </a:r>
            <a:r>
              <a:rPr lang="en-US" sz="1800" dirty="0">
                <a:effectLst/>
                <a:latin typeface="Arial" panose="020B0604020202020204" pitchFamily="34" charset="0"/>
                <a:ea typeface="SimSun" panose="02010600030101010101" pitchFamily="2" charset="-122"/>
                <a:cs typeface="Arial" panose="020B0604020202020204" pitchFamily="34" charset="0"/>
              </a:rPr>
              <a:t> is a 2 </a:t>
            </a:r>
            <a:r>
              <a:rPr lang="en-GB" sz="1800" dirty="0">
                <a:latin typeface="Arial" panose="020B0604020202020204" pitchFamily="34" charset="0"/>
                <a:cs typeface="Arial" panose="020B0604020202020204" pitchFamily="34" charset="0"/>
              </a:rPr>
              <a:t>×</a:t>
            </a:r>
            <a:r>
              <a:rPr lang="en-US" sz="1800" dirty="0">
                <a:effectLst/>
                <a:latin typeface="Arial" panose="020B0604020202020204" pitchFamily="34" charset="0"/>
                <a:ea typeface="SimSun" panose="02010600030101010101" pitchFamily="2" charset="-122"/>
                <a:cs typeface="Arial" panose="020B0604020202020204" pitchFamily="34" charset="0"/>
              </a:rPr>
              <a:t> 3 projection matrix </a:t>
            </a:r>
            <a:endParaRPr lang="en-GB" dirty="0">
              <a:latin typeface="Arial" panose="020B0604020202020204" pitchFamily="34" charset="0"/>
              <a:cs typeface="Arial" panose="020B0604020202020204" pitchFamily="34" charset="0"/>
            </a:endParaRPr>
          </a:p>
        </p:txBody>
      </p:sp>
      <p:pic>
        <p:nvPicPr>
          <p:cNvPr id="32" name="รูปภาพ 31">
            <a:extLst>
              <a:ext uri="{FF2B5EF4-FFF2-40B4-BE49-F238E27FC236}">
                <a16:creationId xmlns:a16="http://schemas.microsoft.com/office/drawing/2014/main" id="{7CC972F6-34C6-1E4E-F5DB-F287615D3D01}"/>
              </a:ext>
            </a:extLst>
          </p:cNvPr>
          <p:cNvPicPr>
            <a:picLocks noChangeAspect="1"/>
          </p:cNvPicPr>
          <p:nvPr/>
        </p:nvPicPr>
        <p:blipFill rotWithShape="1">
          <a:blip r:embed="rId4"/>
          <a:srcRect r="8054"/>
          <a:stretch/>
        </p:blipFill>
        <p:spPr>
          <a:xfrm>
            <a:off x="4121529" y="4183188"/>
            <a:ext cx="3504048" cy="869291"/>
          </a:xfrm>
          <a:prstGeom prst="rect">
            <a:avLst/>
          </a:prstGeom>
        </p:spPr>
      </p:pic>
      <p:sp>
        <p:nvSpPr>
          <p:cNvPr id="49" name="กล่องข้อความ 48">
            <a:extLst>
              <a:ext uri="{FF2B5EF4-FFF2-40B4-BE49-F238E27FC236}">
                <a16:creationId xmlns:a16="http://schemas.microsoft.com/office/drawing/2014/main" id="{EAF00A37-C63A-9E5B-6EE4-FEF636C99E56}"/>
              </a:ext>
            </a:extLst>
          </p:cNvPr>
          <p:cNvSpPr txBox="1"/>
          <p:nvPr/>
        </p:nvSpPr>
        <p:spPr>
          <a:xfrm>
            <a:off x="1450788" y="6084690"/>
            <a:ext cx="8900509"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[3] </a:t>
            </a:r>
            <a:r>
              <a:rPr lang="en-US" sz="1400" dirty="0">
                <a:effectLst/>
                <a:latin typeface="Arial" panose="020B0604020202020204" pitchFamily="34" charset="0"/>
                <a:ea typeface="ＭＳ 明朝" panose="02020609040205080304" pitchFamily="17" charset="-128"/>
                <a:cs typeface="Arial" panose="020B0604020202020204" pitchFamily="34" charset="0"/>
              </a:rPr>
              <a:t>J. Ryu, S. Hong, S. Liang, S. Pak, Q. Chen, and S. Yan, “Research on the combination of color channels in heart rate measurement based on photoplethysmography imaging,” </a:t>
            </a:r>
            <a:r>
              <a:rPr lang="en-US" sz="1400" i="1" dirty="0">
                <a:effectLst/>
                <a:latin typeface="Arial" panose="020B0604020202020204" pitchFamily="34" charset="0"/>
                <a:ea typeface="ＭＳ 明朝" panose="02020609040205080304" pitchFamily="17" charset="-128"/>
                <a:cs typeface="Arial" panose="020B0604020202020204" pitchFamily="34" charset="0"/>
              </a:rPr>
              <a:t>J. Biomed. Opt.</a:t>
            </a:r>
            <a:r>
              <a:rPr lang="en-US" sz="1400" dirty="0">
                <a:effectLst/>
                <a:latin typeface="Arial" panose="020B0604020202020204" pitchFamily="34" charset="0"/>
                <a:ea typeface="ＭＳ 明朝" panose="02020609040205080304" pitchFamily="17" charset="-128"/>
                <a:cs typeface="Arial" panose="020B0604020202020204" pitchFamily="34" charset="0"/>
              </a:rPr>
              <a:t>, vol. 26, no. 2, Feb 2021. </a:t>
            </a:r>
            <a:endParaRPr lang="en-GB" sz="1400" dirty="0">
              <a:effectLst/>
              <a:latin typeface="Arial" panose="020B0604020202020204" pitchFamily="34" charset="0"/>
              <a:ea typeface="ＭＳ 明朝" panose="02020609040205080304" pitchFamily="17" charset="-128"/>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6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2876</TotalTime>
  <Words>4256</Words>
  <Application>Microsoft Office PowerPoint</Application>
  <PresentationFormat>แบบจอกว้าง</PresentationFormat>
  <Paragraphs>418</Paragraphs>
  <Slides>39</Slides>
  <Notes>34</Notes>
  <HiddenSlides>0</HiddenSlides>
  <MMClips>0</MMClips>
  <ScaleCrop>false</ScaleCrop>
  <HeadingPairs>
    <vt:vector size="6" baseType="variant">
      <vt:variant>
        <vt:lpstr>ฟอนต์ที่ถูกใช้</vt:lpstr>
      </vt:variant>
      <vt:variant>
        <vt:i4>6</vt:i4>
      </vt:variant>
      <vt:variant>
        <vt:lpstr>ธีม</vt:lpstr>
      </vt:variant>
      <vt:variant>
        <vt:i4>1</vt:i4>
      </vt:variant>
      <vt:variant>
        <vt:lpstr>ชื่อเรื่องสไลด์</vt:lpstr>
      </vt:variant>
      <vt:variant>
        <vt:i4>39</vt:i4>
      </vt:variant>
    </vt:vector>
  </HeadingPairs>
  <TitlesOfParts>
    <vt:vector size="46" baseType="lpstr">
      <vt:lpstr>Calibri</vt:lpstr>
      <vt:lpstr>Wingdings</vt:lpstr>
      <vt:lpstr>Times New Roman</vt:lpstr>
      <vt:lpstr>Arial Bold</vt:lpstr>
      <vt:lpstr>Cambria Math</vt:lpstr>
      <vt:lpstr>Arial</vt:lpstr>
      <vt:lpstr>Office Theme</vt:lpstr>
      <vt:lpstr>งานนำเสนอ PowerPoint</vt:lpstr>
      <vt:lpstr>Table of contents</vt:lpstr>
      <vt:lpstr>01 Introduction &amp; Objectives</vt:lpstr>
      <vt:lpstr>Introduction</vt:lpstr>
      <vt:lpstr>Introduction</vt:lpstr>
      <vt:lpstr>Objectives</vt:lpstr>
      <vt:lpstr>02 Related work and material </vt:lpstr>
      <vt:lpstr>UBFC-RPPG Dataset [2]</vt:lpstr>
      <vt:lpstr>Related work</vt:lpstr>
      <vt:lpstr>Related work</vt:lpstr>
      <vt:lpstr>03 Proposed method </vt:lpstr>
      <vt:lpstr>Overview of the proposed method</vt:lpstr>
      <vt:lpstr>ROI Extraction</vt:lpstr>
      <vt:lpstr>Whole forehead ROI </vt:lpstr>
      <vt:lpstr>Small areas of the forehead ROI </vt:lpstr>
      <vt:lpstr>Raw RGB color signal extraction and hair area detection</vt:lpstr>
      <vt:lpstr>Hair detection</vt:lpstr>
      <vt:lpstr>rPPG extraction and HR calculation</vt:lpstr>
      <vt:lpstr>How to create interest interval</vt:lpstr>
      <vt:lpstr>rPPG extraction and HR calculation</vt:lpstr>
      <vt:lpstr>rPPG extraction and HR calculation</vt:lpstr>
      <vt:lpstr>rPPG extraction and HR calculation</vt:lpstr>
      <vt:lpstr>Find optimum rPPG frequency band using the majority vote</vt:lpstr>
      <vt:lpstr>Find optimum rPPG frequency band using the majority vote</vt:lpstr>
      <vt:lpstr>Find optimum rPPG frequency band using the majority vote</vt:lpstr>
      <vt:lpstr>rPPG extraction and HR calculation</vt:lpstr>
      <vt:lpstr>04 Result and discussion </vt:lpstr>
      <vt:lpstr>Hair detection result</vt:lpstr>
      <vt:lpstr>Evaluation metric</vt:lpstr>
      <vt:lpstr>HR results from each method</vt:lpstr>
      <vt:lpstr>05 Conclusion and future work </vt:lpstr>
      <vt:lpstr>Conclusion</vt:lpstr>
      <vt:lpstr>Future work</vt:lpstr>
      <vt:lpstr>06 QUESTION &amp; ANSWER  </vt:lpstr>
      <vt:lpstr>THANK YOU</vt:lpstr>
      <vt:lpstr>The small areas of the forehead ROI on subject face</vt:lpstr>
      <vt:lpstr>The comparison between HR result and ground truth HR</vt:lpstr>
      <vt:lpstr>The comparison between HR result and ground truth HR</vt:lpstr>
      <vt:lpstr>The comparison of the rppg signal between before and after using the majority vote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Sutasinee Jitanan</dc:creator>
  <cp:lastModifiedBy>Panupong Sunkom</cp:lastModifiedBy>
  <cp:revision>28</cp:revision>
  <dcterms:created xsi:type="dcterms:W3CDTF">2023-05-16T14:53:12Z</dcterms:created>
  <dcterms:modified xsi:type="dcterms:W3CDTF">2023-06-23T05:01:32Z</dcterms:modified>
</cp:coreProperties>
</file>