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6" r:id="rId6"/>
    <p:sldId id="260" r:id="rId7"/>
    <p:sldId id="265" r:id="rId8"/>
    <p:sldId id="263" r:id="rId9"/>
    <p:sldId id="264" r:id="rId10"/>
    <p:sldId id="258" r:id="rId1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3"/>
    <p:restoredTop sz="96058"/>
  </p:normalViewPr>
  <p:slideViewPr>
    <p:cSldViewPr snapToGrid="0">
      <p:cViewPr varScale="1">
        <p:scale>
          <a:sx n="110" d="100"/>
          <a:sy n="110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06/25/2023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2037033" y="1624414"/>
            <a:ext cx="900517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2B4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Player Optimal Positioning Analysis Using FIFA Video Game Data and Classification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566211"/>
            <a:ext cx="12191999" cy="1632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DB5300"/>
                </a:solidFill>
                <a:latin typeface="Arial Bold"/>
              </a:rPr>
              <a:t>Sifat Tanvir</a:t>
            </a:r>
          </a:p>
          <a:p>
            <a:pPr algn="ctr"/>
            <a:r>
              <a:rPr lang="en-US" sz="2800" dirty="0">
                <a:solidFill>
                  <a:srgbClr val="DB5300"/>
                </a:solidFill>
                <a:latin typeface="Arial Bold"/>
              </a:rPr>
              <a:t>Tasmia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Shakerin</a:t>
            </a:r>
            <a:endParaRPr lang="en-US" sz="2800" dirty="0">
              <a:solidFill>
                <a:srgbClr val="DB5300"/>
              </a:solidFill>
              <a:latin typeface="Arial Bold"/>
            </a:endParaRPr>
          </a:p>
          <a:p>
            <a:pPr algn="ctr">
              <a:lnSpc>
                <a:spcPts val="6826"/>
              </a:lnSpc>
            </a:pPr>
            <a:endParaRPr lang="en-US" sz="40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1267478" y="4485240"/>
            <a:ext cx="959119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Department of Computer Science and Engineering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00" i="1" dirty="0" err="1">
                <a:solidFill>
                  <a:srgbClr val="000000"/>
                </a:solidFill>
                <a:latin typeface="Arial Italics"/>
              </a:rPr>
              <a:t>Brac</a:t>
            </a:r>
            <a:r>
              <a:rPr lang="en-US" sz="2400" i="1" dirty="0">
                <a:solidFill>
                  <a:srgbClr val="000000"/>
                </a:solidFill>
                <a:latin typeface="Arial Italics"/>
              </a:rPr>
              <a:t> University, Dhaka, Bangladesh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62" y="1825625"/>
            <a:ext cx="9362038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National team positions </a:t>
            </a:r>
            <a:r>
              <a:rPr lang="en-US" dirty="0"/>
              <a:t>vs </a:t>
            </a:r>
            <a:r>
              <a:rPr lang="en-US" b="1" dirty="0"/>
              <a:t>club positions</a:t>
            </a:r>
          </a:p>
          <a:p>
            <a:pPr>
              <a:lnSpc>
                <a:spcPct val="200000"/>
              </a:lnSpc>
            </a:pPr>
            <a:r>
              <a:rPr lang="en-US" dirty="0"/>
              <a:t>Are the players playing at the </a:t>
            </a:r>
            <a:r>
              <a:rPr lang="en-US" b="1" dirty="0"/>
              <a:t>right positions</a:t>
            </a:r>
            <a:r>
              <a:rPr lang="en-US" dirty="0"/>
              <a:t>?</a:t>
            </a:r>
          </a:p>
          <a:p>
            <a:pPr>
              <a:lnSpc>
                <a:spcPct val="200000"/>
              </a:lnSpc>
            </a:pPr>
            <a:r>
              <a:rPr lang="en-US" b="1" dirty="0"/>
              <a:t>Best position </a:t>
            </a:r>
            <a:r>
              <a:rPr lang="en-US" dirty="0"/>
              <a:t>for each player to play in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EF07-07AB-6B93-0260-10273B54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Football Player Positions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02F933-FA83-B1F1-F826-B7409171E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815808" y="1557196"/>
            <a:ext cx="3892179" cy="5293365"/>
          </a:xfr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A9A566-3F14-5FA8-A563-3353D6E1D0F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8976860"/>
              </p:ext>
            </p:extLst>
          </p:nvPr>
        </p:nvGraphicFramePr>
        <p:xfrm>
          <a:off x="4807390" y="1690688"/>
          <a:ext cx="6618085" cy="503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226">
                  <a:extLst>
                    <a:ext uri="{9D8B030D-6E8A-4147-A177-3AD203B41FA5}">
                      <a16:colId xmlns:a16="http://schemas.microsoft.com/office/drawing/2014/main" val="1434889457"/>
                    </a:ext>
                  </a:extLst>
                </a:gridCol>
                <a:gridCol w="1534723">
                  <a:extLst>
                    <a:ext uri="{9D8B030D-6E8A-4147-A177-3AD203B41FA5}">
                      <a16:colId xmlns:a16="http://schemas.microsoft.com/office/drawing/2014/main" val="2524929982"/>
                    </a:ext>
                  </a:extLst>
                </a:gridCol>
                <a:gridCol w="426948">
                  <a:extLst>
                    <a:ext uri="{9D8B030D-6E8A-4147-A177-3AD203B41FA5}">
                      <a16:colId xmlns:a16="http://schemas.microsoft.com/office/drawing/2014/main" val="3108982433"/>
                    </a:ext>
                  </a:extLst>
                </a:gridCol>
                <a:gridCol w="3321188">
                  <a:extLst>
                    <a:ext uri="{9D8B030D-6E8A-4147-A177-3AD203B41FA5}">
                      <a16:colId xmlns:a16="http://schemas.microsoft.com/office/drawing/2014/main" val="3270933239"/>
                    </a:ext>
                  </a:extLst>
                </a:gridCol>
              </a:tblGrid>
              <a:tr h="303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Sub-Position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Sl</a:t>
                      </a:r>
                      <a:endParaRPr lang="en-US" sz="1600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Full Form of Sub-Position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387663"/>
                  </a:ext>
                </a:extLst>
              </a:tr>
              <a:tr h="276546"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Left winger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54324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 sz="1600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Right winger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61720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 sz="1600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Center forward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7368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 sz="1600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Right forward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98797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 sz="1600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Left forward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5632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 sz="1600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Striker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80041"/>
                  </a:ext>
                </a:extLst>
              </a:tr>
              <a:tr h="276546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Mid-fielders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Wide left midfielder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38198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Wide right midfielder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33614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Central midfielder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5438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Defensive midfielder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390166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Attacking midfielder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08112"/>
                  </a:ext>
                </a:extLst>
              </a:tr>
              <a:tr h="276546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Defenders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RCB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Right corner 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7468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Left corner 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64458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Right 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10263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Left 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29680"/>
                  </a:ext>
                </a:extLst>
              </a:tr>
              <a:tr h="276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Center back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67456"/>
                  </a:ext>
                </a:extLst>
              </a:tr>
              <a:tr h="2765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Goal-Keeper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 keeper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4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20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24A-0EFE-2B0C-734D-B12B7DC2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0D3E-60A5-9703-8558-75E5E211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994" y="1616617"/>
            <a:ext cx="796834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zeitung"/>
              </a:rPr>
              <a:t>FIFA 22 Complete Player Dataset</a:t>
            </a:r>
          </a:p>
          <a:p>
            <a:pPr marL="0" indent="0">
              <a:buNone/>
            </a:pPr>
            <a:endParaRPr lang="en-US" b="1" i="0" dirty="0">
              <a:solidFill>
                <a:srgbClr val="202124"/>
              </a:solidFill>
              <a:effectLst/>
              <a:latin typeface="zeitung"/>
            </a:endParaRPr>
          </a:p>
          <a:p>
            <a:pPr>
              <a:lnSpc>
                <a:spcPct val="120000"/>
              </a:lnSpc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Every Player Statistics Available in FIFA 15-22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3C4043"/>
                </a:solidFill>
                <a:latin typeface="inherit"/>
              </a:rPr>
              <a:t>10.0 Usability</a:t>
            </a:r>
            <a:endParaRPr lang="en-US" b="0" i="0" dirty="0">
              <a:solidFill>
                <a:srgbClr val="3C4043"/>
              </a:solidFill>
              <a:effectLst/>
              <a:latin typeface="inherit"/>
            </a:endParaRPr>
          </a:p>
          <a:p>
            <a:pPr>
              <a:lnSpc>
                <a:spcPct val="120000"/>
              </a:lnSpc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100+ </a:t>
            </a:r>
            <a:r>
              <a:rPr lang="en-US" i="0" dirty="0">
                <a:solidFill>
                  <a:srgbClr val="3C4043"/>
                </a:solidFill>
                <a:effectLst/>
                <a:latin typeface="inherit"/>
              </a:rPr>
              <a:t>Physical</a:t>
            </a: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 and Psychological Attributes such as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Height, weight, age, stamina, vision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C4043"/>
                </a:solidFill>
                <a:latin typeface="inherit"/>
              </a:rPr>
              <a:t>Dominant feet, weak foot, pace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Shooting, passing, dribbling, long shot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C4043"/>
                </a:solidFill>
                <a:latin typeface="inherit"/>
              </a:rPr>
              <a:t>Composure, aggression, positioning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Tackling, sliding, </a:t>
            </a:r>
            <a:r>
              <a:rPr lang="en-US" dirty="0">
                <a:solidFill>
                  <a:srgbClr val="3C4043"/>
                </a:solidFill>
                <a:latin typeface="inherit"/>
              </a:rPr>
              <a:t>diving, jumping, balancing</a:t>
            </a:r>
          </a:p>
          <a:p>
            <a:pPr>
              <a:lnSpc>
                <a:spcPct val="120000"/>
              </a:lnSpc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Attributes Reflect Real-Life Characteristics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C4043"/>
                </a:solidFill>
                <a:effectLst/>
                <a:latin typeface="inherit"/>
              </a:rPr>
              <a:t> </a:t>
            </a:r>
          </a:p>
          <a:p>
            <a:pPr marL="0" indent="0">
              <a:buNone/>
            </a:pPr>
            <a:endParaRPr lang="en-US" b="0" i="0" dirty="0">
              <a:solidFill>
                <a:srgbClr val="3C4043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9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24A-0EFE-2B0C-734D-B12B7DC2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0D3E-60A5-9703-8558-75E5E211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994" y="1764663"/>
            <a:ext cx="7968343" cy="4351338"/>
          </a:xfrm>
        </p:spPr>
        <p:txBody>
          <a:bodyPr>
            <a:normAutofit lnSpcReduction="10000"/>
          </a:bodyPr>
          <a:lstStyle/>
          <a:p>
            <a:r>
              <a:rPr lang="en-US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Feature Selection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67 Features used out of 110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Deliberate Removal of Classes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“RES” and “SUB”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Categorical Class Reduction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Combining Overlapping Classes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Categorical Feature Encoding</a:t>
            </a:r>
            <a:endParaRPr lang="en-US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b="0" i="0" dirty="0">
              <a:solidFill>
                <a:srgbClr val="3C4043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b="0" i="0" dirty="0">
              <a:solidFill>
                <a:srgbClr val="3C4043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4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EF07-07AB-6B93-0260-10273B54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241"/>
            <a:ext cx="10515600" cy="1325563"/>
          </a:xfrm>
        </p:spPr>
        <p:txBody>
          <a:bodyPr/>
          <a:lstStyle/>
          <a:p>
            <a:r>
              <a:rPr lang="en-US" dirty="0"/>
              <a:t>Narrowing Down the Possibilities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A9A566-3F14-5FA8-A563-3353D6E1D0F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6457044"/>
              </p:ext>
            </p:extLst>
          </p:nvPr>
        </p:nvGraphicFramePr>
        <p:xfrm>
          <a:off x="2815621" y="1898915"/>
          <a:ext cx="6292159" cy="390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103">
                  <a:extLst>
                    <a:ext uri="{9D8B030D-6E8A-4147-A177-3AD203B41FA5}">
                      <a16:colId xmlns:a16="http://schemas.microsoft.com/office/drawing/2014/main" val="1434889457"/>
                    </a:ext>
                  </a:extLst>
                </a:gridCol>
                <a:gridCol w="2888056">
                  <a:extLst>
                    <a:ext uri="{9D8B030D-6E8A-4147-A177-3AD203B41FA5}">
                      <a16:colId xmlns:a16="http://schemas.microsoft.com/office/drawing/2014/main" val="2524929982"/>
                    </a:ext>
                  </a:extLst>
                </a:gridCol>
              </a:tblGrid>
              <a:tr h="418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Previous Position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Updated Position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387663"/>
                  </a:ext>
                </a:extLst>
              </a:tr>
              <a:tr h="398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Central Defensive Midfielder (CDM)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Central Midfielder (CM)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54324"/>
                  </a:ext>
                </a:extLst>
              </a:tr>
              <a:tr h="405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Left Central Midfielder (LCM)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Central Midfielder (CM)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61720"/>
                  </a:ext>
                </a:extLst>
              </a:tr>
              <a:tr h="394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Right Centre Midfielder (RCM)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Central Midfielder (CM)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7368"/>
                  </a:ext>
                </a:extLst>
              </a:tr>
              <a:tr h="391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Left Defensive Midfielder (LDM)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Defensive Midfielder (CDM)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98797"/>
                  </a:ext>
                </a:extLst>
              </a:tr>
              <a:tr h="381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Left Striker (LS)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Left Forward (LF)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5632"/>
                  </a:ext>
                </a:extLst>
              </a:tr>
              <a:tr h="381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Right Striker (RS)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Right Forward (RF)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80041"/>
                  </a:ext>
                </a:extLst>
              </a:tr>
              <a:tr h="3604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Right Wing Back (RWB)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Right Back (RB)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38198"/>
                  </a:ext>
                </a:extLst>
              </a:tr>
              <a:tr h="403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Right Attacking Midfielder (RAM)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Attacking Midfielder (CAM)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33614"/>
                  </a:ext>
                </a:extLst>
              </a:tr>
              <a:tr h="371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Left Attacking Midfielder (LAM)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Attacking Midfielder (CAM)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24A-0EFE-2B0C-734D-B12B7DC2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7D2721-8CEA-EB0C-2DF4-F47B2DD6E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513" y="1630229"/>
            <a:ext cx="4247487" cy="38592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0AEC6-A297-B618-F1E4-4F50B8E5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52" y="1630229"/>
            <a:ext cx="4110844" cy="3859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5641F-37D5-651E-B830-755388C94E87}"/>
              </a:ext>
            </a:extLst>
          </p:cNvPr>
          <p:cNvSpPr txBox="1"/>
          <p:nvPr/>
        </p:nvSpPr>
        <p:spPr>
          <a:xfrm>
            <a:off x="2109774" y="5489505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Deliberate and</a:t>
            </a:r>
          </a:p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Categorical Class Reduction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7B570-B1EA-945E-4268-E3D3190EF6D4}"/>
              </a:ext>
            </a:extLst>
          </p:cNvPr>
          <p:cNvSpPr txBox="1"/>
          <p:nvPr/>
        </p:nvSpPr>
        <p:spPr>
          <a:xfrm>
            <a:off x="6774686" y="5497052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Deliberate and</a:t>
            </a:r>
          </a:p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Categorical Class Reduction</a:t>
            </a:r>
          </a:p>
        </p:txBody>
      </p:sp>
    </p:spTree>
    <p:extLst>
      <p:ext uri="{BB962C8B-B14F-4D97-AF65-F5344CB8AC3E}">
        <p14:creationId xmlns:p14="http://schemas.microsoft.com/office/powerpoint/2010/main" val="327621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24A-0EFE-2B0C-734D-B12B7DC2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Model Accuracy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AE4609-A74B-099E-8939-B11040DFB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50646"/>
              </p:ext>
            </p:extLst>
          </p:nvPr>
        </p:nvGraphicFramePr>
        <p:xfrm>
          <a:off x="2357920" y="3598668"/>
          <a:ext cx="7193482" cy="200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29">
                  <a:extLst>
                    <a:ext uri="{9D8B030D-6E8A-4147-A177-3AD203B41FA5}">
                      <a16:colId xmlns:a16="http://schemas.microsoft.com/office/drawing/2014/main" val="3203477865"/>
                    </a:ext>
                  </a:extLst>
                </a:gridCol>
                <a:gridCol w="1294646">
                  <a:extLst>
                    <a:ext uri="{9D8B030D-6E8A-4147-A177-3AD203B41FA5}">
                      <a16:colId xmlns:a16="http://schemas.microsoft.com/office/drawing/2014/main" val="1911923135"/>
                    </a:ext>
                  </a:extLst>
                </a:gridCol>
                <a:gridCol w="1348966">
                  <a:extLst>
                    <a:ext uri="{9D8B030D-6E8A-4147-A177-3AD203B41FA5}">
                      <a16:colId xmlns:a16="http://schemas.microsoft.com/office/drawing/2014/main" val="1915129922"/>
                    </a:ext>
                  </a:extLst>
                </a:gridCol>
                <a:gridCol w="1358020">
                  <a:extLst>
                    <a:ext uri="{9D8B030D-6E8A-4147-A177-3AD203B41FA5}">
                      <a16:colId xmlns:a16="http://schemas.microsoft.com/office/drawing/2014/main" val="989237657"/>
                    </a:ext>
                  </a:extLst>
                </a:gridCol>
                <a:gridCol w="1358021">
                  <a:extLst>
                    <a:ext uri="{9D8B030D-6E8A-4147-A177-3AD203B41FA5}">
                      <a16:colId xmlns:a16="http://schemas.microsoft.com/office/drawing/2014/main" val="1851440258"/>
                    </a:ext>
                  </a:extLst>
                </a:gridCol>
              </a:tblGrid>
              <a:tr h="665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Accuracy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Random Forest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Decision Tree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KNN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Naïve Bayes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148092"/>
                  </a:ext>
                </a:extLst>
              </a:tr>
              <a:tr h="808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Without Categorical Class Reduction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45.54%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33.13%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38967"/>
                  </a:ext>
                </a:extLst>
              </a:tr>
              <a:tr h="532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Categorical Class Reduction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57.38%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50.54%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48.39%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87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A233D7-2BE5-BD71-1B2F-1860DAC4A687}"/>
              </a:ext>
            </a:extLst>
          </p:cNvPr>
          <p:cNvSpPr txBox="1"/>
          <p:nvPr/>
        </p:nvSpPr>
        <p:spPr>
          <a:xfrm>
            <a:off x="2344847" y="1738266"/>
            <a:ext cx="3446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Classification Models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Naïve Bayes</a:t>
            </a:r>
          </a:p>
        </p:txBody>
      </p:sp>
    </p:spTree>
    <p:extLst>
      <p:ext uri="{BB962C8B-B14F-4D97-AF65-F5344CB8AC3E}">
        <p14:creationId xmlns:p14="http://schemas.microsoft.com/office/powerpoint/2010/main" val="271177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924A-0EFE-2B0C-734D-B12B7DC2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495754"/>
            <a:ext cx="967385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Club Positions vs Predicted Positions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5FAF1A-0E12-50A8-4DFA-39897C413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171334"/>
              </p:ext>
            </p:extLst>
          </p:nvPr>
        </p:nvGraphicFramePr>
        <p:xfrm>
          <a:off x="2987042" y="1857379"/>
          <a:ext cx="7036521" cy="412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507">
                  <a:extLst>
                    <a:ext uri="{9D8B030D-6E8A-4147-A177-3AD203B41FA5}">
                      <a16:colId xmlns:a16="http://schemas.microsoft.com/office/drawing/2014/main" val="3582395225"/>
                    </a:ext>
                  </a:extLst>
                </a:gridCol>
                <a:gridCol w="2345507">
                  <a:extLst>
                    <a:ext uri="{9D8B030D-6E8A-4147-A177-3AD203B41FA5}">
                      <a16:colId xmlns:a16="http://schemas.microsoft.com/office/drawing/2014/main" val="1763409513"/>
                    </a:ext>
                  </a:extLst>
                </a:gridCol>
                <a:gridCol w="2345507">
                  <a:extLst>
                    <a:ext uri="{9D8B030D-6E8A-4147-A177-3AD203B41FA5}">
                      <a16:colId xmlns:a16="http://schemas.microsoft.com/office/drawing/2014/main" val="1665985192"/>
                    </a:ext>
                  </a:extLst>
                </a:gridCol>
              </a:tblGrid>
              <a:tr h="317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Player Name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Club Position</a:t>
                      </a:r>
                      <a:endParaRPr lang="en-US" sz="180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old" panose="020B0704020202020204" pitchFamily="34" charset="0"/>
                          <a:ea typeface="Calibri" panose="020F0502020204030204" pitchFamily="34" charset="0"/>
                          <a:cs typeface="Arial Bold" panose="020B0704020202020204" pitchFamily="34" charset="0"/>
                        </a:rPr>
                        <a:t>Predicted Position</a:t>
                      </a:r>
                      <a:endParaRPr lang="en-US" sz="1800" dirty="0">
                        <a:effectLst/>
                        <a:latin typeface="Arial Bold" panose="020B0704020202020204" pitchFamily="34" charset="0"/>
                        <a:ea typeface="Calibri" panose="020F0502020204030204" pitchFamily="34" charset="0"/>
                        <a:cs typeface="Arial Bold" panose="020B07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54604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Lionel Messi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164642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Robert Lewandowski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693653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Cristiano Ronaldo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334487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Neymar Jr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520549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Kevin De Bruyne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RCM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885051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Kylian Mbappé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726838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M. Neuer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98113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Mohamed Salah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81115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Karim Benzema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0610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Sergio Ramos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056281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 Pogba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866692"/>
                  </a:ext>
                </a:extLst>
              </a:tr>
              <a:tr h="317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Luka Modrić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4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5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482</Words>
  <Application>Microsoft Office PowerPoint</Application>
  <PresentationFormat>Widescreen</PresentationFormat>
  <Paragraphs>186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Bold</vt:lpstr>
      <vt:lpstr>Arial Italics</vt:lpstr>
      <vt:lpstr>Calibri</vt:lpstr>
      <vt:lpstr>inherit</vt:lpstr>
      <vt:lpstr>Times New Roman</vt:lpstr>
      <vt:lpstr>Wingdings</vt:lpstr>
      <vt:lpstr>zeitung</vt:lpstr>
      <vt:lpstr>Office Theme</vt:lpstr>
      <vt:lpstr>PowerPoint Presentation</vt:lpstr>
      <vt:lpstr>Motivation</vt:lpstr>
      <vt:lpstr>Football Player Positions</vt:lpstr>
      <vt:lpstr>Dataset</vt:lpstr>
      <vt:lpstr>Preprocessing</vt:lpstr>
      <vt:lpstr>Narrowing Down the Possibilities</vt:lpstr>
      <vt:lpstr>Class Distribution</vt:lpstr>
      <vt:lpstr>Classification Model Accuracy</vt:lpstr>
      <vt:lpstr>Club Positions vs Predicted Positions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Sifat</cp:lastModifiedBy>
  <cp:revision>38</cp:revision>
  <dcterms:created xsi:type="dcterms:W3CDTF">2023-05-16T14:53:12Z</dcterms:created>
  <dcterms:modified xsi:type="dcterms:W3CDTF">2023-06-24T20:23:41Z</dcterms:modified>
</cp:coreProperties>
</file>