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0" r:id="rId4"/>
    <p:sldId id="272" r:id="rId5"/>
    <p:sldId id="260" r:id="rId6"/>
    <p:sldId id="259" r:id="rId7"/>
    <p:sldId id="261" r:id="rId8"/>
    <p:sldId id="264" r:id="rId9"/>
    <p:sldId id="265" r:id="rId10"/>
    <p:sldId id="266" r:id="rId11"/>
    <p:sldId id="267" r:id="rId12"/>
    <p:sldId id="268" r:id="rId13"/>
    <p:sldId id="271" r:id="rId14"/>
    <p:sldId id="258" r:id="rId15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3"/>
    <p:restoredTop sz="96058"/>
  </p:normalViewPr>
  <p:slideViewPr>
    <p:cSldViewPr snapToGrid="0">
      <p:cViewPr varScale="1">
        <p:scale>
          <a:sx n="90" d="100"/>
          <a:sy n="90" d="100"/>
        </p:scale>
        <p:origin x="69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38936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3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0" y="2117818"/>
            <a:ext cx="1219199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2B4A9D"/>
                </a:solidFill>
                <a:latin typeface="Arial Bold"/>
              </a:rPr>
              <a:t>Effects of Genetic Operators on Neural Architecture Search Using Multi-Objective Genetic Algorithm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153928" y="3174891"/>
            <a:ext cx="12191999" cy="735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Praiwan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Patcharabumrung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, Yutana Jewajinda, and Kata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Praditwong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300" dirty="0">
                <a:latin typeface="Arial Bold"/>
              </a:rPr>
              <a:t>28</a:t>
            </a:r>
            <a:r>
              <a:rPr lang="en-US" sz="2300" baseline="30000" dirty="0">
                <a:latin typeface="Arial Bold"/>
              </a:rPr>
              <a:t>th</a:t>
            </a:r>
            <a:r>
              <a:rPr lang="en-US" sz="2300" dirty="0">
                <a:latin typeface="Arial Bold"/>
              </a:rPr>
              <a:t> June-1</a:t>
            </a:r>
            <a:r>
              <a:rPr lang="en-US" sz="2300" baseline="30000" dirty="0">
                <a:latin typeface="Arial Bold"/>
              </a:rPr>
              <a:t>st</a:t>
            </a:r>
            <a:r>
              <a:rPr lang="en-US" sz="2300" dirty="0">
                <a:latin typeface="Arial Bold"/>
              </a:rPr>
              <a:t> July 2023</a:t>
            </a:r>
          </a:p>
          <a:p>
            <a:pPr algn="ctr"/>
            <a:r>
              <a:rPr lang="en-US" sz="2300" dirty="0" err="1">
                <a:latin typeface="Arial Bold"/>
              </a:rPr>
              <a:t>Naresuan</a:t>
            </a:r>
            <a:r>
              <a:rPr lang="en-US" sz="2300" dirty="0">
                <a:latin typeface="Arial Bold"/>
              </a:rPr>
              <a:t> University </a:t>
            </a:r>
            <a:r>
              <a:rPr lang="en-US" sz="2300" dirty="0" err="1">
                <a:latin typeface="Arial Bold"/>
              </a:rPr>
              <a:t>Phitsanulok</a:t>
            </a:r>
            <a:r>
              <a:rPr lang="en-US" sz="2300" dirty="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2908619" y="4621885"/>
            <a:ext cx="6374758" cy="642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Department of Electrical Engineering,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Silpakorn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  <a:endParaRPr lang="en-US" sz="2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</a:t>
            </a:r>
            <a:endParaRPr lang="en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C96428-1668-4D5C-AF5A-C63C9B4A573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9" y="1253331"/>
            <a:ext cx="580178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2321A4-6440-4C68-9BAE-607FF567F622}"/>
              </a:ext>
            </a:extLst>
          </p:cNvPr>
          <p:cNvSpPr txBox="1"/>
          <p:nvPr/>
        </p:nvSpPr>
        <p:spPr>
          <a:xfrm>
            <a:off x="6384803" y="2896235"/>
            <a:ext cx="56685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Low Diversity With Control 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Mutate only becomes the best.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Notice the improved (smaller)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CNN size of the mutate only.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98F39-69BC-4B21-A03D-03CC4C5C023F}"/>
              </a:ext>
            </a:extLst>
          </p:cNvPr>
          <p:cNvSpPr txBox="1"/>
          <p:nvPr/>
        </p:nvSpPr>
        <p:spPr>
          <a:xfrm>
            <a:off x="1183437" y="5604669"/>
            <a:ext cx="98251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Fig. 8. Low diversity:  Pareto fronts of rank 1 in the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elite population with the control gene at the 127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generation.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76930-9ED2-1888-48BB-619558C69A2F}"/>
              </a:ext>
            </a:extLst>
          </p:cNvPr>
          <p:cNvSpPr txBox="1"/>
          <p:nvPr/>
        </p:nvSpPr>
        <p:spPr>
          <a:xfrm>
            <a:off x="6384803" y="1382911"/>
            <a:ext cx="572651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CR: Crossover (purple)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CR+MU: Crossover and Mutation(green)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MU: mutation  (red)</a:t>
            </a:r>
          </a:p>
        </p:txBody>
      </p:sp>
    </p:spTree>
    <p:extLst>
      <p:ext uri="{BB962C8B-B14F-4D97-AF65-F5344CB8AC3E}">
        <p14:creationId xmlns:p14="http://schemas.microsoft.com/office/powerpoint/2010/main" val="227811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</a:t>
            </a:r>
            <a:endParaRPr lang="en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10D20A-C723-4412-90AA-364B25D6142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9" y="1468774"/>
            <a:ext cx="580178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369912-8498-404E-8E5E-2B3232B2A678}"/>
              </a:ext>
            </a:extLst>
          </p:cNvPr>
          <p:cNvSpPr txBox="1"/>
          <p:nvPr/>
        </p:nvSpPr>
        <p:spPr>
          <a:xfrm>
            <a:off x="6111489" y="2930903"/>
            <a:ext cx="60805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 Diversity With Control 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Crossover+Mutate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the best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Mutate only got worse (to the point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got beaten by crossover only,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which didn’t happen in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previous matchups).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FC0477-2C5D-4D2E-8F97-1ED4FAD4810F}"/>
              </a:ext>
            </a:extLst>
          </p:cNvPr>
          <p:cNvSpPr txBox="1"/>
          <p:nvPr/>
        </p:nvSpPr>
        <p:spPr>
          <a:xfrm>
            <a:off x="1254642" y="5820112"/>
            <a:ext cx="9527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Fig. 9. High diversity:  Pareto fronts of rank 1 in the </a:t>
            </a:r>
            <a:br>
              <a:rPr lang="en-US" sz="2800" dirty="0"/>
            </a:br>
            <a:r>
              <a:rPr lang="en-US" sz="2800" dirty="0"/>
              <a:t>elite population using the control gene at the 127th generation.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82238-390E-D8E1-DF98-394EFC90087B}"/>
              </a:ext>
            </a:extLst>
          </p:cNvPr>
          <p:cNvSpPr txBox="1"/>
          <p:nvPr/>
        </p:nvSpPr>
        <p:spPr>
          <a:xfrm>
            <a:off x="6368444" y="1400910"/>
            <a:ext cx="58017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CR: Crossover (purple)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CR+MU: Crossover and Mutation (green)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MU: mutation  (red)</a:t>
            </a:r>
          </a:p>
        </p:txBody>
      </p:sp>
    </p:spTree>
    <p:extLst>
      <p:ext uri="{BB962C8B-B14F-4D97-AF65-F5344CB8AC3E}">
        <p14:creationId xmlns:p14="http://schemas.microsoft.com/office/powerpoint/2010/main" val="177714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</a:t>
            </a:r>
            <a:endParaRPr lang="en-TH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E53AF1-74A8-46F0-9EFC-A1F5207563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323240"/>
              </p:ext>
            </p:extLst>
          </p:nvPr>
        </p:nvGraphicFramePr>
        <p:xfrm>
          <a:off x="476693" y="2229439"/>
          <a:ext cx="5473632" cy="2413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4544">
                  <a:extLst>
                    <a:ext uri="{9D8B030D-6E8A-4147-A177-3AD203B41FA5}">
                      <a16:colId xmlns:a16="http://schemas.microsoft.com/office/drawing/2014/main" val="4253350874"/>
                    </a:ext>
                  </a:extLst>
                </a:gridCol>
                <a:gridCol w="1824544">
                  <a:extLst>
                    <a:ext uri="{9D8B030D-6E8A-4147-A177-3AD203B41FA5}">
                      <a16:colId xmlns:a16="http://schemas.microsoft.com/office/drawing/2014/main" val="2126427902"/>
                    </a:ext>
                  </a:extLst>
                </a:gridCol>
                <a:gridCol w="1824544">
                  <a:extLst>
                    <a:ext uri="{9D8B030D-6E8A-4147-A177-3AD203B41FA5}">
                      <a16:colId xmlns:a16="http://schemas.microsoft.com/office/drawing/2014/main" val="2356381688"/>
                    </a:ext>
                  </a:extLst>
                </a:gridCol>
              </a:tblGrid>
              <a:tr h="48271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Control Gene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651083"/>
                  </a:ext>
                </a:extLst>
              </a:tr>
              <a:tr h="482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4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36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5745844"/>
                  </a:ext>
                </a:extLst>
              </a:tr>
              <a:tr h="482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5502804"/>
                  </a:ext>
                </a:extLst>
              </a:tr>
              <a:tr h="482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 good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 poor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220810"/>
                  </a:ext>
                </a:extLst>
              </a:tr>
              <a:tr h="482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 + MU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  poor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 good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354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E266F29-9412-4E1E-B331-E0EE8A3190C2}"/>
              </a:ext>
            </a:extLst>
          </p:cNvPr>
          <p:cNvSpPr txBox="1"/>
          <p:nvPr/>
        </p:nvSpPr>
        <p:spPr>
          <a:xfrm>
            <a:off x="6096000" y="1881962"/>
            <a:ext cx="585929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Crossover is not affected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mutate control gene.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Mutate gets better at low diversity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but gets worse at high diversity.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Crossover + Mutate gets worse at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low diversity, but gets better at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 diversity.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74D70-FAD8-4C3F-A888-D8D73AA7759B}"/>
              </a:ext>
            </a:extLst>
          </p:cNvPr>
          <p:cNvSpPr txBox="1"/>
          <p:nvPr/>
        </p:nvSpPr>
        <p:spPr>
          <a:xfrm>
            <a:off x="1222744" y="4990505"/>
            <a:ext cx="3416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Table I. Result Table</a:t>
            </a:r>
          </a:p>
        </p:txBody>
      </p:sp>
    </p:spTree>
    <p:extLst>
      <p:ext uri="{BB962C8B-B14F-4D97-AF65-F5344CB8AC3E}">
        <p14:creationId xmlns:p14="http://schemas.microsoft.com/office/powerpoint/2010/main" val="142823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3DB8-B546-4B1B-BF47-CF60C14F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880AE-6D2D-472B-A7D6-E3F87FAC3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3" y="1623918"/>
            <a:ext cx="10388792" cy="442725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effects of the genetic operators on a proposed evolutionary </a:t>
            </a:r>
            <a:r>
              <a:rPr lang="en-US" dirty="0" err="1"/>
              <a:t>multiobjective</a:t>
            </a:r>
            <a:r>
              <a:rPr lang="en-US" dirty="0"/>
              <a:t> optimization with a dual population for neural architecture search is presented.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The proposed method uses block-chained encoding resulting in VGG-like CNN models.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Combining crossover and mutation balance exploration and exploitation during the search delivers better solutions than those using only mutation or crossover.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The experimental results are then compared with other state-of-the-art methods of using EMOAs for NAS. </a:t>
            </a:r>
          </a:p>
        </p:txBody>
      </p:sp>
    </p:spTree>
    <p:extLst>
      <p:ext uri="{BB962C8B-B14F-4D97-AF65-F5344CB8AC3E}">
        <p14:creationId xmlns:p14="http://schemas.microsoft.com/office/powerpoint/2010/main" val="297492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616D-1BDD-48D4-8521-E56401BA5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CDECB-FBD0-429B-BE5D-AF113C9F9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This paper presents the effects of crossover and mutation operators on neural architecture search using a multi-objective genetic algorithm. The proposed algorithm employs a dual population approach with non-dominated sorting, namely, elite, and mixed population, to increase the diversity of the search. To evaluate the effect of genetic operators, we use a simple layer-based encoding for VGG-like convolution neural network models that resemble the model. We also present the effects of the initialized populations' diversity on the solutions' quality with three types of genetic operators: crossover, mutation, and crossover with a mutation in two groups of experiments initialized with low and high diversity. The experimental results are reported on the Cifar-10 dataset and compared to the state-of-the-art approach.</a:t>
            </a:r>
          </a:p>
        </p:txBody>
      </p:sp>
    </p:spTree>
    <p:extLst>
      <p:ext uri="{BB962C8B-B14F-4D97-AF65-F5344CB8AC3E}">
        <p14:creationId xmlns:p14="http://schemas.microsoft.com/office/powerpoint/2010/main" val="190326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D05C-05F0-4AF7-82CE-D068D853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Proposed NAS Approach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F34927-82E9-41DB-BCDA-EE593125725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9"/>
          <a:stretch/>
        </p:blipFill>
        <p:spPr bwMode="auto">
          <a:xfrm>
            <a:off x="396188" y="1938313"/>
            <a:ext cx="4752755" cy="2977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DD105E-45F8-46DC-B78C-2A66A41D5853}"/>
              </a:ext>
            </a:extLst>
          </p:cNvPr>
          <p:cNvSpPr txBox="1"/>
          <p:nvPr/>
        </p:nvSpPr>
        <p:spPr>
          <a:xfrm>
            <a:off x="5027509" y="1420362"/>
            <a:ext cx="709501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process works as follows: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First, starting with the initialization of the dual population, which are chromosomes representing CNN.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Second, the chromosomes are generated to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CNN models.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Third, for fitness evaluation, training and testing is performed using Cifar-10.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Fourth, the NSGA-II optimizes and generates dual populations as chromosomes.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Finally, repeat this process until the stopping criteria are met.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140BC-DBFD-4CDB-99BA-7ACF6C64B14D}"/>
              </a:ext>
            </a:extLst>
          </p:cNvPr>
          <p:cNvSpPr txBox="1"/>
          <p:nvPr/>
        </p:nvSpPr>
        <p:spPr>
          <a:xfrm>
            <a:off x="838200" y="4915429"/>
            <a:ext cx="4280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Fig. 1. Overall process of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proposed method</a:t>
            </a:r>
          </a:p>
        </p:txBody>
      </p:sp>
    </p:spTree>
    <p:extLst>
      <p:ext uri="{BB962C8B-B14F-4D97-AF65-F5344CB8AC3E}">
        <p14:creationId xmlns:p14="http://schemas.microsoft.com/office/powerpoint/2010/main" val="50983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 Model Solution</a:t>
            </a:r>
            <a:endParaRPr lang="en-T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910F0C-4543-4011-97AE-82BFEEDEF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72" y="1113384"/>
            <a:ext cx="3358098" cy="4853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AC078F-4042-4950-9233-171D5B9061BC}"/>
              </a:ext>
            </a:extLst>
          </p:cNvPr>
          <p:cNvSpPr txBox="1"/>
          <p:nvPr/>
        </p:nvSpPr>
        <p:spPr>
          <a:xfrm>
            <a:off x="4171223" y="1581831"/>
            <a:ext cx="78101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solution representation of a CNN model as a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variable-length direct encoding. The encoding is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layer-based.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 the top level, the first block is the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input layer, followed by the second block that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specifies the number of hidden layers next the hidden layers, and finally output layer,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encoding represents VGG-like models but supports various types and sizes of convolutions and pooling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BEEF2-9460-4F16-8596-332D125A57C7}"/>
              </a:ext>
            </a:extLst>
          </p:cNvPr>
          <p:cNvSpPr txBox="1"/>
          <p:nvPr/>
        </p:nvSpPr>
        <p:spPr>
          <a:xfrm>
            <a:off x="1511089" y="6091893"/>
            <a:ext cx="764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Fig. 2. Solution representation of a CNN model</a:t>
            </a:r>
          </a:p>
        </p:txBody>
      </p:sp>
    </p:spTree>
    <p:extLst>
      <p:ext uri="{BB962C8B-B14F-4D97-AF65-F5344CB8AC3E}">
        <p14:creationId xmlns:p14="http://schemas.microsoft.com/office/powerpoint/2010/main" val="138920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NGSA-II</a:t>
            </a:r>
            <a:endParaRPr lang="en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5EE0E9-69B9-4B07-BFDC-7A32AFDF2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223" y="1742896"/>
            <a:ext cx="4902372" cy="3372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198C89-6815-45D4-8FAE-21B2512E3DCE}"/>
              </a:ext>
            </a:extLst>
          </p:cNvPr>
          <p:cNvSpPr txBox="1"/>
          <p:nvPr/>
        </p:nvSpPr>
        <p:spPr>
          <a:xfrm>
            <a:off x="5915923" y="1690688"/>
            <a:ext cx="60519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NAS is formulated as a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multiobjective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optimization.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propose a modified NSGA-II to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search for the Pareto front using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non-dominated sorting and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Crowding distance of NSGA-II.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modifying NSGA-II, we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propose a method to create a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dual population with crossover and mutation.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01A28-0575-4066-B96C-E98620BD89ED}"/>
              </a:ext>
            </a:extLst>
          </p:cNvPr>
          <p:cNvSpPr txBox="1"/>
          <p:nvPr/>
        </p:nvSpPr>
        <p:spPr>
          <a:xfrm>
            <a:off x="122535" y="5115104"/>
            <a:ext cx="5880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Fig. 3. Modified NSGA_II procedure</a:t>
            </a:r>
          </a:p>
        </p:txBody>
      </p:sp>
    </p:spTree>
    <p:extLst>
      <p:ext uri="{BB962C8B-B14F-4D97-AF65-F5344CB8AC3E}">
        <p14:creationId xmlns:p14="http://schemas.microsoft.com/office/powerpoint/2010/main" val="259641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Chromosome</a:t>
            </a:r>
            <a:endParaRPr lang="en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54D7F9-1F10-4158-B4AD-D0FF7EF3B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694" y="1691888"/>
            <a:ext cx="5572306" cy="27675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FEDBE3-BA0E-4323-8ECF-BDA405AE0620}"/>
              </a:ext>
            </a:extLst>
          </p:cNvPr>
          <p:cNvSpPr txBox="1"/>
          <p:nvPr/>
        </p:nvSpPr>
        <p:spPr>
          <a:xfrm>
            <a:off x="6096000" y="1613744"/>
            <a:ext cx="616540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propose a control chromosome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control mutations, allowing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desirable building blocks to be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passed on to the next generation.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Alternatively, we restrict mutation if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some layers of the model are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already promising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F7978B-3D60-46EB-892E-AF9ABD83617C}"/>
              </a:ext>
            </a:extLst>
          </p:cNvPr>
          <p:cNvSpPr txBox="1"/>
          <p:nvPr/>
        </p:nvSpPr>
        <p:spPr>
          <a:xfrm>
            <a:off x="838200" y="4982646"/>
            <a:ext cx="60244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Fig. 4. Control chromosome inside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subblocks of solution representation </a:t>
            </a:r>
          </a:p>
        </p:txBody>
      </p:sp>
    </p:spTree>
    <p:extLst>
      <p:ext uri="{BB962C8B-B14F-4D97-AF65-F5344CB8AC3E}">
        <p14:creationId xmlns:p14="http://schemas.microsoft.com/office/powerpoint/2010/main" val="673567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Virtually Extending Crossover</a:t>
            </a:r>
            <a:endParaRPr lang="en-T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0362E2-C1A8-4493-8BD2-B60BA200F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778" y="1659285"/>
            <a:ext cx="3353008" cy="4351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64ADB0-B72A-4B91-9688-ACF2E48D6438}"/>
              </a:ext>
            </a:extLst>
          </p:cNvPr>
          <p:cNvSpPr txBox="1"/>
          <p:nvPr/>
        </p:nvSpPr>
        <p:spPr>
          <a:xfrm>
            <a:off x="4900196" y="1659285"/>
            <a:ext cx="71214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proposed crossover method randomly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selects two parents, the same as binary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tournament selection.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deal with the different lengths of two parents, the shorter parent is extended virtually block-wise to match the size of the longer parents.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D22EED-F0A2-4F99-8B07-708C25EFD64F}"/>
              </a:ext>
            </a:extLst>
          </p:cNvPr>
          <p:cNvSpPr txBox="1"/>
          <p:nvPr/>
        </p:nvSpPr>
        <p:spPr>
          <a:xfrm>
            <a:off x="1727921" y="6113721"/>
            <a:ext cx="8137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Fig.5. The proposed virtually extending crossover </a:t>
            </a:r>
          </a:p>
        </p:txBody>
      </p:sp>
    </p:spTree>
    <p:extLst>
      <p:ext uri="{BB962C8B-B14F-4D97-AF65-F5344CB8AC3E}">
        <p14:creationId xmlns:p14="http://schemas.microsoft.com/office/powerpoint/2010/main" val="334673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</a:t>
            </a:r>
            <a:endParaRPr lang="en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464665-5138-4FB0-8FFF-E35DD1BD7B6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8" y="1342345"/>
            <a:ext cx="580178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EE51F9-29E5-4775-B4E4-A739F19D5323}"/>
              </a:ext>
            </a:extLst>
          </p:cNvPr>
          <p:cNvSpPr txBox="1"/>
          <p:nvPr/>
        </p:nvSpPr>
        <p:spPr>
          <a:xfrm>
            <a:off x="6267591" y="3126472"/>
            <a:ext cx="57204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Low Diversity No Control 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Mutate only (red) is the best overall.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Crossover only (purple) and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Crossover+Mutate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(green) produce smaller CNNs.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17266-64D1-42D9-854C-CE0322A0FF04}"/>
              </a:ext>
            </a:extLst>
          </p:cNvPr>
          <p:cNvSpPr txBox="1"/>
          <p:nvPr/>
        </p:nvSpPr>
        <p:spPr>
          <a:xfrm>
            <a:off x="1321202" y="5693683"/>
            <a:ext cx="103252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Fig. 6. Low diversity:  Pareto fronts of rank 1 in the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elite population without the control gene at the 127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generation.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41858-2A5C-699C-984D-69AD5484E73B}"/>
              </a:ext>
            </a:extLst>
          </p:cNvPr>
          <p:cNvSpPr txBox="1"/>
          <p:nvPr/>
        </p:nvSpPr>
        <p:spPr>
          <a:xfrm>
            <a:off x="6267591" y="1382911"/>
            <a:ext cx="587510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CR: Crossover (purple)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CR+MU: Crossover and Mutation (green)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MU: mutation  (red)</a:t>
            </a:r>
          </a:p>
        </p:txBody>
      </p:sp>
    </p:spTree>
    <p:extLst>
      <p:ext uri="{BB962C8B-B14F-4D97-AF65-F5344CB8AC3E}">
        <p14:creationId xmlns:p14="http://schemas.microsoft.com/office/powerpoint/2010/main" val="273823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</a:t>
            </a:r>
            <a:endParaRPr lang="en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810538-C4D9-4139-88FF-9CD87435CDD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6" y="1403609"/>
            <a:ext cx="580178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D77456-A4E9-45F5-85FF-E068455338AB}"/>
              </a:ext>
            </a:extLst>
          </p:cNvPr>
          <p:cNvSpPr txBox="1"/>
          <p:nvPr/>
        </p:nvSpPr>
        <p:spPr>
          <a:xfrm>
            <a:off x="6524277" y="3280527"/>
            <a:ext cx="54906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 Diversity No Control 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Crossover+Mutate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reigns supreme.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Mutate only get worse, but not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much.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FDB8F-3CF4-4D82-B018-4334788F90E4}"/>
              </a:ext>
            </a:extLst>
          </p:cNvPr>
          <p:cNvSpPr txBox="1"/>
          <p:nvPr/>
        </p:nvSpPr>
        <p:spPr>
          <a:xfrm>
            <a:off x="1171677" y="5604669"/>
            <a:ext cx="10426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Fig. 7. High diversity: Pareto fronts of rank 1 in the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elite population without the control gene at the 127th generation.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4514C-5119-3C07-8B3A-FB5FE7499D83}"/>
              </a:ext>
            </a:extLst>
          </p:cNvPr>
          <p:cNvSpPr txBox="1"/>
          <p:nvPr/>
        </p:nvSpPr>
        <p:spPr>
          <a:xfrm>
            <a:off x="6416700" y="1550999"/>
            <a:ext cx="577529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CR: Crossover (purple)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CR+MU: Crossover and Mutation (green)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MU: mutation  (red)</a:t>
            </a:r>
          </a:p>
        </p:txBody>
      </p:sp>
    </p:spTree>
    <p:extLst>
      <p:ext uri="{BB962C8B-B14F-4D97-AF65-F5344CB8AC3E}">
        <p14:creationId xmlns:p14="http://schemas.microsoft.com/office/powerpoint/2010/main" val="162654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671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Bold</vt:lpstr>
      <vt:lpstr>Calibri</vt:lpstr>
      <vt:lpstr>Wingdings</vt:lpstr>
      <vt:lpstr>Office Theme</vt:lpstr>
      <vt:lpstr>PowerPoint Presentation</vt:lpstr>
      <vt:lpstr>Abstract</vt:lpstr>
      <vt:lpstr>The Proposed NAS Approach</vt:lpstr>
      <vt:lpstr>CNN Model Solution</vt:lpstr>
      <vt:lpstr>Modified NGSA-II</vt:lpstr>
      <vt:lpstr>Control Chromosome</vt:lpstr>
      <vt:lpstr>Virtually Extending Crossover</vt:lpstr>
      <vt:lpstr>Experimental Result</vt:lpstr>
      <vt:lpstr>Experimental Result</vt:lpstr>
      <vt:lpstr>Experimental Result</vt:lpstr>
      <vt:lpstr>Experimental Result</vt:lpstr>
      <vt:lpstr>Experimental Result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AonNirvana</cp:lastModifiedBy>
  <cp:revision>37</cp:revision>
  <dcterms:created xsi:type="dcterms:W3CDTF">2023-05-16T14:53:12Z</dcterms:created>
  <dcterms:modified xsi:type="dcterms:W3CDTF">2023-06-24T11:58:24Z</dcterms:modified>
</cp:coreProperties>
</file>