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7"/>
  </p:handoutMasterIdLst>
  <p:sldIdLst>
    <p:sldId id="256" r:id="rId5"/>
    <p:sldId id="260" r:id="rId6"/>
    <p:sldId id="290" r:id="rId7"/>
    <p:sldId id="272" r:id="rId8"/>
    <p:sldId id="274" r:id="rId9"/>
    <p:sldId id="289" r:id="rId10"/>
    <p:sldId id="291" r:id="rId11"/>
    <p:sldId id="292" r:id="rId12"/>
    <p:sldId id="293" r:id="rId13"/>
    <p:sldId id="265" r:id="rId14"/>
    <p:sldId id="279" r:id="rId15"/>
    <p:sldId id="273" r:id="rId16"/>
    <p:sldId id="277" r:id="rId17"/>
    <p:sldId id="288" r:id="rId18"/>
    <p:sldId id="270" r:id="rId19"/>
    <p:sldId id="280" r:id="rId20"/>
    <p:sldId id="286" r:id="rId21"/>
    <p:sldId id="278" r:id="rId22"/>
    <p:sldId id="276" r:id="rId23"/>
    <p:sldId id="262" r:id="rId24"/>
    <p:sldId id="266" r:id="rId25"/>
    <p:sldId id="267" r:id="rId26"/>
    <p:sldId id="268" r:id="rId27"/>
    <p:sldId id="294" r:id="rId28"/>
    <p:sldId id="295" r:id="rId29"/>
    <p:sldId id="261" r:id="rId30"/>
    <p:sldId id="259" r:id="rId31"/>
    <p:sldId id="263" r:id="rId32"/>
    <p:sldId id="258" r:id="rId33"/>
    <p:sldId id="281" r:id="rId34"/>
    <p:sldId id="282" r:id="rId35"/>
    <p:sldId id="269" r:id="rId36"/>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AF3"/>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93845" autoAdjust="0"/>
  </p:normalViewPr>
  <p:slideViewPr>
    <p:cSldViewPr snapToGrid="0">
      <p:cViewPr>
        <p:scale>
          <a:sx n="146" d="100"/>
          <a:sy n="146" d="100"/>
        </p:scale>
        <p:origin x="106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1" d="100"/>
          <a:sy n="121" d="100"/>
        </p:scale>
        <p:origin x="416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025B3-E84F-432F-A3BF-5BE4C19EB6C2}"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8AB28A47-8EFB-47CC-93FF-2D8BABBB0CC4}">
      <dgm:prSet phldrT="[Text]"/>
      <dgm:spPr/>
      <dgm:t>
        <a:bodyPr/>
        <a:lstStyle/>
        <a:p>
          <a:pPr>
            <a:buFont typeface="+mj-lt"/>
            <a:buAutoNum type="arabicPeriod"/>
          </a:pPr>
          <a:r>
            <a:rPr lang="en-US" b="1" i="0" dirty="0">
              <a:effectLst/>
            </a:rPr>
            <a:t>Confidence-based Models</a:t>
          </a:r>
          <a:endParaRPr lang="en-US" dirty="0"/>
        </a:p>
      </dgm:t>
    </dgm:pt>
    <dgm:pt modelId="{038EFB0A-0BED-4566-A4D3-C455771E1470}" type="parTrans" cxnId="{B7E5E0C2-F664-4237-AB21-3627620E4FC0}">
      <dgm:prSet/>
      <dgm:spPr/>
      <dgm:t>
        <a:bodyPr/>
        <a:lstStyle/>
        <a:p>
          <a:endParaRPr lang="en-US"/>
        </a:p>
      </dgm:t>
    </dgm:pt>
    <dgm:pt modelId="{0EC96DB0-E324-4ADF-AF2F-6D599FFD4CF0}" type="sibTrans" cxnId="{B7E5E0C2-F664-4237-AB21-3627620E4FC0}">
      <dgm:prSet/>
      <dgm:spPr/>
      <dgm:t>
        <a:bodyPr/>
        <a:lstStyle/>
        <a:p>
          <a:endParaRPr lang="en-US"/>
        </a:p>
      </dgm:t>
    </dgm:pt>
    <dgm:pt modelId="{D3ED9C8E-B08C-433F-8455-30361EAF1A96}">
      <dgm:prSet phldrT="[Text]"/>
      <dgm:spPr/>
      <dgm:t>
        <a:bodyPr/>
        <a:lstStyle/>
        <a:p>
          <a:r>
            <a:rPr lang="en-US" b="0" i="0" dirty="0">
              <a:solidFill>
                <a:schemeClr val="tx1">
                  <a:lumMod val="65000"/>
                  <a:lumOff val="35000"/>
                </a:schemeClr>
              </a:solidFill>
              <a:effectLst/>
            </a:rPr>
            <a:t>Maximum Class Probability (MCP)</a:t>
          </a:r>
          <a:endParaRPr lang="en-US" dirty="0"/>
        </a:p>
      </dgm:t>
    </dgm:pt>
    <dgm:pt modelId="{787A48C9-4AEE-410D-8750-122357AAE2A5}" type="parTrans" cxnId="{CED9A8CD-61A6-43DB-8914-FF31437AAD70}">
      <dgm:prSet/>
      <dgm:spPr/>
      <dgm:t>
        <a:bodyPr/>
        <a:lstStyle/>
        <a:p>
          <a:endParaRPr lang="en-US"/>
        </a:p>
      </dgm:t>
    </dgm:pt>
    <dgm:pt modelId="{82A98817-8948-432E-878D-F455B58766E6}" type="sibTrans" cxnId="{CED9A8CD-61A6-43DB-8914-FF31437AAD70}">
      <dgm:prSet/>
      <dgm:spPr/>
      <dgm:t>
        <a:bodyPr/>
        <a:lstStyle/>
        <a:p>
          <a:endParaRPr lang="en-US"/>
        </a:p>
      </dgm:t>
    </dgm:pt>
    <dgm:pt modelId="{BA4A4D86-E065-4A6A-B112-835C02DF0FE1}">
      <dgm:prSet phldrT="[Text]"/>
      <dgm:spPr/>
      <dgm:t>
        <a:bodyPr/>
        <a:lstStyle/>
        <a:p>
          <a:pPr>
            <a:buFont typeface="+mj-lt"/>
            <a:buAutoNum type="arabicPeriod"/>
          </a:pPr>
          <a:r>
            <a:rPr lang="en-US" b="1" i="0" dirty="0">
              <a:effectLst/>
            </a:rPr>
            <a:t>Classification Models</a:t>
          </a:r>
          <a:endParaRPr lang="en-US" dirty="0"/>
        </a:p>
      </dgm:t>
    </dgm:pt>
    <dgm:pt modelId="{68A14397-930B-4C36-869D-C48D4D9D1F60}" type="parTrans" cxnId="{0B80DE3D-7348-44D2-B6C4-5B2B21C89A54}">
      <dgm:prSet/>
      <dgm:spPr/>
      <dgm:t>
        <a:bodyPr/>
        <a:lstStyle/>
        <a:p>
          <a:endParaRPr lang="en-US"/>
        </a:p>
      </dgm:t>
    </dgm:pt>
    <dgm:pt modelId="{109ACC42-5A2E-4951-90F6-01320E11F840}" type="sibTrans" cxnId="{0B80DE3D-7348-44D2-B6C4-5B2B21C89A54}">
      <dgm:prSet/>
      <dgm:spPr/>
      <dgm:t>
        <a:bodyPr/>
        <a:lstStyle/>
        <a:p>
          <a:endParaRPr lang="en-US"/>
        </a:p>
      </dgm:t>
    </dgm:pt>
    <dgm:pt modelId="{902FCF01-61C3-44C4-9E59-6016DA7AEBC5}">
      <dgm:prSet phldrT="[Text]"/>
      <dgm:spPr/>
      <dgm:t>
        <a:bodyPr/>
        <a:lstStyle/>
        <a:p>
          <a:r>
            <a:rPr lang="en-US" b="0" i="0" dirty="0">
              <a:solidFill>
                <a:schemeClr val="tx1">
                  <a:lumMod val="65000"/>
                  <a:lumOff val="35000"/>
                </a:schemeClr>
              </a:solidFill>
              <a:effectLst/>
            </a:rPr>
            <a:t>Visual Geometry Group (VGG)</a:t>
          </a:r>
          <a:endParaRPr lang="en-US" dirty="0"/>
        </a:p>
      </dgm:t>
    </dgm:pt>
    <dgm:pt modelId="{90201BC7-DCE4-4688-A356-32BBE5E10B6A}" type="parTrans" cxnId="{E57EEE99-FAF2-40AB-BC7C-663786849B2E}">
      <dgm:prSet/>
      <dgm:spPr/>
      <dgm:t>
        <a:bodyPr/>
        <a:lstStyle/>
        <a:p>
          <a:endParaRPr lang="en-US"/>
        </a:p>
      </dgm:t>
    </dgm:pt>
    <dgm:pt modelId="{35E883C4-2C5A-4C7B-8B50-01619D25FE97}" type="sibTrans" cxnId="{E57EEE99-FAF2-40AB-BC7C-663786849B2E}">
      <dgm:prSet/>
      <dgm:spPr/>
      <dgm:t>
        <a:bodyPr/>
        <a:lstStyle/>
        <a:p>
          <a:endParaRPr lang="en-US"/>
        </a:p>
      </dgm:t>
    </dgm:pt>
    <dgm:pt modelId="{E9D546F2-FA02-42AC-BD3A-F25B1E7C686A}">
      <dgm:prSet phldrT="[Text]"/>
      <dgm:spPr/>
      <dgm:t>
        <a:bodyPr/>
        <a:lstStyle/>
        <a:p>
          <a:pPr>
            <a:buFont typeface="+mj-lt"/>
            <a:buAutoNum type="arabicPeriod"/>
          </a:pPr>
          <a:r>
            <a:rPr lang="en-US" b="1" i="0" dirty="0">
              <a:effectLst/>
            </a:rPr>
            <a:t>Generative Models</a:t>
          </a:r>
        </a:p>
      </dgm:t>
    </dgm:pt>
    <dgm:pt modelId="{A334C052-EAF1-4BE6-930A-69B3E28338AE}" type="parTrans" cxnId="{99E7004F-ACFA-42A8-B840-8D2EE5D3133E}">
      <dgm:prSet/>
      <dgm:spPr/>
      <dgm:t>
        <a:bodyPr/>
        <a:lstStyle/>
        <a:p>
          <a:endParaRPr lang="en-US"/>
        </a:p>
      </dgm:t>
    </dgm:pt>
    <dgm:pt modelId="{0A419A7E-A04B-40BF-9DB5-557EEF59B859}" type="sibTrans" cxnId="{99E7004F-ACFA-42A8-B840-8D2EE5D3133E}">
      <dgm:prSet/>
      <dgm:spPr/>
      <dgm:t>
        <a:bodyPr/>
        <a:lstStyle/>
        <a:p>
          <a:endParaRPr lang="en-US"/>
        </a:p>
      </dgm:t>
    </dgm:pt>
    <dgm:pt modelId="{16240CA3-F0AA-420A-889C-4B7564212D4D}">
      <dgm:prSet phldrT="[Text]"/>
      <dgm:spPr/>
      <dgm:t>
        <a:bodyPr/>
        <a:lstStyle/>
        <a:p>
          <a:r>
            <a:rPr lang="en-US" b="0" i="0" dirty="0" err="1">
              <a:solidFill>
                <a:schemeClr val="tx1">
                  <a:lumMod val="65000"/>
                  <a:lumOff val="35000"/>
                </a:schemeClr>
              </a:solidFill>
              <a:effectLst/>
            </a:rPr>
            <a:t>Adversarially</a:t>
          </a:r>
          <a:r>
            <a:rPr lang="en-US" b="0" i="0" dirty="0">
              <a:solidFill>
                <a:schemeClr val="tx1">
                  <a:lumMod val="65000"/>
                  <a:lumOff val="35000"/>
                </a:schemeClr>
              </a:solidFill>
              <a:effectLst/>
            </a:rPr>
            <a:t> learned anomaly detection (ALAD)</a:t>
          </a:r>
          <a:endParaRPr lang="en-US" dirty="0"/>
        </a:p>
      </dgm:t>
    </dgm:pt>
    <dgm:pt modelId="{91BF2BAF-0E3E-40C2-AF5F-56A9E86C7D2F}" type="parTrans" cxnId="{71532EBA-305F-46F7-97AB-80E5D8B3208B}">
      <dgm:prSet/>
      <dgm:spPr/>
      <dgm:t>
        <a:bodyPr/>
        <a:lstStyle/>
        <a:p>
          <a:endParaRPr lang="en-US"/>
        </a:p>
      </dgm:t>
    </dgm:pt>
    <dgm:pt modelId="{453E6B2B-1CCA-4EBF-850D-58B444AA3267}" type="sibTrans" cxnId="{71532EBA-305F-46F7-97AB-80E5D8B3208B}">
      <dgm:prSet/>
      <dgm:spPr/>
      <dgm:t>
        <a:bodyPr/>
        <a:lstStyle/>
        <a:p>
          <a:endParaRPr lang="en-US"/>
        </a:p>
      </dgm:t>
    </dgm:pt>
    <dgm:pt modelId="{3349FEA4-9BDE-46A7-8FFB-3C937AEB06DB}">
      <dgm:prSet/>
      <dgm:spPr/>
      <dgm:t>
        <a:bodyPr/>
        <a:lstStyle/>
        <a:p>
          <a:r>
            <a:rPr lang="en-US" b="0" i="0">
              <a:solidFill>
                <a:schemeClr val="tx1">
                  <a:lumMod val="65000"/>
                  <a:lumOff val="35000"/>
                </a:schemeClr>
              </a:solidFill>
              <a:effectLst/>
            </a:rPr>
            <a:t>Mahalanobis Distance</a:t>
          </a:r>
          <a:endParaRPr lang="en-US" b="0" i="0" dirty="0">
            <a:solidFill>
              <a:schemeClr val="tx1">
                <a:lumMod val="65000"/>
                <a:lumOff val="35000"/>
              </a:schemeClr>
            </a:solidFill>
            <a:effectLst/>
          </a:endParaRPr>
        </a:p>
      </dgm:t>
    </dgm:pt>
    <dgm:pt modelId="{A8A0A604-70FC-468D-A4FB-E4933DCBD97C}" type="parTrans" cxnId="{8C2A2F8D-D241-469F-89E8-3263959CC498}">
      <dgm:prSet/>
      <dgm:spPr/>
      <dgm:t>
        <a:bodyPr/>
        <a:lstStyle/>
        <a:p>
          <a:endParaRPr lang="en-US"/>
        </a:p>
      </dgm:t>
    </dgm:pt>
    <dgm:pt modelId="{E663753B-C377-4915-A4DB-C750A6342BBE}" type="sibTrans" cxnId="{8C2A2F8D-D241-469F-89E8-3263959CC498}">
      <dgm:prSet/>
      <dgm:spPr/>
      <dgm:t>
        <a:bodyPr/>
        <a:lstStyle/>
        <a:p>
          <a:endParaRPr lang="en-US"/>
        </a:p>
      </dgm:t>
    </dgm:pt>
    <dgm:pt modelId="{FB7F13D2-B148-47C8-B7B6-AC4D67604CFA}">
      <dgm:prSet/>
      <dgm:spPr/>
      <dgm:t>
        <a:bodyPr/>
        <a:lstStyle/>
        <a:p>
          <a:r>
            <a:rPr lang="en-US" b="0" i="0" dirty="0">
              <a:solidFill>
                <a:schemeClr val="tx1">
                  <a:lumMod val="65000"/>
                  <a:lumOff val="35000"/>
                </a:schemeClr>
              </a:solidFill>
              <a:effectLst/>
            </a:rPr>
            <a:t>Out-of-Distribution Detector for Neural Networks (ODIN).</a:t>
          </a:r>
        </a:p>
      </dgm:t>
    </dgm:pt>
    <dgm:pt modelId="{5D6280D2-005A-49D0-862E-5FE5D5749A73}" type="parTrans" cxnId="{BB85C240-4A22-4236-9D1C-38D7884DDC74}">
      <dgm:prSet/>
      <dgm:spPr/>
      <dgm:t>
        <a:bodyPr/>
        <a:lstStyle/>
        <a:p>
          <a:endParaRPr lang="en-US"/>
        </a:p>
      </dgm:t>
    </dgm:pt>
    <dgm:pt modelId="{8C4EB494-C3F4-4702-B56F-A9E8CFFE3561}" type="sibTrans" cxnId="{BB85C240-4A22-4236-9D1C-38D7884DDC74}">
      <dgm:prSet/>
      <dgm:spPr/>
      <dgm:t>
        <a:bodyPr/>
        <a:lstStyle/>
        <a:p>
          <a:endParaRPr lang="en-US"/>
        </a:p>
      </dgm:t>
    </dgm:pt>
    <dgm:pt modelId="{65CBF0C4-3257-49D6-96BE-6887D6F128E4}">
      <dgm:prSet/>
      <dgm:spPr/>
      <dgm:t>
        <a:bodyPr/>
        <a:lstStyle/>
        <a:p>
          <a:r>
            <a:rPr lang="en-US">
              <a:solidFill>
                <a:schemeClr val="tx1">
                  <a:lumMod val="65000"/>
                  <a:lumOff val="35000"/>
                </a:schemeClr>
              </a:solidFill>
            </a:rPr>
            <a:t>Residual Network (ResNet)</a:t>
          </a:r>
          <a:endParaRPr lang="en-US" dirty="0">
            <a:solidFill>
              <a:schemeClr val="tx1">
                <a:lumMod val="65000"/>
                <a:lumOff val="35000"/>
              </a:schemeClr>
            </a:solidFill>
          </a:endParaRPr>
        </a:p>
      </dgm:t>
    </dgm:pt>
    <dgm:pt modelId="{C52EC32E-7E3E-4A04-B33F-D158838BBCE2}" type="parTrans" cxnId="{B429F71B-9B99-4242-96B9-E87968768EB9}">
      <dgm:prSet/>
      <dgm:spPr/>
      <dgm:t>
        <a:bodyPr/>
        <a:lstStyle/>
        <a:p>
          <a:endParaRPr lang="en-US"/>
        </a:p>
      </dgm:t>
    </dgm:pt>
    <dgm:pt modelId="{9590ACDE-DBE6-4DDA-9284-FF502373F88D}" type="sibTrans" cxnId="{B429F71B-9B99-4242-96B9-E87968768EB9}">
      <dgm:prSet/>
      <dgm:spPr/>
      <dgm:t>
        <a:bodyPr/>
        <a:lstStyle/>
        <a:p>
          <a:endParaRPr lang="en-US"/>
        </a:p>
      </dgm:t>
    </dgm:pt>
    <dgm:pt modelId="{CAC546BA-6734-4772-B19D-9EAD3B424EF1}">
      <dgm:prSet/>
      <dgm:spPr/>
      <dgm:t>
        <a:bodyPr/>
        <a:lstStyle/>
        <a:p>
          <a:r>
            <a:rPr lang="en-US">
              <a:solidFill>
                <a:schemeClr val="tx1">
                  <a:lumMod val="65000"/>
                  <a:lumOff val="35000"/>
                </a:schemeClr>
              </a:solidFill>
            </a:rPr>
            <a:t>Densely Connected Convolutional Networks (DenseNet)</a:t>
          </a:r>
          <a:endParaRPr lang="en-US" dirty="0">
            <a:solidFill>
              <a:schemeClr val="tx1">
                <a:lumMod val="65000"/>
                <a:lumOff val="35000"/>
              </a:schemeClr>
            </a:solidFill>
          </a:endParaRPr>
        </a:p>
      </dgm:t>
    </dgm:pt>
    <dgm:pt modelId="{58C3AF77-68B1-4AD4-A284-036DD2E8D01B}" type="parTrans" cxnId="{38B4B1D6-0030-4BEC-B55C-89FACF50E161}">
      <dgm:prSet/>
      <dgm:spPr/>
      <dgm:t>
        <a:bodyPr/>
        <a:lstStyle/>
        <a:p>
          <a:endParaRPr lang="en-US"/>
        </a:p>
      </dgm:t>
    </dgm:pt>
    <dgm:pt modelId="{50D6C4FC-4B7D-43F4-AC94-DBCAB57FCF03}" type="sibTrans" cxnId="{38B4B1D6-0030-4BEC-B55C-89FACF50E161}">
      <dgm:prSet/>
      <dgm:spPr/>
      <dgm:t>
        <a:bodyPr/>
        <a:lstStyle/>
        <a:p>
          <a:endParaRPr lang="en-US"/>
        </a:p>
      </dgm:t>
    </dgm:pt>
    <dgm:pt modelId="{72E20B79-1460-482C-BBB9-A23AB04BFB8E}">
      <dgm:prSet/>
      <dgm:spPr/>
      <dgm:t>
        <a:bodyPr/>
        <a:lstStyle/>
        <a:p>
          <a:r>
            <a:rPr lang="en-US" b="0" i="0" dirty="0">
              <a:solidFill>
                <a:schemeClr val="tx1">
                  <a:lumMod val="65000"/>
                  <a:lumOff val="35000"/>
                </a:schemeClr>
              </a:solidFill>
              <a:effectLst/>
            </a:rPr>
            <a:t>Pyramid Localization Network (PYLON) </a:t>
          </a:r>
        </a:p>
      </dgm:t>
    </dgm:pt>
    <dgm:pt modelId="{B06DC479-F5A4-4A0D-8775-FC90A92FDDDD}" type="parTrans" cxnId="{F29A7AD4-8121-4D5B-BB16-17BB64E65621}">
      <dgm:prSet/>
      <dgm:spPr/>
      <dgm:t>
        <a:bodyPr/>
        <a:lstStyle/>
        <a:p>
          <a:endParaRPr lang="en-US"/>
        </a:p>
      </dgm:t>
    </dgm:pt>
    <dgm:pt modelId="{27709E5E-F533-485E-A72C-41275934C010}" type="sibTrans" cxnId="{F29A7AD4-8121-4D5B-BB16-17BB64E65621}">
      <dgm:prSet/>
      <dgm:spPr/>
      <dgm:t>
        <a:bodyPr/>
        <a:lstStyle/>
        <a:p>
          <a:endParaRPr lang="en-US"/>
        </a:p>
      </dgm:t>
    </dgm:pt>
    <dgm:pt modelId="{BC977413-C0C5-400F-8F94-BB6B87CDC9C5}">
      <dgm:prSet/>
      <dgm:spPr/>
      <dgm:t>
        <a:bodyPr/>
        <a:lstStyle/>
        <a:p>
          <a:r>
            <a:rPr lang="en-US" b="0" i="0">
              <a:solidFill>
                <a:schemeClr val="tx1">
                  <a:lumMod val="65000"/>
                  <a:lumOff val="35000"/>
                </a:schemeClr>
              </a:solidFill>
              <a:effectLst/>
            </a:rPr>
            <a:t>f-AnoGAN</a:t>
          </a:r>
          <a:endParaRPr lang="en-US" b="0" i="0" dirty="0">
            <a:solidFill>
              <a:schemeClr val="tx1">
                <a:lumMod val="65000"/>
                <a:lumOff val="35000"/>
              </a:schemeClr>
            </a:solidFill>
            <a:effectLst/>
          </a:endParaRPr>
        </a:p>
      </dgm:t>
    </dgm:pt>
    <dgm:pt modelId="{72C1282F-3FE4-4DA6-810A-1D66F1009394}" type="parTrans" cxnId="{F3999B23-0B10-4BEE-9E83-9A19020C1E73}">
      <dgm:prSet/>
      <dgm:spPr/>
      <dgm:t>
        <a:bodyPr/>
        <a:lstStyle/>
        <a:p>
          <a:endParaRPr lang="en-US"/>
        </a:p>
      </dgm:t>
    </dgm:pt>
    <dgm:pt modelId="{0AC4AD96-CCF7-4C36-892E-140609827FEC}" type="sibTrans" cxnId="{F3999B23-0B10-4BEE-9E83-9A19020C1E73}">
      <dgm:prSet/>
      <dgm:spPr/>
      <dgm:t>
        <a:bodyPr/>
        <a:lstStyle/>
        <a:p>
          <a:endParaRPr lang="en-US"/>
        </a:p>
      </dgm:t>
    </dgm:pt>
    <dgm:pt modelId="{751EFBC2-9EC5-40DA-A6C9-3C9F6A6D5A7E}">
      <dgm:prSet/>
      <dgm:spPr/>
      <dgm:t>
        <a:bodyPr/>
        <a:lstStyle/>
        <a:p>
          <a:r>
            <a:rPr lang="en-US" b="0" i="0">
              <a:solidFill>
                <a:schemeClr val="tx1">
                  <a:lumMod val="65000"/>
                  <a:lumOff val="35000"/>
                </a:schemeClr>
              </a:solidFill>
              <a:effectLst/>
            </a:rPr>
            <a:t>The Efficient GAN-Based Anomaly Detection (EGBAD)</a:t>
          </a:r>
          <a:endParaRPr lang="en-US" b="0" i="0" dirty="0">
            <a:solidFill>
              <a:schemeClr val="tx1">
                <a:lumMod val="65000"/>
                <a:lumOff val="35000"/>
              </a:schemeClr>
            </a:solidFill>
            <a:effectLst/>
          </a:endParaRPr>
        </a:p>
      </dgm:t>
    </dgm:pt>
    <dgm:pt modelId="{D19B1A07-1C89-4066-806C-C7F43D976FAD}" type="parTrans" cxnId="{66BF760A-8F96-4B3E-A185-167395085506}">
      <dgm:prSet/>
      <dgm:spPr/>
      <dgm:t>
        <a:bodyPr/>
        <a:lstStyle/>
        <a:p>
          <a:endParaRPr lang="en-US"/>
        </a:p>
      </dgm:t>
    </dgm:pt>
    <dgm:pt modelId="{974CE809-0F57-403C-ABE9-1B3FC3954C8D}" type="sibTrans" cxnId="{66BF760A-8F96-4B3E-A185-167395085506}">
      <dgm:prSet/>
      <dgm:spPr/>
      <dgm:t>
        <a:bodyPr/>
        <a:lstStyle/>
        <a:p>
          <a:endParaRPr lang="en-US"/>
        </a:p>
      </dgm:t>
    </dgm:pt>
    <dgm:pt modelId="{A9504AE0-4DED-47D8-84ED-CD13E2749B81}">
      <dgm:prSet/>
      <dgm:spPr/>
      <dgm:t>
        <a:bodyPr/>
        <a:lstStyle/>
        <a:p>
          <a:r>
            <a:rPr lang="en-US" b="0" i="0">
              <a:solidFill>
                <a:schemeClr val="tx1">
                  <a:lumMod val="65000"/>
                  <a:lumOff val="35000"/>
                </a:schemeClr>
              </a:solidFill>
              <a:effectLst/>
            </a:rPr>
            <a:t>GANomaly</a:t>
          </a:r>
          <a:endParaRPr lang="en-US" dirty="0">
            <a:solidFill>
              <a:schemeClr val="tx1">
                <a:lumMod val="65000"/>
                <a:lumOff val="35000"/>
              </a:schemeClr>
            </a:solidFill>
          </a:endParaRPr>
        </a:p>
      </dgm:t>
    </dgm:pt>
    <dgm:pt modelId="{F7642E9F-3EDD-438B-9DD8-6253A3995056}" type="parTrans" cxnId="{2307D857-2AC8-4242-82DC-531ED87F3BDC}">
      <dgm:prSet/>
      <dgm:spPr/>
      <dgm:t>
        <a:bodyPr/>
        <a:lstStyle/>
        <a:p>
          <a:endParaRPr lang="en-US"/>
        </a:p>
      </dgm:t>
    </dgm:pt>
    <dgm:pt modelId="{5230E183-0250-427F-8686-B301C5223945}" type="sibTrans" cxnId="{2307D857-2AC8-4242-82DC-531ED87F3BDC}">
      <dgm:prSet/>
      <dgm:spPr/>
      <dgm:t>
        <a:bodyPr/>
        <a:lstStyle/>
        <a:p>
          <a:endParaRPr lang="en-US"/>
        </a:p>
      </dgm:t>
    </dgm:pt>
    <dgm:pt modelId="{79AD04A8-6620-4A99-B241-FB56F01E526C}">
      <dgm:prSet/>
      <dgm:spPr/>
      <dgm:t>
        <a:bodyPr/>
        <a:lstStyle/>
        <a:p>
          <a:r>
            <a:rPr lang="en-US" b="0" i="0" dirty="0" err="1">
              <a:solidFill>
                <a:schemeClr val="tx1">
                  <a:lumMod val="65000"/>
                  <a:lumOff val="35000"/>
                </a:schemeClr>
              </a:solidFill>
              <a:effectLst/>
            </a:rPr>
            <a:t>HealthyGAN</a:t>
          </a:r>
          <a:endParaRPr lang="en-US" dirty="0"/>
        </a:p>
      </dgm:t>
    </dgm:pt>
    <dgm:pt modelId="{759CCBFC-114E-4AA8-A190-95353586BA75}" type="parTrans" cxnId="{90BB686E-4C4E-4AE7-99C5-99F39EA62BFA}">
      <dgm:prSet/>
      <dgm:spPr/>
      <dgm:t>
        <a:bodyPr/>
        <a:lstStyle/>
        <a:p>
          <a:endParaRPr lang="en-US"/>
        </a:p>
      </dgm:t>
    </dgm:pt>
    <dgm:pt modelId="{D2773DD3-099F-463A-964E-C6F853DBF6A1}" type="sibTrans" cxnId="{90BB686E-4C4E-4AE7-99C5-99F39EA62BFA}">
      <dgm:prSet/>
      <dgm:spPr/>
      <dgm:t>
        <a:bodyPr/>
        <a:lstStyle/>
        <a:p>
          <a:endParaRPr lang="en-US"/>
        </a:p>
      </dgm:t>
    </dgm:pt>
    <dgm:pt modelId="{50705BC7-39D2-4501-A701-006CD14C0FEA}" type="pres">
      <dgm:prSet presAssocID="{6BA025B3-E84F-432F-A3BF-5BE4C19EB6C2}" presName="Name0" presStyleCnt="0">
        <dgm:presLayoutVars>
          <dgm:dir/>
          <dgm:animLvl val="lvl"/>
          <dgm:resizeHandles val="exact"/>
        </dgm:presLayoutVars>
      </dgm:prSet>
      <dgm:spPr/>
    </dgm:pt>
    <dgm:pt modelId="{CEB548A4-869E-4A05-A0CA-DF6DAE5773F0}" type="pres">
      <dgm:prSet presAssocID="{8AB28A47-8EFB-47CC-93FF-2D8BABBB0CC4}" presName="composite" presStyleCnt="0"/>
      <dgm:spPr/>
    </dgm:pt>
    <dgm:pt modelId="{8BB51AA6-6FD3-4EE8-95FA-D5E8052825BD}" type="pres">
      <dgm:prSet presAssocID="{8AB28A47-8EFB-47CC-93FF-2D8BABBB0CC4}" presName="parTx" presStyleLbl="alignNode1" presStyleIdx="0" presStyleCnt="3">
        <dgm:presLayoutVars>
          <dgm:chMax val="0"/>
          <dgm:chPref val="0"/>
          <dgm:bulletEnabled val="1"/>
        </dgm:presLayoutVars>
      </dgm:prSet>
      <dgm:spPr/>
    </dgm:pt>
    <dgm:pt modelId="{5C8B1DEB-2213-45FD-B40A-7FB215FBE2D6}" type="pres">
      <dgm:prSet presAssocID="{8AB28A47-8EFB-47CC-93FF-2D8BABBB0CC4}" presName="desTx" presStyleLbl="alignAccFollowNode1" presStyleIdx="0" presStyleCnt="3">
        <dgm:presLayoutVars>
          <dgm:bulletEnabled val="1"/>
        </dgm:presLayoutVars>
      </dgm:prSet>
      <dgm:spPr/>
    </dgm:pt>
    <dgm:pt modelId="{7B4BA448-0370-40D5-A7E8-68F41151D3FA}" type="pres">
      <dgm:prSet presAssocID="{0EC96DB0-E324-4ADF-AF2F-6D599FFD4CF0}" presName="space" presStyleCnt="0"/>
      <dgm:spPr/>
    </dgm:pt>
    <dgm:pt modelId="{E7737454-3B90-4537-933B-1DD14FF25E5E}" type="pres">
      <dgm:prSet presAssocID="{BA4A4D86-E065-4A6A-B112-835C02DF0FE1}" presName="composite" presStyleCnt="0"/>
      <dgm:spPr/>
    </dgm:pt>
    <dgm:pt modelId="{F07AFCBC-2B33-4F1F-9E23-AFFF7AA7AA42}" type="pres">
      <dgm:prSet presAssocID="{BA4A4D86-E065-4A6A-B112-835C02DF0FE1}" presName="parTx" presStyleLbl="alignNode1" presStyleIdx="1" presStyleCnt="3">
        <dgm:presLayoutVars>
          <dgm:chMax val="0"/>
          <dgm:chPref val="0"/>
          <dgm:bulletEnabled val="1"/>
        </dgm:presLayoutVars>
      </dgm:prSet>
      <dgm:spPr/>
    </dgm:pt>
    <dgm:pt modelId="{DB8FEBD9-F9A3-4106-BC33-A8B58732716B}" type="pres">
      <dgm:prSet presAssocID="{BA4A4D86-E065-4A6A-B112-835C02DF0FE1}" presName="desTx" presStyleLbl="alignAccFollowNode1" presStyleIdx="1" presStyleCnt="3">
        <dgm:presLayoutVars>
          <dgm:bulletEnabled val="1"/>
        </dgm:presLayoutVars>
      </dgm:prSet>
      <dgm:spPr/>
    </dgm:pt>
    <dgm:pt modelId="{8936661E-B60F-4ADA-8240-DD0E51A3AFEF}" type="pres">
      <dgm:prSet presAssocID="{109ACC42-5A2E-4951-90F6-01320E11F840}" presName="space" presStyleCnt="0"/>
      <dgm:spPr/>
    </dgm:pt>
    <dgm:pt modelId="{8632EA54-DB5E-442E-9984-E01212D0286A}" type="pres">
      <dgm:prSet presAssocID="{E9D546F2-FA02-42AC-BD3A-F25B1E7C686A}" presName="composite" presStyleCnt="0"/>
      <dgm:spPr/>
    </dgm:pt>
    <dgm:pt modelId="{A83A5193-B062-48CD-806D-F94804753D09}" type="pres">
      <dgm:prSet presAssocID="{E9D546F2-FA02-42AC-BD3A-F25B1E7C686A}" presName="parTx" presStyleLbl="alignNode1" presStyleIdx="2" presStyleCnt="3">
        <dgm:presLayoutVars>
          <dgm:chMax val="0"/>
          <dgm:chPref val="0"/>
          <dgm:bulletEnabled val="1"/>
        </dgm:presLayoutVars>
      </dgm:prSet>
      <dgm:spPr/>
    </dgm:pt>
    <dgm:pt modelId="{A679FCB2-848A-41A2-BA70-0571C12B85F5}" type="pres">
      <dgm:prSet presAssocID="{E9D546F2-FA02-42AC-BD3A-F25B1E7C686A}" presName="desTx" presStyleLbl="alignAccFollowNode1" presStyleIdx="2" presStyleCnt="3">
        <dgm:presLayoutVars>
          <dgm:bulletEnabled val="1"/>
        </dgm:presLayoutVars>
      </dgm:prSet>
      <dgm:spPr/>
    </dgm:pt>
  </dgm:ptLst>
  <dgm:cxnLst>
    <dgm:cxn modelId="{66BF760A-8F96-4B3E-A185-167395085506}" srcId="{E9D546F2-FA02-42AC-BD3A-F25B1E7C686A}" destId="{751EFBC2-9EC5-40DA-A6C9-3C9F6A6D5A7E}" srcOrd="2" destOrd="0" parTransId="{D19B1A07-1C89-4066-806C-C7F43D976FAD}" sibTransId="{974CE809-0F57-403C-ABE9-1B3FC3954C8D}"/>
    <dgm:cxn modelId="{CBDF390B-67F0-44F9-BDFE-8E24E8CF45B2}" type="presOf" srcId="{72E20B79-1460-482C-BBB9-A23AB04BFB8E}" destId="{DB8FEBD9-F9A3-4106-BC33-A8B58732716B}" srcOrd="0" destOrd="3" presId="urn:microsoft.com/office/officeart/2005/8/layout/hList1"/>
    <dgm:cxn modelId="{B429F71B-9B99-4242-96B9-E87968768EB9}" srcId="{BA4A4D86-E065-4A6A-B112-835C02DF0FE1}" destId="{65CBF0C4-3257-49D6-96BE-6887D6F128E4}" srcOrd="1" destOrd="0" parTransId="{C52EC32E-7E3E-4A04-B33F-D158838BBCE2}" sibTransId="{9590ACDE-DBE6-4DDA-9284-FF502373F88D}"/>
    <dgm:cxn modelId="{F3999B23-0B10-4BEE-9E83-9A19020C1E73}" srcId="{E9D546F2-FA02-42AC-BD3A-F25B1E7C686A}" destId="{BC977413-C0C5-400F-8F94-BB6B87CDC9C5}" srcOrd="1" destOrd="0" parTransId="{72C1282F-3FE4-4DA6-810A-1D66F1009394}" sibTransId="{0AC4AD96-CCF7-4C36-892E-140609827FEC}"/>
    <dgm:cxn modelId="{D39FED2C-C8D9-42D6-AD1E-61A3232CA81C}" type="presOf" srcId="{BC977413-C0C5-400F-8F94-BB6B87CDC9C5}" destId="{A679FCB2-848A-41A2-BA70-0571C12B85F5}" srcOrd="0" destOrd="1" presId="urn:microsoft.com/office/officeart/2005/8/layout/hList1"/>
    <dgm:cxn modelId="{11DDEE2C-5E3E-48DB-8492-626BF69E54FD}" type="presOf" srcId="{BA4A4D86-E065-4A6A-B112-835C02DF0FE1}" destId="{F07AFCBC-2B33-4F1F-9E23-AFFF7AA7AA42}" srcOrd="0" destOrd="0" presId="urn:microsoft.com/office/officeart/2005/8/layout/hList1"/>
    <dgm:cxn modelId="{F0446B3C-F14B-4C2F-A404-F4ED4AD64A66}" type="presOf" srcId="{6BA025B3-E84F-432F-A3BF-5BE4C19EB6C2}" destId="{50705BC7-39D2-4501-A701-006CD14C0FEA}" srcOrd="0" destOrd="0" presId="urn:microsoft.com/office/officeart/2005/8/layout/hList1"/>
    <dgm:cxn modelId="{0B80DE3D-7348-44D2-B6C4-5B2B21C89A54}" srcId="{6BA025B3-E84F-432F-A3BF-5BE4C19EB6C2}" destId="{BA4A4D86-E065-4A6A-B112-835C02DF0FE1}" srcOrd="1" destOrd="0" parTransId="{68A14397-930B-4C36-869D-C48D4D9D1F60}" sibTransId="{109ACC42-5A2E-4951-90F6-01320E11F840}"/>
    <dgm:cxn modelId="{BB85C240-4A22-4236-9D1C-38D7884DDC74}" srcId="{8AB28A47-8EFB-47CC-93FF-2D8BABBB0CC4}" destId="{FB7F13D2-B148-47C8-B7B6-AC4D67604CFA}" srcOrd="2" destOrd="0" parTransId="{5D6280D2-005A-49D0-862E-5FE5D5749A73}" sibTransId="{8C4EB494-C3F4-4702-B56F-A9E8CFFE3561}"/>
    <dgm:cxn modelId="{90BB686E-4C4E-4AE7-99C5-99F39EA62BFA}" srcId="{E9D546F2-FA02-42AC-BD3A-F25B1E7C686A}" destId="{79AD04A8-6620-4A99-B241-FB56F01E526C}" srcOrd="4" destOrd="0" parTransId="{759CCBFC-114E-4AA8-A190-95353586BA75}" sibTransId="{D2773DD3-099F-463A-964E-C6F853DBF6A1}"/>
    <dgm:cxn modelId="{99E7004F-ACFA-42A8-B840-8D2EE5D3133E}" srcId="{6BA025B3-E84F-432F-A3BF-5BE4C19EB6C2}" destId="{E9D546F2-FA02-42AC-BD3A-F25B1E7C686A}" srcOrd="2" destOrd="0" parTransId="{A334C052-EAF1-4BE6-930A-69B3E28338AE}" sibTransId="{0A419A7E-A04B-40BF-9DB5-557EEF59B859}"/>
    <dgm:cxn modelId="{2307D857-2AC8-4242-82DC-531ED87F3BDC}" srcId="{E9D546F2-FA02-42AC-BD3A-F25B1E7C686A}" destId="{A9504AE0-4DED-47D8-84ED-CD13E2749B81}" srcOrd="3" destOrd="0" parTransId="{F7642E9F-3EDD-438B-9DD8-6253A3995056}" sibTransId="{5230E183-0250-427F-8686-B301C5223945}"/>
    <dgm:cxn modelId="{D1372D7C-539B-46B2-9CF1-A3682759ED68}" type="presOf" srcId="{3349FEA4-9BDE-46A7-8FFB-3C937AEB06DB}" destId="{5C8B1DEB-2213-45FD-B40A-7FB215FBE2D6}" srcOrd="0" destOrd="1" presId="urn:microsoft.com/office/officeart/2005/8/layout/hList1"/>
    <dgm:cxn modelId="{2F32C67D-FE0B-403F-98ED-D4E3CAA26CE9}" type="presOf" srcId="{D3ED9C8E-B08C-433F-8455-30361EAF1A96}" destId="{5C8B1DEB-2213-45FD-B40A-7FB215FBE2D6}" srcOrd="0" destOrd="0" presId="urn:microsoft.com/office/officeart/2005/8/layout/hList1"/>
    <dgm:cxn modelId="{9A5E3D84-8650-4791-8DE9-B39955A4DF6F}" type="presOf" srcId="{CAC546BA-6734-4772-B19D-9EAD3B424EF1}" destId="{DB8FEBD9-F9A3-4106-BC33-A8B58732716B}" srcOrd="0" destOrd="2" presId="urn:microsoft.com/office/officeart/2005/8/layout/hList1"/>
    <dgm:cxn modelId="{7A723B88-2314-4019-9E1A-15B2602DDBC8}" type="presOf" srcId="{A9504AE0-4DED-47D8-84ED-CD13E2749B81}" destId="{A679FCB2-848A-41A2-BA70-0571C12B85F5}" srcOrd="0" destOrd="3" presId="urn:microsoft.com/office/officeart/2005/8/layout/hList1"/>
    <dgm:cxn modelId="{DA5B8A88-E383-4482-B76E-FDC9BAD30232}" type="presOf" srcId="{79AD04A8-6620-4A99-B241-FB56F01E526C}" destId="{A679FCB2-848A-41A2-BA70-0571C12B85F5}" srcOrd="0" destOrd="4" presId="urn:microsoft.com/office/officeart/2005/8/layout/hList1"/>
    <dgm:cxn modelId="{5F1EAA8B-5A24-47D4-8ABB-540DF50810B8}" type="presOf" srcId="{E9D546F2-FA02-42AC-BD3A-F25B1E7C686A}" destId="{A83A5193-B062-48CD-806D-F94804753D09}" srcOrd="0" destOrd="0" presId="urn:microsoft.com/office/officeart/2005/8/layout/hList1"/>
    <dgm:cxn modelId="{8C2A2F8D-D241-469F-89E8-3263959CC498}" srcId="{8AB28A47-8EFB-47CC-93FF-2D8BABBB0CC4}" destId="{3349FEA4-9BDE-46A7-8FFB-3C937AEB06DB}" srcOrd="1" destOrd="0" parTransId="{A8A0A604-70FC-468D-A4FB-E4933DCBD97C}" sibTransId="{E663753B-C377-4915-A4DB-C750A6342BBE}"/>
    <dgm:cxn modelId="{E57EEE99-FAF2-40AB-BC7C-663786849B2E}" srcId="{BA4A4D86-E065-4A6A-B112-835C02DF0FE1}" destId="{902FCF01-61C3-44C4-9E59-6016DA7AEBC5}" srcOrd="0" destOrd="0" parTransId="{90201BC7-DCE4-4688-A356-32BBE5E10B6A}" sibTransId="{35E883C4-2C5A-4C7B-8B50-01619D25FE97}"/>
    <dgm:cxn modelId="{13F324A3-EDF7-467E-9EB6-7CAFD6D8D549}" type="presOf" srcId="{8AB28A47-8EFB-47CC-93FF-2D8BABBB0CC4}" destId="{8BB51AA6-6FD3-4EE8-95FA-D5E8052825BD}" srcOrd="0" destOrd="0" presId="urn:microsoft.com/office/officeart/2005/8/layout/hList1"/>
    <dgm:cxn modelId="{71C0E8B5-75DE-46B4-9859-61E737FC3991}" type="presOf" srcId="{FB7F13D2-B148-47C8-B7B6-AC4D67604CFA}" destId="{5C8B1DEB-2213-45FD-B40A-7FB215FBE2D6}" srcOrd="0" destOrd="2" presId="urn:microsoft.com/office/officeart/2005/8/layout/hList1"/>
    <dgm:cxn modelId="{71532EBA-305F-46F7-97AB-80E5D8B3208B}" srcId="{E9D546F2-FA02-42AC-BD3A-F25B1E7C686A}" destId="{16240CA3-F0AA-420A-889C-4B7564212D4D}" srcOrd="0" destOrd="0" parTransId="{91BF2BAF-0E3E-40C2-AF5F-56A9E86C7D2F}" sibTransId="{453E6B2B-1CCA-4EBF-850D-58B444AA3267}"/>
    <dgm:cxn modelId="{B7E5E0C2-F664-4237-AB21-3627620E4FC0}" srcId="{6BA025B3-E84F-432F-A3BF-5BE4C19EB6C2}" destId="{8AB28A47-8EFB-47CC-93FF-2D8BABBB0CC4}" srcOrd="0" destOrd="0" parTransId="{038EFB0A-0BED-4566-A4D3-C455771E1470}" sibTransId="{0EC96DB0-E324-4ADF-AF2F-6D599FFD4CF0}"/>
    <dgm:cxn modelId="{CED9A8CD-61A6-43DB-8914-FF31437AAD70}" srcId="{8AB28A47-8EFB-47CC-93FF-2D8BABBB0CC4}" destId="{D3ED9C8E-B08C-433F-8455-30361EAF1A96}" srcOrd="0" destOrd="0" parTransId="{787A48C9-4AEE-410D-8750-122357AAE2A5}" sibTransId="{82A98817-8948-432E-878D-F455B58766E6}"/>
    <dgm:cxn modelId="{618F14CE-C1DB-4733-AD60-6748A40643BD}" type="presOf" srcId="{65CBF0C4-3257-49D6-96BE-6887D6F128E4}" destId="{DB8FEBD9-F9A3-4106-BC33-A8B58732716B}" srcOrd="0" destOrd="1" presId="urn:microsoft.com/office/officeart/2005/8/layout/hList1"/>
    <dgm:cxn modelId="{73ED51CF-8DAF-4D51-BB8E-857A90174FDA}" type="presOf" srcId="{16240CA3-F0AA-420A-889C-4B7564212D4D}" destId="{A679FCB2-848A-41A2-BA70-0571C12B85F5}" srcOrd="0" destOrd="0" presId="urn:microsoft.com/office/officeart/2005/8/layout/hList1"/>
    <dgm:cxn modelId="{A17CD0D3-C9BE-4912-AB23-AD7A334B7633}" type="presOf" srcId="{751EFBC2-9EC5-40DA-A6C9-3C9F6A6D5A7E}" destId="{A679FCB2-848A-41A2-BA70-0571C12B85F5}" srcOrd="0" destOrd="2" presId="urn:microsoft.com/office/officeart/2005/8/layout/hList1"/>
    <dgm:cxn modelId="{7B9814D4-9215-40DB-B1AF-B354E7FAF606}" type="presOf" srcId="{902FCF01-61C3-44C4-9E59-6016DA7AEBC5}" destId="{DB8FEBD9-F9A3-4106-BC33-A8B58732716B}" srcOrd="0" destOrd="0" presId="urn:microsoft.com/office/officeart/2005/8/layout/hList1"/>
    <dgm:cxn modelId="{F29A7AD4-8121-4D5B-BB16-17BB64E65621}" srcId="{BA4A4D86-E065-4A6A-B112-835C02DF0FE1}" destId="{72E20B79-1460-482C-BBB9-A23AB04BFB8E}" srcOrd="3" destOrd="0" parTransId="{B06DC479-F5A4-4A0D-8775-FC90A92FDDDD}" sibTransId="{27709E5E-F533-485E-A72C-41275934C010}"/>
    <dgm:cxn modelId="{38B4B1D6-0030-4BEC-B55C-89FACF50E161}" srcId="{BA4A4D86-E065-4A6A-B112-835C02DF0FE1}" destId="{CAC546BA-6734-4772-B19D-9EAD3B424EF1}" srcOrd="2" destOrd="0" parTransId="{58C3AF77-68B1-4AD4-A284-036DD2E8D01B}" sibTransId="{50D6C4FC-4B7D-43F4-AC94-DBCAB57FCF03}"/>
    <dgm:cxn modelId="{A7CE758A-6462-4850-A30C-8AEF1492FB8A}" type="presParOf" srcId="{50705BC7-39D2-4501-A701-006CD14C0FEA}" destId="{CEB548A4-869E-4A05-A0CA-DF6DAE5773F0}" srcOrd="0" destOrd="0" presId="urn:microsoft.com/office/officeart/2005/8/layout/hList1"/>
    <dgm:cxn modelId="{30241561-FF76-444B-BA97-3DB0AF60DD65}" type="presParOf" srcId="{CEB548A4-869E-4A05-A0CA-DF6DAE5773F0}" destId="{8BB51AA6-6FD3-4EE8-95FA-D5E8052825BD}" srcOrd="0" destOrd="0" presId="urn:microsoft.com/office/officeart/2005/8/layout/hList1"/>
    <dgm:cxn modelId="{638D6D29-AABD-48DF-B9E0-C5A0A317B771}" type="presParOf" srcId="{CEB548A4-869E-4A05-A0CA-DF6DAE5773F0}" destId="{5C8B1DEB-2213-45FD-B40A-7FB215FBE2D6}" srcOrd="1" destOrd="0" presId="urn:microsoft.com/office/officeart/2005/8/layout/hList1"/>
    <dgm:cxn modelId="{76F570F6-D5AA-48B3-8F63-C452A3581AEB}" type="presParOf" srcId="{50705BC7-39D2-4501-A701-006CD14C0FEA}" destId="{7B4BA448-0370-40D5-A7E8-68F41151D3FA}" srcOrd="1" destOrd="0" presId="urn:microsoft.com/office/officeart/2005/8/layout/hList1"/>
    <dgm:cxn modelId="{7F982C25-D650-471F-B1BD-8977BB377C50}" type="presParOf" srcId="{50705BC7-39D2-4501-A701-006CD14C0FEA}" destId="{E7737454-3B90-4537-933B-1DD14FF25E5E}" srcOrd="2" destOrd="0" presId="urn:microsoft.com/office/officeart/2005/8/layout/hList1"/>
    <dgm:cxn modelId="{7F00B116-6EAF-4A29-8B5F-E5FB927DC815}" type="presParOf" srcId="{E7737454-3B90-4537-933B-1DD14FF25E5E}" destId="{F07AFCBC-2B33-4F1F-9E23-AFFF7AA7AA42}" srcOrd="0" destOrd="0" presId="urn:microsoft.com/office/officeart/2005/8/layout/hList1"/>
    <dgm:cxn modelId="{C4F4E533-3D2F-4F28-9757-EEBE057C72A1}" type="presParOf" srcId="{E7737454-3B90-4537-933B-1DD14FF25E5E}" destId="{DB8FEBD9-F9A3-4106-BC33-A8B58732716B}" srcOrd="1" destOrd="0" presId="urn:microsoft.com/office/officeart/2005/8/layout/hList1"/>
    <dgm:cxn modelId="{5FC18DB5-A7C6-4B4D-96C0-433E79145879}" type="presParOf" srcId="{50705BC7-39D2-4501-A701-006CD14C0FEA}" destId="{8936661E-B60F-4ADA-8240-DD0E51A3AFEF}" srcOrd="3" destOrd="0" presId="urn:microsoft.com/office/officeart/2005/8/layout/hList1"/>
    <dgm:cxn modelId="{7C353C8F-F165-4802-8E15-067EB9CF1222}" type="presParOf" srcId="{50705BC7-39D2-4501-A701-006CD14C0FEA}" destId="{8632EA54-DB5E-442E-9984-E01212D0286A}" srcOrd="4" destOrd="0" presId="urn:microsoft.com/office/officeart/2005/8/layout/hList1"/>
    <dgm:cxn modelId="{4D599310-A21B-4A32-829F-BEACAC8B4C09}" type="presParOf" srcId="{8632EA54-DB5E-442E-9984-E01212D0286A}" destId="{A83A5193-B062-48CD-806D-F94804753D09}" srcOrd="0" destOrd="0" presId="urn:microsoft.com/office/officeart/2005/8/layout/hList1"/>
    <dgm:cxn modelId="{BBB1FE48-9C9C-4B25-9FFE-4B1C5AC68E58}" type="presParOf" srcId="{8632EA54-DB5E-442E-9984-E01212D0286A}" destId="{A679FCB2-848A-41A2-BA70-0571C12B85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51AA6-6FD3-4EE8-95FA-D5E8052825BD}">
      <dsp:nvSpPr>
        <dsp:cNvPr id="0" name=""/>
        <dsp:cNvSpPr/>
      </dsp:nvSpPr>
      <dsp:spPr>
        <a:xfrm>
          <a:off x="2540" y="104989"/>
          <a:ext cx="2476500" cy="4320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Font typeface="+mj-lt"/>
            <a:buNone/>
          </a:pPr>
          <a:r>
            <a:rPr lang="en-US" sz="1500" b="1" i="0" kern="1200" dirty="0">
              <a:effectLst/>
            </a:rPr>
            <a:t>Confidence-based Models</a:t>
          </a:r>
          <a:endParaRPr lang="en-US" sz="1500" kern="1200" dirty="0"/>
        </a:p>
      </dsp:txBody>
      <dsp:txXfrm>
        <a:off x="2540" y="104989"/>
        <a:ext cx="2476500" cy="432000"/>
      </dsp:txXfrm>
    </dsp:sp>
    <dsp:sp modelId="{5C8B1DEB-2213-45FD-B40A-7FB215FBE2D6}">
      <dsp:nvSpPr>
        <dsp:cNvPr id="0" name=""/>
        <dsp:cNvSpPr/>
      </dsp:nvSpPr>
      <dsp:spPr>
        <a:xfrm>
          <a:off x="2540" y="536989"/>
          <a:ext cx="2476500" cy="2067354"/>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solidFill>
                <a:schemeClr val="tx1">
                  <a:lumMod val="65000"/>
                  <a:lumOff val="35000"/>
                </a:schemeClr>
              </a:solidFill>
              <a:effectLst/>
            </a:rPr>
            <a:t>Maximum Class Probability (MCP)</a:t>
          </a:r>
          <a:endParaRPr lang="en-US" sz="1500" kern="1200" dirty="0"/>
        </a:p>
        <a:p>
          <a:pPr marL="114300" lvl="1" indent="-114300" algn="l" defTabSz="666750">
            <a:lnSpc>
              <a:spcPct val="90000"/>
            </a:lnSpc>
            <a:spcBef>
              <a:spcPct val="0"/>
            </a:spcBef>
            <a:spcAft>
              <a:spcPct val="15000"/>
            </a:spcAft>
            <a:buChar char="•"/>
          </a:pPr>
          <a:r>
            <a:rPr lang="en-US" sz="1500" b="0" i="0" kern="1200">
              <a:solidFill>
                <a:schemeClr val="tx1">
                  <a:lumMod val="65000"/>
                  <a:lumOff val="35000"/>
                </a:schemeClr>
              </a:solidFill>
              <a:effectLst/>
            </a:rPr>
            <a:t>Mahalanobis Distance</a:t>
          </a:r>
          <a:endParaRPr lang="en-US" sz="1500" b="0" i="0" kern="1200" dirty="0">
            <a:solidFill>
              <a:schemeClr val="tx1">
                <a:lumMod val="65000"/>
                <a:lumOff val="35000"/>
              </a:schemeClr>
            </a:solidFill>
            <a:effectLst/>
          </a:endParaRPr>
        </a:p>
        <a:p>
          <a:pPr marL="114300" lvl="1" indent="-114300" algn="l" defTabSz="666750">
            <a:lnSpc>
              <a:spcPct val="90000"/>
            </a:lnSpc>
            <a:spcBef>
              <a:spcPct val="0"/>
            </a:spcBef>
            <a:spcAft>
              <a:spcPct val="15000"/>
            </a:spcAft>
            <a:buChar char="•"/>
          </a:pPr>
          <a:r>
            <a:rPr lang="en-US" sz="1500" b="0" i="0" kern="1200" dirty="0">
              <a:solidFill>
                <a:schemeClr val="tx1">
                  <a:lumMod val="65000"/>
                  <a:lumOff val="35000"/>
                </a:schemeClr>
              </a:solidFill>
              <a:effectLst/>
            </a:rPr>
            <a:t>Out-of-Distribution Detector for Neural Networks (ODIN).</a:t>
          </a:r>
        </a:p>
      </dsp:txBody>
      <dsp:txXfrm>
        <a:off x="2540" y="536989"/>
        <a:ext cx="2476500" cy="2067354"/>
      </dsp:txXfrm>
    </dsp:sp>
    <dsp:sp modelId="{F07AFCBC-2B33-4F1F-9E23-AFFF7AA7AA42}">
      <dsp:nvSpPr>
        <dsp:cNvPr id="0" name=""/>
        <dsp:cNvSpPr/>
      </dsp:nvSpPr>
      <dsp:spPr>
        <a:xfrm>
          <a:off x="2825750" y="104989"/>
          <a:ext cx="2476500" cy="4320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Font typeface="+mj-lt"/>
            <a:buNone/>
          </a:pPr>
          <a:r>
            <a:rPr lang="en-US" sz="1500" b="1" i="0" kern="1200" dirty="0">
              <a:effectLst/>
            </a:rPr>
            <a:t>Classification Models</a:t>
          </a:r>
          <a:endParaRPr lang="en-US" sz="1500" kern="1200" dirty="0"/>
        </a:p>
      </dsp:txBody>
      <dsp:txXfrm>
        <a:off x="2825750" y="104989"/>
        <a:ext cx="2476500" cy="432000"/>
      </dsp:txXfrm>
    </dsp:sp>
    <dsp:sp modelId="{DB8FEBD9-F9A3-4106-BC33-A8B58732716B}">
      <dsp:nvSpPr>
        <dsp:cNvPr id="0" name=""/>
        <dsp:cNvSpPr/>
      </dsp:nvSpPr>
      <dsp:spPr>
        <a:xfrm>
          <a:off x="2825750" y="536989"/>
          <a:ext cx="2476500" cy="2067354"/>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solidFill>
                <a:schemeClr val="tx1">
                  <a:lumMod val="65000"/>
                  <a:lumOff val="35000"/>
                </a:schemeClr>
              </a:solidFill>
              <a:effectLst/>
            </a:rPr>
            <a:t>Visual Geometry Group (VGG)</a:t>
          </a:r>
          <a:endParaRPr lang="en-US" sz="1500" kern="1200" dirty="0"/>
        </a:p>
        <a:p>
          <a:pPr marL="114300" lvl="1" indent="-114300" algn="l" defTabSz="666750">
            <a:lnSpc>
              <a:spcPct val="90000"/>
            </a:lnSpc>
            <a:spcBef>
              <a:spcPct val="0"/>
            </a:spcBef>
            <a:spcAft>
              <a:spcPct val="15000"/>
            </a:spcAft>
            <a:buChar char="•"/>
          </a:pPr>
          <a:r>
            <a:rPr lang="en-US" sz="1500" kern="1200">
              <a:solidFill>
                <a:schemeClr val="tx1">
                  <a:lumMod val="65000"/>
                  <a:lumOff val="35000"/>
                </a:schemeClr>
              </a:solidFill>
            </a:rPr>
            <a:t>Residual Network (ResNet)</a:t>
          </a:r>
          <a:endParaRPr lang="en-US" sz="1500" kern="1200" dirty="0">
            <a:solidFill>
              <a:schemeClr val="tx1">
                <a:lumMod val="65000"/>
                <a:lumOff val="35000"/>
              </a:schemeClr>
            </a:solidFill>
          </a:endParaRPr>
        </a:p>
        <a:p>
          <a:pPr marL="114300" lvl="1" indent="-114300" algn="l" defTabSz="666750">
            <a:lnSpc>
              <a:spcPct val="90000"/>
            </a:lnSpc>
            <a:spcBef>
              <a:spcPct val="0"/>
            </a:spcBef>
            <a:spcAft>
              <a:spcPct val="15000"/>
            </a:spcAft>
            <a:buChar char="•"/>
          </a:pPr>
          <a:r>
            <a:rPr lang="en-US" sz="1500" kern="1200">
              <a:solidFill>
                <a:schemeClr val="tx1">
                  <a:lumMod val="65000"/>
                  <a:lumOff val="35000"/>
                </a:schemeClr>
              </a:solidFill>
            </a:rPr>
            <a:t>Densely Connected Convolutional Networks (DenseNet)</a:t>
          </a:r>
          <a:endParaRPr lang="en-US" sz="1500" kern="1200" dirty="0">
            <a:solidFill>
              <a:schemeClr val="tx1">
                <a:lumMod val="65000"/>
                <a:lumOff val="35000"/>
              </a:schemeClr>
            </a:solidFill>
          </a:endParaRPr>
        </a:p>
        <a:p>
          <a:pPr marL="114300" lvl="1" indent="-114300" algn="l" defTabSz="666750">
            <a:lnSpc>
              <a:spcPct val="90000"/>
            </a:lnSpc>
            <a:spcBef>
              <a:spcPct val="0"/>
            </a:spcBef>
            <a:spcAft>
              <a:spcPct val="15000"/>
            </a:spcAft>
            <a:buChar char="•"/>
          </a:pPr>
          <a:r>
            <a:rPr lang="en-US" sz="1500" b="0" i="0" kern="1200" dirty="0">
              <a:solidFill>
                <a:schemeClr val="tx1">
                  <a:lumMod val="65000"/>
                  <a:lumOff val="35000"/>
                </a:schemeClr>
              </a:solidFill>
              <a:effectLst/>
            </a:rPr>
            <a:t>Pyramid Localization Network (PYLON) </a:t>
          </a:r>
        </a:p>
      </dsp:txBody>
      <dsp:txXfrm>
        <a:off x="2825750" y="536989"/>
        <a:ext cx="2476500" cy="2067354"/>
      </dsp:txXfrm>
    </dsp:sp>
    <dsp:sp modelId="{A83A5193-B062-48CD-806D-F94804753D09}">
      <dsp:nvSpPr>
        <dsp:cNvPr id="0" name=""/>
        <dsp:cNvSpPr/>
      </dsp:nvSpPr>
      <dsp:spPr>
        <a:xfrm>
          <a:off x="5648960" y="104989"/>
          <a:ext cx="2476500" cy="4320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Font typeface="+mj-lt"/>
            <a:buNone/>
          </a:pPr>
          <a:r>
            <a:rPr lang="en-US" sz="1500" b="1" i="0" kern="1200" dirty="0">
              <a:effectLst/>
            </a:rPr>
            <a:t>Generative Models</a:t>
          </a:r>
        </a:p>
      </dsp:txBody>
      <dsp:txXfrm>
        <a:off x="5648960" y="104989"/>
        <a:ext cx="2476500" cy="432000"/>
      </dsp:txXfrm>
    </dsp:sp>
    <dsp:sp modelId="{A679FCB2-848A-41A2-BA70-0571C12B85F5}">
      <dsp:nvSpPr>
        <dsp:cNvPr id="0" name=""/>
        <dsp:cNvSpPr/>
      </dsp:nvSpPr>
      <dsp:spPr>
        <a:xfrm>
          <a:off x="5648960" y="536989"/>
          <a:ext cx="2476500" cy="2067354"/>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err="1">
              <a:solidFill>
                <a:schemeClr val="tx1">
                  <a:lumMod val="65000"/>
                  <a:lumOff val="35000"/>
                </a:schemeClr>
              </a:solidFill>
              <a:effectLst/>
            </a:rPr>
            <a:t>Adversarially</a:t>
          </a:r>
          <a:r>
            <a:rPr lang="en-US" sz="1500" b="0" i="0" kern="1200" dirty="0">
              <a:solidFill>
                <a:schemeClr val="tx1">
                  <a:lumMod val="65000"/>
                  <a:lumOff val="35000"/>
                </a:schemeClr>
              </a:solidFill>
              <a:effectLst/>
            </a:rPr>
            <a:t> learned anomaly detection (ALAD)</a:t>
          </a:r>
          <a:endParaRPr lang="en-US" sz="1500" kern="1200" dirty="0"/>
        </a:p>
        <a:p>
          <a:pPr marL="114300" lvl="1" indent="-114300" algn="l" defTabSz="666750">
            <a:lnSpc>
              <a:spcPct val="90000"/>
            </a:lnSpc>
            <a:spcBef>
              <a:spcPct val="0"/>
            </a:spcBef>
            <a:spcAft>
              <a:spcPct val="15000"/>
            </a:spcAft>
            <a:buChar char="•"/>
          </a:pPr>
          <a:r>
            <a:rPr lang="en-US" sz="1500" b="0" i="0" kern="1200">
              <a:solidFill>
                <a:schemeClr val="tx1">
                  <a:lumMod val="65000"/>
                  <a:lumOff val="35000"/>
                </a:schemeClr>
              </a:solidFill>
              <a:effectLst/>
            </a:rPr>
            <a:t>f-AnoGAN</a:t>
          </a:r>
          <a:endParaRPr lang="en-US" sz="1500" b="0" i="0" kern="1200" dirty="0">
            <a:solidFill>
              <a:schemeClr val="tx1">
                <a:lumMod val="65000"/>
                <a:lumOff val="35000"/>
              </a:schemeClr>
            </a:solidFill>
            <a:effectLst/>
          </a:endParaRPr>
        </a:p>
        <a:p>
          <a:pPr marL="114300" lvl="1" indent="-114300" algn="l" defTabSz="666750">
            <a:lnSpc>
              <a:spcPct val="90000"/>
            </a:lnSpc>
            <a:spcBef>
              <a:spcPct val="0"/>
            </a:spcBef>
            <a:spcAft>
              <a:spcPct val="15000"/>
            </a:spcAft>
            <a:buChar char="•"/>
          </a:pPr>
          <a:r>
            <a:rPr lang="en-US" sz="1500" b="0" i="0" kern="1200">
              <a:solidFill>
                <a:schemeClr val="tx1">
                  <a:lumMod val="65000"/>
                  <a:lumOff val="35000"/>
                </a:schemeClr>
              </a:solidFill>
              <a:effectLst/>
            </a:rPr>
            <a:t>The Efficient GAN-Based Anomaly Detection (EGBAD)</a:t>
          </a:r>
          <a:endParaRPr lang="en-US" sz="1500" b="0" i="0" kern="1200" dirty="0">
            <a:solidFill>
              <a:schemeClr val="tx1">
                <a:lumMod val="65000"/>
                <a:lumOff val="35000"/>
              </a:schemeClr>
            </a:solidFill>
            <a:effectLst/>
          </a:endParaRPr>
        </a:p>
        <a:p>
          <a:pPr marL="114300" lvl="1" indent="-114300" algn="l" defTabSz="666750">
            <a:lnSpc>
              <a:spcPct val="90000"/>
            </a:lnSpc>
            <a:spcBef>
              <a:spcPct val="0"/>
            </a:spcBef>
            <a:spcAft>
              <a:spcPct val="15000"/>
            </a:spcAft>
            <a:buChar char="•"/>
          </a:pPr>
          <a:r>
            <a:rPr lang="en-US" sz="1500" b="0" i="0" kern="1200">
              <a:solidFill>
                <a:schemeClr val="tx1">
                  <a:lumMod val="65000"/>
                  <a:lumOff val="35000"/>
                </a:schemeClr>
              </a:solidFill>
              <a:effectLst/>
            </a:rPr>
            <a:t>GANomaly</a:t>
          </a:r>
          <a:endParaRPr lang="en-US" sz="1500" kern="1200" dirty="0">
            <a:solidFill>
              <a:schemeClr val="tx1">
                <a:lumMod val="65000"/>
                <a:lumOff val="35000"/>
              </a:schemeClr>
            </a:solidFill>
          </a:endParaRPr>
        </a:p>
        <a:p>
          <a:pPr marL="114300" lvl="1" indent="-114300" algn="l" defTabSz="666750">
            <a:lnSpc>
              <a:spcPct val="90000"/>
            </a:lnSpc>
            <a:spcBef>
              <a:spcPct val="0"/>
            </a:spcBef>
            <a:spcAft>
              <a:spcPct val="15000"/>
            </a:spcAft>
            <a:buChar char="•"/>
          </a:pPr>
          <a:r>
            <a:rPr lang="en-US" sz="1500" b="0" i="0" kern="1200" dirty="0" err="1">
              <a:solidFill>
                <a:schemeClr val="tx1">
                  <a:lumMod val="65000"/>
                  <a:lumOff val="35000"/>
                </a:schemeClr>
              </a:solidFill>
              <a:effectLst/>
            </a:rPr>
            <a:t>HealthyGAN</a:t>
          </a:r>
          <a:endParaRPr lang="en-US" sz="1500" kern="1200" dirty="0"/>
        </a:p>
      </dsp:txBody>
      <dsp:txXfrm>
        <a:off x="5648960" y="536989"/>
        <a:ext cx="2476500" cy="20673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F0E8EA-B293-DD99-4417-96F3ACF3BB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AE96D5-661B-1C19-3AE3-80BFC9042A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D70E61-3ED5-478B-886C-98E46C0CD4D5}" type="datetimeFigureOut">
              <a:rPr lang="en-US" smtClean="0"/>
              <a:t>6/24/2023</a:t>
            </a:fld>
            <a:endParaRPr lang="en-US"/>
          </a:p>
        </p:txBody>
      </p:sp>
      <p:sp>
        <p:nvSpPr>
          <p:cNvPr id="4" name="Footer Placeholder 3">
            <a:extLst>
              <a:ext uri="{FF2B5EF4-FFF2-40B4-BE49-F238E27FC236}">
                <a16:creationId xmlns:a16="http://schemas.microsoft.com/office/drawing/2014/main" id="{27BD0CF9-7956-B871-85D1-B221356E8B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F93F94-A09D-E0CA-B252-7717A5A5DD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282FD-1F57-45A6-8719-8DD6AB906CFA}" type="slidenum">
              <a:rPr lang="en-US" smtClean="0"/>
              <a:t>‹#›</a:t>
            </a:fld>
            <a:endParaRPr lang="en-US"/>
          </a:p>
        </p:txBody>
      </p:sp>
    </p:spTree>
    <p:extLst>
      <p:ext uri="{BB962C8B-B14F-4D97-AF65-F5344CB8AC3E}">
        <p14:creationId xmlns:p14="http://schemas.microsoft.com/office/powerpoint/2010/main" val="20456389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z="1050" smtClean="0">
                <a:solidFill>
                  <a:schemeClr val="tx1"/>
                </a:solidFill>
                <a:latin typeface="Arial" panose="020B0604020202020204" pitchFamily="34" charset="0"/>
                <a:cs typeface="Arial" panose="020B0604020202020204" pitchFamily="34" charset="0"/>
              </a:rPr>
              <a:t>‹#›</a:t>
            </a:fld>
            <a:endParaRPr lang="en-TH"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06/24/2023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06/24/2023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220080" y="5454416"/>
            <a:ext cx="12269867" cy="299056"/>
          </a:xfrm>
          <a:prstGeom prst="rect">
            <a:avLst/>
          </a:prstGeom>
        </p:spPr>
        <p:txBody>
          <a:bodyPr lIns="0" tIns="0" rIns="0" bIns="0" rtlCol="0" anchor="t">
            <a:spAutoFit/>
          </a:bodyPr>
          <a:lstStyle/>
          <a:p>
            <a:pPr algn="ctr">
              <a:lnSpc>
                <a:spcPts val="2300"/>
              </a:lnSpc>
              <a:spcBef>
                <a:spcPct val="0"/>
              </a:spcBef>
            </a:pPr>
            <a:r>
              <a:rPr lang="en-US" sz="2000" dirty="0">
                <a:latin typeface="Arial Bold"/>
              </a:rPr>
              <a:t>The 20th International Joint Conference on Computer Science and Software Engineering</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615553"/>
          </a:xfrm>
          <a:prstGeom prst="rect">
            <a:avLst/>
          </a:prstGeom>
        </p:spPr>
        <p:txBody>
          <a:bodyPr lIns="0" tIns="0" rIns="0" bIns="0" rtlCol="0" anchor="t">
            <a:spAutoFit/>
          </a:bodyPr>
          <a:lstStyle/>
          <a:p>
            <a:pPr algn="ctr">
              <a:spcBef>
                <a:spcPct val="0"/>
              </a:spcBef>
            </a:pPr>
            <a:r>
              <a:rPr lang="en-US" sz="2000" dirty="0">
                <a:latin typeface="Arial Bold"/>
              </a:rPr>
              <a:t>28</a:t>
            </a:r>
            <a:r>
              <a:rPr lang="en-US" sz="2000" baseline="30000" dirty="0">
                <a:latin typeface="Arial Bold"/>
              </a:rPr>
              <a:t>th</a:t>
            </a:r>
            <a:r>
              <a:rPr lang="en-US" sz="2000" dirty="0">
                <a:latin typeface="Arial Bold"/>
              </a:rPr>
              <a:t> June-1</a:t>
            </a:r>
            <a:r>
              <a:rPr lang="en-US" sz="2000" baseline="30000" dirty="0">
                <a:latin typeface="Arial Bold"/>
              </a:rPr>
              <a:t>st</a:t>
            </a:r>
            <a:r>
              <a:rPr lang="en-US" sz="2000" dirty="0">
                <a:latin typeface="Arial Bold"/>
              </a:rPr>
              <a:t> July 2023</a:t>
            </a:r>
          </a:p>
          <a:p>
            <a:pPr algn="ctr"/>
            <a:r>
              <a:rPr lang="en-US" sz="2000" dirty="0" err="1">
                <a:latin typeface="Arial Bold"/>
              </a:rPr>
              <a:t>Naresuan</a:t>
            </a:r>
            <a:r>
              <a:rPr lang="en-US" sz="2000" dirty="0">
                <a:latin typeface="Arial Bold"/>
              </a:rPr>
              <a:t> University </a:t>
            </a:r>
            <a:r>
              <a:rPr lang="en-US" sz="2000" dirty="0" err="1">
                <a:latin typeface="Arial Bold"/>
              </a:rPr>
              <a:t>Phitsanulok</a:t>
            </a:r>
            <a:r>
              <a:rPr lang="en-US" sz="2000" dirty="0">
                <a:latin typeface="Arial Bold"/>
              </a:rPr>
              <a:t>, THAILAND</a:t>
            </a:r>
          </a:p>
        </p:txBody>
      </p:sp>
      <p:sp>
        <p:nvSpPr>
          <p:cNvPr id="2" name="TextBox 1">
            <a:extLst>
              <a:ext uri="{FF2B5EF4-FFF2-40B4-BE49-F238E27FC236}">
                <a16:creationId xmlns:a16="http://schemas.microsoft.com/office/drawing/2014/main" id="{E028052D-C585-5683-A85B-9532ABBDB70E}"/>
              </a:ext>
            </a:extLst>
          </p:cNvPr>
          <p:cNvSpPr txBox="1"/>
          <p:nvPr/>
        </p:nvSpPr>
        <p:spPr>
          <a:xfrm>
            <a:off x="843806" y="3686491"/>
            <a:ext cx="3493842" cy="706604"/>
          </a:xfrm>
          <a:prstGeom prst="rect">
            <a:avLst/>
          </a:prstGeom>
        </p:spPr>
        <p:txBody>
          <a:bodyPr wrap="square" lIns="0" tIns="0" rIns="0" bIns="0" rtlCol="0" anchor="t">
            <a:spAutoFit/>
          </a:bodyPr>
          <a:lstStyle/>
          <a:p>
            <a:pPr algn="ctr">
              <a:lnSpc>
                <a:spcPts val="6826"/>
              </a:lnSpc>
            </a:pPr>
            <a:r>
              <a:rPr lang="en-US" dirty="0">
                <a:solidFill>
                  <a:srgbClr val="DB5300"/>
                </a:solidFill>
                <a:latin typeface="Arial Bold"/>
              </a:rPr>
              <a:t>Nuttapol Kamolkunasiri</a:t>
            </a:r>
          </a:p>
        </p:txBody>
      </p:sp>
      <p:sp>
        <p:nvSpPr>
          <p:cNvPr id="3" name="TextBox 2">
            <a:extLst>
              <a:ext uri="{FF2B5EF4-FFF2-40B4-BE49-F238E27FC236}">
                <a16:creationId xmlns:a16="http://schemas.microsoft.com/office/drawing/2014/main" id="{4EE05BCA-234A-334D-1192-16BC03D91CBB}"/>
              </a:ext>
            </a:extLst>
          </p:cNvPr>
          <p:cNvSpPr txBox="1"/>
          <p:nvPr/>
        </p:nvSpPr>
        <p:spPr>
          <a:xfrm>
            <a:off x="1322962" y="4393095"/>
            <a:ext cx="2531238" cy="613630"/>
          </a:xfrm>
          <a:prstGeom prst="rect">
            <a:avLst/>
          </a:prstGeom>
        </p:spPr>
        <p:txBody>
          <a:bodyPr wrap="square" lIns="0" tIns="0" rIns="0" bIns="0" rtlCol="0" anchor="t">
            <a:spAutoFit/>
          </a:bodyPr>
          <a:lstStyle/>
          <a:p>
            <a:pPr algn="ctr">
              <a:lnSpc>
                <a:spcPts val="2499"/>
              </a:lnSpc>
              <a:spcBef>
                <a:spcPct val="0"/>
              </a:spcBef>
            </a:pPr>
            <a:r>
              <a:rPr lang="en-US" sz="1400" i="1" dirty="0">
                <a:solidFill>
                  <a:srgbClr val="000000"/>
                </a:solidFill>
                <a:latin typeface="Arial Italics"/>
              </a:rPr>
              <a:t>Computer Engineering</a:t>
            </a:r>
          </a:p>
          <a:p>
            <a:pPr algn="ctr">
              <a:lnSpc>
                <a:spcPts val="2499"/>
              </a:lnSpc>
              <a:spcBef>
                <a:spcPct val="0"/>
              </a:spcBef>
            </a:pPr>
            <a:r>
              <a:rPr lang="en-US" sz="1400" i="1" dirty="0">
                <a:solidFill>
                  <a:srgbClr val="000000"/>
                </a:solidFill>
                <a:latin typeface="Arial Italics"/>
              </a:rPr>
              <a:t>Chulalongkorn University</a:t>
            </a:r>
          </a:p>
        </p:txBody>
      </p:sp>
      <p:sp>
        <p:nvSpPr>
          <p:cNvPr id="4" name="TextBox 3">
            <a:extLst>
              <a:ext uri="{FF2B5EF4-FFF2-40B4-BE49-F238E27FC236}">
                <a16:creationId xmlns:a16="http://schemas.microsoft.com/office/drawing/2014/main" id="{5A14D9C2-407A-43D9-A9C7-CC2BF77FCA6A}"/>
              </a:ext>
            </a:extLst>
          </p:cNvPr>
          <p:cNvSpPr txBox="1"/>
          <p:nvPr/>
        </p:nvSpPr>
        <p:spPr>
          <a:xfrm>
            <a:off x="7413150" y="3677771"/>
            <a:ext cx="3766431" cy="724044"/>
          </a:xfrm>
          <a:prstGeom prst="rect">
            <a:avLst/>
          </a:prstGeom>
        </p:spPr>
        <p:txBody>
          <a:bodyPr wrap="square" lIns="0" tIns="0" rIns="0" bIns="0" rtlCol="0" anchor="t">
            <a:spAutoFit/>
          </a:bodyPr>
          <a:lstStyle/>
          <a:p>
            <a:pPr algn="ctr">
              <a:lnSpc>
                <a:spcPts val="6826"/>
              </a:lnSpc>
            </a:pPr>
            <a:r>
              <a:rPr lang="en-US" dirty="0" err="1">
                <a:solidFill>
                  <a:srgbClr val="DB5300"/>
                </a:solidFill>
                <a:latin typeface="Arial Bold"/>
              </a:rPr>
              <a:t>Ekapol</a:t>
            </a:r>
            <a:r>
              <a:rPr lang="en-US" dirty="0">
                <a:solidFill>
                  <a:srgbClr val="DB5300"/>
                </a:solidFill>
                <a:latin typeface="Arial Bold"/>
              </a:rPr>
              <a:t> </a:t>
            </a:r>
            <a:r>
              <a:rPr lang="en-US" dirty="0" err="1">
                <a:solidFill>
                  <a:srgbClr val="DB5300"/>
                </a:solidFill>
                <a:latin typeface="Arial Bold"/>
              </a:rPr>
              <a:t>Chuangsuwanich</a:t>
            </a:r>
            <a:endParaRPr lang="en-US" dirty="0">
              <a:solidFill>
                <a:srgbClr val="DB5300"/>
              </a:solidFill>
              <a:latin typeface="Arial Bold"/>
            </a:endParaRPr>
          </a:p>
        </p:txBody>
      </p:sp>
      <p:sp>
        <p:nvSpPr>
          <p:cNvPr id="5" name="TextBox 4">
            <a:extLst>
              <a:ext uri="{FF2B5EF4-FFF2-40B4-BE49-F238E27FC236}">
                <a16:creationId xmlns:a16="http://schemas.microsoft.com/office/drawing/2014/main" id="{925F2F1F-8F2C-6157-B512-2EDCDC5E3C97}"/>
              </a:ext>
            </a:extLst>
          </p:cNvPr>
          <p:cNvSpPr txBox="1"/>
          <p:nvPr/>
        </p:nvSpPr>
        <p:spPr>
          <a:xfrm>
            <a:off x="7944255" y="4379367"/>
            <a:ext cx="2697805" cy="613630"/>
          </a:xfrm>
          <a:prstGeom prst="rect">
            <a:avLst/>
          </a:prstGeom>
        </p:spPr>
        <p:txBody>
          <a:bodyPr wrap="square" lIns="0" tIns="0" rIns="0" bIns="0" rtlCol="0" anchor="t">
            <a:spAutoFit/>
          </a:bodyPr>
          <a:lstStyle/>
          <a:p>
            <a:pPr algn="ctr">
              <a:lnSpc>
                <a:spcPts val="2499"/>
              </a:lnSpc>
              <a:spcBef>
                <a:spcPct val="0"/>
              </a:spcBef>
            </a:pPr>
            <a:r>
              <a:rPr lang="en-US" sz="1400" i="1" dirty="0">
                <a:solidFill>
                  <a:srgbClr val="000000"/>
                </a:solidFill>
                <a:latin typeface="Arial Italics"/>
              </a:rPr>
              <a:t>Computer Engineering</a:t>
            </a:r>
          </a:p>
          <a:p>
            <a:pPr algn="ctr">
              <a:lnSpc>
                <a:spcPts val="2499"/>
              </a:lnSpc>
              <a:spcBef>
                <a:spcPct val="0"/>
              </a:spcBef>
            </a:pPr>
            <a:r>
              <a:rPr lang="en-US" sz="1400" i="1" dirty="0">
                <a:solidFill>
                  <a:srgbClr val="000000"/>
                </a:solidFill>
                <a:latin typeface="Arial Italics"/>
              </a:rPr>
              <a:t>Chulalongkorn University</a:t>
            </a:r>
          </a:p>
        </p:txBody>
      </p:sp>
      <p:sp>
        <p:nvSpPr>
          <p:cNvPr id="14" name="TextBox 13">
            <a:extLst>
              <a:ext uri="{FF2B5EF4-FFF2-40B4-BE49-F238E27FC236}">
                <a16:creationId xmlns:a16="http://schemas.microsoft.com/office/drawing/2014/main" id="{8F55FCF8-C995-847F-28A6-61ACEE8CFC01}"/>
              </a:ext>
            </a:extLst>
          </p:cNvPr>
          <p:cNvSpPr txBox="1"/>
          <p:nvPr/>
        </p:nvSpPr>
        <p:spPr>
          <a:xfrm>
            <a:off x="3752842" y="3677771"/>
            <a:ext cx="4245115" cy="724044"/>
          </a:xfrm>
          <a:prstGeom prst="rect">
            <a:avLst/>
          </a:prstGeom>
        </p:spPr>
        <p:txBody>
          <a:bodyPr wrap="square" lIns="0" tIns="0" rIns="0" bIns="0" rtlCol="0" anchor="t">
            <a:spAutoFit/>
          </a:bodyPr>
          <a:lstStyle/>
          <a:p>
            <a:pPr algn="ctr">
              <a:lnSpc>
                <a:spcPts val="6826"/>
              </a:lnSpc>
            </a:pPr>
            <a:r>
              <a:rPr lang="en-US" dirty="0" err="1">
                <a:solidFill>
                  <a:srgbClr val="DB5300"/>
                </a:solidFill>
                <a:latin typeface="Arial Bold"/>
              </a:rPr>
              <a:t>Proadpran</a:t>
            </a:r>
            <a:r>
              <a:rPr lang="en-US" dirty="0">
                <a:solidFill>
                  <a:srgbClr val="DB5300"/>
                </a:solidFill>
                <a:latin typeface="Arial Bold"/>
              </a:rPr>
              <a:t> </a:t>
            </a:r>
            <a:r>
              <a:rPr lang="en-US" dirty="0" err="1">
                <a:solidFill>
                  <a:srgbClr val="DB5300"/>
                </a:solidFill>
                <a:latin typeface="Arial Bold"/>
              </a:rPr>
              <a:t>Punyabukkana</a:t>
            </a:r>
            <a:endParaRPr lang="en-US" dirty="0">
              <a:solidFill>
                <a:srgbClr val="DB5300"/>
              </a:solidFill>
              <a:latin typeface="Arial Bold"/>
            </a:endParaRPr>
          </a:p>
        </p:txBody>
      </p:sp>
      <p:sp>
        <p:nvSpPr>
          <p:cNvPr id="15" name="TextBox 14">
            <a:extLst>
              <a:ext uri="{FF2B5EF4-FFF2-40B4-BE49-F238E27FC236}">
                <a16:creationId xmlns:a16="http://schemas.microsoft.com/office/drawing/2014/main" id="{523685BB-FB1A-C56D-7E5C-0E9D7E71A758}"/>
              </a:ext>
            </a:extLst>
          </p:cNvPr>
          <p:cNvSpPr txBox="1"/>
          <p:nvPr/>
        </p:nvSpPr>
        <p:spPr>
          <a:xfrm>
            <a:off x="4455590" y="4407251"/>
            <a:ext cx="2798899" cy="613630"/>
          </a:xfrm>
          <a:prstGeom prst="rect">
            <a:avLst/>
          </a:prstGeom>
        </p:spPr>
        <p:txBody>
          <a:bodyPr wrap="square" lIns="0" tIns="0" rIns="0" bIns="0" rtlCol="0" anchor="t">
            <a:spAutoFit/>
          </a:bodyPr>
          <a:lstStyle/>
          <a:p>
            <a:pPr algn="ctr">
              <a:lnSpc>
                <a:spcPts val="2499"/>
              </a:lnSpc>
              <a:spcBef>
                <a:spcPct val="0"/>
              </a:spcBef>
            </a:pPr>
            <a:r>
              <a:rPr lang="en-US" sz="1400" i="1" dirty="0">
                <a:solidFill>
                  <a:srgbClr val="000000"/>
                </a:solidFill>
                <a:latin typeface="Arial Italics"/>
              </a:rPr>
              <a:t>Computer Engineering</a:t>
            </a:r>
          </a:p>
          <a:p>
            <a:pPr algn="ctr">
              <a:lnSpc>
                <a:spcPts val="2499"/>
              </a:lnSpc>
              <a:spcBef>
                <a:spcPct val="0"/>
              </a:spcBef>
            </a:pPr>
            <a:r>
              <a:rPr lang="en-US" sz="1400" i="1" dirty="0">
                <a:solidFill>
                  <a:srgbClr val="000000"/>
                </a:solidFill>
                <a:latin typeface="Arial Italics"/>
              </a:rPr>
              <a:t>Chulalongkorn University</a:t>
            </a:r>
          </a:p>
        </p:txBody>
      </p:sp>
      <p:sp>
        <p:nvSpPr>
          <p:cNvPr id="17" name="TextBox 16">
            <a:extLst>
              <a:ext uri="{FF2B5EF4-FFF2-40B4-BE49-F238E27FC236}">
                <a16:creationId xmlns:a16="http://schemas.microsoft.com/office/drawing/2014/main" id="{6E4A7E98-610D-DF0B-7289-6AEDDE81694C}"/>
              </a:ext>
            </a:extLst>
          </p:cNvPr>
          <p:cNvSpPr txBox="1"/>
          <p:nvPr/>
        </p:nvSpPr>
        <p:spPr>
          <a:xfrm>
            <a:off x="491040" y="1793687"/>
            <a:ext cx="11558747" cy="1323439"/>
          </a:xfrm>
          <a:prstGeom prst="rect">
            <a:avLst/>
          </a:prstGeom>
          <a:noFill/>
        </p:spPr>
        <p:txBody>
          <a:bodyPr wrap="square">
            <a:spAutoFit/>
          </a:bodyPr>
          <a:lstStyle/>
          <a:p>
            <a:pPr algn="ctr"/>
            <a:r>
              <a:rPr lang="en-US" sz="4000" dirty="0">
                <a:solidFill>
                  <a:srgbClr val="103EA7"/>
                </a:solidFill>
                <a:latin typeface="Arial Bold" panose="020B0704020202020204" pitchFamily="34" charset="0"/>
                <a:cs typeface="Arial Bold" panose="020B0704020202020204" pitchFamily="34" charset="0"/>
              </a:rPr>
              <a:t>A Comparative Study on Out-of-Scope Detection for Chest X-ray Images</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09" y="2228850"/>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96" y="3029742"/>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3"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cal Icon #18001 - Free Icons Library">
            <a:extLst>
              <a:ext uri="{FF2B5EF4-FFF2-40B4-BE49-F238E27FC236}">
                <a16:creationId xmlns:a16="http://schemas.microsoft.com/office/drawing/2014/main" id="{606903F7-5864-B57A-96C4-D4A8DB936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833" y="2555222"/>
            <a:ext cx="1130019" cy="949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455" y="2439590"/>
            <a:ext cx="1954759" cy="1305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5DD062-8D1E-5216-77C8-BBC4AEDFF52F}"/>
              </a:ext>
            </a:extLst>
          </p:cNvPr>
          <p:cNvSpPr/>
          <p:nvPr/>
        </p:nvSpPr>
        <p:spPr>
          <a:xfrm>
            <a:off x="324852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8B673A-41D8-EA0A-B8E1-457169520415}"/>
              </a:ext>
            </a:extLst>
          </p:cNvPr>
          <p:cNvSpPr/>
          <p:nvPr/>
        </p:nvSpPr>
        <p:spPr>
          <a:xfrm>
            <a:off x="5619987"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721D0AF-6CE7-5157-9798-2E3846CB0896}"/>
              </a:ext>
            </a:extLst>
          </p:cNvPr>
          <p:cNvSpPr/>
          <p:nvPr/>
        </p:nvSpPr>
        <p:spPr>
          <a:xfrm>
            <a:off x="812879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32372-82DB-D644-7CEA-9153B86D435D}"/>
              </a:ext>
            </a:extLst>
          </p:cNvPr>
          <p:cNvSpPr txBox="1"/>
          <p:nvPr/>
        </p:nvSpPr>
        <p:spPr>
          <a:xfrm>
            <a:off x="1877123" y="4190261"/>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7" name="TextBox 6">
            <a:extLst>
              <a:ext uri="{FF2B5EF4-FFF2-40B4-BE49-F238E27FC236}">
                <a16:creationId xmlns:a16="http://schemas.microsoft.com/office/drawing/2014/main" id="{7E19FC38-BAFD-2A1B-EAE2-36DB3C179127}"/>
              </a:ext>
            </a:extLst>
          </p:cNvPr>
          <p:cNvSpPr txBox="1"/>
          <p:nvPr/>
        </p:nvSpPr>
        <p:spPr>
          <a:xfrm>
            <a:off x="3970841" y="4184130"/>
            <a:ext cx="16337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Preparation</a:t>
            </a:r>
          </a:p>
        </p:txBody>
      </p:sp>
      <p:sp>
        <p:nvSpPr>
          <p:cNvPr id="8" name="TextBox 7">
            <a:extLst>
              <a:ext uri="{FF2B5EF4-FFF2-40B4-BE49-F238E27FC236}">
                <a16:creationId xmlns:a16="http://schemas.microsoft.com/office/drawing/2014/main" id="{5FDC3872-7724-6E79-CAF0-489F75B8C3BC}"/>
              </a:ext>
            </a:extLst>
          </p:cNvPr>
          <p:cNvSpPr txBox="1"/>
          <p:nvPr/>
        </p:nvSpPr>
        <p:spPr>
          <a:xfrm>
            <a:off x="6707862" y="4184130"/>
            <a:ext cx="1040670" cy="369332"/>
          </a:xfrm>
          <a:prstGeom prst="rect">
            <a:avLst/>
          </a:prstGeom>
          <a:noFill/>
        </p:spPr>
        <p:txBody>
          <a:bodyPr wrap="none" rtlCol="0">
            <a:spAutoFit/>
          </a:bodyPr>
          <a:lstStyle/>
          <a:p>
            <a:r>
              <a:rPr lang="en-US" dirty="0"/>
              <a:t>3. </a:t>
            </a:r>
            <a:r>
              <a:rPr lang="en-US" dirty="0">
                <a:latin typeface="Arial" panose="020B0604020202020204" pitchFamily="34" charset="0"/>
                <a:cs typeface="Arial" panose="020B0604020202020204" pitchFamily="34" charset="0"/>
              </a:rPr>
              <a:t>Model</a:t>
            </a:r>
          </a:p>
        </p:txBody>
      </p:sp>
      <p:sp>
        <p:nvSpPr>
          <p:cNvPr id="9" name="TextBox 8">
            <a:extLst>
              <a:ext uri="{FF2B5EF4-FFF2-40B4-BE49-F238E27FC236}">
                <a16:creationId xmlns:a16="http://schemas.microsoft.com/office/drawing/2014/main" id="{37A603C1-A083-C951-B292-411B84C852E5}"/>
              </a:ext>
            </a:extLst>
          </p:cNvPr>
          <p:cNvSpPr txBox="1"/>
          <p:nvPr/>
        </p:nvSpPr>
        <p:spPr>
          <a:xfrm>
            <a:off x="9401117" y="4184130"/>
            <a:ext cx="1489510" cy="369332"/>
          </a:xfrm>
          <a:prstGeom prst="rect">
            <a:avLst/>
          </a:prstGeom>
          <a:noFill/>
        </p:spPr>
        <p:txBody>
          <a:bodyPr wrap="none" rtlCol="0">
            <a:spAutoFit/>
          </a:bodyPr>
          <a:lstStyle/>
          <a:p>
            <a:r>
              <a:rPr lang="en-US" dirty="0"/>
              <a:t>4. </a:t>
            </a:r>
            <a:r>
              <a:rPr lang="en-US" dirty="0">
                <a:latin typeface="Arial" panose="020B0604020202020204" pitchFamily="34" charset="0"/>
                <a:cs typeface="Arial" panose="020B0604020202020204" pitchFamily="34" charset="0"/>
              </a:rPr>
              <a:t>Evaluation</a:t>
            </a:r>
          </a:p>
        </p:txBody>
      </p:sp>
    </p:spTree>
    <p:extLst>
      <p:ext uri="{BB962C8B-B14F-4D97-AF65-F5344CB8AC3E}">
        <p14:creationId xmlns:p14="http://schemas.microsoft.com/office/powerpoint/2010/main" val="236560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09" y="2228850"/>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96" y="3029742"/>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3"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cal Icon #18001 - Free Icons Library">
            <a:extLst>
              <a:ext uri="{FF2B5EF4-FFF2-40B4-BE49-F238E27FC236}">
                <a16:creationId xmlns:a16="http://schemas.microsoft.com/office/drawing/2014/main" id="{606903F7-5864-B57A-96C4-D4A8DB936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833" y="2555222"/>
            <a:ext cx="1130019" cy="949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455" y="2439590"/>
            <a:ext cx="1954759" cy="1305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5DD062-8D1E-5216-77C8-BBC4AEDFF52F}"/>
              </a:ext>
            </a:extLst>
          </p:cNvPr>
          <p:cNvSpPr/>
          <p:nvPr/>
        </p:nvSpPr>
        <p:spPr>
          <a:xfrm>
            <a:off x="324852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8B673A-41D8-EA0A-B8E1-457169520415}"/>
              </a:ext>
            </a:extLst>
          </p:cNvPr>
          <p:cNvSpPr/>
          <p:nvPr/>
        </p:nvSpPr>
        <p:spPr>
          <a:xfrm>
            <a:off x="5619987"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721D0AF-6CE7-5157-9798-2E3846CB0896}"/>
              </a:ext>
            </a:extLst>
          </p:cNvPr>
          <p:cNvSpPr/>
          <p:nvPr/>
        </p:nvSpPr>
        <p:spPr>
          <a:xfrm>
            <a:off x="812879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32372-82DB-D644-7CEA-9153B86D435D}"/>
              </a:ext>
            </a:extLst>
          </p:cNvPr>
          <p:cNvSpPr txBox="1"/>
          <p:nvPr/>
        </p:nvSpPr>
        <p:spPr>
          <a:xfrm>
            <a:off x="1877123" y="4190261"/>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7" name="TextBox 6">
            <a:extLst>
              <a:ext uri="{FF2B5EF4-FFF2-40B4-BE49-F238E27FC236}">
                <a16:creationId xmlns:a16="http://schemas.microsoft.com/office/drawing/2014/main" id="{7E19FC38-BAFD-2A1B-EAE2-36DB3C179127}"/>
              </a:ext>
            </a:extLst>
          </p:cNvPr>
          <p:cNvSpPr txBox="1"/>
          <p:nvPr/>
        </p:nvSpPr>
        <p:spPr>
          <a:xfrm>
            <a:off x="3970841" y="4184130"/>
            <a:ext cx="16337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Preparation</a:t>
            </a:r>
          </a:p>
        </p:txBody>
      </p:sp>
      <p:sp>
        <p:nvSpPr>
          <p:cNvPr id="8" name="TextBox 7">
            <a:extLst>
              <a:ext uri="{FF2B5EF4-FFF2-40B4-BE49-F238E27FC236}">
                <a16:creationId xmlns:a16="http://schemas.microsoft.com/office/drawing/2014/main" id="{5FDC3872-7724-6E79-CAF0-489F75B8C3BC}"/>
              </a:ext>
            </a:extLst>
          </p:cNvPr>
          <p:cNvSpPr txBox="1"/>
          <p:nvPr/>
        </p:nvSpPr>
        <p:spPr>
          <a:xfrm>
            <a:off x="6707862" y="4184130"/>
            <a:ext cx="10695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Model</a:t>
            </a:r>
          </a:p>
        </p:txBody>
      </p:sp>
      <p:sp>
        <p:nvSpPr>
          <p:cNvPr id="9" name="TextBox 8">
            <a:extLst>
              <a:ext uri="{FF2B5EF4-FFF2-40B4-BE49-F238E27FC236}">
                <a16:creationId xmlns:a16="http://schemas.microsoft.com/office/drawing/2014/main" id="{37A603C1-A083-C951-B292-411B84C852E5}"/>
              </a:ext>
            </a:extLst>
          </p:cNvPr>
          <p:cNvSpPr txBox="1"/>
          <p:nvPr/>
        </p:nvSpPr>
        <p:spPr>
          <a:xfrm>
            <a:off x="9401117" y="4184130"/>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4. Evaluation</a:t>
            </a:r>
          </a:p>
        </p:txBody>
      </p:sp>
      <p:sp>
        <p:nvSpPr>
          <p:cNvPr id="10" name="Rectangle 9">
            <a:extLst>
              <a:ext uri="{FF2B5EF4-FFF2-40B4-BE49-F238E27FC236}">
                <a16:creationId xmlns:a16="http://schemas.microsoft.com/office/drawing/2014/main" id="{49EF5C76-4255-83FC-BFAE-F55A480CACDD}"/>
              </a:ext>
            </a:extLst>
          </p:cNvPr>
          <p:cNvSpPr/>
          <p:nvPr/>
        </p:nvSpPr>
        <p:spPr>
          <a:xfrm>
            <a:off x="1741118" y="2022953"/>
            <a:ext cx="1507408" cy="26242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70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Datasets</a:t>
            </a:r>
            <a:endParaRPr lang="en-TH" sz="4000" b="1" dirty="0"/>
          </a:p>
        </p:txBody>
      </p:sp>
      <p:sp>
        <p:nvSpPr>
          <p:cNvPr id="6" name="Content Placeholder 5">
            <a:extLst>
              <a:ext uri="{FF2B5EF4-FFF2-40B4-BE49-F238E27FC236}">
                <a16:creationId xmlns:a16="http://schemas.microsoft.com/office/drawing/2014/main" id="{9C10FBC6-FE66-5487-F431-8BA1E2A1219E}"/>
              </a:ext>
            </a:extLst>
          </p:cNvPr>
          <p:cNvSpPr>
            <a:spLocks noGrp="1"/>
          </p:cNvSpPr>
          <p:nvPr>
            <p:ph idx="1"/>
          </p:nvPr>
        </p:nvSpPr>
        <p:spPr>
          <a:xfrm>
            <a:off x="2743201" y="1825625"/>
            <a:ext cx="6958518" cy="4351338"/>
          </a:xfrm>
        </p:spPr>
        <p:txBody>
          <a:bodyPr>
            <a:normAutofit/>
          </a:bodyPr>
          <a:lstStyle/>
          <a:p>
            <a:pPr marL="0" indent="0" algn="l">
              <a:buNone/>
            </a:pPr>
            <a:r>
              <a:rPr lang="en-US" sz="1600" b="0" i="0" dirty="0">
                <a:solidFill>
                  <a:srgbClr val="374151"/>
                </a:solidFill>
                <a:effectLst/>
              </a:rPr>
              <a:t>In our study, we utilized a combined dataset consisting of four X-ray resources. These resources include:</a:t>
            </a:r>
          </a:p>
          <a:p>
            <a:pPr lvl="1">
              <a:buFont typeface="+mj-lt"/>
              <a:buAutoNum type="arabicPeriod"/>
            </a:pPr>
            <a:r>
              <a:rPr lang="en-US" sz="1600" b="0" i="0" dirty="0">
                <a:solidFill>
                  <a:schemeClr val="tx1">
                    <a:lumMod val="65000"/>
                    <a:lumOff val="35000"/>
                  </a:schemeClr>
                </a:solidFill>
                <a:effectLst/>
              </a:rPr>
              <a:t>RSNA Pneumonia Detection Challenge</a:t>
            </a:r>
          </a:p>
          <a:p>
            <a:pPr lvl="1">
              <a:buFont typeface="+mj-lt"/>
              <a:buAutoNum type="arabicPeriod"/>
            </a:pPr>
            <a:r>
              <a:rPr lang="en-US" sz="1600" b="0" i="0" dirty="0">
                <a:solidFill>
                  <a:schemeClr val="tx1">
                    <a:lumMod val="65000"/>
                    <a:lumOff val="35000"/>
                  </a:schemeClr>
                </a:solidFill>
                <a:effectLst/>
              </a:rPr>
              <a:t>Montgomery County and Shenzhen Chest X-ray Set</a:t>
            </a:r>
          </a:p>
          <a:p>
            <a:pPr lvl="1">
              <a:buFont typeface="+mj-lt"/>
              <a:buAutoNum type="arabicPeriod"/>
            </a:pPr>
            <a:r>
              <a:rPr lang="en-US" sz="1600" b="0" i="0" dirty="0">
                <a:solidFill>
                  <a:schemeClr val="tx1">
                    <a:lumMod val="65000"/>
                    <a:lumOff val="35000"/>
                  </a:schemeClr>
                </a:solidFill>
                <a:effectLst/>
              </a:rPr>
              <a:t>RSNA Pediatric Bone Age Challenge</a:t>
            </a:r>
          </a:p>
          <a:p>
            <a:pPr lvl="1">
              <a:buFont typeface="+mj-lt"/>
              <a:buAutoNum type="arabicPeriod"/>
            </a:pPr>
            <a:r>
              <a:rPr lang="en-US" sz="1600" b="0" i="0" dirty="0">
                <a:solidFill>
                  <a:schemeClr val="tx1">
                    <a:lumMod val="65000"/>
                    <a:lumOff val="35000"/>
                  </a:schemeClr>
                </a:solidFill>
                <a:effectLst/>
              </a:rPr>
              <a:t>X-ray images from patients with HIV</a:t>
            </a:r>
          </a:p>
          <a:p>
            <a:pPr lvl="1">
              <a:buFont typeface="+mj-lt"/>
              <a:buAutoNum type="arabicPeriod"/>
            </a:pPr>
            <a:endParaRPr lang="en-US" sz="1600" b="0" i="0" dirty="0">
              <a:solidFill>
                <a:srgbClr val="374151"/>
              </a:solidFill>
              <a:effectLst/>
            </a:endParaRPr>
          </a:p>
          <a:p>
            <a:pPr marL="514350" indent="-514350">
              <a:buFont typeface="+mj-lt"/>
              <a:buAutoNum type="arabicPeriod"/>
            </a:pPr>
            <a:endParaRPr lang="en-US" sz="1600" dirty="0"/>
          </a:p>
        </p:txBody>
      </p:sp>
      <p:sp>
        <p:nvSpPr>
          <p:cNvPr id="3" name="Rectangle: Rounded Corners 2">
            <a:extLst>
              <a:ext uri="{FF2B5EF4-FFF2-40B4-BE49-F238E27FC236}">
                <a16:creationId xmlns:a16="http://schemas.microsoft.com/office/drawing/2014/main" id="{9AE88385-1933-F97C-6E76-1EE02037933A}"/>
              </a:ext>
            </a:extLst>
          </p:cNvPr>
          <p:cNvSpPr/>
          <p:nvPr/>
        </p:nvSpPr>
        <p:spPr>
          <a:xfrm>
            <a:off x="2743201" y="4046706"/>
            <a:ext cx="6264612" cy="1835285"/>
          </a:xfrm>
          <a:prstGeom prst="roundRect">
            <a:avLst/>
          </a:prstGeom>
          <a:solidFill>
            <a:schemeClr val="bg1">
              <a:lumMod val="95000"/>
            </a:schemeClr>
          </a:solidFill>
          <a:ln>
            <a:no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b="0" i="0" dirty="0">
                <a:solidFill>
                  <a:srgbClr val="374151"/>
                </a:solidFill>
                <a:effectLst/>
                <a:latin typeface="Arial" panose="020B0604020202020204" pitchFamily="34" charset="0"/>
                <a:cs typeface="Arial" panose="020B0604020202020204" pitchFamily="34" charset="0"/>
              </a:rPr>
              <a:t>By combining these diverse sources, we aimed to create a comprehensive and representative dataset for our evaluation. Each resource contributes unique cases and characteristics, allowing us to capture a broad range of medical imaging scenarios.</a:t>
            </a:r>
          </a:p>
        </p:txBody>
      </p:sp>
    </p:spTree>
    <p:extLst>
      <p:ext uri="{BB962C8B-B14F-4D97-AF65-F5344CB8AC3E}">
        <p14:creationId xmlns:p14="http://schemas.microsoft.com/office/powerpoint/2010/main" val="307916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09" y="2228850"/>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96" y="3029742"/>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3"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cal Icon #18001 - Free Icons Library">
            <a:extLst>
              <a:ext uri="{FF2B5EF4-FFF2-40B4-BE49-F238E27FC236}">
                <a16:creationId xmlns:a16="http://schemas.microsoft.com/office/drawing/2014/main" id="{606903F7-5864-B57A-96C4-D4A8DB936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833" y="2555222"/>
            <a:ext cx="1130019" cy="949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455" y="2439590"/>
            <a:ext cx="1954759" cy="1305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5DD062-8D1E-5216-77C8-BBC4AEDFF52F}"/>
              </a:ext>
            </a:extLst>
          </p:cNvPr>
          <p:cNvSpPr/>
          <p:nvPr/>
        </p:nvSpPr>
        <p:spPr>
          <a:xfrm>
            <a:off x="324852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8B673A-41D8-EA0A-B8E1-457169520415}"/>
              </a:ext>
            </a:extLst>
          </p:cNvPr>
          <p:cNvSpPr/>
          <p:nvPr/>
        </p:nvSpPr>
        <p:spPr>
          <a:xfrm>
            <a:off x="5619987"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721D0AF-6CE7-5157-9798-2E3846CB0896}"/>
              </a:ext>
            </a:extLst>
          </p:cNvPr>
          <p:cNvSpPr/>
          <p:nvPr/>
        </p:nvSpPr>
        <p:spPr>
          <a:xfrm>
            <a:off x="812879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32372-82DB-D644-7CEA-9153B86D435D}"/>
              </a:ext>
            </a:extLst>
          </p:cNvPr>
          <p:cNvSpPr txBox="1"/>
          <p:nvPr/>
        </p:nvSpPr>
        <p:spPr>
          <a:xfrm>
            <a:off x="1877123" y="4190261"/>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7" name="TextBox 6">
            <a:extLst>
              <a:ext uri="{FF2B5EF4-FFF2-40B4-BE49-F238E27FC236}">
                <a16:creationId xmlns:a16="http://schemas.microsoft.com/office/drawing/2014/main" id="{7E19FC38-BAFD-2A1B-EAE2-36DB3C179127}"/>
              </a:ext>
            </a:extLst>
          </p:cNvPr>
          <p:cNvSpPr txBox="1"/>
          <p:nvPr/>
        </p:nvSpPr>
        <p:spPr>
          <a:xfrm>
            <a:off x="3970841" y="4184130"/>
            <a:ext cx="1604927" cy="369332"/>
          </a:xfrm>
          <a:prstGeom prst="rect">
            <a:avLst/>
          </a:prstGeom>
          <a:noFill/>
        </p:spPr>
        <p:txBody>
          <a:bodyPr wrap="none" rtlCol="0">
            <a:spAutoFit/>
          </a:bodyPr>
          <a:lstStyle/>
          <a:p>
            <a:r>
              <a:rPr lang="en-US" dirty="0"/>
              <a:t>2. </a:t>
            </a:r>
            <a:r>
              <a:rPr lang="en-US" dirty="0">
                <a:latin typeface="Arial" panose="020B0604020202020204" pitchFamily="34" charset="0"/>
                <a:cs typeface="Arial" panose="020B0604020202020204" pitchFamily="34" charset="0"/>
              </a:rPr>
              <a:t>Preparation</a:t>
            </a:r>
          </a:p>
        </p:txBody>
      </p:sp>
      <p:sp>
        <p:nvSpPr>
          <p:cNvPr id="8" name="TextBox 7">
            <a:extLst>
              <a:ext uri="{FF2B5EF4-FFF2-40B4-BE49-F238E27FC236}">
                <a16:creationId xmlns:a16="http://schemas.microsoft.com/office/drawing/2014/main" id="{5FDC3872-7724-6E79-CAF0-489F75B8C3BC}"/>
              </a:ext>
            </a:extLst>
          </p:cNvPr>
          <p:cNvSpPr txBox="1"/>
          <p:nvPr/>
        </p:nvSpPr>
        <p:spPr>
          <a:xfrm>
            <a:off x="6707862" y="4184130"/>
            <a:ext cx="10695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Model</a:t>
            </a:r>
          </a:p>
        </p:txBody>
      </p:sp>
      <p:sp>
        <p:nvSpPr>
          <p:cNvPr id="9" name="TextBox 8">
            <a:extLst>
              <a:ext uri="{FF2B5EF4-FFF2-40B4-BE49-F238E27FC236}">
                <a16:creationId xmlns:a16="http://schemas.microsoft.com/office/drawing/2014/main" id="{37A603C1-A083-C951-B292-411B84C852E5}"/>
              </a:ext>
            </a:extLst>
          </p:cNvPr>
          <p:cNvSpPr txBox="1"/>
          <p:nvPr/>
        </p:nvSpPr>
        <p:spPr>
          <a:xfrm>
            <a:off x="9401117" y="4184130"/>
            <a:ext cx="1489510" cy="369332"/>
          </a:xfrm>
          <a:prstGeom prst="rect">
            <a:avLst/>
          </a:prstGeom>
          <a:noFill/>
        </p:spPr>
        <p:txBody>
          <a:bodyPr wrap="none" rtlCol="0">
            <a:spAutoFit/>
          </a:bodyPr>
          <a:lstStyle/>
          <a:p>
            <a:r>
              <a:rPr lang="en-US" dirty="0"/>
              <a:t>4. </a:t>
            </a:r>
            <a:r>
              <a:rPr lang="en-US" dirty="0">
                <a:latin typeface="Arial" panose="020B0604020202020204" pitchFamily="34" charset="0"/>
                <a:cs typeface="Arial" panose="020B0604020202020204" pitchFamily="34" charset="0"/>
              </a:rPr>
              <a:t>Evaluation</a:t>
            </a:r>
          </a:p>
        </p:txBody>
      </p:sp>
      <p:sp>
        <p:nvSpPr>
          <p:cNvPr id="10" name="Rectangle 9">
            <a:extLst>
              <a:ext uri="{FF2B5EF4-FFF2-40B4-BE49-F238E27FC236}">
                <a16:creationId xmlns:a16="http://schemas.microsoft.com/office/drawing/2014/main" id="{5EB315EF-9F31-9710-8DC2-6DE19C7FC98F}"/>
              </a:ext>
            </a:extLst>
          </p:cNvPr>
          <p:cNvSpPr/>
          <p:nvPr/>
        </p:nvSpPr>
        <p:spPr>
          <a:xfrm>
            <a:off x="3981764" y="2116898"/>
            <a:ext cx="1507408" cy="26242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32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Preparation</a:t>
            </a:r>
            <a:endParaRPr lang="en-TH" sz="4000" b="1"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282757" y="2107659"/>
            <a:ext cx="7999446" cy="4069303"/>
          </a:xfrm>
        </p:spPr>
        <p:txBody>
          <a:bodyPr>
            <a:normAutofit/>
          </a:bodyPr>
          <a:lstStyle/>
          <a:p>
            <a:pPr marL="0" indent="0">
              <a:buNone/>
            </a:pPr>
            <a:r>
              <a:rPr lang="en-US" sz="2000" dirty="0"/>
              <a:t>Synthetic corruption was used to evaluate the models' performance since access to corrupted image datasets was unavailable.</a:t>
            </a:r>
          </a:p>
          <a:p>
            <a:pPr marL="0" indent="0">
              <a:buNone/>
            </a:pPr>
            <a:endParaRPr lang="en-US" sz="2000" dirty="0"/>
          </a:p>
          <a:p>
            <a:pPr marL="0" indent="0">
              <a:buNone/>
            </a:pPr>
            <a:r>
              <a:rPr lang="en-US" sz="2000" dirty="0"/>
              <a:t>A total of 15 corruption/OOD classes were identified, generated by applying the same corruptions to images from the test splits.</a:t>
            </a:r>
          </a:p>
          <a:p>
            <a:pPr marL="0" indent="0">
              <a:buNone/>
            </a:pPr>
            <a:r>
              <a:rPr lang="en-US" sz="2000" dirty="0"/>
              <a:t> </a:t>
            </a:r>
          </a:p>
          <a:p>
            <a:pPr marL="0" indent="0">
              <a:buNone/>
            </a:pPr>
            <a:r>
              <a:rPr lang="en-US" sz="2000" dirty="0"/>
              <a:t>The RSNA dataset was separated into in-distribution (ID) and OOD images, and additional datasets representing different sources and unseen diseases were used.</a:t>
            </a:r>
            <a:endParaRPr lang="en-TH" sz="2000" dirty="0"/>
          </a:p>
        </p:txBody>
      </p:sp>
    </p:spTree>
    <p:extLst>
      <p:ext uri="{BB962C8B-B14F-4D97-AF65-F5344CB8AC3E}">
        <p14:creationId xmlns:p14="http://schemas.microsoft.com/office/powerpoint/2010/main" val="88510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Preparation</a:t>
            </a:r>
            <a:endParaRPr lang="en-TH" sz="4000" b="1" dirty="0"/>
          </a:p>
        </p:txBody>
      </p:sp>
      <p:sp>
        <p:nvSpPr>
          <p:cNvPr id="3" name="Content Placeholder 2">
            <a:extLst>
              <a:ext uri="{FF2B5EF4-FFF2-40B4-BE49-F238E27FC236}">
                <a16:creationId xmlns:a16="http://schemas.microsoft.com/office/drawing/2014/main" id="{021AEE9F-DB70-BCFD-B689-0FE85AEFFF82}"/>
              </a:ext>
            </a:extLst>
          </p:cNvPr>
          <p:cNvSpPr>
            <a:spLocks noGrp="1"/>
          </p:cNvSpPr>
          <p:nvPr>
            <p:ph idx="1"/>
          </p:nvPr>
        </p:nvSpPr>
        <p:spPr>
          <a:xfrm>
            <a:off x="2091926" y="1757723"/>
            <a:ext cx="4915409" cy="4351338"/>
          </a:xfrm>
        </p:spPr>
        <p:txBody>
          <a:bodyPr>
            <a:normAutofit fontScale="47500" lnSpcReduction="20000"/>
          </a:bodyPr>
          <a:lstStyle/>
          <a:p>
            <a:pPr marL="0" indent="0">
              <a:buNone/>
            </a:pPr>
            <a:r>
              <a:rPr lang="en-US" b="1" dirty="0"/>
              <a:t>Corruption Classes</a:t>
            </a:r>
            <a:r>
              <a:rPr lang="en-US" dirty="0"/>
              <a:t>:</a:t>
            </a:r>
          </a:p>
          <a:p>
            <a:pPr marL="514350" indent="-514350">
              <a:buFont typeface="+mj-lt"/>
              <a:buAutoNum type="arabicPeriod"/>
            </a:pPr>
            <a:r>
              <a:rPr lang="en-US" dirty="0"/>
              <a:t>In-Distribution</a:t>
            </a:r>
          </a:p>
          <a:p>
            <a:pPr marL="514350" indent="-514350">
              <a:buFont typeface="+mj-lt"/>
              <a:buAutoNum type="arabicPeriod"/>
            </a:pPr>
            <a:r>
              <a:rPr lang="en-US" dirty="0"/>
              <a:t>Wrong Position</a:t>
            </a:r>
          </a:p>
          <a:p>
            <a:pPr marL="514350" indent="-514350">
              <a:buFont typeface="+mj-lt"/>
              <a:buAutoNum type="arabicPeriod"/>
            </a:pPr>
            <a:r>
              <a:rPr lang="en-US" dirty="0"/>
              <a:t>Blur</a:t>
            </a:r>
          </a:p>
          <a:p>
            <a:pPr marL="514350" indent="-514350">
              <a:buFont typeface="+mj-lt"/>
              <a:buAutoNum type="arabicPeriod"/>
            </a:pPr>
            <a:r>
              <a:rPr lang="en-US" dirty="0"/>
              <a:t>Gaussian Blur</a:t>
            </a:r>
          </a:p>
          <a:p>
            <a:pPr marL="514350" indent="-514350">
              <a:buFont typeface="+mj-lt"/>
              <a:buAutoNum type="arabicPeriod"/>
            </a:pPr>
            <a:r>
              <a:rPr lang="en-US" dirty="0"/>
              <a:t>Contrast</a:t>
            </a:r>
          </a:p>
          <a:p>
            <a:pPr marL="514350" indent="-514350">
              <a:buFont typeface="+mj-lt"/>
              <a:buAutoNum type="arabicPeriod"/>
            </a:pPr>
            <a:r>
              <a:rPr lang="en-US" dirty="0"/>
              <a:t>Gaussian Noise</a:t>
            </a:r>
          </a:p>
          <a:p>
            <a:pPr marL="514350" indent="-514350">
              <a:buFont typeface="+mj-lt"/>
              <a:buAutoNum type="arabicPeriod"/>
            </a:pPr>
            <a:r>
              <a:rPr lang="en-US" dirty="0"/>
              <a:t>Uniform Noise</a:t>
            </a:r>
          </a:p>
          <a:p>
            <a:pPr marL="514350" indent="-514350">
              <a:buFont typeface="+mj-lt"/>
              <a:buAutoNum type="arabicPeriod"/>
            </a:pPr>
            <a:r>
              <a:rPr lang="en-US" dirty="0"/>
              <a:t>Flat Value</a:t>
            </a:r>
          </a:p>
          <a:p>
            <a:pPr marL="514350" indent="-514350">
              <a:buFont typeface="+mj-lt"/>
              <a:buAutoNum type="arabicPeriod"/>
            </a:pPr>
            <a:r>
              <a:rPr lang="en-US" dirty="0"/>
              <a:t>Horizontal Half</a:t>
            </a:r>
          </a:p>
          <a:p>
            <a:pPr marL="514350" indent="-514350">
              <a:buFont typeface="+mj-lt"/>
              <a:buAutoNum type="arabicPeriod"/>
            </a:pPr>
            <a:r>
              <a:rPr lang="en-US" dirty="0"/>
              <a:t>Vertical Half</a:t>
            </a:r>
          </a:p>
          <a:p>
            <a:pPr marL="514350" indent="-514350">
              <a:buFont typeface="+mj-lt"/>
              <a:buAutoNum type="arabicPeriod"/>
            </a:pPr>
            <a:r>
              <a:rPr lang="en-US" dirty="0"/>
              <a:t>Coarse Dropout</a:t>
            </a:r>
          </a:p>
          <a:p>
            <a:pPr marL="514350" indent="-514350">
              <a:buFont typeface="+mj-lt"/>
              <a:buAutoNum type="arabicPeriod"/>
            </a:pPr>
            <a:r>
              <a:rPr lang="en-US" dirty="0"/>
              <a:t>Wrong Position</a:t>
            </a:r>
          </a:p>
          <a:p>
            <a:pPr marL="514350" indent="-514350">
              <a:buFont typeface="+mj-lt"/>
              <a:buAutoNum type="arabicPeriod"/>
            </a:pPr>
            <a:r>
              <a:rPr lang="en-US" dirty="0"/>
              <a:t>Different Source</a:t>
            </a:r>
          </a:p>
          <a:p>
            <a:pPr marL="514350" indent="-514350">
              <a:buFont typeface="+mj-lt"/>
              <a:buAutoNum type="arabicPeriod"/>
            </a:pPr>
            <a:r>
              <a:rPr lang="en-US" dirty="0"/>
              <a:t>Out-of-Distribution 1 (Different  Domain)</a:t>
            </a:r>
          </a:p>
          <a:p>
            <a:pPr marL="514350" indent="-514350">
              <a:buFont typeface="+mj-lt"/>
              <a:buAutoNum type="arabicPeriod"/>
            </a:pPr>
            <a:r>
              <a:rPr lang="en-US" dirty="0"/>
              <a:t>Out-of-Distribution 2 (Different  Symptom)</a:t>
            </a:r>
          </a:p>
          <a:p>
            <a:pPr marL="514350" indent="-514350">
              <a:buFont typeface="+mj-lt"/>
              <a:buAutoNum type="arabicPeriod"/>
            </a:pPr>
            <a:endParaRPr lang="en-US" dirty="0"/>
          </a:p>
        </p:txBody>
      </p:sp>
      <p:pic>
        <p:nvPicPr>
          <p:cNvPr id="5" name="Picture 4" descr="A x-ray of a hand&#10;&#10;Description automatically generated with medium confidence">
            <a:extLst>
              <a:ext uri="{FF2B5EF4-FFF2-40B4-BE49-F238E27FC236}">
                <a16:creationId xmlns:a16="http://schemas.microsoft.com/office/drawing/2014/main" id="{060A2A9C-3E6A-F775-0FFE-95F21BF5CD7C}"/>
              </a:ext>
            </a:extLst>
          </p:cNvPr>
          <p:cNvPicPr>
            <a:picLocks noChangeAspect="1"/>
          </p:cNvPicPr>
          <p:nvPr/>
        </p:nvPicPr>
        <p:blipFill>
          <a:blip r:embed="rId2"/>
          <a:stretch>
            <a:fillRect/>
          </a:stretch>
        </p:blipFill>
        <p:spPr>
          <a:xfrm>
            <a:off x="9074285" y="1945532"/>
            <a:ext cx="1561289" cy="1561289"/>
          </a:xfrm>
          <a:prstGeom prst="rect">
            <a:avLst/>
          </a:prstGeom>
        </p:spPr>
      </p:pic>
      <p:pic>
        <p:nvPicPr>
          <p:cNvPr id="7" name="Picture 6" descr="A x-ray of a person's shoulder&#10;&#10;Description automatically generated with low confidence">
            <a:extLst>
              <a:ext uri="{FF2B5EF4-FFF2-40B4-BE49-F238E27FC236}">
                <a16:creationId xmlns:a16="http://schemas.microsoft.com/office/drawing/2014/main" id="{2581305B-4045-2EF0-9132-BDB700B49F57}"/>
              </a:ext>
            </a:extLst>
          </p:cNvPr>
          <p:cNvPicPr>
            <a:picLocks noChangeAspect="1"/>
          </p:cNvPicPr>
          <p:nvPr/>
        </p:nvPicPr>
        <p:blipFill>
          <a:blip r:embed="rId3"/>
          <a:stretch>
            <a:fillRect/>
          </a:stretch>
        </p:blipFill>
        <p:spPr>
          <a:xfrm>
            <a:off x="6977974" y="1874196"/>
            <a:ext cx="1561289" cy="1561289"/>
          </a:xfrm>
          <a:prstGeom prst="rect">
            <a:avLst/>
          </a:prstGeom>
        </p:spPr>
      </p:pic>
      <p:pic>
        <p:nvPicPr>
          <p:cNvPr id="9" name="Picture 8" descr="A chest x-ray of a person&#10;&#10;Description automatically generated with medium confidence">
            <a:extLst>
              <a:ext uri="{FF2B5EF4-FFF2-40B4-BE49-F238E27FC236}">
                <a16:creationId xmlns:a16="http://schemas.microsoft.com/office/drawing/2014/main" id="{1012A55D-9B9F-08D4-FCC2-12D83220EB99}"/>
              </a:ext>
            </a:extLst>
          </p:cNvPr>
          <p:cNvPicPr>
            <a:picLocks noChangeAspect="1"/>
          </p:cNvPicPr>
          <p:nvPr/>
        </p:nvPicPr>
        <p:blipFill>
          <a:blip r:embed="rId4"/>
          <a:stretch>
            <a:fillRect/>
          </a:stretch>
        </p:blipFill>
        <p:spPr>
          <a:xfrm>
            <a:off x="5092431" y="1945531"/>
            <a:ext cx="1561289" cy="1561289"/>
          </a:xfrm>
          <a:prstGeom prst="rect">
            <a:avLst/>
          </a:prstGeom>
        </p:spPr>
      </p:pic>
      <p:pic>
        <p:nvPicPr>
          <p:cNvPr id="11" name="Picture 10" descr="A picture containing x-ray film, medical imaging, radiology, black and white&#10;&#10;Description automatically generated">
            <a:extLst>
              <a:ext uri="{FF2B5EF4-FFF2-40B4-BE49-F238E27FC236}">
                <a16:creationId xmlns:a16="http://schemas.microsoft.com/office/drawing/2014/main" id="{B49CB017-979E-2723-AE9E-473E8756C582}"/>
              </a:ext>
            </a:extLst>
          </p:cNvPr>
          <p:cNvPicPr>
            <a:picLocks noChangeAspect="1"/>
          </p:cNvPicPr>
          <p:nvPr/>
        </p:nvPicPr>
        <p:blipFill>
          <a:blip r:embed="rId5"/>
          <a:stretch>
            <a:fillRect/>
          </a:stretch>
        </p:blipFill>
        <p:spPr>
          <a:xfrm>
            <a:off x="6393202" y="4185223"/>
            <a:ext cx="1561289" cy="1561289"/>
          </a:xfrm>
          <a:prstGeom prst="rect">
            <a:avLst/>
          </a:prstGeom>
        </p:spPr>
      </p:pic>
      <p:pic>
        <p:nvPicPr>
          <p:cNvPr id="13" name="Picture 12" descr="A picture containing white, black, design&#10;&#10;Description automatically generated">
            <a:extLst>
              <a:ext uri="{FF2B5EF4-FFF2-40B4-BE49-F238E27FC236}">
                <a16:creationId xmlns:a16="http://schemas.microsoft.com/office/drawing/2014/main" id="{62DDBFF4-36A7-B11F-3F17-CE1FDBFC09D4}"/>
              </a:ext>
            </a:extLst>
          </p:cNvPr>
          <p:cNvPicPr>
            <a:picLocks noChangeAspect="1"/>
          </p:cNvPicPr>
          <p:nvPr/>
        </p:nvPicPr>
        <p:blipFill>
          <a:blip r:embed="rId6"/>
          <a:stretch>
            <a:fillRect/>
          </a:stretch>
        </p:blipFill>
        <p:spPr>
          <a:xfrm>
            <a:off x="9036589" y="4188971"/>
            <a:ext cx="1598985" cy="1598985"/>
          </a:xfrm>
          <a:prstGeom prst="rect">
            <a:avLst/>
          </a:prstGeom>
        </p:spPr>
      </p:pic>
      <p:sp>
        <p:nvSpPr>
          <p:cNvPr id="15" name="TextBox 14">
            <a:extLst>
              <a:ext uri="{FF2B5EF4-FFF2-40B4-BE49-F238E27FC236}">
                <a16:creationId xmlns:a16="http://schemas.microsoft.com/office/drawing/2014/main" id="{CFA80118-F9D6-3E27-678C-098D34B9E9D9}"/>
              </a:ext>
            </a:extLst>
          </p:cNvPr>
          <p:cNvSpPr txBox="1"/>
          <p:nvPr/>
        </p:nvSpPr>
        <p:spPr>
          <a:xfrm>
            <a:off x="5493815" y="3610227"/>
            <a:ext cx="1204369" cy="646331"/>
          </a:xfrm>
          <a:prstGeom prst="rect">
            <a:avLst/>
          </a:prstGeom>
          <a:noFill/>
        </p:spPr>
        <p:txBody>
          <a:bodyPr wrap="none" rtlCol="0">
            <a:spAutoFit/>
          </a:bodyPr>
          <a:lstStyle/>
          <a:p>
            <a:r>
              <a:rPr lang="en-US" dirty="0"/>
              <a:t>5. Contrast</a:t>
            </a:r>
          </a:p>
          <a:p>
            <a:endParaRPr lang="en-US" dirty="0"/>
          </a:p>
        </p:txBody>
      </p:sp>
      <p:sp>
        <p:nvSpPr>
          <p:cNvPr id="16" name="TextBox 15">
            <a:extLst>
              <a:ext uri="{FF2B5EF4-FFF2-40B4-BE49-F238E27FC236}">
                <a16:creationId xmlns:a16="http://schemas.microsoft.com/office/drawing/2014/main" id="{DAAEA6AC-36B9-92E0-9EC3-DA0458C61AE2}"/>
              </a:ext>
            </a:extLst>
          </p:cNvPr>
          <p:cNvSpPr txBox="1"/>
          <p:nvPr/>
        </p:nvSpPr>
        <p:spPr>
          <a:xfrm>
            <a:off x="7103509" y="3613872"/>
            <a:ext cx="1665264" cy="923330"/>
          </a:xfrm>
          <a:prstGeom prst="rect">
            <a:avLst/>
          </a:prstGeom>
          <a:noFill/>
        </p:spPr>
        <p:txBody>
          <a:bodyPr wrap="none" rtlCol="0">
            <a:spAutoFit/>
          </a:bodyPr>
          <a:lstStyle/>
          <a:p>
            <a:r>
              <a:rPr lang="en-US" dirty="0"/>
              <a:t>10. Vertical Half</a:t>
            </a:r>
          </a:p>
          <a:p>
            <a:endParaRPr lang="en-US" dirty="0"/>
          </a:p>
          <a:p>
            <a:endParaRPr lang="en-US" dirty="0"/>
          </a:p>
        </p:txBody>
      </p:sp>
      <p:sp>
        <p:nvSpPr>
          <p:cNvPr id="17" name="TextBox 16">
            <a:extLst>
              <a:ext uri="{FF2B5EF4-FFF2-40B4-BE49-F238E27FC236}">
                <a16:creationId xmlns:a16="http://schemas.microsoft.com/office/drawing/2014/main" id="{2DB3132E-5854-CD7A-4397-6CCD50863452}"/>
              </a:ext>
            </a:extLst>
          </p:cNvPr>
          <p:cNvSpPr txBox="1"/>
          <p:nvPr/>
        </p:nvSpPr>
        <p:spPr>
          <a:xfrm>
            <a:off x="6273526" y="5908675"/>
            <a:ext cx="2002792" cy="923330"/>
          </a:xfrm>
          <a:prstGeom prst="rect">
            <a:avLst/>
          </a:prstGeom>
          <a:noFill/>
        </p:spPr>
        <p:txBody>
          <a:bodyPr wrap="none" rtlCol="0">
            <a:spAutoFit/>
          </a:bodyPr>
          <a:lstStyle/>
          <a:p>
            <a:r>
              <a:rPr lang="en-US" dirty="0"/>
              <a:t>11. Coarse Dropout</a:t>
            </a:r>
          </a:p>
          <a:p>
            <a:endParaRPr lang="en-US" dirty="0"/>
          </a:p>
          <a:p>
            <a:endParaRPr lang="en-US" dirty="0"/>
          </a:p>
        </p:txBody>
      </p:sp>
      <p:sp>
        <p:nvSpPr>
          <p:cNvPr id="18" name="TextBox 17">
            <a:extLst>
              <a:ext uri="{FF2B5EF4-FFF2-40B4-BE49-F238E27FC236}">
                <a16:creationId xmlns:a16="http://schemas.microsoft.com/office/drawing/2014/main" id="{A324F37F-4503-AC28-5DD9-C60248A96C1F}"/>
              </a:ext>
            </a:extLst>
          </p:cNvPr>
          <p:cNvSpPr txBox="1"/>
          <p:nvPr/>
        </p:nvSpPr>
        <p:spPr>
          <a:xfrm>
            <a:off x="9289296" y="3610227"/>
            <a:ext cx="1093569" cy="923330"/>
          </a:xfrm>
          <a:prstGeom prst="rect">
            <a:avLst/>
          </a:prstGeom>
          <a:noFill/>
        </p:spPr>
        <p:txBody>
          <a:bodyPr wrap="none" rtlCol="0">
            <a:spAutoFit/>
          </a:bodyPr>
          <a:lstStyle/>
          <a:p>
            <a:r>
              <a:rPr lang="en-US" dirty="0"/>
              <a:t>14. OOD1</a:t>
            </a:r>
          </a:p>
          <a:p>
            <a:endParaRPr lang="en-US" dirty="0"/>
          </a:p>
          <a:p>
            <a:endParaRPr lang="en-US" dirty="0"/>
          </a:p>
        </p:txBody>
      </p:sp>
      <p:sp>
        <p:nvSpPr>
          <p:cNvPr id="19" name="TextBox 18">
            <a:extLst>
              <a:ext uri="{FF2B5EF4-FFF2-40B4-BE49-F238E27FC236}">
                <a16:creationId xmlns:a16="http://schemas.microsoft.com/office/drawing/2014/main" id="{866CE348-1483-D978-2AE6-C8E9CAC7BA9C}"/>
              </a:ext>
            </a:extLst>
          </p:cNvPr>
          <p:cNvSpPr txBox="1"/>
          <p:nvPr/>
        </p:nvSpPr>
        <p:spPr>
          <a:xfrm>
            <a:off x="9190580" y="5908675"/>
            <a:ext cx="1328697" cy="1200329"/>
          </a:xfrm>
          <a:prstGeom prst="rect">
            <a:avLst/>
          </a:prstGeom>
          <a:noFill/>
        </p:spPr>
        <p:txBody>
          <a:bodyPr wrap="none" rtlCol="0">
            <a:spAutoFit/>
          </a:bodyPr>
          <a:lstStyle/>
          <a:p>
            <a:r>
              <a:rPr lang="en-US" dirty="0"/>
              <a:t>8. Flat Value</a:t>
            </a:r>
          </a:p>
          <a:p>
            <a:endParaRPr lang="en-US" dirty="0"/>
          </a:p>
          <a:p>
            <a:endParaRPr lang="en-US" dirty="0"/>
          </a:p>
          <a:p>
            <a:endParaRPr lang="en-US" dirty="0"/>
          </a:p>
        </p:txBody>
      </p:sp>
    </p:spTree>
    <p:extLst>
      <p:ext uri="{BB962C8B-B14F-4D97-AF65-F5344CB8AC3E}">
        <p14:creationId xmlns:p14="http://schemas.microsoft.com/office/powerpoint/2010/main" val="104249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09" y="2228850"/>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96" y="3029742"/>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3"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cal Icon #18001 - Free Icons Library">
            <a:extLst>
              <a:ext uri="{FF2B5EF4-FFF2-40B4-BE49-F238E27FC236}">
                <a16:creationId xmlns:a16="http://schemas.microsoft.com/office/drawing/2014/main" id="{606903F7-5864-B57A-96C4-D4A8DB936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833" y="2555222"/>
            <a:ext cx="1130019" cy="949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455" y="2439590"/>
            <a:ext cx="1954759" cy="1305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5DD062-8D1E-5216-77C8-BBC4AEDFF52F}"/>
              </a:ext>
            </a:extLst>
          </p:cNvPr>
          <p:cNvSpPr/>
          <p:nvPr/>
        </p:nvSpPr>
        <p:spPr>
          <a:xfrm>
            <a:off x="324852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8B673A-41D8-EA0A-B8E1-457169520415}"/>
              </a:ext>
            </a:extLst>
          </p:cNvPr>
          <p:cNvSpPr/>
          <p:nvPr/>
        </p:nvSpPr>
        <p:spPr>
          <a:xfrm>
            <a:off x="5619987"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721D0AF-6CE7-5157-9798-2E3846CB0896}"/>
              </a:ext>
            </a:extLst>
          </p:cNvPr>
          <p:cNvSpPr/>
          <p:nvPr/>
        </p:nvSpPr>
        <p:spPr>
          <a:xfrm>
            <a:off x="812879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32372-82DB-D644-7CEA-9153B86D435D}"/>
              </a:ext>
            </a:extLst>
          </p:cNvPr>
          <p:cNvSpPr txBox="1"/>
          <p:nvPr/>
        </p:nvSpPr>
        <p:spPr>
          <a:xfrm>
            <a:off x="1877123" y="4190261"/>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7" name="TextBox 6">
            <a:extLst>
              <a:ext uri="{FF2B5EF4-FFF2-40B4-BE49-F238E27FC236}">
                <a16:creationId xmlns:a16="http://schemas.microsoft.com/office/drawing/2014/main" id="{7E19FC38-BAFD-2A1B-EAE2-36DB3C179127}"/>
              </a:ext>
            </a:extLst>
          </p:cNvPr>
          <p:cNvSpPr txBox="1"/>
          <p:nvPr/>
        </p:nvSpPr>
        <p:spPr>
          <a:xfrm>
            <a:off x="3970841" y="4184130"/>
            <a:ext cx="16337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Preparation</a:t>
            </a:r>
          </a:p>
        </p:txBody>
      </p:sp>
      <p:sp>
        <p:nvSpPr>
          <p:cNvPr id="8" name="TextBox 7">
            <a:extLst>
              <a:ext uri="{FF2B5EF4-FFF2-40B4-BE49-F238E27FC236}">
                <a16:creationId xmlns:a16="http://schemas.microsoft.com/office/drawing/2014/main" id="{5FDC3872-7724-6E79-CAF0-489F75B8C3BC}"/>
              </a:ext>
            </a:extLst>
          </p:cNvPr>
          <p:cNvSpPr txBox="1"/>
          <p:nvPr/>
        </p:nvSpPr>
        <p:spPr>
          <a:xfrm>
            <a:off x="6707862" y="4184130"/>
            <a:ext cx="10695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Model</a:t>
            </a:r>
          </a:p>
        </p:txBody>
      </p:sp>
      <p:sp>
        <p:nvSpPr>
          <p:cNvPr id="9" name="TextBox 8">
            <a:extLst>
              <a:ext uri="{FF2B5EF4-FFF2-40B4-BE49-F238E27FC236}">
                <a16:creationId xmlns:a16="http://schemas.microsoft.com/office/drawing/2014/main" id="{37A603C1-A083-C951-B292-411B84C852E5}"/>
              </a:ext>
            </a:extLst>
          </p:cNvPr>
          <p:cNvSpPr txBox="1"/>
          <p:nvPr/>
        </p:nvSpPr>
        <p:spPr>
          <a:xfrm>
            <a:off x="9401117" y="4184130"/>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4. Evaluation</a:t>
            </a:r>
          </a:p>
        </p:txBody>
      </p:sp>
      <p:sp>
        <p:nvSpPr>
          <p:cNvPr id="10" name="Rectangle 9">
            <a:extLst>
              <a:ext uri="{FF2B5EF4-FFF2-40B4-BE49-F238E27FC236}">
                <a16:creationId xmlns:a16="http://schemas.microsoft.com/office/drawing/2014/main" id="{5EB315EF-9F31-9710-8DC2-6DE19C7FC98F}"/>
              </a:ext>
            </a:extLst>
          </p:cNvPr>
          <p:cNvSpPr/>
          <p:nvPr/>
        </p:nvSpPr>
        <p:spPr>
          <a:xfrm>
            <a:off x="6402196" y="2315420"/>
            <a:ext cx="1726600" cy="26242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79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Model</a:t>
            </a:r>
            <a:r>
              <a:rPr lang="en-TH" sz="4000" b="1" dirty="0"/>
              <a:t>s</a:t>
            </a:r>
          </a:p>
        </p:txBody>
      </p:sp>
      <p:sp>
        <p:nvSpPr>
          <p:cNvPr id="5" name="TextBox 4">
            <a:extLst>
              <a:ext uri="{FF2B5EF4-FFF2-40B4-BE49-F238E27FC236}">
                <a16:creationId xmlns:a16="http://schemas.microsoft.com/office/drawing/2014/main" id="{8DA2715D-8522-2A8A-DA82-A8F7EDE4B7D5}"/>
              </a:ext>
            </a:extLst>
          </p:cNvPr>
          <p:cNvSpPr txBox="1"/>
          <p:nvPr/>
        </p:nvSpPr>
        <p:spPr>
          <a:xfrm>
            <a:off x="2032001" y="4953372"/>
            <a:ext cx="8128000" cy="646331"/>
          </a:xfrm>
          <a:prstGeom prst="rect">
            <a:avLst/>
          </a:prstGeom>
          <a:noFill/>
        </p:spPr>
        <p:txBody>
          <a:bodyPr wrap="square">
            <a:spAutoFit/>
          </a:bodyPr>
          <a:lstStyle/>
          <a:p>
            <a:pPr marL="0" indent="0" algn="ctr">
              <a:buNone/>
            </a:pPr>
            <a:r>
              <a:rPr lang="en-US" b="0" i="0" dirty="0">
                <a:effectLst/>
              </a:rPr>
              <a:t>To ensure consistency and fairness, we followed the configuration values and hyperparameters specified in the original papers for each model.</a:t>
            </a:r>
          </a:p>
        </p:txBody>
      </p:sp>
      <p:graphicFrame>
        <p:nvGraphicFramePr>
          <p:cNvPr id="6" name="Diagram 5">
            <a:extLst>
              <a:ext uri="{FF2B5EF4-FFF2-40B4-BE49-F238E27FC236}">
                <a16:creationId xmlns:a16="http://schemas.microsoft.com/office/drawing/2014/main" id="{B1ED6928-700C-6FB1-3379-FD9CC267086D}"/>
              </a:ext>
            </a:extLst>
          </p:cNvPr>
          <p:cNvGraphicFramePr/>
          <p:nvPr>
            <p:extLst>
              <p:ext uri="{D42A27DB-BD31-4B8C-83A1-F6EECF244321}">
                <p14:modId xmlns:p14="http://schemas.microsoft.com/office/powerpoint/2010/main" val="3499174506"/>
              </p:ext>
            </p:extLst>
          </p:nvPr>
        </p:nvGraphicFramePr>
        <p:xfrm>
          <a:off x="2032001" y="2074333"/>
          <a:ext cx="8128000"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86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09" y="2228850"/>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96" y="3029742"/>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3"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cal Icon #18001 - Free Icons Library">
            <a:extLst>
              <a:ext uri="{FF2B5EF4-FFF2-40B4-BE49-F238E27FC236}">
                <a16:creationId xmlns:a16="http://schemas.microsoft.com/office/drawing/2014/main" id="{606903F7-5864-B57A-96C4-D4A8DB936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833" y="2555222"/>
            <a:ext cx="1130019" cy="949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455" y="2439590"/>
            <a:ext cx="1954759" cy="1305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5DD062-8D1E-5216-77C8-BBC4AEDFF52F}"/>
              </a:ext>
            </a:extLst>
          </p:cNvPr>
          <p:cNvSpPr/>
          <p:nvPr/>
        </p:nvSpPr>
        <p:spPr>
          <a:xfrm>
            <a:off x="324852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8B673A-41D8-EA0A-B8E1-457169520415}"/>
              </a:ext>
            </a:extLst>
          </p:cNvPr>
          <p:cNvSpPr/>
          <p:nvPr/>
        </p:nvSpPr>
        <p:spPr>
          <a:xfrm>
            <a:off x="5619987"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721D0AF-6CE7-5157-9798-2E3846CB0896}"/>
              </a:ext>
            </a:extLst>
          </p:cNvPr>
          <p:cNvSpPr/>
          <p:nvPr/>
        </p:nvSpPr>
        <p:spPr>
          <a:xfrm>
            <a:off x="812879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32372-82DB-D644-7CEA-9153B86D435D}"/>
              </a:ext>
            </a:extLst>
          </p:cNvPr>
          <p:cNvSpPr txBox="1"/>
          <p:nvPr/>
        </p:nvSpPr>
        <p:spPr>
          <a:xfrm>
            <a:off x="1877123" y="4190261"/>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7" name="TextBox 6">
            <a:extLst>
              <a:ext uri="{FF2B5EF4-FFF2-40B4-BE49-F238E27FC236}">
                <a16:creationId xmlns:a16="http://schemas.microsoft.com/office/drawing/2014/main" id="{7E19FC38-BAFD-2A1B-EAE2-36DB3C179127}"/>
              </a:ext>
            </a:extLst>
          </p:cNvPr>
          <p:cNvSpPr txBox="1"/>
          <p:nvPr/>
        </p:nvSpPr>
        <p:spPr>
          <a:xfrm>
            <a:off x="3970841" y="4184130"/>
            <a:ext cx="16337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Preparation</a:t>
            </a:r>
          </a:p>
        </p:txBody>
      </p:sp>
      <p:sp>
        <p:nvSpPr>
          <p:cNvPr id="8" name="TextBox 7">
            <a:extLst>
              <a:ext uri="{FF2B5EF4-FFF2-40B4-BE49-F238E27FC236}">
                <a16:creationId xmlns:a16="http://schemas.microsoft.com/office/drawing/2014/main" id="{5FDC3872-7724-6E79-CAF0-489F75B8C3BC}"/>
              </a:ext>
            </a:extLst>
          </p:cNvPr>
          <p:cNvSpPr txBox="1"/>
          <p:nvPr/>
        </p:nvSpPr>
        <p:spPr>
          <a:xfrm>
            <a:off x="6707862" y="4184130"/>
            <a:ext cx="10695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Model</a:t>
            </a:r>
          </a:p>
        </p:txBody>
      </p:sp>
      <p:sp>
        <p:nvSpPr>
          <p:cNvPr id="9" name="TextBox 8">
            <a:extLst>
              <a:ext uri="{FF2B5EF4-FFF2-40B4-BE49-F238E27FC236}">
                <a16:creationId xmlns:a16="http://schemas.microsoft.com/office/drawing/2014/main" id="{37A603C1-A083-C951-B292-411B84C852E5}"/>
              </a:ext>
            </a:extLst>
          </p:cNvPr>
          <p:cNvSpPr txBox="1"/>
          <p:nvPr/>
        </p:nvSpPr>
        <p:spPr>
          <a:xfrm>
            <a:off x="9401117" y="4184130"/>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4. Evaluation</a:t>
            </a:r>
          </a:p>
        </p:txBody>
      </p:sp>
      <p:sp>
        <p:nvSpPr>
          <p:cNvPr id="10" name="Rectangle 9">
            <a:extLst>
              <a:ext uri="{FF2B5EF4-FFF2-40B4-BE49-F238E27FC236}">
                <a16:creationId xmlns:a16="http://schemas.microsoft.com/office/drawing/2014/main" id="{5A4618AE-663C-20C9-4628-4E7C339F150A}"/>
              </a:ext>
            </a:extLst>
          </p:cNvPr>
          <p:cNvSpPr/>
          <p:nvPr/>
        </p:nvSpPr>
        <p:spPr>
          <a:xfrm>
            <a:off x="8851111" y="2116898"/>
            <a:ext cx="2121447" cy="26242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2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Evaluation Metrics</a:t>
            </a:r>
          </a:p>
        </p:txBody>
      </p:sp>
      <p:sp>
        <p:nvSpPr>
          <p:cNvPr id="6" name="Content Placeholder 5">
            <a:extLst>
              <a:ext uri="{FF2B5EF4-FFF2-40B4-BE49-F238E27FC236}">
                <a16:creationId xmlns:a16="http://schemas.microsoft.com/office/drawing/2014/main" id="{9C10FBC6-FE66-5487-F431-8BA1E2A1219E}"/>
              </a:ext>
            </a:extLst>
          </p:cNvPr>
          <p:cNvSpPr>
            <a:spLocks noGrp="1"/>
          </p:cNvSpPr>
          <p:nvPr>
            <p:ph idx="1"/>
          </p:nvPr>
        </p:nvSpPr>
        <p:spPr>
          <a:xfrm>
            <a:off x="2516220" y="2594043"/>
            <a:ext cx="7393023" cy="3582920"/>
          </a:xfrm>
        </p:spPr>
        <p:txBody>
          <a:bodyPr>
            <a:normAutofit/>
          </a:bodyPr>
          <a:lstStyle/>
          <a:p>
            <a:pPr marL="0" indent="0">
              <a:buNone/>
            </a:pPr>
            <a:r>
              <a:rPr lang="en-US" sz="2000" dirty="0"/>
              <a:t>We utilized 2 metrics to measure the accuracy and performance of the model in classifying ID and OOD tasks</a:t>
            </a:r>
          </a:p>
          <a:p>
            <a:pPr marL="0" indent="0">
              <a:buNone/>
            </a:pPr>
            <a:endParaRPr lang="en-US" sz="2000" dirty="0"/>
          </a:p>
          <a:p>
            <a:pPr marL="514350" indent="-514350">
              <a:buFont typeface="+mj-lt"/>
              <a:buAutoNum type="arabicPeriod"/>
            </a:pPr>
            <a:r>
              <a:rPr lang="en-US" sz="2000" dirty="0"/>
              <a:t>Area under the receiver operating characteristic (AUROC)</a:t>
            </a:r>
          </a:p>
          <a:p>
            <a:pPr marL="514350" indent="-514350">
              <a:buFont typeface="+mj-lt"/>
              <a:buAutoNum type="arabicPeriod"/>
            </a:pPr>
            <a:r>
              <a:rPr lang="en-US" sz="2000" dirty="0"/>
              <a:t>Area under the precision-recall curve (AUCPR)</a:t>
            </a:r>
          </a:p>
          <a:p>
            <a:endParaRPr lang="en-US" sz="2000" dirty="0"/>
          </a:p>
        </p:txBody>
      </p:sp>
    </p:spTree>
    <p:extLst>
      <p:ext uri="{BB962C8B-B14F-4D97-AF65-F5344CB8AC3E}">
        <p14:creationId xmlns:p14="http://schemas.microsoft.com/office/powerpoint/2010/main" val="50396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What is “Out-of-Scope” ?</a:t>
            </a:r>
            <a:endParaRPr lang="en-TH" sz="4000" b="1" dirty="0"/>
          </a:p>
        </p:txBody>
      </p:sp>
      <p:pic>
        <p:nvPicPr>
          <p:cNvPr id="1026" name="Picture 2">
            <a:extLst>
              <a:ext uri="{FF2B5EF4-FFF2-40B4-BE49-F238E27FC236}">
                <a16:creationId xmlns:a16="http://schemas.microsoft.com/office/drawing/2014/main" id="{190CD5F0-572F-3637-9031-73E86D0F3F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1986" y="1631277"/>
            <a:ext cx="3845169" cy="3114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934A41-8C27-3D65-2C84-130C5F0DE729}"/>
              </a:ext>
            </a:extLst>
          </p:cNvPr>
          <p:cNvSpPr txBox="1"/>
          <p:nvPr/>
        </p:nvSpPr>
        <p:spPr>
          <a:xfrm>
            <a:off x="6394405" y="1690688"/>
            <a:ext cx="4041265" cy="3416320"/>
          </a:xfrm>
          <a:prstGeom prst="rect">
            <a:avLst/>
          </a:prstGeom>
          <a:noFill/>
        </p:spPr>
        <p:txBody>
          <a:bodyPr wrap="square" rtlCol="0">
            <a:spAutoFit/>
          </a:bodyPr>
          <a:lstStyle/>
          <a:p>
            <a:pPr algn="l"/>
            <a:r>
              <a:rPr lang="en-US" sz="1200" b="0" i="0" dirty="0">
                <a:solidFill>
                  <a:srgbClr val="374151"/>
                </a:solidFill>
                <a:effectLst/>
                <a:latin typeface="Arial" panose="020B0604020202020204" pitchFamily="34" charset="0"/>
                <a:cs typeface="Arial" panose="020B0604020202020204" pitchFamily="34" charset="0"/>
              </a:rPr>
              <a:t>Out-of-Distribution (OOD) detection has emerged as a prominent research area since 2017. </a:t>
            </a:r>
          </a:p>
          <a:p>
            <a:pPr algn="l"/>
            <a:endParaRPr lang="en-US" sz="1200" b="0" i="0" dirty="0">
              <a:solidFill>
                <a:srgbClr val="374151"/>
              </a:solidFill>
              <a:effectLst/>
              <a:latin typeface="Arial" panose="020B0604020202020204" pitchFamily="34" charset="0"/>
              <a:cs typeface="Arial" panose="020B0604020202020204" pitchFamily="34" charset="0"/>
            </a:endParaRPr>
          </a:p>
          <a:p>
            <a:pPr algn="l"/>
            <a:r>
              <a:rPr lang="en-US" sz="1200" b="0" i="0" dirty="0">
                <a:solidFill>
                  <a:srgbClr val="374151"/>
                </a:solidFill>
                <a:effectLst/>
                <a:latin typeface="Arial" panose="020B0604020202020204" pitchFamily="34" charset="0"/>
                <a:cs typeface="Arial" panose="020B0604020202020204" pitchFamily="34" charset="0"/>
              </a:rPr>
              <a:t>Anomaly detection (AD), novelty detection (ND), open set recognition (OSR), and outlier detection (OD) are closely linked to OOD detection in terms of motivation and methodology.</a:t>
            </a:r>
          </a:p>
          <a:p>
            <a:pPr algn="l"/>
            <a:endParaRPr lang="en-US" sz="1200" b="0" i="0" dirty="0">
              <a:solidFill>
                <a:srgbClr val="374151"/>
              </a:solidFill>
              <a:effectLst/>
              <a:latin typeface="Arial" panose="020B0604020202020204" pitchFamily="34" charset="0"/>
              <a:cs typeface="Arial" panose="020B0604020202020204" pitchFamily="34" charset="0"/>
            </a:endParaRPr>
          </a:p>
          <a:p>
            <a:pPr algn="l"/>
            <a:r>
              <a:rPr lang="en-US" sz="1200" b="0" i="0" dirty="0">
                <a:solidFill>
                  <a:srgbClr val="374151"/>
                </a:solidFill>
                <a:effectLst/>
                <a:latin typeface="Arial" panose="020B0604020202020204" pitchFamily="34" charset="0"/>
                <a:cs typeface="Arial" panose="020B0604020202020204" pitchFamily="34" charset="0"/>
              </a:rPr>
              <a:t>However, these topics often develop independently, leading to confusion among readers and practitioners due to slight variations in definition and problem settings.</a:t>
            </a:r>
          </a:p>
          <a:p>
            <a:pPr algn="l"/>
            <a:endParaRPr lang="en-US" sz="1200" dirty="0">
              <a:solidFill>
                <a:srgbClr val="374151"/>
              </a:solidFill>
              <a:latin typeface="Arial" panose="020B0604020202020204" pitchFamily="34" charset="0"/>
              <a:cs typeface="Arial" panose="020B0604020202020204" pitchFamily="34" charset="0"/>
            </a:endParaRPr>
          </a:p>
          <a:p>
            <a:pPr algn="l"/>
            <a:r>
              <a:rPr lang="en-US" sz="1200" b="0" i="0" dirty="0" err="1">
                <a:solidFill>
                  <a:srgbClr val="374151"/>
                </a:solidFill>
                <a:effectLst/>
                <a:latin typeface="Arial" panose="020B0604020202020204" pitchFamily="34" charset="0"/>
                <a:cs typeface="Arial" panose="020B0604020202020204" pitchFamily="34" charset="0"/>
              </a:rPr>
              <a:t>Jingkang</a:t>
            </a:r>
            <a:r>
              <a:rPr lang="en-US" sz="1200" b="0" i="0" dirty="0">
                <a:solidFill>
                  <a:srgbClr val="374151"/>
                </a:solidFill>
                <a:effectLst/>
                <a:latin typeface="Arial" panose="020B0604020202020204" pitchFamily="34" charset="0"/>
                <a:cs typeface="Arial" panose="020B0604020202020204" pitchFamily="34" charset="0"/>
              </a:rPr>
              <a:t> et al. proposed </a:t>
            </a:r>
          </a:p>
          <a:p>
            <a:pPr algn="l"/>
            <a:r>
              <a:rPr lang="en-US" sz="1200" b="0" i="0" dirty="0">
                <a:solidFill>
                  <a:srgbClr val="374151"/>
                </a:solidFill>
                <a:effectLst/>
                <a:latin typeface="Arial" panose="020B0604020202020204" pitchFamily="34" charset="0"/>
                <a:cs typeface="Arial" panose="020B0604020202020204" pitchFamily="34" charset="0"/>
              </a:rPr>
              <a:t>“a unified framework, generalized OOD detection”, </a:t>
            </a:r>
          </a:p>
          <a:p>
            <a:pPr algn="l"/>
            <a:r>
              <a:rPr lang="en-US" sz="1200" b="0" i="0" dirty="0">
                <a:solidFill>
                  <a:srgbClr val="374151"/>
                </a:solidFill>
                <a:effectLst/>
                <a:latin typeface="Arial" panose="020B0604020202020204" pitchFamily="34" charset="0"/>
                <a:cs typeface="Arial" panose="020B0604020202020204" pitchFamily="34" charset="0"/>
              </a:rPr>
              <a:t>which encompasses AD, ND, OSR, OOD detection, and OD.</a:t>
            </a:r>
          </a:p>
          <a:p>
            <a:pPr algn="l"/>
            <a:endParaRPr lang="en-US" sz="1200" b="0" i="0" dirty="0">
              <a:solidFill>
                <a:srgbClr val="374151"/>
              </a:solidFill>
              <a:effectLst/>
              <a:latin typeface="Arial" panose="020B0604020202020204" pitchFamily="34" charset="0"/>
              <a:cs typeface="Arial" panose="020B0604020202020204" pitchFamily="34" charset="0"/>
            </a:endParaRPr>
          </a:p>
          <a:p>
            <a:pPr algn="l"/>
            <a:endParaRPr lang="en-US" sz="1200" b="0" i="0" dirty="0">
              <a:solidFill>
                <a:srgbClr val="37415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956F7E1-AD62-57F1-FF9A-8804EF9F2FED}"/>
              </a:ext>
            </a:extLst>
          </p:cNvPr>
          <p:cNvSpPr txBox="1"/>
          <p:nvPr/>
        </p:nvSpPr>
        <p:spPr>
          <a:xfrm>
            <a:off x="2647640" y="4907878"/>
            <a:ext cx="7047594" cy="646986"/>
          </a:xfrm>
          <a:prstGeom prst="roundRect">
            <a:avLst/>
          </a:prstGeom>
          <a:solidFill>
            <a:schemeClr val="bg1">
              <a:lumMod val="95000"/>
            </a:schemeClr>
          </a:solidFill>
          <a:effectLst>
            <a:glow rad="63500">
              <a:schemeClr val="accent3">
                <a:satMod val="175000"/>
                <a:alpha val="40000"/>
              </a:schemeClr>
            </a:glow>
          </a:effectLst>
        </p:spPr>
        <p:txBody>
          <a:bodyPr wrap="square">
            <a:spAutoFit/>
          </a:bodyPr>
          <a:lstStyle/>
          <a:p>
            <a:pPr algn="ctr"/>
            <a:r>
              <a:rPr lang="en-US" sz="1600" b="0" i="0" dirty="0">
                <a:solidFill>
                  <a:srgbClr val="374151"/>
                </a:solidFill>
                <a:effectLst/>
                <a:latin typeface="Arial" panose="020B0604020202020204" pitchFamily="34" charset="0"/>
                <a:cs typeface="Arial" panose="020B0604020202020204" pitchFamily="34" charset="0"/>
              </a:rPr>
              <a:t>We employed the term </a:t>
            </a:r>
            <a:r>
              <a:rPr lang="en-US" sz="1600" b="1" i="0" dirty="0">
                <a:solidFill>
                  <a:srgbClr val="374151"/>
                </a:solidFill>
                <a:effectLst/>
                <a:latin typeface="Arial" panose="020B0604020202020204" pitchFamily="34" charset="0"/>
                <a:cs typeface="Arial" panose="020B0604020202020204" pitchFamily="34" charset="0"/>
              </a:rPr>
              <a:t>"Out-of-Scope" </a:t>
            </a:r>
            <a:r>
              <a:rPr lang="en-US" sz="1600" b="0" i="0" dirty="0">
                <a:solidFill>
                  <a:srgbClr val="374151"/>
                </a:solidFill>
                <a:effectLst/>
                <a:latin typeface="Arial" panose="020B0604020202020204" pitchFamily="34" charset="0"/>
                <a:cs typeface="Arial" panose="020B0604020202020204" pitchFamily="34" charset="0"/>
              </a:rPr>
              <a:t>to delineate the detection scope for identifying </a:t>
            </a:r>
            <a:r>
              <a:rPr lang="en-US" sz="1600" b="1" i="0" dirty="0">
                <a:solidFill>
                  <a:srgbClr val="374151"/>
                </a:solidFill>
                <a:effectLst/>
                <a:latin typeface="Arial" panose="020B0604020202020204" pitchFamily="34" charset="0"/>
                <a:cs typeface="Arial" panose="020B0604020202020204" pitchFamily="34" charset="0"/>
              </a:rPr>
              <a:t>covariate shift and semantic shift</a:t>
            </a:r>
            <a:r>
              <a:rPr lang="en-US" sz="1600" b="0" i="0" dirty="0">
                <a:solidFill>
                  <a:srgbClr val="37415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088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CF5C7E9-A576-9767-3F6B-6DA270EC5F15}"/>
              </a:ext>
            </a:extLst>
          </p:cNvPr>
          <p:cNvPicPr>
            <a:picLocks noChangeAspect="1"/>
          </p:cNvPicPr>
          <p:nvPr/>
        </p:nvPicPr>
        <p:blipFill>
          <a:blip r:embed="rId2">
            <a:alphaModFix/>
          </a:blip>
          <a:stretch>
            <a:fillRect/>
          </a:stretch>
        </p:blipFill>
        <p:spPr>
          <a:xfrm>
            <a:off x="1861226" y="2115879"/>
            <a:ext cx="8538789" cy="3616197"/>
          </a:xfrm>
          <a:prstGeom prst="rect">
            <a:avLst/>
          </a:prstGeom>
        </p:spPr>
      </p:pic>
      <p:grpSp>
        <p:nvGrpSpPr>
          <p:cNvPr id="24" name="Group 23">
            <a:extLst>
              <a:ext uri="{FF2B5EF4-FFF2-40B4-BE49-F238E27FC236}">
                <a16:creationId xmlns:a16="http://schemas.microsoft.com/office/drawing/2014/main" id="{AA36272C-3FBC-A2F7-9A85-F79830BB30A8}"/>
              </a:ext>
            </a:extLst>
          </p:cNvPr>
          <p:cNvGrpSpPr/>
          <p:nvPr/>
        </p:nvGrpSpPr>
        <p:grpSpPr>
          <a:xfrm>
            <a:off x="2441339" y="5028765"/>
            <a:ext cx="7818120" cy="1623890"/>
            <a:chOff x="2441339" y="5028765"/>
            <a:chExt cx="7818120" cy="1623890"/>
          </a:xfrm>
        </p:grpSpPr>
        <p:sp>
          <p:nvSpPr>
            <p:cNvPr id="22" name="Rectangle 21">
              <a:extLst>
                <a:ext uri="{FF2B5EF4-FFF2-40B4-BE49-F238E27FC236}">
                  <a16:creationId xmlns:a16="http://schemas.microsoft.com/office/drawing/2014/main" id="{46373271-D902-FAB3-C6E1-F52DFF749D9C}"/>
                </a:ext>
              </a:extLst>
            </p:cNvPr>
            <p:cNvSpPr/>
            <p:nvPr/>
          </p:nvSpPr>
          <p:spPr>
            <a:xfrm>
              <a:off x="2441339" y="5028765"/>
              <a:ext cx="7818120" cy="1369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B21327-0F97-3124-3922-51618EA9E1C8}"/>
                </a:ext>
              </a:extLst>
            </p:cNvPr>
            <p:cNvSpPr txBox="1"/>
            <p:nvPr/>
          </p:nvSpPr>
          <p:spPr>
            <a:xfrm rot="18342203">
              <a:off x="2111843" y="5516413"/>
              <a:ext cx="1158330" cy="307777"/>
            </a:xfrm>
            <a:prstGeom prst="rect">
              <a:avLst/>
            </a:prstGeom>
            <a:solidFill>
              <a:schemeClr val="bg1"/>
            </a:solidFill>
          </p:spPr>
          <p:txBody>
            <a:bodyPr wrap="none" rtlCol="0" anchor="ctr">
              <a:spAutoFit/>
            </a:bodyPr>
            <a:lstStyle/>
            <a:p>
              <a:pPr algn="r"/>
              <a:r>
                <a:rPr lang="en-US" sz="1400" dirty="0"/>
                <a:t>Densenet201</a:t>
              </a:r>
            </a:p>
          </p:txBody>
        </p:sp>
        <p:sp>
          <p:nvSpPr>
            <p:cNvPr id="11" name="TextBox 10">
              <a:extLst>
                <a:ext uri="{FF2B5EF4-FFF2-40B4-BE49-F238E27FC236}">
                  <a16:creationId xmlns:a16="http://schemas.microsoft.com/office/drawing/2014/main" id="{B8131539-823C-9075-2D9E-5639EC141724}"/>
                </a:ext>
              </a:extLst>
            </p:cNvPr>
            <p:cNvSpPr txBox="1"/>
            <p:nvPr/>
          </p:nvSpPr>
          <p:spPr>
            <a:xfrm rot="18342203">
              <a:off x="3098032" y="5232874"/>
              <a:ext cx="591252" cy="307777"/>
            </a:xfrm>
            <a:prstGeom prst="rect">
              <a:avLst/>
            </a:prstGeom>
            <a:solidFill>
              <a:schemeClr val="bg1"/>
            </a:solidFill>
          </p:spPr>
          <p:txBody>
            <a:bodyPr wrap="none" rtlCol="0" anchor="ctr">
              <a:spAutoFit/>
            </a:bodyPr>
            <a:lstStyle/>
            <a:p>
              <a:pPr algn="r"/>
              <a:r>
                <a:rPr lang="en-US" sz="1400" dirty="0"/>
                <a:t>Pylon</a:t>
              </a:r>
            </a:p>
          </p:txBody>
        </p:sp>
        <p:sp>
          <p:nvSpPr>
            <p:cNvPr id="12" name="TextBox 11">
              <a:extLst>
                <a:ext uri="{FF2B5EF4-FFF2-40B4-BE49-F238E27FC236}">
                  <a16:creationId xmlns:a16="http://schemas.microsoft.com/office/drawing/2014/main" id="{57EFDE4F-B0AC-DD7F-2062-0461317B6C89}"/>
                </a:ext>
              </a:extLst>
            </p:cNvPr>
            <p:cNvSpPr txBox="1"/>
            <p:nvPr/>
          </p:nvSpPr>
          <p:spPr>
            <a:xfrm rot="18342203">
              <a:off x="3584029" y="5370572"/>
              <a:ext cx="866648" cy="307777"/>
            </a:xfrm>
            <a:prstGeom prst="rect">
              <a:avLst/>
            </a:prstGeom>
            <a:solidFill>
              <a:schemeClr val="bg1"/>
            </a:solidFill>
          </p:spPr>
          <p:txBody>
            <a:bodyPr wrap="none" rtlCol="0" anchor="ctr">
              <a:spAutoFit/>
            </a:bodyPr>
            <a:lstStyle/>
            <a:p>
              <a:pPr algn="r"/>
              <a:r>
                <a:rPr lang="en-US" sz="1400" dirty="0"/>
                <a:t>Resnet50</a:t>
              </a:r>
            </a:p>
          </p:txBody>
        </p:sp>
        <p:sp>
          <p:nvSpPr>
            <p:cNvPr id="13" name="TextBox 12">
              <a:extLst>
                <a:ext uri="{FF2B5EF4-FFF2-40B4-BE49-F238E27FC236}">
                  <a16:creationId xmlns:a16="http://schemas.microsoft.com/office/drawing/2014/main" id="{A63C6CBC-2824-E31F-C9FE-4DCAE65911DA}"/>
                </a:ext>
              </a:extLst>
            </p:cNvPr>
            <p:cNvSpPr txBox="1"/>
            <p:nvPr/>
          </p:nvSpPr>
          <p:spPr>
            <a:xfrm rot="18342203">
              <a:off x="4011284" y="5594704"/>
              <a:ext cx="1314912" cy="307777"/>
            </a:xfrm>
            <a:prstGeom prst="rect">
              <a:avLst/>
            </a:prstGeom>
            <a:solidFill>
              <a:schemeClr val="bg1"/>
            </a:solidFill>
          </p:spPr>
          <p:txBody>
            <a:bodyPr wrap="none" rtlCol="0" anchor="ctr">
              <a:spAutoFit/>
            </a:bodyPr>
            <a:lstStyle/>
            <a:p>
              <a:pPr algn="r"/>
              <a:r>
                <a:rPr lang="en-US" sz="1400" dirty="0"/>
                <a:t>VGG-NETS19Bn</a:t>
              </a:r>
            </a:p>
          </p:txBody>
        </p:sp>
        <p:sp>
          <p:nvSpPr>
            <p:cNvPr id="14" name="TextBox 13">
              <a:extLst>
                <a:ext uri="{FF2B5EF4-FFF2-40B4-BE49-F238E27FC236}">
                  <a16:creationId xmlns:a16="http://schemas.microsoft.com/office/drawing/2014/main" id="{00F02BA0-8929-6F1E-68B4-72D57084B8F3}"/>
                </a:ext>
              </a:extLst>
            </p:cNvPr>
            <p:cNvSpPr txBox="1"/>
            <p:nvPr/>
          </p:nvSpPr>
          <p:spPr>
            <a:xfrm rot="18342203">
              <a:off x="5229787" y="5718007"/>
              <a:ext cx="1561518" cy="307777"/>
            </a:xfrm>
            <a:prstGeom prst="rect">
              <a:avLst/>
            </a:prstGeom>
            <a:solidFill>
              <a:schemeClr val="bg1"/>
            </a:solidFill>
          </p:spPr>
          <p:txBody>
            <a:bodyPr wrap="none" rtlCol="0" anchor="ctr">
              <a:spAutoFit/>
            </a:bodyPr>
            <a:lstStyle/>
            <a:p>
              <a:pPr algn="r"/>
              <a:r>
                <a:rPr lang="en-US" sz="1400" dirty="0"/>
                <a:t>Maximum </a:t>
              </a:r>
              <a:r>
                <a:rPr lang="en-US" sz="1400" dirty="0" err="1"/>
                <a:t>Softmax</a:t>
              </a:r>
              <a:endParaRPr lang="en-US" sz="1400" dirty="0"/>
            </a:p>
          </p:txBody>
        </p:sp>
        <p:sp>
          <p:nvSpPr>
            <p:cNvPr id="15" name="TextBox 14">
              <a:extLst>
                <a:ext uri="{FF2B5EF4-FFF2-40B4-BE49-F238E27FC236}">
                  <a16:creationId xmlns:a16="http://schemas.microsoft.com/office/drawing/2014/main" id="{548314A0-E3B4-D628-4DFB-5F24F7325E5B}"/>
                </a:ext>
              </a:extLst>
            </p:cNvPr>
            <p:cNvSpPr txBox="1"/>
            <p:nvPr/>
          </p:nvSpPr>
          <p:spPr>
            <a:xfrm rot="18342203">
              <a:off x="4562769" y="5715731"/>
              <a:ext cx="1556965" cy="307777"/>
            </a:xfrm>
            <a:prstGeom prst="rect">
              <a:avLst/>
            </a:prstGeom>
            <a:solidFill>
              <a:schemeClr val="bg1"/>
            </a:solidFill>
          </p:spPr>
          <p:txBody>
            <a:bodyPr wrap="none" rtlCol="0" anchor="ctr">
              <a:spAutoFit/>
            </a:bodyPr>
            <a:lstStyle/>
            <a:p>
              <a:pPr algn="r"/>
              <a:r>
                <a:rPr lang="en-US" sz="1400" dirty="0"/>
                <a:t>Confidence Branch</a:t>
              </a:r>
            </a:p>
          </p:txBody>
        </p:sp>
        <p:sp>
          <p:nvSpPr>
            <p:cNvPr id="16" name="TextBox 15">
              <a:extLst>
                <a:ext uri="{FF2B5EF4-FFF2-40B4-BE49-F238E27FC236}">
                  <a16:creationId xmlns:a16="http://schemas.microsoft.com/office/drawing/2014/main" id="{F0262612-F0E0-6B0E-4C88-1A411ED86D97}"/>
                </a:ext>
              </a:extLst>
            </p:cNvPr>
            <p:cNvSpPr txBox="1"/>
            <p:nvPr/>
          </p:nvSpPr>
          <p:spPr>
            <a:xfrm rot="18342203">
              <a:off x="6406587" y="5224346"/>
              <a:ext cx="574196" cy="307777"/>
            </a:xfrm>
            <a:prstGeom prst="rect">
              <a:avLst/>
            </a:prstGeom>
            <a:solidFill>
              <a:schemeClr val="bg1"/>
            </a:solidFill>
          </p:spPr>
          <p:txBody>
            <a:bodyPr wrap="none" rtlCol="0" anchor="ctr">
              <a:spAutoFit/>
            </a:bodyPr>
            <a:lstStyle/>
            <a:p>
              <a:pPr algn="r"/>
              <a:r>
                <a:rPr lang="en-US" sz="1400" dirty="0"/>
                <a:t>ODIN</a:t>
              </a:r>
            </a:p>
          </p:txBody>
        </p:sp>
        <p:sp>
          <p:nvSpPr>
            <p:cNvPr id="17" name="TextBox 16">
              <a:extLst>
                <a:ext uri="{FF2B5EF4-FFF2-40B4-BE49-F238E27FC236}">
                  <a16:creationId xmlns:a16="http://schemas.microsoft.com/office/drawing/2014/main" id="{BCCF733F-E1C1-F756-3FD7-CD62059B5107}"/>
                </a:ext>
              </a:extLst>
            </p:cNvPr>
            <p:cNvSpPr txBox="1"/>
            <p:nvPr/>
          </p:nvSpPr>
          <p:spPr>
            <a:xfrm rot="18342203">
              <a:off x="7039323" y="5226751"/>
              <a:ext cx="579005" cy="307777"/>
            </a:xfrm>
            <a:prstGeom prst="rect">
              <a:avLst/>
            </a:prstGeom>
            <a:solidFill>
              <a:schemeClr val="bg1"/>
            </a:solidFill>
          </p:spPr>
          <p:txBody>
            <a:bodyPr wrap="none" rtlCol="0" anchor="ctr">
              <a:spAutoFit/>
            </a:bodyPr>
            <a:lstStyle/>
            <a:p>
              <a:pPr algn="r"/>
              <a:r>
                <a:rPr lang="en-US" sz="1400" dirty="0"/>
                <a:t>ALAD</a:t>
              </a:r>
            </a:p>
          </p:txBody>
        </p:sp>
        <p:sp>
          <p:nvSpPr>
            <p:cNvPr id="18" name="TextBox 17">
              <a:extLst>
                <a:ext uri="{FF2B5EF4-FFF2-40B4-BE49-F238E27FC236}">
                  <a16:creationId xmlns:a16="http://schemas.microsoft.com/office/drawing/2014/main" id="{7311914E-904D-6AFD-E4A7-073B9D40C57F}"/>
                </a:ext>
              </a:extLst>
            </p:cNvPr>
            <p:cNvSpPr txBox="1"/>
            <p:nvPr/>
          </p:nvSpPr>
          <p:spPr>
            <a:xfrm rot="18342203">
              <a:off x="8188521" y="5411095"/>
              <a:ext cx="947695" cy="307777"/>
            </a:xfrm>
            <a:prstGeom prst="rect">
              <a:avLst/>
            </a:prstGeom>
            <a:solidFill>
              <a:schemeClr val="bg1"/>
            </a:solidFill>
          </p:spPr>
          <p:txBody>
            <a:bodyPr wrap="none" rtlCol="0" anchor="ctr">
              <a:spAutoFit/>
            </a:bodyPr>
            <a:lstStyle/>
            <a:p>
              <a:pPr algn="r"/>
              <a:r>
                <a:rPr lang="en-US" sz="1400" dirty="0"/>
                <a:t>F-</a:t>
              </a:r>
              <a:r>
                <a:rPr lang="en-US" sz="1400" dirty="0" err="1"/>
                <a:t>AnoGAN</a:t>
              </a:r>
              <a:endParaRPr lang="en-US" sz="1400" dirty="0"/>
            </a:p>
          </p:txBody>
        </p:sp>
        <p:sp>
          <p:nvSpPr>
            <p:cNvPr id="19" name="TextBox 18">
              <a:extLst>
                <a:ext uri="{FF2B5EF4-FFF2-40B4-BE49-F238E27FC236}">
                  <a16:creationId xmlns:a16="http://schemas.microsoft.com/office/drawing/2014/main" id="{D9204155-A32A-D506-5D60-E05DE93B33EB}"/>
                </a:ext>
              </a:extLst>
            </p:cNvPr>
            <p:cNvSpPr txBox="1"/>
            <p:nvPr/>
          </p:nvSpPr>
          <p:spPr>
            <a:xfrm rot="18342203">
              <a:off x="7662437" y="5280451"/>
              <a:ext cx="686406" cy="307777"/>
            </a:xfrm>
            <a:prstGeom prst="rect">
              <a:avLst/>
            </a:prstGeom>
            <a:solidFill>
              <a:schemeClr val="bg1"/>
            </a:solidFill>
          </p:spPr>
          <p:txBody>
            <a:bodyPr wrap="none" rtlCol="0" anchor="ctr">
              <a:spAutoFit/>
            </a:bodyPr>
            <a:lstStyle/>
            <a:p>
              <a:pPr algn="r"/>
              <a:r>
                <a:rPr lang="en-US" sz="1400" dirty="0"/>
                <a:t>EFGAN</a:t>
              </a:r>
            </a:p>
          </p:txBody>
        </p:sp>
        <p:sp>
          <p:nvSpPr>
            <p:cNvPr id="20" name="TextBox 19">
              <a:extLst>
                <a:ext uri="{FF2B5EF4-FFF2-40B4-BE49-F238E27FC236}">
                  <a16:creationId xmlns:a16="http://schemas.microsoft.com/office/drawing/2014/main" id="{6910D2AD-3C83-753B-7FCD-BD643988D82B}"/>
                </a:ext>
              </a:extLst>
            </p:cNvPr>
            <p:cNvSpPr txBox="1"/>
            <p:nvPr/>
          </p:nvSpPr>
          <p:spPr>
            <a:xfrm rot="18342203">
              <a:off x="9460010" y="5478357"/>
              <a:ext cx="1082219" cy="307777"/>
            </a:xfrm>
            <a:prstGeom prst="rect">
              <a:avLst/>
            </a:prstGeom>
            <a:solidFill>
              <a:schemeClr val="bg1"/>
            </a:solidFill>
          </p:spPr>
          <p:txBody>
            <a:bodyPr wrap="none" rtlCol="0" anchor="ctr">
              <a:spAutoFit/>
            </a:bodyPr>
            <a:lstStyle/>
            <a:p>
              <a:pPr algn="r"/>
              <a:r>
                <a:rPr lang="en-US" sz="1400" dirty="0" err="1"/>
                <a:t>HealthyGAN</a:t>
              </a:r>
              <a:endParaRPr lang="en-US" sz="1400" dirty="0"/>
            </a:p>
          </p:txBody>
        </p:sp>
        <p:sp>
          <p:nvSpPr>
            <p:cNvPr id="21" name="TextBox 20">
              <a:extLst>
                <a:ext uri="{FF2B5EF4-FFF2-40B4-BE49-F238E27FC236}">
                  <a16:creationId xmlns:a16="http://schemas.microsoft.com/office/drawing/2014/main" id="{0139B408-6A71-8DD1-3803-DAC6BB8B06A4}"/>
                </a:ext>
              </a:extLst>
            </p:cNvPr>
            <p:cNvSpPr txBox="1"/>
            <p:nvPr/>
          </p:nvSpPr>
          <p:spPr>
            <a:xfrm rot="18342203">
              <a:off x="8876797" y="5400676"/>
              <a:ext cx="926857" cy="307777"/>
            </a:xfrm>
            <a:prstGeom prst="rect">
              <a:avLst/>
            </a:prstGeom>
            <a:solidFill>
              <a:schemeClr val="bg1"/>
            </a:solidFill>
          </p:spPr>
          <p:txBody>
            <a:bodyPr wrap="none" rtlCol="0" anchor="ctr">
              <a:spAutoFit/>
            </a:bodyPr>
            <a:lstStyle/>
            <a:p>
              <a:pPr algn="r"/>
              <a:r>
                <a:rPr lang="en-US" sz="1400" dirty="0" err="1"/>
                <a:t>Ganomaly</a:t>
              </a:r>
              <a:endParaRPr lang="en-US" sz="1400" dirty="0"/>
            </a:p>
          </p:txBody>
        </p:sp>
      </p:grpSp>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Results and Findings</a:t>
            </a:r>
          </a:p>
        </p:txBody>
      </p:sp>
      <p:cxnSp>
        <p:nvCxnSpPr>
          <p:cNvPr id="6" name="Straight Connector 5">
            <a:extLst>
              <a:ext uri="{FF2B5EF4-FFF2-40B4-BE49-F238E27FC236}">
                <a16:creationId xmlns:a16="http://schemas.microsoft.com/office/drawing/2014/main" id="{B525C2B6-6755-02BC-D452-58FCFC2F9651}"/>
              </a:ext>
            </a:extLst>
          </p:cNvPr>
          <p:cNvCxnSpPr/>
          <p:nvPr/>
        </p:nvCxnSpPr>
        <p:spPr>
          <a:xfrm flipV="1">
            <a:off x="5032443" y="2146570"/>
            <a:ext cx="0" cy="343062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7E0906E-A21A-E342-F88F-A5C6B2C66C08}"/>
              </a:ext>
            </a:extLst>
          </p:cNvPr>
          <p:cNvCxnSpPr/>
          <p:nvPr/>
        </p:nvCxnSpPr>
        <p:spPr>
          <a:xfrm flipV="1">
            <a:off x="7013643" y="2146570"/>
            <a:ext cx="0" cy="3430621"/>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1280F7D0-BE34-B8FD-8D3F-5712B039EABB}"/>
              </a:ext>
            </a:extLst>
          </p:cNvPr>
          <p:cNvSpPr txBox="1"/>
          <p:nvPr/>
        </p:nvSpPr>
        <p:spPr>
          <a:xfrm>
            <a:off x="5092105" y="4558182"/>
            <a:ext cx="1876091" cy="369332"/>
          </a:xfrm>
          <a:prstGeom prst="rect">
            <a:avLst/>
          </a:prstGeom>
          <a:noFill/>
        </p:spPr>
        <p:txBody>
          <a:bodyPr wrap="none" rtlCol="0">
            <a:spAutoFit/>
          </a:bodyPr>
          <a:lstStyle/>
          <a:p>
            <a:r>
              <a:rPr lang="en-US" dirty="0"/>
              <a:t>Confidence-based</a:t>
            </a:r>
          </a:p>
        </p:txBody>
      </p:sp>
      <p:sp>
        <p:nvSpPr>
          <p:cNvPr id="5" name="TextBox 4">
            <a:extLst>
              <a:ext uri="{FF2B5EF4-FFF2-40B4-BE49-F238E27FC236}">
                <a16:creationId xmlns:a16="http://schemas.microsoft.com/office/drawing/2014/main" id="{FF813573-27E5-9008-AAD4-A00033D8EF45}"/>
              </a:ext>
            </a:extLst>
          </p:cNvPr>
          <p:cNvSpPr txBox="1"/>
          <p:nvPr/>
        </p:nvSpPr>
        <p:spPr>
          <a:xfrm>
            <a:off x="3001922" y="4558182"/>
            <a:ext cx="1405321" cy="369332"/>
          </a:xfrm>
          <a:prstGeom prst="rect">
            <a:avLst/>
          </a:prstGeom>
          <a:noFill/>
        </p:spPr>
        <p:txBody>
          <a:bodyPr wrap="none" rtlCol="0">
            <a:spAutoFit/>
          </a:bodyPr>
          <a:lstStyle/>
          <a:p>
            <a:r>
              <a:rPr lang="en-US" dirty="0"/>
              <a:t>Classification</a:t>
            </a:r>
          </a:p>
        </p:txBody>
      </p:sp>
      <p:sp>
        <p:nvSpPr>
          <p:cNvPr id="7" name="TextBox 6">
            <a:extLst>
              <a:ext uri="{FF2B5EF4-FFF2-40B4-BE49-F238E27FC236}">
                <a16:creationId xmlns:a16="http://schemas.microsoft.com/office/drawing/2014/main" id="{C890714C-DBA3-0233-BA58-50345B1FA71D}"/>
              </a:ext>
            </a:extLst>
          </p:cNvPr>
          <p:cNvSpPr txBox="1"/>
          <p:nvPr/>
        </p:nvSpPr>
        <p:spPr>
          <a:xfrm>
            <a:off x="8055214" y="4558182"/>
            <a:ext cx="1214307" cy="369332"/>
          </a:xfrm>
          <a:prstGeom prst="rect">
            <a:avLst/>
          </a:prstGeom>
          <a:noFill/>
        </p:spPr>
        <p:txBody>
          <a:bodyPr wrap="none" rtlCol="0">
            <a:spAutoFit/>
          </a:bodyPr>
          <a:lstStyle/>
          <a:p>
            <a:r>
              <a:rPr lang="en-US" dirty="0"/>
              <a:t>Generative</a:t>
            </a:r>
          </a:p>
        </p:txBody>
      </p:sp>
    </p:spTree>
    <p:extLst>
      <p:ext uri="{BB962C8B-B14F-4D97-AF65-F5344CB8AC3E}">
        <p14:creationId xmlns:p14="http://schemas.microsoft.com/office/powerpoint/2010/main" val="78006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Results and Findings</a:t>
            </a:r>
          </a:p>
        </p:txBody>
      </p:sp>
      <p:pic>
        <p:nvPicPr>
          <p:cNvPr id="7" name="Picture 6">
            <a:extLst>
              <a:ext uri="{FF2B5EF4-FFF2-40B4-BE49-F238E27FC236}">
                <a16:creationId xmlns:a16="http://schemas.microsoft.com/office/drawing/2014/main" id="{8B55247F-6951-007E-740C-1AB4579C9076}"/>
              </a:ext>
            </a:extLst>
          </p:cNvPr>
          <p:cNvPicPr>
            <a:picLocks noChangeAspect="1"/>
          </p:cNvPicPr>
          <p:nvPr/>
        </p:nvPicPr>
        <p:blipFill>
          <a:blip r:embed="rId2"/>
          <a:stretch>
            <a:fillRect/>
          </a:stretch>
        </p:blipFill>
        <p:spPr>
          <a:xfrm>
            <a:off x="1781670" y="2106592"/>
            <a:ext cx="8763114" cy="3580821"/>
          </a:xfrm>
          <a:prstGeom prst="rect">
            <a:avLst/>
          </a:prstGeom>
        </p:spPr>
      </p:pic>
      <p:cxnSp>
        <p:nvCxnSpPr>
          <p:cNvPr id="3" name="Straight Connector 2">
            <a:extLst>
              <a:ext uri="{FF2B5EF4-FFF2-40B4-BE49-F238E27FC236}">
                <a16:creationId xmlns:a16="http://schemas.microsoft.com/office/drawing/2014/main" id="{FF5A06A2-FE55-3F96-A878-F3E3A7C3B72F}"/>
              </a:ext>
            </a:extLst>
          </p:cNvPr>
          <p:cNvCxnSpPr/>
          <p:nvPr/>
        </p:nvCxnSpPr>
        <p:spPr>
          <a:xfrm flipV="1">
            <a:off x="5032443" y="2146570"/>
            <a:ext cx="0" cy="3430621"/>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F03B4C42-BDE5-B4AA-F5D9-00FAC7366289}"/>
              </a:ext>
            </a:extLst>
          </p:cNvPr>
          <p:cNvCxnSpPr/>
          <p:nvPr/>
        </p:nvCxnSpPr>
        <p:spPr>
          <a:xfrm flipV="1">
            <a:off x="7013643" y="2146570"/>
            <a:ext cx="0" cy="3430621"/>
          </a:xfrm>
          <a:prstGeom prst="line">
            <a:avLst/>
          </a:prstGeom>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7A1F2447-777F-6203-1720-2FD877AC9809}"/>
              </a:ext>
            </a:extLst>
          </p:cNvPr>
          <p:cNvGrpSpPr/>
          <p:nvPr/>
        </p:nvGrpSpPr>
        <p:grpSpPr>
          <a:xfrm>
            <a:off x="2441339" y="5028765"/>
            <a:ext cx="7818120" cy="1623890"/>
            <a:chOff x="2441339" y="5028765"/>
            <a:chExt cx="7818120" cy="1623890"/>
          </a:xfrm>
        </p:grpSpPr>
        <p:sp>
          <p:nvSpPr>
            <p:cNvPr id="6" name="Rectangle 5">
              <a:extLst>
                <a:ext uri="{FF2B5EF4-FFF2-40B4-BE49-F238E27FC236}">
                  <a16:creationId xmlns:a16="http://schemas.microsoft.com/office/drawing/2014/main" id="{7E78C46A-7909-13E9-F7DB-40460C68BF49}"/>
                </a:ext>
              </a:extLst>
            </p:cNvPr>
            <p:cNvSpPr/>
            <p:nvPr/>
          </p:nvSpPr>
          <p:spPr>
            <a:xfrm>
              <a:off x="2441339" y="5028765"/>
              <a:ext cx="7818120" cy="1369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08CA75-1810-5BE9-EF56-4CD2B82E1750}"/>
                </a:ext>
              </a:extLst>
            </p:cNvPr>
            <p:cNvSpPr txBox="1"/>
            <p:nvPr/>
          </p:nvSpPr>
          <p:spPr>
            <a:xfrm rot="18342203">
              <a:off x="2111843" y="5516413"/>
              <a:ext cx="1158330" cy="307777"/>
            </a:xfrm>
            <a:prstGeom prst="rect">
              <a:avLst/>
            </a:prstGeom>
            <a:solidFill>
              <a:schemeClr val="bg1"/>
            </a:solidFill>
          </p:spPr>
          <p:txBody>
            <a:bodyPr wrap="none" rtlCol="0" anchor="ctr">
              <a:spAutoFit/>
            </a:bodyPr>
            <a:lstStyle/>
            <a:p>
              <a:pPr algn="r"/>
              <a:r>
                <a:rPr lang="en-US" sz="1400" dirty="0"/>
                <a:t>Densenet201</a:t>
              </a:r>
            </a:p>
          </p:txBody>
        </p:sp>
        <p:sp>
          <p:nvSpPr>
            <p:cNvPr id="9" name="TextBox 8">
              <a:extLst>
                <a:ext uri="{FF2B5EF4-FFF2-40B4-BE49-F238E27FC236}">
                  <a16:creationId xmlns:a16="http://schemas.microsoft.com/office/drawing/2014/main" id="{B909849F-4D90-4D63-72CD-10BC51C4F9ED}"/>
                </a:ext>
              </a:extLst>
            </p:cNvPr>
            <p:cNvSpPr txBox="1"/>
            <p:nvPr/>
          </p:nvSpPr>
          <p:spPr>
            <a:xfrm rot="18342203">
              <a:off x="3098032" y="5232874"/>
              <a:ext cx="591252" cy="307777"/>
            </a:xfrm>
            <a:prstGeom prst="rect">
              <a:avLst/>
            </a:prstGeom>
            <a:solidFill>
              <a:schemeClr val="bg1"/>
            </a:solidFill>
          </p:spPr>
          <p:txBody>
            <a:bodyPr wrap="none" rtlCol="0" anchor="ctr">
              <a:spAutoFit/>
            </a:bodyPr>
            <a:lstStyle/>
            <a:p>
              <a:pPr algn="r"/>
              <a:r>
                <a:rPr lang="en-US" sz="1400" dirty="0"/>
                <a:t>Pylon</a:t>
              </a:r>
            </a:p>
          </p:txBody>
        </p:sp>
        <p:sp>
          <p:nvSpPr>
            <p:cNvPr id="10" name="TextBox 9">
              <a:extLst>
                <a:ext uri="{FF2B5EF4-FFF2-40B4-BE49-F238E27FC236}">
                  <a16:creationId xmlns:a16="http://schemas.microsoft.com/office/drawing/2014/main" id="{0CDB5951-0405-4960-5115-7CA4E43C6EF3}"/>
                </a:ext>
              </a:extLst>
            </p:cNvPr>
            <p:cNvSpPr txBox="1"/>
            <p:nvPr/>
          </p:nvSpPr>
          <p:spPr>
            <a:xfrm rot="18342203">
              <a:off x="3584029" y="5370572"/>
              <a:ext cx="866648" cy="307777"/>
            </a:xfrm>
            <a:prstGeom prst="rect">
              <a:avLst/>
            </a:prstGeom>
            <a:solidFill>
              <a:schemeClr val="bg1"/>
            </a:solidFill>
          </p:spPr>
          <p:txBody>
            <a:bodyPr wrap="none" rtlCol="0" anchor="ctr">
              <a:spAutoFit/>
            </a:bodyPr>
            <a:lstStyle/>
            <a:p>
              <a:pPr algn="r"/>
              <a:r>
                <a:rPr lang="en-US" sz="1400" dirty="0"/>
                <a:t>Resnet50</a:t>
              </a:r>
            </a:p>
          </p:txBody>
        </p:sp>
        <p:sp>
          <p:nvSpPr>
            <p:cNvPr id="11" name="TextBox 10">
              <a:extLst>
                <a:ext uri="{FF2B5EF4-FFF2-40B4-BE49-F238E27FC236}">
                  <a16:creationId xmlns:a16="http://schemas.microsoft.com/office/drawing/2014/main" id="{24CCBC9F-A431-98B6-0A9F-8FE32F104FDD}"/>
                </a:ext>
              </a:extLst>
            </p:cNvPr>
            <p:cNvSpPr txBox="1"/>
            <p:nvPr/>
          </p:nvSpPr>
          <p:spPr>
            <a:xfrm rot="18342203">
              <a:off x="4011284" y="5594704"/>
              <a:ext cx="1314912" cy="307777"/>
            </a:xfrm>
            <a:prstGeom prst="rect">
              <a:avLst/>
            </a:prstGeom>
            <a:solidFill>
              <a:schemeClr val="bg1"/>
            </a:solidFill>
          </p:spPr>
          <p:txBody>
            <a:bodyPr wrap="none" rtlCol="0" anchor="ctr">
              <a:spAutoFit/>
            </a:bodyPr>
            <a:lstStyle/>
            <a:p>
              <a:pPr algn="r"/>
              <a:r>
                <a:rPr lang="en-US" sz="1400" dirty="0"/>
                <a:t>VGG-NETS19Bn</a:t>
              </a:r>
            </a:p>
          </p:txBody>
        </p:sp>
        <p:sp>
          <p:nvSpPr>
            <p:cNvPr id="12" name="TextBox 11">
              <a:extLst>
                <a:ext uri="{FF2B5EF4-FFF2-40B4-BE49-F238E27FC236}">
                  <a16:creationId xmlns:a16="http://schemas.microsoft.com/office/drawing/2014/main" id="{650FE597-8D8D-8BF5-0622-475C7CDD27C0}"/>
                </a:ext>
              </a:extLst>
            </p:cNvPr>
            <p:cNvSpPr txBox="1"/>
            <p:nvPr/>
          </p:nvSpPr>
          <p:spPr>
            <a:xfrm rot="18342203">
              <a:off x="5229787" y="5718007"/>
              <a:ext cx="1561518" cy="307777"/>
            </a:xfrm>
            <a:prstGeom prst="rect">
              <a:avLst/>
            </a:prstGeom>
            <a:solidFill>
              <a:schemeClr val="bg1"/>
            </a:solidFill>
          </p:spPr>
          <p:txBody>
            <a:bodyPr wrap="none" rtlCol="0" anchor="ctr">
              <a:spAutoFit/>
            </a:bodyPr>
            <a:lstStyle/>
            <a:p>
              <a:pPr algn="r"/>
              <a:r>
                <a:rPr lang="en-US" sz="1400" dirty="0"/>
                <a:t>Maximum </a:t>
              </a:r>
              <a:r>
                <a:rPr lang="en-US" sz="1400" dirty="0" err="1"/>
                <a:t>Softmax</a:t>
              </a:r>
              <a:endParaRPr lang="en-US" sz="1400" dirty="0"/>
            </a:p>
          </p:txBody>
        </p:sp>
        <p:sp>
          <p:nvSpPr>
            <p:cNvPr id="13" name="TextBox 12">
              <a:extLst>
                <a:ext uri="{FF2B5EF4-FFF2-40B4-BE49-F238E27FC236}">
                  <a16:creationId xmlns:a16="http://schemas.microsoft.com/office/drawing/2014/main" id="{4F113BC0-8CE0-353B-63EC-6FF5B983D8FF}"/>
                </a:ext>
              </a:extLst>
            </p:cNvPr>
            <p:cNvSpPr txBox="1"/>
            <p:nvPr/>
          </p:nvSpPr>
          <p:spPr>
            <a:xfrm rot="18342203">
              <a:off x="4562769" y="5715731"/>
              <a:ext cx="1556965" cy="307777"/>
            </a:xfrm>
            <a:prstGeom prst="rect">
              <a:avLst/>
            </a:prstGeom>
            <a:solidFill>
              <a:schemeClr val="bg1"/>
            </a:solidFill>
          </p:spPr>
          <p:txBody>
            <a:bodyPr wrap="none" rtlCol="0" anchor="ctr">
              <a:spAutoFit/>
            </a:bodyPr>
            <a:lstStyle/>
            <a:p>
              <a:pPr algn="r"/>
              <a:r>
                <a:rPr lang="en-US" sz="1400" dirty="0"/>
                <a:t>Confidence Branch</a:t>
              </a:r>
            </a:p>
          </p:txBody>
        </p:sp>
        <p:sp>
          <p:nvSpPr>
            <p:cNvPr id="14" name="TextBox 13">
              <a:extLst>
                <a:ext uri="{FF2B5EF4-FFF2-40B4-BE49-F238E27FC236}">
                  <a16:creationId xmlns:a16="http://schemas.microsoft.com/office/drawing/2014/main" id="{9E9266AE-3B16-F8D9-39B1-19E4ADC3D947}"/>
                </a:ext>
              </a:extLst>
            </p:cNvPr>
            <p:cNvSpPr txBox="1"/>
            <p:nvPr/>
          </p:nvSpPr>
          <p:spPr>
            <a:xfrm rot="18342203">
              <a:off x="6406587" y="5224346"/>
              <a:ext cx="574196" cy="307777"/>
            </a:xfrm>
            <a:prstGeom prst="rect">
              <a:avLst/>
            </a:prstGeom>
            <a:solidFill>
              <a:schemeClr val="bg1"/>
            </a:solidFill>
          </p:spPr>
          <p:txBody>
            <a:bodyPr wrap="none" rtlCol="0" anchor="ctr">
              <a:spAutoFit/>
            </a:bodyPr>
            <a:lstStyle/>
            <a:p>
              <a:pPr algn="r"/>
              <a:r>
                <a:rPr lang="en-US" sz="1400" dirty="0"/>
                <a:t>ODIN</a:t>
              </a:r>
            </a:p>
          </p:txBody>
        </p:sp>
        <p:sp>
          <p:nvSpPr>
            <p:cNvPr id="15" name="TextBox 14">
              <a:extLst>
                <a:ext uri="{FF2B5EF4-FFF2-40B4-BE49-F238E27FC236}">
                  <a16:creationId xmlns:a16="http://schemas.microsoft.com/office/drawing/2014/main" id="{7A1A2C34-0477-FF5B-AA37-51D387930484}"/>
                </a:ext>
              </a:extLst>
            </p:cNvPr>
            <p:cNvSpPr txBox="1"/>
            <p:nvPr/>
          </p:nvSpPr>
          <p:spPr>
            <a:xfrm rot="18342203">
              <a:off x="7039323" y="5226751"/>
              <a:ext cx="579005" cy="307777"/>
            </a:xfrm>
            <a:prstGeom prst="rect">
              <a:avLst/>
            </a:prstGeom>
            <a:solidFill>
              <a:schemeClr val="bg1"/>
            </a:solidFill>
          </p:spPr>
          <p:txBody>
            <a:bodyPr wrap="none" rtlCol="0" anchor="ctr">
              <a:spAutoFit/>
            </a:bodyPr>
            <a:lstStyle/>
            <a:p>
              <a:pPr algn="r"/>
              <a:r>
                <a:rPr lang="en-US" sz="1400" dirty="0"/>
                <a:t>ALAD</a:t>
              </a:r>
            </a:p>
          </p:txBody>
        </p:sp>
        <p:sp>
          <p:nvSpPr>
            <p:cNvPr id="16" name="TextBox 15">
              <a:extLst>
                <a:ext uri="{FF2B5EF4-FFF2-40B4-BE49-F238E27FC236}">
                  <a16:creationId xmlns:a16="http://schemas.microsoft.com/office/drawing/2014/main" id="{78923717-1839-F5C0-0893-FBDA1DCF917B}"/>
                </a:ext>
              </a:extLst>
            </p:cNvPr>
            <p:cNvSpPr txBox="1"/>
            <p:nvPr/>
          </p:nvSpPr>
          <p:spPr>
            <a:xfrm rot="18342203">
              <a:off x="8188521" y="5411095"/>
              <a:ext cx="947695" cy="307777"/>
            </a:xfrm>
            <a:prstGeom prst="rect">
              <a:avLst/>
            </a:prstGeom>
            <a:solidFill>
              <a:schemeClr val="bg1"/>
            </a:solidFill>
          </p:spPr>
          <p:txBody>
            <a:bodyPr wrap="none" rtlCol="0" anchor="ctr">
              <a:spAutoFit/>
            </a:bodyPr>
            <a:lstStyle/>
            <a:p>
              <a:pPr algn="r"/>
              <a:r>
                <a:rPr lang="en-US" sz="1400" dirty="0"/>
                <a:t>F-</a:t>
              </a:r>
              <a:r>
                <a:rPr lang="en-US" sz="1400" dirty="0" err="1"/>
                <a:t>AnoGAN</a:t>
              </a:r>
              <a:endParaRPr lang="en-US" sz="1400" dirty="0"/>
            </a:p>
          </p:txBody>
        </p:sp>
        <p:sp>
          <p:nvSpPr>
            <p:cNvPr id="17" name="TextBox 16">
              <a:extLst>
                <a:ext uri="{FF2B5EF4-FFF2-40B4-BE49-F238E27FC236}">
                  <a16:creationId xmlns:a16="http://schemas.microsoft.com/office/drawing/2014/main" id="{96A31602-AD99-9540-1446-FD0DF997EEE3}"/>
                </a:ext>
              </a:extLst>
            </p:cNvPr>
            <p:cNvSpPr txBox="1"/>
            <p:nvPr/>
          </p:nvSpPr>
          <p:spPr>
            <a:xfrm rot="18342203">
              <a:off x="7662437" y="5280451"/>
              <a:ext cx="686406" cy="307777"/>
            </a:xfrm>
            <a:prstGeom prst="rect">
              <a:avLst/>
            </a:prstGeom>
            <a:solidFill>
              <a:schemeClr val="bg1"/>
            </a:solidFill>
          </p:spPr>
          <p:txBody>
            <a:bodyPr wrap="none" rtlCol="0" anchor="ctr">
              <a:spAutoFit/>
            </a:bodyPr>
            <a:lstStyle/>
            <a:p>
              <a:pPr algn="r"/>
              <a:r>
                <a:rPr lang="en-US" sz="1400" dirty="0"/>
                <a:t>EFGAN</a:t>
              </a:r>
            </a:p>
          </p:txBody>
        </p:sp>
        <p:sp>
          <p:nvSpPr>
            <p:cNvPr id="18" name="TextBox 17">
              <a:extLst>
                <a:ext uri="{FF2B5EF4-FFF2-40B4-BE49-F238E27FC236}">
                  <a16:creationId xmlns:a16="http://schemas.microsoft.com/office/drawing/2014/main" id="{176DFCDA-FEAA-0060-C2F4-D1EBADFE6BE8}"/>
                </a:ext>
              </a:extLst>
            </p:cNvPr>
            <p:cNvSpPr txBox="1"/>
            <p:nvPr/>
          </p:nvSpPr>
          <p:spPr>
            <a:xfrm rot="18342203">
              <a:off x="9460010" y="5478357"/>
              <a:ext cx="1082219" cy="307777"/>
            </a:xfrm>
            <a:prstGeom prst="rect">
              <a:avLst/>
            </a:prstGeom>
            <a:solidFill>
              <a:schemeClr val="bg1"/>
            </a:solidFill>
          </p:spPr>
          <p:txBody>
            <a:bodyPr wrap="none" rtlCol="0" anchor="ctr">
              <a:spAutoFit/>
            </a:bodyPr>
            <a:lstStyle/>
            <a:p>
              <a:pPr algn="r"/>
              <a:r>
                <a:rPr lang="en-US" sz="1400" dirty="0" err="1"/>
                <a:t>HealthyGAN</a:t>
              </a:r>
              <a:endParaRPr lang="en-US" sz="1400" dirty="0"/>
            </a:p>
          </p:txBody>
        </p:sp>
        <p:sp>
          <p:nvSpPr>
            <p:cNvPr id="19" name="TextBox 18">
              <a:extLst>
                <a:ext uri="{FF2B5EF4-FFF2-40B4-BE49-F238E27FC236}">
                  <a16:creationId xmlns:a16="http://schemas.microsoft.com/office/drawing/2014/main" id="{9F781F92-DCB5-A357-0EBA-FA65C348ED8F}"/>
                </a:ext>
              </a:extLst>
            </p:cNvPr>
            <p:cNvSpPr txBox="1"/>
            <p:nvPr/>
          </p:nvSpPr>
          <p:spPr>
            <a:xfrm rot="18342203">
              <a:off x="8876797" y="5400676"/>
              <a:ext cx="926857" cy="307777"/>
            </a:xfrm>
            <a:prstGeom prst="rect">
              <a:avLst/>
            </a:prstGeom>
            <a:solidFill>
              <a:schemeClr val="bg1"/>
            </a:solidFill>
          </p:spPr>
          <p:txBody>
            <a:bodyPr wrap="none" rtlCol="0" anchor="ctr">
              <a:spAutoFit/>
            </a:bodyPr>
            <a:lstStyle/>
            <a:p>
              <a:pPr algn="r"/>
              <a:r>
                <a:rPr lang="en-US" sz="1400" dirty="0" err="1"/>
                <a:t>Ganomaly</a:t>
              </a:r>
              <a:endParaRPr lang="en-US" sz="1400" dirty="0"/>
            </a:p>
          </p:txBody>
        </p:sp>
      </p:grpSp>
      <p:sp>
        <p:nvSpPr>
          <p:cNvPr id="20" name="TextBox 19">
            <a:extLst>
              <a:ext uri="{FF2B5EF4-FFF2-40B4-BE49-F238E27FC236}">
                <a16:creationId xmlns:a16="http://schemas.microsoft.com/office/drawing/2014/main" id="{450BBD43-45AB-D574-393E-4CD3624E8EC0}"/>
              </a:ext>
            </a:extLst>
          </p:cNvPr>
          <p:cNvSpPr txBox="1"/>
          <p:nvPr/>
        </p:nvSpPr>
        <p:spPr>
          <a:xfrm>
            <a:off x="5092105" y="4558182"/>
            <a:ext cx="1876091" cy="369332"/>
          </a:xfrm>
          <a:prstGeom prst="rect">
            <a:avLst/>
          </a:prstGeom>
          <a:noFill/>
        </p:spPr>
        <p:txBody>
          <a:bodyPr wrap="none" rtlCol="0">
            <a:spAutoFit/>
          </a:bodyPr>
          <a:lstStyle/>
          <a:p>
            <a:r>
              <a:rPr lang="en-US" dirty="0"/>
              <a:t>Confidence-based</a:t>
            </a:r>
          </a:p>
        </p:txBody>
      </p:sp>
      <p:sp>
        <p:nvSpPr>
          <p:cNvPr id="21" name="TextBox 20">
            <a:extLst>
              <a:ext uri="{FF2B5EF4-FFF2-40B4-BE49-F238E27FC236}">
                <a16:creationId xmlns:a16="http://schemas.microsoft.com/office/drawing/2014/main" id="{0BC96044-C7E8-8913-C948-E87AB426ABAE}"/>
              </a:ext>
            </a:extLst>
          </p:cNvPr>
          <p:cNvSpPr txBox="1"/>
          <p:nvPr/>
        </p:nvSpPr>
        <p:spPr>
          <a:xfrm>
            <a:off x="3001922" y="4558182"/>
            <a:ext cx="1405321" cy="369332"/>
          </a:xfrm>
          <a:prstGeom prst="rect">
            <a:avLst/>
          </a:prstGeom>
          <a:noFill/>
        </p:spPr>
        <p:txBody>
          <a:bodyPr wrap="none" rtlCol="0">
            <a:spAutoFit/>
          </a:bodyPr>
          <a:lstStyle/>
          <a:p>
            <a:r>
              <a:rPr lang="en-US" dirty="0"/>
              <a:t>Classification</a:t>
            </a:r>
          </a:p>
        </p:txBody>
      </p:sp>
      <p:sp>
        <p:nvSpPr>
          <p:cNvPr id="22" name="TextBox 21">
            <a:extLst>
              <a:ext uri="{FF2B5EF4-FFF2-40B4-BE49-F238E27FC236}">
                <a16:creationId xmlns:a16="http://schemas.microsoft.com/office/drawing/2014/main" id="{E82D7B6A-B74F-269A-6E0F-75BFEC67383D}"/>
              </a:ext>
            </a:extLst>
          </p:cNvPr>
          <p:cNvSpPr txBox="1"/>
          <p:nvPr/>
        </p:nvSpPr>
        <p:spPr>
          <a:xfrm>
            <a:off x="8055214" y="4558182"/>
            <a:ext cx="1214307" cy="369332"/>
          </a:xfrm>
          <a:prstGeom prst="rect">
            <a:avLst/>
          </a:prstGeom>
          <a:noFill/>
        </p:spPr>
        <p:txBody>
          <a:bodyPr wrap="none" rtlCol="0">
            <a:spAutoFit/>
          </a:bodyPr>
          <a:lstStyle/>
          <a:p>
            <a:r>
              <a:rPr lang="en-US" dirty="0"/>
              <a:t>Generative</a:t>
            </a:r>
          </a:p>
        </p:txBody>
      </p:sp>
    </p:spTree>
    <p:extLst>
      <p:ext uri="{BB962C8B-B14F-4D97-AF65-F5344CB8AC3E}">
        <p14:creationId xmlns:p14="http://schemas.microsoft.com/office/powerpoint/2010/main" val="402628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Results and Findings</a:t>
            </a:r>
          </a:p>
        </p:txBody>
      </p:sp>
      <p:pic>
        <p:nvPicPr>
          <p:cNvPr id="7" name="Picture 6">
            <a:extLst>
              <a:ext uri="{FF2B5EF4-FFF2-40B4-BE49-F238E27FC236}">
                <a16:creationId xmlns:a16="http://schemas.microsoft.com/office/drawing/2014/main" id="{F703F5CC-ADEB-A84B-E3C3-B3F4C0778E25}"/>
              </a:ext>
            </a:extLst>
          </p:cNvPr>
          <p:cNvPicPr>
            <a:picLocks noChangeAspect="1"/>
          </p:cNvPicPr>
          <p:nvPr/>
        </p:nvPicPr>
        <p:blipFill>
          <a:blip r:embed="rId2">
            <a:alphaModFix/>
          </a:blip>
          <a:stretch>
            <a:fillRect/>
          </a:stretch>
        </p:blipFill>
        <p:spPr>
          <a:xfrm>
            <a:off x="1860551" y="2178996"/>
            <a:ext cx="8638837" cy="3578690"/>
          </a:xfrm>
          <a:prstGeom prst="rect">
            <a:avLst/>
          </a:prstGeom>
        </p:spPr>
      </p:pic>
      <p:cxnSp>
        <p:nvCxnSpPr>
          <p:cNvPr id="3" name="Straight Connector 2">
            <a:extLst>
              <a:ext uri="{FF2B5EF4-FFF2-40B4-BE49-F238E27FC236}">
                <a16:creationId xmlns:a16="http://schemas.microsoft.com/office/drawing/2014/main" id="{C49A3AF8-EFA0-21A5-8E99-A74A2EE0E75A}"/>
              </a:ext>
            </a:extLst>
          </p:cNvPr>
          <p:cNvCxnSpPr/>
          <p:nvPr/>
        </p:nvCxnSpPr>
        <p:spPr>
          <a:xfrm flipV="1">
            <a:off x="5032443" y="2146570"/>
            <a:ext cx="0" cy="3430621"/>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3E4EA0F3-78B5-4F8A-6F90-315D081D88C5}"/>
              </a:ext>
            </a:extLst>
          </p:cNvPr>
          <p:cNvCxnSpPr/>
          <p:nvPr/>
        </p:nvCxnSpPr>
        <p:spPr>
          <a:xfrm flipV="1">
            <a:off x="7013643" y="2146570"/>
            <a:ext cx="0" cy="3430621"/>
          </a:xfrm>
          <a:prstGeom prst="line">
            <a:avLst/>
          </a:prstGeom>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65B80BE6-1AA0-B619-76BF-E77E9E275E43}"/>
              </a:ext>
            </a:extLst>
          </p:cNvPr>
          <p:cNvGrpSpPr/>
          <p:nvPr/>
        </p:nvGrpSpPr>
        <p:grpSpPr>
          <a:xfrm>
            <a:off x="2441339" y="5028765"/>
            <a:ext cx="7818120" cy="1623890"/>
            <a:chOff x="2441339" y="5028765"/>
            <a:chExt cx="7818120" cy="1623890"/>
          </a:xfrm>
        </p:grpSpPr>
        <p:sp>
          <p:nvSpPr>
            <p:cNvPr id="6" name="Rectangle 5">
              <a:extLst>
                <a:ext uri="{FF2B5EF4-FFF2-40B4-BE49-F238E27FC236}">
                  <a16:creationId xmlns:a16="http://schemas.microsoft.com/office/drawing/2014/main" id="{CEDA9A1E-9A47-052B-CE1A-6EAF6E881878}"/>
                </a:ext>
              </a:extLst>
            </p:cNvPr>
            <p:cNvSpPr/>
            <p:nvPr/>
          </p:nvSpPr>
          <p:spPr>
            <a:xfrm>
              <a:off x="2441339" y="5028765"/>
              <a:ext cx="7818120" cy="1369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6EA337-AF63-387E-CCAE-7FBA4B593DBA}"/>
                </a:ext>
              </a:extLst>
            </p:cNvPr>
            <p:cNvSpPr txBox="1"/>
            <p:nvPr/>
          </p:nvSpPr>
          <p:spPr>
            <a:xfrm rot="18342203">
              <a:off x="2111843" y="5516413"/>
              <a:ext cx="1158330" cy="307777"/>
            </a:xfrm>
            <a:prstGeom prst="rect">
              <a:avLst/>
            </a:prstGeom>
            <a:solidFill>
              <a:schemeClr val="bg1"/>
            </a:solidFill>
          </p:spPr>
          <p:txBody>
            <a:bodyPr wrap="none" rtlCol="0" anchor="ctr">
              <a:spAutoFit/>
            </a:bodyPr>
            <a:lstStyle/>
            <a:p>
              <a:pPr algn="r"/>
              <a:r>
                <a:rPr lang="en-US" sz="1400" dirty="0"/>
                <a:t>Densenet201</a:t>
              </a:r>
            </a:p>
          </p:txBody>
        </p:sp>
        <p:sp>
          <p:nvSpPr>
            <p:cNvPr id="9" name="TextBox 8">
              <a:extLst>
                <a:ext uri="{FF2B5EF4-FFF2-40B4-BE49-F238E27FC236}">
                  <a16:creationId xmlns:a16="http://schemas.microsoft.com/office/drawing/2014/main" id="{97E3A437-0A0B-E97C-BBF9-1CE3CAF9EF1E}"/>
                </a:ext>
              </a:extLst>
            </p:cNvPr>
            <p:cNvSpPr txBox="1"/>
            <p:nvPr/>
          </p:nvSpPr>
          <p:spPr>
            <a:xfrm rot="18342203">
              <a:off x="3098032" y="5232874"/>
              <a:ext cx="591252" cy="307777"/>
            </a:xfrm>
            <a:prstGeom prst="rect">
              <a:avLst/>
            </a:prstGeom>
            <a:solidFill>
              <a:schemeClr val="bg1"/>
            </a:solidFill>
          </p:spPr>
          <p:txBody>
            <a:bodyPr wrap="none" rtlCol="0" anchor="ctr">
              <a:spAutoFit/>
            </a:bodyPr>
            <a:lstStyle/>
            <a:p>
              <a:pPr algn="r"/>
              <a:r>
                <a:rPr lang="en-US" sz="1400" dirty="0"/>
                <a:t>Pylon</a:t>
              </a:r>
            </a:p>
          </p:txBody>
        </p:sp>
        <p:sp>
          <p:nvSpPr>
            <p:cNvPr id="10" name="TextBox 9">
              <a:extLst>
                <a:ext uri="{FF2B5EF4-FFF2-40B4-BE49-F238E27FC236}">
                  <a16:creationId xmlns:a16="http://schemas.microsoft.com/office/drawing/2014/main" id="{984765CF-E46E-D18C-7444-1D24FBB3ACF5}"/>
                </a:ext>
              </a:extLst>
            </p:cNvPr>
            <p:cNvSpPr txBox="1"/>
            <p:nvPr/>
          </p:nvSpPr>
          <p:spPr>
            <a:xfrm rot="18342203">
              <a:off x="3584029" y="5370572"/>
              <a:ext cx="866648" cy="307777"/>
            </a:xfrm>
            <a:prstGeom prst="rect">
              <a:avLst/>
            </a:prstGeom>
            <a:solidFill>
              <a:schemeClr val="bg1"/>
            </a:solidFill>
          </p:spPr>
          <p:txBody>
            <a:bodyPr wrap="none" rtlCol="0" anchor="ctr">
              <a:spAutoFit/>
            </a:bodyPr>
            <a:lstStyle/>
            <a:p>
              <a:pPr algn="r"/>
              <a:r>
                <a:rPr lang="en-US" sz="1400" dirty="0"/>
                <a:t>Resnet50</a:t>
              </a:r>
            </a:p>
          </p:txBody>
        </p:sp>
        <p:sp>
          <p:nvSpPr>
            <p:cNvPr id="11" name="TextBox 10">
              <a:extLst>
                <a:ext uri="{FF2B5EF4-FFF2-40B4-BE49-F238E27FC236}">
                  <a16:creationId xmlns:a16="http://schemas.microsoft.com/office/drawing/2014/main" id="{1D2615C8-BA84-947A-925B-91428CCCAEF4}"/>
                </a:ext>
              </a:extLst>
            </p:cNvPr>
            <p:cNvSpPr txBox="1"/>
            <p:nvPr/>
          </p:nvSpPr>
          <p:spPr>
            <a:xfrm rot="18342203">
              <a:off x="4011284" y="5594704"/>
              <a:ext cx="1314912" cy="307777"/>
            </a:xfrm>
            <a:prstGeom prst="rect">
              <a:avLst/>
            </a:prstGeom>
            <a:solidFill>
              <a:schemeClr val="bg1"/>
            </a:solidFill>
          </p:spPr>
          <p:txBody>
            <a:bodyPr wrap="none" rtlCol="0" anchor="ctr">
              <a:spAutoFit/>
            </a:bodyPr>
            <a:lstStyle/>
            <a:p>
              <a:pPr algn="r"/>
              <a:r>
                <a:rPr lang="en-US" sz="1400" dirty="0"/>
                <a:t>VGG-NETS19Bn</a:t>
              </a:r>
            </a:p>
          </p:txBody>
        </p:sp>
        <p:sp>
          <p:nvSpPr>
            <p:cNvPr id="12" name="TextBox 11">
              <a:extLst>
                <a:ext uri="{FF2B5EF4-FFF2-40B4-BE49-F238E27FC236}">
                  <a16:creationId xmlns:a16="http://schemas.microsoft.com/office/drawing/2014/main" id="{DB8EFC01-430A-EB7F-2258-AB9F845FD393}"/>
                </a:ext>
              </a:extLst>
            </p:cNvPr>
            <p:cNvSpPr txBox="1"/>
            <p:nvPr/>
          </p:nvSpPr>
          <p:spPr>
            <a:xfrm rot="18342203">
              <a:off x="5229787" y="5718007"/>
              <a:ext cx="1561518" cy="307777"/>
            </a:xfrm>
            <a:prstGeom prst="rect">
              <a:avLst/>
            </a:prstGeom>
            <a:solidFill>
              <a:schemeClr val="bg1"/>
            </a:solidFill>
          </p:spPr>
          <p:txBody>
            <a:bodyPr wrap="none" rtlCol="0" anchor="ctr">
              <a:spAutoFit/>
            </a:bodyPr>
            <a:lstStyle/>
            <a:p>
              <a:pPr algn="r"/>
              <a:r>
                <a:rPr lang="en-US" sz="1400" dirty="0"/>
                <a:t>Maximum </a:t>
              </a:r>
              <a:r>
                <a:rPr lang="en-US" sz="1400" dirty="0" err="1"/>
                <a:t>Softmax</a:t>
              </a:r>
              <a:endParaRPr lang="en-US" sz="1400" dirty="0"/>
            </a:p>
          </p:txBody>
        </p:sp>
        <p:sp>
          <p:nvSpPr>
            <p:cNvPr id="13" name="TextBox 12">
              <a:extLst>
                <a:ext uri="{FF2B5EF4-FFF2-40B4-BE49-F238E27FC236}">
                  <a16:creationId xmlns:a16="http://schemas.microsoft.com/office/drawing/2014/main" id="{4EC0DCDC-D0CC-E51C-D397-FEC1F1A99CB1}"/>
                </a:ext>
              </a:extLst>
            </p:cNvPr>
            <p:cNvSpPr txBox="1"/>
            <p:nvPr/>
          </p:nvSpPr>
          <p:spPr>
            <a:xfrm rot="18342203">
              <a:off x="4562769" y="5715731"/>
              <a:ext cx="1556965" cy="307777"/>
            </a:xfrm>
            <a:prstGeom prst="rect">
              <a:avLst/>
            </a:prstGeom>
            <a:solidFill>
              <a:schemeClr val="bg1"/>
            </a:solidFill>
          </p:spPr>
          <p:txBody>
            <a:bodyPr wrap="none" rtlCol="0" anchor="ctr">
              <a:spAutoFit/>
            </a:bodyPr>
            <a:lstStyle/>
            <a:p>
              <a:pPr algn="r"/>
              <a:r>
                <a:rPr lang="en-US" sz="1400" dirty="0"/>
                <a:t>Confidence Branch</a:t>
              </a:r>
            </a:p>
          </p:txBody>
        </p:sp>
        <p:sp>
          <p:nvSpPr>
            <p:cNvPr id="14" name="TextBox 13">
              <a:extLst>
                <a:ext uri="{FF2B5EF4-FFF2-40B4-BE49-F238E27FC236}">
                  <a16:creationId xmlns:a16="http://schemas.microsoft.com/office/drawing/2014/main" id="{598D97FC-009E-F7EA-03A4-4F820E460C94}"/>
                </a:ext>
              </a:extLst>
            </p:cNvPr>
            <p:cNvSpPr txBox="1"/>
            <p:nvPr/>
          </p:nvSpPr>
          <p:spPr>
            <a:xfrm rot="18342203">
              <a:off x="6406587" y="5224346"/>
              <a:ext cx="574196" cy="307777"/>
            </a:xfrm>
            <a:prstGeom prst="rect">
              <a:avLst/>
            </a:prstGeom>
            <a:solidFill>
              <a:schemeClr val="bg1"/>
            </a:solidFill>
          </p:spPr>
          <p:txBody>
            <a:bodyPr wrap="none" rtlCol="0" anchor="ctr">
              <a:spAutoFit/>
            </a:bodyPr>
            <a:lstStyle/>
            <a:p>
              <a:pPr algn="r"/>
              <a:r>
                <a:rPr lang="en-US" sz="1400" dirty="0"/>
                <a:t>ODIN</a:t>
              </a:r>
            </a:p>
          </p:txBody>
        </p:sp>
        <p:sp>
          <p:nvSpPr>
            <p:cNvPr id="15" name="TextBox 14">
              <a:extLst>
                <a:ext uri="{FF2B5EF4-FFF2-40B4-BE49-F238E27FC236}">
                  <a16:creationId xmlns:a16="http://schemas.microsoft.com/office/drawing/2014/main" id="{F2E89C3B-3A5B-7980-832F-7B65E1514229}"/>
                </a:ext>
              </a:extLst>
            </p:cNvPr>
            <p:cNvSpPr txBox="1"/>
            <p:nvPr/>
          </p:nvSpPr>
          <p:spPr>
            <a:xfrm rot="18342203">
              <a:off x="7039323" y="5226751"/>
              <a:ext cx="579005" cy="307777"/>
            </a:xfrm>
            <a:prstGeom prst="rect">
              <a:avLst/>
            </a:prstGeom>
            <a:solidFill>
              <a:schemeClr val="bg1"/>
            </a:solidFill>
          </p:spPr>
          <p:txBody>
            <a:bodyPr wrap="none" rtlCol="0" anchor="ctr">
              <a:spAutoFit/>
            </a:bodyPr>
            <a:lstStyle/>
            <a:p>
              <a:pPr algn="r"/>
              <a:r>
                <a:rPr lang="en-US" sz="1400" dirty="0"/>
                <a:t>ALAD</a:t>
              </a:r>
            </a:p>
          </p:txBody>
        </p:sp>
        <p:sp>
          <p:nvSpPr>
            <p:cNvPr id="16" name="TextBox 15">
              <a:extLst>
                <a:ext uri="{FF2B5EF4-FFF2-40B4-BE49-F238E27FC236}">
                  <a16:creationId xmlns:a16="http://schemas.microsoft.com/office/drawing/2014/main" id="{C2F18C39-84E1-B1BA-F283-3219F83C6003}"/>
                </a:ext>
              </a:extLst>
            </p:cNvPr>
            <p:cNvSpPr txBox="1"/>
            <p:nvPr/>
          </p:nvSpPr>
          <p:spPr>
            <a:xfrm rot="18342203">
              <a:off x="8188521" y="5411095"/>
              <a:ext cx="947695" cy="307777"/>
            </a:xfrm>
            <a:prstGeom prst="rect">
              <a:avLst/>
            </a:prstGeom>
            <a:solidFill>
              <a:schemeClr val="bg1"/>
            </a:solidFill>
          </p:spPr>
          <p:txBody>
            <a:bodyPr wrap="none" rtlCol="0" anchor="ctr">
              <a:spAutoFit/>
            </a:bodyPr>
            <a:lstStyle/>
            <a:p>
              <a:pPr algn="r"/>
              <a:r>
                <a:rPr lang="en-US" sz="1400" dirty="0"/>
                <a:t>F-</a:t>
              </a:r>
              <a:r>
                <a:rPr lang="en-US" sz="1400" dirty="0" err="1"/>
                <a:t>AnoGAN</a:t>
              </a:r>
              <a:endParaRPr lang="en-US" sz="1400" dirty="0"/>
            </a:p>
          </p:txBody>
        </p:sp>
        <p:sp>
          <p:nvSpPr>
            <p:cNvPr id="17" name="TextBox 16">
              <a:extLst>
                <a:ext uri="{FF2B5EF4-FFF2-40B4-BE49-F238E27FC236}">
                  <a16:creationId xmlns:a16="http://schemas.microsoft.com/office/drawing/2014/main" id="{F0511E8E-3920-AFAA-F029-E7B9BF8604AF}"/>
                </a:ext>
              </a:extLst>
            </p:cNvPr>
            <p:cNvSpPr txBox="1"/>
            <p:nvPr/>
          </p:nvSpPr>
          <p:spPr>
            <a:xfrm rot="18342203">
              <a:off x="7662437" y="5280451"/>
              <a:ext cx="686406" cy="307777"/>
            </a:xfrm>
            <a:prstGeom prst="rect">
              <a:avLst/>
            </a:prstGeom>
            <a:solidFill>
              <a:schemeClr val="bg1"/>
            </a:solidFill>
          </p:spPr>
          <p:txBody>
            <a:bodyPr wrap="none" rtlCol="0" anchor="ctr">
              <a:spAutoFit/>
            </a:bodyPr>
            <a:lstStyle/>
            <a:p>
              <a:pPr algn="r"/>
              <a:r>
                <a:rPr lang="en-US" sz="1400" dirty="0"/>
                <a:t>EFGAN</a:t>
              </a:r>
            </a:p>
          </p:txBody>
        </p:sp>
        <p:sp>
          <p:nvSpPr>
            <p:cNvPr id="18" name="TextBox 17">
              <a:extLst>
                <a:ext uri="{FF2B5EF4-FFF2-40B4-BE49-F238E27FC236}">
                  <a16:creationId xmlns:a16="http://schemas.microsoft.com/office/drawing/2014/main" id="{0D815ECC-5A95-8340-550F-55D32B386845}"/>
                </a:ext>
              </a:extLst>
            </p:cNvPr>
            <p:cNvSpPr txBox="1"/>
            <p:nvPr/>
          </p:nvSpPr>
          <p:spPr>
            <a:xfrm rot="18342203">
              <a:off x="9460010" y="5478357"/>
              <a:ext cx="1082219" cy="307777"/>
            </a:xfrm>
            <a:prstGeom prst="rect">
              <a:avLst/>
            </a:prstGeom>
            <a:solidFill>
              <a:schemeClr val="bg1"/>
            </a:solidFill>
          </p:spPr>
          <p:txBody>
            <a:bodyPr wrap="none" rtlCol="0" anchor="ctr">
              <a:spAutoFit/>
            </a:bodyPr>
            <a:lstStyle/>
            <a:p>
              <a:pPr algn="r"/>
              <a:r>
                <a:rPr lang="en-US" sz="1400" dirty="0" err="1"/>
                <a:t>HealthyGAN</a:t>
              </a:r>
              <a:endParaRPr lang="en-US" sz="1400" dirty="0"/>
            </a:p>
          </p:txBody>
        </p:sp>
        <p:sp>
          <p:nvSpPr>
            <p:cNvPr id="19" name="TextBox 18">
              <a:extLst>
                <a:ext uri="{FF2B5EF4-FFF2-40B4-BE49-F238E27FC236}">
                  <a16:creationId xmlns:a16="http://schemas.microsoft.com/office/drawing/2014/main" id="{C124A6F3-51D8-F477-5CA3-D75C2969EA59}"/>
                </a:ext>
              </a:extLst>
            </p:cNvPr>
            <p:cNvSpPr txBox="1"/>
            <p:nvPr/>
          </p:nvSpPr>
          <p:spPr>
            <a:xfrm rot="18342203">
              <a:off x="8876797" y="5400676"/>
              <a:ext cx="926857" cy="307777"/>
            </a:xfrm>
            <a:prstGeom prst="rect">
              <a:avLst/>
            </a:prstGeom>
            <a:solidFill>
              <a:schemeClr val="bg1"/>
            </a:solidFill>
          </p:spPr>
          <p:txBody>
            <a:bodyPr wrap="none" rtlCol="0" anchor="ctr">
              <a:spAutoFit/>
            </a:bodyPr>
            <a:lstStyle/>
            <a:p>
              <a:pPr algn="r"/>
              <a:r>
                <a:rPr lang="en-US" sz="1400" dirty="0" err="1"/>
                <a:t>Ganomaly</a:t>
              </a:r>
              <a:endParaRPr lang="en-US" sz="1400" dirty="0"/>
            </a:p>
          </p:txBody>
        </p:sp>
      </p:grpSp>
      <p:sp>
        <p:nvSpPr>
          <p:cNvPr id="20" name="TextBox 19">
            <a:extLst>
              <a:ext uri="{FF2B5EF4-FFF2-40B4-BE49-F238E27FC236}">
                <a16:creationId xmlns:a16="http://schemas.microsoft.com/office/drawing/2014/main" id="{821590D6-CD6F-3FEC-4A56-6ADAFB416EBC}"/>
              </a:ext>
            </a:extLst>
          </p:cNvPr>
          <p:cNvSpPr txBox="1"/>
          <p:nvPr/>
        </p:nvSpPr>
        <p:spPr>
          <a:xfrm>
            <a:off x="5092105" y="4558182"/>
            <a:ext cx="1876091" cy="369332"/>
          </a:xfrm>
          <a:prstGeom prst="rect">
            <a:avLst/>
          </a:prstGeom>
          <a:noFill/>
        </p:spPr>
        <p:txBody>
          <a:bodyPr wrap="none" rtlCol="0">
            <a:spAutoFit/>
          </a:bodyPr>
          <a:lstStyle/>
          <a:p>
            <a:r>
              <a:rPr lang="en-US" dirty="0"/>
              <a:t>Confidence-based</a:t>
            </a:r>
          </a:p>
        </p:txBody>
      </p:sp>
      <p:sp>
        <p:nvSpPr>
          <p:cNvPr id="21" name="TextBox 20">
            <a:extLst>
              <a:ext uri="{FF2B5EF4-FFF2-40B4-BE49-F238E27FC236}">
                <a16:creationId xmlns:a16="http://schemas.microsoft.com/office/drawing/2014/main" id="{50F37B7C-3B9D-6903-B0DC-3F07F1FF2437}"/>
              </a:ext>
            </a:extLst>
          </p:cNvPr>
          <p:cNvSpPr txBox="1"/>
          <p:nvPr/>
        </p:nvSpPr>
        <p:spPr>
          <a:xfrm>
            <a:off x="3001922" y="4558182"/>
            <a:ext cx="1405321" cy="369332"/>
          </a:xfrm>
          <a:prstGeom prst="rect">
            <a:avLst/>
          </a:prstGeom>
          <a:noFill/>
        </p:spPr>
        <p:txBody>
          <a:bodyPr wrap="none" rtlCol="0">
            <a:spAutoFit/>
          </a:bodyPr>
          <a:lstStyle/>
          <a:p>
            <a:r>
              <a:rPr lang="en-US" dirty="0"/>
              <a:t>Classification</a:t>
            </a:r>
          </a:p>
        </p:txBody>
      </p:sp>
      <p:sp>
        <p:nvSpPr>
          <p:cNvPr id="22" name="TextBox 21">
            <a:extLst>
              <a:ext uri="{FF2B5EF4-FFF2-40B4-BE49-F238E27FC236}">
                <a16:creationId xmlns:a16="http://schemas.microsoft.com/office/drawing/2014/main" id="{74212E8C-88F5-6B9A-9B33-F5D5318F87F0}"/>
              </a:ext>
            </a:extLst>
          </p:cNvPr>
          <p:cNvSpPr txBox="1"/>
          <p:nvPr/>
        </p:nvSpPr>
        <p:spPr>
          <a:xfrm>
            <a:off x="8055214" y="4558182"/>
            <a:ext cx="1214307" cy="369332"/>
          </a:xfrm>
          <a:prstGeom prst="rect">
            <a:avLst/>
          </a:prstGeom>
          <a:noFill/>
        </p:spPr>
        <p:txBody>
          <a:bodyPr wrap="none" rtlCol="0">
            <a:spAutoFit/>
          </a:bodyPr>
          <a:lstStyle/>
          <a:p>
            <a:r>
              <a:rPr lang="en-US" dirty="0"/>
              <a:t>Generative</a:t>
            </a:r>
          </a:p>
        </p:txBody>
      </p:sp>
    </p:spTree>
    <p:extLst>
      <p:ext uri="{BB962C8B-B14F-4D97-AF65-F5344CB8AC3E}">
        <p14:creationId xmlns:p14="http://schemas.microsoft.com/office/powerpoint/2010/main" val="324853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Results and Findings</a:t>
            </a:r>
          </a:p>
        </p:txBody>
      </p:sp>
      <p:pic>
        <p:nvPicPr>
          <p:cNvPr id="6" name="Picture 5">
            <a:extLst>
              <a:ext uri="{FF2B5EF4-FFF2-40B4-BE49-F238E27FC236}">
                <a16:creationId xmlns:a16="http://schemas.microsoft.com/office/drawing/2014/main" id="{AC2CCFD3-6A14-6BBD-24FA-FC86313B6EF8}"/>
              </a:ext>
            </a:extLst>
          </p:cNvPr>
          <p:cNvPicPr>
            <a:picLocks noChangeAspect="1"/>
          </p:cNvPicPr>
          <p:nvPr/>
        </p:nvPicPr>
        <p:blipFill>
          <a:blip r:embed="rId2"/>
          <a:stretch>
            <a:fillRect/>
          </a:stretch>
        </p:blipFill>
        <p:spPr>
          <a:xfrm>
            <a:off x="1833612" y="2191208"/>
            <a:ext cx="8532152" cy="3560276"/>
          </a:xfrm>
          <a:prstGeom prst="rect">
            <a:avLst/>
          </a:prstGeom>
        </p:spPr>
      </p:pic>
      <p:cxnSp>
        <p:nvCxnSpPr>
          <p:cNvPr id="3" name="Straight Connector 2">
            <a:extLst>
              <a:ext uri="{FF2B5EF4-FFF2-40B4-BE49-F238E27FC236}">
                <a16:creationId xmlns:a16="http://schemas.microsoft.com/office/drawing/2014/main" id="{5679D2D0-ACCC-7A6A-386E-A37319B05617}"/>
              </a:ext>
            </a:extLst>
          </p:cNvPr>
          <p:cNvCxnSpPr/>
          <p:nvPr/>
        </p:nvCxnSpPr>
        <p:spPr>
          <a:xfrm flipV="1">
            <a:off x="5032443" y="2146570"/>
            <a:ext cx="0" cy="3430621"/>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C15D0FB3-B9DB-C87F-DE41-B858497F640D}"/>
              </a:ext>
            </a:extLst>
          </p:cNvPr>
          <p:cNvCxnSpPr/>
          <p:nvPr/>
        </p:nvCxnSpPr>
        <p:spPr>
          <a:xfrm flipV="1">
            <a:off x="7013643" y="2146570"/>
            <a:ext cx="0" cy="3430621"/>
          </a:xfrm>
          <a:prstGeom prst="line">
            <a:avLst/>
          </a:prstGeom>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62126798-B1F2-927B-25BE-5DF24183CD02}"/>
              </a:ext>
            </a:extLst>
          </p:cNvPr>
          <p:cNvGrpSpPr/>
          <p:nvPr/>
        </p:nvGrpSpPr>
        <p:grpSpPr>
          <a:xfrm>
            <a:off x="2441339" y="5028765"/>
            <a:ext cx="7818120" cy="1623890"/>
            <a:chOff x="2441339" y="5028765"/>
            <a:chExt cx="7818120" cy="1623890"/>
          </a:xfrm>
        </p:grpSpPr>
        <p:sp>
          <p:nvSpPr>
            <p:cNvPr id="7" name="Rectangle 6">
              <a:extLst>
                <a:ext uri="{FF2B5EF4-FFF2-40B4-BE49-F238E27FC236}">
                  <a16:creationId xmlns:a16="http://schemas.microsoft.com/office/drawing/2014/main" id="{1445DDC1-23CB-3F68-6DA8-C0E7DF7589F4}"/>
                </a:ext>
              </a:extLst>
            </p:cNvPr>
            <p:cNvSpPr/>
            <p:nvPr/>
          </p:nvSpPr>
          <p:spPr>
            <a:xfrm>
              <a:off x="2441339" y="5028765"/>
              <a:ext cx="7818120" cy="1369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D14E8A-507E-86AB-6F82-3E2395E88502}"/>
                </a:ext>
              </a:extLst>
            </p:cNvPr>
            <p:cNvSpPr txBox="1"/>
            <p:nvPr/>
          </p:nvSpPr>
          <p:spPr>
            <a:xfrm rot="18342203">
              <a:off x="2111843" y="5516413"/>
              <a:ext cx="1158330" cy="307777"/>
            </a:xfrm>
            <a:prstGeom prst="rect">
              <a:avLst/>
            </a:prstGeom>
            <a:solidFill>
              <a:schemeClr val="bg1"/>
            </a:solidFill>
          </p:spPr>
          <p:txBody>
            <a:bodyPr wrap="none" rtlCol="0" anchor="ctr">
              <a:spAutoFit/>
            </a:bodyPr>
            <a:lstStyle/>
            <a:p>
              <a:pPr algn="r"/>
              <a:r>
                <a:rPr lang="en-US" sz="1400" dirty="0"/>
                <a:t>Densenet201</a:t>
              </a:r>
            </a:p>
          </p:txBody>
        </p:sp>
        <p:sp>
          <p:nvSpPr>
            <p:cNvPr id="9" name="TextBox 8">
              <a:extLst>
                <a:ext uri="{FF2B5EF4-FFF2-40B4-BE49-F238E27FC236}">
                  <a16:creationId xmlns:a16="http://schemas.microsoft.com/office/drawing/2014/main" id="{B799CBA9-DD00-4D4B-300E-1308F86B93EF}"/>
                </a:ext>
              </a:extLst>
            </p:cNvPr>
            <p:cNvSpPr txBox="1"/>
            <p:nvPr/>
          </p:nvSpPr>
          <p:spPr>
            <a:xfrm rot="18342203">
              <a:off x="3098032" y="5232874"/>
              <a:ext cx="591252" cy="307777"/>
            </a:xfrm>
            <a:prstGeom prst="rect">
              <a:avLst/>
            </a:prstGeom>
            <a:solidFill>
              <a:schemeClr val="bg1"/>
            </a:solidFill>
          </p:spPr>
          <p:txBody>
            <a:bodyPr wrap="none" rtlCol="0" anchor="ctr">
              <a:spAutoFit/>
            </a:bodyPr>
            <a:lstStyle/>
            <a:p>
              <a:pPr algn="r"/>
              <a:r>
                <a:rPr lang="en-US" sz="1400" dirty="0"/>
                <a:t>Pylon</a:t>
              </a:r>
            </a:p>
          </p:txBody>
        </p:sp>
        <p:sp>
          <p:nvSpPr>
            <p:cNvPr id="10" name="TextBox 9">
              <a:extLst>
                <a:ext uri="{FF2B5EF4-FFF2-40B4-BE49-F238E27FC236}">
                  <a16:creationId xmlns:a16="http://schemas.microsoft.com/office/drawing/2014/main" id="{8E93FF04-7207-3620-6C61-FCDBABC7476F}"/>
                </a:ext>
              </a:extLst>
            </p:cNvPr>
            <p:cNvSpPr txBox="1"/>
            <p:nvPr/>
          </p:nvSpPr>
          <p:spPr>
            <a:xfrm rot="18342203">
              <a:off x="3584029" y="5370572"/>
              <a:ext cx="866648" cy="307777"/>
            </a:xfrm>
            <a:prstGeom prst="rect">
              <a:avLst/>
            </a:prstGeom>
            <a:solidFill>
              <a:schemeClr val="bg1"/>
            </a:solidFill>
          </p:spPr>
          <p:txBody>
            <a:bodyPr wrap="none" rtlCol="0" anchor="ctr">
              <a:spAutoFit/>
            </a:bodyPr>
            <a:lstStyle/>
            <a:p>
              <a:pPr algn="r"/>
              <a:r>
                <a:rPr lang="en-US" sz="1400" dirty="0"/>
                <a:t>Resnet50</a:t>
              </a:r>
            </a:p>
          </p:txBody>
        </p:sp>
        <p:sp>
          <p:nvSpPr>
            <p:cNvPr id="11" name="TextBox 10">
              <a:extLst>
                <a:ext uri="{FF2B5EF4-FFF2-40B4-BE49-F238E27FC236}">
                  <a16:creationId xmlns:a16="http://schemas.microsoft.com/office/drawing/2014/main" id="{C0F9545A-E6AD-5DFB-87E0-ED08BB7CB713}"/>
                </a:ext>
              </a:extLst>
            </p:cNvPr>
            <p:cNvSpPr txBox="1"/>
            <p:nvPr/>
          </p:nvSpPr>
          <p:spPr>
            <a:xfrm rot="18342203">
              <a:off x="4011284" y="5594704"/>
              <a:ext cx="1314912" cy="307777"/>
            </a:xfrm>
            <a:prstGeom prst="rect">
              <a:avLst/>
            </a:prstGeom>
            <a:solidFill>
              <a:schemeClr val="bg1"/>
            </a:solidFill>
          </p:spPr>
          <p:txBody>
            <a:bodyPr wrap="none" rtlCol="0" anchor="ctr">
              <a:spAutoFit/>
            </a:bodyPr>
            <a:lstStyle/>
            <a:p>
              <a:pPr algn="r"/>
              <a:r>
                <a:rPr lang="en-US" sz="1400" dirty="0"/>
                <a:t>VGG-NETS19Bn</a:t>
              </a:r>
            </a:p>
          </p:txBody>
        </p:sp>
        <p:sp>
          <p:nvSpPr>
            <p:cNvPr id="12" name="TextBox 11">
              <a:extLst>
                <a:ext uri="{FF2B5EF4-FFF2-40B4-BE49-F238E27FC236}">
                  <a16:creationId xmlns:a16="http://schemas.microsoft.com/office/drawing/2014/main" id="{978B0004-D6D1-70A7-D4DF-F825C7BC201A}"/>
                </a:ext>
              </a:extLst>
            </p:cNvPr>
            <p:cNvSpPr txBox="1"/>
            <p:nvPr/>
          </p:nvSpPr>
          <p:spPr>
            <a:xfrm rot="18342203">
              <a:off x="5229787" y="5718007"/>
              <a:ext cx="1561518" cy="307777"/>
            </a:xfrm>
            <a:prstGeom prst="rect">
              <a:avLst/>
            </a:prstGeom>
            <a:solidFill>
              <a:schemeClr val="bg1"/>
            </a:solidFill>
          </p:spPr>
          <p:txBody>
            <a:bodyPr wrap="none" rtlCol="0" anchor="ctr">
              <a:spAutoFit/>
            </a:bodyPr>
            <a:lstStyle/>
            <a:p>
              <a:pPr algn="r"/>
              <a:r>
                <a:rPr lang="en-US" sz="1400" dirty="0"/>
                <a:t>Maximum </a:t>
              </a:r>
              <a:r>
                <a:rPr lang="en-US" sz="1400" dirty="0" err="1"/>
                <a:t>Softmax</a:t>
              </a:r>
              <a:endParaRPr lang="en-US" sz="1400" dirty="0"/>
            </a:p>
          </p:txBody>
        </p:sp>
        <p:sp>
          <p:nvSpPr>
            <p:cNvPr id="13" name="TextBox 12">
              <a:extLst>
                <a:ext uri="{FF2B5EF4-FFF2-40B4-BE49-F238E27FC236}">
                  <a16:creationId xmlns:a16="http://schemas.microsoft.com/office/drawing/2014/main" id="{B1597A88-E9EC-BFBA-C651-B2A623D82E86}"/>
                </a:ext>
              </a:extLst>
            </p:cNvPr>
            <p:cNvSpPr txBox="1"/>
            <p:nvPr/>
          </p:nvSpPr>
          <p:spPr>
            <a:xfrm rot="18342203">
              <a:off x="4562769" y="5715731"/>
              <a:ext cx="1556965" cy="307777"/>
            </a:xfrm>
            <a:prstGeom prst="rect">
              <a:avLst/>
            </a:prstGeom>
            <a:solidFill>
              <a:schemeClr val="bg1"/>
            </a:solidFill>
          </p:spPr>
          <p:txBody>
            <a:bodyPr wrap="none" rtlCol="0" anchor="ctr">
              <a:spAutoFit/>
            </a:bodyPr>
            <a:lstStyle/>
            <a:p>
              <a:pPr algn="r"/>
              <a:r>
                <a:rPr lang="en-US" sz="1400" dirty="0"/>
                <a:t>Confidence Branch</a:t>
              </a:r>
            </a:p>
          </p:txBody>
        </p:sp>
        <p:sp>
          <p:nvSpPr>
            <p:cNvPr id="14" name="TextBox 13">
              <a:extLst>
                <a:ext uri="{FF2B5EF4-FFF2-40B4-BE49-F238E27FC236}">
                  <a16:creationId xmlns:a16="http://schemas.microsoft.com/office/drawing/2014/main" id="{34D03ED7-C779-B759-FEFD-311308C2AD76}"/>
                </a:ext>
              </a:extLst>
            </p:cNvPr>
            <p:cNvSpPr txBox="1"/>
            <p:nvPr/>
          </p:nvSpPr>
          <p:spPr>
            <a:xfrm rot="18342203">
              <a:off x="6406587" y="5224346"/>
              <a:ext cx="574196" cy="307777"/>
            </a:xfrm>
            <a:prstGeom prst="rect">
              <a:avLst/>
            </a:prstGeom>
            <a:solidFill>
              <a:schemeClr val="bg1"/>
            </a:solidFill>
          </p:spPr>
          <p:txBody>
            <a:bodyPr wrap="none" rtlCol="0" anchor="ctr">
              <a:spAutoFit/>
            </a:bodyPr>
            <a:lstStyle/>
            <a:p>
              <a:pPr algn="r"/>
              <a:r>
                <a:rPr lang="en-US" sz="1400" dirty="0"/>
                <a:t>ODIN</a:t>
              </a:r>
            </a:p>
          </p:txBody>
        </p:sp>
        <p:sp>
          <p:nvSpPr>
            <p:cNvPr id="15" name="TextBox 14">
              <a:extLst>
                <a:ext uri="{FF2B5EF4-FFF2-40B4-BE49-F238E27FC236}">
                  <a16:creationId xmlns:a16="http://schemas.microsoft.com/office/drawing/2014/main" id="{35EF0142-CFE2-BA3D-4F9D-5E289705D4CF}"/>
                </a:ext>
              </a:extLst>
            </p:cNvPr>
            <p:cNvSpPr txBox="1"/>
            <p:nvPr/>
          </p:nvSpPr>
          <p:spPr>
            <a:xfrm rot="18342203">
              <a:off x="7039323" y="5226751"/>
              <a:ext cx="579005" cy="307777"/>
            </a:xfrm>
            <a:prstGeom prst="rect">
              <a:avLst/>
            </a:prstGeom>
            <a:solidFill>
              <a:schemeClr val="bg1"/>
            </a:solidFill>
          </p:spPr>
          <p:txBody>
            <a:bodyPr wrap="none" rtlCol="0" anchor="ctr">
              <a:spAutoFit/>
            </a:bodyPr>
            <a:lstStyle/>
            <a:p>
              <a:pPr algn="r"/>
              <a:r>
                <a:rPr lang="en-US" sz="1400" dirty="0"/>
                <a:t>ALAD</a:t>
              </a:r>
            </a:p>
          </p:txBody>
        </p:sp>
        <p:sp>
          <p:nvSpPr>
            <p:cNvPr id="16" name="TextBox 15">
              <a:extLst>
                <a:ext uri="{FF2B5EF4-FFF2-40B4-BE49-F238E27FC236}">
                  <a16:creationId xmlns:a16="http://schemas.microsoft.com/office/drawing/2014/main" id="{77DF9EF4-825F-47A7-CDE3-0BCC9B543903}"/>
                </a:ext>
              </a:extLst>
            </p:cNvPr>
            <p:cNvSpPr txBox="1"/>
            <p:nvPr/>
          </p:nvSpPr>
          <p:spPr>
            <a:xfrm rot="18342203">
              <a:off x="8188521" y="5411095"/>
              <a:ext cx="947695" cy="307777"/>
            </a:xfrm>
            <a:prstGeom prst="rect">
              <a:avLst/>
            </a:prstGeom>
            <a:solidFill>
              <a:schemeClr val="bg1"/>
            </a:solidFill>
          </p:spPr>
          <p:txBody>
            <a:bodyPr wrap="none" rtlCol="0" anchor="ctr">
              <a:spAutoFit/>
            </a:bodyPr>
            <a:lstStyle/>
            <a:p>
              <a:pPr algn="r"/>
              <a:r>
                <a:rPr lang="en-US" sz="1400" dirty="0"/>
                <a:t>F-</a:t>
              </a:r>
              <a:r>
                <a:rPr lang="en-US" sz="1400" dirty="0" err="1"/>
                <a:t>AnoGAN</a:t>
              </a:r>
              <a:endParaRPr lang="en-US" sz="1400" dirty="0"/>
            </a:p>
          </p:txBody>
        </p:sp>
        <p:sp>
          <p:nvSpPr>
            <p:cNvPr id="17" name="TextBox 16">
              <a:extLst>
                <a:ext uri="{FF2B5EF4-FFF2-40B4-BE49-F238E27FC236}">
                  <a16:creationId xmlns:a16="http://schemas.microsoft.com/office/drawing/2014/main" id="{26E9BC90-0EE7-5662-5E0C-FB48B8E6EC2D}"/>
                </a:ext>
              </a:extLst>
            </p:cNvPr>
            <p:cNvSpPr txBox="1"/>
            <p:nvPr/>
          </p:nvSpPr>
          <p:spPr>
            <a:xfrm rot="18342203">
              <a:off x="7662437" y="5280451"/>
              <a:ext cx="686406" cy="307777"/>
            </a:xfrm>
            <a:prstGeom prst="rect">
              <a:avLst/>
            </a:prstGeom>
            <a:solidFill>
              <a:schemeClr val="bg1"/>
            </a:solidFill>
          </p:spPr>
          <p:txBody>
            <a:bodyPr wrap="none" rtlCol="0" anchor="ctr">
              <a:spAutoFit/>
            </a:bodyPr>
            <a:lstStyle/>
            <a:p>
              <a:pPr algn="r"/>
              <a:r>
                <a:rPr lang="en-US" sz="1400" dirty="0"/>
                <a:t>EFGAN</a:t>
              </a:r>
            </a:p>
          </p:txBody>
        </p:sp>
        <p:sp>
          <p:nvSpPr>
            <p:cNvPr id="18" name="TextBox 17">
              <a:extLst>
                <a:ext uri="{FF2B5EF4-FFF2-40B4-BE49-F238E27FC236}">
                  <a16:creationId xmlns:a16="http://schemas.microsoft.com/office/drawing/2014/main" id="{709A6D09-8100-68FB-9152-8403B344F3F0}"/>
                </a:ext>
              </a:extLst>
            </p:cNvPr>
            <p:cNvSpPr txBox="1"/>
            <p:nvPr/>
          </p:nvSpPr>
          <p:spPr>
            <a:xfrm rot="18342203">
              <a:off x="9460010" y="5478357"/>
              <a:ext cx="1082219" cy="307777"/>
            </a:xfrm>
            <a:prstGeom prst="rect">
              <a:avLst/>
            </a:prstGeom>
            <a:solidFill>
              <a:schemeClr val="bg1"/>
            </a:solidFill>
          </p:spPr>
          <p:txBody>
            <a:bodyPr wrap="none" rtlCol="0" anchor="ctr">
              <a:spAutoFit/>
            </a:bodyPr>
            <a:lstStyle/>
            <a:p>
              <a:pPr algn="r"/>
              <a:r>
                <a:rPr lang="en-US" sz="1400" dirty="0" err="1"/>
                <a:t>HealthyGAN</a:t>
              </a:r>
              <a:endParaRPr lang="en-US" sz="1400" dirty="0"/>
            </a:p>
          </p:txBody>
        </p:sp>
        <p:sp>
          <p:nvSpPr>
            <p:cNvPr id="19" name="TextBox 18">
              <a:extLst>
                <a:ext uri="{FF2B5EF4-FFF2-40B4-BE49-F238E27FC236}">
                  <a16:creationId xmlns:a16="http://schemas.microsoft.com/office/drawing/2014/main" id="{3BA282F5-482A-2F38-2D7A-523B34B2B4E4}"/>
                </a:ext>
              </a:extLst>
            </p:cNvPr>
            <p:cNvSpPr txBox="1"/>
            <p:nvPr/>
          </p:nvSpPr>
          <p:spPr>
            <a:xfrm rot="18342203">
              <a:off x="8876797" y="5400676"/>
              <a:ext cx="926857" cy="307777"/>
            </a:xfrm>
            <a:prstGeom prst="rect">
              <a:avLst/>
            </a:prstGeom>
            <a:solidFill>
              <a:schemeClr val="bg1"/>
            </a:solidFill>
          </p:spPr>
          <p:txBody>
            <a:bodyPr wrap="none" rtlCol="0" anchor="ctr">
              <a:spAutoFit/>
            </a:bodyPr>
            <a:lstStyle/>
            <a:p>
              <a:pPr algn="r"/>
              <a:r>
                <a:rPr lang="en-US" sz="1400" dirty="0" err="1"/>
                <a:t>Ganomaly</a:t>
              </a:r>
              <a:endParaRPr lang="en-US" sz="1400" dirty="0"/>
            </a:p>
          </p:txBody>
        </p:sp>
      </p:grpSp>
      <p:sp>
        <p:nvSpPr>
          <p:cNvPr id="20" name="TextBox 19">
            <a:extLst>
              <a:ext uri="{FF2B5EF4-FFF2-40B4-BE49-F238E27FC236}">
                <a16:creationId xmlns:a16="http://schemas.microsoft.com/office/drawing/2014/main" id="{BDD9A657-2892-526F-5A8C-49EF92786188}"/>
              </a:ext>
            </a:extLst>
          </p:cNvPr>
          <p:cNvSpPr txBox="1"/>
          <p:nvPr/>
        </p:nvSpPr>
        <p:spPr>
          <a:xfrm>
            <a:off x="5092105" y="4558182"/>
            <a:ext cx="1876091" cy="369332"/>
          </a:xfrm>
          <a:prstGeom prst="rect">
            <a:avLst/>
          </a:prstGeom>
          <a:noFill/>
        </p:spPr>
        <p:txBody>
          <a:bodyPr wrap="none" rtlCol="0">
            <a:spAutoFit/>
          </a:bodyPr>
          <a:lstStyle/>
          <a:p>
            <a:r>
              <a:rPr lang="en-US" dirty="0"/>
              <a:t>Confidence-based</a:t>
            </a:r>
          </a:p>
        </p:txBody>
      </p:sp>
      <p:sp>
        <p:nvSpPr>
          <p:cNvPr id="21" name="TextBox 20">
            <a:extLst>
              <a:ext uri="{FF2B5EF4-FFF2-40B4-BE49-F238E27FC236}">
                <a16:creationId xmlns:a16="http://schemas.microsoft.com/office/drawing/2014/main" id="{731F75EC-AAF8-2D04-EEDD-9963F7C7EE7A}"/>
              </a:ext>
            </a:extLst>
          </p:cNvPr>
          <p:cNvSpPr txBox="1"/>
          <p:nvPr/>
        </p:nvSpPr>
        <p:spPr>
          <a:xfrm>
            <a:off x="3001922" y="4558182"/>
            <a:ext cx="1405321" cy="369332"/>
          </a:xfrm>
          <a:prstGeom prst="rect">
            <a:avLst/>
          </a:prstGeom>
          <a:noFill/>
        </p:spPr>
        <p:txBody>
          <a:bodyPr wrap="none" rtlCol="0">
            <a:spAutoFit/>
          </a:bodyPr>
          <a:lstStyle/>
          <a:p>
            <a:r>
              <a:rPr lang="en-US" dirty="0"/>
              <a:t>Classification</a:t>
            </a:r>
          </a:p>
        </p:txBody>
      </p:sp>
      <p:sp>
        <p:nvSpPr>
          <p:cNvPr id="22" name="TextBox 21">
            <a:extLst>
              <a:ext uri="{FF2B5EF4-FFF2-40B4-BE49-F238E27FC236}">
                <a16:creationId xmlns:a16="http://schemas.microsoft.com/office/drawing/2014/main" id="{F298438E-A439-6D36-FF63-C8E97E4C0BD5}"/>
              </a:ext>
            </a:extLst>
          </p:cNvPr>
          <p:cNvSpPr txBox="1"/>
          <p:nvPr/>
        </p:nvSpPr>
        <p:spPr>
          <a:xfrm>
            <a:off x="8055214" y="4558182"/>
            <a:ext cx="1214307" cy="369332"/>
          </a:xfrm>
          <a:prstGeom prst="rect">
            <a:avLst/>
          </a:prstGeom>
          <a:noFill/>
        </p:spPr>
        <p:txBody>
          <a:bodyPr wrap="none" rtlCol="0">
            <a:spAutoFit/>
          </a:bodyPr>
          <a:lstStyle/>
          <a:p>
            <a:r>
              <a:rPr lang="en-US" dirty="0"/>
              <a:t>Generative</a:t>
            </a:r>
          </a:p>
        </p:txBody>
      </p:sp>
    </p:spTree>
    <p:extLst>
      <p:ext uri="{BB962C8B-B14F-4D97-AF65-F5344CB8AC3E}">
        <p14:creationId xmlns:p14="http://schemas.microsoft.com/office/powerpoint/2010/main" val="361695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Open-world scenario</a:t>
            </a:r>
            <a:endParaRPr lang="en-TH" sz="4000" b="1"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464341" y="2529190"/>
            <a:ext cx="7645940" cy="3420793"/>
          </a:xfrm>
          <a:prstGeom prst="roundRect">
            <a:avLst/>
          </a:prstGeom>
          <a:effectLst>
            <a:glow rad="63500">
              <a:schemeClr val="accent3">
                <a:satMod val="175000"/>
                <a:alpha val="40000"/>
              </a:schemeClr>
            </a:glow>
          </a:effectLst>
        </p:spPr>
        <p:txBody>
          <a:bodyPr>
            <a:normAutofit/>
          </a:bodyPr>
          <a:lstStyle/>
          <a:p>
            <a:pPr marL="0" indent="0">
              <a:buNone/>
            </a:pPr>
            <a:r>
              <a:rPr lang="en-US" sz="2000" dirty="0"/>
              <a:t>To address the disparity between testing and real-world scenarios, we conducted full-loop testing by simulating various scenarios and utilizing a new private dataset obtained from three distinguished hospitals in Thailand: </a:t>
            </a:r>
            <a:r>
              <a:rPr lang="en-US" sz="2000" dirty="0" err="1"/>
              <a:t>Banglamung</a:t>
            </a:r>
            <a:r>
              <a:rPr lang="en-US" sz="2000" dirty="0"/>
              <a:t> Hospital, Bureau of Tuberculosis, Thailand, and </a:t>
            </a:r>
            <a:r>
              <a:rPr lang="en-US" sz="2000" dirty="0" err="1"/>
              <a:t>Maesot</a:t>
            </a:r>
            <a:r>
              <a:rPr lang="en-US" sz="2000" dirty="0"/>
              <a:t> Hospital, Thailand.</a:t>
            </a:r>
            <a:endParaRPr lang="en-TH" sz="2000" dirty="0"/>
          </a:p>
        </p:txBody>
      </p:sp>
    </p:spTree>
    <p:extLst>
      <p:ext uri="{BB962C8B-B14F-4D97-AF65-F5344CB8AC3E}">
        <p14:creationId xmlns:p14="http://schemas.microsoft.com/office/powerpoint/2010/main" val="728743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Open-world scenario</a:t>
            </a:r>
            <a:endParaRPr lang="en-TH" sz="4000" b="1"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6096000" y="2604136"/>
            <a:ext cx="4337705" cy="2314741"/>
          </a:xfrm>
        </p:spPr>
        <p:txBody>
          <a:bodyPr>
            <a:normAutofit lnSpcReduction="10000"/>
          </a:bodyPr>
          <a:lstStyle/>
          <a:p>
            <a:pPr marL="742950" lvl="1" indent="-285750" algn="l">
              <a:buFont typeface="Arial" panose="020B0604020202020204" pitchFamily="34" charset="0"/>
              <a:buChar char="•"/>
            </a:pPr>
            <a:r>
              <a:rPr lang="en-US" sz="1700" b="0" i="0" dirty="0">
                <a:solidFill>
                  <a:schemeClr val="tx1">
                    <a:lumMod val="65000"/>
                    <a:lumOff val="35000"/>
                  </a:schemeClr>
                </a:solidFill>
                <a:effectLst/>
              </a:rPr>
              <a:t>Employed an OOD detection model (Resnet50)</a:t>
            </a:r>
          </a:p>
          <a:p>
            <a:pPr marL="742950" lvl="1" indent="-285750" algn="l">
              <a:buFont typeface="Arial" panose="020B0604020202020204" pitchFamily="34" charset="0"/>
              <a:buChar char="•"/>
            </a:pPr>
            <a:r>
              <a:rPr lang="en-US" sz="1700" b="0" i="0" dirty="0">
                <a:solidFill>
                  <a:schemeClr val="tx1">
                    <a:lumMod val="65000"/>
                    <a:lumOff val="35000"/>
                  </a:schemeClr>
                </a:solidFill>
                <a:effectLst/>
              </a:rPr>
              <a:t>Scored the images and identified top 20% as OOD images</a:t>
            </a:r>
          </a:p>
          <a:p>
            <a:pPr marL="742950" lvl="1" indent="-285750" algn="l">
              <a:buFont typeface="Arial" panose="020B0604020202020204" pitchFamily="34" charset="0"/>
              <a:buChar char="•"/>
            </a:pPr>
            <a:r>
              <a:rPr lang="en-US" sz="1700" b="0" i="0" dirty="0">
                <a:solidFill>
                  <a:schemeClr val="tx1">
                    <a:lumMod val="65000"/>
                    <a:lumOff val="35000"/>
                  </a:schemeClr>
                </a:solidFill>
                <a:effectLst/>
              </a:rPr>
              <a:t>Removed OOD images from the dataset</a:t>
            </a:r>
          </a:p>
          <a:p>
            <a:pPr marL="742950" lvl="1" indent="-285750" algn="l">
              <a:buFont typeface="Arial" panose="020B0604020202020204" pitchFamily="34" charset="0"/>
              <a:buChar char="•"/>
            </a:pPr>
            <a:r>
              <a:rPr lang="en-US" sz="1700" b="0" i="0" dirty="0">
                <a:solidFill>
                  <a:schemeClr val="tx1">
                    <a:lumMod val="65000"/>
                    <a:lumOff val="35000"/>
                  </a:schemeClr>
                </a:solidFill>
                <a:effectLst/>
              </a:rPr>
              <a:t>Assessed model's performance to evaluate if removing OOD data improved its robustness</a:t>
            </a:r>
          </a:p>
        </p:txBody>
      </p:sp>
      <p:pic>
        <p:nvPicPr>
          <p:cNvPr id="4" name="Picture 2">
            <a:extLst>
              <a:ext uri="{FF2B5EF4-FFF2-40B4-BE49-F238E27FC236}">
                <a16:creationId xmlns:a16="http://schemas.microsoft.com/office/drawing/2014/main" id="{5D3D029A-D17F-D5C0-2661-4E5BE3C06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393" y="1358810"/>
            <a:ext cx="4337705" cy="438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4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499" y="2222101"/>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386" y="3022993"/>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929"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1423" y="2417397"/>
            <a:ext cx="1954759" cy="13057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ep learning - Free electronics icons">
            <a:extLst>
              <a:ext uri="{FF2B5EF4-FFF2-40B4-BE49-F238E27FC236}">
                <a16:creationId xmlns:a16="http://schemas.microsoft.com/office/drawing/2014/main" id="{0E18E99C-9013-6D3D-B479-182B989EFD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760" y="2322866"/>
            <a:ext cx="1400249" cy="14002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hemical Icon #18001 - Free Icons Library">
            <a:extLst>
              <a:ext uri="{FF2B5EF4-FFF2-40B4-BE49-F238E27FC236}">
                <a16:creationId xmlns:a16="http://schemas.microsoft.com/office/drawing/2014/main" id="{B75B13B7-AC22-B454-9E22-CB5B428E9B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732" y="2548471"/>
            <a:ext cx="1130019" cy="94904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FDCE0FB5-5015-DC9E-A1F0-CA60249C0A48}"/>
              </a:ext>
            </a:extLst>
          </p:cNvPr>
          <p:cNvSpPr/>
          <p:nvPr/>
        </p:nvSpPr>
        <p:spPr>
          <a:xfrm>
            <a:off x="2551559" y="2880951"/>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7039278-BE79-4552-A3C3-E9C5A18BB1FB}"/>
              </a:ext>
            </a:extLst>
          </p:cNvPr>
          <p:cNvSpPr/>
          <p:nvPr/>
        </p:nvSpPr>
        <p:spPr>
          <a:xfrm>
            <a:off x="4412082" y="2880951"/>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A8779E4-CA04-08F8-E514-CF01DD8F161D}"/>
              </a:ext>
            </a:extLst>
          </p:cNvPr>
          <p:cNvSpPr/>
          <p:nvPr/>
        </p:nvSpPr>
        <p:spPr>
          <a:xfrm>
            <a:off x="6693502" y="2880951"/>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EB61D99-18AC-A8F9-C13E-0D3E4EB02CD6}"/>
              </a:ext>
            </a:extLst>
          </p:cNvPr>
          <p:cNvSpPr/>
          <p:nvPr/>
        </p:nvSpPr>
        <p:spPr>
          <a:xfrm>
            <a:off x="9059108" y="2880951"/>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0D9DD7-1CD0-1D01-4B38-386BB975F07F}"/>
              </a:ext>
            </a:extLst>
          </p:cNvPr>
          <p:cNvSpPr txBox="1"/>
          <p:nvPr/>
        </p:nvSpPr>
        <p:spPr>
          <a:xfrm>
            <a:off x="1491029" y="4087289"/>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9" name="TextBox 8">
            <a:extLst>
              <a:ext uri="{FF2B5EF4-FFF2-40B4-BE49-F238E27FC236}">
                <a16:creationId xmlns:a16="http://schemas.microsoft.com/office/drawing/2014/main" id="{F933F27C-7913-09A9-A408-180CD474CAB0}"/>
              </a:ext>
            </a:extLst>
          </p:cNvPr>
          <p:cNvSpPr txBox="1"/>
          <p:nvPr/>
        </p:nvSpPr>
        <p:spPr>
          <a:xfrm>
            <a:off x="3108419" y="4087289"/>
            <a:ext cx="16337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Preparation</a:t>
            </a:r>
          </a:p>
        </p:txBody>
      </p:sp>
      <p:sp>
        <p:nvSpPr>
          <p:cNvPr id="10" name="TextBox 9">
            <a:extLst>
              <a:ext uri="{FF2B5EF4-FFF2-40B4-BE49-F238E27FC236}">
                <a16:creationId xmlns:a16="http://schemas.microsoft.com/office/drawing/2014/main" id="{1AA5041B-2991-1DE6-467D-405E8A16BF76}"/>
              </a:ext>
            </a:extLst>
          </p:cNvPr>
          <p:cNvSpPr txBox="1"/>
          <p:nvPr/>
        </p:nvSpPr>
        <p:spPr>
          <a:xfrm>
            <a:off x="5051566" y="4095456"/>
            <a:ext cx="181331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Model (OOD)</a:t>
            </a:r>
          </a:p>
        </p:txBody>
      </p:sp>
      <p:sp>
        <p:nvSpPr>
          <p:cNvPr id="11" name="TextBox 10">
            <a:extLst>
              <a:ext uri="{FF2B5EF4-FFF2-40B4-BE49-F238E27FC236}">
                <a16:creationId xmlns:a16="http://schemas.microsoft.com/office/drawing/2014/main" id="{18916C6A-3C9E-9E57-E697-43DDD70B21AE}"/>
              </a:ext>
            </a:extLst>
          </p:cNvPr>
          <p:cNvSpPr txBox="1"/>
          <p:nvPr/>
        </p:nvSpPr>
        <p:spPr>
          <a:xfrm>
            <a:off x="10263730" y="4087289"/>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5. Evaluation</a:t>
            </a:r>
          </a:p>
        </p:txBody>
      </p:sp>
      <p:sp>
        <p:nvSpPr>
          <p:cNvPr id="16" name="TextBox 15">
            <a:extLst>
              <a:ext uri="{FF2B5EF4-FFF2-40B4-BE49-F238E27FC236}">
                <a16:creationId xmlns:a16="http://schemas.microsoft.com/office/drawing/2014/main" id="{29E66C0B-A1EA-3EE4-55F2-6B09AFD739A4}"/>
              </a:ext>
            </a:extLst>
          </p:cNvPr>
          <p:cNvSpPr txBox="1"/>
          <p:nvPr/>
        </p:nvSpPr>
        <p:spPr>
          <a:xfrm>
            <a:off x="7708686" y="4087289"/>
            <a:ext cx="10695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4. Model</a:t>
            </a:r>
          </a:p>
        </p:txBody>
      </p:sp>
    </p:spTree>
    <p:extLst>
      <p:ext uri="{BB962C8B-B14F-4D97-AF65-F5344CB8AC3E}">
        <p14:creationId xmlns:p14="http://schemas.microsoft.com/office/powerpoint/2010/main" val="370470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Results and Findings</a:t>
            </a:r>
          </a:p>
        </p:txBody>
      </p:sp>
      <p:pic>
        <p:nvPicPr>
          <p:cNvPr id="2050" name="Picture 2">
            <a:extLst>
              <a:ext uri="{FF2B5EF4-FFF2-40B4-BE49-F238E27FC236}">
                <a16:creationId xmlns:a16="http://schemas.microsoft.com/office/drawing/2014/main" id="{F7A63A74-2553-A8AB-CDAF-F60F8B8CF5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507" y="2549644"/>
            <a:ext cx="3573439" cy="3611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E64663-FF85-DB3F-4A0A-96A4D25BCAD5}"/>
              </a:ext>
            </a:extLst>
          </p:cNvPr>
          <p:cNvPicPr>
            <a:picLocks noChangeAspect="1"/>
          </p:cNvPicPr>
          <p:nvPr/>
        </p:nvPicPr>
        <p:blipFill>
          <a:blip r:embed="rId3"/>
          <a:stretch>
            <a:fillRect/>
          </a:stretch>
        </p:blipFill>
        <p:spPr>
          <a:xfrm>
            <a:off x="3378276" y="1523394"/>
            <a:ext cx="5204083" cy="793759"/>
          </a:xfrm>
          <a:prstGeom prst="rect">
            <a:avLst/>
          </a:prstGeom>
        </p:spPr>
      </p:pic>
      <p:sp>
        <p:nvSpPr>
          <p:cNvPr id="7" name="Content Placeholder 2">
            <a:extLst>
              <a:ext uri="{FF2B5EF4-FFF2-40B4-BE49-F238E27FC236}">
                <a16:creationId xmlns:a16="http://schemas.microsoft.com/office/drawing/2014/main" id="{D48DA3B9-4F86-C570-0EC8-0F80DE7B690D}"/>
              </a:ext>
            </a:extLst>
          </p:cNvPr>
          <p:cNvSpPr txBox="1">
            <a:spLocks/>
          </p:cNvSpPr>
          <p:nvPr/>
        </p:nvSpPr>
        <p:spPr>
          <a:xfrm>
            <a:off x="5668285" y="2629710"/>
            <a:ext cx="4753281" cy="4228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In the first scenario, the model achieved a high accuracy of 95% and a low false positive rate (FPR) of 0.04 when classifying TB patients at a true positive rate (TPR) of 95%.</a:t>
            </a:r>
          </a:p>
          <a:p>
            <a:r>
              <a:rPr lang="en-US" sz="1400" dirty="0"/>
              <a:t>However, when the dataset included out-of-distribution (OOD) data, the model's accuracy dropped to 86%, and the FPR at 95% TPR significantly increased to 0.45.</a:t>
            </a:r>
          </a:p>
          <a:p>
            <a:r>
              <a:rPr lang="en-US" sz="1400" dirty="0"/>
              <a:t>In the third scenario, the results demonstrated that detecting and removing OOD data prior to model input improved its robustness.</a:t>
            </a:r>
          </a:p>
          <a:p>
            <a:r>
              <a:rPr lang="en-US" sz="1400" dirty="0"/>
              <a:t>The model's accuracy slightly improved when using an OOD detector to screen the input, and the FPR at 95% TPR decreased significantly by 18%.</a:t>
            </a:r>
            <a:endParaRPr lang="en-TH" sz="1400" dirty="0"/>
          </a:p>
        </p:txBody>
      </p:sp>
    </p:spTree>
    <p:extLst>
      <p:ext uri="{BB962C8B-B14F-4D97-AF65-F5344CB8AC3E}">
        <p14:creationId xmlns:p14="http://schemas.microsoft.com/office/powerpoint/2010/main" val="310010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Conclusion</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347609" y="1825625"/>
            <a:ext cx="7451388" cy="4351338"/>
          </a:xfrm>
        </p:spPr>
        <p:txBody>
          <a:bodyPr>
            <a:normAutofit fontScale="85000" lnSpcReduction="10000"/>
          </a:bodyPr>
          <a:lstStyle/>
          <a:p>
            <a:r>
              <a:rPr lang="en-US" sz="2000" dirty="0"/>
              <a:t>This study aimed to assess state-of-the-art methods for out-of-distribution (OOD) detection in medical imaging.</a:t>
            </a:r>
          </a:p>
          <a:p>
            <a:endParaRPr lang="en-US" sz="2000" dirty="0"/>
          </a:p>
          <a:p>
            <a:r>
              <a:rPr lang="en-US" sz="2000" dirty="0"/>
              <a:t>Findings revealed that simple classification models outperformed confidence-based and generative methods in medical imaging tasks.</a:t>
            </a:r>
          </a:p>
          <a:p>
            <a:endParaRPr lang="en-US" sz="2000" dirty="0"/>
          </a:p>
          <a:p>
            <a:r>
              <a:rPr lang="en-US" sz="2000" dirty="0"/>
              <a:t>The utilization of Coarse Dropout significantly influenced OOD detection performance for both classification models and </a:t>
            </a:r>
            <a:r>
              <a:rPr lang="en-US" sz="2000" dirty="0" err="1"/>
              <a:t>HealthyGAN</a:t>
            </a:r>
            <a:r>
              <a:rPr lang="en-US" sz="2000" dirty="0"/>
              <a:t>.</a:t>
            </a:r>
          </a:p>
          <a:p>
            <a:endParaRPr lang="en-US" sz="2000" dirty="0"/>
          </a:p>
          <a:p>
            <a:r>
              <a:rPr lang="en-US" sz="2000" dirty="0"/>
              <a:t>A real-world scenario demonstrated the positive impact of OOD data screening, enhancing model robustness and reducing false positives.</a:t>
            </a:r>
          </a:p>
          <a:p>
            <a:endParaRPr lang="en-US" sz="2000" dirty="0"/>
          </a:p>
          <a:p>
            <a:r>
              <a:rPr lang="en-US" sz="2000" dirty="0"/>
              <a:t>Future research should explore OOD detection methods across diverse datasets and tasks, emphasizing the effects of corrupted classes on performance and reliability in real-world deployment</a:t>
            </a:r>
            <a:endParaRPr lang="en-TH" sz="2000" dirty="0"/>
          </a:p>
        </p:txBody>
      </p:sp>
    </p:spTree>
    <p:extLst>
      <p:ext uri="{BB962C8B-B14F-4D97-AF65-F5344CB8AC3E}">
        <p14:creationId xmlns:p14="http://schemas.microsoft.com/office/powerpoint/2010/main" val="138329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US" sz="4000" b="1" dirty="0"/>
              <a:t>Why it is important?</a:t>
            </a:r>
            <a:endParaRPr lang="en-TH" sz="4000" b="1" dirty="0"/>
          </a:p>
        </p:txBody>
      </p:sp>
      <p:sp>
        <p:nvSpPr>
          <p:cNvPr id="3" name="TextBox 2">
            <a:extLst>
              <a:ext uri="{FF2B5EF4-FFF2-40B4-BE49-F238E27FC236}">
                <a16:creationId xmlns:a16="http://schemas.microsoft.com/office/drawing/2014/main" id="{25E78DFE-0428-2A2F-ABED-107B54CFC88E}"/>
              </a:ext>
            </a:extLst>
          </p:cNvPr>
          <p:cNvSpPr txBox="1"/>
          <p:nvPr/>
        </p:nvSpPr>
        <p:spPr>
          <a:xfrm>
            <a:off x="2321169" y="2983182"/>
            <a:ext cx="3446587" cy="1634490"/>
          </a:xfrm>
          <a:prstGeom prst="roundRect">
            <a:avLst/>
          </a:prstGeom>
          <a:noFill/>
          <a:effectLst>
            <a:glow rad="63500">
              <a:schemeClr val="accent3">
                <a:satMod val="175000"/>
                <a:alpha val="40000"/>
              </a:schemeClr>
            </a:glow>
          </a:effectLst>
        </p:spPr>
        <p:txBody>
          <a:bodyPr wrap="square" rtlCol="0">
            <a:spAutoFit/>
          </a:bodyPr>
          <a:lstStyle/>
          <a:p>
            <a:pPr algn="ctr"/>
            <a:r>
              <a:rPr lang="en-US" b="0" i="1" dirty="0">
                <a:solidFill>
                  <a:srgbClr val="374151"/>
                </a:solidFill>
                <a:effectLst/>
                <a:latin typeface="Arial" panose="020B0604020202020204" pitchFamily="34" charset="0"/>
                <a:cs typeface="Arial" panose="020B0604020202020204" pitchFamily="34" charset="0"/>
              </a:rPr>
              <a:t>In certain domains, allowing a model to make incorrect decisions can lead to devastating consequences and profound tragedies.</a:t>
            </a:r>
            <a:endParaRPr lang="en-US" i="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0BF0E3B-DD4F-759D-302E-1C77C47BF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872" y="1477107"/>
            <a:ext cx="4337705" cy="438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99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Further Analysis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107660" y="2341123"/>
            <a:ext cx="8171234" cy="3835840"/>
          </a:xfrm>
        </p:spPr>
        <p:txBody>
          <a:bodyPr>
            <a:normAutofit/>
          </a:bodyPr>
          <a:lstStyle/>
          <a:p>
            <a:pPr marL="0" indent="0">
              <a:buNone/>
            </a:pPr>
            <a:r>
              <a:rPr lang="en-US" sz="2000" b="1" dirty="0"/>
              <a:t>In real-world scenarios</a:t>
            </a:r>
            <a:r>
              <a:rPr lang="en-US" sz="2000" dirty="0"/>
              <a:t>, </a:t>
            </a:r>
            <a:r>
              <a:rPr lang="en-US" sz="2000" dirty="0">
                <a:solidFill>
                  <a:schemeClr val="tx1">
                    <a:lumMod val="65000"/>
                    <a:lumOff val="35000"/>
                  </a:schemeClr>
                </a:solidFill>
              </a:rPr>
              <a:t>it is </a:t>
            </a:r>
            <a:r>
              <a:rPr lang="en-US" sz="2000" b="1" dirty="0"/>
              <a:t>impractical</a:t>
            </a:r>
            <a:r>
              <a:rPr lang="en-US" sz="2000" dirty="0">
                <a:solidFill>
                  <a:schemeClr val="tx1">
                    <a:lumMod val="65000"/>
                    <a:lumOff val="35000"/>
                  </a:schemeClr>
                </a:solidFill>
              </a:rPr>
              <a:t> to train models with </a:t>
            </a:r>
            <a:r>
              <a:rPr lang="en-US" sz="2000" b="1" dirty="0"/>
              <a:t>every possible corruption class</a:t>
            </a:r>
            <a:r>
              <a:rPr lang="en-US" sz="2000" dirty="0"/>
              <a:t>.</a:t>
            </a:r>
            <a:r>
              <a:rPr lang="en-US" sz="2000" dirty="0">
                <a:solidFill>
                  <a:schemeClr val="tx1">
                    <a:lumMod val="65000"/>
                    <a:lumOff val="35000"/>
                  </a:schemeClr>
                </a:solidFill>
              </a:rPr>
              <a:t> Therefore, we make the assumption that if a model </a:t>
            </a:r>
            <a:r>
              <a:rPr lang="en-US" sz="2000" b="1" dirty="0"/>
              <a:t>has not encountered a specific corruption class before</a:t>
            </a:r>
            <a:r>
              <a:rPr lang="en-US" sz="2000" dirty="0"/>
              <a:t>, </a:t>
            </a:r>
            <a:r>
              <a:rPr lang="en-US" sz="2000" dirty="0">
                <a:solidFill>
                  <a:schemeClr val="tx1">
                    <a:lumMod val="65000"/>
                    <a:lumOff val="35000"/>
                  </a:schemeClr>
                </a:solidFill>
              </a:rPr>
              <a:t>can it still maintain robustness?</a:t>
            </a:r>
          </a:p>
          <a:p>
            <a:pPr marL="0" indent="0">
              <a:buNone/>
            </a:pPr>
            <a:endParaRPr lang="en-US" sz="2000" dirty="0">
              <a:solidFill>
                <a:schemeClr val="tx1">
                  <a:lumMod val="65000"/>
                  <a:lumOff val="35000"/>
                </a:schemeClr>
              </a:solidFill>
            </a:endParaRPr>
          </a:p>
          <a:p>
            <a:pPr marL="0" indent="0">
              <a:buNone/>
            </a:pPr>
            <a:r>
              <a:rPr lang="en-US" sz="2000" dirty="0">
                <a:solidFill>
                  <a:schemeClr val="tx1">
                    <a:lumMod val="65000"/>
                    <a:lumOff val="35000"/>
                  </a:schemeClr>
                </a:solidFill>
              </a:rPr>
              <a:t>This assumption allows us to evaluate the models' ability to generalize and handle previously unseen corruption classes. By assessing their performance under these conditions, we gain insights into their overall </a:t>
            </a:r>
            <a:r>
              <a:rPr lang="en-US" sz="2000" b="1" dirty="0"/>
              <a:t>robustness</a:t>
            </a:r>
            <a:r>
              <a:rPr lang="en-US" sz="2000" dirty="0">
                <a:solidFill>
                  <a:schemeClr val="tx1">
                    <a:lumMod val="65000"/>
                    <a:lumOff val="35000"/>
                  </a:schemeClr>
                </a:solidFill>
              </a:rPr>
              <a:t> and </a:t>
            </a:r>
            <a:r>
              <a:rPr lang="en-US" sz="2000" b="1" dirty="0"/>
              <a:t>adaptability</a:t>
            </a:r>
            <a:r>
              <a:rPr lang="en-US" sz="2000" dirty="0">
                <a:solidFill>
                  <a:schemeClr val="tx1">
                    <a:lumMod val="65000"/>
                    <a:lumOff val="35000"/>
                  </a:schemeClr>
                </a:solidFill>
              </a:rPr>
              <a:t> in real-world settings.</a:t>
            </a:r>
            <a:endParaRPr lang="en-TH" sz="2000" dirty="0">
              <a:solidFill>
                <a:schemeClr val="tx1">
                  <a:lumMod val="65000"/>
                  <a:lumOff val="35000"/>
                </a:schemeClr>
              </a:solidFill>
            </a:endParaRPr>
          </a:p>
        </p:txBody>
      </p:sp>
    </p:spTree>
    <p:extLst>
      <p:ext uri="{BB962C8B-B14F-4D97-AF65-F5344CB8AC3E}">
        <p14:creationId xmlns:p14="http://schemas.microsoft.com/office/powerpoint/2010/main" val="109211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Experimental Setup</a:t>
            </a:r>
          </a:p>
        </p:txBody>
      </p:sp>
      <p:pic>
        <p:nvPicPr>
          <p:cNvPr id="1026" name="Picture 2" descr="dataset&quot; Icon - Download for free – Iconduck">
            <a:extLst>
              <a:ext uri="{FF2B5EF4-FFF2-40B4-BE49-F238E27FC236}">
                <a16:creationId xmlns:a16="http://schemas.microsoft.com/office/drawing/2014/main" id="{2980FE28-64BA-30D8-203E-EB0EB9D7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509" y="2228850"/>
            <a:ext cx="564090" cy="717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42B45D-3152-6926-6A4C-44F7EADCA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96" y="3029742"/>
            <a:ext cx="722315" cy="722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learning - Free electronics icons">
            <a:extLst>
              <a:ext uri="{FF2B5EF4-FFF2-40B4-BE49-F238E27FC236}">
                <a16:creationId xmlns:a16="http://schemas.microsoft.com/office/drawing/2014/main" id="{ECCB9418-3087-AA68-6BB2-FCF1834D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3" y="2362199"/>
            <a:ext cx="1460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mical Icon #18001 - Free Icons Library">
            <a:extLst>
              <a:ext uri="{FF2B5EF4-FFF2-40B4-BE49-F238E27FC236}">
                <a16:creationId xmlns:a16="http://schemas.microsoft.com/office/drawing/2014/main" id="{606903F7-5864-B57A-96C4-D4A8DB936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833" y="2555222"/>
            <a:ext cx="1130019" cy="949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ep learning&quot; Icon - Download for free – Iconduck">
            <a:extLst>
              <a:ext uri="{FF2B5EF4-FFF2-40B4-BE49-F238E27FC236}">
                <a16:creationId xmlns:a16="http://schemas.microsoft.com/office/drawing/2014/main" id="{9230A575-D1F5-6D5A-5A5F-C12A44F3B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455" y="2439590"/>
            <a:ext cx="1954759" cy="1305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5DD062-8D1E-5216-77C8-BBC4AEDFF52F}"/>
              </a:ext>
            </a:extLst>
          </p:cNvPr>
          <p:cNvSpPr/>
          <p:nvPr/>
        </p:nvSpPr>
        <p:spPr>
          <a:xfrm>
            <a:off x="324852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F8B673A-41D8-EA0A-B8E1-457169520415}"/>
              </a:ext>
            </a:extLst>
          </p:cNvPr>
          <p:cNvSpPr/>
          <p:nvPr/>
        </p:nvSpPr>
        <p:spPr>
          <a:xfrm>
            <a:off x="5619987"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721D0AF-6CE7-5157-9798-2E3846CB0896}"/>
              </a:ext>
            </a:extLst>
          </p:cNvPr>
          <p:cNvSpPr/>
          <p:nvPr/>
        </p:nvSpPr>
        <p:spPr>
          <a:xfrm>
            <a:off x="8128796" y="2946399"/>
            <a:ext cx="722315" cy="284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32372-82DB-D644-7CEA-9153B86D435D}"/>
              </a:ext>
            </a:extLst>
          </p:cNvPr>
          <p:cNvSpPr txBox="1"/>
          <p:nvPr/>
        </p:nvSpPr>
        <p:spPr>
          <a:xfrm>
            <a:off x="1877123" y="4190261"/>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 Datasets</a:t>
            </a:r>
          </a:p>
        </p:txBody>
      </p:sp>
      <p:sp>
        <p:nvSpPr>
          <p:cNvPr id="7" name="TextBox 6">
            <a:extLst>
              <a:ext uri="{FF2B5EF4-FFF2-40B4-BE49-F238E27FC236}">
                <a16:creationId xmlns:a16="http://schemas.microsoft.com/office/drawing/2014/main" id="{7E19FC38-BAFD-2A1B-EAE2-36DB3C179127}"/>
              </a:ext>
            </a:extLst>
          </p:cNvPr>
          <p:cNvSpPr txBox="1"/>
          <p:nvPr/>
        </p:nvSpPr>
        <p:spPr>
          <a:xfrm>
            <a:off x="3970841" y="4184130"/>
            <a:ext cx="1604927" cy="369332"/>
          </a:xfrm>
          <a:prstGeom prst="rect">
            <a:avLst/>
          </a:prstGeom>
          <a:noFill/>
        </p:spPr>
        <p:txBody>
          <a:bodyPr wrap="none" rtlCol="0">
            <a:spAutoFit/>
          </a:bodyPr>
          <a:lstStyle/>
          <a:p>
            <a:r>
              <a:rPr lang="en-US" dirty="0"/>
              <a:t>2. </a:t>
            </a:r>
            <a:r>
              <a:rPr lang="en-US" dirty="0">
                <a:latin typeface="Arial" panose="020B0604020202020204" pitchFamily="34" charset="0"/>
                <a:cs typeface="Arial" panose="020B0604020202020204" pitchFamily="34" charset="0"/>
              </a:rPr>
              <a:t>Preparation</a:t>
            </a:r>
          </a:p>
        </p:txBody>
      </p:sp>
      <p:sp>
        <p:nvSpPr>
          <p:cNvPr id="8" name="TextBox 7">
            <a:extLst>
              <a:ext uri="{FF2B5EF4-FFF2-40B4-BE49-F238E27FC236}">
                <a16:creationId xmlns:a16="http://schemas.microsoft.com/office/drawing/2014/main" id="{5FDC3872-7724-6E79-CAF0-489F75B8C3BC}"/>
              </a:ext>
            </a:extLst>
          </p:cNvPr>
          <p:cNvSpPr txBox="1"/>
          <p:nvPr/>
        </p:nvSpPr>
        <p:spPr>
          <a:xfrm>
            <a:off x="6707862" y="4184130"/>
            <a:ext cx="106952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Model</a:t>
            </a:r>
          </a:p>
        </p:txBody>
      </p:sp>
      <p:sp>
        <p:nvSpPr>
          <p:cNvPr id="9" name="TextBox 8">
            <a:extLst>
              <a:ext uri="{FF2B5EF4-FFF2-40B4-BE49-F238E27FC236}">
                <a16:creationId xmlns:a16="http://schemas.microsoft.com/office/drawing/2014/main" id="{37A603C1-A083-C951-B292-411B84C852E5}"/>
              </a:ext>
            </a:extLst>
          </p:cNvPr>
          <p:cNvSpPr txBox="1"/>
          <p:nvPr/>
        </p:nvSpPr>
        <p:spPr>
          <a:xfrm>
            <a:off x="9401117" y="4184130"/>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4. Evaluation</a:t>
            </a:r>
          </a:p>
        </p:txBody>
      </p:sp>
      <p:sp>
        <p:nvSpPr>
          <p:cNvPr id="10" name="Rectangle 9">
            <a:extLst>
              <a:ext uri="{FF2B5EF4-FFF2-40B4-BE49-F238E27FC236}">
                <a16:creationId xmlns:a16="http://schemas.microsoft.com/office/drawing/2014/main" id="{D092D8C6-E284-B6CA-72F5-4F20DE0CBE9E}"/>
              </a:ext>
            </a:extLst>
          </p:cNvPr>
          <p:cNvSpPr/>
          <p:nvPr/>
        </p:nvSpPr>
        <p:spPr>
          <a:xfrm>
            <a:off x="3981764" y="2116898"/>
            <a:ext cx="1507408" cy="26242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126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Results and Findings</a:t>
            </a:r>
          </a:p>
        </p:txBody>
      </p:sp>
      <p:sp>
        <p:nvSpPr>
          <p:cNvPr id="3" name="Content Placeholder 2">
            <a:extLst>
              <a:ext uri="{FF2B5EF4-FFF2-40B4-BE49-F238E27FC236}">
                <a16:creationId xmlns:a16="http://schemas.microsoft.com/office/drawing/2014/main" id="{021AEE9F-DB70-BCFD-B689-0FE85AEFFF82}"/>
              </a:ext>
            </a:extLst>
          </p:cNvPr>
          <p:cNvSpPr>
            <a:spLocks noGrp="1"/>
          </p:cNvSpPr>
          <p:nvPr>
            <p:ph idx="1"/>
          </p:nvPr>
        </p:nvSpPr>
        <p:spPr>
          <a:xfrm>
            <a:off x="2230877" y="3977013"/>
            <a:ext cx="7918314" cy="2199949"/>
          </a:xfrm>
        </p:spPr>
        <p:txBody>
          <a:bodyPr>
            <a:normAutofit/>
          </a:bodyPr>
          <a:lstStyle/>
          <a:p>
            <a:r>
              <a:rPr lang="en-US" sz="2000" dirty="0"/>
              <a:t>Results indicated that specific corruption classes had a significant impact on the performance of the models.</a:t>
            </a:r>
          </a:p>
          <a:p>
            <a:r>
              <a:rPr lang="en-US" sz="2000" dirty="0"/>
              <a:t>Coarse Dropout was found to be the most challenging corruption class to detect.</a:t>
            </a:r>
          </a:p>
          <a:p>
            <a:r>
              <a:rPr lang="en-US" sz="2000" dirty="0"/>
              <a:t>Among the models evaluated, Resnet50 demonstrated the best overall performance.</a:t>
            </a:r>
          </a:p>
        </p:txBody>
      </p:sp>
      <p:pic>
        <p:nvPicPr>
          <p:cNvPr id="5" name="Picture 4">
            <a:extLst>
              <a:ext uri="{FF2B5EF4-FFF2-40B4-BE49-F238E27FC236}">
                <a16:creationId xmlns:a16="http://schemas.microsoft.com/office/drawing/2014/main" id="{5AA5684B-EE32-0ECF-550F-1F5C7AC99D98}"/>
              </a:ext>
            </a:extLst>
          </p:cNvPr>
          <p:cNvPicPr>
            <a:picLocks noChangeAspect="1"/>
          </p:cNvPicPr>
          <p:nvPr/>
        </p:nvPicPr>
        <p:blipFill>
          <a:blip r:embed="rId2"/>
          <a:stretch>
            <a:fillRect/>
          </a:stretch>
        </p:blipFill>
        <p:spPr>
          <a:xfrm>
            <a:off x="287514" y="1934626"/>
            <a:ext cx="11756069" cy="1684874"/>
          </a:xfrm>
          <a:prstGeom prst="rect">
            <a:avLst/>
          </a:prstGeom>
        </p:spPr>
      </p:pic>
    </p:spTree>
    <p:extLst>
      <p:ext uri="{BB962C8B-B14F-4D97-AF65-F5344CB8AC3E}">
        <p14:creationId xmlns:p14="http://schemas.microsoft.com/office/powerpoint/2010/main" val="223282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Related works</a:t>
            </a:r>
          </a:p>
        </p:txBody>
      </p:sp>
      <p:pic>
        <p:nvPicPr>
          <p:cNvPr id="2050" name="Picture 2">
            <a:extLst>
              <a:ext uri="{FF2B5EF4-FFF2-40B4-BE49-F238E27FC236}">
                <a16:creationId xmlns:a16="http://schemas.microsoft.com/office/drawing/2014/main" id="{435FF2C9-7A64-3407-5771-DBE3B05F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55" y="1407607"/>
            <a:ext cx="7991055" cy="4767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E79C54-DEC9-CE0C-65C9-E90EFF044CC5}"/>
              </a:ext>
            </a:extLst>
          </p:cNvPr>
          <p:cNvSpPr txBox="1"/>
          <p:nvPr/>
        </p:nvSpPr>
        <p:spPr>
          <a:xfrm>
            <a:off x="2710162" y="6236419"/>
            <a:ext cx="6771675" cy="246221"/>
          </a:xfrm>
          <a:prstGeom prst="rect">
            <a:avLst/>
          </a:prstGeom>
          <a:noFill/>
        </p:spPr>
        <p:txBody>
          <a:bodyPr wrap="square" rtlCol="0">
            <a:spAutoFit/>
          </a:bodyPr>
          <a:lstStyle/>
          <a:p>
            <a:pPr algn="ctr"/>
            <a:r>
              <a:rPr lang="en-US" sz="1000" dirty="0"/>
              <a:t>Tasks: IL=Image-level Predictions, SE=Segmentation, LC=Localization, IG=Image Generation, DA=Domain Adaptation, OT=Other.</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6696546" y="1742498"/>
            <a:ext cx="2932891" cy="1640143"/>
          </a:xfrm>
          <a:prstGeom prst="rect">
            <a:avLst/>
          </a:prstGeom>
          <a:solidFill>
            <a:schemeClr val="bg1"/>
          </a:solidFill>
          <a:effectLst>
            <a:glow rad="63500">
              <a:schemeClr val="accent3">
                <a:satMod val="175000"/>
                <a:alpha val="40000"/>
              </a:schemeClr>
            </a:glow>
          </a:effectLst>
        </p:spPr>
        <p:txBody>
          <a:bodyPr>
            <a:normAutofit/>
          </a:bodyPr>
          <a:lstStyle/>
          <a:p>
            <a:pPr marL="0" indent="0" algn="just">
              <a:buNone/>
            </a:pPr>
            <a:r>
              <a:rPr lang="en-US" sz="1100" dirty="0"/>
              <a:t>Regrettably, there is a scarcity of research on out-of-distribution (OOD) analysis specifically in the medical field, particularly concerning X-ray analysis. </a:t>
            </a:r>
          </a:p>
          <a:p>
            <a:pPr marL="0" indent="0" algn="just">
              <a:buNone/>
            </a:pPr>
            <a:r>
              <a:rPr lang="en-US" sz="1100" dirty="0"/>
              <a:t>This observation is supported by a survey on deep learning for chest X-ray analysis conducted by </a:t>
            </a:r>
            <a:r>
              <a:rPr lang="en-US" sz="1100" dirty="0" err="1"/>
              <a:t>Erdi</a:t>
            </a:r>
            <a:r>
              <a:rPr lang="en-US" sz="1100" dirty="0"/>
              <a:t> </a:t>
            </a:r>
            <a:r>
              <a:rPr lang="en-US" sz="1100" dirty="0" err="1"/>
              <a:t>Çallı</a:t>
            </a:r>
            <a:r>
              <a:rPr lang="en-US" sz="1100" dirty="0"/>
              <a:t> et al. in 2021, which indicated a limited number of studies published before March 2021.</a:t>
            </a:r>
            <a:endParaRPr lang="en-TH" sz="1100" dirty="0"/>
          </a:p>
        </p:txBody>
      </p:sp>
    </p:spTree>
    <p:extLst>
      <p:ext uri="{BB962C8B-B14F-4D97-AF65-F5344CB8AC3E}">
        <p14:creationId xmlns:p14="http://schemas.microsoft.com/office/powerpoint/2010/main" val="156789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Related works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321668" y="1825625"/>
            <a:ext cx="8398213" cy="4351338"/>
          </a:xfrm>
        </p:spPr>
        <p:txBody>
          <a:bodyPr>
            <a:normAutofit/>
          </a:bodyPr>
          <a:lstStyle/>
          <a:p>
            <a:pPr marL="0" indent="0">
              <a:buNone/>
            </a:pPr>
            <a:r>
              <a:rPr lang="en-US" sz="2000" dirty="0"/>
              <a:t>Two closely related studies to this research are:</a:t>
            </a:r>
          </a:p>
          <a:p>
            <a:pPr marL="0" indent="0">
              <a:buNone/>
            </a:pPr>
            <a:endParaRPr lang="en-US" sz="2000" dirty="0"/>
          </a:p>
          <a:p>
            <a:pPr marL="457200" lvl="1" indent="0">
              <a:buNone/>
            </a:pPr>
            <a:endParaRPr lang="en-US" sz="1800" dirty="0"/>
          </a:p>
        </p:txBody>
      </p:sp>
      <p:sp>
        <p:nvSpPr>
          <p:cNvPr id="5" name="TextBox 4">
            <a:extLst>
              <a:ext uri="{FF2B5EF4-FFF2-40B4-BE49-F238E27FC236}">
                <a16:creationId xmlns:a16="http://schemas.microsoft.com/office/drawing/2014/main" id="{0787F158-9925-432A-A7AD-F501B41116FF}"/>
              </a:ext>
            </a:extLst>
          </p:cNvPr>
          <p:cNvSpPr txBox="1"/>
          <p:nvPr/>
        </p:nvSpPr>
        <p:spPr>
          <a:xfrm>
            <a:off x="2983149" y="2634200"/>
            <a:ext cx="6096000" cy="1200329"/>
          </a:xfrm>
          <a:prstGeom prst="rect">
            <a:avLst/>
          </a:prstGeom>
          <a:noFill/>
        </p:spPr>
        <p:txBody>
          <a:bodyPr wrap="square">
            <a:spAutoFit/>
          </a:bodyPr>
          <a:lstStyle/>
          <a:p>
            <a:r>
              <a:rPr lang="en-US" sz="1800" b="1" dirty="0"/>
              <a:t>"Confidence-based Out-of-Distribution Detection: A Comparative Study and Analysis" by Christoph et al. in 2021.</a:t>
            </a:r>
          </a:p>
          <a:p>
            <a:pPr marL="457200" lvl="1" indent="0">
              <a:buNone/>
            </a:pPr>
            <a:r>
              <a:rPr lang="en-US" sz="1800" dirty="0">
                <a:solidFill>
                  <a:schemeClr val="tx1">
                    <a:lumMod val="65000"/>
                    <a:lumOff val="35000"/>
                  </a:schemeClr>
                </a:solidFill>
              </a:rPr>
              <a:t>This study specifically examines confidence-based models for out-of-distribution detection.</a:t>
            </a:r>
          </a:p>
        </p:txBody>
      </p:sp>
      <p:sp>
        <p:nvSpPr>
          <p:cNvPr id="7" name="TextBox 6">
            <a:extLst>
              <a:ext uri="{FF2B5EF4-FFF2-40B4-BE49-F238E27FC236}">
                <a16:creationId xmlns:a16="http://schemas.microsoft.com/office/drawing/2014/main" id="{65657346-E194-EB95-2025-3F429316B256}"/>
              </a:ext>
            </a:extLst>
          </p:cNvPr>
          <p:cNvSpPr txBox="1"/>
          <p:nvPr/>
        </p:nvSpPr>
        <p:spPr>
          <a:xfrm>
            <a:off x="4490935" y="4143865"/>
            <a:ext cx="6096000" cy="1477328"/>
          </a:xfrm>
          <a:prstGeom prst="rect">
            <a:avLst/>
          </a:prstGeom>
          <a:noFill/>
        </p:spPr>
        <p:txBody>
          <a:bodyPr wrap="square">
            <a:spAutoFit/>
          </a:bodyPr>
          <a:lstStyle/>
          <a:p>
            <a:r>
              <a:rPr lang="en-US" sz="1800" b="1" dirty="0"/>
              <a:t>"Out of Distribution Detection for Medical Images" by Oliver et al. in 2021.</a:t>
            </a:r>
          </a:p>
          <a:p>
            <a:pPr marL="457200" lvl="1" indent="0">
              <a:buNone/>
            </a:pPr>
            <a:r>
              <a:rPr lang="en-US" sz="1800" dirty="0">
                <a:solidFill>
                  <a:schemeClr val="tx1">
                    <a:lumMod val="65000"/>
                    <a:lumOff val="35000"/>
                  </a:schemeClr>
                </a:solidFill>
              </a:rPr>
              <a:t>Similarly, this study focuses on out-of-distribution detection but within the context of medical images. It also emphasizes the use of confidence-based models.</a:t>
            </a:r>
          </a:p>
        </p:txBody>
      </p:sp>
    </p:spTree>
    <p:extLst>
      <p:ext uri="{BB962C8B-B14F-4D97-AF65-F5344CB8AC3E}">
        <p14:creationId xmlns:p14="http://schemas.microsoft.com/office/powerpoint/2010/main" val="310501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Related works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321668" y="1825625"/>
            <a:ext cx="8398213" cy="4351338"/>
          </a:xfrm>
        </p:spPr>
        <p:txBody>
          <a:bodyPr>
            <a:normAutofit/>
          </a:bodyPr>
          <a:lstStyle/>
          <a:p>
            <a:pPr marL="0" indent="0">
              <a:buNone/>
            </a:pPr>
            <a:endParaRPr lang="en-US" sz="2000" dirty="0"/>
          </a:p>
          <a:p>
            <a:pPr lvl="1"/>
            <a:r>
              <a:rPr lang="en-US" sz="1800" dirty="0"/>
              <a:t>This study aims to survey and study the effect of different OOD detection methods on X-ray images.</a:t>
            </a:r>
          </a:p>
          <a:p>
            <a:pPr lvl="1"/>
            <a:endParaRPr lang="en-US" sz="1800" dirty="0"/>
          </a:p>
          <a:p>
            <a:pPr lvl="1"/>
            <a:r>
              <a:rPr lang="en-US" sz="1800" dirty="0"/>
              <a:t>The objective is to identify problematic anomalies for OOD detection and determine the best methods to handle them.</a:t>
            </a:r>
          </a:p>
          <a:p>
            <a:pPr lvl="1"/>
            <a:endParaRPr lang="en-US" sz="1800" dirty="0"/>
          </a:p>
          <a:p>
            <a:pPr lvl="1"/>
            <a:r>
              <a:rPr lang="en-US" sz="1800" dirty="0"/>
              <a:t>The study re-implements and compares different approaches using a common testing framework for a fair and comprehensive comparison.</a:t>
            </a:r>
          </a:p>
        </p:txBody>
      </p:sp>
    </p:spTree>
    <p:extLst>
      <p:ext uri="{BB962C8B-B14F-4D97-AF65-F5344CB8AC3E}">
        <p14:creationId xmlns:p14="http://schemas.microsoft.com/office/powerpoint/2010/main" val="184232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OOD Detection Methods</a:t>
            </a:r>
          </a:p>
        </p:txBody>
      </p:sp>
      <p:pic>
        <p:nvPicPr>
          <p:cNvPr id="5" name="Picture 4">
            <a:extLst>
              <a:ext uri="{FF2B5EF4-FFF2-40B4-BE49-F238E27FC236}">
                <a16:creationId xmlns:a16="http://schemas.microsoft.com/office/drawing/2014/main" id="{E99CA48E-F5FB-FF22-38E8-3B706AE0D77A}"/>
              </a:ext>
            </a:extLst>
          </p:cNvPr>
          <p:cNvPicPr>
            <a:picLocks noChangeAspect="1"/>
          </p:cNvPicPr>
          <p:nvPr/>
        </p:nvPicPr>
        <p:blipFill>
          <a:blip r:embed="rId2"/>
          <a:stretch>
            <a:fillRect/>
          </a:stretch>
        </p:blipFill>
        <p:spPr>
          <a:xfrm>
            <a:off x="2920136" y="3517955"/>
            <a:ext cx="6507373" cy="2398622"/>
          </a:xfrm>
          <a:prstGeom prst="rect">
            <a:avLst/>
          </a:prstGeom>
        </p:spPr>
      </p:pic>
      <p:sp>
        <p:nvSpPr>
          <p:cNvPr id="6" name="TextBox 5">
            <a:extLst>
              <a:ext uri="{FF2B5EF4-FFF2-40B4-BE49-F238E27FC236}">
                <a16:creationId xmlns:a16="http://schemas.microsoft.com/office/drawing/2014/main" id="{331B7B6D-DA0E-8F15-D322-7306930FEE5B}"/>
              </a:ext>
            </a:extLst>
          </p:cNvPr>
          <p:cNvSpPr txBox="1"/>
          <p:nvPr/>
        </p:nvSpPr>
        <p:spPr>
          <a:xfrm>
            <a:off x="4991885" y="6246654"/>
            <a:ext cx="5275521" cy="246221"/>
          </a:xfrm>
          <a:prstGeom prst="rect">
            <a:avLst/>
          </a:prstGeom>
          <a:noFill/>
        </p:spPr>
        <p:txBody>
          <a:bodyPr wrap="square" rtlCol="0">
            <a:spAutoFit/>
          </a:bodyPr>
          <a:lstStyle/>
          <a:p>
            <a:r>
              <a:rPr lang="en-US" sz="1000" dirty="0"/>
              <a:t>Ref: https://github.com/christophbrgr/ood_detection_framework/blob/main/figures/figure1.png</a:t>
            </a:r>
          </a:p>
        </p:txBody>
      </p:sp>
      <p:sp>
        <p:nvSpPr>
          <p:cNvPr id="7" name="TextBox 6">
            <a:extLst>
              <a:ext uri="{FF2B5EF4-FFF2-40B4-BE49-F238E27FC236}">
                <a16:creationId xmlns:a16="http://schemas.microsoft.com/office/drawing/2014/main" id="{A52B696C-34B5-F4D7-FD4F-5CBA94D63A47}"/>
              </a:ext>
            </a:extLst>
          </p:cNvPr>
          <p:cNvSpPr txBox="1"/>
          <p:nvPr/>
        </p:nvSpPr>
        <p:spPr>
          <a:xfrm>
            <a:off x="2878717" y="1762610"/>
            <a:ext cx="6590210" cy="1477328"/>
          </a:xfrm>
          <a:prstGeom prst="rect">
            <a:avLst/>
          </a:prstGeom>
          <a:noFill/>
        </p:spPr>
        <p:txBody>
          <a:bodyPr wrap="square">
            <a:spAutoFit/>
          </a:bodyPr>
          <a:lstStyle/>
          <a:p>
            <a:r>
              <a:rPr lang="en-US" b="1" i="0" dirty="0">
                <a:effectLst/>
              </a:rPr>
              <a:t>Confidence-based Models</a:t>
            </a:r>
            <a:endParaRPr lang="en-US" dirty="0"/>
          </a:p>
          <a:p>
            <a:pPr lvl="0">
              <a:buFont typeface="Arial" panose="020B0604020202020204" pitchFamily="34" charset="0"/>
              <a:buNone/>
            </a:pPr>
            <a:r>
              <a:rPr lang="en-US" b="0" i="0" dirty="0">
                <a:solidFill>
                  <a:schemeClr val="tx1">
                    <a:lumMod val="65000"/>
                    <a:lumOff val="35000"/>
                  </a:schemeClr>
                </a:solidFill>
                <a:effectLst/>
              </a:rPr>
              <a:t>These models rely on the confidence scores or probabilities assigned to predictions. They assess the certainty of a model's predictions and use thresholds to determine if an input is in-distribution or out-of-distribution.</a:t>
            </a:r>
            <a:endParaRPr lang="en-US" dirty="0"/>
          </a:p>
        </p:txBody>
      </p:sp>
    </p:spTree>
    <p:extLst>
      <p:ext uri="{BB962C8B-B14F-4D97-AF65-F5344CB8AC3E}">
        <p14:creationId xmlns:p14="http://schemas.microsoft.com/office/powerpoint/2010/main" val="399046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OOD Detection Methods</a:t>
            </a:r>
          </a:p>
        </p:txBody>
      </p:sp>
      <p:pic>
        <p:nvPicPr>
          <p:cNvPr id="5" name="Picture 4">
            <a:extLst>
              <a:ext uri="{FF2B5EF4-FFF2-40B4-BE49-F238E27FC236}">
                <a16:creationId xmlns:a16="http://schemas.microsoft.com/office/drawing/2014/main" id="{693C616D-D26F-35BC-C0E4-2FE3C9E3318A}"/>
              </a:ext>
            </a:extLst>
          </p:cNvPr>
          <p:cNvPicPr>
            <a:picLocks noChangeAspect="1"/>
          </p:cNvPicPr>
          <p:nvPr/>
        </p:nvPicPr>
        <p:blipFill>
          <a:blip r:embed="rId2"/>
          <a:stretch>
            <a:fillRect/>
          </a:stretch>
        </p:blipFill>
        <p:spPr>
          <a:xfrm>
            <a:off x="3544694" y="3349848"/>
            <a:ext cx="5102611" cy="2575318"/>
          </a:xfrm>
          <a:prstGeom prst="rect">
            <a:avLst/>
          </a:prstGeom>
        </p:spPr>
      </p:pic>
      <p:sp>
        <p:nvSpPr>
          <p:cNvPr id="6" name="TextBox 5">
            <a:extLst>
              <a:ext uri="{FF2B5EF4-FFF2-40B4-BE49-F238E27FC236}">
                <a16:creationId xmlns:a16="http://schemas.microsoft.com/office/drawing/2014/main" id="{245BFF08-D7B2-AE3D-7EE2-A5F78EC0EFC9}"/>
              </a:ext>
            </a:extLst>
          </p:cNvPr>
          <p:cNvSpPr txBox="1"/>
          <p:nvPr/>
        </p:nvSpPr>
        <p:spPr>
          <a:xfrm>
            <a:off x="2904853" y="6246654"/>
            <a:ext cx="7563289" cy="246221"/>
          </a:xfrm>
          <a:prstGeom prst="rect">
            <a:avLst/>
          </a:prstGeom>
          <a:noFill/>
        </p:spPr>
        <p:txBody>
          <a:bodyPr wrap="none" rtlCol="0">
            <a:spAutoFit/>
          </a:bodyPr>
          <a:lstStyle/>
          <a:p>
            <a:r>
              <a:rPr lang="en-US" sz="1000" dirty="0"/>
              <a:t>https://www.researchgate.net/figure/Out-of-distribution-OOD-detection-using-our-proposed-method-in-distribution-voting_fig2_362430550</a:t>
            </a:r>
          </a:p>
        </p:txBody>
      </p:sp>
      <p:sp>
        <p:nvSpPr>
          <p:cNvPr id="7" name="TextBox 6">
            <a:extLst>
              <a:ext uri="{FF2B5EF4-FFF2-40B4-BE49-F238E27FC236}">
                <a16:creationId xmlns:a16="http://schemas.microsoft.com/office/drawing/2014/main" id="{130BE7FC-8016-149C-3B82-6BD95EFAAC98}"/>
              </a:ext>
            </a:extLst>
          </p:cNvPr>
          <p:cNvSpPr txBox="1"/>
          <p:nvPr/>
        </p:nvSpPr>
        <p:spPr>
          <a:xfrm>
            <a:off x="2904853" y="1783456"/>
            <a:ext cx="7455624" cy="1477328"/>
          </a:xfrm>
          <a:prstGeom prst="rect">
            <a:avLst/>
          </a:prstGeom>
          <a:noFill/>
        </p:spPr>
        <p:txBody>
          <a:bodyPr wrap="square">
            <a:spAutoFit/>
          </a:bodyPr>
          <a:lstStyle/>
          <a:p>
            <a:r>
              <a:rPr lang="en-US" b="1" i="0" dirty="0">
                <a:effectLst/>
              </a:rPr>
              <a:t>Classification Models</a:t>
            </a:r>
            <a:endParaRPr lang="en-US" dirty="0"/>
          </a:p>
          <a:p>
            <a:pPr lvl="0">
              <a:buNone/>
            </a:pPr>
            <a:r>
              <a:rPr lang="en-US" b="0" i="0" dirty="0">
                <a:solidFill>
                  <a:schemeClr val="tx1">
                    <a:lumMod val="65000"/>
                    <a:lumOff val="35000"/>
                  </a:schemeClr>
                </a:solidFill>
                <a:effectLst/>
              </a:rPr>
              <a:t>Classification models are traditional machine learning models or deep learning models trained to classify inputs into specific classes. In the context of out-of-distribution detection, classification models can be used to differentiate between in-distribution and out-of-distribution samples.</a:t>
            </a:r>
            <a:endParaRPr lang="en-US" dirty="0"/>
          </a:p>
        </p:txBody>
      </p:sp>
    </p:spTree>
    <p:extLst>
      <p:ext uri="{BB962C8B-B14F-4D97-AF65-F5344CB8AC3E}">
        <p14:creationId xmlns:p14="http://schemas.microsoft.com/office/powerpoint/2010/main" val="33678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r>
              <a:rPr lang="en-TH" sz="4000" b="1" dirty="0"/>
              <a:t>OOD Detection Methods</a:t>
            </a:r>
          </a:p>
        </p:txBody>
      </p:sp>
      <p:sp>
        <p:nvSpPr>
          <p:cNvPr id="3" name="TextBox 2">
            <a:extLst>
              <a:ext uri="{FF2B5EF4-FFF2-40B4-BE49-F238E27FC236}">
                <a16:creationId xmlns:a16="http://schemas.microsoft.com/office/drawing/2014/main" id="{5352A485-F81F-87AF-A7FC-1FCB402DC405}"/>
              </a:ext>
            </a:extLst>
          </p:cNvPr>
          <p:cNvSpPr txBox="1"/>
          <p:nvPr/>
        </p:nvSpPr>
        <p:spPr>
          <a:xfrm>
            <a:off x="6149454" y="6246654"/>
            <a:ext cx="4227439" cy="246221"/>
          </a:xfrm>
          <a:prstGeom prst="rect">
            <a:avLst/>
          </a:prstGeom>
          <a:noFill/>
        </p:spPr>
        <p:txBody>
          <a:bodyPr wrap="none" rtlCol="0">
            <a:spAutoFit/>
          </a:bodyPr>
          <a:lstStyle/>
          <a:p>
            <a:r>
              <a:rPr lang="en-US" sz="1000" dirty="0"/>
              <a:t>Ref: https://link.springer.com/article/10.1007/s10278-020-00413-2/figures/1</a:t>
            </a:r>
          </a:p>
        </p:txBody>
      </p:sp>
      <p:pic>
        <p:nvPicPr>
          <p:cNvPr id="6" name="Picture 5">
            <a:extLst>
              <a:ext uri="{FF2B5EF4-FFF2-40B4-BE49-F238E27FC236}">
                <a16:creationId xmlns:a16="http://schemas.microsoft.com/office/drawing/2014/main" id="{2444E253-64C3-67F2-709D-84773B18FEA3}"/>
              </a:ext>
            </a:extLst>
          </p:cNvPr>
          <p:cNvPicPr>
            <a:picLocks noChangeAspect="1"/>
          </p:cNvPicPr>
          <p:nvPr/>
        </p:nvPicPr>
        <p:blipFill>
          <a:blip r:embed="rId2"/>
          <a:stretch>
            <a:fillRect/>
          </a:stretch>
        </p:blipFill>
        <p:spPr>
          <a:xfrm>
            <a:off x="5234619" y="1774893"/>
            <a:ext cx="5370879" cy="3308214"/>
          </a:xfrm>
          <a:prstGeom prst="rect">
            <a:avLst/>
          </a:prstGeom>
        </p:spPr>
      </p:pic>
      <p:sp>
        <p:nvSpPr>
          <p:cNvPr id="7" name="TextBox 6">
            <a:extLst>
              <a:ext uri="{FF2B5EF4-FFF2-40B4-BE49-F238E27FC236}">
                <a16:creationId xmlns:a16="http://schemas.microsoft.com/office/drawing/2014/main" id="{2949540E-6991-24E9-8CB6-BB3BC10D4E29}"/>
              </a:ext>
            </a:extLst>
          </p:cNvPr>
          <p:cNvSpPr txBox="1"/>
          <p:nvPr/>
        </p:nvSpPr>
        <p:spPr>
          <a:xfrm>
            <a:off x="1696914" y="2274838"/>
            <a:ext cx="3537705" cy="2308324"/>
          </a:xfrm>
          <a:prstGeom prst="rect">
            <a:avLst/>
          </a:prstGeom>
          <a:noFill/>
        </p:spPr>
        <p:txBody>
          <a:bodyPr wrap="square">
            <a:spAutoFit/>
          </a:bodyPr>
          <a:lstStyle/>
          <a:p>
            <a:pPr algn="ctr"/>
            <a:r>
              <a:rPr lang="en-US" b="1" i="0" dirty="0">
                <a:effectLst/>
              </a:rPr>
              <a:t>Generative Models</a:t>
            </a:r>
          </a:p>
          <a:p>
            <a:pPr lvl="0" algn="ctr"/>
            <a:r>
              <a:rPr lang="en-US" b="0" i="0" dirty="0">
                <a:solidFill>
                  <a:schemeClr val="tx1">
                    <a:lumMod val="65000"/>
                    <a:lumOff val="35000"/>
                  </a:schemeClr>
                </a:solidFill>
                <a:effectLst/>
              </a:rPr>
              <a:t>Generative models aim to learn the underlying data distribution of the training dataset. They generate new samples similar to the training data and use discrepancies between generated and input data to detect out-of-distribution samples.</a:t>
            </a:r>
            <a:endParaRPr lang="en-US" dirty="0"/>
          </a:p>
        </p:txBody>
      </p:sp>
    </p:spTree>
    <p:extLst>
      <p:ext uri="{BB962C8B-B14F-4D97-AF65-F5344CB8AC3E}">
        <p14:creationId xmlns:p14="http://schemas.microsoft.com/office/powerpoint/2010/main" val="3508978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เอกสาร" ma:contentTypeID="0x0101001236B7EACB24374B888288850A3D509E" ma:contentTypeVersion="13" ma:contentTypeDescription="สร้างเอกสารใหม่" ma:contentTypeScope="" ma:versionID="7c4c9c27a83613b4b715e15b7835e56d">
  <xsd:schema xmlns:xsd="http://www.w3.org/2001/XMLSchema" xmlns:xs="http://www.w3.org/2001/XMLSchema" xmlns:p="http://schemas.microsoft.com/office/2006/metadata/properties" xmlns:ns3="41141a24-3621-4b1b-aa6e-c5bb6f863a00" xmlns:ns4="a543276e-719c-4437-8ed6-2af114c2f36a" targetNamespace="http://schemas.microsoft.com/office/2006/metadata/properties" ma:root="true" ma:fieldsID="1ca91e8f5a91071faef65ef049dc3ffa" ns3:_="" ns4:_="">
    <xsd:import namespace="41141a24-3621-4b1b-aa6e-c5bb6f863a00"/>
    <xsd:import namespace="a543276e-719c-4437-8ed6-2af114c2f36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41a24-3621-4b1b-aa6e-c5bb6f863a00" elementFormDefault="qualified">
    <xsd:import namespace="http://schemas.microsoft.com/office/2006/documentManagement/types"/>
    <xsd:import namespace="http://schemas.microsoft.com/office/infopath/2007/PartnerControls"/>
    <xsd:element name="SharedWithDetails" ma:index="8" nillable="true" ma:displayName="แชร์พร้อมกับรายละเอียด" ma:description="" ma:internalName="SharedWithDetails" ma:readOnly="true">
      <xsd:simpleType>
        <xsd:restriction base="dms:Note">
          <xsd:maxLength value="255"/>
        </xsd:restriction>
      </xsd:simpleType>
    </xsd:element>
    <xsd:element name="SharedWithUsers" ma:index="9" nillable="true" ma:displayName="แชร์กับ"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การแชร์แฮชคำแนะนำ"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43276e-719c-4437-8ed6-2af114c2f36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ชนิดเนื้อหา"/>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663DA0-86AB-47DF-AD21-DB4645471F3F}">
  <ds:schemaRefs>
    <ds:schemaRef ds:uri="http://schemas.microsoft.com/sharepoint/v3/contenttype/forms"/>
  </ds:schemaRefs>
</ds:datastoreItem>
</file>

<file path=customXml/itemProps2.xml><?xml version="1.0" encoding="utf-8"?>
<ds:datastoreItem xmlns:ds="http://schemas.openxmlformats.org/officeDocument/2006/customXml" ds:itemID="{2BCD752F-305D-40A9-93C2-3F7C500F55A8}">
  <ds:schemaRefs>
    <ds:schemaRef ds:uri="http://schemas.openxmlformats.org/package/2006/metadata/core-properties"/>
    <ds:schemaRef ds:uri="http://purl.org/dc/terms/"/>
    <ds:schemaRef ds:uri="41141a24-3621-4b1b-aa6e-c5bb6f863a00"/>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a543276e-719c-4437-8ed6-2af114c2f36a"/>
    <ds:schemaRef ds:uri="http://purl.org/dc/elements/1.1/"/>
  </ds:schemaRefs>
</ds:datastoreItem>
</file>

<file path=customXml/itemProps3.xml><?xml version="1.0" encoding="utf-8"?>
<ds:datastoreItem xmlns:ds="http://schemas.openxmlformats.org/officeDocument/2006/customXml" ds:itemID="{1304AC9F-58BF-4669-A479-D4BF0E6AA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41a24-3621-4b1b-aa6e-c5bb6f863a00"/>
    <ds:schemaRef ds:uri="a543276e-719c-4437-8ed6-2af114c2f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1349</TotalTime>
  <Words>1576</Words>
  <Application>Microsoft Office PowerPoint</Application>
  <PresentationFormat>Widescreen</PresentationFormat>
  <Paragraphs>245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Bold</vt:lpstr>
      <vt:lpstr>Arial Italics</vt:lpstr>
      <vt:lpstr>Calibri</vt:lpstr>
      <vt:lpstr>Office Theme</vt:lpstr>
      <vt:lpstr>PowerPoint Presentation</vt:lpstr>
      <vt:lpstr>What is “Out-of-Scope” ?</vt:lpstr>
      <vt:lpstr>Why it is important?</vt:lpstr>
      <vt:lpstr>Related works</vt:lpstr>
      <vt:lpstr>Related works</vt:lpstr>
      <vt:lpstr>Related works</vt:lpstr>
      <vt:lpstr>OOD Detection Methods</vt:lpstr>
      <vt:lpstr>OOD Detection Methods</vt:lpstr>
      <vt:lpstr>OOD Detection Methods</vt:lpstr>
      <vt:lpstr>Experimental Setup</vt:lpstr>
      <vt:lpstr>Experimental Setup</vt:lpstr>
      <vt:lpstr>Datasets</vt:lpstr>
      <vt:lpstr>Experimental Setup</vt:lpstr>
      <vt:lpstr>Preparation</vt:lpstr>
      <vt:lpstr>Preparation</vt:lpstr>
      <vt:lpstr>Experimental Setup</vt:lpstr>
      <vt:lpstr>Models</vt:lpstr>
      <vt:lpstr>Experimental Setup</vt:lpstr>
      <vt:lpstr>Evaluation Metrics</vt:lpstr>
      <vt:lpstr>Results and Findings</vt:lpstr>
      <vt:lpstr>Results and Findings</vt:lpstr>
      <vt:lpstr>Results and Findings</vt:lpstr>
      <vt:lpstr>Results and Findings</vt:lpstr>
      <vt:lpstr>Open-world scenario</vt:lpstr>
      <vt:lpstr>Open-world scenario</vt:lpstr>
      <vt:lpstr>Experimental Setup</vt:lpstr>
      <vt:lpstr>Results and Findings</vt:lpstr>
      <vt:lpstr>Conclusion</vt:lpstr>
      <vt:lpstr>THANK YOU</vt:lpstr>
      <vt:lpstr>Further Analysis</vt:lpstr>
      <vt:lpstr>Experimental Setup</vt:lpstr>
      <vt:lpstr>Results and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Nuttapol Kamolkunasiri</cp:lastModifiedBy>
  <cp:revision>13</cp:revision>
  <dcterms:created xsi:type="dcterms:W3CDTF">2023-05-16T14:53:12Z</dcterms:created>
  <dcterms:modified xsi:type="dcterms:W3CDTF">2023-06-24T14:58:00Z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0x0101001236B7EACB24374B888288850A3D509E</vt:lpwstr>
  </property>
</Properties>
</file>