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2" r:id="rId4"/>
    <p:sldId id="259" r:id="rId5"/>
    <p:sldId id="265" r:id="rId6"/>
    <p:sldId id="264" r:id="rId7"/>
    <p:sldId id="260" r:id="rId8"/>
    <p:sldId id="266" r:id="rId9"/>
    <p:sldId id="261" r:id="rId10"/>
    <p:sldId id="272" r:id="rId11"/>
    <p:sldId id="267" r:id="rId12"/>
    <p:sldId id="268" r:id="rId13"/>
    <p:sldId id="273" r:id="rId14"/>
    <p:sldId id="269" r:id="rId15"/>
    <p:sldId id="270" r:id="rId16"/>
    <p:sldId id="274" r:id="rId17"/>
    <p:sldId id="277" r:id="rId18"/>
    <p:sldId id="275" r:id="rId19"/>
    <p:sldId id="278" r:id="rId20"/>
    <p:sldId id="279" r:id="rId21"/>
    <p:sldId id="271" r:id="rId22"/>
    <p:sldId id="280" r:id="rId23"/>
    <p:sldId id="285" r:id="rId24"/>
    <p:sldId id="281" r:id="rId25"/>
    <p:sldId id="286" r:id="rId26"/>
    <p:sldId id="287" r:id="rId27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4"/>
    <p:restoredTop sz="96197"/>
  </p:normalViewPr>
  <p:slideViewPr>
    <p:cSldViewPr snapToGrid="0">
      <p:cViewPr varScale="1">
        <p:scale>
          <a:sx n="115" d="100"/>
          <a:sy n="115" d="100"/>
        </p:scale>
        <p:origin x="65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56D536-FDFD-410F-BD49-F4E57C38EB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55936-4E52-49E1-4DCE-2E35120EAC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798C6-E833-6B4D-91D3-EDE465619AFB}" type="datetimeFigureOut">
              <a:rPr lang="en-TH" smtClean="0"/>
              <a:t>24/6/2023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19476-BFE9-D8B5-5C10-07DE2BE4CE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6D81A-DD09-4172-EC51-A43AFCE1F6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8DC13-6906-D241-B997-16A9E93926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940923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2B69A-E2C3-8749-82BE-E689AABA9810}" type="datetimeFigureOut">
              <a:rPr lang="en-TH" smtClean="0"/>
              <a:t>24/6/2023 R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E0E1D-B216-6046-93E5-B65DF4E6846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842081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en-TH" sz="1200" dirty="0"/>
              <a:t>Recall improvement for each code smell:</a:t>
            </a:r>
          </a:p>
          <a:p>
            <a:pPr algn="just">
              <a:lnSpc>
                <a:spcPct val="120000"/>
              </a:lnSpc>
            </a:pPr>
            <a:r>
              <a:rPr lang="en-TH" sz="1200" dirty="0"/>
              <a:t>Data class </a:t>
            </a:r>
            <a:r>
              <a:rPr lang="en-TH" sz="1200" dirty="0">
                <a:sym typeface="Wingdings" pitchFamily="2" charset="2"/>
              </a:rPr>
              <a:t>: ≈ 1%</a:t>
            </a:r>
            <a:endParaRPr lang="en-TH" sz="1200" dirty="0">
              <a:solidFill>
                <a:schemeClr val="accent6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TH" sz="1200" dirty="0"/>
              <a:t>Feature envy : </a:t>
            </a:r>
            <a:r>
              <a:rPr lang="en-TH" sz="1200" dirty="0">
                <a:sym typeface="Wingdings" pitchFamily="2" charset="2"/>
              </a:rPr>
              <a:t>≈</a:t>
            </a:r>
            <a:r>
              <a:rPr lang="en-TH" sz="1200" dirty="0"/>
              <a:t> 2 – 5%</a:t>
            </a:r>
          </a:p>
          <a:p>
            <a:pPr algn="just">
              <a:lnSpc>
                <a:spcPct val="120000"/>
              </a:lnSpc>
            </a:pPr>
            <a:r>
              <a:rPr lang="en-TH" sz="1200" dirty="0"/>
              <a:t>God class : </a:t>
            </a:r>
            <a:r>
              <a:rPr lang="en-TH" sz="1200" dirty="0">
                <a:sym typeface="Wingdings" pitchFamily="2" charset="2"/>
              </a:rPr>
              <a:t>≈ 1 – 3%</a:t>
            </a:r>
            <a:endParaRPr lang="en-TH" sz="1200" dirty="0"/>
          </a:p>
          <a:p>
            <a:pPr algn="just">
              <a:lnSpc>
                <a:spcPct val="120000"/>
              </a:lnSpc>
            </a:pPr>
            <a:r>
              <a:rPr lang="en-TH" sz="1200" dirty="0"/>
              <a:t>Long method : </a:t>
            </a:r>
            <a:r>
              <a:rPr lang="en-TH" sz="1200" dirty="0">
                <a:sym typeface="Wingdings" pitchFamily="2" charset="2"/>
              </a:rPr>
              <a:t>&lt; 1%</a:t>
            </a:r>
            <a:endParaRPr lang="en-TH" sz="1200" dirty="0"/>
          </a:p>
          <a:p>
            <a:pPr marL="0" indent="0" algn="just">
              <a:lnSpc>
                <a:spcPct val="150000"/>
              </a:lnSpc>
              <a:buNone/>
            </a:pPr>
            <a:endParaRPr lang="en-TH" sz="1200" dirty="0"/>
          </a:p>
          <a:p>
            <a:pPr marL="0" indent="0" algn="just">
              <a:lnSpc>
                <a:spcPct val="150000"/>
              </a:lnSpc>
              <a:buNone/>
            </a:pPr>
            <a:endParaRPr lang="en-TH" sz="1200" dirty="0"/>
          </a:p>
          <a:p>
            <a:endParaRPr lang="en-TH" dirty="0"/>
          </a:p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E0E1D-B216-6046-93E5-B65DF4E6846A}" type="slidenum">
              <a:rPr lang="en-TH" smtClean="0"/>
              <a:t>21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251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76C4-9CAD-85AE-18F9-47CE250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B0FA9-02F8-93D2-C1E2-9E665848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D81A-336C-D28A-844C-37F7486D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8971-AE1B-1A58-37FF-C633A2E5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45D2-7CC8-D25F-CE11-3D42B8FE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170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A385-F972-2F4E-CF89-0B5B3DD8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4D084-2925-5D6A-E49F-A071AAD1E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22E3-8BE6-C138-55FA-E5BC74F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9948-E13F-AABC-224B-2F7A6DB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F4F6-0237-830F-4154-C84E132D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25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D74C9-6493-DF9D-82E5-18EDE88A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3FB3C-1C40-F850-BCD1-683A51C6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7E20-F508-0C5C-1047-574DFBB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B1BE-CF50-6FA8-3C91-BE6E255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25DF-A7DE-1BEC-A0EC-642BE34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4566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7619-2CC3-0446-4D8B-0434682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EA15-48E7-6DD7-71BA-8536A7E4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6717-0603-0489-29B1-F1A8D55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46FE-C351-A461-3A24-9A2E914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9774D-DF37-D06F-CA4A-96D976796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7707" y="5686470"/>
            <a:ext cx="980986" cy="9809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D175AE-B346-0CEF-019D-7B8928FC13D2}"/>
              </a:ext>
            </a:extLst>
          </p:cNvPr>
          <p:cNvSpPr/>
          <p:nvPr userDrawn="1"/>
        </p:nvSpPr>
        <p:spPr>
          <a:xfrm>
            <a:off x="11481070" y="6206941"/>
            <a:ext cx="490492" cy="47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en-TH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T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FA7B-247A-809F-4CBA-73661B23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4C8F-D89F-6CDE-8674-5306ABF8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955D-74B7-FEEC-140A-0A9CACA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3C5F-6FE3-3988-1736-392FE8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8560-70AE-AB55-4034-4BD5AF6C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822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ABE4-DCF6-06F6-0176-3137E76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7F98-A5B9-A150-2DFC-E50DC6E2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2CBC-A417-E109-27B9-6ECDA3A5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A54F-8297-E412-0502-FF27FBE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F966-A443-9A40-35C4-1236D23F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83390-9C0D-65DE-4FBB-C05BAA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06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980E-06F7-F899-1B1A-3B41EA4E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54622-D8D9-AD5D-2A08-5730663D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3641A-8A22-9694-317F-9B4E748D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B13B-A52B-BF51-F6C9-8900A0390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3F3D-A6BE-9CA9-BE31-0284D60B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8228-2A48-4AF0-D5E3-3D305395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7D5FE-7AEB-7C0C-E01B-D1C3E7C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B417A-1971-466E-274A-6DD7A1C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08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A76-5209-66E5-07BF-8549B80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D9544-81E4-35DA-3283-3714F34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BCCFD-3472-EB06-673C-349DA20E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3822-7509-8CF1-47B7-B39BDCC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762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57504-29EF-1028-370B-BCEF7CB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BB50-5BE2-2DF3-318F-77A7DA6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BD02-D519-C83E-55DD-3AE1BD9D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93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FD0-1277-E397-0FE0-02095E4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BDA0-DBF2-9A25-7052-AE83FBF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E077-D1D3-6650-2180-3407335F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825F-1122-2C2D-A337-267131D4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BDDE-4177-7D4A-7336-2991F1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D7DE-E9CA-01A6-545F-4452C8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709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B9B6-E85B-1A28-A191-D6F3D459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C8655-E464-7E9D-2323-885C262C4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FB81-645A-AD94-879F-3D8EB9F9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F58C4-63B9-01AC-AF2D-DA687DC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3EB8-2CDB-CE74-50BC-434E0E4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CC789-0A86-BBDE-1AA2-AA897F4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317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20923-DC36-8555-3C46-215E251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8AD9-85FC-852A-E73F-222BCEEE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944" y="1825625"/>
            <a:ext cx="9673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2D1B-4351-448C-C6CE-879796D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F0C2-03DE-C70E-7F98-9EB18AA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7842-C0C6-D340-FD18-60E6EB90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09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3E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3.png"/><Relationship Id="rId5" Type="http://schemas.openxmlformats.org/officeDocument/2006/relationships/hyperlink" Target="https://www.maxpixel.net/Envelope-Contact-Mail-Send-Message-Email-Message-1454731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D27B6-0152-4307-2D9E-0F2539E775BB}"/>
              </a:ext>
            </a:extLst>
          </p:cNvPr>
          <p:cNvSpPr txBox="1"/>
          <p:nvPr/>
        </p:nvSpPr>
        <p:spPr>
          <a:xfrm>
            <a:off x="-117203" y="5454416"/>
            <a:ext cx="12269867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2300" dirty="0">
                <a:latin typeface="Arial Bold"/>
              </a:rPr>
              <a:t>The 20th International Joint Conference on Computer Science and Software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F4761-89EA-1E24-70EC-9FAEDA2BEDD1}"/>
              </a:ext>
            </a:extLst>
          </p:cNvPr>
          <p:cNvSpPr txBox="1"/>
          <p:nvPr/>
        </p:nvSpPr>
        <p:spPr>
          <a:xfrm>
            <a:off x="1087163" y="1802547"/>
            <a:ext cx="10325529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2B4A9D"/>
                </a:solidFill>
                <a:latin typeface="Arial Bold"/>
              </a:rPr>
              <a:t>Enhanced Machine Learning-Based Code Smell Detection Through Hyper-Parameter Optimization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3A58-E8D6-D49B-FDDB-E6049DB745FD}"/>
              </a:ext>
            </a:extLst>
          </p:cNvPr>
          <p:cNvSpPr txBox="1"/>
          <p:nvPr/>
        </p:nvSpPr>
        <p:spPr>
          <a:xfrm>
            <a:off x="1" y="3278448"/>
            <a:ext cx="12191999" cy="747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3200" dirty="0">
                <a:solidFill>
                  <a:srgbClr val="DB5300"/>
                </a:solidFill>
                <a:latin typeface="Arial Bold"/>
              </a:rPr>
              <a:t>Peeradon Sukkasem and Chitsutha Soomlek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644EF-9C72-6F0F-1487-5457E76EF35E}"/>
              </a:ext>
            </a:extLst>
          </p:cNvPr>
          <p:cNvSpPr txBox="1"/>
          <p:nvPr/>
        </p:nvSpPr>
        <p:spPr>
          <a:xfrm>
            <a:off x="1616876" y="5753472"/>
            <a:ext cx="8958248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300" dirty="0">
                <a:latin typeface="Arial Bold"/>
              </a:rPr>
              <a:t>28</a:t>
            </a:r>
            <a:r>
              <a:rPr lang="en-US" sz="2300" baseline="30000" dirty="0">
                <a:latin typeface="Arial Bold"/>
              </a:rPr>
              <a:t>th</a:t>
            </a:r>
            <a:r>
              <a:rPr lang="en-US" sz="2300" dirty="0">
                <a:latin typeface="Arial Bold"/>
              </a:rPr>
              <a:t> June-1</a:t>
            </a:r>
            <a:r>
              <a:rPr lang="en-US" sz="2300" baseline="30000" dirty="0">
                <a:latin typeface="Arial Bold"/>
              </a:rPr>
              <a:t>st</a:t>
            </a:r>
            <a:r>
              <a:rPr lang="en-US" sz="2300" dirty="0">
                <a:latin typeface="Arial Bold"/>
              </a:rPr>
              <a:t> July 2023</a:t>
            </a:r>
          </a:p>
          <a:p>
            <a:pPr algn="ctr"/>
            <a:r>
              <a:rPr lang="en-US" sz="2300" dirty="0">
                <a:latin typeface="Arial Bold"/>
              </a:rPr>
              <a:t>Naresuan University Phitsanulok, THAILAND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95017-1152-D2F0-D115-59C6659A5572}"/>
              </a:ext>
            </a:extLst>
          </p:cNvPr>
          <p:cNvSpPr txBox="1"/>
          <p:nvPr/>
        </p:nvSpPr>
        <p:spPr>
          <a:xfrm>
            <a:off x="2908619" y="4411982"/>
            <a:ext cx="637475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500" i="1" dirty="0">
                <a:solidFill>
                  <a:srgbClr val="000000"/>
                </a:solidFill>
                <a:latin typeface="Arial Italics"/>
              </a:rPr>
              <a:t>Department of Computer Science </a:t>
            </a:r>
          </a:p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500" i="1" dirty="0">
                <a:solidFill>
                  <a:srgbClr val="000000"/>
                </a:solidFill>
                <a:latin typeface="Arial Italics"/>
              </a:rPr>
              <a:t>College of Computing, Khon Kaen University</a:t>
            </a:r>
          </a:p>
        </p:txBody>
      </p:sp>
    </p:spTree>
    <p:extLst>
      <p:ext uri="{BB962C8B-B14F-4D97-AF65-F5344CB8AC3E}">
        <p14:creationId xmlns:p14="http://schemas.microsoft.com/office/powerpoint/2010/main" val="89498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2199929"/>
            <a:ext cx="9673856" cy="3543325"/>
          </a:xfrm>
        </p:spPr>
        <p:txBody>
          <a:bodyPr>
            <a:normAutofit/>
          </a:bodyPr>
          <a:lstStyle/>
          <a:p>
            <a:r>
              <a:rPr lang="en-TH" sz="2400" dirty="0"/>
              <a:t>ML-based code smell detection still have </a:t>
            </a:r>
            <a:r>
              <a:rPr lang="en-TH" sz="2400" b="1" dirty="0"/>
              <a:t>low performance</a:t>
            </a:r>
            <a:r>
              <a:rPr lang="en-TH" sz="2400" dirty="0"/>
              <a:t> compared to traditional approaches.</a:t>
            </a:r>
          </a:p>
          <a:p>
            <a:endParaRPr lang="en-TH" sz="2400" dirty="0"/>
          </a:p>
          <a:p>
            <a:r>
              <a:rPr lang="en-TH" sz="2400" dirty="0"/>
              <a:t>Feature selection and </a:t>
            </a:r>
            <a:r>
              <a:rPr lang="en-TH" sz="2400" b="1" dirty="0"/>
              <a:t>hyper-parameter opitmization</a:t>
            </a:r>
            <a:r>
              <a:rPr lang="en-TH" sz="2400" dirty="0"/>
              <a:t> (HPO) can </a:t>
            </a:r>
            <a:r>
              <a:rPr lang="en-TH" sz="2400" b="1" dirty="0"/>
              <a:t>significantly enhance </a:t>
            </a:r>
            <a:r>
              <a:rPr lang="en-TH" sz="2400" dirty="0"/>
              <a:t>the performance.</a:t>
            </a:r>
          </a:p>
          <a:p>
            <a:endParaRPr lang="en-TH" sz="2400" dirty="0"/>
          </a:p>
          <a:p>
            <a:r>
              <a:rPr lang="en-TH" sz="2400" b="1" dirty="0"/>
              <a:t>Limited number of reseach </a:t>
            </a:r>
            <a:r>
              <a:rPr lang="en-TH" sz="2400" dirty="0"/>
              <a:t>apply HPO to code smell detection problem.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0399D4-8F42-E54C-36DF-7EBA606D2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21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MACHINE LEARNING-BASED</a:t>
            </a:r>
            <a:br>
              <a:rPr lang="en-US" sz="4000" b="1" dirty="0"/>
            </a:br>
            <a:r>
              <a:rPr lang="en-US" sz="4000" b="1" dirty="0"/>
              <a:t>CODE SMELL DETECTION</a:t>
            </a:r>
            <a:endParaRPr lang="en-TH" sz="4000" b="1" dirty="0"/>
          </a:p>
        </p:txBody>
      </p:sp>
    </p:spTree>
    <p:extLst>
      <p:ext uri="{BB962C8B-B14F-4D97-AF65-F5344CB8AC3E}">
        <p14:creationId xmlns:p14="http://schemas.microsoft.com/office/powerpoint/2010/main" val="16006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C389A-E9DE-FA96-4F2F-A8369E84F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994446"/>
            <a:ext cx="9673856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TH" sz="2400" dirty="0"/>
              <a:t>Recommended related works:</a:t>
            </a:r>
          </a:p>
          <a:p>
            <a:pPr algn="just"/>
            <a:r>
              <a:rPr lang="en-TH" sz="2400" dirty="0"/>
              <a:t>“Comparing and experimenting machine learning techniques for code smell detection” – F. Arcelli Fontana et al. (2016) </a:t>
            </a:r>
          </a:p>
          <a:p>
            <a:pPr algn="just"/>
            <a:endParaRPr lang="en-TH" sz="2400" dirty="0"/>
          </a:p>
          <a:p>
            <a:pPr algn="just"/>
            <a:r>
              <a:rPr lang="en-TH" sz="2400" dirty="0"/>
              <a:t>“Machine learning techniques for code smell detection: A systematic literature review and meta-analysis” – M.I. Azeem et al. (2019)</a:t>
            </a:r>
          </a:p>
          <a:p>
            <a:pPr algn="just"/>
            <a:endParaRPr lang="en-TH" sz="2400" dirty="0"/>
          </a:p>
          <a:p>
            <a:pPr algn="just"/>
            <a:r>
              <a:rPr lang="en-TH" sz="2400" dirty="0"/>
              <a:t>“Comparing heuristic and machine learning approaches for metric-based code smell detection” – F. Pecorelli et al. (2019)</a:t>
            </a:r>
          </a:p>
          <a:p>
            <a:pPr algn="just"/>
            <a:endParaRPr lang="en-TH" sz="2400" dirty="0"/>
          </a:p>
          <a:p>
            <a:pPr marL="0" indent="0">
              <a:buNone/>
            </a:pPr>
            <a:endParaRPr lang="en-TH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53F1CD-C0FA-C595-07B8-6F56E143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86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MACHINE LEARNING-BASED</a:t>
            </a:r>
            <a:br>
              <a:rPr lang="en-US" sz="4000" b="1" dirty="0"/>
            </a:br>
            <a:r>
              <a:rPr lang="en-US" sz="4000" b="1" dirty="0"/>
              <a:t>CODE SMELL DETECTION</a:t>
            </a:r>
            <a:endParaRPr lang="en-TH" sz="4000" b="1" dirty="0"/>
          </a:p>
        </p:txBody>
      </p:sp>
    </p:spTree>
    <p:extLst>
      <p:ext uri="{BB962C8B-B14F-4D97-AF65-F5344CB8AC3E}">
        <p14:creationId xmlns:p14="http://schemas.microsoft.com/office/powerpoint/2010/main" val="614519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A787D-9E49-979A-2EC7-F8C2A468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568" y="663072"/>
            <a:ext cx="10515600" cy="1325563"/>
          </a:xfrm>
        </p:spPr>
        <p:txBody>
          <a:bodyPr>
            <a:normAutofit/>
          </a:bodyPr>
          <a:lstStyle/>
          <a:p>
            <a:r>
              <a:rPr lang="en-TH" sz="4000" b="1" dirty="0"/>
              <a:t>HYPER-PARAMETER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78C7F-390A-71A1-DEEA-40F9B8C12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37" y="2141537"/>
            <a:ext cx="9899031" cy="4351338"/>
          </a:xfrm>
        </p:spPr>
        <p:txBody>
          <a:bodyPr>
            <a:normAutofit/>
          </a:bodyPr>
          <a:lstStyle/>
          <a:p>
            <a:r>
              <a:rPr lang="en-TH" sz="2400" dirty="0"/>
              <a:t>Hyper-parameter is a parameter that </a:t>
            </a:r>
            <a:r>
              <a:rPr lang="en-TH" sz="2400" b="1" dirty="0"/>
              <a:t>define the model architecture</a:t>
            </a:r>
            <a:r>
              <a:rPr lang="en-TH" sz="2400" dirty="0"/>
              <a:t>.</a:t>
            </a:r>
          </a:p>
          <a:p>
            <a:pPr marL="0" indent="0">
              <a:buNone/>
            </a:pPr>
            <a:endParaRPr lang="en-TH" sz="2400" dirty="0"/>
          </a:p>
          <a:p>
            <a:r>
              <a:rPr lang="en-TH" sz="2400" dirty="0"/>
              <a:t>Hyper-parameters are </a:t>
            </a:r>
            <a:r>
              <a:rPr lang="en-TH" sz="2400" b="1" dirty="0"/>
              <a:t>initialized before the training</a:t>
            </a:r>
            <a:r>
              <a:rPr lang="en-TH" sz="2400" dirty="0"/>
              <a:t> process.</a:t>
            </a:r>
          </a:p>
          <a:p>
            <a:endParaRPr lang="en-TH" sz="2400" dirty="0"/>
          </a:p>
          <a:p>
            <a:r>
              <a:rPr lang="en-TH" sz="2400" dirty="0"/>
              <a:t>The main goal of HPO is to </a:t>
            </a:r>
            <a:r>
              <a:rPr lang="en-TH" sz="2400" b="1" dirty="0"/>
              <a:t>find</a:t>
            </a:r>
            <a:r>
              <a:rPr lang="en-TH" sz="2400" dirty="0"/>
              <a:t> optimal hyper-parameter </a:t>
            </a:r>
            <a:r>
              <a:rPr lang="en-TH" sz="2400" b="1" dirty="0"/>
              <a:t>configuration</a:t>
            </a:r>
            <a:r>
              <a:rPr lang="en-TH" sz="2400" dirty="0"/>
              <a:t> that </a:t>
            </a:r>
            <a:r>
              <a:rPr lang="en-TH" sz="2400" b="1" dirty="0"/>
              <a:t>minimizes</a:t>
            </a:r>
            <a:r>
              <a:rPr lang="en-TH" sz="2400" dirty="0"/>
              <a:t> the model </a:t>
            </a:r>
            <a:r>
              <a:rPr lang="en-TH" sz="2400" b="1" dirty="0"/>
              <a:t>loss</a:t>
            </a:r>
            <a:r>
              <a:rPr lang="en-TH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9071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2A24-8379-5FD2-62AC-48801561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TH" sz="4800" b="1" dirty="0"/>
              <a:t>3)	</a:t>
            </a:r>
            <a:r>
              <a:rPr lang="en-US" sz="4800" b="1" dirty="0"/>
              <a:t>RESEACH METHODOLY </a:t>
            </a:r>
            <a:endParaRPr lang="en-TH" sz="4800" b="1" dirty="0"/>
          </a:p>
        </p:txBody>
      </p:sp>
    </p:spTree>
    <p:extLst>
      <p:ext uri="{BB962C8B-B14F-4D97-AF65-F5344CB8AC3E}">
        <p14:creationId xmlns:p14="http://schemas.microsoft.com/office/powerpoint/2010/main" val="4229316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A766-FBA4-B92E-9700-E2F20D7D7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H" sz="4000" b="1" dirty="0"/>
              <a:t>EXPERIMENTAL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890FA-5406-CDDA-C369-C29CDDD3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TH" dirty="0"/>
              <a:t>The experiment procedures consist of</a:t>
            </a:r>
          </a:p>
          <a:p>
            <a:pPr lvl="1">
              <a:lnSpc>
                <a:spcPct val="150000"/>
              </a:lnSpc>
            </a:pPr>
            <a:r>
              <a:rPr lang="en-TH" dirty="0"/>
              <a:t>Data preparation </a:t>
            </a:r>
          </a:p>
          <a:p>
            <a:pPr lvl="1">
              <a:lnSpc>
                <a:spcPct val="150000"/>
              </a:lnSpc>
            </a:pPr>
            <a:r>
              <a:rPr lang="en-TH" dirty="0"/>
              <a:t>Model training and optimizing  </a:t>
            </a:r>
          </a:p>
          <a:p>
            <a:pPr lvl="1">
              <a:lnSpc>
                <a:spcPct val="150000"/>
              </a:lnSpc>
            </a:pPr>
            <a:r>
              <a:rPr lang="en-TH" dirty="0"/>
              <a:t>Model evaluation and comparison </a:t>
            </a:r>
          </a:p>
          <a:p>
            <a:pPr lvl="1"/>
            <a:endParaRPr lang="en-TH" dirty="0"/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4395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B6A4-16FF-A17C-AE84-E57232A9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DATASET</a:t>
            </a:r>
            <a:endParaRPr lang="en-TH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9841E-FFA0-AACC-DFB0-DFA0D95D1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825625"/>
            <a:ext cx="967385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TH" sz="2400" dirty="0"/>
              <a:t>“Qualitus Corpus” code smell dataset is used, which consists of 4 code smell types:</a:t>
            </a:r>
          </a:p>
          <a:p>
            <a:pPr lvl="1">
              <a:lnSpc>
                <a:spcPct val="150000"/>
              </a:lnSpc>
            </a:pPr>
            <a:r>
              <a:rPr lang="en-TH" dirty="0"/>
              <a:t>God class</a:t>
            </a:r>
          </a:p>
          <a:p>
            <a:pPr lvl="1">
              <a:lnSpc>
                <a:spcPct val="150000"/>
              </a:lnSpc>
            </a:pPr>
            <a:r>
              <a:rPr lang="en-TH" dirty="0"/>
              <a:t>Data class</a:t>
            </a:r>
          </a:p>
          <a:p>
            <a:pPr lvl="1">
              <a:lnSpc>
                <a:spcPct val="150000"/>
              </a:lnSpc>
            </a:pPr>
            <a:r>
              <a:rPr lang="en-TH" dirty="0"/>
              <a:t>Feature envy </a:t>
            </a:r>
          </a:p>
          <a:p>
            <a:pPr lvl="1">
              <a:lnSpc>
                <a:spcPct val="150000"/>
              </a:lnSpc>
            </a:pPr>
            <a:r>
              <a:rPr lang="en-TH" dirty="0"/>
              <a:t>Long method </a:t>
            </a:r>
          </a:p>
          <a:p>
            <a:pPr>
              <a:lnSpc>
                <a:spcPct val="150000"/>
              </a:lnSpc>
            </a:pPr>
            <a:r>
              <a:rPr lang="en-TH" sz="2400" dirty="0"/>
              <a:t>The dataset includes 74 Java software systems.  </a:t>
            </a:r>
          </a:p>
        </p:txBody>
      </p:sp>
    </p:spTree>
    <p:extLst>
      <p:ext uri="{BB962C8B-B14F-4D97-AF65-F5344CB8AC3E}">
        <p14:creationId xmlns:p14="http://schemas.microsoft.com/office/powerpoint/2010/main" val="3197712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B6A4-16FF-A17C-AE84-E57232A9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DATA PREPARATION</a:t>
            </a:r>
            <a:endParaRPr lang="en-TH" sz="4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7E91C6-8A61-03D4-B252-04FC838E7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23533" y="1690688"/>
            <a:ext cx="11344934" cy="3860611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F69045-BAB9-CE51-A928-EDFBED7A75D3}"/>
              </a:ext>
            </a:extLst>
          </p:cNvPr>
          <p:cNvSpPr/>
          <p:nvPr/>
        </p:nvSpPr>
        <p:spPr>
          <a:xfrm>
            <a:off x="5311739" y="2445249"/>
            <a:ext cx="1921268" cy="3106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>
              <a:noFill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58BA75-C22F-A106-47A4-67A3088C544A}"/>
              </a:ext>
            </a:extLst>
          </p:cNvPr>
          <p:cNvSpPr/>
          <p:nvPr/>
        </p:nvSpPr>
        <p:spPr>
          <a:xfrm>
            <a:off x="9645722" y="2445249"/>
            <a:ext cx="1921268" cy="3106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746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B6A4-16FF-A17C-AE84-E57232A9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DATA PREPARATION</a:t>
            </a:r>
            <a:endParaRPr lang="en-TH" sz="4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7E91C6-8A61-03D4-B252-04FC838E7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23533" y="1690688"/>
            <a:ext cx="11344934" cy="386061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32361F-EDB7-5414-849A-B4463F3EF74B}"/>
              </a:ext>
            </a:extLst>
          </p:cNvPr>
          <p:cNvSpPr txBox="1"/>
          <p:nvPr/>
        </p:nvSpPr>
        <p:spPr>
          <a:xfrm>
            <a:off x="833874" y="5551299"/>
            <a:ext cx="1051992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 of Qualitas corpus’s data class code smell dataset</a:t>
            </a:r>
            <a:endParaRPr lang="en-TH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275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B6A4-16FF-A17C-AE84-E57232A94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072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MODEL TRAINING &amp; OPTIMIZING</a:t>
            </a:r>
            <a:endParaRPr lang="en-TH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9841E-FFA0-AACC-DFB0-DFA0D95D1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TH" sz="2400" b="1" dirty="0"/>
              <a:t>Deicision tree and random forest</a:t>
            </a:r>
            <a:r>
              <a:rPr lang="en-TH" sz="2400" dirty="0"/>
              <a:t> algorithm are used to create code smell classifiers. </a:t>
            </a:r>
          </a:p>
          <a:p>
            <a:pPr>
              <a:lnSpc>
                <a:spcPct val="150000"/>
              </a:lnSpc>
            </a:pPr>
            <a:r>
              <a:rPr lang="en-TH" sz="2400" dirty="0"/>
              <a:t>Selected HPO techniques are:</a:t>
            </a:r>
          </a:p>
          <a:p>
            <a:pPr lvl="1">
              <a:lnSpc>
                <a:spcPct val="150000"/>
              </a:lnSpc>
            </a:pPr>
            <a:r>
              <a:rPr lang="en-TH" dirty="0"/>
              <a:t>Bayesian optimization using tree parzen estimator (</a:t>
            </a:r>
            <a:r>
              <a:rPr lang="en-TH" b="1" dirty="0"/>
              <a:t>BO-TPE</a:t>
            </a:r>
            <a:r>
              <a:rPr lang="en-TH" dirty="0"/>
              <a:t>) </a:t>
            </a:r>
          </a:p>
          <a:p>
            <a:pPr lvl="1">
              <a:lnSpc>
                <a:spcPct val="150000"/>
              </a:lnSpc>
            </a:pPr>
            <a:r>
              <a:rPr lang="en-TH" dirty="0"/>
              <a:t>Bayesian optimization using random forest (</a:t>
            </a:r>
            <a:r>
              <a:rPr lang="en-TH" b="1" dirty="0"/>
              <a:t>SMAC</a:t>
            </a:r>
            <a:r>
              <a:rPr lang="en-TH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TH" dirty="0"/>
              <a:t>Particle swarm optimization (</a:t>
            </a:r>
            <a:r>
              <a:rPr lang="en-TH" b="1" dirty="0"/>
              <a:t>PSO</a:t>
            </a:r>
            <a:r>
              <a:rPr lang="en-TH" dirty="0"/>
              <a:t>) </a:t>
            </a:r>
          </a:p>
          <a:p>
            <a:pPr>
              <a:lnSpc>
                <a:spcPct val="150000"/>
              </a:lnSpc>
            </a:pPr>
            <a:endParaRPr lang="en-TH" sz="2400" dirty="0"/>
          </a:p>
        </p:txBody>
      </p:sp>
    </p:spTree>
    <p:extLst>
      <p:ext uri="{BB962C8B-B14F-4D97-AF65-F5344CB8AC3E}">
        <p14:creationId xmlns:p14="http://schemas.microsoft.com/office/powerpoint/2010/main" val="2638262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B6A4-16FF-A17C-AE84-E57232A94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072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MODEL EVALUATION</a:t>
            </a:r>
            <a:endParaRPr lang="en-TH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9841E-FFA0-AACC-DFB0-DFA0D95D1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825625"/>
            <a:ext cx="9488065" cy="435133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TH" dirty="0"/>
              <a:t>Each experiment is evaluate using </a:t>
            </a:r>
            <a:r>
              <a:rPr lang="en-TH" b="1" dirty="0"/>
              <a:t>10-fold cross validation</a:t>
            </a:r>
            <a:r>
              <a:rPr lang="en-TH" dirty="0"/>
              <a:t> with </a:t>
            </a:r>
            <a:r>
              <a:rPr lang="en-TH" b="1" dirty="0"/>
              <a:t>10 repetitions</a:t>
            </a:r>
            <a:r>
              <a:rPr lang="en-TH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TH" dirty="0"/>
              <a:t>The experiments were conducted repeatedly for </a:t>
            </a:r>
            <a:r>
              <a:rPr lang="en-TH" b="1" dirty="0"/>
              <a:t>10 iterations</a:t>
            </a:r>
            <a:r>
              <a:rPr lang="en-TH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TH" dirty="0"/>
              <a:t>The number of </a:t>
            </a:r>
            <a:r>
              <a:rPr lang="en-TH" b="1" dirty="0"/>
              <a:t>maximum iteration </a:t>
            </a:r>
            <a:r>
              <a:rPr lang="en-TH" dirty="0"/>
              <a:t>of all HPO methods was set to </a:t>
            </a:r>
            <a:r>
              <a:rPr lang="en-TH" b="1" dirty="0"/>
              <a:t>50</a:t>
            </a:r>
            <a:r>
              <a:rPr lang="en-TH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TH" dirty="0"/>
              <a:t>All HPO methods were using the same hyper-parameter configuration space.</a:t>
            </a:r>
          </a:p>
        </p:txBody>
      </p:sp>
    </p:spTree>
    <p:extLst>
      <p:ext uri="{BB962C8B-B14F-4D97-AF65-F5344CB8AC3E}">
        <p14:creationId xmlns:p14="http://schemas.microsoft.com/office/powerpoint/2010/main" val="82716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TH" dirty="0"/>
              <a:t>Introduction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TH" dirty="0"/>
              <a:t>Background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TH" dirty="0"/>
              <a:t>Methodology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TH" dirty="0"/>
              <a:t>Results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TH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01625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2A24-8379-5FD2-62AC-48801561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TH" sz="4800" b="1" dirty="0"/>
              <a:t>4)	</a:t>
            </a:r>
            <a:r>
              <a:rPr lang="en-US" sz="4800" b="1" dirty="0"/>
              <a:t>RESULTS</a:t>
            </a:r>
            <a:endParaRPr lang="en-TH" sz="4800" b="1" dirty="0"/>
          </a:p>
        </p:txBody>
      </p:sp>
    </p:spTree>
    <p:extLst>
      <p:ext uri="{BB962C8B-B14F-4D97-AF65-F5344CB8AC3E}">
        <p14:creationId xmlns:p14="http://schemas.microsoft.com/office/powerpoint/2010/main" val="4271864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7E4AD443-B8A8-FFF2-E784-E8E1B2C99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277" y="946926"/>
            <a:ext cx="11611441" cy="2258208"/>
          </a:xfrm>
          <a:ln>
            <a:solidFill>
              <a:schemeClr val="tx1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55A8E02-1FA5-F923-E5A9-F4F6F877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653" y="181568"/>
            <a:ext cx="3528685" cy="652017"/>
          </a:xfrm>
        </p:spPr>
        <p:txBody>
          <a:bodyPr>
            <a:normAutofit/>
          </a:bodyPr>
          <a:lstStyle/>
          <a:p>
            <a:r>
              <a:rPr lang="en-US" sz="2800" b="1" dirty="0"/>
              <a:t>RECALL</a:t>
            </a:r>
            <a:endParaRPr lang="en-TH" sz="28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7335C9-0173-4ECE-F8EF-A371F1E99187}"/>
              </a:ext>
            </a:extLst>
          </p:cNvPr>
          <p:cNvSpPr txBox="1">
            <a:spLocks/>
          </p:cNvSpPr>
          <p:nvPr/>
        </p:nvSpPr>
        <p:spPr>
          <a:xfrm>
            <a:off x="1679944" y="1825625"/>
            <a:ext cx="94880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TH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B8F81608-A566-C6A3-4D24-F11A3CA108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0277" y="3935260"/>
            <a:ext cx="11611441" cy="21856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835E06A-7490-00B2-BC0B-4133E732DDF0}"/>
              </a:ext>
            </a:extLst>
          </p:cNvPr>
          <p:cNvSpPr txBox="1">
            <a:spLocks/>
          </p:cNvSpPr>
          <p:nvPr/>
        </p:nvSpPr>
        <p:spPr>
          <a:xfrm>
            <a:off x="4415668" y="3283243"/>
            <a:ext cx="3360656" cy="652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03EA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b="1" dirty="0"/>
              <a:t>PRECISION</a:t>
            </a:r>
            <a:endParaRPr lang="en-TH" sz="2800" b="1" dirty="0"/>
          </a:p>
        </p:txBody>
      </p:sp>
    </p:spTree>
    <p:extLst>
      <p:ext uri="{BB962C8B-B14F-4D97-AF65-F5344CB8AC3E}">
        <p14:creationId xmlns:p14="http://schemas.microsoft.com/office/powerpoint/2010/main" val="1828307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93F4778B-A730-FEA2-C46B-E398CA27F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247" y="3121933"/>
            <a:ext cx="5692369" cy="3510295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5A46DCD-FCBE-8A2B-A523-D841876F5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763301" y="704328"/>
            <a:ext cx="10220186" cy="1720374"/>
          </a:xfrm>
          <a:ln>
            <a:solidFill>
              <a:schemeClr val="tx1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A4B6518-DDED-8E57-6B35-665C131B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657" y="203017"/>
            <a:ext cx="3528685" cy="375303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ACCURACY</a:t>
            </a:r>
            <a:endParaRPr lang="en-TH" sz="2800" b="1" dirty="0"/>
          </a:p>
        </p:txBody>
      </p:sp>
      <p:pic>
        <p:nvPicPr>
          <p:cNvPr id="15" name="Picture 14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D7AC14CD-28DC-B06A-FD09-CB7198C38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23" y="3121933"/>
            <a:ext cx="5692370" cy="3510295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6A03603-118D-4C4B-D32E-44D2BB2685EE}"/>
              </a:ext>
            </a:extLst>
          </p:cNvPr>
          <p:cNvSpPr txBox="1">
            <a:spLocks/>
          </p:cNvSpPr>
          <p:nvPr/>
        </p:nvSpPr>
        <p:spPr>
          <a:xfrm>
            <a:off x="4554265" y="2572128"/>
            <a:ext cx="3528685" cy="54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03EA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b="1" dirty="0"/>
              <a:t>COMPUTATION TIME</a:t>
            </a:r>
            <a:endParaRPr lang="en-TH" sz="2800" b="1" dirty="0"/>
          </a:p>
        </p:txBody>
      </p:sp>
    </p:spTree>
    <p:extLst>
      <p:ext uri="{BB962C8B-B14F-4D97-AF65-F5344CB8AC3E}">
        <p14:creationId xmlns:p14="http://schemas.microsoft.com/office/powerpoint/2010/main" val="2212659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2A24-8379-5FD2-62AC-48801561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TH" sz="4800" b="1" dirty="0"/>
              <a:t>5)	</a:t>
            </a:r>
            <a:r>
              <a:rPr lang="en-US" sz="4800" b="1" dirty="0"/>
              <a:t>CONCLUSION</a:t>
            </a:r>
            <a:endParaRPr lang="en-TH" sz="4800" b="1" dirty="0"/>
          </a:p>
        </p:txBody>
      </p:sp>
    </p:spTree>
    <p:extLst>
      <p:ext uri="{BB962C8B-B14F-4D97-AF65-F5344CB8AC3E}">
        <p14:creationId xmlns:p14="http://schemas.microsoft.com/office/powerpoint/2010/main" val="3681791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DF3D-EDBD-D964-D1CF-F3A6A0DEF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H" sz="4000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EEB1B-630E-5420-223D-0699603E7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H" dirty="0"/>
              <a:t>HPO has </a:t>
            </a:r>
            <a:r>
              <a:rPr lang="en-TH" b="1" dirty="0"/>
              <a:t>positive effects </a:t>
            </a:r>
            <a:r>
              <a:rPr lang="en-TH" dirty="0"/>
              <a:t>on the machine learning-based code smell classifiers in term of </a:t>
            </a:r>
            <a:r>
              <a:rPr lang="en-TH" b="1" dirty="0"/>
              <a:t>recall and accuracy</a:t>
            </a:r>
            <a:r>
              <a:rPr lang="en-TH" dirty="0"/>
              <a:t> in some cases.</a:t>
            </a:r>
          </a:p>
          <a:p>
            <a:endParaRPr lang="en-TH" dirty="0"/>
          </a:p>
          <a:p>
            <a:r>
              <a:rPr lang="en-TH" b="1" dirty="0"/>
              <a:t>No</a:t>
            </a:r>
            <a:r>
              <a:rPr lang="en-TH" dirty="0"/>
              <a:t> significant </a:t>
            </a:r>
            <a:r>
              <a:rPr lang="en-TH" b="1" dirty="0"/>
              <a:t>difference</a:t>
            </a:r>
            <a:r>
              <a:rPr lang="en-TH" dirty="0"/>
              <a:t> on the </a:t>
            </a:r>
            <a:r>
              <a:rPr lang="en-TH" b="1" dirty="0"/>
              <a:t>precision.</a:t>
            </a:r>
            <a:endParaRPr lang="en-TH" dirty="0"/>
          </a:p>
          <a:p>
            <a:endParaRPr lang="en-TH" dirty="0"/>
          </a:p>
          <a:p>
            <a:r>
              <a:rPr lang="en-TH" dirty="0"/>
              <a:t>There is a </a:t>
            </a:r>
            <a:r>
              <a:rPr lang="en-TH" b="1" dirty="0"/>
              <a:t>trade-off</a:t>
            </a:r>
            <a:r>
              <a:rPr lang="en-TH" dirty="0"/>
              <a:t> between </a:t>
            </a:r>
            <a:r>
              <a:rPr lang="en-TH" b="1" dirty="0"/>
              <a:t>performance and computational time. </a:t>
            </a:r>
          </a:p>
        </p:txBody>
      </p:sp>
    </p:spTree>
    <p:extLst>
      <p:ext uri="{BB962C8B-B14F-4D97-AF65-F5344CB8AC3E}">
        <p14:creationId xmlns:p14="http://schemas.microsoft.com/office/powerpoint/2010/main" val="1716759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DF3D-EDBD-D964-D1CF-F3A6A0DEF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H" sz="4000" b="1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EEB1B-630E-5420-223D-0699603E7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825625"/>
            <a:ext cx="9673856" cy="3426599"/>
          </a:xfrm>
        </p:spPr>
        <p:txBody>
          <a:bodyPr/>
          <a:lstStyle/>
          <a:p>
            <a:r>
              <a:rPr lang="en-TH" dirty="0"/>
              <a:t>HPO significantly affects recall and accuracy of ML-based code smell classifiers. </a:t>
            </a:r>
          </a:p>
          <a:p>
            <a:endParaRPr lang="en-TH" dirty="0"/>
          </a:p>
          <a:p>
            <a:r>
              <a:rPr lang="en-TH" dirty="0"/>
              <a:t>The improvement comes with additional resources costs.</a:t>
            </a:r>
          </a:p>
          <a:p>
            <a:pPr marL="0" indent="0">
              <a:buNone/>
            </a:pPr>
            <a:endParaRPr lang="en-TH" dirty="0"/>
          </a:p>
          <a:p>
            <a:r>
              <a:rPr lang="en-TH" dirty="0"/>
              <a:t>There is a room for exploring more HPO techniques and ML algorithms.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DA07B9-34F0-8E35-C796-0ADF3D1FAD92}"/>
              </a:ext>
            </a:extLst>
          </p:cNvPr>
          <p:cNvSpPr txBox="1">
            <a:spLocks/>
          </p:cNvSpPr>
          <p:nvPr/>
        </p:nvSpPr>
        <p:spPr>
          <a:xfrm>
            <a:off x="-1399697" y="52522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03EA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TH" sz="4000" b="1" dirty="0"/>
          </a:p>
        </p:txBody>
      </p:sp>
    </p:spTree>
    <p:extLst>
      <p:ext uri="{BB962C8B-B14F-4D97-AF65-F5344CB8AC3E}">
        <p14:creationId xmlns:p14="http://schemas.microsoft.com/office/powerpoint/2010/main" val="328889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DF3D-EDBD-D964-D1CF-F3A6A0DEF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H" sz="4000" b="1" dirty="0"/>
              <a:t>CONTACT US</a:t>
            </a:r>
          </a:p>
        </p:txBody>
      </p:sp>
      <p:pic>
        <p:nvPicPr>
          <p:cNvPr id="6" name="Content Placeholder 5" descr="A white envelope on a blue circle&#10;&#10;Description automatically generated with medium confidence">
            <a:extLst>
              <a:ext uri="{FF2B5EF4-FFF2-40B4-BE49-F238E27FC236}">
                <a16:creationId xmlns:a16="http://schemas.microsoft.com/office/drawing/2014/main" id="{43690D3E-DCE7-D23E-5D30-D28DA928B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07408" y="2655268"/>
            <a:ext cx="817214" cy="817214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6DA07B9-34F0-8E35-C796-0ADF3D1FAD92}"/>
              </a:ext>
            </a:extLst>
          </p:cNvPr>
          <p:cNvSpPr txBox="1">
            <a:spLocks/>
          </p:cNvSpPr>
          <p:nvPr/>
        </p:nvSpPr>
        <p:spPr>
          <a:xfrm>
            <a:off x="-1507274" y="52522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03EA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TH" sz="4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C66A2-DA6E-4109-99B9-1E17637D2EFD}"/>
              </a:ext>
            </a:extLst>
          </p:cNvPr>
          <p:cNvSpPr txBox="1"/>
          <p:nvPr/>
        </p:nvSpPr>
        <p:spPr>
          <a:xfrm>
            <a:off x="2107408" y="1921075"/>
            <a:ext cx="3988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dirty="0">
                <a:latin typeface="Arial" panose="020B0604020202020204" pitchFamily="34" charset="0"/>
                <a:cs typeface="Arial" panose="020B0604020202020204" pitchFamily="34" charset="0"/>
              </a:rPr>
              <a:t>Peeradon Sukkasem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DC2EAC-334E-05A8-3AC0-D78ADF357F75}"/>
              </a:ext>
            </a:extLst>
          </p:cNvPr>
          <p:cNvSpPr txBox="1"/>
          <p:nvPr/>
        </p:nvSpPr>
        <p:spPr>
          <a:xfrm>
            <a:off x="2930934" y="2736237"/>
            <a:ext cx="4450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latin typeface="Arial" panose="020B0604020202020204" pitchFamily="34" charset="0"/>
                <a:cs typeface="Arial" panose="020B0604020202020204" pitchFamily="34" charset="0"/>
              </a:rPr>
              <a:t>peeradon_s@kkumail.com</a:t>
            </a:r>
          </a:p>
        </p:txBody>
      </p:sp>
      <p:pic>
        <p:nvPicPr>
          <p:cNvPr id="13" name="Content Placeholder 5" descr="A white envelope on a blue circle&#10;&#10;Description automatically generated with medium confidence">
            <a:extLst>
              <a:ext uri="{FF2B5EF4-FFF2-40B4-BE49-F238E27FC236}">
                <a16:creationId xmlns:a16="http://schemas.microsoft.com/office/drawing/2014/main" id="{8FE7CFC1-5B0A-BC21-014E-730D13603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07408" y="4696620"/>
            <a:ext cx="817214" cy="8172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5FA5C6-AAF3-A8ED-711B-E5C8D41D341A}"/>
              </a:ext>
            </a:extLst>
          </p:cNvPr>
          <p:cNvSpPr txBox="1"/>
          <p:nvPr/>
        </p:nvSpPr>
        <p:spPr>
          <a:xfrm>
            <a:off x="2107408" y="3963453"/>
            <a:ext cx="3624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dirty="0">
                <a:latin typeface="Arial" panose="020B0604020202020204" pitchFamily="34" charset="0"/>
                <a:cs typeface="Arial" panose="020B0604020202020204" pitchFamily="34" charset="0"/>
              </a:rPr>
              <a:t>Chitsutha Soomlek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B4FF60-4EF6-856A-3A14-8ACA156453F4}"/>
              </a:ext>
            </a:extLst>
          </p:cNvPr>
          <p:cNvSpPr txBox="1"/>
          <p:nvPr/>
        </p:nvSpPr>
        <p:spPr>
          <a:xfrm>
            <a:off x="2930934" y="4777589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latin typeface="Arial" panose="020B0604020202020204" pitchFamily="34" charset="0"/>
                <a:cs typeface="Arial" panose="020B0604020202020204" pitchFamily="34" charset="0"/>
              </a:rPr>
              <a:t>chitsutha@kku.ac.th</a:t>
            </a:r>
          </a:p>
        </p:txBody>
      </p:sp>
      <p:pic>
        <p:nvPicPr>
          <p:cNvPr id="17" name="Picture 16" descr="A person in a black suit&#10;&#10;Description automatically generated with low confidence">
            <a:extLst>
              <a:ext uri="{FF2B5EF4-FFF2-40B4-BE49-F238E27FC236}">
                <a16:creationId xmlns:a16="http://schemas.microsoft.com/office/drawing/2014/main" id="{5797005D-4474-6E94-480C-621827AED5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936" t="5702" r="19194" b="23086"/>
          <a:stretch/>
        </p:blipFill>
        <p:spPr>
          <a:xfrm>
            <a:off x="8424144" y="3866839"/>
            <a:ext cx="1438508" cy="1659561"/>
          </a:xfrm>
          <a:prstGeom prst="rect">
            <a:avLst/>
          </a:prstGeom>
        </p:spPr>
      </p:pic>
      <p:pic>
        <p:nvPicPr>
          <p:cNvPr id="19" name="Picture 18" descr="A person in a striped shirt&#10;&#10;Description automatically generated with medium confidence">
            <a:extLst>
              <a:ext uri="{FF2B5EF4-FFF2-40B4-BE49-F238E27FC236}">
                <a16:creationId xmlns:a16="http://schemas.microsoft.com/office/drawing/2014/main" id="{4A0A9CC8-90B4-73E7-12F9-BF3BBB04243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631" t="1091" r="6927" b="25864"/>
          <a:stretch/>
        </p:blipFill>
        <p:spPr>
          <a:xfrm>
            <a:off x="8424145" y="1906456"/>
            <a:ext cx="1438507" cy="165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51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2A24-8379-5FD2-62AC-48801561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TH" sz="4800" b="1" dirty="0"/>
              <a:t>1)	INTRODUCTION</a:t>
            </a:r>
          </a:p>
        </p:txBody>
      </p:sp>
    </p:spTree>
    <p:extLst>
      <p:ext uri="{BB962C8B-B14F-4D97-AF65-F5344CB8AC3E}">
        <p14:creationId xmlns:p14="http://schemas.microsoft.com/office/powerpoint/2010/main" val="81845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CODE SMELL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H" dirty="0"/>
              <a:t>Code smell is a </a:t>
            </a:r>
            <a:r>
              <a:rPr lang="en-TH" b="1" dirty="0"/>
              <a:t>part or structure of the code</a:t>
            </a:r>
            <a:r>
              <a:rPr lang="en-TH" dirty="0"/>
              <a:t> that </a:t>
            </a:r>
            <a:r>
              <a:rPr lang="en-TH" b="1" dirty="0"/>
              <a:t>imply poor implementation or design</a:t>
            </a:r>
            <a:r>
              <a:rPr lang="en-TH" dirty="0"/>
              <a:t> of a software system</a:t>
            </a:r>
            <a:r>
              <a:rPr lang="en-US" dirty="0"/>
              <a:t>.</a:t>
            </a:r>
            <a:endParaRPr lang="en-TH" dirty="0"/>
          </a:p>
          <a:p>
            <a:endParaRPr lang="en-TH" dirty="0"/>
          </a:p>
          <a:p>
            <a:r>
              <a:rPr lang="en-TH" dirty="0"/>
              <a:t>Code smell affects the </a:t>
            </a:r>
            <a:r>
              <a:rPr lang="en-TH" b="1" dirty="0"/>
              <a:t>maintainability and quality</a:t>
            </a:r>
            <a:r>
              <a:rPr lang="en-TH" dirty="0"/>
              <a:t>.</a:t>
            </a:r>
          </a:p>
          <a:p>
            <a:endParaRPr lang="en-TH" dirty="0"/>
          </a:p>
          <a:p>
            <a:r>
              <a:rPr lang="en-TH" dirty="0"/>
              <a:t>Poor design and implemention could caused a code smell. </a:t>
            </a:r>
          </a:p>
          <a:p>
            <a:endParaRPr lang="en-TH" dirty="0"/>
          </a:p>
          <a:p>
            <a:r>
              <a:rPr lang="en-TH" dirty="0"/>
              <a:t>Code smell is </a:t>
            </a:r>
            <a:r>
              <a:rPr lang="en-TH" b="1" dirty="0">
                <a:solidFill>
                  <a:srgbClr val="FF0000"/>
                </a:solidFill>
              </a:rPr>
              <a:t>not a bug !</a:t>
            </a:r>
          </a:p>
          <a:p>
            <a:pPr marL="0" indent="0">
              <a:buNone/>
            </a:pP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65754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CODE SMELL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612265"/>
            <a:ext cx="9673856" cy="4798696"/>
          </a:xfrm>
        </p:spPr>
        <p:txBody>
          <a:bodyPr>
            <a:noAutofit/>
          </a:bodyPr>
          <a:lstStyle/>
          <a:p>
            <a:r>
              <a:rPr lang="en-TH" b="1" dirty="0"/>
              <a:t>Code refactoring</a:t>
            </a:r>
            <a:r>
              <a:rPr lang="en-TH" dirty="0"/>
              <a:t> is a solution to eliminate code smells.</a:t>
            </a:r>
          </a:p>
          <a:p>
            <a:endParaRPr lang="en-TH" dirty="0"/>
          </a:p>
          <a:p>
            <a:r>
              <a:rPr lang="en-TH" b="1" dirty="0"/>
              <a:t>Code smell detection</a:t>
            </a:r>
            <a:r>
              <a:rPr lang="en-TH" dirty="0"/>
              <a:t> process is required before refactor the code. </a:t>
            </a:r>
          </a:p>
          <a:p>
            <a:endParaRPr lang="en-TH" dirty="0"/>
          </a:p>
          <a:p>
            <a:r>
              <a:rPr lang="en-TH" dirty="0"/>
              <a:t>Common code smell detection approaches:</a:t>
            </a:r>
          </a:p>
          <a:p>
            <a:pPr lvl="1"/>
            <a:r>
              <a:rPr lang="en-TH" sz="2800" dirty="0"/>
              <a:t>Metric-based</a:t>
            </a:r>
          </a:p>
          <a:p>
            <a:pPr lvl="1"/>
            <a:r>
              <a:rPr lang="en-TH" sz="2800" dirty="0"/>
              <a:t>Rule-based </a:t>
            </a:r>
          </a:p>
          <a:p>
            <a:pPr lvl="1"/>
            <a:r>
              <a:rPr lang="en-TH" sz="2800" dirty="0"/>
              <a:t>Search-based </a:t>
            </a:r>
          </a:p>
          <a:p>
            <a:pPr lvl="1"/>
            <a:r>
              <a:rPr lang="en-TH" sz="2800" b="1" dirty="0"/>
              <a:t>Machine learning-based</a:t>
            </a:r>
          </a:p>
        </p:txBody>
      </p:sp>
    </p:spTree>
    <p:extLst>
      <p:ext uri="{BB962C8B-B14F-4D97-AF65-F5344CB8AC3E}">
        <p14:creationId xmlns:p14="http://schemas.microsoft.com/office/powerpoint/2010/main" val="409528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2217966"/>
            <a:ext cx="9673856" cy="3400514"/>
          </a:xfrm>
        </p:spPr>
        <p:txBody>
          <a:bodyPr/>
          <a:lstStyle/>
          <a:p>
            <a:r>
              <a:rPr lang="en-TH" dirty="0"/>
              <a:t>The model is </a:t>
            </a:r>
            <a:r>
              <a:rPr lang="en-TH" b="1" dirty="0"/>
              <a:t>directly learned </a:t>
            </a:r>
            <a:r>
              <a:rPr lang="en-TH" dirty="0"/>
              <a:t>using relative software properties.</a:t>
            </a:r>
          </a:p>
          <a:p>
            <a:endParaRPr lang="en-TH" dirty="0"/>
          </a:p>
          <a:p>
            <a:r>
              <a:rPr lang="en-TH" dirty="0"/>
              <a:t>Provide </a:t>
            </a:r>
            <a:r>
              <a:rPr lang="en-TH" b="1" dirty="0"/>
              <a:t>reliable</a:t>
            </a:r>
            <a:r>
              <a:rPr lang="en-TH" dirty="0"/>
              <a:t> code smell detection results.</a:t>
            </a:r>
          </a:p>
          <a:p>
            <a:endParaRPr lang="en-TH" dirty="0"/>
          </a:p>
          <a:p>
            <a:r>
              <a:rPr lang="en-TH" b="1" dirty="0"/>
              <a:t>Mitigate the subjectivity issues </a:t>
            </a:r>
            <a:r>
              <a:rPr lang="en-TH" dirty="0"/>
              <a:t>rised by different developer’s perception.</a:t>
            </a:r>
          </a:p>
          <a:p>
            <a:pPr marL="0" indent="0">
              <a:buNone/>
            </a:pPr>
            <a:endParaRPr lang="en-TH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078845-A34C-9099-BBC1-A96014F5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21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MACHINE LEARNING-BASED</a:t>
            </a:r>
            <a:br>
              <a:rPr lang="en-US" sz="4000" b="1" dirty="0"/>
            </a:br>
            <a:r>
              <a:rPr lang="en-US" sz="4000" b="1" dirty="0"/>
              <a:t>CODE SMELL DETECTION</a:t>
            </a:r>
            <a:endParaRPr lang="en-TH" sz="4000" b="1" dirty="0"/>
          </a:p>
        </p:txBody>
      </p:sp>
    </p:spTree>
    <p:extLst>
      <p:ext uri="{BB962C8B-B14F-4D97-AF65-F5344CB8AC3E}">
        <p14:creationId xmlns:p14="http://schemas.microsoft.com/office/powerpoint/2010/main" val="428609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903605"/>
            <a:ext cx="10515600" cy="1325563"/>
          </a:xfrm>
        </p:spPr>
        <p:txBody>
          <a:bodyPr/>
          <a:lstStyle/>
          <a:p>
            <a:r>
              <a:rPr lang="en-TH" b="1" dirty="0"/>
              <a:t>RESEARCH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2766218"/>
            <a:ext cx="10054856" cy="1325563"/>
          </a:xfrm>
        </p:spPr>
        <p:txBody>
          <a:bodyPr/>
          <a:lstStyle/>
          <a:p>
            <a:pPr algn="just"/>
            <a:r>
              <a:rPr lang="en-TH" dirty="0"/>
              <a:t>To </a:t>
            </a:r>
            <a:r>
              <a:rPr lang="en-TH" b="1" dirty="0"/>
              <a:t>improve the efficiency</a:t>
            </a:r>
            <a:r>
              <a:rPr lang="en-TH" dirty="0"/>
              <a:t> of machine leaning-based code smell classfiers using </a:t>
            </a:r>
            <a:r>
              <a:rPr lang="en-TH" b="1" dirty="0"/>
              <a:t>Hyper-parameter optimization </a:t>
            </a:r>
            <a:r>
              <a:rPr lang="en-TH" dirty="0"/>
              <a:t>(HPO) techniques.</a:t>
            </a:r>
          </a:p>
          <a:p>
            <a:pPr algn="just"/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428112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2A24-8379-5FD2-62AC-48801561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TH" sz="4800" b="1" dirty="0"/>
              <a:t>2)	BACKGROUND</a:t>
            </a:r>
          </a:p>
        </p:txBody>
      </p:sp>
    </p:spTree>
    <p:extLst>
      <p:ext uri="{BB962C8B-B14F-4D97-AF65-F5344CB8AC3E}">
        <p14:creationId xmlns:p14="http://schemas.microsoft.com/office/powerpoint/2010/main" val="3812150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994446"/>
            <a:ext cx="9673856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TH" sz="2400" dirty="0"/>
              <a:t>Main procedures: </a:t>
            </a:r>
          </a:p>
          <a:p>
            <a:pPr lvl="1">
              <a:lnSpc>
                <a:spcPct val="150000"/>
              </a:lnSpc>
            </a:pPr>
            <a:r>
              <a:rPr lang="en-TH" dirty="0"/>
              <a:t>Software metrics extraction using </a:t>
            </a:r>
            <a:r>
              <a:rPr lang="en-TH" dirty="0">
                <a:sym typeface="Wingdings" pitchFamily="2" charset="2"/>
              </a:rPr>
              <a:t>static/dynamic analysis tools </a:t>
            </a:r>
            <a:endParaRPr lang="en-TH" dirty="0"/>
          </a:p>
          <a:p>
            <a:pPr lvl="1">
              <a:lnSpc>
                <a:spcPct val="150000"/>
              </a:lnSpc>
            </a:pPr>
            <a:r>
              <a:rPr lang="en-TH" dirty="0"/>
              <a:t>Code smell labeling</a:t>
            </a:r>
            <a:r>
              <a:rPr lang="en-TH" b="1" dirty="0"/>
              <a:t> </a:t>
            </a:r>
            <a:r>
              <a:rPr lang="en-TH" dirty="0"/>
              <a:t>by experts or detection tools </a:t>
            </a:r>
          </a:p>
          <a:p>
            <a:pPr lvl="1">
              <a:lnSpc>
                <a:spcPct val="150000"/>
              </a:lnSpc>
            </a:pPr>
            <a:r>
              <a:rPr lang="en-TH" dirty="0"/>
              <a:t>Model training </a:t>
            </a:r>
          </a:p>
          <a:p>
            <a:pPr lvl="1">
              <a:lnSpc>
                <a:spcPct val="150000"/>
              </a:lnSpc>
            </a:pPr>
            <a:r>
              <a:rPr lang="en-TH" dirty="0"/>
              <a:t>Model evaluation and testing </a:t>
            </a:r>
            <a:endParaRPr lang="en-TH" sz="2800" dirty="0"/>
          </a:p>
          <a:p>
            <a:pPr lvl="1">
              <a:lnSpc>
                <a:spcPct val="150000"/>
              </a:lnSpc>
            </a:pPr>
            <a:endParaRPr lang="en-TH" sz="2400" dirty="0"/>
          </a:p>
          <a:p>
            <a:r>
              <a:rPr lang="en-TH" sz="2400" dirty="0"/>
              <a:t>Tree-based algorithms like decision tree and random forest are the most well-performed algorithm.</a:t>
            </a:r>
          </a:p>
          <a:p>
            <a:pPr lvl="1"/>
            <a:endParaRPr lang="en-TH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0399D4-8F42-E54C-36DF-7EBA606D2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21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MACHINE LEARNING-BASED</a:t>
            </a:r>
            <a:br>
              <a:rPr lang="en-US" sz="4000" b="1" dirty="0"/>
            </a:br>
            <a:r>
              <a:rPr lang="en-US" sz="4000" b="1" dirty="0"/>
              <a:t>CODE SMELL DETECTION</a:t>
            </a:r>
            <a:endParaRPr lang="en-TH" sz="4000" b="1" dirty="0"/>
          </a:p>
        </p:txBody>
      </p:sp>
    </p:spTree>
    <p:extLst>
      <p:ext uri="{BB962C8B-B14F-4D97-AF65-F5344CB8AC3E}">
        <p14:creationId xmlns:p14="http://schemas.microsoft.com/office/powerpoint/2010/main" val="1596745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2101</TotalTime>
  <Words>713</Words>
  <Application>Microsoft Macintosh PowerPoint</Application>
  <PresentationFormat>Widescreen</PresentationFormat>
  <Paragraphs>126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Bold</vt:lpstr>
      <vt:lpstr>Arial Italics</vt:lpstr>
      <vt:lpstr>Calibri</vt:lpstr>
      <vt:lpstr>Office Theme</vt:lpstr>
      <vt:lpstr>PowerPoint Presentation</vt:lpstr>
      <vt:lpstr>AGENDA</vt:lpstr>
      <vt:lpstr>1) INTRODUCTION</vt:lpstr>
      <vt:lpstr>CODE SMELL</vt:lpstr>
      <vt:lpstr>CODE SMELL</vt:lpstr>
      <vt:lpstr>MACHINE LEARNING-BASED CODE SMELL DETECTION</vt:lpstr>
      <vt:lpstr>RESEARCH OBJECTIVE</vt:lpstr>
      <vt:lpstr>2) BACKGROUND</vt:lpstr>
      <vt:lpstr>MACHINE LEARNING-BASED CODE SMELL DETECTION</vt:lpstr>
      <vt:lpstr>MACHINE LEARNING-BASED CODE SMELL DETECTION</vt:lpstr>
      <vt:lpstr>MACHINE LEARNING-BASED CODE SMELL DETECTION</vt:lpstr>
      <vt:lpstr>HYPER-PARAMETER OPTIMIZATION</vt:lpstr>
      <vt:lpstr>3) RESEACH METHODOLY </vt:lpstr>
      <vt:lpstr>EXPERIMENTAL DESIGN</vt:lpstr>
      <vt:lpstr>DATASET</vt:lpstr>
      <vt:lpstr>DATA PREPARATION</vt:lpstr>
      <vt:lpstr>DATA PREPARATION</vt:lpstr>
      <vt:lpstr>MODEL TRAINING &amp; OPTIMIZING</vt:lpstr>
      <vt:lpstr>MODEL EVALUATION</vt:lpstr>
      <vt:lpstr>4) RESULTS</vt:lpstr>
      <vt:lpstr>RECALL</vt:lpstr>
      <vt:lpstr>ACCURACY</vt:lpstr>
      <vt:lpstr>5) CONCLUSION</vt:lpstr>
      <vt:lpstr>CONCLUSION</vt:lpstr>
      <vt:lpstr>KEY TAKEAWAYS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Sutasinee Jitanan</dc:creator>
  <cp:lastModifiedBy>Peeradon Sukkasem</cp:lastModifiedBy>
  <cp:revision>99</cp:revision>
  <dcterms:created xsi:type="dcterms:W3CDTF">2023-05-16T14:53:12Z</dcterms:created>
  <dcterms:modified xsi:type="dcterms:W3CDTF">2023-06-24T08:01:04Z</dcterms:modified>
</cp:coreProperties>
</file>