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62" r:id="rId6"/>
    <p:sldId id="286" r:id="rId7"/>
    <p:sldId id="263" r:id="rId8"/>
    <p:sldId id="264" r:id="rId9"/>
    <p:sldId id="266" r:id="rId10"/>
    <p:sldId id="268" r:id="rId11"/>
    <p:sldId id="265" r:id="rId12"/>
    <p:sldId id="279" r:id="rId13"/>
    <p:sldId id="267" r:id="rId14"/>
    <p:sldId id="270" r:id="rId15"/>
    <p:sldId id="272" r:id="rId16"/>
    <p:sldId id="282" r:id="rId17"/>
    <p:sldId id="271" r:id="rId18"/>
    <p:sldId id="273" r:id="rId19"/>
    <p:sldId id="274" r:id="rId20"/>
    <p:sldId id="276" r:id="rId21"/>
    <p:sldId id="275" r:id="rId22"/>
    <p:sldId id="277" r:id="rId23"/>
    <p:sldId id="258" r:id="rId24"/>
    <p:sldId id="280" r:id="rId25"/>
    <p:sldId id="281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00FF"/>
    <a:srgbClr val="FF33CC"/>
    <a:srgbClr val="00FF00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3"/>
    <p:restoredTop sz="67636" autoAdjust="0"/>
  </p:normalViewPr>
  <p:slideViewPr>
    <p:cSldViewPr snapToGrid="0">
      <p:cViewPr varScale="1">
        <p:scale>
          <a:sx n="57" d="100"/>
          <a:sy n="57" d="100"/>
        </p:scale>
        <p:origin x="1795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80CE9-6107-4FD3-BA40-E5FCEE1DCF3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5D0CDF07-7039-4D6E-9F13-255EDDC33980}">
      <dgm:prSet/>
      <dgm:spPr/>
      <dgm:t>
        <a:bodyPr/>
        <a:lstStyle/>
        <a:p>
          <a:r>
            <a:rPr lang="en-US" b="0" i="0"/>
            <a:t>Similar words</a:t>
          </a:r>
          <a:endParaRPr lang="th-TH"/>
        </a:p>
      </dgm:t>
    </dgm:pt>
    <dgm:pt modelId="{B338E38B-3401-4DF6-A73E-786F6F8208D8}" type="parTrans" cxnId="{464A8BF9-11DC-4E42-BBC5-3F50D2DAE1BA}">
      <dgm:prSet/>
      <dgm:spPr/>
      <dgm:t>
        <a:bodyPr/>
        <a:lstStyle/>
        <a:p>
          <a:endParaRPr lang="th-TH"/>
        </a:p>
      </dgm:t>
    </dgm:pt>
    <dgm:pt modelId="{B0EBB739-5D9C-4639-86C0-0715D44FEFD8}" type="sibTrans" cxnId="{464A8BF9-11DC-4E42-BBC5-3F50D2DAE1BA}">
      <dgm:prSet/>
      <dgm:spPr/>
      <dgm:t>
        <a:bodyPr/>
        <a:lstStyle/>
        <a:p>
          <a:endParaRPr lang="th-TH"/>
        </a:p>
      </dgm:t>
    </dgm:pt>
    <dgm:pt modelId="{E5B4A176-52B9-4F5A-90E8-E9851E413619}">
      <dgm:prSet/>
      <dgm:spPr/>
      <dgm:t>
        <a:bodyPr/>
        <a:lstStyle/>
        <a:p>
          <a:r>
            <a:rPr lang="en-US" b="0" i="0"/>
            <a:t>Similar contexts</a:t>
          </a:r>
          <a:endParaRPr lang="th-TH"/>
        </a:p>
      </dgm:t>
    </dgm:pt>
    <dgm:pt modelId="{BB9C51F9-CBD8-441E-AD3A-9E1DD87C633D}" type="parTrans" cxnId="{1B02CA23-90BB-43F0-B77C-7F23D469B0A0}">
      <dgm:prSet/>
      <dgm:spPr/>
      <dgm:t>
        <a:bodyPr/>
        <a:lstStyle/>
        <a:p>
          <a:endParaRPr lang="th-TH"/>
        </a:p>
      </dgm:t>
    </dgm:pt>
    <dgm:pt modelId="{3A9BBDC3-39B1-49DE-8FDF-E45988A38FBE}" type="sibTrans" cxnId="{1B02CA23-90BB-43F0-B77C-7F23D469B0A0}">
      <dgm:prSet/>
      <dgm:spPr/>
      <dgm:t>
        <a:bodyPr/>
        <a:lstStyle/>
        <a:p>
          <a:endParaRPr lang="th-TH"/>
        </a:p>
      </dgm:t>
    </dgm:pt>
    <dgm:pt modelId="{A865EB89-AFB9-4F32-8A30-29464A5599A4}">
      <dgm:prSet/>
      <dgm:spPr/>
      <dgm:t>
        <a:bodyPr/>
        <a:lstStyle/>
        <a:p>
          <a:r>
            <a:rPr lang="en-US" b="0" i="0"/>
            <a:t>Similar word embedding</a:t>
          </a:r>
          <a:endParaRPr lang="th-TH"/>
        </a:p>
      </dgm:t>
    </dgm:pt>
    <dgm:pt modelId="{1E272A23-8221-4C1D-AF2B-70EEDF92ABD2}" type="parTrans" cxnId="{99A27022-04AF-4D4D-B970-AE7206D4A530}">
      <dgm:prSet/>
      <dgm:spPr/>
      <dgm:t>
        <a:bodyPr/>
        <a:lstStyle/>
        <a:p>
          <a:endParaRPr lang="th-TH"/>
        </a:p>
      </dgm:t>
    </dgm:pt>
    <dgm:pt modelId="{9C575E89-53D8-452D-91C9-77FEA43A3B12}" type="sibTrans" cxnId="{99A27022-04AF-4D4D-B970-AE7206D4A530}">
      <dgm:prSet/>
      <dgm:spPr/>
      <dgm:t>
        <a:bodyPr/>
        <a:lstStyle/>
        <a:p>
          <a:endParaRPr lang="th-TH"/>
        </a:p>
      </dgm:t>
    </dgm:pt>
    <dgm:pt modelId="{33F82F2F-8408-4609-8191-C56C84C0C513}" type="pres">
      <dgm:prSet presAssocID="{62F80CE9-6107-4FD3-BA40-E5FCEE1DCF31}" presName="Name0" presStyleCnt="0">
        <dgm:presLayoutVars>
          <dgm:dir/>
          <dgm:resizeHandles val="exact"/>
        </dgm:presLayoutVars>
      </dgm:prSet>
      <dgm:spPr/>
    </dgm:pt>
    <dgm:pt modelId="{1C5F7553-8759-4066-AA16-E7B4014D847E}" type="pres">
      <dgm:prSet presAssocID="{5D0CDF07-7039-4D6E-9F13-255EDDC33980}" presName="node" presStyleLbl="node1" presStyleIdx="0" presStyleCnt="3">
        <dgm:presLayoutVars>
          <dgm:bulletEnabled val="1"/>
        </dgm:presLayoutVars>
      </dgm:prSet>
      <dgm:spPr/>
    </dgm:pt>
    <dgm:pt modelId="{9CEFFBBB-1AE8-47F8-93E9-3AB59E4E5F98}" type="pres">
      <dgm:prSet presAssocID="{B0EBB739-5D9C-4639-86C0-0715D44FEFD8}" presName="sibTrans" presStyleLbl="sibTrans2D1" presStyleIdx="0" presStyleCnt="2"/>
      <dgm:spPr/>
    </dgm:pt>
    <dgm:pt modelId="{A11CD2BF-EF24-445D-AF5D-4B0D6D0CEC3B}" type="pres">
      <dgm:prSet presAssocID="{B0EBB739-5D9C-4639-86C0-0715D44FEFD8}" presName="connectorText" presStyleLbl="sibTrans2D1" presStyleIdx="0" presStyleCnt="2"/>
      <dgm:spPr/>
    </dgm:pt>
    <dgm:pt modelId="{D0A60DF3-5B25-4770-AC4D-92753A67A1A7}" type="pres">
      <dgm:prSet presAssocID="{E5B4A176-52B9-4F5A-90E8-E9851E413619}" presName="node" presStyleLbl="node1" presStyleIdx="1" presStyleCnt="3">
        <dgm:presLayoutVars>
          <dgm:bulletEnabled val="1"/>
        </dgm:presLayoutVars>
      </dgm:prSet>
      <dgm:spPr/>
    </dgm:pt>
    <dgm:pt modelId="{937DFE85-04AE-4966-904F-C4A64706C98B}" type="pres">
      <dgm:prSet presAssocID="{3A9BBDC3-39B1-49DE-8FDF-E45988A38FBE}" presName="sibTrans" presStyleLbl="sibTrans2D1" presStyleIdx="1" presStyleCnt="2"/>
      <dgm:spPr/>
    </dgm:pt>
    <dgm:pt modelId="{1E125A60-0611-4F68-B803-C61EDE634A09}" type="pres">
      <dgm:prSet presAssocID="{3A9BBDC3-39B1-49DE-8FDF-E45988A38FBE}" presName="connectorText" presStyleLbl="sibTrans2D1" presStyleIdx="1" presStyleCnt="2"/>
      <dgm:spPr/>
    </dgm:pt>
    <dgm:pt modelId="{844664F0-6045-45A1-B9CB-86DA4FF5006F}" type="pres">
      <dgm:prSet presAssocID="{A865EB89-AFB9-4F32-8A30-29464A5599A4}" presName="node" presStyleLbl="node1" presStyleIdx="2" presStyleCnt="3">
        <dgm:presLayoutVars>
          <dgm:bulletEnabled val="1"/>
        </dgm:presLayoutVars>
      </dgm:prSet>
      <dgm:spPr/>
    </dgm:pt>
  </dgm:ptLst>
  <dgm:cxnLst>
    <dgm:cxn modelId="{ECA3700C-3D6E-407C-8077-309DE354A582}" type="presOf" srcId="{B0EBB739-5D9C-4639-86C0-0715D44FEFD8}" destId="{A11CD2BF-EF24-445D-AF5D-4B0D6D0CEC3B}" srcOrd="1" destOrd="0" presId="urn:microsoft.com/office/officeart/2005/8/layout/process1"/>
    <dgm:cxn modelId="{5B8BBB17-57BC-40C6-9005-84B0176C1A4A}" type="presOf" srcId="{3A9BBDC3-39B1-49DE-8FDF-E45988A38FBE}" destId="{1E125A60-0611-4F68-B803-C61EDE634A09}" srcOrd="1" destOrd="0" presId="urn:microsoft.com/office/officeart/2005/8/layout/process1"/>
    <dgm:cxn modelId="{99A27022-04AF-4D4D-B970-AE7206D4A530}" srcId="{62F80CE9-6107-4FD3-BA40-E5FCEE1DCF31}" destId="{A865EB89-AFB9-4F32-8A30-29464A5599A4}" srcOrd="2" destOrd="0" parTransId="{1E272A23-8221-4C1D-AF2B-70EEDF92ABD2}" sibTransId="{9C575E89-53D8-452D-91C9-77FEA43A3B12}"/>
    <dgm:cxn modelId="{1B02CA23-90BB-43F0-B77C-7F23D469B0A0}" srcId="{62F80CE9-6107-4FD3-BA40-E5FCEE1DCF31}" destId="{E5B4A176-52B9-4F5A-90E8-E9851E413619}" srcOrd="1" destOrd="0" parTransId="{BB9C51F9-CBD8-441E-AD3A-9E1DD87C633D}" sibTransId="{3A9BBDC3-39B1-49DE-8FDF-E45988A38FBE}"/>
    <dgm:cxn modelId="{469C949E-AC8B-4D83-B5CE-FFB29978B41C}" type="presOf" srcId="{A865EB89-AFB9-4F32-8A30-29464A5599A4}" destId="{844664F0-6045-45A1-B9CB-86DA4FF5006F}" srcOrd="0" destOrd="0" presId="urn:microsoft.com/office/officeart/2005/8/layout/process1"/>
    <dgm:cxn modelId="{DAA202B6-008D-4949-BB81-EE16C0601176}" type="presOf" srcId="{B0EBB739-5D9C-4639-86C0-0715D44FEFD8}" destId="{9CEFFBBB-1AE8-47F8-93E9-3AB59E4E5F98}" srcOrd="0" destOrd="0" presId="urn:microsoft.com/office/officeart/2005/8/layout/process1"/>
    <dgm:cxn modelId="{28D990C8-557E-492D-9BA5-9BDA59984D1F}" type="presOf" srcId="{E5B4A176-52B9-4F5A-90E8-E9851E413619}" destId="{D0A60DF3-5B25-4770-AC4D-92753A67A1A7}" srcOrd="0" destOrd="0" presId="urn:microsoft.com/office/officeart/2005/8/layout/process1"/>
    <dgm:cxn modelId="{472784C9-3FF7-48E1-AF0E-F416DDEF26C1}" type="presOf" srcId="{62F80CE9-6107-4FD3-BA40-E5FCEE1DCF31}" destId="{33F82F2F-8408-4609-8191-C56C84C0C513}" srcOrd="0" destOrd="0" presId="urn:microsoft.com/office/officeart/2005/8/layout/process1"/>
    <dgm:cxn modelId="{92FB48D9-8DFD-4DC4-B399-BE4F0C0FDBD0}" type="presOf" srcId="{3A9BBDC3-39B1-49DE-8FDF-E45988A38FBE}" destId="{937DFE85-04AE-4966-904F-C4A64706C98B}" srcOrd="0" destOrd="0" presId="urn:microsoft.com/office/officeart/2005/8/layout/process1"/>
    <dgm:cxn modelId="{94C48FDF-13DF-4372-AC47-2997C1DA7C5C}" type="presOf" srcId="{5D0CDF07-7039-4D6E-9F13-255EDDC33980}" destId="{1C5F7553-8759-4066-AA16-E7B4014D847E}" srcOrd="0" destOrd="0" presId="urn:microsoft.com/office/officeart/2005/8/layout/process1"/>
    <dgm:cxn modelId="{464A8BF9-11DC-4E42-BBC5-3F50D2DAE1BA}" srcId="{62F80CE9-6107-4FD3-BA40-E5FCEE1DCF31}" destId="{5D0CDF07-7039-4D6E-9F13-255EDDC33980}" srcOrd="0" destOrd="0" parTransId="{B338E38B-3401-4DF6-A73E-786F6F8208D8}" sibTransId="{B0EBB739-5D9C-4639-86C0-0715D44FEFD8}"/>
    <dgm:cxn modelId="{D955DD17-4C38-4E8F-BEB3-155EC3229542}" type="presParOf" srcId="{33F82F2F-8408-4609-8191-C56C84C0C513}" destId="{1C5F7553-8759-4066-AA16-E7B4014D847E}" srcOrd="0" destOrd="0" presId="urn:microsoft.com/office/officeart/2005/8/layout/process1"/>
    <dgm:cxn modelId="{AD03F7A5-C1F6-44DC-890B-1EBFC65194B0}" type="presParOf" srcId="{33F82F2F-8408-4609-8191-C56C84C0C513}" destId="{9CEFFBBB-1AE8-47F8-93E9-3AB59E4E5F98}" srcOrd="1" destOrd="0" presId="urn:microsoft.com/office/officeart/2005/8/layout/process1"/>
    <dgm:cxn modelId="{57AC88EF-7682-4BBC-A355-04A08FA37A13}" type="presParOf" srcId="{9CEFFBBB-1AE8-47F8-93E9-3AB59E4E5F98}" destId="{A11CD2BF-EF24-445D-AF5D-4B0D6D0CEC3B}" srcOrd="0" destOrd="0" presId="urn:microsoft.com/office/officeart/2005/8/layout/process1"/>
    <dgm:cxn modelId="{BAB5D598-6909-44EB-8A0A-FCBE7B645F4F}" type="presParOf" srcId="{33F82F2F-8408-4609-8191-C56C84C0C513}" destId="{D0A60DF3-5B25-4770-AC4D-92753A67A1A7}" srcOrd="2" destOrd="0" presId="urn:microsoft.com/office/officeart/2005/8/layout/process1"/>
    <dgm:cxn modelId="{17E61847-8A32-41E0-885E-2091D69A6E18}" type="presParOf" srcId="{33F82F2F-8408-4609-8191-C56C84C0C513}" destId="{937DFE85-04AE-4966-904F-C4A64706C98B}" srcOrd="3" destOrd="0" presId="urn:microsoft.com/office/officeart/2005/8/layout/process1"/>
    <dgm:cxn modelId="{7F0FCC55-92DB-4F9A-BED8-15A483F0E4BF}" type="presParOf" srcId="{937DFE85-04AE-4966-904F-C4A64706C98B}" destId="{1E125A60-0611-4F68-B803-C61EDE634A09}" srcOrd="0" destOrd="0" presId="urn:microsoft.com/office/officeart/2005/8/layout/process1"/>
    <dgm:cxn modelId="{95D4DE30-68DB-4D35-ABAD-7AAA968F6EAC}" type="presParOf" srcId="{33F82F2F-8408-4609-8191-C56C84C0C513}" destId="{844664F0-6045-45A1-B9CB-86DA4FF500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F7553-8759-4066-AA16-E7B4014D847E}">
      <dsp:nvSpPr>
        <dsp:cNvPr id="0" name=""/>
        <dsp:cNvSpPr/>
      </dsp:nvSpPr>
      <dsp:spPr>
        <a:xfrm>
          <a:off x="5357" y="535245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Similar words</a:t>
          </a:r>
          <a:endParaRPr lang="th-TH" sz="2100" kern="1200"/>
        </a:p>
      </dsp:txBody>
      <dsp:txXfrm>
        <a:off x="33499" y="563387"/>
        <a:ext cx="1545106" cy="904550"/>
      </dsp:txXfrm>
    </dsp:sp>
    <dsp:sp modelId="{9CEFFBBB-1AE8-47F8-93E9-3AB59E4E5F98}">
      <dsp:nvSpPr>
        <dsp:cNvPr id="0" name=""/>
        <dsp:cNvSpPr/>
      </dsp:nvSpPr>
      <dsp:spPr>
        <a:xfrm>
          <a:off x="1766887" y="81709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>
        <a:off x="1766887" y="896519"/>
        <a:ext cx="237646" cy="238286"/>
      </dsp:txXfrm>
    </dsp:sp>
    <dsp:sp modelId="{D0A60DF3-5B25-4770-AC4D-92753A67A1A7}">
      <dsp:nvSpPr>
        <dsp:cNvPr id="0" name=""/>
        <dsp:cNvSpPr/>
      </dsp:nvSpPr>
      <dsp:spPr>
        <a:xfrm>
          <a:off x="2247304" y="535245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Similar contexts</a:t>
          </a:r>
          <a:endParaRPr lang="th-TH" sz="2100" kern="1200"/>
        </a:p>
      </dsp:txBody>
      <dsp:txXfrm>
        <a:off x="2275446" y="563387"/>
        <a:ext cx="1545106" cy="904550"/>
      </dsp:txXfrm>
    </dsp:sp>
    <dsp:sp modelId="{937DFE85-04AE-4966-904F-C4A64706C98B}">
      <dsp:nvSpPr>
        <dsp:cNvPr id="0" name=""/>
        <dsp:cNvSpPr/>
      </dsp:nvSpPr>
      <dsp:spPr>
        <a:xfrm>
          <a:off x="4008834" y="81709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>
        <a:off x="4008834" y="896519"/>
        <a:ext cx="237646" cy="238286"/>
      </dsp:txXfrm>
    </dsp:sp>
    <dsp:sp modelId="{844664F0-6045-45A1-B9CB-86DA4FF5006F}">
      <dsp:nvSpPr>
        <dsp:cNvPr id="0" name=""/>
        <dsp:cNvSpPr/>
      </dsp:nvSpPr>
      <dsp:spPr>
        <a:xfrm>
          <a:off x="4489251" y="535245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Similar word embedding</a:t>
          </a:r>
          <a:endParaRPr lang="th-TH" sz="2100" kern="1200"/>
        </a:p>
      </dsp:txBody>
      <dsp:txXfrm>
        <a:off x="4517393" y="563387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98A8C-F4FB-42B0-AC61-33056AFE483C}" type="datetimeFigureOut">
              <a:rPr lang="th-TH" smtClean="0"/>
              <a:t>24/06/66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28B8B-A203-4C63-85CC-BB399B930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19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08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467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12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16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079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747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619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912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74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82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14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127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52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8130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70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9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word embedding. You will see that cat and kitten are more similar relative to dog and house, so their embeddings are more similar.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950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241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17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43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87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98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28B8B-A203-4C63-85CC-BB399B93077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831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77867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2B4A9D"/>
                </a:solidFill>
                <a:latin typeface="Arial Bold"/>
              </a:rPr>
              <a:t>Contextualized vs. Static Word Embeddings for Word-based Analysis of Opposing Opinions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400" dirty="0">
                <a:solidFill>
                  <a:srgbClr val="DB5300"/>
                </a:solidFill>
                <a:latin typeface="Arial Bold"/>
              </a:rPr>
              <a:t>Wassakorn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Sarakul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Attapol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T Rutherford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Department of Linguistics, Faculty of Arts, Chulalongkorn University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A731-C3E6-E53D-5DF0-71A4ECAB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5F838-F497-902B-3084-DA9ACACF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4350" y="1949641"/>
            <a:ext cx="8207451" cy="1844200"/>
          </a:xfrm>
        </p:spPr>
      </p:pic>
    </p:spTree>
    <p:extLst>
      <p:ext uri="{BB962C8B-B14F-4D97-AF65-F5344CB8AC3E}">
        <p14:creationId xmlns:p14="http://schemas.microsoft.com/office/powerpoint/2010/main" val="302048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0C1E-1265-1742-E522-FBFA6988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3E1B-986E-C658-4EF6-345E3F05D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Dataset: The 2020–2022 Thai protests Twitter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th-TH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6C5CB5-7159-F022-15D9-A5AF11B40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78568"/>
              </p:ext>
            </p:extLst>
          </p:nvPr>
        </p:nvGraphicFramePr>
        <p:xfrm>
          <a:off x="2034988" y="2598894"/>
          <a:ext cx="8477069" cy="180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694">
                  <a:extLst>
                    <a:ext uri="{9D8B030D-6E8A-4147-A177-3AD203B41FA5}">
                      <a16:colId xmlns:a16="http://schemas.microsoft.com/office/drawing/2014/main" val="265333090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995636227"/>
                    </a:ext>
                  </a:extLst>
                </a:gridCol>
                <a:gridCol w="1744575">
                  <a:extLst>
                    <a:ext uri="{9D8B030D-6E8A-4147-A177-3AD203B41FA5}">
                      <a16:colId xmlns:a16="http://schemas.microsoft.com/office/drawing/2014/main" val="63821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Corpus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Tweets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45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Protest Twitter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Protest Twitter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34,186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61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 Twitter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 Twitter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30,106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75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Protest Twitter - small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Protest Twitter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3,419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49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 Twitter - small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Opposition Twitter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3,011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9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37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0EDF-3778-47AD-60A3-5E0BFD7C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E7E9-FD67-3DC0-9A9C-8FC3B870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focus word:</a:t>
            </a:r>
          </a:p>
          <a:p>
            <a:pPr lvl="1"/>
            <a:r>
              <a:rPr lang="th-TH" dirty="0"/>
              <a:t>แกง “</a:t>
            </a:r>
            <a:r>
              <a:rPr lang="en-US" dirty="0"/>
              <a:t>v. deceive”</a:t>
            </a:r>
          </a:p>
          <a:p>
            <a:pPr lvl="1"/>
            <a:r>
              <a:rPr lang="th-TH" dirty="0"/>
              <a:t>ม็อบ “</a:t>
            </a:r>
            <a:r>
              <a:rPr lang="en-US" dirty="0"/>
              <a:t>protest”</a:t>
            </a:r>
          </a:p>
          <a:p>
            <a:pPr lvl="1"/>
            <a:r>
              <a:rPr lang="th-TH" dirty="0"/>
              <a:t>เรียกร้อง “</a:t>
            </a:r>
            <a:r>
              <a:rPr lang="en-US" dirty="0"/>
              <a:t>demand/call for”</a:t>
            </a:r>
          </a:p>
          <a:p>
            <a:pPr lvl="1"/>
            <a:r>
              <a:rPr lang="th-TH" dirty="0" err="1"/>
              <a:t>สลิ่ม</a:t>
            </a:r>
            <a:r>
              <a:rPr lang="th-TH" dirty="0"/>
              <a:t> “</a:t>
            </a:r>
            <a:r>
              <a:rPr lang="en-US" dirty="0"/>
              <a:t>Sa-</a:t>
            </a:r>
            <a:r>
              <a:rPr lang="en-US" dirty="0" err="1"/>
              <a:t>lim</a:t>
            </a:r>
            <a:r>
              <a:rPr lang="en-US" dirty="0"/>
              <a:t>”</a:t>
            </a:r>
          </a:p>
          <a:p>
            <a:pPr lvl="1"/>
            <a:r>
              <a:rPr lang="th-TH" dirty="0"/>
              <a:t>ชาติ “</a:t>
            </a:r>
            <a:r>
              <a:rPr lang="en-US" dirty="0"/>
              <a:t>nation”</a:t>
            </a:r>
          </a:p>
          <a:p>
            <a:pPr lvl="1"/>
            <a:r>
              <a:rPr lang="th-TH" dirty="0"/>
              <a:t>ประชาชน “</a:t>
            </a:r>
            <a:r>
              <a:rPr lang="en-US" dirty="0"/>
              <a:t>people”</a:t>
            </a:r>
          </a:p>
          <a:p>
            <a:pPr lvl="1"/>
            <a:r>
              <a:rPr lang="th-TH" dirty="0"/>
              <a:t>ประเทศ “</a:t>
            </a:r>
            <a:r>
              <a:rPr lang="en-US" dirty="0"/>
              <a:t>country”</a:t>
            </a:r>
          </a:p>
          <a:p>
            <a:pPr lvl="1"/>
            <a:r>
              <a:rPr lang="th-TH" dirty="0"/>
              <a:t>ภาษี “</a:t>
            </a:r>
            <a:r>
              <a:rPr lang="en-US" dirty="0"/>
              <a:t>tax”</a:t>
            </a:r>
          </a:p>
          <a:p>
            <a:pPr lvl="1"/>
            <a:r>
              <a:rPr lang="th-TH" dirty="0"/>
              <a:t>รัฐบาล “</a:t>
            </a:r>
            <a:r>
              <a:rPr lang="en-US" dirty="0"/>
              <a:t>government”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528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C478-5E0C-5F76-02C7-13260F1F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C036-CEE9-CC5B-505B-5CD3B5220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9 selected focus word in 3 following criteria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Syntactic</a:t>
            </a:r>
            <a:r>
              <a:rPr lang="en-US" dirty="0"/>
              <a:t> relation (same syntactic tree)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Semantic</a:t>
            </a:r>
            <a:r>
              <a:rPr lang="en-US" dirty="0"/>
              <a:t> relation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Usefulness (ability to express corpus specific opinion)</a:t>
            </a:r>
            <a:endParaRPr lang="th-TH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3E173D7-08AE-B353-045A-99EFE49AE560}"/>
              </a:ext>
            </a:extLst>
          </p:cNvPr>
          <p:cNvSpPr/>
          <p:nvPr/>
        </p:nvSpPr>
        <p:spPr>
          <a:xfrm>
            <a:off x="8700247" y="2380129"/>
            <a:ext cx="295835" cy="645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2BA78-FC6D-E4D1-9F52-FB33FB9A7F37}"/>
              </a:ext>
            </a:extLst>
          </p:cNvPr>
          <p:cNvSpPr txBox="1"/>
          <p:nvPr/>
        </p:nvSpPr>
        <p:spPr>
          <a:xfrm>
            <a:off x="9090211" y="2563923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Lexical Relation</a:t>
            </a:r>
            <a:endParaRPr lang="th-TH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2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E9FB-F462-9B3E-03D8-6BE6B982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325563"/>
          </a:xfrm>
        </p:spPr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8BB2-A7A0-A762-7B0E-A2B4467F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253331"/>
            <a:ext cx="9673856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How does pre-training affect the output of the static word embeddings in the word-based opinion analysis task?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E9B95-822B-E3F9-D092-B74172426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62747"/>
            <a:ext cx="114300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10BC2-8708-76C1-3C19-B2C8B9DA70AF}"/>
              </a:ext>
            </a:extLst>
          </p:cNvPr>
          <p:cNvSpPr txBox="1"/>
          <p:nvPr/>
        </p:nvSpPr>
        <p:spPr>
          <a:xfrm>
            <a:off x="1398494" y="5968760"/>
            <a:ext cx="925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Pre-training improve embedding quality in small dataset, but yield reverse effect in large dataset.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633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F94E-5E5A-9443-A824-60844F86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98"/>
            <a:ext cx="10515600" cy="1325563"/>
          </a:xfrm>
        </p:spPr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6D3B-8A5F-CAA6-C078-46684437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171202"/>
            <a:ext cx="96738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How does pre-training affect the output of the static word embeddings in the word-based opinion analysis task?</a:t>
            </a:r>
          </a:p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76CF2-C442-4FBB-9025-F856A8ECC1C4}"/>
              </a:ext>
            </a:extLst>
          </p:cNvPr>
          <p:cNvSpPr txBox="1"/>
          <p:nvPr/>
        </p:nvSpPr>
        <p:spPr>
          <a:xfrm>
            <a:off x="1519702" y="5522540"/>
            <a:ext cx="99943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small dataset, static word embedding is not effective in word-based analysis regardless of pre-training.</a:t>
            </a:r>
          </a:p>
          <a:p>
            <a:r>
              <a:rPr lang="en-US" dirty="0"/>
              <a:t>In large dataset, pre-training leads to fewer useful words.</a:t>
            </a:r>
            <a:endParaRPr lang="th-T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21867-25A4-59D2-0243-4A48F2B7B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8765"/>
            <a:ext cx="11430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1314-E82D-3F65-F57C-6BF685D3D9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Q.1: The gigantic size of the general corpus dilutes the effect of the focus corpus</a:t>
            </a:r>
            <a:endParaRPr lang="th-TH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5C16D2-3901-C1DE-0A65-D4EE50BD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5726" y="-19948239"/>
            <a:ext cx="2296273" cy="405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th-TH" altLang="th-TH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th-TH" altLang="th-TH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th-TH" altLang="th-TH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b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General corpus: 4.33 GB</a:t>
            </a:r>
            <a:endParaRPr kumimoji="0" lang="th-TH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Focus corpus: ~2.0 MB each</a:t>
            </a:r>
            <a:endParaRPr kumimoji="0" lang="th-TH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BD9D44D-A9D0-C446-B689-61555461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3" y="2117398"/>
            <a:ext cx="2623203" cy="26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DB931EF-883B-BD07-B9CF-A6EEB077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33" y="2117398"/>
            <a:ext cx="2623203" cy="26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E2BD799-9D7F-BAD1-ED05-ED9F3C13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023" y="2698519"/>
            <a:ext cx="1018240" cy="10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90C74-5263-7BE4-ED8C-10453132A753}"/>
              </a:ext>
            </a:extLst>
          </p:cNvPr>
          <p:cNvSpPr txBox="1"/>
          <p:nvPr/>
        </p:nvSpPr>
        <p:spPr>
          <a:xfrm>
            <a:off x="1764084" y="4908176"/>
            <a:ext cx="2971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General corpus: 4.33 GB</a:t>
            </a:r>
            <a:endParaRPr lang="en-US" b="0" dirty="0">
              <a:effectLst/>
            </a:endParaRPr>
          </a:p>
          <a:p>
            <a:pPr algn="ctr"/>
            <a:r>
              <a:rPr lang="en-US" dirty="0"/>
              <a:t>Open-access Thai text corpus 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Lowphansirikul</a:t>
            </a:r>
            <a:r>
              <a:rPr lang="en-US" dirty="0"/>
              <a:t> et al., 2021b)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A113D-DF13-EAAD-9DD2-E62FF9237FE1}"/>
              </a:ext>
            </a:extLst>
          </p:cNvPr>
          <p:cNvSpPr txBox="1"/>
          <p:nvPr/>
        </p:nvSpPr>
        <p:spPr>
          <a:xfrm>
            <a:off x="8265006" y="4208929"/>
            <a:ext cx="30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Focus corpus: ~2.0 MB each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719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AB9-F72B-9E1C-6F8A-C8A21C15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5"/>
            <a:ext cx="10515600" cy="1325563"/>
          </a:xfrm>
        </p:spPr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4929-B190-CB53-3740-102DB46B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018801"/>
            <a:ext cx="9673856" cy="4351338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/>
              <a:t>2. Which of the two embeddings is more useful in delineating the opposing opinion in two opposing focus corpora?</a:t>
            </a:r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F52BB4-9CB8-90D4-DD88-8FB954E7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305424"/>
            <a:ext cx="5715000" cy="3533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C897F4-F404-90FA-3E86-DE002FA8CC3D}"/>
              </a:ext>
            </a:extLst>
          </p:cNvPr>
          <p:cNvSpPr txBox="1"/>
          <p:nvPr/>
        </p:nvSpPr>
        <p:spPr>
          <a:xfrm>
            <a:off x="1837765" y="5880003"/>
            <a:ext cx="865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Overall, </a:t>
            </a:r>
            <a:r>
              <a:rPr lang="en-US" dirty="0">
                <a:highlight>
                  <a:srgbClr val="FFFF00"/>
                </a:highlight>
              </a:rPr>
              <a:t>un-pre-trained</a:t>
            </a:r>
            <a:r>
              <a:rPr lang="en-US" dirty="0"/>
              <a:t> static word embedding is the most effective in word-based analysis.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257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BD41-8978-BA60-29B7-9C6127F2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42"/>
            <a:ext cx="10515600" cy="1325563"/>
          </a:xfrm>
        </p:spPr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8470-4016-1142-184D-840B5641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253331"/>
            <a:ext cx="9673856" cy="13255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2. Which of the two embeddings is more useful in delineating the opposing opinion in two opposing focus corpora?</a:t>
            </a: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BB477-E347-E03F-DDED-6EB9F1CD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14" y="2394228"/>
            <a:ext cx="6229350" cy="3857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559CC-2BDA-3B9B-11C8-9F2D8E42FD1C}"/>
              </a:ext>
            </a:extLst>
          </p:cNvPr>
          <p:cNvSpPr txBox="1"/>
          <p:nvPr/>
        </p:nvSpPr>
        <p:spPr>
          <a:xfrm>
            <a:off x="1679944" y="6251853"/>
            <a:ext cx="895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result still confirms that word-based analysis is not recommended for small-sized dataset.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645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9424-E989-421F-0B2C-8FA1B883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EC79-2DB8-2F06-350E-613115B95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3. How do static and contextualized word embeddings behave differently in word-based analysis?</a:t>
            </a:r>
          </a:p>
          <a:p>
            <a:pPr marL="0" indent="0" algn="just">
              <a:buNone/>
            </a:pP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97144-99A7-DB18-1502-072F4467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778125"/>
            <a:ext cx="5715000" cy="353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CD0474-DF30-A360-CFAC-D7875755E1AE}"/>
              </a:ext>
            </a:extLst>
          </p:cNvPr>
          <p:cNvSpPr txBox="1"/>
          <p:nvPr/>
        </p:nvSpPr>
        <p:spPr>
          <a:xfrm>
            <a:off x="2393576" y="6176963"/>
            <a:ext cx="356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Syntactic relation is the most useful.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938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Word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673856" cy="1787151"/>
          </a:xfrm>
        </p:spPr>
        <p:txBody>
          <a:bodyPr/>
          <a:lstStyle/>
          <a:p>
            <a:r>
              <a:rPr lang="en-US" dirty="0"/>
              <a:t>A vector that represent a word</a:t>
            </a:r>
          </a:p>
          <a:p>
            <a:r>
              <a:rPr lang="en-US" dirty="0"/>
              <a:t>Word embedding is based on the distributional hypothesis, which is that the meaning of a word is derived from its context. (Harris, 1954)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844262F-AAA3-B39C-ADAC-A207A8461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409715"/>
              </p:ext>
            </p:extLst>
          </p:nvPr>
        </p:nvGraphicFramePr>
        <p:xfrm>
          <a:off x="3048000" y="3290431"/>
          <a:ext cx="6096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2C00-29EC-ABBC-ECE9-CC596CB6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80"/>
            <a:ext cx="10515600" cy="1325563"/>
          </a:xfrm>
        </p:spPr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AB11C-86B5-5C55-ABA0-BA3E8C89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153272"/>
            <a:ext cx="967385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3. How do static and contextualized word embeddings behave differently in word-based analysis?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D5839-58A7-9274-855E-56CDF874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7445"/>
            <a:ext cx="114300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91594-027D-3053-D980-0A5698D88678}"/>
              </a:ext>
            </a:extLst>
          </p:cNvPr>
          <p:cNvSpPr txBox="1"/>
          <p:nvPr/>
        </p:nvSpPr>
        <p:spPr>
          <a:xfrm>
            <a:off x="1604683" y="5835880"/>
            <a:ext cx="628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Syntactic relation is the most useful relation regardless of models.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624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A29B-2AC3-E547-B087-53F5E090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A6B5A-FF45-80BD-B666-19440382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3. How do static and contextualized word embeddings behave differently in word-based analysis?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365D7-5A4D-FF15-4B99-2BF1127EC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00" y="2643188"/>
            <a:ext cx="5715000" cy="353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EE02F3-ED4B-315F-312A-A2F119CAB410}"/>
              </a:ext>
            </a:extLst>
          </p:cNvPr>
          <p:cNvSpPr txBox="1"/>
          <p:nvPr/>
        </p:nvSpPr>
        <p:spPr>
          <a:xfrm>
            <a:off x="1873624" y="6096000"/>
            <a:ext cx="4268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Un-pre-trained word2vec: </a:t>
            </a:r>
            <a:r>
              <a:rPr lang="en-US" dirty="0">
                <a:highlight>
                  <a:srgbClr val="FFFF00"/>
                </a:highlight>
              </a:rPr>
              <a:t>Syntactic</a:t>
            </a:r>
            <a:r>
              <a:rPr lang="en-US" dirty="0"/>
              <a:t> relation</a:t>
            </a:r>
          </a:p>
          <a:p>
            <a:r>
              <a:rPr lang="en-US" dirty="0"/>
              <a:t>Contextualized: </a:t>
            </a:r>
            <a:r>
              <a:rPr lang="en-US" dirty="0">
                <a:solidFill>
                  <a:srgbClr val="FF0000"/>
                </a:solidFill>
              </a:rPr>
              <a:t>Semantic</a:t>
            </a:r>
            <a:r>
              <a:rPr lang="en-US" dirty="0"/>
              <a:t> relation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6999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CE25-85E8-FABC-1E9B-558A2037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6F14-3A04-155E-6721-706C60AA5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Pre-training improve embedding quality in small-sized dataset, </a:t>
            </a:r>
          </a:p>
          <a:p>
            <a:pPr algn="just"/>
            <a:r>
              <a:rPr lang="en-US" sz="2400" dirty="0"/>
              <a:t>It is not advisory to do word-based analysis task in small-sized dataset.</a:t>
            </a:r>
          </a:p>
          <a:p>
            <a:pPr algn="just"/>
            <a:r>
              <a:rPr lang="en-US" sz="2400" dirty="0"/>
              <a:t>Un-pre-trained word2vec is useful for delineating the opposing opinion in two opposing focus corpora.</a:t>
            </a:r>
          </a:p>
          <a:p>
            <a:pPr algn="just"/>
            <a:r>
              <a:rPr lang="en-US" sz="2400" dirty="0"/>
              <a:t>Static word embedding is preferable than contextualized model, because syntactical-related similar word is useful for delineating the opposing opinion corpora. Word2vec gives similar word that are syntactically related to focus word, while contextualized model give semantic-related similar word. </a:t>
            </a:r>
          </a:p>
        </p:txBody>
      </p:sp>
    </p:spTree>
    <p:extLst>
      <p:ext uri="{BB962C8B-B14F-4D97-AF65-F5344CB8AC3E}">
        <p14:creationId xmlns:p14="http://schemas.microsoft.com/office/powerpoint/2010/main" val="22615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19DB-7BAA-0E96-9A5A-F13F3663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Q&amp;A</a:t>
            </a:r>
            <a:endParaRPr lang="th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41519-6EC3-BB77-25F0-F41342DF8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96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CA76-2729-EDCA-8D0E-0E7228007A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Examples of word embeddings in social sciences</a:t>
            </a:r>
            <a:endParaRPr lang="th-TH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3A129C-14AE-C9FC-BC75-C78674490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93014"/>
              </p:ext>
            </p:extLst>
          </p:nvPr>
        </p:nvGraphicFramePr>
        <p:xfrm>
          <a:off x="1679575" y="1825625"/>
          <a:ext cx="9674224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7112">
                  <a:extLst>
                    <a:ext uri="{9D8B030D-6E8A-4147-A177-3AD203B41FA5}">
                      <a16:colId xmlns:a16="http://schemas.microsoft.com/office/drawing/2014/main" val="1191761681"/>
                    </a:ext>
                  </a:extLst>
                </a:gridCol>
                <a:gridCol w="4837112">
                  <a:extLst>
                    <a:ext uri="{9D8B030D-6E8A-4147-A177-3AD203B41FA5}">
                      <a16:colId xmlns:a16="http://schemas.microsoft.com/office/drawing/2014/main" val="3895716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word embeddings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Contextualized word embeddings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8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Biases and stereotypes: (Garg et al., 2018)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uses of words in financial text: (</a:t>
                      </a:r>
                      <a:r>
                        <a:rPr lang="en-US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Montariol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2020)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83082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Macroeconomics: (Kaveh-Yazdy &amp; Zarifzadeh, 2021)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Semantics shift in financial text: (Hu et al., 2019)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66049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regulation: (Di Porto et al., 2021)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</a:t>
                      </a: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(classification): (</a:t>
                      </a:r>
                      <a:r>
                        <a:rPr lang="fr-FR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Hämäläinen</a:t>
                      </a: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2021)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97858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Immigrant Perspective: (Stoltz &amp; Taylor, 2021), (Nelson, 2021)</a:t>
                      </a:r>
                      <a:endParaRPr lang="fr-F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36637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Sinophobic</a:t>
                      </a: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</a:t>
                      </a:r>
                      <a:r>
                        <a:rPr lang="fr-FR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Tahmasbi</a:t>
                      </a:r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2021)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1619839"/>
                  </a:ext>
                </a:extLst>
              </a:tr>
              <a:tr h="5736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 Portrayal of Hong Kong's 2019-2020 protest: (McCarthy et al., 2021)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60911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71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4782-3491-7812-5DC8-20079086A9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Static word embedding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0143B-E0D4-714C-230F-F8BD979E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1825625"/>
            <a:ext cx="10627659" cy="48726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Input: Smooth like butter, like a criminal undercover </a:t>
            </a:r>
            <a:r>
              <a:rPr lang="en-US" dirty="0">
                <a:sym typeface="Wingdings" panose="05000000000000000000" pitchFamily="2" charset="2"/>
              </a:rPr>
              <a:t> 8 tokens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8183F-F77D-D2D6-C41C-E7E015328DEA}"/>
              </a:ext>
            </a:extLst>
          </p:cNvPr>
          <p:cNvSpPr txBox="1"/>
          <p:nvPr/>
        </p:nvSpPr>
        <p:spPr>
          <a:xfrm>
            <a:off x="726141" y="2652157"/>
            <a:ext cx="6537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“Smooth”, “like”, “butter”, “,”, “like”, “a”, “criminal”, “undercover”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9ADCD-0945-C356-488D-6E697EEEBDE1}"/>
              </a:ext>
            </a:extLst>
          </p:cNvPr>
          <p:cNvSpPr txBox="1"/>
          <p:nvPr/>
        </p:nvSpPr>
        <p:spPr>
          <a:xfrm>
            <a:off x="2817546" y="4156574"/>
            <a:ext cx="23545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Static word embedding</a:t>
            </a:r>
            <a:endParaRPr lang="th-TH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FB2987-CF25-6377-098F-FEFC73703F4A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994824" y="3021489"/>
            <a:ext cx="1" cy="113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754C6BA-C1F4-830F-2D83-EA590A2FD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52809"/>
              </p:ext>
            </p:extLst>
          </p:nvPr>
        </p:nvGraphicFramePr>
        <p:xfrm>
          <a:off x="6646196" y="3247167"/>
          <a:ext cx="480173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22">
                  <a:extLst>
                    <a:ext uri="{9D8B030D-6E8A-4147-A177-3AD203B41FA5}">
                      <a16:colId xmlns:a16="http://schemas.microsoft.com/office/drawing/2014/main" val="1837037265"/>
                    </a:ext>
                  </a:extLst>
                </a:gridCol>
                <a:gridCol w="3375211">
                  <a:extLst>
                    <a:ext uri="{9D8B030D-6E8A-4147-A177-3AD203B41FA5}">
                      <a16:colId xmlns:a16="http://schemas.microsoft.com/office/drawing/2014/main" val="611332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Smooth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[-0.3542, 0.2574, 0.0917,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4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like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[-0.0320, -0.1310, 0.4184,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5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butter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[0.1605, 0.4662, 0.0530,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43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,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[0.0602, -0.1017, 0.0564,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7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a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[-0.1567, 0.8709, -0.6458,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02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criminal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[0.8596, -0.2345, 0.7451, …]</a:t>
                      </a:r>
                      <a:endParaRPr lang="th-TH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5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undercover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[-0.9654, 0.1247, 0.6486, …]</a:t>
                      </a:r>
                      <a:endParaRPr lang="th-TH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96174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362419-6B87-AD9C-5C87-077AF4E66826}"/>
              </a:ext>
            </a:extLst>
          </p:cNvPr>
          <p:cNvCxnSpPr>
            <a:stCxn id="5" idx="3"/>
          </p:cNvCxnSpPr>
          <p:nvPr/>
        </p:nvCxnSpPr>
        <p:spPr>
          <a:xfrm>
            <a:off x="5172101" y="4341240"/>
            <a:ext cx="1148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C4A9C6-BBD8-3A91-EE85-4F20B2B0ACFA}"/>
              </a:ext>
            </a:extLst>
          </p:cNvPr>
          <p:cNvSpPr txBox="1"/>
          <p:nvPr/>
        </p:nvSpPr>
        <p:spPr>
          <a:xfrm>
            <a:off x="6646196" y="6308209"/>
            <a:ext cx="27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7 unique word embedding</a:t>
            </a:r>
            <a:endParaRPr lang="th-T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0514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B787-2878-ECC4-CDA5-9AFC49ACF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Contextualized word embedding</a:t>
            </a:r>
            <a:endParaRPr lang="th-TH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8E2BB6-9455-36B0-B840-092B8C13E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88355"/>
              </p:ext>
            </p:extLst>
          </p:nvPr>
        </p:nvGraphicFramePr>
        <p:xfrm>
          <a:off x="7390267" y="3021489"/>
          <a:ext cx="480173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768">
                  <a:extLst>
                    <a:ext uri="{9D8B030D-6E8A-4147-A177-3AD203B41FA5}">
                      <a16:colId xmlns:a16="http://schemas.microsoft.com/office/drawing/2014/main" val="143036107"/>
                    </a:ext>
                  </a:extLst>
                </a:gridCol>
                <a:gridCol w="3437965">
                  <a:extLst>
                    <a:ext uri="{9D8B030D-6E8A-4147-A177-3AD203B41FA5}">
                      <a16:colId xmlns:a16="http://schemas.microsoft.com/office/drawing/2014/main" val="2486336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Smooth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[-0.3542, 0.2574, 0.0917,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3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like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[-0.0320, -0.1310, 0.4184,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2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butter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[0.1605, 0.4662, 0.0530,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8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,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[0.0602, -0.1017, 0.0564,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1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like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[-0.330, -0.1152, 0.4544,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9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a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0" dirty="0">
                          <a:solidFill>
                            <a:sysClr val="windowText" lastClr="000000"/>
                          </a:solidFill>
                        </a:rPr>
                        <a:t>[-0.1567, 0.8709, -0.6458, …]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11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criminal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[0.8596, -0.2345, 0.7451, …]</a:t>
                      </a:r>
                      <a:endParaRPr lang="th-TH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+mn-cs"/>
                        </a:rPr>
                        <a:t>undercover</a:t>
                      </a:r>
                      <a:endParaRPr lang="th-TH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[-0.9654, 0.1247, 0.6486, …]</a:t>
                      </a:r>
                      <a:endParaRPr lang="th-TH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79101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EE472B-3419-3EA5-E9FF-9422D39C1040}"/>
              </a:ext>
            </a:extLst>
          </p:cNvPr>
          <p:cNvSpPr txBox="1">
            <a:spLocks/>
          </p:cNvSpPr>
          <p:nvPr/>
        </p:nvSpPr>
        <p:spPr>
          <a:xfrm>
            <a:off x="726141" y="1825625"/>
            <a:ext cx="10627659" cy="4872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Input: Smooth like butter, like a criminal undercover </a:t>
            </a:r>
            <a:r>
              <a:rPr lang="en-US">
                <a:sym typeface="Wingdings" panose="05000000000000000000" pitchFamily="2" charset="2"/>
              </a:rPr>
              <a:t> 8 tokens</a:t>
            </a:r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99D916-AB58-569A-F69D-A6651B59E6F1}"/>
              </a:ext>
            </a:extLst>
          </p:cNvPr>
          <p:cNvSpPr txBox="1"/>
          <p:nvPr/>
        </p:nvSpPr>
        <p:spPr>
          <a:xfrm>
            <a:off x="726141" y="2652157"/>
            <a:ext cx="6537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“Smooth”, “like”, “butter”, “,”, “like”, “a”, “criminal”, “undercover”</a:t>
            </a:r>
            <a:endParaRPr lang="th-TH" dirty="0"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EC946D-C0B1-B41A-4855-BD4FAD295384}"/>
              </a:ext>
            </a:extLst>
          </p:cNvPr>
          <p:cNvCxnSpPr>
            <a:cxnSpLocks/>
          </p:cNvCxnSpPr>
          <p:nvPr/>
        </p:nvCxnSpPr>
        <p:spPr>
          <a:xfrm flipH="1">
            <a:off x="3994824" y="3021489"/>
            <a:ext cx="1" cy="113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DFC87F-1843-D643-552E-7BBB5EF790CE}"/>
              </a:ext>
            </a:extLst>
          </p:cNvPr>
          <p:cNvSpPr txBox="1"/>
          <p:nvPr/>
        </p:nvSpPr>
        <p:spPr>
          <a:xfrm>
            <a:off x="2817546" y="4156574"/>
            <a:ext cx="3228576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Contextualized word embedding</a:t>
            </a:r>
            <a:endParaRPr lang="th-T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03E14F-7CA0-7B68-A680-1E9F9006F4A0}"/>
              </a:ext>
            </a:extLst>
          </p:cNvPr>
          <p:cNvCxnSpPr/>
          <p:nvPr/>
        </p:nvCxnSpPr>
        <p:spPr>
          <a:xfrm>
            <a:off x="6046122" y="4354687"/>
            <a:ext cx="1148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035C31-6693-B77A-81B3-ACB3A8278F2A}"/>
              </a:ext>
            </a:extLst>
          </p:cNvPr>
          <p:cNvSpPr txBox="1"/>
          <p:nvPr/>
        </p:nvSpPr>
        <p:spPr>
          <a:xfrm>
            <a:off x="7390267" y="6123543"/>
            <a:ext cx="2753831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 unique word embeddings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143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51AE-D0A7-A92A-605F-DE4E270B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  <a:endParaRPr lang="th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4331E-18D0-D1EA-8A88-83F712F0F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Static word embedding</a:t>
            </a:r>
            <a:endParaRPr lang="th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4B7DB-FEBD-2DEF-5DFF-09E9EB57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Word embedding from the model</a:t>
            </a:r>
            <a:endParaRPr lang="th-T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E7617-11BF-904A-94FC-1F4EC43AF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Contextualized word embedding</a:t>
            </a:r>
            <a:endParaRPr lang="th-T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9C1D2-EB7A-2880-8FE4-526880A93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highlight>
                  <a:srgbClr val="99FFCC"/>
                </a:highlight>
              </a:rPr>
              <a:t>Average</a:t>
            </a:r>
            <a:r>
              <a:rPr lang="en-US" dirty="0"/>
              <a:t> embedding of all embedding of that word</a:t>
            </a:r>
          </a:p>
          <a:p>
            <a:r>
              <a:rPr lang="en-US" dirty="0"/>
              <a:t>The averaged version of contextualized word embeddings retains the embedding quality and is the most effective pooling method (</a:t>
            </a:r>
            <a:r>
              <a:rPr lang="en-US" dirty="0" err="1"/>
              <a:t>Bommasani</a:t>
            </a:r>
            <a:r>
              <a:rPr lang="en-US" dirty="0"/>
              <a:t> et al., 2020).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692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A726-D1B8-920B-C852-B5231594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27E4E-2F7E-BC71-860C-5A0A0A13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0" y="1456484"/>
            <a:ext cx="5810180" cy="4338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006FA-2D0C-894F-6E1B-044CA82E2036}"/>
              </a:ext>
            </a:extLst>
          </p:cNvPr>
          <p:cNvSpPr txBox="1"/>
          <p:nvPr/>
        </p:nvSpPr>
        <p:spPr>
          <a:xfrm>
            <a:off x="2958353" y="5795109"/>
            <a:ext cx="865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https://lengyi.medium.com/word-embedding-word2vec-nlp-model-dbc4c892dfb9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333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1D6A-67B6-C51E-23BB-BCD85306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Word-based opinion analysis</a:t>
            </a:r>
            <a:endParaRPr lang="th-TH" dirty="0"/>
          </a:p>
        </p:txBody>
      </p:sp>
      <p:sp>
        <p:nvSpPr>
          <p:cNvPr id="11" name="Google Shape;111;p19">
            <a:extLst>
              <a:ext uri="{FF2B5EF4-FFF2-40B4-BE49-F238E27FC236}">
                <a16:creationId xmlns:a16="http://schemas.microsoft.com/office/drawing/2014/main" id="{B1FC5705-229A-5445-2EEB-7F98EF01200F}"/>
              </a:ext>
            </a:extLst>
          </p:cNvPr>
          <p:cNvSpPr txBox="1"/>
          <p:nvPr/>
        </p:nvSpPr>
        <p:spPr>
          <a:xfrm>
            <a:off x="1553985" y="1392164"/>
            <a:ext cx="2436900" cy="73863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4AA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Tweets before COVID-19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2" name="Google Shape;112;p19">
            <a:extLst>
              <a:ext uri="{FF2B5EF4-FFF2-40B4-BE49-F238E27FC236}">
                <a16:creationId xmlns:a16="http://schemas.microsoft.com/office/drawing/2014/main" id="{0CAC4FFB-E848-D3B1-E964-179986BBF535}"/>
              </a:ext>
            </a:extLst>
          </p:cNvPr>
          <p:cNvSpPr txBox="1"/>
          <p:nvPr/>
        </p:nvSpPr>
        <p:spPr>
          <a:xfrm>
            <a:off x="8022738" y="1321371"/>
            <a:ext cx="2436900" cy="738633"/>
          </a:xfrm>
          <a:prstGeom prst="rect">
            <a:avLst/>
          </a:prstGeom>
          <a:noFill/>
          <a:ln w="28575" cap="flat" cmpd="sng">
            <a:solidFill>
              <a:srgbClr val="79E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Tweets after COVID-19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3" name="Google Shape;113;p19">
            <a:extLst>
              <a:ext uri="{FF2B5EF4-FFF2-40B4-BE49-F238E27FC236}">
                <a16:creationId xmlns:a16="http://schemas.microsoft.com/office/drawing/2014/main" id="{B09EEBCC-2A09-C2EB-8083-F2CFFDC3C80D}"/>
              </a:ext>
            </a:extLst>
          </p:cNvPr>
          <p:cNvSpPr txBox="1"/>
          <p:nvPr/>
        </p:nvSpPr>
        <p:spPr>
          <a:xfrm>
            <a:off x="1313685" y="2409059"/>
            <a:ext cx="2917500" cy="73863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4AA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Word embedding before COVID-19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4" name="Google Shape;114;p19">
            <a:extLst>
              <a:ext uri="{FF2B5EF4-FFF2-40B4-BE49-F238E27FC236}">
                <a16:creationId xmlns:a16="http://schemas.microsoft.com/office/drawing/2014/main" id="{12577D4D-D696-5E2F-1769-62948E2E7555}"/>
              </a:ext>
            </a:extLst>
          </p:cNvPr>
          <p:cNvSpPr txBox="1"/>
          <p:nvPr/>
        </p:nvSpPr>
        <p:spPr>
          <a:xfrm>
            <a:off x="7902588" y="2370479"/>
            <a:ext cx="2677200" cy="738633"/>
          </a:xfrm>
          <a:prstGeom prst="rect">
            <a:avLst/>
          </a:prstGeom>
          <a:noFill/>
          <a:ln w="28575" cap="flat" cmpd="sng">
            <a:solidFill>
              <a:srgbClr val="79E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Word embedding after COVID-19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5" name="Google Shape;115;p19">
            <a:extLst>
              <a:ext uri="{FF2B5EF4-FFF2-40B4-BE49-F238E27FC236}">
                <a16:creationId xmlns:a16="http://schemas.microsoft.com/office/drawing/2014/main" id="{6CC8FB7F-DFFF-E504-6242-895F4C635DB1}"/>
              </a:ext>
            </a:extLst>
          </p:cNvPr>
          <p:cNvSpPr txBox="1"/>
          <p:nvPr/>
        </p:nvSpPr>
        <p:spPr>
          <a:xfrm>
            <a:off x="1858485" y="3496746"/>
            <a:ext cx="1827900" cy="73863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4AA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“china” embedding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6" name="Google Shape;116;p19">
            <a:extLst>
              <a:ext uri="{FF2B5EF4-FFF2-40B4-BE49-F238E27FC236}">
                <a16:creationId xmlns:a16="http://schemas.microsoft.com/office/drawing/2014/main" id="{6B58190B-7F86-4C6E-B741-06D9E3B72193}"/>
              </a:ext>
            </a:extLst>
          </p:cNvPr>
          <p:cNvSpPr txBox="1"/>
          <p:nvPr/>
        </p:nvSpPr>
        <p:spPr>
          <a:xfrm>
            <a:off x="8327238" y="3438413"/>
            <a:ext cx="1827900" cy="738633"/>
          </a:xfrm>
          <a:prstGeom prst="rect">
            <a:avLst/>
          </a:prstGeom>
          <a:noFill/>
          <a:ln w="28575" cap="flat" cmpd="sng">
            <a:solidFill>
              <a:srgbClr val="79E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“china” embedding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7" name="Google Shape;117;p19">
            <a:extLst>
              <a:ext uri="{FF2B5EF4-FFF2-40B4-BE49-F238E27FC236}">
                <a16:creationId xmlns:a16="http://schemas.microsoft.com/office/drawing/2014/main" id="{8D05FB6A-0137-FDF5-7CBD-52C2B037A880}"/>
              </a:ext>
            </a:extLst>
          </p:cNvPr>
          <p:cNvSpPr txBox="1"/>
          <p:nvPr/>
        </p:nvSpPr>
        <p:spPr>
          <a:xfrm>
            <a:off x="1553985" y="4566540"/>
            <a:ext cx="2436900" cy="73863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4AA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Most similar word of “china”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8" name="Google Shape;118;p19">
            <a:extLst>
              <a:ext uri="{FF2B5EF4-FFF2-40B4-BE49-F238E27FC236}">
                <a16:creationId xmlns:a16="http://schemas.microsoft.com/office/drawing/2014/main" id="{6683A368-BBEC-7910-2743-05AF24523FD4}"/>
              </a:ext>
            </a:extLst>
          </p:cNvPr>
          <p:cNvSpPr txBox="1"/>
          <p:nvPr/>
        </p:nvSpPr>
        <p:spPr>
          <a:xfrm>
            <a:off x="8022738" y="4566539"/>
            <a:ext cx="2436900" cy="738633"/>
          </a:xfrm>
          <a:prstGeom prst="rect">
            <a:avLst/>
          </a:prstGeom>
          <a:noFill/>
          <a:ln w="28575" cap="flat" cmpd="sng">
            <a:solidFill>
              <a:srgbClr val="79E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Most similar word of “china”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cxnSp>
        <p:nvCxnSpPr>
          <p:cNvPr id="19" name="Google Shape;119;p19">
            <a:extLst>
              <a:ext uri="{FF2B5EF4-FFF2-40B4-BE49-F238E27FC236}">
                <a16:creationId xmlns:a16="http://schemas.microsoft.com/office/drawing/2014/main" id="{904BEFBE-4475-FDDA-3C06-D3AD619C8F04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2772435" y="2130797"/>
            <a:ext cx="0" cy="278262"/>
          </a:xfrm>
          <a:prstGeom prst="straightConnector1">
            <a:avLst/>
          </a:prstGeom>
          <a:noFill/>
          <a:ln w="28575" cap="flat" cmpd="sng">
            <a:solidFill>
              <a:srgbClr val="F4AAA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120;p19">
            <a:extLst>
              <a:ext uri="{FF2B5EF4-FFF2-40B4-BE49-F238E27FC236}">
                <a16:creationId xmlns:a16="http://schemas.microsoft.com/office/drawing/2014/main" id="{9A51155D-9D59-3FCD-5BA0-863F7FEE7D28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2772435" y="3147692"/>
            <a:ext cx="0" cy="349054"/>
          </a:xfrm>
          <a:prstGeom prst="straightConnector1">
            <a:avLst/>
          </a:prstGeom>
          <a:noFill/>
          <a:ln w="28575" cap="flat" cmpd="sng">
            <a:solidFill>
              <a:srgbClr val="F4AAA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21;p19">
            <a:extLst>
              <a:ext uri="{FF2B5EF4-FFF2-40B4-BE49-F238E27FC236}">
                <a16:creationId xmlns:a16="http://schemas.microsoft.com/office/drawing/2014/main" id="{16E7AB6E-6A5C-54F6-3941-C6C1B1290C67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2772435" y="4235379"/>
            <a:ext cx="0" cy="331161"/>
          </a:xfrm>
          <a:prstGeom prst="straightConnector1">
            <a:avLst/>
          </a:prstGeom>
          <a:noFill/>
          <a:ln w="28575" cap="flat" cmpd="sng">
            <a:solidFill>
              <a:srgbClr val="F4AAA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Google Shape;126;p19">
            <a:extLst>
              <a:ext uri="{FF2B5EF4-FFF2-40B4-BE49-F238E27FC236}">
                <a16:creationId xmlns:a16="http://schemas.microsoft.com/office/drawing/2014/main" id="{BB83BA57-F27E-412C-AC34-4E908ECF99DB}"/>
              </a:ext>
            </a:extLst>
          </p:cNvPr>
          <p:cNvSpPr txBox="1"/>
          <p:nvPr/>
        </p:nvSpPr>
        <p:spPr>
          <a:xfrm>
            <a:off x="5263923" y="4400959"/>
            <a:ext cx="14857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Compare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27" name="Google Shape;127;p19">
            <a:extLst>
              <a:ext uri="{FF2B5EF4-FFF2-40B4-BE49-F238E27FC236}">
                <a16:creationId xmlns:a16="http://schemas.microsoft.com/office/drawing/2014/main" id="{F85110D3-F921-170F-D305-F67532236A20}"/>
              </a:ext>
            </a:extLst>
          </p:cNvPr>
          <p:cNvSpPr txBox="1"/>
          <p:nvPr/>
        </p:nvSpPr>
        <p:spPr>
          <a:xfrm>
            <a:off x="4993260" y="5341237"/>
            <a:ext cx="2027100" cy="738633"/>
          </a:xfrm>
          <a:prstGeom prst="rect">
            <a:avLst/>
          </a:prstGeom>
          <a:noFill/>
          <a:ln w="28575" cap="flat" cmpd="sng">
            <a:solidFill>
              <a:srgbClr val="FFF1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More Sinophobic word</a:t>
            </a:r>
            <a:endParaRPr dirty="0"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CFFE761-AD12-5E03-AAC3-1F7966C41BF7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9241188" y="2060004"/>
            <a:ext cx="0" cy="310475"/>
          </a:xfrm>
          <a:prstGeom prst="straightConnector1">
            <a:avLst/>
          </a:prstGeom>
          <a:ln w="28575">
            <a:solidFill>
              <a:srgbClr val="99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2FEB4A1-40E7-1B4E-4B61-32D9DCDAC17D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9241188" y="3109112"/>
            <a:ext cx="0" cy="329301"/>
          </a:xfrm>
          <a:prstGeom prst="straightConnector1">
            <a:avLst/>
          </a:prstGeom>
          <a:ln w="28575">
            <a:solidFill>
              <a:srgbClr val="99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F0145A3-E0AA-ABC2-B7B7-E9B82ADF4E54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9241188" y="4177046"/>
            <a:ext cx="0" cy="389493"/>
          </a:xfrm>
          <a:prstGeom prst="straightConnector1">
            <a:avLst/>
          </a:prstGeom>
          <a:ln w="28575">
            <a:solidFill>
              <a:srgbClr val="99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FDFD460-F335-21BE-82CA-896974A9FF61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3990885" y="4935856"/>
            <a:ext cx="403185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C5D433-9C5B-5A1D-F489-108B0069548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006810" y="4935856"/>
            <a:ext cx="0" cy="40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92F98DC-E758-7DA5-E213-732F8770CD74}"/>
              </a:ext>
            </a:extLst>
          </p:cNvPr>
          <p:cNvSpPr txBox="1"/>
          <p:nvPr/>
        </p:nvSpPr>
        <p:spPr>
          <a:xfrm>
            <a:off x="1313685" y="6308209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(Tahmasbi et al., 2021)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190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0D33-626B-835A-49E8-E4433238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word embeddings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67F3-4375-4A31-38AB-61AF44D7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word embedding: </a:t>
            </a:r>
            <a:r>
              <a:rPr lang="en-US" dirty="0">
                <a:highlight>
                  <a:srgbClr val="FFFF00"/>
                </a:highlight>
              </a:rPr>
              <a:t>word2vec (</a:t>
            </a:r>
            <a:r>
              <a:rPr lang="en-US" dirty="0" err="1">
                <a:highlight>
                  <a:srgbClr val="FFFF00"/>
                </a:highlight>
              </a:rPr>
              <a:t>Mikolov</a:t>
            </a:r>
            <a:r>
              <a:rPr lang="en-US" dirty="0">
                <a:highlight>
                  <a:srgbClr val="FFFF00"/>
                </a:highlight>
              </a:rPr>
              <a:t> et al., 2013)</a:t>
            </a:r>
            <a:r>
              <a:rPr lang="en-US" dirty="0"/>
              <a:t>, </a:t>
            </a:r>
            <a:r>
              <a:rPr lang="en-US" dirty="0" err="1"/>
              <a:t>fasttext</a:t>
            </a:r>
            <a:r>
              <a:rPr lang="en-US" dirty="0"/>
              <a:t> (Bojanowski et al., 2017), </a:t>
            </a:r>
            <a:r>
              <a:rPr lang="en-US" dirty="0" err="1"/>
              <a:t>GloVe</a:t>
            </a:r>
            <a:r>
              <a:rPr lang="en-US" dirty="0"/>
              <a:t> (Pennington et al., 2014).</a:t>
            </a:r>
          </a:p>
          <a:p>
            <a:r>
              <a:rPr lang="en-US" dirty="0"/>
              <a:t>Contextualized word embedding: </a:t>
            </a:r>
            <a:r>
              <a:rPr lang="en-US" dirty="0">
                <a:highlight>
                  <a:srgbClr val="99FFCC"/>
                </a:highlight>
              </a:rPr>
              <a:t>Bert (Devlin et al., 2018)</a:t>
            </a:r>
            <a:r>
              <a:rPr lang="en-US" dirty="0"/>
              <a:t>, </a:t>
            </a:r>
            <a:r>
              <a:rPr lang="en-US" dirty="0" err="1"/>
              <a:t>ELMo</a:t>
            </a:r>
            <a:r>
              <a:rPr lang="en-US" dirty="0"/>
              <a:t> (Peters et al., 2018)</a:t>
            </a:r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9435F-5AF2-14BA-73FF-30FF8AD3E1BD}"/>
              </a:ext>
            </a:extLst>
          </p:cNvPr>
          <p:cNvSpPr txBox="1"/>
          <p:nvPr/>
        </p:nvSpPr>
        <p:spPr>
          <a:xfrm>
            <a:off x="1277045" y="4146312"/>
            <a:ext cx="10619125" cy="1718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poor bird couldn't fly because it had a broken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wing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(Cambridge Dictionary, 2022a)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gunman shot the princess and ran to the east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wing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palace.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extreme right-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wing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party has dominated the discussion.” (Cambridge Dictionary, 2022a)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584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F21A-DCA5-0474-65DC-1EFAA0A4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E435-AAD2-421F-33F9-D0A31AF30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word-based analysis utilized static word embedding, and fewer works utilized contextualized word embedding.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work studied the differences between these two embeddings in word-based analysis tasks.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88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A9A-3CAC-4D71-23B4-544300D9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0FCD-1CD3-AA82-4233-41EF36B8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the pre-training process affect the output of the static word embeddings in the word-based opinion analysis task?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of the two embeddings is more effective in delineating the opposing opinion in two opposing focus corpora?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static and contextualized word embeddings behave differently in the word-based opinion analysis?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605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FFC4-810A-0E65-8B60-1B1E0030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4262B-7936-F89F-DB8C-3D70EFCD5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5278" y="1690688"/>
            <a:ext cx="773571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30F70-95FF-A8B6-2EDB-8059D7AE6216}"/>
              </a:ext>
            </a:extLst>
          </p:cNvPr>
          <p:cNvSpPr txBox="1"/>
          <p:nvPr/>
        </p:nvSpPr>
        <p:spPr>
          <a:xfrm>
            <a:off x="337823" y="2241177"/>
            <a:ext cx="37885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Un-pre-trained static word embedding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5BE33-9FCD-6DE5-3DCA-42ABAFA061A8}"/>
              </a:ext>
            </a:extLst>
          </p:cNvPr>
          <p:cNvSpPr txBox="1"/>
          <p:nvPr/>
        </p:nvSpPr>
        <p:spPr>
          <a:xfrm>
            <a:off x="337823" y="3614541"/>
            <a:ext cx="3669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Pre-trained static word embedding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E683B-93C1-9798-2D25-DE0B4248C3DA}"/>
              </a:ext>
            </a:extLst>
          </p:cNvPr>
          <p:cNvSpPr txBox="1"/>
          <p:nvPr/>
        </p:nvSpPr>
        <p:spPr>
          <a:xfrm>
            <a:off x="337823" y="4903694"/>
            <a:ext cx="3705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Contextualized word embedding</a:t>
            </a:r>
            <a:endParaRPr lang="th-TH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7E3181-2868-540A-22D5-E9933EA136A6}"/>
              </a:ext>
            </a:extLst>
          </p:cNvPr>
          <p:cNvSpPr/>
          <p:nvPr/>
        </p:nvSpPr>
        <p:spPr>
          <a:xfrm>
            <a:off x="5782235" y="3119718"/>
            <a:ext cx="1192067" cy="1192306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12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9C5E-33B2-9DC1-75D5-3818CC3F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0D5C-5677-4531-ECE4-85A34B6A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Embeddings</a:t>
            </a:r>
          </a:p>
          <a:p>
            <a:endParaRPr lang="th-TH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8F2BAAA-F129-F155-A7E0-D95835ED7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98353"/>
              </p:ext>
            </p:extLst>
          </p:nvPr>
        </p:nvGraphicFramePr>
        <p:xfrm>
          <a:off x="1995585" y="2602254"/>
          <a:ext cx="85164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118">
                  <a:extLst>
                    <a:ext uri="{9D8B030D-6E8A-4147-A177-3AD203B41FA5}">
                      <a16:colId xmlns:a16="http://schemas.microsoft.com/office/drawing/2014/main" val="3146263601"/>
                    </a:ext>
                  </a:extLst>
                </a:gridCol>
                <a:gridCol w="4482353">
                  <a:extLst>
                    <a:ext uri="{9D8B030D-6E8A-4147-A177-3AD203B41FA5}">
                      <a16:colId xmlns:a16="http://schemas.microsoft.com/office/drawing/2014/main" val="3509447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Architecture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2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Un-pre-trained static word embeddings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Word2vec (</a:t>
                      </a:r>
                      <a:r>
                        <a:rPr lang="en-US" dirty="0" err="1"/>
                        <a:t>Mikolov</a:t>
                      </a:r>
                      <a:r>
                        <a:rPr lang="en-US" dirty="0"/>
                        <a:t> et al., 2013)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0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Pre-trained static word embeddings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Word2vec (</a:t>
                      </a:r>
                      <a:r>
                        <a:rPr lang="en-US" dirty="0" err="1"/>
                        <a:t>Mikolov</a:t>
                      </a:r>
                      <a:r>
                        <a:rPr lang="en-US" dirty="0"/>
                        <a:t> et al., 2013)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1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Contextualized word embeddings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WangchanBERTa (Lowphansirikul et al., 2021)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1370</Words>
  <Application>Microsoft Office PowerPoint</Application>
  <PresentationFormat>Widescreen</PresentationFormat>
  <Paragraphs>221</Paragraphs>
  <Slides>28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Bold</vt:lpstr>
      <vt:lpstr>Arial Italics</vt:lpstr>
      <vt:lpstr>Calibri</vt:lpstr>
      <vt:lpstr>Proxima Nova</vt:lpstr>
      <vt:lpstr>Office Theme</vt:lpstr>
      <vt:lpstr>PowerPoint Presentation</vt:lpstr>
      <vt:lpstr>Word Embedding</vt:lpstr>
      <vt:lpstr>Example</vt:lpstr>
      <vt:lpstr>Word-based opinion analysis</vt:lpstr>
      <vt:lpstr>2 types of word embeddings</vt:lpstr>
      <vt:lpstr>Gaps</vt:lpstr>
      <vt:lpstr>Research Questions</vt:lpstr>
      <vt:lpstr>Our Approach</vt:lpstr>
      <vt:lpstr>Experiment setup</vt:lpstr>
      <vt:lpstr>Experiment setup</vt:lpstr>
      <vt:lpstr>Experiment setup</vt:lpstr>
      <vt:lpstr>Experiment setup</vt:lpstr>
      <vt:lpstr>Experiment setup</vt:lpstr>
      <vt:lpstr>Results and Discussion</vt:lpstr>
      <vt:lpstr>Results and Discussion</vt:lpstr>
      <vt:lpstr>Q.1: The gigantic size of the general corpus dilutes the effect of the focus corpus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</vt:lpstr>
      <vt:lpstr>THANK YOU</vt:lpstr>
      <vt:lpstr>Q&amp;A</vt:lpstr>
      <vt:lpstr>Examples of word embeddings in social sciences</vt:lpstr>
      <vt:lpstr>Static word embedding</vt:lpstr>
      <vt:lpstr>Contextualized word embedding</vt:lpstr>
      <vt:lpstr>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วรรษกร สาระกุล</cp:lastModifiedBy>
  <cp:revision>21</cp:revision>
  <dcterms:created xsi:type="dcterms:W3CDTF">2023-05-16T14:53:12Z</dcterms:created>
  <dcterms:modified xsi:type="dcterms:W3CDTF">2023-06-24T05:42:49Z</dcterms:modified>
</cp:coreProperties>
</file>