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76" r:id="rId4"/>
    <p:sldId id="261" r:id="rId5"/>
    <p:sldId id="274" r:id="rId6"/>
    <p:sldId id="266" r:id="rId7"/>
    <p:sldId id="277" r:id="rId8"/>
    <p:sldId id="267" r:id="rId9"/>
    <p:sldId id="271" r:id="rId10"/>
    <p:sldId id="279" r:id="rId11"/>
    <p:sldId id="263" r:id="rId12"/>
    <p:sldId id="273" r:id="rId13"/>
    <p:sldId id="280" r:id="rId14"/>
    <p:sldId id="265" r:id="rId15"/>
    <p:sldId id="258" r:id="rId16"/>
    <p:sldId id="282" r:id="rId17"/>
    <p:sldId id="283" r:id="rId18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C000"/>
    <a:srgbClr val="A5A5A5"/>
    <a:srgbClr val="ED7D31"/>
    <a:srgbClr val="4472C4"/>
    <a:srgbClr val="000000"/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3"/>
    <p:restoredTop sz="80000" autoAdjust="0"/>
  </p:normalViewPr>
  <p:slideViewPr>
    <p:cSldViewPr snapToGrid="0">
      <p:cViewPr varScale="1">
        <p:scale>
          <a:sx n="125" d="100"/>
          <a:sy n="125" d="100"/>
        </p:scale>
        <p:origin x="55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\Desktop\Conference\Slides\Data-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\Desktop\Conference\Slides\Data-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\Desktop\Conference\Slides\Data-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\Desktop\Conference\Slides\Results%20cha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\Desktop\Conference\Slides\Data-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PISA Reading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PISA!$B$1</c:f>
              <c:strCache>
                <c:ptCount val="1"/>
                <c:pt idx="0">
                  <c:v>Thai student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PISA!$A$2:$A$8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PISA!$B$2:$B$8</c:f>
              <c:numCache>
                <c:formatCode>General</c:formatCode>
                <c:ptCount val="7"/>
                <c:pt idx="0">
                  <c:v>431</c:v>
                </c:pt>
                <c:pt idx="1">
                  <c:v>420</c:v>
                </c:pt>
                <c:pt idx="2">
                  <c:v>417</c:v>
                </c:pt>
                <c:pt idx="3">
                  <c:v>421</c:v>
                </c:pt>
                <c:pt idx="4">
                  <c:v>441</c:v>
                </c:pt>
                <c:pt idx="5">
                  <c:v>409</c:v>
                </c:pt>
                <c:pt idx="6">
                  <c:v>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46-4C4D-A67D-8AE399587D15}"/>
            </c:ext>
          </c:extLst>
        </c:ser>
        <c:ser>
          <c:idx val="1"/>
          <c:order val="1"/>
          <c:tx>
            <c:strRef>
              <c:f>PISA!$C$1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PISA!$A$2:$A$8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PISA!$C$2:$C$8</c:f>
              <c:numCache>
                <c:formatCode>General</c:formatCode>
                <c:ptCount val="7"/>
                <c:pt idx="0">
                  <c:v>493</c:v>
                </c:pt>
                <c:pt idx="1">
                  <c:v>494</c:v>
                </c:pt>
                <c:pt idx="2">
                  <c:v>489</c:v>
                </c:pt>
                <c:pt idx="3">
                  <c:v>493</c:v>
                </c:pt>
                <c:pt idx="4">
                  <c:v>496</c:v>
                </c:pt>
                <c:pt idx="5">
                  <c:v>493</c:v>
                </c:pt>
                <c:pt idx="6">
                  <c:v>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46-4C4D-A67D-8AE399587D1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35624720"/>
        <c:axId val="1235619440"/>
      </c:lineChart>
      <c:catAx>
        <c:axId val="123562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5619440"/>
        <c:crosses val="autoZero"/>
        <c:auto val="1"/>
        <c:lblAlgn val="ctr"/>
        <c:lblOffset val="100"/>
        <c:noMultiLvlLbl val="0"/>
      </c:catAx>
      <c:valAx>
        <c:axId val="1235619440"/>
        <c:scaling>
          <c:orientation val="minMax"/>
          <c:max val="510"/>
          <c:min val="3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3562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Average Tokens and Characters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Dataset!$B$11</c:f>
              <c:strCache>
                <c:ptCount val="1"/>
                <c:pt idx="0">
                  <c:v>Avg. Tokens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Dataset!$A$12:$A$14</c:f>
              <c:strCache>
                <c:ptCount val="3"/>
                <c:pt idx="0">
                  <c:v>Grade 4</c:v>
                </c:pt>
                <c:pt idx="1">
                  <c:v>Grade 5</c:v>
                </c:pt>
                <c:pt idx="2">
                  <c:v>Grade 6</c:v>
                </c:pt>
              </c:strCache>
            </c:strRef>
          </c:cat>
          <c:val>
            <c:numRef>
              <c:f>Dataset!$B$12:$B$14</c:f>
              <c:numCache>
                <c:formatCode>0</c:formatCode>
                <c:ptCount val="3"/>
                <c:pt idx="0">
                  <c:v>133.08359999999999</c:v>
                </c:pt>
                <c:pt idx="1">
                  <c:v>138.39570000000001</c:v>
                </c:pt>
                <c:pt idx="2">
                  <c:v>173.8135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07-41A9-84F6-F09FBA01C380}"/>
            </c:ext>
          </c:extLst>
        </c:ser>
        <c:ser>
          <c:idx val="1"/>
          <c:order val="1"/>
          <c:tx>
            <c:strRef>
              <c:f>Dataset!$C$11</c:f>
              <c:strCache>
                <c:ptCount val="1"/>
                <c:pt idx="0">
                  <c:v>Avg. Characters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Dataset!$A$12:$A$14</c:f>
              <c:strCache>
                <c:ptCount val="3"/>
                <c:pt idx="0">
                  <c:v>Grade 4</c:v>
                </c:pt>
                <c:pt idx="1">
                  <c:v>Grade 5</c:v>
                </c:pt>
                <c:pt idx="2">
                  <c:v>Grade 6</c:v>
                </c:pt>
              </c:strCache>
            </c:strRef>
          </c:cat>
          <c:val>
            <c:numRef>
              <c:f>Dataset!$C$12:$C$14</c:f>
              <c:numCache>
                <c:formatCode>0</c:formatCode>
                <c:ptCount val="3"/>
                <c:pt idx="0">
                  <c:v>507.13529999999997</c:v>
                </c:pt>
                <c:pt idx="1">
                  <c:v>524.91359999999997</c:v>
                </c:pt>
                <c:pt idx="2">
                  <c:v>656.82380000000001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07-41A9-84F6-F09FBA01C3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4584672"/>
        <c:axId val="1654579872"/>
      </c:barChart>
      <c:catAx>
        <c:axId val="165458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4579872"/>
        <c:crosses val="autoZero"/>
        <c:auto val="1"/>
        <c:lblAlgn val="ctr"/>
        <c:lblOffset val="100"/>
        <c:noMultiLvlLbl val="0"/>
      </c:catAx>
      <c:valAx>
        <c:axId val="165457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458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Numbers of Essays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Dataset!$B$6</c:f>
              <c:strCache>
                <c:ptCount val="1"/>
                <c:pt idx="0">
                  <c:v>No. Essays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Dataset!$A$7:$A$9</c:f>
              <c:strCache>
                <c:ptCount val="3"/>
                <c:pt idx="0">
                  <c:v>Grade 4</c:v>
                </c:pt>
                <c:pt idx="1">
                  <c:v>Grade 5</c:v>
                </c:pt>
                <c:pt idx="2">
                  <c:v>Grade 6</c:v>
                </c:pt>
              </c:strCache>
            </c:strRef>
          </c:cat>
          <c:val>
            <c:numRef>
              <c:f>Dataset!$B$7:$B$9</c:f>
              <c:numCache>
                <c:formatCode>#,##0</c:formatCode>
                <c:ptCount val="3"/>
                <c:pt idx="0">
                  <c:v>9582</c:v>
                </c:pt>
                <c:pt idx="1">
                  <c:v>10989</c:v>
                </c:pt>
                <c:pt idx="2">
                  <c:v>9540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D-4A1D-B36C-B8017E17F2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0208000"/>
        <c:axId val="1990200800"/>
      </c:barChart>
      <c:catAx>
        <c:axId val="19902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0200800"/>
        <c:crosses val="autoZero"/>
        <c:auto val="1"/>
        <c:lblAlgn val="ctr"/>
        <c:lblOffset val="100"/>
        <c:noMultiLvlLbl val="0"/>
      </c:catAx>
      <c:valAx>
        <c:axId val="19902008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020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rgbClr val="4472C4">
                <a:alpha val="40000"/>
              </a:srgb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A2-450E-B075-3BF4479FDE64}"/>
              </c:ext>
            </c:extLst>
          </c:dPt>
          <c:dLbls>
            <c:dLbl>
              <c:idx val="5"/>
              <c:layout>
                <c:manualLayout>
                  <c:x val="-3.8787061930138443E-2"/>
                  <c:y val="-0.1004690203417360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A2-450E-B075-3BF4479FDE64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Logistic Regression</c:v>
                </c:pt>
                <c:pt idx="1">
                  <c:v>kNN</c:v>
                </c:pt>
                <c:pt idx="2">
                  <c:v>SVM</c:v>
                </c:pt>
                <c:pt idx="3">
                  <c:v>Random Forest</c:v>
                </c:pt>
                <c:pt idx="4">
                  <c:v>Gradient Boosting</c:v>
                </c:pt>
                <c:pt idx="5">
                  <c:v>XGBoost</c:v>
                </c:pt>
                <c:pt idx="6">
                  <c:v>LSTM (BoW)</c:v>
                </c:pt>
                <c:pt idx="7">
                  <c:v>LSTM (w2v)</c:v>
                </c:pt>
                <c:pt idx="8">
                  <c:v>BERT-based</c:v>
                </c:pt>
                <c:pt idx="9">
                  <c:v>LSTM+CNN (BERT embedding)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0.76990000000000003</c:v>
                </c:pt>
                <c:pt idx="1">
                  <c:v>0.76080000000000003</c:v>
                </c:pt>
                <c:pt idx="2">
                  <c:v>0.7702</c:v>
                </c:pt>
                <c:pt idx="3">
                  <c:v>0.77429999999999999</c:v>
                </c:pt>
                <c:pt idx="4">
                  <c:v>0.77470000000000006</c:v>
                </c:pt>
                <c:pt idx="5">
                  <c:v>0.77549999999999997</c:v>
                </c:pt>
                <c:pt idx="6">
                  <c:v>0.76519999999999999</c:v>
                </c:pt>
                <c:pt idx="7">
                  <c:v>0.76790000000000003</c:v>
                </c:pt>
                <c:pt idx="8">
                  <c:v>0.75090000000000001</c:v>
                </c:pt>
                <c:pt idx="9">
                  <c:v>0.74929999999999997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1-48DC-8931-305795A92F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QWK</c:v>
                </c:pt>
              </c:strCache>
            </c:strRef>
          </c:tx>
          <c:spPr>
            <a:solidFill>
              <a:srgbClr val="ED7D31">
                <a:alpha val="40000"/>
              </a:srgb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A2-450E-B075-3BF4479FDE64}"/>
              </c:ext>
            </c:extLst>
          </c:dPt>
          <c:dLbls>
            <c:dLbl>
              <c:idx val="3"/>
              <c:numFmt formatCode="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A2-450E-B075-3BF4479FDE64}"/>
                </c:ext>
              </c:extLst>
            </c:dLbl>
            <c:numFmt formatCode="#,##0.000" sourceLinked="0"/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Logistic Regression</c:v>
                </c:pt>
                <c:pt idx="1">
                  <c:v>kNN</c:v>
                </c:pt>
                <c:pt idx="2">
                  <c:v>SVM</c:v>
                </c:pt>
                <c:pt idx="3">
                  <c:v>Random Forest</c:v>
                </c:pt>
                <c:pt idx="4">
                  <c:v>Gradient Boosting</c:v>
                </c:pt>
                <c:pt idx="5">
                  <c:v>XGBoost</c:v>
                </c:pt>
                <c:pt idx="6">
                  <c:v>LSTM (BoW)</c:v>
                </c:pt>
                <c:pt idx="7">
                  <c:v>LSTM (w2v)</c:v>
                </c:pt>
                <c:pt idx="8">
                  <c:v>BERT-based</c:v>
                </c:pt>
                <c:pt idx="9">
                  <c:v>LSTM+CNN (BERT embedding)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0.77259999999999995</c:v>
                </c:pt>
                <c:pt idx="1">
                  <c:v>0.77139999999999997</c:v>
                </c:pt>
                <c:pt idx="2">
                  <c:v>0.77480000000000004</c:v>
                </c:pt>
                <c:pt idx="3">
                  <c:v>0.79100000000000004</c:v>
                </c:pt>
                <c:pt idx="4">
                  <c:v>0.79090000000000005</c:v>
                </c:pt>
                <c:pt idx="5">
                  <c:v>0.78939999999999999</c:v>
                </c:pt>
                <c:pt idx="6">
                  <c:v>0.77680000000000005</c:v>
                </c:pt>
                <c:pt idx="7">
                  <c:v>0.7752</c:v>
                </c:pt>
                <c:pt idx="8">
                  <c:v>0.75670000000000004</c:v>
                </c:pt>
                <c:pt idx="9">
                  <c:v>0.7802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A1-48DC-8931-305795A92F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Precision</c:v>
                </c:pt>
              </c:strCache>
            </c:strRef>
          </c:tx>
          <c:spPr>
            <a:solidFill>
              <a:srgbClr val="A5A5A5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AA2-450E-B075-3BF4479FDE64}"/>
              </c:ext>
            </c:extLst>
          </c:dPt>
          <c:dLbls>
            <c:dLbl>
              <c:idx val="5"/>
              <c:layout>
                <c:manualLayout>
                  <c:x val="-1.1137983929251998E-16"/>
                  <c:y val="-0.23041361583426156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A2-450E-B075-3BF4479FDE64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Logistic Regression</c:v>
                </c:pt>
                <c:pt idx="1">
                  <c:v>kNN</c:v>
                </c:pt>
                <c:pt idx="2">
                  <c:v>SVM</c:v>
                </c:pt>
                <c:pt idx="3">
                  <c:v>Random Forest</c:v>
                </c:pt>
                <c:pt idx="4">
                  <c:v>Gradient Boosting</c:v>
                </c:pt>
                <c:pt idx="5">
                  <c:v>XGBoost</c:v>
                </c:pt>
                <c:pt idx="6">
                  <c:v>LSTM (BoW)</c:v>
                </c:pt>
                <c:pt idx="7">
                  <c:v>LSTM (w2v)</c:v>
                </c:pt>
                <c:pt idx="8">
                  <c:v>BERT-based</c:v>
                </c:pt>
                <c:pt idx="9">
                  <c:v>LSTM+CNN (BERT embedding)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0.75249999999999995</c:v>
                </c:pt>
                <c:pt idx="1">
                  <c:v>0.74129999999999996</c:v>
                </c:pt>
                <c:pt idx="2">
                  <c:v>0.75460000000000005</c:v>
                </c:pt>
                <c:pt idx="3">
                  <c:v>0.7621</c:v>
                </c:pt>
                <c:pt idx="4">
                  <c:v>0.76300000000000001</c:v>
                </c:pt>
                <c:pt idx="5">
                  <c:v>0.76459999999999995</c:v>
                </c:pt>
                <c:pt idx="6">
                  <c:v>0.73599999999999999</c:v>
                </c:pt>
                <c:pt idx="7">
                  <c:v>0.75180000000000002</c:v>
                </c:pt>
                <c:pt idx="8">
                  <c:v>0.73839999999999995</c:v>
                </c:pt>
                <c:pt idx="9">
                  <c:v>0.73470000000000002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A1-48DC-8931-305795A92F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Recall</c:v>
                </c:pt>
              </c:strCache>
            </c:strRef>
          </c:tx>
          <c:spPr>
            <a:solidFill>
              <a:srgbClr val="FFC000">
                <a:alpha val="60000"/>
              </a:srgb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A2-450E-B075-3BF4479FDE64}"/>
              </c:ext>
            </c:extLst>
          </c:dPt>
          <c:dLbls>
            <c:dLbl>
              <c:idx val="5"/>
              <c:layout>
                <c:manualLayout>
                  <c:x val="7.69069134432315E-2"/>
                  <c:y val="-0.1030169535866875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A2-450E-B075-3BF4479FDE64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Logistic Regression</c:v>
                </c:pt>
                <c:pt idx="1">
                  <c:v>kNN</c:v>
                </c:pt>
                <c:pt idx="2">
                  <c:v>SVM</c:v>
                </c:pt>
                <c:pt idx="3">
                  <c:v>Random Forest</c:v>
                </c:pt>
                <c:pt idx="4">
                  <c:v>Gradient Boosting</c:v>
                </c:pt>
                <c:pt idx="5">
                  <c:v>XGBoost</c:v>
                </c:pt>
                <c:pt idx="6">
                  <c:v>LSTM (BoW)</c:v>
                </c:pt>
                <c:pt idx="7">
                  <c:v>LSTM (w2v)</c:v>
                </c:pt>
                <c:pt idx="8">
                  <c:v>BERT-based</c:v>
                </c:pt>
                <c:pt idx="9">
                  <c:v>LSTM+CNN (BERT embedding)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0.76990000000000003</c:v>
                </c:pt>
                <c:pt idx="1">
                  <c:v>0.76080000000000003</c:v>
                </c:pt>
                <c:pt idx="2">
                  <c:v>0.75460000000000005</c:v>
                </c:pt>
                <c:pt idx="3">
                  <c:v>0.77429999999999999</c:v>
                </c:pt>
                <c:pt idx="4">
                  <c:v>0.77470000000000006</c:v>
                </c:pt>
                <c:pt idx="5">
                  <c:v>0.77549999999999997</c:v>
                </c:pt>
                <c:pt idx="6">
                  <c:v>0.76519999999999999</c:v>
                </c:pt>
                <c:pt idx="7">
                  <c:v>0.76790000000000003</c:v>
                </c:pt>
                <c:pt idx="8">
                  <c:v>0.75090000000000001</c:v>
                </c:pt>
                <c:pt idx="9">
                  <c:v>0.74909999999999999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A1-48DC-8931-305795A92F7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F1-score</c:v>
                </c:pt>
              </c:strCache>
            </c:strRef>
          </c:tx>
          <c:spPr>
            <a:solidFill>
              <a:srgbClr val="5B9BD5">
                <a:alpha val="69804"/>
              </a:srgb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AA2-450E-B075-3BF4479FDE64}"/>
              </c:ext>
            </c:extLst>
          </c:dPt>
          <c:dLbls>
            <c:dLbl>
              <c:idx val="5"/>
              <c:layout>
                <c:manualLayout>
                  <c:x val="6.4089139414063787E-2"/>
                  <c:y val="-0.1089052945552355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A2-450E-B075-3BF4479FDE64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Logistic Regression</c:v>
                </c:pt>
                <c:pt idx="1">
                  <c:v>kNN</c:v>
                </c:pt>
                <c:pt idx="2">
                  <c:v>SVM</c:v>
                </c:pt>
                <c:pt idx="3">
                  <c:v>Random Forest</c:v>
                </c:pt>
                <c:pt idx="4">
                  <c:v>Gradient Boosting</c:v>
                </c:pt>
                <c:pt idx="5">
                  <c:v>XGBoost</c:v>
                </c:pt>
                <c:pt idx="6">
                  <c:v>LSTM (BoW)</c:v>
                </c:pt>
                <c:pt idx="7">
                  <c:v>LSTM (w2v)</c:v>
                </c:pt>
                <c:pt idx="8">
                  <c:v>BERT-based</c:v>
                </c:pt>
                <c:pt idx="9">
                  <c:v>LSTM+CNN (BERT embedding)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0.74919999999999998</c:v>
                </c:pt>
                <c:pt idx="1">
                  <c:v>0.74280000000000002</c:v>
                </c:pt>
                <c:pt idx="2">
                  <c:v>0.74639999999999995</c:v>
                </c:pt>
                <c:pt idx="3">
                  <c:v>0.76070000000000004</c:v>
                </c:pt>
                <c:pt idx="4">
                  <c:v>0.76119999999999999</c:v>
                </c:pt>
                <c:pt idx="5">
                  <c:v>0.76119999999999999</c:v>
                </c:pt>
                <c:pt idx="6">
                  <c:v>0.7419</c:v>
                </c:pt>
                <c:pt idx="7">
                  <c:v>0.74880000000000002</c:v>
                </c:pt>
                <c:pt idx="8">
                  <c:v>0.73829999999999996</c:v>
                </c:pt>
                <c:pt idx="9">
                  <c:v>0.73580000000000001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A1-48DC-8931-305795A92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102160"/>
        <c:axId val="724307664"/>
      </c:barChart>
      <c:catAx>
        <c:axId val="43210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307664"/>
        <c:crosses val="autoZero"/>
        <c:auto val="1"/>
        <c:lblAlgn val="ctr"/>
        <c:lblOffset val="100"/>
        <c:noMultiLvlLbl val="0"/>
      </c:catAx>
      <c:valAx>
        <c:axId val="72430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10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'Results (2)'!$B$1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7094508046919299E-2"/>
                  <c:y val="-9.2201324778964894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0C-4870-9592-4AD7912FE2B4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'Results (2)'!$A$2:$A$5</c:f>
              <c:strCache>
                <c:ptCount val="4"/>
                <c:pt idx="0">
                  <c:v>LSTM (BoW)</c:v>
                </c:pt>
                <c:pt idx="1">
                  <c:v>LSTM (w2v)</c:v>
                </c:pt>
                <c:pt idx="2">
                  <c:v>BERT-based</c:v>
                </c:pt>
                <c:pt idx="3">
                  <c:v>LSTM+CNN (BERT embedding)</c:v>
                </c:pt>
              </c:strCache>
            </c:strRef>
          </c:cat>
          <c:val>
            <c:numRef>
              <c:f>'Results (2)'!$B$2:$B$5</c:f>
              <c:numCache>
                <c:formatCode>General</c:formatCode>
                <c:ptCount val="4"/>
                <c:pt idx="0">
                  <c:v>0.76519999999999999</c:v>
                </c:pt>
                <c:pt idx="1">
                  <c:v>0.76790000000000003</c:v>
                </c:pt>
                <c:pt idx="2">
                  <c:v>0.75090000000000001</c:v>
                </c:pt>
                <c:pt idx="3">
                  <c:v>0.74929999999999997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0C-4870-9592-4AD7912FE2B4}"/>
            </c:ext>
          </c:extLst>
        </c:ser>
        <c:ser>
          <c:idx val="1"/>
          <c:order val="1"/>
          <c:tx>
            <c:strRef>
              <c:f>'Results (2)'!$C$1</c:f>
              <c:strCache>
                <c:ptCount val="1"/>
                <c:pt idx="0">
                  <c:v>QWK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0C-4870-9592-4AD7912FE2B4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'Results (2)'!$A$2:$A$5</c:f>
              <c:strCache>
                <c:ptCount val="4"/>
                <c:pt idx="0">
                  <c:v>LSTM (BoW)</c:v>
                </c:pt>
                <c:pt idx="1">
                  <c:v>LSTM (w2v)</c:v>
                </c:pt>
                <c:pt idx="2">
                  <c:v>BERT-based</c:v>
                </c:pt>
                <c:pt idx="3">
                  <c:v>LSTM+CNN (BERT embedding)</c:v>
                </c:pt>
              </c:strCache>
            </c:strRef>
          </c:cat>
          <c:val>
            <c:numRef>
              <c:f>'Results (2)'!$C$2:$C$5</c:f>
              <c:numCache>
                <c:formatCode>General</c:formatCode>
                <c:ptCount val="4"/>
                <c:pt idx="0">
                  <c:v>0.77680000000000005</c:v>
                </c:pt>
                <c:pt idx="1">
                  <c:v>0.7752</c:v>
                </c:pt>
                <c:pt idx="2">
                  <c:v>0.75670000000000004</c:v>
                </c:pt>
                <c:pt idx="3">
                  <c:v>0.7802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0C-4870-9592-4AD7912FE2B4}"/>
            </c:ext>
          </c:extLst>
        </c:ser>
        <c:ser>
          <c:idx val="2"/>
          <c:order val="2"/>
          <c:tx>
            <c:strRef>
              <c:f>'Results (2)'!$D$1</c:f>
              <c:strCache>
                <c:ptCount val="1"/>
                <c:pt idx="0">
                  <c:v>Precision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6464406547238745E-2"/>
                  <c:y val="-0.22794216403688536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0C-4870-9592-4AD7912FE2B4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'Results (2)'!$A$2:$A$5</c:f>
              <c:strCache>
                <c:ptCount val="4"/>
                <c:pt idx="0">
                  <c:v>LSTM (BoW)</c:v>
                </c:pt>
                <c:pt idx="1">
                  <c:v>LSTM (w2v)</c:v>
                </c:pt>
                <c:pt idx="2">
                  <c:v>BERT-based</c:v>
                </c:pt>
                <c:pt idx="3">
                  <c:v>LSTM+CNN (BERT embedding)</c:v>
                </c:pt>
              </c:strCache>
            </c:strRef>
          </c:cat>
          <c:val>
            <c:numRef>
              <c:f>'Results (2)'!$D$2:$D$5</c:f>
              <c:numCache>
                <c:formatCode>General</c:formatCode>
                <c:ptCount val="4"/>
                <c:pt idx="0">
                  <c:v>0.73599999999999999</c:v>
                </c:pt>
                <c:pt idx="1">
                  <c:v>0.75180000000000002</c:v>
                </c:pt>
                <c:pt idx="2">
                  <c:v>0.73839999999999995</c:v>
                </c:pt>
                <c:pt idx="3">
                  <c:v>0.73470000000000002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0C-4870-9592-4AD7912FE2B4}"/>
            </c:ext>
          </c:extLst>
        </c:ser>
        <c:ser>
          <c:idx val="3"/>
          <c:order val="3"/>
          <c:tx>
            <c:strRef>
              <c:f>'Results (2)'!$E$1</c:f>
              <c:strCache>
                <c:ptCount val="1"/>
                <c:pt idx="0">
                  <c:v>Recall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063010149968055E-2"/>
                  <c:y val="-9.2201324778964866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0C-4870-9592-4AD7912FE2B4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'Results (2)'!$A$2:$A$5</c:f>
              <c:strCache>
                <c:ptCount val="4"/>
                <c:pt idx="0">
                  <c:v>LSTM (BoW)</c:v>
                </c:pt>
                <c:pt idx="1">
                  <c:v>LSTM (w2v)</c:v>
                </c:pt>
                <c:pt idx="2">
                  <c:v>BERT-based</c:v>
                </c:pt>
                <c:pt idx="3">
                  <c:v>LSTM+CNN (BERT embedding)</c:v>
                </c:pt>
              </c:strCache>
            </c:strRef>
          </c:cat>
          <c:val>
            <c:numRef>
              <c:f>'Results (2)'!$E$2:$E$5</c:f>
              <c:numCache>
                <c:formatCode>General</c:formatCode>
                <c:ptCount val="4"/>
                <c:pt idx="0">
                  <c:v>0.76519999999999999</c:v>
                </c:pt>
                <c:pt idx="1">
                  <c:v>0.76790000000000003</c:v>
                </c:pt>
                <c:pt idx="2">
                  <c:v>0.75090000000000001</c:v>
                </c:pt>
                <c:pt idx="3">
                  <c:v>0.74909999999999999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0C-4870-9592-4AD7912FE2B4}"/>
            </c:ext>
          </c:extLst>
        </c:ser>
        <c:ser>
          <c:idx val="4"/>
          <c:order val="4"/>
          <c:tx>
            <c:strRef>
              <c:f>'Results (2)'!$F$1</c:f>
              <c:strCache>
                <c:ptCount val="1"/>
                <c:pt idx="0">
                  <c:v>F1-score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7724609546599853E-2"/>
                  <c:y val="-0.253553643142153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0C-4870-9592-4AD7912FE2B4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'Results (2)'!$A$2:$A$5</c:f>
              <c:strCache>
                <c:ptCount val="4"/>
                <c:pt idx="0">
                  <c:v>LSTM (BoW)</c:v>
                </c:pt>
                <c:pt idx="1">
                  <c:v>LSTM (w2v)</c:v>
                </c:pt>
                <c:pt idx="2">
                  <c:v>BERT-based</c:v>
                </c:pt>
                <c:pt idx="3">
                  <c:v>LSTM+CNN (BERT embedding)</c:v>
                </c:pt>
              </c:strCache>
            </c:strRef>
          </c:cat>
          <c:val>
            <c:numRef>
              <c:f>'Results (2)'!$F$2:$F$5</c:f>
              <c:numCache>
                <c:formatCode>General</c:formatCode>
                <c:ptCount val="4"/>
                <c:pt idx="0">
                  <c:v>0.7419</c:v>
                </c:pt>
                <c:pt idx="1">
                  <c:v>0.74880000000000002</c:v>
                </c:pt>
                <c:pt idx="2">
                  <c:v>0.73829999999999996</c:v>
                </c:pt>
                <c:pt idx="3">
                  <c:v>0.73580000000000001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0C-4870-9592-4AD7912FE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718080"/>
        <c:axId val="555718560"/>
      </c:barChart>
      <c:catAx>
        <c:axId val="5557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718560"/>
        <c:crosses val="autoZero"/>
        <c:auto val="1"/>
        <c:lblAlgn val="ctr"/>
        <c:lblOffset val="100"/>
        <c:noMultiLvlLbl val="0"/>
      </c:catAx>
      <c:valAx>
        <c:axId val="555718560"/>
        <c:scaling>
          <c:orientation val="minMax"/>
          <c:max val="0.8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7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2179C-8A3F-4659-9422-CC0A52191085}" type="datetimeFigureOut">
              <a:rPr lang="en-US" smtClean="0"/>
              <a:t>24-Jun-23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B14CF-4FE5-4282-ACE3-DF039E6B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0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7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0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13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55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8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46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attention. If you have any questions, please let me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51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96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5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7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1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2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4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35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B14CF-4FE5-4282-ACE3-DF039E6B3F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5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0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1711795" y="1696426"/>
            <a:ext cx="907626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2B4A9D"/>
                </a:solidFill>
                <a:latin typeface="Arial Bold"/>
              </a:rPr>
              <a:t>A Comparison of Machine Learning and Neural Network Algorithms for an Automated Thai Essay Scoring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1208639" y="3034083"/>
            <a:ext cx="2987721" cy="1518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000" dirty="0">
                <a:solidFill>
                  <a:srgbClr val="DB5300"/>
                </a:solidFill>
                <a:latin typeface="Arial Bold"/>
              </a:rPr>
              <a:t>Suttichai Suriyasat</a:t>
            </a:r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Arial Italics"/>
              </a:rPr>
              <a:t>Department of Computer Engineering </a:t>
            </a:r>
            <a:br>
              <a:rPr lang="en-US" sz="1400" i="1" dirty="0">
                <a:solidFill>
                  <a:srgbClr val="000000"/>
                </a:solidFill>
                <a:latin typeface="Arial Italics"/>
              </a:rPr>
            </a:br>
            <a:r>
              <a:rPr lang="en-US" sz="1400" i="1" dirty="0">
                <a:solidFill>
                  <a:srgbClr val="000000"/>
                </a:solidFill>
                <a:latin typeface="Arial Italics"/>
              </a:rPr>
              <a:t>Chulalongkorn University</a:t>
            </a:r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Arial Italics"/>
              </a:rPr>
              <a:t>Thailand</a:t>
            </a:r>
            <a:endParaRPr lang="en-US" sz="3600" dirty="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Arial Bold"/>
              </a:rPr>
              <a:t>28</a:t>
            </a:r>
            <a:r>
              <a:rPr lang="en-US" sz="2000" baseline="30000" dirty="0">
                <a:latin typeface="Arial Bold"/>
              </a:rPr>
              <a:t>th</a:t>
            </a:r>
            <a:r>
              <a:rPr lang="en-US" sz="2000" dirty="0">
                <a:latin typeface="Arial Bold"/>
              </a:rPr>
              <a:t> June-1</a:t>
            </a:r>
            <a:r>
              <a:rPr lang="en-US" sz="2000" baseline="30000" dirty="0">
                <a:latin typeface="Arial Bold"/>
              </a:rPr>
              <a:t>st</a:t>
            </a:r>
            <a:r>
              <a:rPr lang="en-US" sz="2000" dirty="0">
                <a:latin typeface="Arial Bold"/>
              </a:rPr>
              <a:t> July 2023</a:t>
            </a:r>
          </a:p>
          <a:p>
            <a:pPr algn="ctr"/>
            <a:r>
              <a:rPr lang="en-US" sz="2000" dirty="0" err="1">
                <a:latin typeface="Arial Bold"/>
              </a:rPr>
              <a:t>Naresuan</a:t>
            </a:r>
            <a:r>
              <a:rPr lang="en-US" sz="2000" dirty="0">
                <a:latin typeface="Arial Bold"/>
              </a:rPr>
              <a:t> University </a:t>
            </a:r>
            <a:r>
              <a:rPr lang="en-US" sz="2000" dirty="0" err="1">
                <a:latin typeface="Arial Bold"/>
              </a:rPr>
              <a:t>Phitsanulok</a:t>
            </a:r>
            <a:r>
              <a:rPr lang="en-US" sz="2000" dirty="0">
                <a:latin typeface="Arial Bold"/>
              </a:rPr>
              <a:t>, THAILAND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2FC85-609E-7E7C-56C2-4FED2E929F15}"/>
              </a:ext>
            </a:extLst>
          </p:cNvPr>
          <p:cNvSpPr txBox="1"/>
          <p:nvPr/>
        </p:nvSpPr>
        <p:spPr>
          <a:xfrm>
            <a:off x="4452343" y="3034083"/>
            <a:ext cx="2879077" cy="1518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dirty="0">
                <a:solidFill>
                  <a:srgbClr val="DB5300"/>
                </a:solidFill>
                <a:latin typeface="Arial Bold"/>
              </a:rPr>
              <a:t>Sapa </a:t>
            </a:r>
            <a:r>
              <a:rPr lang="en-US" dirty="0" err="1">
                <a:solidFill>
                  <a:srgbClr val="DB5300"/>
                </a:solidFill>
                <a:latin typeface="Arial Bold"/>
              </a:rPr>
              <a:t>Chanyachatchawan</a:t>
            </a:r>
            <a:endParaRPr lang="en-US" dirty="0">
              <a:solidFill>
                <a:srgbClr val="DB5300"/>
              </a:solidFill>
              <a:latin typeface="Arial Bold"/>
            </a:endParaRPr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Arial Italics"/>
              </a:rPr>
              <a:t>The National Electronics and </a:t>
            </a:r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Arial Italics"/>
              </a:rPr>
              <a:t>Computer Technology Center </a:t>
            </a:r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Arial Italics"/>
              </a:rPr>
              <a:t>Thailand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D322E-E746-0386-D9F7-CB865197BC73}"/>
              </a:ext>
            </a:extLst>
          </p:cNvPr>
          <p:cNvSpPr txBox="1"/>
          <p:nvPr/>
        </p:nvSpPr>
        <p:spPr>
          <a:xfrm>
            <a:off x="7587403" y="3034083"/>
            <a:ext cx="2987721" cy="1518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dirty="0" err="1">
                <a:solidFill>
                  <a:srgbClr val="DB5300"/>
                </a:solidFill>
                <a:latin typeface="Arial Bold"/>
              </a:rPr>
              <a:t>Nuengwong</a:t>
            </a:r>
            <a:r>
              <a:rPr lang="en-US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dirty="0" err="1">
                <a:solidFill>
                  <a:srgbClr val="DB5300"/>
                </a:solidFill>
                <a:latin typeface="Arial Bold"/>
              </a:rPr>
              <a:t>Tuaycharoen</a:t>
            </a:r>
            <a:r>
              <a:rPr lang="en-US" dirty="0">
                <a:solidFill>
                  <a:srgbClr val="DB5300"/>
                </a:solidFill>
                <a:latin typeface="Arial Bold"/>
              </a:rPr>
              <a:t> </a:t>
            </a:r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Arial Italics"/>
              </a:rPr>
              <a:t>Department of Computer Engineering </a:t>
            </a:r>
            <a:br>
              <a:rPr lang="en-US" sz="1400" i="1" dirty="0">
                <a:solidFill>
                  <a:srgbClr val="000000"/>
                </a:solidFill>
                <a:latin typeface="Arial Italics"/>
              </a:rPr>
            </a:br>
            <a:r>
              <a:rPr lang="en-US" sz="1400" i="1" dirty="0">
                <a:solidFill>
                  <a:srgbClr val="000000"/>
                </a:solidFill>
                <a:latin typeface="Arial Italics"/>
              </a:rPr>
              <a:t>Chulalongkorn University</a:t>
            </a:r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Arial Italics"/>
              </a:rPr>
              <a:t>Thailand</a:t>
            </a:r>
            <a:endParaRPr lang="en-US" sz="3600" dirty="0">
              <a:solidFill>
                <a:srgbClr val="DB5300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704" y="1825625"/>
            <a:ext cx="9673856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ea typeface="Calibri" panose="020F0502020204030204" pitchFamily="34" charset="0"/>
              </a:rPr>
              <a:t>Accuracy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Quadratic weighted kappa (QWK)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TH" dirty="0"/>
              <a:t>Precision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TH" dirty="0"/>
              <a:t>Recall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TH" dirty="0"/>
              <a:t>F1-score</a:t>
            </a:r>
          </a:p>
        </p:txBody>
      </p:sp>
    </p:spTree>
    <p:extLst>
      <p:ext uri="{BB962C8B-B14F-4D97-AF65-F5344CB8AC3E}">
        <p14:creationId xmlns:p14="http://schemas.microsoft.com/office/powerpoint/2010/main" val="377536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ea typeface="Calibri" panose="020F0502020204030204" pitchFamily="34" charset="0"/>
              </a:rPr>
              <a:t>Best overall performing model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ea typeface="Calibri" panose="020F0502020204030204" pitchFamily="34" charset="0"/>
              </a:rPr>
              <a:t>Best traditional machine learning model with handcrafted linguistic and essay attribute features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ea typeface="Calibri" panose="020F0502020204030204" pitchFamily="34" charset="0"/>
              </a:rPr>
              <a:t>Best deep learning model with automatically extracted features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98425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Results</a:t>
            </a:r>
            <a:endParaRPr lang="en-TH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78F7AF-025C-D609-EF32-E5E37C9E77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08607"/>
              </p:ext>
            </p:extLst>
          </p:nvPr>
        </p:nvGraphicFramePr>
        <p:xfrm>
          <a:off x="2001520" y="1690688"/>
          <a:ext cx="8361680" cy="498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677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Deep Learning Models Results</a:t>
            </a:r>
            <a:endParaRPr lang="en-TH" sz="36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86B5A72-F4F0-FC8F-D553-D10766EB2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320971"/>
              </p:ext>
            </p:extLst>
          </p:nvPr>
        </p:nvGraphicFramePr>
        <p:xfrm>
          <a:off x="1889759" y="1534160"/>
          <a:ext cx="8707121" cy="495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33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864" y="1896745"/>
            <a:ext cx="902869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This study compared various machine learning and deep learning models for automated essay scoring written in Thai language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US" sz="2400" dirty="0" err="1"/>
              <a:t>XGBoost</a:t>
            </a:r>
            <a:r>
              <a:rPr lang="en-US" sz="2400" dirty="0"/>
              <a:t> model with handcrafted linguistic and essay attribute features outperforms other models in most scenarios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LSTM with the word2vec model has better performance than other deep learning models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Non-linguistic features such as time spent relate to the essay score</a:t>
            </a:r>
            <a:endParaRPr lang="en-TH" sz="2400" dirty="0"/>
          </a:p>
        </p:txBody>
      </p:sp>
    </p:spTree>
    <p:extLst>
      <p:ext uri="{BB962C8B-B14F-4D97-AF65-F5344CB8AC3E}">
        <p14:creationId xmlns:p14="http://schemas.microsoft.com/office/powerpoint/2010/main" val="48207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Works</a:t>
            </a:r>
            <a:endParaRPr lang="en-TH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5563CD3-073E-7553-876D-415B290BE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526349"/>
              </p:ext>
            </p:extLst>
          </p:nvPr>
        </p:nvGraphicFramePr>
        <p:xfrm>
          <a:off x="1997476" y="1895177"/>
          <a:ext cx="8389400" cy="354542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69754">
                  <a:extLst>
                    <a:ext uri="{9D8B030D-6E8A-4147-A177-3AD203B41FA5}">
                      <a16:colId xmlns:a16="http://schemas.microsoft.com/office/drawing/2014/main" val="3665510487"/>
                    </a:ext>
                  </a:extLst>
                </a:gridCol>
                <a:gridCol w="1027274">
                  <a:extLst>
                    <a:ext uri="{9D8B030D-6E8A-4147-A177-3AD203B41FA5}">
                      <a16:colId xmlns:a16="http://schemas.microsoft.com/office/drawing/2014/main" val="2619469162"/>
                    </a:ext>
                  </a:extLst>
                </a:gridCol>
                <a:gridCol w="1469313">
                  <a:extLst>
                    <a:ext uri="{9D8B030D-6E8A-4147-A177-3AD203B41FA5}">
                      <a16:colId xmlns:a16="http://schemas.microsoft.com/office/drawing/2014/main" val="585558443"/>
                    </a:ext>
                  </a:extLst>
                </a:gridCol>
                <a:gridCol w="1512893">
                  <a:extLst>
                    <a:ext uri="{9D8B030D-6E8A-4147-A177-3AD203B41FA5}">
                      <a16:colId xmlns:a16="http://schemas.microsoft.com/office/drawing/2014/main" val="1263897940"/>
                    </a:ext>
                  </a:extLst>
                </a:gridCol>
                <a:gridCol w="1410166">
                  <a:extLst>
                    <a:ext uri="{9D8B030D-6E8A-4147-A177-3AD203B41FA5}">
                      <a16:colId xmlns:a16="http://schemas.microsoft.com/office/drawing/2014/main" val="3806187919"/>
                    </a:ext>
                  </a:extLst>
                </a:gridCol>
              </a:tblGrid>
              <a:tr h="211926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Result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089509"/>
                  </a:ext>
                </a:extLst>
              </a:tr>
              <a:tr h="544952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More efficient processes for creating automated essay scoring frameworks: a demonstration of two algorithms [2]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lvl="0" indent="-9144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-Metrix</a:t>
                      </a:r>
                    </a:p>
                    <a:p>
                      <a:pPr marL="91440" lvl="0" indent="-9144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Bag-of-words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indent="-91440" algn="thaiDi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SVM</a:t>
                      </a:r>
                    </a:p>
                    <a:p>
                      <a:pPr marL="91440" indent="-91440" algn="thaiDi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CNN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QWK = 0.73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979017"/>
                  </a:ext>
                </a:extLst>
              </a:tr>
              <a:tr h="544952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Automated essay scoring by maximizing human-machine agreement [3]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indent="-91440" algn="thaiDi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Linguistics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indent="-91440" algn="thaiDi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Random forest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QWK = 0.78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265955"/>
                  </a:ext>
                </a:extLst>
              </a:tr>
              <a:tr h="544952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Automated essay scoring system based on rubric [4]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Japanese information literacy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indent="-91440" algn="thaiDi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Linguistics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indent="-91440" algn="thaiDi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SVM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Error rate = 0.429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7263971"/>
                  </a:ext>
                </a:extLst>
              </a:tr>
              <a:tr h="363302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Automated essay scoring based on two-stage learning [5]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indent="-91440" algn="thaiDi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Word embedding</a:t>
                      </a:r>
                    </a:p>
                    <a:p>
                      <a:pPr marL="91440" indent="-91440" algn="thaiDi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Linguistics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indent="-9144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LSTM +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XGBoost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QWK = 0.77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936631"/>
                  </a:ext>
                </a:extLst>
              </a:tr>
              <a:tr h="363302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neural approach to automated essay scoring [6]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indent="-91440" algn="thaiDi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Word embedding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indent="-91440" algn="thaiDi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CNN+LSTM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QWK = 0.76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617435"/>
                  </a:ext>
                </a:extLst>
              </a:tr>
              <a:tr h="409673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Neural Networks for Automated Essay Grading [7]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marR="0" lvl="0" indent="-9144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Word embedding</a:t>
                      </a:r>
                    </a:p>
                    <a:p>
                      <a:pPr marL="91440" marR="0" lvl="0" indent="-9144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TF-IDF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indent="-91440" algn="thaiDi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2-layer NN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QWK = 0.94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8953189"/>
                  </a:ext>
                </a:extLst>
              </a:tr>
              <a:tr h="409673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novel automated essay scoring approach for reliable higher educational assessments [8]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indent="-91440" algn="thaiDi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RoBERTa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embedding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" indent="-91440" algn="thaiDi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Bi-LSTM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QWK = 0.80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166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91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T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E0C4D-D39A-C5B9-5D46-7B32A726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541" y="1690688"/>
            <a:ext cx="84849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[1] OECD, PISA 2018 Results (Volume II): Where all students can succeed. OECD, 2019. </a:t>
            </a:r>
            <a:r>
              <a:rPr lang="en-US" sz="1200" dirty="0" err="1"/>
              <a:t>doi</a:t>
            </a:r>
            <a:r>
              <a:rPr lang="en-US" sz="1200" dirty="0"/>
              <a:t>: 10.1787/b5fd1b8f-en.</a:t>
            </a:r>
          </a:p>
          <a:p>
            <a:pPr marL="0" indent="0">
              <a:buNone/>
            </a:pPr>
            <a:r>
              <a:rPr lang="en-US" sz="1200" dirty="0"/>
              <a:t>[2] J. Shin and M. J. </a:t>
            </a:r>
            <a:r>
              <a:rPr lang="en-US" sz="1200" dirty="0" err="1"/>
              <a:t>Gierl</a:t>
            </a:r>
            <a:r>
              <a:rPr lang="en-US" sz="1200" dirty="0"/>
              <a:t>, “More efficient processes for creating automated essay scoring frameworks: a demonstration of two algorithms,” Language Testing, vol. 38, no. 2, pp. 247–272, Apr. 2021, </a:t>
            </a:r>
            <a:r>
              <a:rPr lang="en-US" sz="1200" dirty="0" err="1"/>
              <a:t>doi</a:t>
            </a:r>
            <a:r>
              <a:rPr lang="en-US" sz="1200" dirty="0"/>
              <a:t>: 10.1177/0265532220937830.</a:t>
            </a:r>
          </a:p>
          <a:p>
            <a:pPr marL="0" indent="0">
              <a:buNone/>
            </a:pPr>
            <a:r>
              <a:rPr lang="en-US" sz="1200" dirty="0"/>
              <a:t>[3] H. Chen and B. He, “Automated essay scoring by maximizing human-machine agreement,” in Proc. 2013 Conf. on Empirical Methods in Nat. Lang. Process., Seattle, Washington, USA: Association for Computational Linguistics, Oct. 2013, pp. 1741–1752.</a:t>
            </a:r>
          </a:p>
          <a:p>
            <a:pPr marL="0" indent="0">
              <a:buNone/>
            </a:pPr>
            <a:r>
              <a:rPr lang="en-US" sz="1200" dirty="0"/>
              <a:t>[4] M. Yamamoto, N. Umemura, and H. Kawano, “Automated essay scoring system based on rubric,” in Applied Computing &amp; Information Technology, vol. 727, R. Lee, Ed. Cham: Springer International Publishing, 2018, pp. 177–190. </a:t>
            </a:r>
            <a:r>
              <a:rPr lang="en-US" sz="1200" dirty="0" err="1"/>
              <a:t>doi</a:t>
            </a:r>
            <a:r>
              <a:rPr lang="en-US" sz="1200" dirty="0"/>
              <a:t>: 10.1007/978-3-319-64051-8_11.</a:t>
            </a:r>
          </a:p>
          <a:p>
            <a:pPr marL="0" indent="0">
              <a:buNone/>
            </a:pPr>
            <a:r>
              <a:rPr lang="en-US" sz="1200" dirty="0"/>
              <a:t>[5] J. Liu, Y. Xu, and Y. Zhu, “Automated essay scoring based on two-stage learning.” To be published. Accessed: May 22, 2023. [Online]. Available: http://arxiv.org/abs/1901.07744</a:t>
            </a:r>
          </a:p>
          <a:p>
            <a:pPr marL="0" indent="0">
              <a:buNone/>
            </a:pPr>
            <a:r>
              <a:rPr lang="en-US" sz="1200" dirty="0"/>
              <a:t>[6] K. </a:t>
            </a:r>
            <a:r>
              <a:rPr lang="en-US" sz="1200" dirty="0" err="1"/>
              <a:t>Taghipour</a:t>
            </a:r>
            <a:r>
              <a:rPr lang="en-US" sz="1200" dirty="0"/>
              <a:t> and H. T. Ng, “A neural approach to automated essay scoring,” in Proc. 2016 Conf. on Empirical Methods in Nat. Lang. Process., Austin, Texas, 2016, pp. 1882–1891.</a:t>
            </a:r>
          </a:p>
          <a:p>
            <a:pPr marL="0" indent="0">
              <a:buNone/>
            </a:pPr>
            <a:r>
              <a:rPr lang="en-US" sz="1200" dirty="0"/>
              <a:t>[7] H. T. T. Nguyen, “Neural Networks for Automated Essay Grading,” Dept. </a:t>
            </a:r>
            <a:r>
              <a:rPr lang="en-US" sz="1200" dirty="0" err="1"/>
              <a:t>Comput</a:t>
            </a:r>
            <a:r>
              <a:rPr lang="en-US" sz="1200" dirty="0"/>
              <a:t>. Sci., Stanford Univ., California, Stanford Rep. 1-11, 2016.</a:t>
            </a:r>
          </a:p>
          <a:p>
            <a:pPr marL="0" indent="0">
              <a:buNone/>
            </a:pPr>
            <a:r>
              <a:rPr lang="en-US" sz="1200" dirty="0"/>
              <a:t>[8] M. </a:t>
            </a:r>
            <a:r>
              <a:rPr lang="en-US" sz="1200" dirty="0" err="1"/>
              <a:t>Beseiso</a:t>
            </a:r>
            <a:r>
              <a:rPr lang="en-US" sz="1200" dirty="0"/>
              <a:t>, O. A. </a:t>
            </a:r>
            <a:r>
              <a:rPr lang="en-US" sz="1200" dirty="0" err="1"/>
              <a:t>Alzubi</a:t>
            </a:r>
            <a:r>
              <a:rPr lang="en-US" sz="1200" dirty="0"/>
              <a:t>, and H. </a:t>
            </a:r>
            <a:r>
              <a:rPr lang="en-US" sz="1200" dirty="0" err="1"/>
              <a:t>Rashaideh</a:t>
            </a:r>
            <a:r>
              <a:rPr lang="en-US" sz="1200" dirty="0"/>
              <a:t>, “A novel automated essay scoring approach for reliable higher educational assessments,” J </a:t>
            </a:r>
            <a:r>
              <a:rPr lang="en-US" sz="1200" dirty="0" err="1"/>
              <a:t>Comput</a:t>
            </a:r>
            <a:r>
              <a:rPr lang="en-US" sz="1200" dirty="0"/>
              <a:t> High Educ, vol. 33, no. 3, pp. 727–746, Dec. 2021, </a:t>
            </a:r>
            <a:r>
              <a:rPr lang="en-US" sz="1200" dirty="0" err="1"/>
              <a:t>doi</a:t>
            </a:r>
            <a:r>
              <a:rPr lang="en-US" sz="1200" dirty="0"/>
              <a:t>: 10.1007/s12528-021-09283-1.</a:t>
            </a:r>
          </a:p>
        </p:txBody>
      </p:sp>
    </p:spTree>
    <p:extLst>
      <p:ext uri="{BB962C8B-B14F-4D97-AF65-F5344CB8AC3E}">
        <p14:creationId xmlns:p14="http://schemas.microsoft.com/office/powerpoint/2010/main" val="45240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T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E0B35B-AD89-7FD3-C6BB-8A7F83F94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685435"/>
              </p:ext>
            </p:extLst>
          </p:nvPr>
        </p:nvGraphicFramePr>
        <p:xfrm>
          <a:off x="1953176" y="2698688"/>
          <a:ext cx="8130438" cy="365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D03B11-9CA0-BD28-8D02-8777B95AD742}"/>
              </a:ext>
            </a:extLst>
          </p:cNvPr>
          <p:cNvSpPr txBox="1">
            <a:spLocks/>
          </p:cNvSpPr>
          <p:nvPr/>
        </p:nvSpPr>
        <p:spPr>
          <a:xfrm>
            <a:off x="1831144" y="1711008"/>
            <a:ext cx="8990456" cy="309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Students from Thailand</a:t>
            </a:r>
            <a:r>
              <a:rPr lang="th-TH" sz="2400" dirty="0"/>
              <a:t> </a:t>
            </a:r>
            <a:r>
              <a:rPr lang="en-US" sz="2400" dirty="0"/>
              <a:t>have relatively low scores on reading literacy and tend to decline continuously.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EDAD-62BF-5033-39BA-25F9BA3F612B}"/>
              </a:ext>
            </a:extLst>
          </p:cNvPr>
          <p:cNvSpPr txBox="1">
            <a:spLocks/>
          </p:cNvSpPr>
          <p:nvPr/>
        </p:nvSpPr>
        <p:spPr>
          <a:xfrm>
            <a:off x="1564813" y="6466241"/>
            <a:ext cx="8130438" cy="258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effectLst/>
                <a:ea typeface="SimSun" panose="02010600030101010101" pitchFamily="2" charset="-122"/>
              </a:rPr>
              <a:t>[1] OECD, PISA 2018 Results (Volume II): Where all students can succeed. OECD, 2019. </a:t>
            </a:r>
            <a:r>
              <a:rPr lang="en-US" sz="1000" dirty="0" err="1">
                <a:effectLst/>
                <a:ea typeface="SimSun" panose="02010600030101010101" pitchFamily="2" charset="-122"/>
              </a:rPr>
              <a:t>doi</a:t>
            </a:r>
            <a:r>
              <a:rPr lang="en-US" sz="1000" dirty="0">
                <a:effectLst/>
                <a:ea typeface="SimSun" panose="02010600030101010101" pitchFamily="2" charset="-122"/>
              </a:rPr>
              <a:t>: 10.1787/b5fd1b8f-en.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7586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744" y="1825625"/>
            <a:ext cx="9040856" cy="4351338"/>
          </a:xfrm>
        </p:spPr>
        <p:txBody>
          <a:bodyPr/>
          <a:lstStyle/>
          <a:p>
            <a:r>
              <a:rPr lang="en-US" dirty="0"/>
              <a:t>Develop machine learning and neural network models for automated essay grading in Thai language</a:t>
            </a:r>
          </a:p>
          <a:p>
            <a:r>
              <a:rPr lang="en-US" dirty="0"/>
              <a:t>Reduce raters’ essay grading time and improve grading efficiency</a:t>
            </a:r>
          </a:p>
          <a:p>
            <a:r>
              <a:rPr lang="en-US" dirty="0"/>
              <a:t>Encourage students to work harder by providing prompt feedback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36715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Backgrounds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602" y="1825625"/>
            <a:ext cx="9310608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Traditional Machine Learning Models with Handcrafted Features: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Focus on linguistic features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Excellent agreement between system predictions and human rater's scores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Deep Learning Models with Word Embedding Features: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Automated feature extraction </a:t>
            </a:r>
            <a:r>
              <a:rPr lang="en-US" sz="2000" b="0" i="0" dirty="0">
                <a:effectLst/>
              </a:rPr>
              <a:t>using CNN and LSTM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Outperformed traditional models in the ASAP dataset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Transformers-based Models with Contextualized Embedding Features: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Leveraging pre-trained language models like BERT and </a:t>
            </a:r>
            <a:r>
              <a:rPr lang="en-US" sz="2000" b="0" i="0" dirty="0" err="1">
                <a:effectLst/>
              </a:rPr>
              <a:t>RoBERTa</a:t>
            </a:r>
            <a:endParaRPr lang="en-US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365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</a:t>
            </a:r>
            <a:endParaRPr lang="en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750EF-7627-E713-6113-30B7ED3814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3087" y="1705566"/>
            <a:ext cx="8495930" cy="44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5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statistics</a:t>
            </a:r>
            <a:endParaRPr lang="en-T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6E07B0-AA5B-E65A-58E4-F77B84580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420579"/>
              </p:ext>
            </p:extLst>
          </p:nvPr>
        </p:nvGraphicFramePr>
        <p:xfrm>
          <a:off x="6431280" y="2223558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AB7DA6A-DAA5-25C3-A68F-1310050E2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326307"/>
              </p:ext>
            </p:extLst>
          </p:nvPr>
        </p:nvGraphicFramePr>
        <p:xfrm>
          <a:off x="1971040" y="2223558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618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attributes</a:t>
            </a:r>
            <a:endParaRPr lang="en-T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B9792B-CBDE-DC3D-6916-40B5D175C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963478"/>
              </p:ext>
            </p:extLst>
          </p:nvPr>
        </p:nvGraphicFramePr>
        <p:xfrm>
          <a:off x="2497667" y="1690688"/>
          <a:ext cx="7196665" cy="458046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60883">
                  <a:extLst>
                    <a:ext uri="{9D8B030D-6E8A-4147-A177-3AD203B41FA5}">
                      <a16:colId xmlns:a16="http://schemas.microsoft.com/office/drawing/2014/main" val="3665510487"/>
                    </a:ext>
                  </a:extLst>
                </a:gridCol>
                <a:gridCol w="3141390">
                  <a:extLst>
                    <a:ext uri="{9D8B030D-6E8A-4147-A177-3AD203B41FA5}">
                      <a16:colId xmlns:a16="http://schemas.microsoft.com/office/drawing/2014/main" val="2619469162"/>
                    </a:ext>
                  </a:extLst>
                </a:gridCol>
                <a:gridCol w="1894392">
                  <a:extLst>
                    <a:ext uri="{9D8B030D-6E8A-4147-A177-3AD203B41FA5}">
                      <a16:colId xmlns:a16="http://schemas.microsoft.com/office/drawing/2014/main" val="585558443"/>
                    </a:ext>
                  </a:extLst>
                </a:gridCol>
              </a:tblGrid>
              <a:tr h="241077">
                <a:tc>
                  <a:txBody>
                    <a:bodyPr/>
                    <a:lstStyle/>
                    <a:p>
                      <a:pPr algn="thaiDist"/>
                      <a:r>
                        <a:rPr lang="de-DE" sz="1400" dirty="0">
                          <a:effectLst/>
                        </a:rPr>
                        <a:t>Attribute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Data type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089509"/>
                  </a:ext>
                </a:extLst>
              </a:tr>
              <a:tr h="241077">
                <a:tc>
                  <a:txBody>
                    <a:bodyPr/>
                    <a:lstStyle/>
                    <a:p>
                      <a:pPr algn="thaiDist"/>
                      <a:r>
                        <a:rPr lang="de-DE" sz="1400" dirty="0">
                          <a:effectLst/>
                        </a:rPr>
                        <a:t>id_diary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effectLst/>
                        </a:rPr>
                        <a:t>Essay ID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Numerical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979017"/>
                  </a:ext>
                </a:extLst>
              </a:tr>
              <a:tr h="241077">
                <a:tc>
                  <a:txBody>
                    <a:bodyPr/>
                    <a:lstStyle/>
                    <a:p>
                      <a:pPr algn="thaiDist"/>
                      <a:r>
                        <a:rPr lang="de-DE" sz="1400" dirty="0">
                          <a:effectLst/>
                        </a:rPr>
                        <a:t>title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effectLst/>
                        </a:rPr>
                        <a:t>Essay title written by student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Text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936631"/>
                  </a:ext>
                </a:extLst>
              </a:tr>
              <a:tr h="241077"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content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effectLst/>
                        </a:rPr>
                        <a:t>Written content of essay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Text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281769"/>
                  </a:ext>
                </a:extLst>
              </a:tr>
              <a:tr h="241077"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grade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effectLst/>
                        </a:rPr>
                        <a:t>Student grade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Numerical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617435"/>
                  </a:ext>
                </a:extLst>
              </a:tr>
              <a:tr h="723231"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time_spent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effectLst/>
                        </a:rPr>
                        <a:t>The total time spent including writing and decorating an essay’s web page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 dirty="0">
                          <a:effectLst/>
                        </a:rPr>
                        <a:t>Numerical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2617290"/>
                  </a:ext>
                </a:extLst>
              </a:tr>
              <a:tr h="482154"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time_to_write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effectLst/>
                        </a:rPr>
                        <a:t>The time spent on writing an essay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Numerical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318037"/>
                  </a:ext>
                </a:extLst>
              </a:tr>
              <a:tr h="482154"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total_character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effectLst/>
                        </a:rPr>
                        <a:t>The total text characters on an essay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Numerical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8953189"/>
                  </a:ext>
                </a:extLst>
              </a:tr>
              <a:tr h="241077"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shelf_name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effectLst/>
                        </a:rPr>
                        <a:t>Assigned essay topic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Text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474564"/>
                  </a:ext>
                </a:extLst>
              </a:tr>
              <a:tr h="241077"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description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effectLst/>
                        </a:rPr>
                        <a:t>Description of assigned topic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Text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6576"/>
                  </a:ext>
                </a:extLst>
              </a:tr>
              <a:tr h="241077"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rubric_story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effectLst/>
                        </a:rPr>
                        <a:t>Essay writing score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 dirty="0">
                          <a:effectLst/>
                        </a:rPr>
                        <a:t>Numerical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544511"/>
                  </a:ext>
                </a:extLst>
              </a:tr>
              <a:tr h="482154"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rubric_media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effectLst/>
                        </a:rPr>
                        <a:t>Score for attached media in an essay’s web page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 dirty="0">
                          <a:effectLst/>
                        </a:rPr>
                        <a:t>Numerical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330370"/>
                  </a:ext>
                </a:extLst>
              </a:tr>
              <a:tr h="482154">
                <a:tc>
                  <a:txBody>
                    <a:bodyPr/>
                    <a:lstStyle/>
                    <a:p>
                      <a:pPr algn="thaiDist"/>
                      <a:r>
                        <a:rPr lang="de-DE" sz="1400">
                          <a:effectLst/>
                        </a:rPr>
                        <a:t>rubric_beautiful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effectLst/>
                        </a:rPr>
                        <a:t>Score for essay web page decoration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de-DE" sz="1400" dirty="0">
                          <a:effectLst/>
                        </a:rPr>
                        <a:t>Numerical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1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1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 Scoring Guideline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essay is on point and relevant to the assigned topic.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essay includes writer’s experience or personal perspective.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essay structure is clear and conforms to the topic.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essay is interesting and creative.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essay structure is organized and not monotonous.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08673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944" y="1825625"/>
            <a:ext cx="9673856" cy="4351338"/>
          </a:xfrm>
        </p:spPr>
        <p:txBody>
          <a:bodyPr>
            <a:normAutofit lnSpcReduction="10000"/>
          </a:bodyPr>
          <a:lstStyle/>
          <a:p>
            <a:r>
              <a:rPr lang="en-TH" dirty="0"/>
              <a:t>Support Vector Machine (SVM)</a:t>
            </a:r>
            <a:endParaRPr lang="en-US" dirty="0"/>
          </a:p>
          <a:p>
            <a:r>
              <a:rPr lang="en-TH" dirty="0"/>
              <a:t>K-Nearest Neighbors (kNN)</a:t>
            </a:r>
            <a:endParaRPr lang="en-US" dirty="0"/>
          </a:p>
          <a:p>
            <a:r>
              <a:rPr lang="en-TH" dirty="0"/>
              <a:t>Gradient Boosting</a:t>
            </a:r>
            <a:endParaRPr lang="en-US" dirty="0"/>
          </a:p>
          <a:p>
            <a:r>
              <a:rPr lang="en-TH" dirty="0"/>
              <a:t>Logistic Regression</a:t>
            </a:r>
            <a:endParaRPr lang="en-US" dirty="0"/>
          </a:p>
          <a:p>
            <a:r>
              <a:rPr lang="en-TH" dirty="0"/>
              <a:t>Random Forest</a:t>
            </a:r>
            <a:endParaRPr lang="en-US" dirty="0"/>
          </a:p>
          <a:p>
            <a:r>
              <a:rPr lang="en-TH" dirty="0"/>
              <a:t>eXtreme Gradient Boosting (XGBoost)</a:t>
            </a:r>
            <a:endParaRPr lang="en-US" dirty="0"/>
          </a:p>
          <a:p>
            <a:r>
              <a:rPr lang="en-TH" dirty="0"/>
              <a:t>Long Short-Term Memory (LSTM)</a:t>
            </a:r>
            <a:endParaRPr lang="en-US" dirty="0"/>
          </a:p>
          <a:p>
            <a:r>
              <a:rPr lang="en-US" dirty="0"/>
              <a:t>C</a:t>
            </a:r>
            <a:r>
              <a:rPr lang="en-TH" dirty="0"/>
              <a:t>onvolutional neural network (CNN)</a:t>
            </a:r>
            <a:endParaRPr lang="en-US" dirty="0"/>
          </a:p>
          <a:p>
            <a:r>
              <a:rPr lang="en-US" dirty="0"/>
              <a:t>BERT-based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4272950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1108</Words>
  <Application>Microsoft Office PowerPoint</Application>
  <PresentationFormat>Widescreen</PresentationFormat>
  <Paragraphs>192</Paragraphs>
  <Slides>17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Bold</vt:lpstr>
      <vt:lpstr>Arial Italics</vt:lpstr>
      <vt:lpstr>Calibri</vt:lpstr>
      <vt:lpstr>Office Theme</vt:lpstr>
      <vt:lpstr>PowerPoint Presentation</vt:lpstr>
      <vt:lpstr>Introduction</vt:lpstr>
      <vt:lpstr>Objective</vt:lpstr>
      <vt:lpstr>Backgrounds</vt:lpstr>
      <vt:lpstr>Research Methodology</vt:lpstr>
      <vt:lpstr>Dataset statistics</vt:lpstr>
      <vt:lpstr>Dataset attributes</vt:lpstr>
      <vt:lpstr>Rubric Scoring Guideline</vt:lpstr>
      <vt:lpstr>Models</vt:lpstr>
      <vt:lpstr>Evaluation metrics</vt:lpstr>
      <vt:lpstr>Evaluation metrics</vt:lpstr>
      <vt:lpstr>Overall Results</vt:lpstr>
      <vt:lpstr>Deep Learning Models Results</vt:lpstr>
      <vt:lpstr>Conclusion</vt:lpstr>
      <vt:lpstr>THANK YOU</vt:lpstr>
      <vt:lpstr>Related Works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Suttichai Suriyasat</cp:lastModifiedBy>
  <cp:revision>41</cp:revision>
  <dcterms:created xsi:type="dcterms:W3CDTF">2023-05-16T14:53:12Z</dcterms:created>
  <dcterms:modified xsi:type="dcterms:W3CDTF">2023-06-23T19:20:49Z</dcterms:modified>
</cp:coreProperties>
</file>