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>
              <a:defRPr sz="108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3359887" y="3651250"/>
            <a:ext cx="19347713" cy="870267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413" y="11372939"/>
            <a:ext cx="1961973" cy="196197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4800"/>
            </a:lvl1pPr>
            <a:lvl2pPr marL="0" indent="457200">
              <a:buSzTx/>
              <a:buFontTx/>
              <a:buNone/>
              <a:defRPr b="1" sz="4800"/>
            </a:lvl2pPr>
            <a:lvl3pPr marL="0" indent="914400">
              <a:buSzTx/>
              <a:buFontTx/>
              <a:buNone/>
              <a:defRPr b="1" sz="4800"/>
            </a:lvl3pPr>
            <a:lvl4pPr marL="0" indent="1371600">
              <a:buSzTx/>
              <a:buFontTx/>
              <a:buNone/>
              <a:defRPr b="1" sz="4800"/>
            </a:lvl4pPr>
            <a:lvl5pPr marL="0" indent="1828800">
              <a:buSzTx/>
              <a:buFontTx/>
              <a:buNone/>
              <a:defRPr b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b="1" sz="4800"/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/>
          <p:nvPr>
            <p:ph type="body" sz="quarter" idx="21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Picture Placeholder 2"/>
          <p:cNvSpPr/>
          <p:nvPr>
            <p:ph type="pic" sz="half" idx="2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103EA7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fillama.com" TargetMode="External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8977" y="-249740"/>
            <a:ext cx="3498393" cy="3498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660" y="48371"/>
            <a:ext cx="3498392" cy="3498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8400" y="204172"/>
            <a:ext cx="2590569" cy="259056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extBox 8"/>
          <p:cNvSpPr txBox="1"/>
          <p:nvPr/>
        </p:nvSpPr>
        <p:spPr>
          <a:xfrm>
            <a:off x="-440161" y="10908831"/>
            <a:ext cx="24539736" cy="11753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600"/>
              </a:lnSpc>
              <a:defRPr b="1" sz="4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20th International Joint Conference on Computer Science and Software Engineering</a:t>
            </a:r>
          </a:p>
        </p:txBody>
      </p:sp>
      <p:sp>
        <p:nvSpPr>
          <p:cNvPr id="99" name="TextBox 9"/>
          <p:cNvSpPr txBox="1"/>
          <p:nvPr/>
        </p:nvSpPr>
        <p:spPr>
          <a:xfrm>
            <a:off x="1647913" y="3204243"/>
            <a:ext cx="24383999" cy="2468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0800"/>
              </a:lnSpc>
              <a:defRPr b="1" sz="13200">
                <a:solidFill>
                  <a:srgbClr val="2B4A9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Midnight </a:t>
            </a:r>
          </a:p>
        </p:txBody>
      </p:sp>
      <p:sp>
        <p:nvSpPr>
          <p:cNvPr id="100" name="TextBox 10"/>
          <p:cNvSpPr txBox="1"/>
          <p:nvPr/>
        </p:nvSpPr>
        <p:spPr>
          <a:xfrm>
            <a:off x="-3" y="6064127"/>
            <a:ext cx="24384000" cy="50514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3600"/>
              </a:lnSpc>
              <a:defRPr b="1" sz="6000">
                <a:solidFill>
                  <a:srgbClr val="DB5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Shahin Ramezany, Rachsuda Setthawong, Pisal Setthawong</a:t>
            </a:r>
          </a:p>
          <a:p>
            <a:pPr algn="ctr">
              <a:lnSpc>
                <a:spcPts val="13600"/>
              </a:lnSpc>
              <a:defRPr b="1" sz="8000">
                <a:solidFill>
                  <a:srgbClr val="DB53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" name="TextBox 11"/>
          <p:cNvSpPr txBox="1"/>
          <p:nvPr/>
        </p:nvSpPr>
        <p:spPr>
          <a:xfrm>
            <a:off x="3233752" y="11506944"/>
            <a:ext cx="17916496" cy="13524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28</a:t>
            </a:r>
            <a:r>
              <a:rPr baseline="31000"/>
              <a:t>th</a:t>
            </a:r>
            <a:r>
              <a:t> June-1</a:t>
            </a:r>
            <a:r>
              <a:rPr baseline="31000"/>
              <a:t>st</a:t>
            </a:r>
            <a:r>
              <a:t> July 2023</a:t>
            </a:r>
          </a:p>
          <a:p>
            <a:pPr algn="ctr"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Naresuan University Phitsanulok, THAILAND</a:t>
            </a:r>
          </a:p>
        </p:txBody>
      </p:sp>
      <p:sp>
        <p:nvSpPr>
          <p:cNvPr id="102" name="TextBox 12"/>
          <p:cNvSpPr txBox="1"/>
          <p:nvPr/>
        </p:nvSpPr>
        <p:spPr>
          <a:xfrm>
            <a:off x="5454948" y="9226719"/>
            <a:ext cx="12749518" cy="12374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i="1" sz="480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defRPr>
            </a:lvl1pPr>
          </a:lstStyle>
          <a:p>
            <a:pPr/>
            <a:r>
              <a:t>Assumption University Of Thailand </a:t>
            </a:r>
          </a:p>
        </p:txBody>
      </p:sp>
      <p:pic>
        <p:nvPicPr>
          <p:cNvPr id="103" name="favicon.png" descr="favic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4977" y="2947385"/>
            <a:ext cx="2900266" cy="29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2"/>
          <p:cNvSpPr txBox="1"/>
          <p:nvPr/>
        </p:nvSpPr>
        <p:spPr>
          <a:xfrm>
            <a:off x="5454948" y="8395275"/>
            <a:ext cx="12749518" cy="6278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800"/>
              </a:lnSpc>
              <a:defRPr i="1" sz="480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defRPr>
            </a:lvl1pPr>
          </a:lstStyle>
          <a:p>
            <a:pPr/>
            <a:r>
              <a:t>Computer Science Department</a:t>
            </a:r>
          </a:p>
        </p:txBody>
      </p:sp>
      <p:sp>
        <p:nvSpPr>
          <p:cNvPr id="105" name="An Efficient Event-driven EVM Transaction Security Monitoring Approach For Flash Loan Detection"/>
          <p:cNvSpPr txBox="1"/>
          <p:nvPr/>
        </p:nvSpPr>
        <p:spPr>
          <a:xfrm>
            <a:off x="1718402" y="5568398"/>
            <a:ext cx="21562908" cy="13385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ts val="4800"/>
              </a:lnSpc>
              <a:defRPr i="1" sz="200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defRPr>
            </a:lvl1pPr>
          </a:lstStyle>
          <a:p>
            <a:pPr/>
            <a:r>
              <a:t>An Efficient Event-driven EVM Transaction Security Monitoring Approach For Flash Loan Detection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Flash loan a whole new era </a:t>
            </a:r>
          </a:p>
        </p:txBody>
      </p:sp>
      <p:sp>
        <p:nvSpPr>
          <p:cNvPr id="140" name="Content Placeholder 2"/>
          <p:cNvSpPr txBox="1"/>
          <p:nvPr>
            <p:ph type="body" idx="1"/>
          </p:nvPr>
        </p:nvSpPr>
        <p:spPr>
          <a:xfrm>
            <a:off x="4029353" y="3728496"/>
            <a:ext cx="19347713" cy="8702676"/>
          </a:xfrm>
          <a:prstGeom prst="rect">
            <a:avLst/>
          </a:prstGeom>
        </p:spPr>
        <p:txBody>
          <a:bodyPr/>
          <a:lstStyle/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Unique to non-traditional finance 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Generalized on EIP-3156 ERC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MFL = MU - TS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14:m>
              <m:oMath>
                <m:sSup>
                  <m:e>
                    <m:r>
                      <a:rPr xmlns:a="http://schemas.openxmlformats.org/drawingml/2006/main" sz="6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6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256</m:t>
                    </m:r>
                  </m:sup>
                </m:sSup>
                <m:r>
                  <a:rPr xmlns:a="http://schemas.openxmlformats.org/drawingml/2006/main" sz="6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6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48586" y="5111488"/>
            <a:ext cx="7788164" cy="7788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AAVE</a:t>
            </a:r>
          </a:p>
        </p:txBody>
      </p:sp>
      <p:sp>
        <p:nvSpPr>
          <p:cNvPr id="144" name="Content Placeholder 2"/>
          <p:cNvSpPr txBox="1"/>
          <p:nvPr>
            <p:ph type="body" idx="1"/>
          </p:nvPr>
        </p:nvSpPr>
        <p:spPr>
          <a:xfrm>
            <a:off x="3978553" y="3677696"/>
            <a:ext cx="19347713" cy="8702676"/>
          </a:xfrm>
          <a:prstGeom prst="rect">
            <a:avLst/>
          </a:prstGeom>
        </p:spPr>
        <p:txBody>
          <a:bodyPr/>
          <a:lstStyle/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A lending protocol </a:t>
            </a:r>
          </a:p>
          <a:p>
            <a:pPr lvl="1" marL="942473" indent="-561473">
              <a:buFontTx/>
              <a:defRPr>
                <a:solidFill>
                  <a:srgbClr val="FFFFFF"/>
                </a:solidFill>
              </a:defRPr>
            </a:pPr>
            <a:r>
              <a:t>Supply, Earn, Borrow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Open source protocol 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5246" y="3683040"/>
            <a:ext cx="8128001" cy="815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AAVE Code</a:t>
            </a:r>
          </a:p>
        </p:txBody>
      </p:sp>
      <p:sp>
        <p:nvSpPr>
          <p:cNvPr id="148" name="Content Placeholder 2"/>
          <p:cNvSpPr txBox="1"/>
          <p:nvPr>
            <p:ph type="body" idx="1"/>
          </p:nvPr>
        </p:nvSpPr>
        <p:spPr>
          <a:xfrm>
            <a:off x="3876953" y="3322096"/>
            <a:ext cx="19347713" cy="8702676"/>
          </a:xfrm>
          <a:prstGeom prst="rect">
            <a:avLst/>
          </a:prstGeom>
        </p:spPr>
        <p:txBody>
          <a:bodyPr/>
          <a:lstStyle/>
          <a:p>
            <a:pPr lvl="1" marL="942473" indent="-561473">
              <a:buFontTx/>
              <a:defRPr>
                <a:solidFill>
                  <a:srgbClr val="FFFFFF"/>
                </a:solidFill>
              </a:defRPr>
            </a:pP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Open source protocol </a:t>
            </a:r>
          </a:p>
        </p:txBody>
      </p:sp>
      <p:sp>
        <p:nvSpPr>
          <p:cNvPr id="149" name="event FlashLoan(…"/>
          <p:cNvSpPr txBox="1"/>
          <p:nvPr/>
        </p:nvSpPr>
        <p:spPr>
          <a:xfrm>
            <a:off x="13185012" y="3671789"/>
            <a:ext cx="7508995" cy="5669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sz="4000">
                <a:solidFill>
                  <a:srgbClr val="C0CAF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BB9AF7"/>
                </a:solidFill>
              </a:rPr>
              <a:t>event</a:t>
            </a:r>
            <a:r>
              <a:rPr>
                <a:solidFill>
                  <a:srgbClr val="A9B1D6"/>
                </a:solidFill>
              </a:rPr>
              <a:t> </a:t>
            </a:r>
            <a:r>
              <a:t>FlashLoan</a:t>
            </a:r>
            <a:r>
              <a:rPr>
                <a:solidFill>
                  <a:srgbClr val="A9B1D6"/>
                </a:solidFill>
              </a:rPr>
              <a:t>(</a:t>
            </a:r>
            <a:endParaRPr>
              <a:solidFill>
                <a:srgbClr val="A9B1D6"/>
              </a:solidFill>
            </a:endParaRPr>
          </a:p>
          <a:p>
            <a:pPr defTabSz="914400">
              <a:defRPr sz="4000">
                <a:solidFill>
                  <a:srgbClr val="0DB9D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t>address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BB9AF7"/>
                </a:solidFill>
              </a:rPr>
              <a:t>indexed</a:t>
            </a:r>
            <a:r>
              <a:rPr>
                <a:solidFill>
                  <a:srgbClr val="A9B1D6"/>
                </a:solidFill>
              </a:rPr>
              <a:t> target</a:t>
            </a:r>
            <a:r>
              <a:rPr>
                <a:solidFill>
                  <a:srgbClr val="89DDFF"/>
                </a:solidFill>
              </a:rPr>
              <a:t>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40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>
                <a:solidFill>
                  <a:srgbClr val="0DB9D7"/>
                </a:solidFill>
              </a:rPr>
              <a:t>address</a:t>
            </a:r>
            <a:r>
              <a:t> initiator</a:t>
            </a:r>
            <a:r>
              <a:rPr>
                <a:solidFill>
                  <a:srgbClr val="89DDFF"/>
                </a:solidFill>
              </a:rPr>
              <a:t>,</a:t>
            </a:r>
          </a:p>
          <a:p>
            <a:pPr defTabSz="914400">
              <a:defRPr sz="4000">
                <a:solidFill>
                  <a:srgbClr val="0DB9D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t>address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BB9AF7"/>
                </a:solidFill>
              </a:rPr>
              <a:t>indexed</a:t>
            </a:r>
            <a:r>
              <a:rPr>
                <a:solidFill>
                  <a:srgbClr val="A9B1D6"/>
                </a:solidFill>
              </a:rPr>
              <a:t> asset</a:t>
            </a:r>
            <a:r>
              <a:rPr>
                <a:solidFill>
                  <a:srgbClr val="89DDFF"/>
                </a:solidFill>
              </a:rPr>
              <a:t>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4000">
                <a:solidFill>
                  <a:srgbClr val="0DB9D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t>uint256</a:t>
            </a:r>
            <a:r>
              <a:rPr>
                <a:solidFill>
                  <a:srgbClr val="A9B1D6"/>
                </a:solidFill>
              </a:rPr>
              <a:t> amount</a:t>
            </a:r>
            <a:r>
              <a:rPr>
                <a:solidFill>
                  <a:srgbClr val="89DDFF"/>
                </a:solidFill>
              </a:rPr>
              <a:t>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40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DataTypes</a:t>
            </a:r>
            <a:r>
              <a:rPr>
                <a:solidFill>
                  <a:srgbClr val="89DDFF"/>
                </a:solidFill>
              </a:rPr>
              <a:t>.</a:t>
            </a:r>
            <a:r>
              <a:t>InterestRateMode </a:t>
            </a:r>
          </a:p>
          <a:p>
            <a:pPr lvl="1" indent="228600" defTabSz="914400">
              <a:defRPr sz="40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interestRateMode</a:t>
            </a:r>
            <a:r>
              <a:rPr>
                <a:solidFill>
                  <a:srgbClr val="89DDFF"/>
                </a:solidFill>
              </a:rPr>
              <a:t>,</a:t>
            </a:r>
          </a:p>
          <a:p>
            <a:pPr defTabSz="914400">
              <a:defRPr sz="40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>
                <a:solidFill>
                  <a:srgbClr val="0DB9D7"/>
                </a:solidFill>
              </a:rPr>
              <a:t>uint256</a:t>
            </a:r>
            <a:r>
              <a:t> premium</a:t>
            </a:r>
            <a:r>
              <a:rPr>
                <a:solidFill>
                  <a:srgbClr val="89DDFF"/>
                </a:solidFill>
              </a:rPr>
              <a:t>,</a:t>
            </a:r>
          </a:p>
          <a:p>
            <a:pPr defTabSz="914400">
              <a:defRPr sz="40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>
                <a:solidFill>
                  <a:srgbClr val="0DB9D7"/>
                </a:solidFill>
              </a:rPr>
              <a:t>uint16</a:t>
            </a:r>
            <a:r>
              <a:t> </a:t>
            </a:r>
            <a:r>
              <a:rPr>
                <a:solidFill>
                  <a:srgbClr val="BB9AF7"/>
                </a:solidFill>
              </a:rPr>
              <a:t>indexed</a:t>
            </a:r>
            <a:r>
              <a:t> referralCode)</a:t>
            </a:r>
          </a:p>
        </p:txBody>
      </p:sp>
      <p:sp>
        <p:nvSpPr>
          <p:cNvPr id="150" name="{…"/>
          <p:cNvSpPr txBox="1"/>
          <p:nvPr/>
        </p:nvSpPr>
        <p:spPr>
          <a:xfrm>
            <a:off x="4369509" y="9174282"/>
            <a:ext cx="15632282" cy="3230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sz="40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  <a:r>
              <a:rPr>
                <a:solidFill>
                  <a:srgbClr val="9ABDF5"/>
                </a:solidFill>
              </a:rPr>
              <a:t>{</a:t>
            </a:r>
          </a:p>
          <a:p>
            <a:pPr defTabSz="914400">
              <a:defRPr sz="40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t>network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0x89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40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7AA2F7"/>
                </a:solidFill>
              </a:rPr>
              <a:t>address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t>0x794a61358D6845594F94dc1DB02A252b5b4814aD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40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  <a:r>
              <a:rPr>
                <a:solidFill>
                  <a:srgbClr val="9ABDF5"/>
                </a:solidFill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Outcome</a:t>
            </a:r>
          </a:p>
        </p:txBody>
      </p:sp>
      <p:sp>
        <p:nvSpPr>
          <p:cNvPr id="153" name="Content Placeholder 2"/>
          <p:cNvSpPr txBox="1"/>
          <p:nvPr>
            <p:ph type="body" idx="1"/>
          </p:nvPr>
        </p:nvSpPr>
        <p:spPr>
          <a:xfrm>
            <a:off x="4029353" y="3728496"/>
            <a:ext cx="19347713" cy="87026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1324" y="3325458"/>
            <a:ext cx="16021352" cy="8446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 Level Compression 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xfrm>
            <a:off x="4029353" y="3728496"/>
            <a:ext cx="19347713" cy="87026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7053" y="4895871"/>
            <a:ext cx="14304154" cy="557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 And Future Works </a:t>
            </a:r>
          </a:p>
        </p:txBody>
      </p:sp>
      <p:sp>
        <p:nvSpPr>
          <p:cNvPr id="161" name="Content Placeholder 2"/>
          <p:cNvSpPr txBox="1"/>
          <p:nvPr>
            <p:ph type="body" idx="1"/>
          </p:nvPr>
        </p:nvSpPr>
        <p:spPr>
          <a:xfrm>
            <a:off x="4029353" y="3728496"/>
            <a:ext cx="19347713" cy="8702676"/>
          </a:xfrm>
          <a:prstGeom prst="rect">
            <a:avLst/>
          </a:prstGeom>
        </p:spPr>
        <p:txBody>
          <a:bodyPr/>
          <a:lstStyle/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This research only on EVM and solidity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Touched the surface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Can be extended to more chains and protocols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  <p:sp>
        <p:nvSpPr>
          <p:cNvPr id="164" name="Subtitle 4"/>
          <p:cNvSpPr txBox="1"/>
          <p:nvPr>
            <p:ph type="subTitle" sz="quarter" idx="1"/>
          </p:nvPr>
        </p:nvSpPr>
        <p:spPr>
          <a:xfrm>
            <a:off x="3048000" y="7204075"/>
            <a:ext cx="18288000" cy="33115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QUESTION &amp; ANSWER</a:t>
            </a:r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8977" y="-249740"/>
            <a:ext cx="3498393" cy="3498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660" y="48371"/>
            <a:ext cx="3498392" cy="3498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8400" y="204172"/>
            <a:ext cx="2590569" cy="2590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r>
              <a:t>Outline</a:t>
            </a:r>
          </a:p>
        </p:txBody>
      </p:sp>
      <p:sp>
        <p:nvSpPr>
          <p:cNvPr id="108" name="Content Placeholder 2"/>
          <p:cNvSpPr txBox="1"/>
          <p:nvPr>
            <p:ph type="body" idx="1"/>
          </p:nvPr>
        </p:nvSpPr>
        <p:spPr>
          <a:xfrm>
            <a:off x="3292404" y="3321050"/>
            <a:ext cx="19347713" cy="8702676"/>
          </a:xfrm>
          <a:prstGeom prst="rect">
            <a:avLst/>
          </a:prstGeom>
        </p:spPr>
        <p:txBody>
          <a:bodyPr/>
          <a:lstStyle/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Intro to blockchain and DeFi 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Previous works 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Core contribution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Midnight 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EVM events 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Flash Loans 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AAVE 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Outcome </a:t>
            </a:r>
          </a:p>
          <a:p>
            <a:pPr marL="438911" indent="-438911" defTabSz="1755647">
              <a:spcBef>
                <a:spcPts val="1900"/>
              </a:spcBef>
              <a:defRPr sz="5376">
                <a:solidFill>
                  <a:srgbClr val="FFFFFF"/>
                </a:solidFill>
              </a:defRPr>
            </a:pPr>
            <a:r>
              <a:t>Conclusion and future works </a:t>
            </a:r>
          </a:p>
        </p:txBody>
      </p:sp>
      <p:pic>
        <p:nvPicPr>
          <p:cNvPr id="1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2798" y="3343845"/>
            <a:ext cx="8657085" cy="8657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r>
              <a:t>Intro to blockchain and DeFi</a:t>
            </a:r>
          </a:p>
        </p:txBody>
      </p:sp>
      <p:sp>
        <p:nvSpPr>
          <p:cNvPr id="112" name="Content Placeholder 2"/>
          <p:cNvSpPr txBox="1"/>
          <p:nvPr>
            <p:ph type="body" idx="1"/>
          </p:nvPr>
        </p:nvSpPr>
        <p:spPr>
          <a:xfrm>
            <a:off x="4003604" y="3651250"/>
            <a:ext cx="19347713" cy="8702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Blockchain != cryptocurrencies </a:t>
            </a:r>
          </a:p>
        </p:txBody>
      </p:sp>
      <p:pic>
        <p:nvPicPr>
          <p:cNvPr id="1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0148" y="5751655"/>
            <a:ext cx="9204774" cy="5177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89930" y="5474889"/>
            <a:ext cx="4055132" cy="57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Current Stats </a:t>
            </a:r>
          </a:p>
        </p:txBody>
      </p:sp>
      <p:sp>
        <p:nvSpPr>
          <p:cNvPr id="117" name="Content Placeholder 2"/>
          <p:cNvSpPr txBox="1"/>
          <p:nvPr>
            <p:ph type="body" idx="1"/>
          </p:nvPr>
        </p:nvSpPr>
        <p:spPr>
          <a:xfrm>
            <a:off x="3643123" y="3728496"/>
            <a:ext cx="19347713" cy="87026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u="sng">
                <a:solidFill>
                  <a:srgbClr val="FFFFFF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uFillTx/>
              </a:defRPr>
            </a:pPr>
            <a:r>
              <a:rPr u="sng"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DeFillama.com</a:t>
            </a:r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1300" y="4734539"/>
            <a:ext cx="17081400" cy="8511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Previous works </a:t>
            </a:r>
          </a:p>
        </p:txBody>
      </p:sp>
      <p:sp>
        <p:nvSpPr>
          <p:cNvPr id="121" name="Content Placeholder 2"/>
          <p:cNvSpPr txBox="1"/>
          <p:nvPr>
            <p:ph type="body" idx="1"/>
          </p:nvPr>
        </p:nvSpPr>
        <p:spPr>
          <a:xfrm>
            <a:off x="3849112" y="3754244"/>
            <a:ext cx="19347713" cy="8702677"/>
          </a:xfrm>
          <a:prstGeom prst="rect">
            <a:avLst/>
          </a:prstGeom>
        </p:spPr>
        <p:txBody>
          <a:bodyPr/>
          <a:lstStyle/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Topic is new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Fewer research available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Notable related researches :</a:t>
            </a:r>
          </a:p>
          <a:p>
            <a:pPr lvl="1" marL="1570789" indent="-935789">
              <a:buFontTx/>
              <a:buAutoNum type="alphaUcPeriod" startAt="1"/>
              <a:defRPr sz="4800">
                <a:solidFill>
                  <a:srgbClr val="FFFFFF"/>
                </a:solidFill>
              </a:defRPr>
            </a:pPr>
            <a:r>
              <a:t>Towards A first step to understand flash loan and its applications in DeFi ecosystem</a:t>
            </a:r>
          </a:p>
          <a:p>
            <a:pPr lvl="1" marL="1570789" indent="-935789">
              <a:buFontTx/>
              <a:buAutoNum type="alphaUcPeriod" startAt="1"/>
              <a:defRPr sz="4800">
                <a:solidFill>
                  <a:srgbClr val="FFFFFF"/>
                </a:solidFill>
              </a:defRPr>
            </a:pPr>
            <a:r>
              <a:t>Attacking the DeFi ecosystem with flash loans for fun and profit,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Core Contributions </a:t>
            </a:r>
          </a:p>
        </p:txBody>
      </p:sp>
      <p:sp>
        <p:nvSpPr>
          <p:cNvPr id="124" name="Content Placeholder 2"/>
          <p:cNvSpPr txBox="1"/>
          <p:nvPr>
            <p:ph type="body" idx="1"/>
          </p:nvPr>
        </p:nvSpPr>
        <p:spPr>
          <a:xfrm>
            <a:off x="2518143" y="4083747"/>
            <a:ext cx="19347714" cy="8702677"/>
          </a:xfrm>
          <a:prstGeom prst="rect">
            <a:avLst/>
          </a:prstGeom>
        </p:spPr>
        <p:txBody>
          <a:bodyPr/>
          <a:lstStyle/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Analyze the current methods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Suggest detailed alternative (midnight)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Low level transactions &amp; EVM events guide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Simplified dataset generation </a:t>
            </a:r>
          </a:p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  <a:r>
              <a:t>Real world case study : AAVE v3 protocol 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41022" y="4854998"/>
            <a:ext cx="7160175" cy="716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Midnight </a:t>
            </a:r>
          </a:p>
        </p:txBody>
      </p:sp>
      <p:sp>
        <p:nvSpPr>
          <p:cNvPr id="128" name="Content Placeholder 2"/>
          <p:cNvSpPr txBox="1"/>
          <p:nvPr>
            <p:ph type="body" idx="1"/>
          </p:nvPr>
        </p:nvSpPr>
        <p:spPr>
          <a:xfrm>
            <a:off x="4029353" y="3728496"/>
            <a:ext cx="16991609" cy="8702676"/>
          </a:xfrm>
          <a:prstGeom prst="rect">
            <a:avLst/>
          </a:prstGeom>
        </p:spPr>
        <p:txBody>
          <a:bodyPr/>
          <a:lstStyle>
            <a:lvl1pPr marL="561473" indent="-561473">
              <a:buFontTx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Architecture 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3984" y="3450601"/>
            <a:ext cx="13734724" cy="9647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Solidity Events</a:t>
            </a:r>
          </a:p>
        </p:txBody>
      </p:sp>
      <p:sp>
        <p:nvSpPr>
          <p:cNvPr id="132" name="Content Placeholder 2"/>
          <p:cNvSpPr txBox="1"/>
          <p:nvPr>
            <p:ph type="body" idx="1"/>
          </p:nvPr>
        </p:nvSpPr>
        <p:spPr>
          <a:xfrm>
            <a:off x="4389835" y="3728496"/>
            <a:ext cx="16991608" cy="8702676"/>
          </a:xfrm>
          <a:prstGeom prst="rect">
            <a:avLst/>
          </a:prstGeom>
        </p:spPr>
        <p:txBody>
          <a:bodyPr/>
          <a:lstStyle/>
          <a:p>
            <a:pPr marL="561473" indent="-561473">
              <a:buFontTx/>
              <a:defRPr>
                <a:solidFill>
                  <a:srgbClr val="FFFFFF"/>
                </a:solidFill>
              </a:defRPr>
            </a:p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F7768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BB9AF7"/>
                </a:solidFill>
              </a:rPr>
              <a:t>pragma</a:t>
            </a:r>
            <a:r>
              <a:rPr>
                <a:solidFill>
                  <a:srgbClr val="A9B1D6"/>
                </a:solidFill>
              </a:rPr>
              <a:t> </a:t>
            </a:r>
            <a:r>
              <a:t>solidity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E0AF68"/>
                </a:solidFill>
              </a:rPr>
              <a:t>^0.8.17</a:t>
            </a:r>
            <a:r>
              <a:rPr>
                <a:solidFill>
                  <a:srgbClr val="89DDFF"/>
                </a:solidFill>
              </a:rPr>
              <a:t>;</a:t>
            </a:r>
            <a:endParaRPr>
              <a:solidFill>
                <a:srgbClr val="A9B1D6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BB9A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contract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C0CAF5"/>
                </a:solidFill>
              </a:rPr>
              <a:t>Midnight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{</a:t>
            </a:r>
            <a:endParaRPr>
              <a:solidFill>
                <a:srgbClr val="A9B1D6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0DB9D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BB9AF7"/>
                </a:solidFill>
              </a:rPr>
              <a:t>event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C0CAF5"/>
                </a:solidFill>
              </a:rPr>
              <a:t>howl</a:t>
            </a:r>
            <a:r>
              <a:rPr>
                <a:solidFill>
                  <a:srgbClr val="A9B1D6"/>
                </a:solidFill>
              </a:rPr>
              <a:t> (</a:t>
            </a:r>
            <a:r>
              <a:t>address</a:t>
            </a:r>
            <a:r>
              <a:rPr>
                <a:solidFill>
                  <a:srgbClr val="A9B1D6"/>
                </a:solidFill>
              </a:rPr>
              <a:t> owner</a:t>
            </a:r>
            <a:r>
              <a:rPr>
                <a:solidFill>
                  <a:srgbClr val="89DDFF"/>
                </a:solidFill>
              </a:rPr>
              <a:t>,</a:t>
            </a:r>
            <a:r>
              <a:rPr>
                <a:solidFill>
                  <a:srgbClr val="A9B1D6"/>
                </a:solidFill>
              </a:rPr>
              <a:t> </a:t>
            </a:r>
            <a:r>
              <a:t>uint</a:t>
            </a:r>
            <a:r>
              <a:rPr>
                <a:solidFill>
                  <a:srgbClr val="A9B1D6"/>
                </a:solidFill>
              </a:rPr>
              <a:t> time)</a:t>
            </a:r>
            <a:r>
              <a:rPr>
                <a:solidFill>
                  <a:srgbClr val="89DDFF"/>
                </a:solidFill>
              </a:rPr>
              <a:t>;</a:t>
            </a:r>
            <a:endParaRPr>
              <a:solidFill>
                <a:srgbClr val="A9B1D6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BB9A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constructor</a:t>
            </a:r>
            <a:r>
              <a:rPr>
                <a:solidFill>
                  <a:srgbClr val="A9B1D6"/>
                </a:solidFill>
              </a:rPr>
              <a:t> () </a:t>
            </a:r>
            <a:r>
              <a:rPr>
                <a:solidFill>
                  <a:srgbClr val="89DDFF"/>
                </a:solidFill>
              </a:rPr>
              <a:t>{</a:t>
            </a:r>
            <a:endParaRPr>
              <a:solidFill>
                <a:srgbClr val="A9B1D6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F7768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rPr>
                <a:solidFill>
                  <a:srgbClr val="BB9AF7"/>
                </a:solidFill>
              </a:rPr>
              <a:t>emit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7AA2F7"/>
                </a:solidFill>
              </a:rPr>
              <a:t>howl</a:t>
            </a:r>
            <a:r>
              <a:rPr>
                <a:solidFill>
                  <a:srgbClr val="A9B1D6"/>
                </a:solidFill>
              </a:rPr>
              <a:t> (</a:t>
            </a:r>
            <a:r>
              <a:t>msg.sender</a:t>
            </a:r>
            <a:r>
              <a:rPr>
                <a:solidFill>
                  <a:srgbClr val="89DDFF"/>
                </a:solidFill>
              </a:rPr>
              <a:t>,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FF9E64"/>
                </a:solidFill>
              </a:rPr>
              <a:t>1</a:t>
            </a:r>
            <a:r>
              <a:rPr>
                <a:solidFill>
                  <a:srgbClr val="A9B1D6"/>
                </a:solidFill>
              </a:rPr>
              <a:t>)</a:t>
            </a:r>
            <a:r>
              <a:rPr>
                <a:solidFill>
                  <a:srgbClr val="89DDFF"/>
                </a:solidFill>
              </a:rPr>
              <a:t>;</a:t>
            </a:r>
            <a:endParaRPr>
              <a:solidFill>
                <a:srgbClr val="A9B1D6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89DD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}</a:t>
            </a:r>
            <a:endParaRPr>
              <a:solidFill>
                <a:srgbClr val="A9B1D6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>
                <a:solidFill>
                  <a:srgbClr val="89DD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/>
          <p:nvPr>
            <p:ph type="title"/>
          </p:nvPr>
        </p:nvSpPr>
        <p:spPr>
          <a:xfrm>
            <a:off x="2577603" y="704501"/>
            <a:ext cx="21031201" cy="2651127"/>
          </a:xfrm>
          <a:prstGeom prst="rect">
            <a:avLst/>
          </a:prstGeom>
        </p:spPr>
        <p:txBody>
          <a:bodyPr/>
          <a:lstStyle/>
          <a:p>
            <a:pPr/>
            <a:r>
              <a:t>ABI , Event Encoding Decoding</a:t>
            </a:r>
          </a:p>
        </p:txBody>
      </p:sp>
      <p:sp>
        <p:nvSpPr>
          <p:cNvPr id="135" name="Content Placeholder 2"/>
          <p:cNvSpPr txBox="1"/>
          <p:nvPr>
            <p:ph type="body" sz="quarter" idx="1"/>
          </p:nvPr>
        </p:nvSpPr>
        <p:spPr>
          <a:xfrm>
            <a:off x="4518578" y="2930287"/>
            <a:ext cx="4770340" cy="10327156"/>
          </a:xfrm>
          <a:prstGeom prst="rect">
            <a:avLst/>
          </a:prstGeom>
        </p:spPr>
        <p:txBody>
          <a:bodyPr/>
          <a:lstStyle/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9ABDF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[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</a:t>
            </a:r>
            <a:r>
              <a:rPr>
                <a:solidFill>
                  <a:srgbClr val="9ABDF5"/>
                </a:solidFill>
              </a:rPr>
              <a:t>{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t>anonymous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FF9E64"/>
                </a:solidFill>
              </a:rPr>
              <a:t>false</a:t>
            </a:r>
            <a:r>
              <a:rPr>
                <a:solidFill>
                  <a:srgbClr val="89DDFF"/>
                </a:solidFill>
              </a:rPr>
              <a:t>,</a:t>
            </a:r>
            <a:endParaRPr>
              <a:solidFill>
                <a:srgbClr val="A9B1D6"/>
              </a:solidFill>
            </a:endParaRP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t>inputs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9ABDF5"/>
                </a:solidFill>
              </a:rPr>
              <a:t>[</a:t>
            </a:r>
            <a:endParaRPr>
              <a:solidFill>
                <a:srgbClr val="A9B1D6"/>
              </a:solidFill>
            </a:endParaRP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</a:t>
            </a:r>
            <a:r>
              <a:rPr>
                <a:solidFill>
                  <a:srgbClr val="9ABDF5"/>
                </a:solidFill>
              </a:rPr>
              <a:t>{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indexed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FF9E64"/>
                </a:solidFill>
              </a:rPr>
              <a:t>false</a:t>
            </a:r>
            <a:r>
              <a:rPr>
                <a:solidFill>
                  <a:srgbClr val="89DDFF"/>
                </a:solidFill>
              </a:rPr>
              <a:t>,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0DB9D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t>internalType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address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name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owner</a:t>
            </a:r>
            <a:r>
              <a:rPr>
                <a:solidFill>
                  <a:srgbClr val="89DDFF"/>
                </a:solidFill>
              </a:rPr>
              <a:t>",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type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address</a:t>
            </a:r>
            <a:r>
              <a:rPr>
                <a:solidFill>
                  <a:srgbClr val="89DDFF"/>
                </a:solidFill>
              </a:rPr>
              <a:t>"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</a:t>
            </a:r>
            <a:r>
              <a:rPr>
                <a:solidFill>
                  <a:srgbClr val="9ABDF5"/>
                </a:solidFill>
              </a:rPr>
              <a:t>}</a:t>
            </a:r>
            <a:r>
              <a:rPr>
                <a:solidFill>
                  <a:srgbClr val="89DDFF"/>
                </a:solidFill>
              </a:rPr>
              <a:t>,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</a:t>
            </a:r>
            <a:r>
              <a:rPr>
                <a:solidFill>
                  <a:srgbClr val="9ABDF5"/>
                </a:solidFill>
              </a:rPr>
              <a:t>{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indexed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FF9E64"/>
                </a:solidFill>
              </a:rPr>
              <a:t>false</a:t>
            </a:r>
            <a:r>
              <a:rPr>
                <a:solidFill>
                  <a:srgbClr val="89DDFF"/>
                </a:solidFill>
              </a:rPr>
              <a:t>,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0DB9D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t>internalType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uint256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name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time</a:t>
            </a:r>
            <a:r>
              <a:rPr>
                <a:solidFill>
                  <a:srgbClr val="89DDFF"/>
                </a:solidFill>
              </a:rPr>
              <a:t>",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type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uint256</a:t>
            </a:r>
            <a:r>
              <a:rPr>
                <a:solidFill>
                  <a:srgbClr val="89DDFF"/>
                </a:solidFill>
              </a:rPr>
              <a:t>"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</a:t>
            </a:r>
            <a:r>
              <a:rPr>
                <a:solidFill>
                  <a:srgbClr val="9ABDF5"/>
                </a:solidFill>
              </a:rPr>
              <a:t>}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>
                <a:solidFill>
                  <a:srgbClr val="9ABDF5"/>
                </a:solidFill>
              </a:rPr>
              <a:t>]</a:t>
            </a:r>
            <a:r>
              <a:rPr>
                <a:solidFill>
                  <a:srgbClr val="89DDFF"/>
                </a:solidFill>
              </a:rPr>
              <a:t>,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7AA2F7"/>
                </a:solidFill>
              </a:rPr>
              <a:t>name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howl</a:t>
            </a:r>
            <a:r>
              <a:rPr>
                <a:solidFill>
                  <a:srgbClr val="89DDFF"/>
                </a:solidFill>
              </a:rPr>
              <a:t>",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7AA2F7"/>
                </a:solidFill>
              </a:rPr>
              <a:t>type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t>event</a:t>
            </a:r>
            <a:r>
              <a:rPr>
                <a:solidFill>
                  <a:srgbClr val="89DDFF"/>
                </a:solidFill>
              </a:rPr>
              <a:t>"</a:t>
            </a:r>
            <a:endParaRPr>
              <a:solidFill>
                <a:srgbClr val="A9B1D6"/>
              </a:solidFill>
            </a:endParaRP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</a:t>
            </a:r>
            <a:r>
              <a:rPr>
                <a:solidFill>
                  <a:srgbClr val="9ABDF5"/>
                </a:solidFill>
              </a:rPr>
              <a:t>}</a:t>
            </a: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9ABDF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]</a:t>
            </a:r>
            <a:endParaRPr>
              <a:solidFill>
                <a:srgbClr val="A9B1D6"/>
              </a:solidFill>
            </a:endParaRPr>
          </a:p>
          <a:p>
            <a:pPr marL="0" indent="0" defTabSz="41147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6" name="{&quot;logIndex&quot;:1,&quot;blockNumber&quot;:1,&quot;blockHash&quot;:&quot;0xc2b…"/>
          <p:cNvSpPr txBox="1"/>
          <p:nvPr/>
        </p:nvSpPr>
        <p:spPr>
          <a:xfrm>
            <a:off x="10480643" y="3044749"/>
            <a:ext cx="9175474" cy="4907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sz="26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FF5370"/>
                </a:solidFill>
              </a:rPr>
              <a:t>{</a:t>
            </a:r>
            <a:r>
              <a:rPr>
                <a:solidFill>
                  <a:srgbClr val="89DDFF"/>
                </a:solidFill>
              </a:rPr>
              <a:t>"</a:t>
            </a:r>
            <a:r>
              <a:t>logIndex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FF9E64"/>
                </a:solidFill>
              </a:rPr>
              <a:t>1</a:t>
            </a:r>
            <a:r>
              <a:rPr>
                <a:solidFill>
                  <a:srgbClr val="89DDFF"/>
                </a:solidFill>
              </a:rPr>
              <a:t>,"</a:t>
            </a:r>
            <a:r>
              <a:t>blockNumber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FF9E64"/>
                </a:solidFill>
              </a:rPr>
              <a:t>1</a:t>
            </a:r>
            <a:r>
              <a:rPr>
                <a:solidFill>
                  <a:srgbClr val="89DDFF"/>
                </a:solidFill>
              </a:rPr>
              <a:t>,"</a:t>
            </a:r>
            <a:r>
              <a:t>blockHash</a:t>
            </a:r>
            <a:r>
              <a:rPr>
                <a:solidFill>
                  <a:srgbClr val="89DDFF"/>
                </a:solidFill>
              </a:rPr>
              <a:t>":"</a:t>
            </a:r>
            <a:r>
              <a:rPr>
                <a:solidFill>
                  <a:srgbClr val="9ECE6A"/>
                </a:solidFill>
              </a:rPr>
              <a:t>0xc2b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158385f6bb6c2677174c63f8dbc92e3d7c1c48b8b045cb42e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3dcce4c0ffa0</a:t>
            </a:r>
            <a:r>
              <a:rPr>
                <a:solidFill>
                  <a:srgbClr val="89DDFF"/>
                </a:solidFill>
              </a:rPr>
              <a:t>","</a:t>
            </a:r>
            <a:r>
              <a:rPr>
                <a:solidFill>
                  <a:srgbClr val="7AA2F7"/>
                </a:solidFill>
              </a:rPr>
              <a:t>transactionHash</a:t>
            </a:r>
            <a:r>
              <a:rPr>
                <a:solidFill>
                  <a:srgbClr val="89DDFF"/>
                </a:solidFill>
              </a:rPr>
              <a:t>":"</a:t>
            </a:r>
            <a:r>
              <a:t>0x542c48de5ebf95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6e0f16f7698960cf874d83149af9f751e5870df68ebf59ba1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9ECE6A"/>
                </a:solidFill>
              </a:rPr>
              <a:t>c</a:t>
            </a:r>
            <a:r>
              <a:rPr>
                <a:solidFill>
                  <a:srgbClr val="89DDFF"/>
                </a:solidFill>
              </a:rPr>
              <a:t>","</a:t>
            </a:r>
            <a:r>
              <a:t>transactionIndex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FF9E64"/>
                </a:solidFill>
              </a:rPr>
              <a:t>0</a:t>
            </a:r>
            <a:r>
              <a:rPr>
                <a:solidFill>
                  <a:srgbClr val="89DDFF"/>
                </a:solidFill>
              </a:rPr>
              <a:t>,"</a:t>
            </a:r>
            <a:r>
              <a:t>address</a:t>
            </a:r>
            <a:r>
              <a:rPr>
                <a:solidFill>
                  <a:srgbClr val="89DDFF"/>
                </a:solidFill>
              </a:rPr>
              <a:t>":"</a:t>
            </a:r>
            <a:r>
              <a:rPr>
                <a:solidFill>
                  <a:srgbClr val="9ECE6A"/>
                </a:solidFill>
              </a:rPr>
              <a:t>0xd8b934580fcE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35a11B58C6D73aDeE468a2833fa8</a:t>
            </a:r>
            <a:r>
              <a:rPr>
                <a:solidFill>
                  <a:srgbClr val="89DDFF"/>
                </a:solidFill>
              </a:rPr>
              <a:t>","</a:t>
            </a:r>
            <a:r>
              <a:rPr>
                <a:solidFill>
                  <a:srgbClr val="7AA2F7"/>
                </a:solidFill>
              </a:rPr>
              <a:t>data</a:t>
            </a:r>
            <a:r>
              <a:rPr>
                <a:solidFill>
                  <a:srgbClr val="89DDFF"/>
                </a:solidFill>
              </a:rPr>
              <a:t>":"</a:t>
            </a:r>
            <a:r>
              <a:t>0x000000000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0000000000000005b38da6a701c568545dcfcb03fcb875f56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beddc40000000000000000000000000000000000000000000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000000000000000000001</a:t>
            </a:r>
            <a:r>
              <a:rPr>
                <a:solidFill>
                  <a:srgbClr val="89DDFF"/>
                </a:solidFill>
              </a:rPr>
              <a:t>","</a:t>
            </a:r>
            <a:r>
              <a:rPr>
                <a:solidFill>
                  <a:srgbClr val="7AA2F7"/>
                </a:solidFill>
              </a:rPr>
              <a:t>topics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FF5370"/>
                </a:solidFill>
              </a:rPr>
              <a:t>[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7AA2F7"/>
                </a:solidFill>
              </a:rPr>
              <a:t>0x5743f3b67735da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bb6e485a02334a7e198288a4e0fa7b1b1c17be0cfa19f462a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7AA2F7"/>
                </a:solidFill>
              </a:rPr>
              <a:t>6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FF5370"/>
                </a:solidFill>
              </a:rPr>
              <a:t>],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7AA2F7"/>
                </a:solidFill>
              </a:rPr>
              <a:t>id</a:t>
            </a:r>
            <a:r>
              <a:rPr>
                <a:solidFill>
                  <a:srgbClr val="89DDFF"/>
                </a:solidFill>
              </a:rPr>
              <a:t>":"</a:t>
            </a:r>
            <a:r>
              <a:t>log_100cfe2c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ABDF5"/>
                </a:solidFill>
              </a:rPr>
              <a:t>}</a:t>
            </a:r>
            <a:endParaRPr>
              <a:solidFill>
                <a:srgbClr val="A9B1D6"/>
              </a:solidFill>
            </a:endParaRPr>
          </a:p>
        </p:txBody>
      </p:sp>
      <p:sp>
        <p:nvSpPr>
          <p:cNvPr id="137" name="{…"/>
          <p:cNvSpPr txBox="1"/>
          <p:nvPr/>
        </p:nvSpPr>
        <p:spPr>
          <a:xfrm>
            <a:off x="10298545" y="7785296"/>
            <a:ext cx="9552372" cy="569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914400">
              <a:defRPr sz="2600">
                <a:solidFill>
                  <a:srgbClr val="9ABDF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{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7AA2F7"/>
                </a:solidFill>
              </a:rPr>
              <a:t>from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t>0xd8b934580fcE35a11B58C6D73aDeE468a2833fa8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7AA2F7"/>
                </a:solidFill>
              </a:rPr>
              <a:t>topic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t>0x5743f3b67735dabb6e485a02334a7e198288a4e 0fa7b1b1c17be0cfa19f462a6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</a:t>
            </a:r>
            <a:r>
              <a:rPr>
                <a:solidFill>
                  <a:srgbClr val="89DDFF"/>
                </a:solidFill>
              </a:rPr>
              <a:t>"</a:t>
            </a:r>
            <a:r>
              <a:t>event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howl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7AA2F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</a:t>
            </a:r>
            <a:r>
              <a:rPr>
                <a:solidFill>
                  <a:srgbClr val="89DDFF"/>
                </a:solidFill>
              </a:rPr>
              <a:t>"</a:t>
            </a:r>
            <a:r>
              <a:t>args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9ABDF5"/>
                </a:solidFill>
              </a:rPr>
              <a:t>{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0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t>0x5B38Da6a701c568545dCfcB03FcB875f56beddC4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1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1</a:t>
            </a:r>
            <a:r>
              <a:rPr>
                <a:solidFill>
                  <a:srgbClr val="89DDFF"/>
                </a:solidFill>
              </a:rPr>
              <a:t>",</a:t>
            </a:r>
          </a:p>
          <a:p>
            <a:pPr defTabSz="914400">
              <a:defRPr sz="2600">
                <a:solidFill>
                  <a:srgbClr val="9ECE6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A9B1D6"/>
                </a:solidFill>
              </a:rP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owner</a:t>
            </a:r>
            <a:r>
              <a:rPr>
                <a:solidFill>
                  <a:srgbClr val="89DDFF"/>
                </a:solidFill>
              </a:rPr>
              <a:t>":</a:t>
            </a:r>
            <a:r>
              <a:rPr>
                <a:solidFill>
                  <a:srgbClr val="A9B1D6"/>
                </a:solidFill>
              </a:rP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t>0x5B38Da6a701c568545dCfcB03FcB875f56beddC4</a:t>
            </a:r>
            <a:r>
              <a:rPr>
                <a:solidFill>
                  <a:srgbClr val="89DDFF"/>
                </a:solidFill>
              </a:rPr>
              <a:t>",</a:t>
            </a:r>
            <a:endParaRPr>
              <a:solidFill>
                <a:srgbClr val="A9B1D6"/>
              </a:solidFill>
            </a:endParaRPr>
          </a:p>
          <a:p>
            <a:pPr defTabSz="914400">
              <a:defRPr sz="26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0DB9D7"/>
                </a:solidFill>
              </a:rPr>
              <a:t>time</a:t>
            </a:r>
            <a:r>
              <a:rPr>
                <a:solidFill>
                  <a:srgbClr val="89DDFF"/>
                </a:solidFill>
              </a:rPr>
              <a:t>":</a:t>
            </a:r>
            <a:r>
              <a:t> </a:t>
            </a:r>
            <a:r>
              <a:rPr>
                <a:solidFill>
                  <a:srgbClr val="89DDFF"/>
                </a:solidFill>
              </a:rPr>
              <a:t>"</a:t>
            </a:r>
            <a:r>
              <a:rPr>
                <a:solidFill>
                  <a:srgbClr val="9ECE6A"/>
                </a:solidFill>
              </a:rPr>
              <a:t>1</a:t>
            </a:r>
            <a:r>
              <a:rPr>
                <a:solidFill>
                  <a:srgbClr val="89DDFF"/>
                </a:solidFill>
              </a:rPr>
              <a:t>"</a:t>
            </a:r>
          </a:p>
          <a:p>
            <a:pPr defTabSz="914400">
              <a:defRPr sz="2600">
                <a:solidFill>
                  <a:srgbClr val="A9B1D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</a:t>
            </a:r>
            <a:r>
              <a:rPr>
                <a:solidFill>
                  <a:srgbClr val="9ABDF5"/>
                </a:solidFill>
              </a:rPr>
              <a:t>}</a:t>
            </a:r>
          </a:p>
          <a:p>
            <a:pPr defTabSz="914400">
              <a:defRPr sz="2600">
                <a:solidFill>
                  <a:srgbClr val="9ABDF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}</a:t>
            </a:r>
            <a:endParaRPr>
              <a:solidFill>
                <a:srgbClr val="A9B1D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