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6" r:id="rId3"/>
    <p:sldId id="268" r:id="rId4"/>
    <p:sldId id="276" r:id="rId5"/>
    <p:sldId id="259" r:id="rId6"/>
    <p:sldId id="285" r:id="rId7"/>
    <p:sldId id="269" r:id="rId8"/>
    <p:sldId id="270" r:id="rId9"/>
    <p:sldId id="271" r:id="rId10"/>
    <p:sldId id="272" r:id="rId11"/>
    <p:sldId id="273" r:id="rId12"/>
    <p:sldId id="278" r:id="rId13"/>
    <p:sldId id="280" r:id="rId14"/>
    <p:sldId id="281" r:id="rId15"/>
    <p:sldId id="282" r:id="rId16"/>
    <p:sldId id="279" r:id="rId17"/>
    <p:sldId id="283" r:id="rId18"/>
    <p:sldId id="284" r:id="rId19"/>
    <p:sldId id="261" r:id="rId20"/>
    <p:sldId id="262" r:id="rId21"/>
    <p:sldId id="263" r:id="rId22"/>
    <p:sldId id="264" r:id="rId23"/>
    <p:sldId id="265" r:id="rId24"/>
    <p:sldId id="266" r:id="rId25"/>
    <p:sldId id="267" r:id="rId26"/>
    <p:sldId id="258" r:id="rId27"/>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3C073-3A3E-47A4-916F-B6CDA66E12B2}" v="607" dt="2023-06-21T01:33:00.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3C5AA-1F00-4281-A941-99EA4B8C39FA}"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967A989-D840-42A2-99FD-73B30E790434}">
      <dgm:prSet/>
      <dgm:spPr/>
      <dgm:t>
        <a:bodyPr/>
        <a:lstStyle/>
        <a:p>
          <a:r>
            <a:rPr lang="en-US"/>
            <a:t>Problem Statement</a:t>
          </a:r>
        </a:p>
      </dgm:t>
    </dgm:pt>
    <dgm:pt modelId="{C8799553-7FA6-440C-94E3-684BB6EF8EE6}" type="parTrans" cxnId="{1E919706-0F6B-4D13-A86F-C219AF67E970}">
      <dgm:prSet/>
      <dgm:spPr/>
      <dgm:t>
        <a:bodyPr/>
        <a:lstStyle/>
        <a:p>
          <a:endParaRPr lang="en-US"/>
        </a:p>
      </dgm:t>
    </dgm:pt>
    <dgm:pt modelId="{5B23AE35-B6CF-4FA0-BAA9-84E2D22E53CA}" type="sibTrans" cxnId="{1E919706-0F6B-4D13-A86F-C219AF67E970}">
      <dgm:prSet/>
      <dgm:spPr/>
      <dgm:t>
        <a:bodyPr/>
        <a:lstStyle/>
        <a:p>
          <a:endParaRPr lang="en-US"/>
        </a:p>
      </dgm:t>
    </dgm:pt>
    <dgm:pt modelId="{711CA180-0665-4C8A-9C6B-AB5DC44C96F6}">
      <dgm:prSet/>
      <dgm:spPr/>
      <dgm:t>
        <a:bodyPr/>
        <a:lstStyle/>
        <a:p>
          <a:r>
            <a:rPr lang="en-US"/>
            <a:t>Our Contribution</a:t>
          </a:r>
        </a:p>
      </dgm:t>
    </dgm:pt>
    <dgm:pt modelId="{4C6D77E9-A6D9-4234-AA1A-E1E75E3B5C04}" type="parTrans" cxnId="{AC45B44A-8B93-4009-986D-4AECDB8682CC}">
      <dgm:prSet/>
      <dgm:spPr/>
      <dgm:t>
        <a:bodyPr/>
        <a:lstStyle/>
        <a:p>
          <a:endParaRPr lang="en-US"/>
        </a:p>
      </dgm:t>
    </dgm:pt>
    <dgm:pt modelId="{4A79A5B3-7C81-46FC-9368-D36FFDC40160}" type="sibTrans" cxnId="{AC45B44A-8B93-4009-986D-4AECDB8682CC}">
      <dgm:prSet/>
      <dgm:spPr/>
      <dgm:t>
        <a:bodyPr/>
        <a:lstStyle/>
        <a:p>
          <a:endParaRPr lang="en-US"/>
        </a:p>
      </dgm:t>
    </dgm:pt>
    <dgm:pt modelId="{7A53ADE8-885E-4C1F-8D53-DCC1756F073C}">
      <dgm:prSet/>
      <dgm:spPr/>
      <dgm:t>
        <a:bodyPr/>
        <a:lstStyle/>
        <a:p>
          <a:r>
            <a:rPr lang="en-US"/>
            <a:t>Our Proposed System</a:t>
          </a:r>
        </a:p>
      </dgm:t>
    </dgm:pt>
    <dgm:pt modelId="{2CE6A433-3147-498B-917C-F222683F85C5}" type="parTrans" cxnId="{6754FE3E-2CBA-44DC-8162-FAEDC4C5E0E5}">
      <dgm:prSet/>
      <dgm:spPr/>
      <dgm:t>
        <a:bodyPr/>
        <a:lstStyle/>
        <a:p>
          <a:endParaRPr lang="en-US"/>
        </a:p>
      </dgm:t>
    </dgm:pt>
    <dgm:pt modelId="{1607CB36-B5E0-4A4D-9CB6-68E71AFC3C6E}" type="sibTrans" cxnId="{6754FE3E-2CBA-44DC-8162-FAEDC4C5E0E5}">
      <dgm:prSet/>
      <dgm:spPr/>
      <dgm:t>
        <a:bodyPr/>
        <a:lstStyle/>
        <a:p>
          <a:endParaRPr lang="en-US"/>
        </a:p>
      </dgm:t>
    </dgm:pt>
    <dgm:pt modelId="{6614E5F6-A716-4214-9C59-4C217EF21F45}">
      <dgm:prSet/>
      <dgm:spPr/>
      <dgm:t>
        <a:bodyPr/>
        <a:lstStyle/>
        <a:p>
          <a:r>
            <a:rPr lang="en-US"/>
            <a:t>Security Analysis</a:t>
          </a:r>
        </a:p>
      </dgm:t>
    </dgm:pt>
    <dgm:pt modelId="{E0740397-CAAE-4A98-BAD4-4E58CAF93ACA}" type="parTrans" cxnId="{37357983-5C11-4F40-9A25-CC1CB8A79783}">
      <dgm:prSet/>
      <dgm:spPr/>
      <dgm:t>
        <a:bodyPr/>
        <a:lstStyle/>
        <a:p>
          <a:endParaRPr lang="en-US"/>
        </a:p>
      </dgm:t>
    </dgm:pt>
    <dgm:pt modelId="{E105B2A8-87AC-4D65-BF96-9560F7812FD6}" type="sibTrans" cxnId="{37357983-5C11-4F40-9A25-CC1CB8A79783}">
      <dgm:prSet/>
      <dgm:spPr/>
      <dgm:t>
        <a:bodyPr/>
        <a:lstStyle/>
        <a:p>
          <a:endParaRPr lang="en-US"/>
        </a:p>
      </dgm:t>
    </dgm:pt>
    <dgm:pt modelId="{CB70A8AC-8831-4119-8880-E87B5896F704}">
      <dgm:prSet/>
      <dgm:spPr/>
      <dgm:t>
        <a:bodyPr/>
        <a:lstStyle/>
        <a:p>
          <a:r>
            <a:rPr lang="en-US"/>
            <a:t>Evaluation and Experimentation</a:t>
          </a:r>
        </a:p>
      </dgm:t>
    </dgm:pt>
    <dgm:pt modelId="{059B90AD-229A-43A1-8A10-13350ECDEC82}" type="parTrans" cxnId="{D87C30AE-A313-41BC-80E7-3EA423E1A870}">
      <dgm:prSet/>
      <dgm:spPr/>
      <dgm:t>
        <a:bodyPr/>
        <a:lstStyle/>
        <a:p>
          <a:endParaRPr lang="en-US"/>
        </a:p>
      </dgm:t>
    </dgm:pt>
    <dgm:pt modelId="{37F4E137-C296-4892-83E6-50991297CFE8}" type="sibTrans" cxnId="{D87C30AE-A313-41BC-80E7-3EA423E1A870}">
      <dgm:prSet/>
      <dgm:spPr/>
      <dgm:t>
        <a:bodyPr/>
        <a:lstStyle/>
        <a:p>
          <a:endParaRPr lang="en-US"/>
        </a:p>
      </dgm:t>
    </dgm:pt>
    <dgm:pt modelId="{ABA879A4-D076-4D87-875D-0FB2CEDFFEEE}">
      <dgm:prSet/>
      <dgm:spPr/>
      <dgm:t>
        <a:bodyPr/>
        <a:lstStyle/>
        <a:p>
          <a:r>
            <a:rPr lang="en-US"/>
            <a:t>Conclusion and Future Work</a:t>
          </a:r>
        </a:p>
      </dgm:t>
    </dgm:pt>
    <dgm:pt modelId="{B2663F7C-FB8D-41A1-96C3-0FF4520FFB9A}" type="parTrans" cxnId="{75D1443E-1452-4048-9123-C37D1EF1AAE7}">
      <dgm:prSet/>
      <dgm:spPr/>
      <dgm:t>
        <a:bodyPr/>
        <a:lstStyle/>
        <a:p>
          <a:endParaRPr lang="en-US"/>
        </a:p>
      </dgm:t>
    </dgm:pt>
    <dgm:pt modelId="{49EF0796-D727-4E84-A431-5E337B3D918E}" type="sibTrans" cxnId="{75D1443E-1452-4048-9123-C37D1EF1AAE7}">
      <dgm:prSet/>
      <dgm:spPr/>
      <dgm:t>
        <a:bodyPr/>
        <a:lstStyle/>
        <a:p>
          <a:endParaRPr lang="en-US"/>
        </a:p>
      </dgm:t>
    </dgm:pt>
    <dgm:pt modelId="{09D6F567-BE16-4BDF-B10A-91BBA8D79462}" type="pres">
      <dgm:prSet presAssocID="{B783C5AA-1F00-4281-A941-99EA4B8C39FA}" presName="root" presStyleCnt="0">
        <dgm:presLayoutVars>
          <dgm:dir/>
          <dgm:resizeHandles val="exact"/>
        </dgm:presLayoutVars>
      </dgm:prSet>
      <dgm:spPr/>
    </dgm:pt>
    <dgm:pt modelId="{837114CD-BF78-47A5-87D2-7C2A9A74004A}" type="pres">
      <dgm:prSet presAssocID="{4967A989-D840-42A2-99FD-73B30E790434}" presName="compNode" presStyleCnt="0"/>
      <dgm:spPr/>
    </dgm:pt>
    <dgm:pt modelId="{A89F2D5B-7733-4BDB-9C35-4FE02F6D5951}" type="pres">
      <dgm:prSet presAssocID="{4967A989-D840-42A2-99FD-73B30E7904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C2FA49A-C61F-4417-9281-397AE22D4DFC}" type="pres">
      <dgm:prSet presAssocID="{4967A989-D840-42A2-99FD-73B30E790434}" presName="spaceRect" presStyleCnt="0"/>
      <dgm:spPr/>
    </dgm:pt>
    <dgm:pt modelId="{E311723C-293F-46DD-8FD8-F9757B6C050A}" type="pres">
      <dgm:prSet presAssocID="{4967A989-D840-42A2-99FD-73B30E790434}" presName="textRect" presStyleLbl="revTx" presStyleIdx="0" presStyleCnt="6">
        <dgm:presLayoutVars>
          <dgm:chMax val="1"/>
          <dgm:chPref val="1"/>
        </dgm:presLayoutVars>
      </dgm:prSet>
      <dgm:spPr/>
    </dgm:pt>
    <dgm:pt modelId="{29E18A96-82C7-49A2-9024-7CF1C5020FFF}" type="pres">
      <dgm:prSet presAssocID="{5B23AE35-B6CF-4FA0-BAA9-84E2D22E53CA}" presName="sibTrans" presStyleCnt="0"/>
      <dgm:spPr/>
    </dgm:pt>
    <dgm:pt modelId="{FD4639BC-E4E9-425C-9E27-F7BDC7AA3CEE}" type="pres">
      <dgm:prSet presAssocID="{711CA180-0665-4C8A-9C6B-AB5DC44C96F6}" presName="compNode" presStyleCnt="0"/>
      <dgm:spPr/>
    </dgm:pt>
    <dgm:pt modelId="{108AD6EB-CE61-4856-89C0-9CE423754229}" type="pres">
      <dgm:prSet presAssocID="{711CA180-0665-4C8A-9C6B-AB5DC44C96F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08E830D8-C985-4E1B-8E96-11C9577991F7}" type="pres">
      <dgm:prSet presAssocID="{711CA180-0665-4C8A-9C6B-AB5DC44C96F6}" presName="spaceRect" presStyleCnt="0"/>
      <dgm:spPr/>
    </dgm:pt>
    <dgm:pt modelId="{35AADF22-5EAE-430F-AD2B-6EA77D628E16}" type="pres">
      <dgm:prSet presAssocID="{711CA180-0665-4C8A-9C6B-AB5DC44C96F6}" presName="textRect" presStyleLbl="revTx" presStyleIdx="1" presStyleCnt="6">
        <dgm:presLayoutVars>
          <dgm:chMax val="1"/>
          <dgm:chPref val="1"/>
        </dgm:presLayoutVars>
      </dgm:prSet>
      <dgm:spPr/>
    </dgm:pt>
    <dgm:pt modelId="{A93998B4-A9C6-4E3F-94A4-D6C1C61351B0}" type="pres">
      <dgm:prSet presAssocID="{4A79A5B3-7C81-46FC-9368-D36FFDC40160}" presName="sibTrans" presStyleCnt="0"/>
      <dgm:spPr/>
    </dgm:pt>
    <dgm:pt modelId="{08F6B9BF-ED6B-43EB-89F5-3D0562DFAC11}" type="pres">
      <dgm:prSet presAssocID="{7A53ADE8-885E-4C1F-8D53-DCC1756F073C}" presName="compNode" presStyleCnt="0"/>
      <dgm:spPr/>
    </dgm:pt>
    <dgm:pt modelId="{5F5F5084-883F-4A7C-A7EA-161065BD6B4C}" type="pres">
      <dgm:prSet presAssocID="{7A53ADE8-885E-4C1F-8D53-DCC1756F073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E78AD414-6B8D-4B48-8CCD-98296E23BE71}" type="pres">
      <dgm:prSet presAssocID="{7A53ADE8-885E-4C1F-8D53-DCC1756F073C}" presName="spaceRect" presStyleCnt="0"/>
      <dgm:spPr/>
    </dgm:pt>
    <dgm:pt modelId="{8CDE962D-2263-465D-9E5C-A2F8E6CBF4EE}" type="pres">
      <dgm:prSet presAssocID="{7A53ADE8-885E-4C1F-8D53-DCC1756F073C}" presName="textRect" presStyleLbl="revTx" presStyleIdx="2" presStyleCnt="6">
        <dgm:presLayoutVars>
          <dgm:chMax val="1"/>
          <dgm:chPref val="1"/>
        </dgm:presLayoutVars>
      </dgm:prSet>
      <dgm:spPr/>
    </dgm:pt>
    <dgm:pt modelId="{9C66614B-01F4-497F-9C6E-9797EFDF9AC4}" type="pres">
      <dgm:prSet presAssocID="{1607CB36-B5E0-4A4D-9CB6-68E71AFC3C6E}" presName="sibTrans" presStyleCnt="0"/>
      <dgm:spPr/>
    </dgm:pt>
    <dgm:pt modelId="{ECA8D481-E813-4B08-B332-A99D3413B90B}" type="pres">
      <dgm:prSet presAssocID="{6614E5F6-A716-4214-9C59-4C217EF21F45}" presName="compNode" presStyleCnt="0"/>
      <dgm:spPr/>
    </dgm:pt>
    <dgm:pt modelId="{5A05E111-A1B9-4677-ADDE-F5AE53F20AB5}" type="pres">
      <dgm:prSet presAssocID="{6614E5F6-A716-4214-9C59-4C217EF21F4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4849717F-465F-4FE8-9C3A-A1189658BD24}" type="pres">
      <dgm:prSet presAssocID="{6614E5F6-A716-4214-9C59-4C217EF21F45}" presName="spaceRect" presStyleCnt="0"/>
      <dgm:spPr/>
    </dgm:pt>
    <dgm:pt modelId="{6AFF467D-7215-44B9-82FB-05FD2D1FC492}" type="pres">
      <dgm:prSet presAssocID="{6614E5F6-A716-4214-9C59-4C217EF21F45}" presName="textRect" presStyleLbl="revTx" presStyleIdx="3" presStyleCnt="6">
        <dgm:presLayoutVars>
          <dgm:chMax val="1"/>
          <dgm:chPref val="1"/>
        </dgm:presLayoutVars>
      </dgm:prSet>
      <dgm:spPr/>
    </dgm:pt>
    <dgm:pt modelId="{E7E49C14-098F-421E-B985-7C01D414F586}" type="pres">
      <dgm:prSet presAssocID="{E105B2A8-87AC-4D65-BF96-9560F7812FD6}" presName="sibTrans" presStyleCnt="0"/>
      <dgm:spPr/>
    </dgm:pt>
    <dgm:pt modelId="{ED67B500-9F02-4D8B-AD28-4F62D5750B9C}" type="pres">
      <dgm:prSet presAssocID="{CB70A8AC-8831-4119-8880-E87B5896F704}" presName="compNode" presStyleCnt="0"/>
      <dgm:spPr/>
    </dgm:pt>
    <dgm:pt modelId="{78A0CAA6-A9EF-4980-81FA-DBF0FADA1C4A}" type="pres">
      <dgm:prSet presAssocID="{CB70A8AC-8831-4119-8880-E87B5896F7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6A537239-2F43-4581-BBB9-25657CD294DB}" type="pres">
      <dgm:prSet presAssocID="{CB70A8AC-8831-4119-8880-E87B5896F704}" presName="spaceRect" presStyleCnt="0"/>
      <dgm:spPr/>
    </dgm:pt>
    <dgm:pt modelId="{3FA762D8-5F4E-4DAF-8AD7-59846310E793}" type="pres">
      <dgm:prSet presAssocID="{CB70A8AC-8831-4119-8880-E87B5896F704}" presName="textRect" presStyleLbl="revTx" presStyleIdx="4" presStyleCnt="6">
        <dgm:presLayoutVars>
          <dgm:chMax val="1"/>
          <dgm:chPref val="1"/>
        </dgm:presLayoutVars>
      </dgm:prSet>
      <dgm:spPr/>
    </dgm:pt>
    <dgm:pt modelId="{8B04D812-0D7C-4984-AFD3-0F53AA8F6D74}" type="pres">
      <dgm:prSet presAssocID="{37F4E137-C296-4892-83E6-50991297CFE8}" presName="sibTrans" presStyleCnt="0"/>
      <dgm:spPr/>
    </dgm:pt>
    <dgm:pt modelId="{22ADEB6E-9BD1-4EBA-8F6D-236808BBCCDB}" type="pres">
      <dgm:prSet presAssocID="{ABA879A4-D076-4D87-875D-0FB2CEDFFEEE}" presName="compNode" presStyleCnt="0"/>
      <dgm:spPr/>
    </dgm:pt>
    <dgm:pt modelId="{543A90D2-C541-40BA-8B5E-2C1E6CB50805}" type="pres">
      <dgm:prSet presAssocID="{ABA879A4-D076-4D87-875D-0FB2CEDFFEE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CD730917-7613-4A40-A1CA-4D30AA1C6918}" type="pres">
      <dgm:prSet presAssocID="{ABA879A4-D076-4D87-875D-0FB2CEDFFEEE}" presName="spaceRect" presStyleCnt="0"/>
      <dgm:spPr/>
    </dgm:pt>
    <dgm:pt modelId="{F2EA0630-8B70-46E6-AE56-63615B62B0BF}" type="pres">
      <dgm:prSet presAssocID="{ABA879A4-D076-4D87-875D-0FB2CEDFFEEE}" presName="textRect" presStyleLbl="revTx" presStyleIdx="5" presStyleCnt="6">
        <dgm:presLayoutVars>
          <dgm:chMax val="1"/>
          <dgm:chPref val="1"/>
        </dgm:presLayoutVars>
      </dgm:prSet>
      <dgm:spPr/>
    </dgm:pt>
  </dgm:ptLst>
  <dgm:cxnLst>
    <dgm:cxn modelId="{1E919706-0F6B-4D13-A86F-C219AF67E970}" srcId="{B783C5AA-1F00-4281-A941-99EA4B8C39FA}" destId="{4967A989-D840-42A2-99FD-73B30E790434}" srcOrd="0" destOrd="0" parTransId="{C8799553-7FA6-440C-94E3-684BB6EF8EE6}" sibTransId="{5B23AE35-B6CF-4FA0-BAA9-84E2D22E53CA}"/>
    <dgm:cxn modelId="{39CB520E-E037-4F31-A08C-2693292BCB04}" type="presOf" srcId="{CB70A8AC-8831-4119-8880-E87B5896F704}" destId="{3FA762D8-5F4E-4DAF-8AD7-59846310E793}" srcOrd="0" destOrd="0" presId="urn:microsoft.com/office/officeart/2018/2/layout/IconLabelList"/>
    <dgm:cxn modelId="{335AE714-C714-47CD-966C-ECC9F461B07E}" type="presOf" srcId="{ABA879A4-D076-4D87-875D-0FB2CEDFFEEE}" destId="{F2EA0630-8B70-46E6-AE56-63615B62B0BF}" srcOrd="0" destOrd="0" presId="urn:microsoft.com/office/officeart/2018/2/layout/IconLabelList"/>
    <dgm:cxn modelId="{2749072D-6250-4275-942B-1869CE737A64}" type="presOf" srcId="{B783C5AA-1F00-4281-A941-99EA4B8C39FA}" destId="{09D6F567-BE16-4BDF-B10A-91BBA8D79462}" srcOrd="0" destOrd="0" presId="urn:microsoft.com/office/officeart/2018/2/layout/IconLabelList"/>
    <dgm:cxn modelId="{75D1443E-1452-4048-9123-C37D1EF1AAE7}" srcId="{B783C5AA-1F00-4281-A941-99EA4B8C39FA}" destId="{ABA879A4-D076-4D87-875D-0FB2CEDFFEEE}" srcOrd="5" destOrd="0" parTransId="{B2663F7C-FB8D-41A1-96C3-0FF4520FFB9A}" sibTransId="{49EF0796-D727-4E84-A431-5E337B3D918E}"/>
    <dgm:cxn modelId="{6754FE3E-2CBA-44DC-8162-FAEDC4C5E0E5}" srcId="{B783C5AA-1F00-4281-A941-99EA4B8C39FA}" destId="{7A53ADE8-885E-4C1F-8D53-DCC1756F073C}" srcOrd="2" destOrd="0" parTransId="{2CE6A433-3147-498B-917C-F222683F85C5}" sibTransId="{1607CB36-B5E0-4A4D-9CB6-68E71AFC3C6E}"/>
    <dgm:cxn modelId="{AC45B44A-8B93-4009-986D-4AECDB8682CC}" srcId="{B783C5AA-1F00-4281-A941-99EA4B8C39FA}" destId="{711CA180-0665-4C8A-9C6B-AB5DC44C96F6}" srcOrd="1" destOrd="0" parTransId="{4C6D77E9-A6D9-4234-AA1A-E1E75E3B5C04}" sibTransId="{4A79A5B3-7C81-46FC-9368-D36FFDC40160}"/>
    <dgm:cxn modelId="{B7BA554C-1C6D-4FC7-B72F-0017D27977AC}" type="presOf" srcId="{7A53ADE8-885E-4C1F-8D53-DCC1756F073C}" destId="{8CDE962D-2263-465D-9E5C-A2F8E6CBF4EE}" srcOrd="0" destOrd="0" presId="urn:microsoft.com/office/officeart/2018/2/layout/IconLabelList"/>
    <dgm:cxn modelId="{37357983-5C11-4F40-9A25-CC1CB8A79783}" srcId="{B783C5AA-1F00-4281-A941-99EA4B8C39FA}" destId="{6614E5F6-A716-4214-9C59-4C217EF21F45}" srcOrd="3" destOrd="0" parTransId="{E0740397-CAAE-4A98-BAD4-4E58CAF93ACA}" sibTransId="{E105B2A8-87AC-4D65-BF96-9560F7812FD6}"/>
    <dgm:cxn modelId="{D1160C91-D4E3-40F7-B7D4-618515D9FA62}" type="presOf" srcId="{711CA180-0665-4C8A-9C6B-AB5DC44C96F6}" destId="{35AADF22-5EAE-430F-AD2B-6EA77D628E16}" srcOrd="0" destOrd="0" presId="urn:microsoft.com/office/officeart/2018/2/layout/IconLabelList"/>
    <dgm:cxn modelId="{D87C30AE-A313-41BC-80E7-3EA423E1A870}" srcId="{B783C5AA-1F00-4281-A941-99EA4B8C39FA}" destId="{CB70A8AC-8831-4119-8880-E87B5896F704}" srcOrd="4" destOrd="0" parTransId="{059B90AD-229A-43A1-8A10-13350ECDEC82}" sibTransId="{37F4E137-C296-4892-83E6-50991297CFE8}"/>
    <dgm:cxn modelId="{0D1AF2B7-113A-4DE7-B821-49045D6B4B00}" type="presOf" srcId="{6614E5F6-A716-4214-9C59-4C217EF21F45}" destId="{6AFF467D-7215-44B9-82FB-05FD2D1FC492}" srcOrd="0" destOrd="0" presId="urn:microsoft.com/office/officeart/2018/2/layout/IconLabelList"/>
    <dgm:cxn modelId="{67077EC7-52A9-46AA-AB35-66F0AB485A24}" type="presOf" srcId="{4967A989-D840-42A2-99FD-73B30E790434}" destId="{E311723C-293F-46DD-8FD8-F9757B6C050A}" srcOrd="0" destOrd="0" presId="urn:microsoft.com/office/officeart/2018/2/layout/IconLabelList"/>
    <dgm:cxn modelId="{90910ED9-B697-4510-A151-EDAE1C2DED6B}" type="presParOf" srcId="{09D6F567-BE16-4BDF-B10A-91BBA8D79462}" destId="{837114CD-BF78-47A5-87D2-7C2A9A74004A}" srcOrd="0" destOrd="0" presId="urn:microsoft.com/office/officeart/2018/2/layout/IconLabelList"/>
    <dgm:cxn modelId="{62A2E678-D10E-4613-BEFF-404C56AF3919}" type="presParOf" srcId="{837114CD-BF78-47A5-87D2-7C2A9A74004A}" destId="{A89F2D5B-7733-4BDB-9C35-4FE02F6D5951}" srcOrd="0" destOrd="0" presId="urn:microsoft.com/office/officeart/2018/2/layout/IconLabelList"/>
    <dgm:cxn modelId="{8E4CD2C4-499A-4987-9EA5-CC1E46F23C16}" type="presParOf" srcId="{837114CD-BF78-47A5-87D2-7C2A9A74004A}" destId="{6C2FA49A-C61F-4417-9281-397AE22D4DFC}" srcOrd="1" destOrd="0" presId="urn:microsoft.com/office/officeart/2018/2/layout/IconLabelList"/>
    <dgm:cxn modelId="{B83DD77D-FCAC-4782-89C4-CA1CAC6DF6EE}" type="presParOf" srcId="{837114CD-BF78-47A5-87D2-7C2A9A74004A}" destId="{E311723C-293F-46DD-8FD8-F9757B6C050A}" srcOrd="2" destOrd="0" presId="urn:microsoft.com/office/officeart/2018/2/layout/IconLabelList"/>
    <dgm:cxn modelId="{845170CC-F634-4615-8B50-079F1EC58D76}" type="presParOf" srcId="{09D6F567-BE16-4BDF-B10A-91BBA8D79462}" destId="{29E18A96-82C7-49A2-9024-7CF1C5020FFF}" srcOrd="1" destOrd="0" presId="urn:microsoft.com/office/officeart/2018/2/layout/IconLabelList"/>
    <dgm:cxn modelId="{C0A0D92F-CF02-41DC-9AD7-9DEF9799AFEE}" type="presParOf" srcId="{09D6F567-BE16-4BDF-B10A-91BBA8D79462}" destId="{FD4639BC-E4E9-425C-9E27-F7BDC7AA3CEE}" srcOrd="2" destOrd="0" presId="urn:microsoft.com/office/officeart/2018/2/layout/IconLabelList"/>
    <dgm:cxn modelId="{A8F48B37-3755-44C5-BD45-6A19E5C5DDC3}" type="presParOf" srcId="{FD4639BC-E4E9-425C-9E27-F7BDC7AA3CEE}" destId="{108AD6EB-CE61-4856-89C0-9CE423754229}" srcOrd="0" destOrd="0" presId="urn:microsoft.com/office/officeart/2018/2/layout/IconLabelList"/>
    <dgm:cxn modelId="{1D7EB9B9-BC39-4B62-8A3D-47290AE42AA7}" type="presParOf" srcId="{FD4639BC-E4E9-425C-9E27-F7BDC7AA3CEE}" destId="{08E830D8-C985-4E1B-8E96-11C9577991F7}" srcOrd="1" destOrd="0" presId="urn:microsoft.com/office/officeart/2018/2/layout/IconLabelList"/>
    <dgm:cxn modelId="{FABF5359-B2BA-4355-A67B-DD6EED7E33B1}" type="presParOf" srcId="{FD4639BC-E4E9-425C-9E27-F7BDC7AA3CEE}" destId="{35AADF22-5EAE-430F-AD2B-6EA77D628E16}" srcOrd="2" destOrd="0" presId="urn:microsoft.com/office/officeart/2018/2/layout/IconLabelList"/>
    <dgm:cxn modelId="{B2013842-1C65-4539-B83A-28D49981E3CA}" type="presParOf" srcId="{09D6F567-BE16-4BDF-B10A-91BBA8D79462}" destId="{A93998B4-A9C6-4E3F-94A4-D6C1C61351B0}" srcOrd="3" destOrd="0" presId="urn:microsoft.com/office/officeart/2018/2/layout/IconLabelList"/>
    <dgm:cxn modelId="{F1946A0B-6564-44E8-9A7C-A3D9AB497A29}" type="presParOf" srcId="{09D6F567-BE16-4BDF-B10A-91BBA8D79462}" destId="{08F6B9BF-ED6B-43EB-89F5-3D0562DFAC11}" srcOrd="4" destOrd="0" presId="urn:microsoft.com/office/officeart/2018/2/layout/IconLabelList"/>
    <dgm:cxn modelId="{45A7E336-B91E-49A8-9C65-2AC8ECB35419}" type="presParOf" srcId="{08F6B9BF-ED6B-43EB-89F5-3D0562DFAC11}" destId="{5F5F5084-883F-4A7C-A7EA-161065BD6B4C}" srcOrd="0" destOrd="0" presId="urn:microsoft.com/office/officeart/2018/2/layout/IconLabelList"/>
    <dgm:cxn modelId="{E6633646-D513-423F-A807-B00ED9F547BA}" type="presParOf" srcId="{08F6B9BF-ED6B-43EB-89F5-3D0562DFAC11}" destId="{E78AD414-6B8D-4B48-8CCD-98296E23BE71}" srcOrd="1" destOrd="0" presId="urn:microsoft.com/office/officeart/2018/2/layout/IconLabelList"/>
    <dgm:cxn modelId="{FF37CE0E-C5E9-4139-B4C4-BB09B25ED6BC}" type="presParOf" srcId="{08F6B9BF-ED6B-43EB-89F5-3D0562DFAC11}" destId="{8CDE962D-2263-465D-9E5C-A2F8E6CBF4EE}" srcOrd="2" destOrd="0" presId="urn:microsoft.com/office/officeart/2018/2/layout/IconLabelList"/>
    <dgm:cxn modelId="{A3A8B171-23B2-478A-902A-973E3C5C0E7A}" type="presParOf" srcId="{09D6F567-BE16-4BDF-B10A-91BBA8D79462}" destId="{9C66614B-01F4-497F-9C6E-9797EFDF9AC4}" srcOrd="5" destOrd="0" presId="urn:microsoft.com/office/officeart/2018/2/layout/IconLabelList"/>
    <dgm:cxn modelId="{1490429C-24FB-4BF1-B5C1-B5A2BE4D08C1}" type="presParOf" srcId="{09D6F567-BE16-4BDF-B10A-91BBA8D79462}" destId="{ECA8D481-E813-4B08-B332-A99D3413B90B}" srcOrd="6" destOrd="0" presId="urn:microsoft.com/office/officeart/2018/2/layout/IconLabelList"/>
    <dgm:cxn modelId="{49DA1FC8-C82C-49E4-8356-35D7799CBB6D}" type="presParOf" srcId="{ECA8D481-E813-4B08-B332-A99D3413B90B}" destId="{5A05E111-A1B9-4677-ADDE-F5AE53F20AB5}" srcOrd="0" destOrd="0" presId="urn:microsoft.com/office/officeart/2018/2/layout/IconLabelList"/>
    <dgm:cxn modelId="{5B574DAC-0933-43FE-AEDE-B2631B589CD6}" type="presParOf" srcId="{ECA8D481-E813-4B08-B332-A99D3413B90B}" destId="{4849717F-465F-4FE8-9C3A-A1189658BD24}" srcOrd="1" destOrd="0" presId="urn:microsoft.com/office/officeart/2018/2/layout/IconLabelList"/>
    <dgm:cxn modelId="{5444EC78-2757-4026-A8E0-4BDE940E8E86}" type="presParOf" srcId="{ECA8D481-E813-4B08-B332-A99D3413B90B}" destId="{6AFF467D-7215-44B9-82FB-05FD2D1FC492}" srcOrd="2" destOrd="0" presId="urn:microsoft.com/office/officeart/2018/2/layout/IconLabelList"/>
    <dgm:cxn modelId="{46AF19B4-2289-4306-96FB-730555B140D4}" type="presParOf" srcId="{09D6F567-BE16-4BDF-B10A-91BBA8D79462}" destId="{E7E49C14-098F-421E-B985-7C01D414F586}" srcOrd="7" destOrd="0" presId="urn:microsoft.com/office/officeart/2018/2/layout/IconLabelList"/>
    <dgm:cxn modelId="{80D0F7A8-5210-4CC7-94E3-C6361CFA65F5}" type="presParOf" srcId="{09D6F567-BE16-4BDF-B10A-91BBA8D79462}" destId="{ED67B500-9F02-4D8B-AD28-4F62D5750B9C}" srcOrd="8" destOrd="0" presId="urn:microsoft.com/office/officeart/2018/2/layout/IconLabelList"/>
    <dgm:cxn modelId="{9D8EDE8B-D10B-4FFB-A556-8E4E88DB43C2}" type="presParOf" srcId="{ED67B500-9F02-4D8B-AD28-4F62D5750B9C}" destId="{78A0CAA6-A9EF-4980-81FA-DBF0FADA1C4A}" srcOrd="0" destOrd="0" presId="urn:microsoft.com/office/officeart/2018/2/layout/IconLabelList"/>
    <dgm:cxn modelId="{73673EE1-3CEF-422F-A673-E89481B7B7C6}" type="presParOf" srcId="{ED67B500-9F02-4D8B-AD28-4F62D5750B9C}" destId="{6A537239-2F43-4581-BBB9-25657CD294DB}" srcOrd="1" destOrd="0" presId="urn:microsoft.com/office/officeart/2018/2/layout/IconLabelList"/>
    <dgm:cxn modelId="{BFB3DB1C-FFC5-486D-88A2-15DDA19BF26E}" type="presParOf" srcId="{ED67B500-9F02-4D8B-AD28-4F62D5750B9C}" destId="{3FA762D8-5F4E-4DAF-8AD7-59846310E793}" srcOrd="2" destOrd="0" presId="urn:microsoft.com/office/officeart/2018/2/layout/IconLabelList"/>
    <dgm:cxn modelId="{A96BE150-B282-4F8C-BE02-11F2BCB19201}" type="presParOf" srcId="{09D6F567-BE16-4BDF-B10A-91BBA8D79462}" destId="{8B04D812-0D7C-4984-AFD3-0F53AA8F6D74}" srcOrd="9" destOrd="0" presId="urn:microsoft.com/office/officeart/2018/2/layout/IconLabelList"/>
    <dgm:cxn modelId="{2B59FA67-1543-4EC4-A809-B8705BD25BB8}" type="presParOf" srcId="{09D6F567-BE16-4BDF-B10A-91BBA8D79462}" destId="{22ADEB6E-9BD1-4EBA-8F6D-236808BBCCDB}" srcOrd="10" destOrd="0" presId="urn:microsoft.com/office/officeart/2018/2/layout/IconLabelList"/>
    <dgm:cxn modelId="{95D6FB7A-AB84-49FA-8AA7-15AB345E9904}" type="presParOf" srcId="{22ADEB6E-9BD1-4EBA-8F6D-236808BBCCDB}" destId="{543A90D2-C541-40BA-8B5E-2C1E6CB50805}" srcOrd="0" destOrd="0" presId="urn:microsoft.com/office/officeart/2018/2/layout/IconLabelList"/>
    <dgm:cxn modelId="{549AAF67-0B18-4D33-A7AA-B45B7CABDE6B}" type="presParOf" srcId="{22ADEB6E-9BD1-4EBA-8F6D-236808BBCCDB}" destId="{CD730917-7613-4A40-A1CA-4D30AA1C6918}" srcOrd="1" destOrd="0" presId="urn:microsoft.com/office/officeart/2018/2/layout/IconLabelList"/>
    <dgm:cxn modelId="{000325C0-41A7-454C-A8AA-3387E9052121}" type="presParOf" srcId="{22ADEB6E-9BD1-4EBA-8F6D-236808BBCCDB}" destId="{F2EA0630-8B70-46E6-AE56-63615B62B0B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ED3EF-E53D-42DA-90C8-A218A0C49FA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78EE061-4E73-454B-AB8B-82514EB4E3DD}">
      <dgm:prSet custT="1"/>
      <dgm:spPr/>
      <dgm:t>
        <a:bodyPr/>
        <a:lstStyle/>
        <a:p>
          <a:pPr>
            <a:lnSpc>
              <a:spcPct val="100000"/>
            </a:lnSpc>
            <a:defRPr cap="all"/>
          </a:pPr>
          <a:r>
            <a:rPr lang="en-US" sz="1400"/>
            <a:t>Inability to support both users and attribute revocation with revocation transaction traceability</a:t>
          </a:r>
        </a:p>
      </dgm:t>
    </dgm:pt>
    <dgm:pt modelId="{4DC92136-78F6-4760-8512-C75AFA215F42}" type="parTrans" cxnId="{F7CBD28A-5E65-485A-BCC6-C1576D8A4C92}">
      <dgm:prSet/>
      <dgm:spPr/>
      <dgm:t>
        <a:bodyPr/>
        <a:lstStyle/>
        <a:p>
          <a:endParaRPr lang="en-US"/>
        </a:p>
      </dgm:t>
    </dgm:pt>
    <dgm:pt modelId="{B8D744C3-A3A0-45DF-BDBE-66D1A28ACD51}" type="sibTrans" cxnId="{F7CBD28A-5E65-485A-BCC6-C1576D8A4C92}">
      <dgm:prSet/>
      <dgm:spPr/>
      <dgm:t>
        <a:bodyPr/>
        <a:lstStyle/>
        <a:p>
          <a:endParaRPr lang="en-US"/>
        </a:p>
      </dgm:t>
    </dgm:pt>
    <dgm:pt modelId="{0B167C04-2937-4E51-98C4-864C5FE74522}">
      <dgm:prSet custT="1"/>
      <dgm:spPr/>
      <dgm:t>
        <a:bodyPr/>
        <a:lstStyle/>
        <a:p>
          <a:pPr>
            <a:lnSpc>
              <a:spcPct val="100000"/>
            </a:lnSpc>
            <a:defRPr cap="all"/>
          </a:pPr>
          <a:r>
            <a:rPr lang="en-US" sz="1400"/>
            <a:t>Dependency on the data owner and/or data user to generate cryptographic component for revocation process</a:t>
          </a:r>
        </a:p>
      </dgm:t>
    </dgm:pt>
    <dgm:pt modelId="{FF0571DC-9F48-4584-98C4-6495E1592018}" type="parTrans" cxnId="{7DEE649F-810B-4567-80DF-EA16AA5BDD1C}">
      <dgm:prSet/>
      <dgm:spPr/>
      <dgm:t>
        <a:bodyPr/>
        <a:lstStyle/>
        <a:p>
          <a:endParaRPr lang="en-US"/>
        </a:p>
      </dgm:t>
    </dgm:pt>
    <dgm:pt modelId="{13E8E32C-64D8-420D-A4AD-6A965E62E8FB}" type="sibTrans" cxnId="{7DEE649F-810B-4567-80DF-EA16AA5BDD1C}">
      <dgm:prSet/>
      <dgm:spPr/>
      <dgm:t>
        <a:bodyPr/>
        <a:lstStyle/>
        <a:p>
          <a:endParaRPr lang="en-US"/>
        </a:p>
      </dgm:t>
    </dgm:pt>
    <dgm:pt modelId="{4F84F87B-BF7B-45E1-A698-F1B5F54F75D6}">
      <dgm:prSet custT="1"/>
      <dgm:spPr/>
      <dgm:t>
        <a:bodyPr/>
        <a:lstStyle/>
        <a:p>
          <a:pPr>
            <a:lnSpc>
              <a:spcPct val="100000"/>
            </a:lnSpc>
            <a:defRPr cap="all"/>
          </a:pPr>
          <a:r>
            <a:rPr lang="en-US" sz="1400"/>
            <a:t>Lack of details procedure to invoke the affected ciphertext to be updated or re-encryption</a:t>
          </a:r>
        </a:p>
      </dgm:t>
    </dgm:pt>
    <dgm:pt modelId="{8E035B02-12B2-48B1-B262-B096DF89EB4D}" type="parTrans" cxnId="{691980DA-4048-4156-920B-B3F0FB70C040}">
      <dgm:prSet/>
      <dgm:spPr/>
      <dgm:t>
        <a:bodyPr/>
        <a:lstStyle/>
        <a:p>
          <a:endParaRPr lang="en-US"/>
        </a:p>
      </dgm:t>
    </dgm:pt>
    <dgm:pt modelId="{B18EEB98-DD96-4ECB-9216-7E77F9A8D4B5}" type="sibTrans" cxnId="{691980DA-4048-4156-920B-B3F0FB70C040}">
      <dgm:prSet/>
      <dgm:spPr/>
      <dgm:t>
        <a:bodyPr/>
        <a:lstStyle/>
        <a:p>
          <a:endParaRPr lang="en-US"/>
        </a:p>
      </dgm:t>
    </dgm:pt>
    <dgm:pt modelId="{9B56317D-8F01-44C2-86C1-DF123AE718B9}" type="pres">
      <dgm:prSet presAssocID="{F9FED3EF-E53D-42DA-90C8-A218A0C49FAD}" presName="root" presStyleCnt="0">
        <dgm:presLayoutVars>
          <dgm:dir/>
          <dgm:resizeHandles val="exact"/>
        </dgm:presLayoutVars>
      </dgm:prSet>
      <dgm:spPr/>
    </dgm:pt>
    <dgm:pt modelId="{4A02FDBB-2894-442F-B1F0-E61D4E1DF263}" type="pres">
      <dgm:prSet presAssocID="{578EE061-4E73-454B-AB8B-82514EB4E3DD}" presName="compNode" presStyleCnt="0"/>
      <dgm:spPr/>
    </dgm:pt>
    <dgm:pt modelId="{975FBC7E-35A9-4645-AD69-BC9FAF5E2B0C}" type="pres">
      <dgm:prSet presAssocID="{578EE061-4E73-454B-AB8B-82514EB4E3DD}" presName="iconBgRect" presStyleLbl="bgShp" presStyleIdx="0" presStyleCnt="3"/>
      <dgm:spPr/>
    </dgm:pt>
    <dgm:pt modelId="{E499C25F-F9CC-4EA9-8A12-676FAE373CBA}" type="pres">
      <dgm:prSet presAssocID="{578EE061-4E73-454B-AB8B-82514EB4E3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42AE6394-D81E-4C40-8D95-705CD515B096}" type="pres">
      <dgm:prSet presAssocID="{578EE061-4E73-454B-AB8B-82514EB4E3DD}" presName="spaceRect" presStyleCnt="0"/>
      <dgm:spPr/>
    </dgm:pt>
    <dgm:pt modelId="{878B86CA-C72D-4ECB-8283-5AE6F631EED3}" type="pres">
      <dgm:prSet presAssocID="{578EE061-4E73-454B-AB8B-82514EB4E3DD}" presName="textRect" presStyleLbl="revTx" presStyleIdx="0" presStyleCnt="3">
        <dgm:presLayoutVars>
          <dgm:chMax val="1"/>
          <dgm:chPref val="1"/>
        </dgm:presLayoutVars>
      </dgm:prSet>
      <dgm:spPr/>
    </dgm:pt>
    <dgm:pt modelId="{38803237-C08C-4C17-BDBA-110D034B2012}" type="pres">
      <dgm:prSet presAssocID="{B8D744C3-A3A0-45DF-BDBE-66D1A28ACD51}" presName="sibTrans" presStyleCnt="0"/>
      <dgm:spPr/>
    </dgm:pt>
    <dgm:pt modelId="{93E0AB71-41B1-4498-B75D-0E0B4636DAF2}" type="pres">
      <dgm:prSet presAssocID="{0B167C04-2937-4E51-98C4-864C5FE74522}" presName="compNode" presStyleCnt="0"/>
      <dgm:spPr/>
    </dgm:pt>
    <dgm:pt modelId="{530BE8C5-98B2-4773-8F7E-289620095277}" type="pres">
      <dgm:prSet presAssocID="{0B167C04-2937-4E51-98C4-864C5FE74522}" presName="iconBgRect" presStyleLbl="bgShp" presStyleIdx="1" presStyleCnt="3"/>
      <dgm:spPr/>
    </dgm:pt>
    <dgm:pt modelId="{ED0945F3-CA8A-45FC-A62C-A66D29CF4DFB}" type="pres">
      <dgm:prSet presAssocID="{0B167C04-2937-4E51-98C4-864C5FE745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sconnected"/>
        </a:ext>
      </dgm:extLst>
    </dgm:pt>
    <dgm:pt modelId="{B4992D5F-5964-4703-A2F4-5BC07101A8D1}" type="pres">
      <dgm:prSet presAssocID="{0B167C04-2937-4E51-98C4-864C5FE74522}" presName="spaceRect" presStyleCnt="0"/>
      <dgm:spPr/>
    </dgm:pt>
    <dgm:pt modelId="{D1881DEE-66C9-4719-AC3A-AE86894FDEE9}" type="pres">
      <dgm:prSet presAssocID="{0B167C04-2937-4E51-98C4-864C5FE74522}" presName="textRect" presStyleLbl="revTx" presStyleIdx="1" presStyleCnt="3">
        <dgm:presLayoutVars>
          <dgm:chMax val="1"/>
          <dgm:chPref val="1"/>
        </dgm:presLayoutVars>
      </dgm:prSet>
      <dgm:spPr/>
    </dgm:pt>
    <dgm:pt modelId="{7D0336B1-C365-4316-BD48-DD662D83D98C}" type="pres">
      <dgm:prSet presAssocID="{13E8E32C-64D8-420D-A4AD-6A965E62E8FB}" presName="sibTrans" presStyleCnt="0"/>
      <dgm:spPr/>
    </dgm:pt>
    <dgm:pt modelId="{8C7C525B-BB3D-45BB-8C67-66AFA9FB693F}" type="pres">
      <dgm:prSet presAssocID="{4F84F87B-BF7B-45E1-A698-F1B5F54F75D6}" presName="compNode" presStyleCnt="0"/>
      <dgm:spPr/>
    </dgm:pt>
    <dgm:pt modelId="{59868BB7-BCAB-4108-B8EF-E3D3BECA9733}" type="pres">
      <dgm:prSet presAssocID="{4F84F87B-BF7B-45E1-A698-F1B5F54F75D6}" presName="iconBgRect" presStyleLbl="bgShp" presStyleIdx="2" presStyleCnt="3"/>
      <dgm:spPr/>
    </dgm:pt>
    <dgm:pt modelId="{7E1EB3A3-C8EE-4808-9C76-C216EB7575F1}" type="pres">
      <dgm:prSet presAssocID="{4F84F87B-BF7B-45E1-A698-F1B5F54F75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nlock"/>
        </a:ext>
      </dgm:extLst>
    </dgm:pt>
    <dgm:pt modelId="{EB551FB7-5620-468F-A6B8-F400032AA5EC}" type="pres">
      <dgm:prSet presAssocID="{4F84F87B-BF7B-45E1-A698-F1B5F54F75D6}" presName="spaceRect" presStyleCnt="0"/>
      <dgm:spPr/>
    </dgm:pt>
    <dgm:pt modelId="{5AC607C4-7AE7-4411-BE87-1A71343897E0}" type="pres">
      <dgm:prSet presAssocID="{4F84F87B-BF7B-45E1-A698-F1B5F54F75D6}" presName="textRect" presStyleLbl="revTx" presStyleIdx="2" presStyleCnt="3">
        <dgm:presLayoutVars>
          <dgm:chMax val="1"/>
          <dgm:chPref val="1"/>
        </dgm:presLayoutVars>
      </dgm:prSet>
      <dgm:spPr/>
    </dgm:pt>
  </dgm:ptLst>
  <dgm:cxnLst>
    <dgm:cxn modelId="{94BE2E39-72E0-41E4-8B9E-ABA06EFA04B6}" type="presOf" srcId="{4F84F87B-BF7B-45E1-A698-F1B5F54F75D6}" destId="{5AC607C4-7AE7-4411-BE87-1A71343897E0}" srcOrd="0" destOrd="0" presId="urn:microsoft.com/office/officeart/2018/5/layout/IconCircleLabelList"/>
    <dgm:cxn modelId="{6FA0C052-0C2C-4E92-982D-BDE479152611}" type="presOf" srcId="{578EE061-4E73-454B-AB8B-82514EB4E3DD}" destId="{878B86CA-C72D-4ECB-8283-5AE6F631EED3}" srcOrd="0" destOrd="0" presId="urn:microsoft.com/office/officeart/2018/5/layout/IconCircleLabelList"/>
    <dgm:cxn modelId="{F7CBD28A-5E65-485A-BCC6-C1576D8A4C92}" srcId="{F9FED3EF-E53D-42DA-90C8-A218A0C49FAD}" destId="{578EE061-4E73-454B-AB8B-82514EB4E3DD}" srcOrd="0" destOrd="0" parTransId="{4DC92136-78F6-4760-8512-C75AFA215F42}" sibTransId="{B8D744C3-A3A0-45DF-BDBE-66D1A28ACD51}"/>
    <dgm:cxn modelId="{7DEE649F-810B-4567-80DF-EA16AA5BDD1C}" srcId="{F9FED3EF-E53D-42DA-90C8-A218A0C49FAD}" destId="{0B167C04-2937-4E51-98C4-864C5FE74522}" srcOrd="1" destOrd="0" parTransId="{FF0571DC-9F48-4584-98C4-6495E1592018}" sibTransId="{13E8E32C-64D8-420D-A4AD-6A965E62E8FB}"/>
    <dgm:cxn modelId="{695E33AA-5F6C-4F94-9ACC-FF79CB8407A0}" type="presOf" srcId="{0B167C04-2937-4E51-98C4-864C5FE74522}" destId="{D1881DEE-66C9-4719-AC3A-AE86894FDEE9}" srcOrd="0" destOrd="0" presId="urn:microsoft.com/office/officeart/2018/5/layout/IconCircleLabelList"/>
    <dgm:cxn modelId="{691980DA-4048-4156-920B-B3F0FB70C040}" srcId="{F9FED3EF-E53D-42DA-90C8-A218A0C49FAD}" destId="{4F84F87B-BF7B-45E1-A698-F1B5F54F75D6}" srcOrd="2" destOrd="0" parTransId="{8E035B02-12B2-48B1-B262-B096DF89EB4D}" sibTransId="{B18EEB98-DD96-4ECB-9216-7E77F9A8D4B5}"/>
    <dgm:cxn modelId="{4827C9EA-1DA3-4D8C-BEA8-600D44541BA7}" type="presOf" srcId="{F9FED3EF-E53D-42DA-90C8-A218A0C49FAD}" destId="{9B56317D-8F01-44C2-86C1-DF123AE718B9}" srcOrd="0" destOrd="0" presId="urn:microsoft.com/office/officeart/2018/5/layout/IconCircleLabelList"/>
    <dgm:cxn modelId="{D2699E97-0F00-45B6-A063-D1CAC11621CD}" type="presParOf" srcId="{9B56317D-8F01-44C2-86C1-DF123AE718B9}" destId="{4A02FDBB-2894-442F-B1F0-E61D4E1DF263}" srcOrd="0" destOrd="0" presId="urn:microsoft.com/office/officeart/2018/5/layout/IconCircleLabelList"/>
    <dgm:cxn modelId="{A91DB0F9-9838-4D9A-AEF5-98B273388434}" type="presParOf" srcId="{4A02FDBB-2894-442F-B1F0-E61D4E1DF263}" destId="{975FBC7E-35A9-4645-AD69-BC9FAF5E2B0C}" srcOrd="0" destOrd="0" presId="urn:microsoft.com/office/officeart/2018/5/layout/IconCircleLabelList"/>
    <dgm:cxn modelId="{5206511D-B3B8-427A-89B1-8CAFF9AA326C}" type="presParOf" srcId="{4A02FDBB-2894-442F-B1F0-E61D4E1DF263}" destId="{E499C25F-F9CC-4EA9-8A12-676FAE373CBA}" srcOrd="1" destOrd="0" presId="urn:microsoft.com/office/officeart/2018/5/layout/IconCircleLabelList"/>
    <dgm:cxn modelId="{2EE1D0E4-6F42-42E7-A7A1-FEA4B83438A7}" type="presParOf" srcId="{4A02FDBB-2894-442F-B1F0-E61D4E1DF263}" destId="{42AE6394-D81E-4C40-8D95-705CD515B096}" srcOrd="2" destOrd="0" presId="urn:microsoft.com/office/officeart/2018/5/layout/IconCircleLabelList"/>
    <dgm:cxn modelId="{C495ACB5-9E70-475B-8117-FFA0FDF190F9}" type="presParOf" srcId="{4A02FDBB-2894-442F-B1F0-E61D4E1DF263}" destId="{878B86CA-C72D-4ECB-8283-5AE6F631EED3}" srcOrd="3" destOrd="0" presId="urn:microsoft.com/office/officeart/2018/5/layout/IconCircleLabelList"/>
    <dgm:cxn modelId="{D7399617-40DE-4E1D-B7EF-523BB90CA020}" type="presParOf" srcId="{9B56317D-8F01-44C2-86C1-DF123AE718B9}" destId="{38803237-C08C-4C17-BDBA-110D034B2012}" srcOrd="1" destOrd="0" presId="urn:microsoft.com/office/officeart/2018/5/layout/IconCircleLabelList"/>
    <dgm:cxn modelId="{86451E0D-72B8-4FAF-8250-FE740B95B58E}" type="presParOf" srcId="{9B56317D-8F01-44C2-86C1-DF123AE718B9}" destId="{93E0AB71-41B1-4498-B75D-0E0B4636DAF2}" srcOrd="2" destOrd="0" presId="urn:microsoft.com/office/officeart/2018/5/layout/IconCircleLabelList"/>
    <dgm:cxn modelId="{CB752449-65BE-4CBC-B4C4-A0A0D25B7115}" type="presParOf" srcId="{93E0AB71-41B1-4498-B75D-0E0B4636DAF2}" destId="{530BE8C5-98B2-4773-8F7E-289620095277}" srcOrd="0" destOrd="0" presId="urn:microsoft.com/office/officeart/2018/5/layout/IconCircleLabelList"/>
    <dgm:cxn modelId="{ADA947AB-B5FD-41FE-9EF6-A8631627B630}" type="presParOf" srcId="{93E0AB71-41B1-4498-B75D-0E0B4636DAF2}" destId="{ED0945F3-CA8A-45FC-A62C-A66D29CF4DFB}" srcOrd="1" destOrd="0" presId="urn:microsoft.com/office/officeart/2018/5/layout/IconCircleLabelList"/>
    <dgm:cxn modelId="{85043483-FEA7-4EA4-8BCA-4B4C35D8414A}" type="presParOf" srcId="{93E0AB71-41B1-4498-B75D-0E0B4636DAF2}" destId="{B4992D5F-5964-4703-A2F4-5BC07101A8D1}" srcOrd="2" destOrd="0" presId="urn:microsoft.com/office/officeart/2018/5/layout/IconCircleLabelList"/>
    <dgm:cxn modelId="{6D4A2CEF-F650-4117-94F2-176AEDA7D698}" type="presParOf" srcId="{93E0AB71-41B1-4498-B75D-0E0B4636DAF2}" destId="{D1881DEE-66C9-4719-AC3A-AE86894FDEE9}" srcOrd="3" destOrd="0" presId="urn:microsoft.com/office/officeart/2018/5/layout/IconCircleLabelList"/>
    <dgm:cxn modelId="{E61F5F9D-C3AA-4C65-B3DA-3C938DAAAAA7}" type="presParOf" srcId="{9B56317D-8F01-44C2-86C1-DF123AE718B9}" destId="{7D0336B1-C365-4316-BD48-DD662D83D98C}" srcOrd="3" destOrd="0" presId="urn:microsoft.com/office/officeart/2018/5/layout/IconCircleLabelList"/>
    <dgm:cxn modelId="{786CFEDC-CA63-4389-A2E8-03AE5C859ED1}" type="presParOf" srcId="{9B56317D-8F01-44C2-86C1-DF123AE718B9}" destId="{8C7C525B-BB3D-45BB-8C67-66AFA9FB693F}" srcOrd="4" destOrd="0" presId="urn:microsoft.com/office/officeart/2018/5/layout/IconCircleLabelList"/>
    <dgm:cxn modelId="{7141D39F-97F1-4E52-AE35-6C8B2F129EE0}" type="presParOf" srcId="{8C7C525B-BB3D-45BB-8C67-66AFA9FB693F}" destId="{59868BB7-BCAB-4108-B8EF-E3D3BECA9733}" srcOrd="0" destOrd="0" presId="urn:microsoft.com/office/officeart/2018/5/layout/IconCircleLabelList"/>
    <dgm:cxn modelId="{7959113C-5C91-4FA7-AB42-148AB1D14E7C}" type="presParOf" srcId="{8C7C525B-BB3D-45BB-8C67-66AFA9FB693F}" destId="{7E1EB3A3-C8EE-4808-9C76-C216EB7575F1}" srcOrd="1" destOrd="0" presId="urn:microsoft.com/office/officeart/2018/5/layout/IconCircleLabelList"/>
    <dgm:cxn modelId="{3F3E1EE4-DDB3-4538-8101-F48F9CB2162A}" type="presParOf" srcId="{8C7C525B-BB3D-45BB-8C67-66AFA9FB693F}" destId="{EB551FB7-5620-468F-A6B8-F400032AA5EC}" srcOrd="2" destOrd="0" presId="urn:microsoft.com/office/officeart/2018/5/layout/IconCircleLabelList"/>
    <dgm:cxn modelId="{B463465D-43F1-42C5-AA46-3B4C17D5DC49}" type="presParOf" srcId="{8C7C525B-BB3D-45BB-8C67-66AFA9FB693F}" destId="{5AC607C4-7AE7-4411-BE87-1A71343897E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E1778-6425-410B-B137-838D5FD3B3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838A92-5BB4-4584-BD1C-3920B07E3D37}">
      <dgm:prSet/>
      <dgm:spPr/>
      <dgm:t>
        <a:bodyPr/>
        <a:lstStyle/>
        <a:p>
          <a:pPr>
            <a:lnSpc>
              <a:spcPct val="100000"/>
            </a:lnSpc>
          </a:pPr>
          <a:r>
            <a:rPr lang="en-US"/>
            <a:t>Introduce a set of cryptographic protocol for revocation that support both user and attribute revocation via proxy re-encryption technique</a:t>
          </a:r>
        </a:p>
      </dgm:t>
    </dgm:pt>
    <dgm:pt modelId="{6F2A4109-AE85-4F31-AE58-8DBF27EECCBF}" type="parTrans" cxnId="{39BCD8B7-FDA8-4174-B324-559934895787}">
      <dgm:prSet/>
      <dgm:spPr/>
      <dgm:t>
        <a:bodyPr/>
        <a:lstStyle/>
        <a:p>
          <a:endParaRPr lang="en-US"/>
        </a:p>
      </dgm:t>
    </dgm:pt>
    <dgm:pt modelId="{970DFEA8-1BE5-48AC-A9B1-F6DD81654B2A}" type="sibTrans" cxnId="{39BCD8B7-FDA8-4174-B324-559934895787}">
      <dgm:prSet/>
      <dgm:spPr/>
      <dgm:t>
        <a:bodyPr/>
        <a:lstStyle/>
        <a:p>
          <a:endParaRPr lang="en-US"/>
        </a:p>
      </dgm:t>
    </dgm:pt>
    <dgm:pt modelId="{3FEF91B8-AF20-46EC-83CD-6CA8E399DEE8}">
      <dgm:prSet/>
      <dgm:spPr/>
      <dgm:t>
        <a:bodyPr/>
        <a:lstStyle/>
        <a:p>
          <a:pPr>
            <a:lnSpc>
              <a:spcPct val="100000"/>
            </a:lnSpc>
          </a:pPr>
          <a:r>
            <a:rPr lang="en-US"/>
            <a:t>Applied blockchain and smart contract to support user authentication, ciphertext indexing, events transaction, and cryptographic component for revocation</a:t>
          </a:r>
        </a:p>
      </dgm:t>
    </dgm:pt>
    <dgm:pt modelId="{77A06A31-8A04-4384-B196-42F5942D5090}" type="parTrans" cxnId="{0CBEF218-A7BA-4B63-BC5A-0642F6066195}">
      <dgm:prSet/>
      <dgm:spPr/>
      <dgm:t>
        <a:bodyPr/>
        <a:lstStyle/>
        <a:p>
          <a:endParaRPr lang="en-US"/>
        </a:p>
      </dgm:t>
    </dgm:pt>
    <dgm:pt modelId="{F9DDC05A-10A5-4B46-9E86-D9947E7E47C4}" type="sibTrans" cxnId="{0CBEF218-A7BA-4B63-BC5A-0642F6066195}">
      <dgm:prSet/>
      <dgm:spPr/>
      <dgm:t>
        <a:bodyPr/>
        <a:lstStyle/>
        <a:p>
          <a:endParaRPr lang="en-US"/>
        </a:p>
      </dgm:t>
    </dgm:pt>
    <dgm:pt modelId="{A99E0D89-DA09-452B-8EE1-DB59B0D3ED59}" type="pres">
      <dgm:prSet presAssocID="{AC4E1778-6425-410B-B137-838D5FD3B33E}" presName="root" presStyleCnt="0">
        <dgm:presLayoutVars>
          <dgm:dir/>
          <dgm:resizeHandles val="exact"/>
        </dgm:presLayoutVars>
      </dgm:prSet>
      <dgm:spPr/>
    </dgm:pt>
    <dgm:pt modelId="{EDDAB85E-15EE-428F-88ED-D43B2EC6BBDE}" type="pres">
      <dgm:prSet presAssocID="{96838A92-5BB4-4584-BD1C-3920B07E3D37}" presName="compNode" presStyleCnt="0"/>
      <dgm:spPr/>
    </dgm:pt>
    <dgm:pt modelId="{1AC4987F-AE9A-456E-BD89-F8C37DCBDE76}" type="pres">
      <dgm:prSet presAssocID="{96838A92-5BB4-4584-BD1C-3920B07E3D37}" presName="bgRect" presStyleLbl="bgShp" presStyleIdx="0" presStyleCnt="2"/>
      <dgm:spPr/>
    </dgm:pt>
    <dgm:pt modelId="{683119A3-45E4-44A6-8F04-FC6CF4A0A9DB}" type="pres">
      <dgm:prSet presAssocID="{96838A92-5BB4-4584-BD1C-3920B07E3D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ADF449DD-19D2-4408-AB73-7AD6811338E1}" type="pres">
      <dgm:prSet presAssocID="{96838A92-5BB4-4584-BD1C-3920B07E3D37}" presName="spaceRect" presStyleCnt="0"/>
      <dgm:spPr/>
    </dgm:pt>
    <dgm:pt modelId="{FF3E7F68-ECD7-4E49-97F0-23EEAE8DD93B}" type="pres">
      <dgm:prSet presAssocID="{96838A92-5BB4-4584-BD1C-3920B07E3D37}" presName="parTx" presStyleLbl="revTx" presStyleIdx="0" presStyleCnt="2">
        <dgm:presLayoutVars>
          <dgm:chMax val="0"/>
          <dgm:chPref val="0"/>
        </dgm:presLayoutVars>
      </dgm:prSet>
      <dgm:spPr/>
    </dgm:pt>
    <dgm:pt modelId="{0DFB0486-9D08-4B07-A932-5B8A8AA67728}" type="pres">
      <dgm:prSet presAssocID="{970DFEA8-1BE5-48AC-A9B1-F6DD81654B2A}" presName="sibTrans" presStyleCnt="0"/>
      <dgm:spPr/>
    </dgm:pt>
    <dgm:pt modelId="{ECA54A6C-CA23-4E91-B201-5B287824F6E6}" type="pres">
      <dgm:prSet presAssocID="{3FEF91B8-AF20-46EC-83CD-6CA8E399DEE8}" presName="compNode" presStyleCnt="0"/>
      <dgm:spPr/>
    </dgm:pt>
    <dgm:pt modelId="{C54F95FA-F76A-4465-9531-6CD31C2D0E63}" type="pres">
      <dgm:prSet presAssocID="{3FEF91B8-AF20-46EC-83CD-6CA8E399DEE8}" presName="bgRect" presStyleLbl="bgShp" presStyleIdx="1" presStyleCnt="2"/>
      <dgm:spPr/>
    </dgm:pt>
    <dgm:pt modelId="{2554BF05-B012-4EA8-A712-2903B39016C2}" type="pres">
      <dgm:prSet presAssocID="{3FEF91B8-AF20-46EC-83CD-6CA8E399DE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031E5D77-31A1-4D87-BBB8-36159AC2BF14}" type="pres">
      <dgm:prSet presAssocID="{3FEF91B8-AF20-46EC-83CD-6CA8E399DEE8}" presName="spaceRect" presStyleCnt="0"/>
      <dgm:spPr/>
    </dgm:pt>
    <dgm:pt modelId="{5147A151-F9B0-4AC0-A40A-BF7C7A336DFF}" type="pres">
      <dgm:prSet presAssocID="{3FEF91B8-AF20-46EC-83CD-6CA8E399DEE8}" presName="parTx" presStyleLbl="revTx" presStyleIdx="1" presStyleCnt="2">
        <dgm:presLayoutVars>
          <dgm:chMax val="0"/>
          <dgm:chPref val="0"/>
        </dgm:presLayoutVars>
      </dgm:prSet>
      <dgm:spPr/>
    </dgm:pt>
  </dgm:ptLst>
  <dgm:cxnLst>
    <dgm:cxn modelId="{6298750B-C3EB-49BC-ADE9-C04A20EDB495}" type="presOf" srcId="{AC4E1778-6425-410B-B137-838D5FD3B33E}" destId="{A99E0D89-DA09-452B-8EE1-DB59B0D3ED59}" srcOrd="0" destOrd="0" presId="urn:microsoft.com/office/officeart/2018/2/layout/IconVerticalSolidList"/>
    <dgm:cxn modelId="{0CBEF218-A7BA-4B63-BC5A-0642F6066195}" srcId="{AC4E1778-6425-410B-B137-838D5FD3B33E}" destId="{3FEF91B8-AF20-46EC-83CD-6CA8E399DEE8}" srcOrd="1" destOrd="0" parTransId="{77A06A31-8A04-4384-B196-42F5942D5090}" sibTransId="{F9DDC05A-10A5-4B46-9E86-D9947E7E47C4}"/>
    <dgm:cxn modelId="{BA28966B-B081-44E0-8C7B-A028D50BBA31}" type="presOf" srcId="{3FEF91B8-AF20-46EC-83CD-6CA8E399DEE8}" destId="{5147A151-F9B0-4AC0-A40A-BF7C7A336DFF}" srcOrd="0" destOrd="0" presId="urn:microsoft.com/office/officeart/2018/2/layout/IconVerticalSolidList"/>
    <dgm:cxn modelId="{EEEEDCAB-1CDE-46A5-9E2F-B117C8640CA5}" type="presOf" srcId="{96838A92-5BB4-4584-BD1C-3920B07E3D37}" destId="{FF3E7F68-ECD7-4E49-97F0-23EEAE8DD93B}" srcOrd="0" destOrd="0" presId="urn:microsoft.com/office/officeart/2018/2/layout/IconVerticalSolidList"/>
    <dgm:cxn modelId="{39BCD8B7-FDA8-4174-B324-559934895787}" srcId="{AC4E1778-6425-410B-B137-838D5FD3B33E}" destId="{96838A92-5BB4-4584-BD1C-3920B07E3D37}" srcOrd="0" destOrd="0" parTransId="{6F2A4109-AE85-4F31-AE58-8DBF27EECCBF}" sibTransId="{970DFEA8-1BE5-48AC-A9B1-F6DD81654B2A}"/>
    <dgm:cxn modelId="{D60C7CA6-C095-4D99-B831-EE91B8BE117A}" type="presParOf" srcId="{A99E0D89-DA09-452B-8EE1-DB59B0D3ED59}" destId="{EDDAB85E-15EE-428F-88ED-D43B2EC6BBDE}" srcOrd="0" destOrd="0" presId="urn:microsoft.com/office/officeart/2018/2/layout/IconVerticalSolidList"/>
    <dgm:cxn modelId="{6DA15275-BA78-41DE-9D0B-80B59F75EAB7}" type="presParOf" srcId="{EDDAB85E-15EE-428F-88ED-D43B2EC6BBDE}" destId="{1AC4987F-AE9A-456E-BD89-F8C37DCBDE76}" srcOrd="0" destOrd="0" presId="urn:microsoft.com/office/officeart/2018/2/layout/IconVerticalSolidList"/>
    <dgm:cxn modelId="{D205F7B8-34E4-4DC0-ABA3-1EF8EF957C02}" type="presParOf" srcId="{EDDAB85E-15EE-428F-88ED-D43B2EC6BBDE}" destId="{683119A3-45E4-44A6-8F04-FC6CF4A0A9DB}" srcOrd="1" destOrd="0" presId="urn:microsoft.com/office/officeart/2018/2/layout/IconVerticalSolidList"/>
    <dgm:cxn modelId="{44F06D22-BDFF-4582-A42F-F0748EDF0A41}" type="presParOf" srcId="{EDDAB85E-15EE-428F-88ED-D43B2EC6BBDE}" destId="{ADF449DD-19D2-4408-AB73-7AD6811338E1}" srcOrd="2" destOrd="0" presId="urn:microsoft.com/office/officeart/2018/2/layout/IconVerticalSolidList"/>
    <dgm:cxn modelId="{4B4A34C3-F93C-4E00-A2FF-EDDC64B02DEB}" type="presParOf" srcId="{EDDAB85E-15EE-428F-88ED-D43B2EC6BBDE}" destId="{FF3E7F68-ECD7-4E49-97F0-23EEAE8DD93B}" srcOrd="3" destOrd="0" presId="urn:microsoft.com/office/officeart/2018/2/layout/IconVerticalSolidList"/>
    <dgm:cxn modelId="{941D5014-6427-42A7-80C7-A83AB4846B07}" type="presParOf" srcId="{A99E0D89-DA09-452B-8EE1-DB59B0D3ED59}" destId="{0DFB0486-9D08-4B07-A932-5B8A8AA67728}" srcOrd="1" destOrd="0" presId="urn:microsoft.com/office/officeart/2018/2/layout/IconVerticalSolidList"/>
    <dgm:cxn modelId="{C5AFD84C-5E9E-4DB9-94AB-459CBA6B4DCF}" type="presParOf" srcId="{A99E0D89-DA09-452B-8EE1-DB59B0D3ED59}" destId="{ECA54A6C-CA23-4E91-B201-5B287824F6E6}" srcOrd="2" destOrd="0" presId="urn:microsoft.com/office/officeart/2018/2/layout/IconVerticalSolidList"/>
    <dgm:cxn modelId="{21A5AE29-F5C8-443D-90A2-57F519ED5AAB}" type="presParOf" srcId="{ECA54A6C-CA23-4E91-B201-5B287824F6E6}" destId="{C54F95FA-F76A-4465-9531-6CD31C2D0E63}" srcOrd="0" destOrd="0" presId="urn:microsoft.com/office/officeart/2018/2/layout/IconVerticalSolidList"/>
    <dgm:cxn modelId="{6DA7B333-4457-4CDC-814D-9A8D882D16E5}" type="presParOf" srcId="{ECA54A6C-CA23-4E91-B201-5B287824F6E6}" destId="{2554BF05-B012-4EA8-A712-2903B39016C2}" srcOrd="1" destOrd="0" presId="urn:microsoft.com/office/officeart/2018/2/layout/IconVerticalSolidList"/>
    <dgm:cxn modelId="{C2314B46-2341-4831-A5B1-40AC5E03F8FF}" type="presParOf" srcId="{ECA54A6C-CA23-4E91-B201-5B287824F6E6}" destId="{031E5D77-31A1-4D87-BBB8-36159AC2BF14}" srcOrd="2" destOrd="0" presId="urn:microsoft.com/office/officeart/2018/2/layout/IconVerticalSolidList"/>
    <dgm:cxn modelId="{8F74A760-F4BB-4757-A929-9ECE192A1705}" type="presParOf" srcId="{ECA54A6C-CA23-4E91-B201-5B287824F6E6}" destId="{5147A151-F9B0-4AC0-A40A-BF7C7A336D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74C02-F17F-4AE2-825F-3A4A7AC787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F8B57A-7CEC-4D71-A749-D80EEBA1755A}">
      <dgm:prSet/>
      <dgm:spPr/>
      <dgm:t>
        <a:bodyPr/>
        <a:lstStyle/>
        <a:p>
          <a:r>
            <a:rPr lang="en-US"/>
            <a:t>Affected CT</a:t>
          </a:r>
          <a:r>
            <a:rPr lang="en-US" baseline="-25000"/>
            <a:t>K</a:t>
          </a:r>
          <a:r>
            <a:rPr lang="en-US"/>
            <a:t> Retrieval</a:t>
          </a:r>
        </a:p>
      </dgm:t>
    </dgm:pt>
    <dgm:pt modelId="{F7B3A12A-3951-4326-A980-4FD762E30A15}" type="parTrans" cxnId="{F2D9B54A-5822-4CE3-BBC1-768011B6158E}">
      <dgm:prSet/>
      <dgm:spPr/>
      <dgm:t>
        <a:bodyPr/>
        <a:lstStyle/>
        <a:p>
          <a:endParaRPr lang="en-US"/>
        </a:p>
      </dgm:t>
    </dgm:pt>
    <dgm:pt modelId="{C1F13EA9-645E-42BF-9165-A20FC2030FD9}" type="sibTrans" cxnId="{F2D9B54A-5822-4CE3-BBC1-768011B6158E}">
      <dgm:prSet/>
      <dgm:spPr/>
      <dgm:t>
        <a:bodyPr/>
        <a:lstStyle/>
        <a:p>
          <a:endParaRPr lang="en-US"/>
        </a:p>
      </dgm:t>
    </dgm:pt>
    <dgm:pt modelId="{988DCE20-F373-4DD8-ABB2-A25E7E6EB2A7}">
      <dgm:prSet/>
      <dgm:spPr/>
      <dgm:t>
        <a:bodyPr/>
        <a:lstStyle/>
        <a:p>
          <a:r>
            <a:rPr lang="en-US"/>
            <a:t>Re-generate Symmetric Key</a:t>
          </a:r>
        </a:p>
      </dgm:t>
    </dgm:pt>
    <dgm:pt modelId="{584BF43B-BB32-48E1-851A-43A0511C0603}" type="parTrans" cxnId="{57804667-6C8D-43DA-9795-0946C658F4B9}">
      <dgm:prSet/>
      <dgm:spPr/>
      <dgm:t>
        <a:bodyPr/>
        <a:lstStyle/>
        <a:p>
          <a:endParaRPr lang="en-US"/>
        </a:p>
      </dgm:t>
    </dgm:pt>
    <dgm:pt modelId="{5F28852A-6D6B-40D4-B759-003D8F288BEF}" type="sibTrans" cxnId="{57804667-6C8D-43DA-9795-0946C658F4B9}">
      <dgm:prSet/>
      <dgm:spPr/>
      <dgm:t>
        <a:bodyPr/>
        <a:lstStyle/>
        <a:p>
          <a:endParaRPr lang="en-US"/>
        </a:p>
      </dgm:t>
    </dgm:pt>
    <dgm:pt modelId="{C30C4345-6835-4BE4-BE4D-68BA99F71180}">
      <dgm:prSet/>
      <dgm:spPr/>
      <dgm:t>
        <a:bodyPr/>
        <a:lstStyle/>
        <a:p>
          <a:r>
            <a:rPr lang="en-US"/>
            <a:t>Re-Encrypted Ciphertexts</a:t>
          </a:r>
        </a:p>
      </dgm:t>
    </dgm:pt>
    <dgm:pt modelId="{4B4529BF-9D3F-401E-A08A-DDBFFBA5AAA2}" type="parTrans" cxnId="{2D18F816-F1B6-474B-AFD5-7491FCF8148B}">
      <dgm:prSet/>
      <dgm:spPr/>
      <dgm:t>
        <a:bodyPr/>
        <a:lstStyle/>
        <a:p>
          <a:endParaRPr lang="en-US"/>
        </a:p>
      </dgm:t>
    </dgm:pt>
    <dgm:pt modelId="{4BDD12B6-BB94-433D-B86D-B0D450E9419C}" type="sibTrans" cxnId="{2D18F816-F1B6-474B-AFD5-7491FCF8148B}">
      <dgm:prSet/>
      <dgm:spPr/>
      <dgm:t>
        <a:bodyPr/>
        <a:lstStyle/>
        <a:p>
          <a:endParaRPr lang="en-US"/>
        </a:p>
      </dgm:t>
    </dgm:pt>
    <dgm:pt modelId="{2958E1D7-C043-4576-A9E0-735CF8B15C12}">
      <dgm:prSet/>
      <dgm:spPr/>
      <dgm:t>
        <a:bodyPr/>
        <a:lstStyle/>
        <a:p>
          <a:r>
            <a:rPr lang="en-US"/>
            <a:t>Key Update</a:t>
          </a:r>
        </a:p>
      </dgm:t>
    </dgm:pt>
    <dgm:pt modelId="{302A133E-00AA-441A-B475-ADFF87DF1F5A}" type="parTrans" cxnId="{F0BF0712-C047-4BE8-9F7D-B3C785F56D1C}">
      <dgm:prSet/>
      <dgm:spPr/>
      <dgm:t>
        <a:bodyPr/>
        <a:lstStyle/>
        <a:p>
          <a:endParaRPr lang="en-US"/>
        </a:p>
      </dgm:t>
    </dgm:pt>
    <dgm:pt modelId="{8DBD2B74-6092-4A4E-9346-BE8C349007DF}" type="sibTrans" cxnId="{F0BF0712-C047-4BE8-9F7D-B3C785F56D1C}">
      <dgm:prSet/>
      <dgm:spPr/>
      <dgm:t>
        <a:bodyPr/>
        <a:lstStyle/>
        <a:p>
          <a:endParaRPr lang="en-US"/>
        </a:p>
      </dgm:t>
    </dgm:pt>
    <dgm:pt modelId="{1896B01E-1138-4C89-AFE8-6FA3243841FB}" type="pres">
      <dgm:prSet presAssocID="{64D74C02-F17F-4AE2-825F-3A4A7AC78798}" presName="root" presStyleCnt="0">
        <dgm:presLayoutVars>
          <dgm:dir/>
          <dgm:resizeHandles val="exact"/>
        </dgm:presLayoutVars>
      </dgm:prSet>
      <dgm:spPr/>
    </dgm:pt>
    <dgm:pt modelId="{634391B5-2FB1-4347-A295-F31EB2F001CA}" type="pres">
      <dgm:prSet presAssocID="{61F8B57A-7CEC-4D71-A749-D80EEBA1755A}" presName="compNode" presStyleCnt="0"/>
      <dgm:spPr/>
    </dgm:pt>
    <dgm:pt modelId="{2B95898F-9A9B-4B49-ABBA-C483B009BEA6}" type="pres">
      <dgm:prSet presAssocID="{61F8B57A-7CEC-4D71-A749-D80EEBA1755A}" presName="bgRect" presStyleLbl="bgShp" presStyleIdx="0" presStyleCnt="4"/>
      <dgm:spPr/>
    </dgm:pt>
    <dgm:pt modelId="{FF7DE1AA-81EA-4C9B-AECE-16C3F8CAEBA2}" type="pres">
      <dgm:prSet presAssocID="{61F8B57A-7CEC-4D71-A749-D80EEBA175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56D9737-075A-4646-9DF4-57F97D8EADEB}" type="pres">
      <dgm:prSet presAssocID="{61F8B57A-7CEC-4D71-A749-D80EEBA1755A}" presName="spaceRect" presStyleCnt="0"/>
      <dgm:spPr/>
    </dgm:pt>
    <dgm:pt modelId="{B5E86A1C-063F-4E04-B978-410411CFBBC4}" type="pres">
      <dgm:prSet presAssocID="{61F8B57A-7CEC-4D71-A749-D80EEBA1755A}" presName="parTx" presStyleLbl="revTx" presStyleIdx="0" presStyleCnt="4">
        <dgm:presLayoutVars>
          <dgm:chMax val="0"/>
          <dgm:chPref val="0"/>
        </dgm:presLayoutVars>
      </dgm:prSet>
      <dgm:spPr/>
    </dgm:pt>
    <dgm:pt modelId="{55A1A83B-A44E-4758-94B6-9019F29278B7}" type="pres">
      <dgm:prSet presAssocID="{C1F13EA9-645E-42BF-9165-A20FC2030FD9}" presName="sibTrans" presStyleCnt="0"/>
      <dgm:spPr/>
    </dgm:pt>
    <dgm:pt modelId="{A4E67832-2763-4474-A266-17CB8B38CAF6}" type="pres">
      <dgm:prSet presAssocID="{988DCE20-F373-4DD8-ABB2-A25E7E6EB2A7}" presName="compNode" presStyleCnt="0"/>
      <dgm:spPr/>
    </dgm:pt>
    <dgm:pt modelId="{224C3D73-BBCB-4206-8F5C-D28BCB70928D}" type="pres">
      <dgm:prSet presAssocID="{988DCE20-F373-4DD8-ABB2-A25E7E6EB2A7}" presName="bgRect" presStyleLbl="bgShp" presStyleIdx="1" presStyleCnt="4"/>
      <dgm:spPr/>
    </dgm:pt>
    <dgm:pt modelId="{39E476CC-4F43-42AA-AF87-8B8FEEAE3923}" type="pres">
      <dgm:prSet presAssocID="{988DCE20-F373-4DD8-ABB2-A25E7E6EB2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446A5C9B-229B-4603-A718-6DA4D63BF1BA}" type="pres">
      <dgm:prSet presAssocID="{988DCE20-F373-4DD8-ABB2-A25E7E6EB2A7}" presName="spaceRect" presStyleCnt="0"/>
      <dgm:spPr/>
    </dgm:pt>
    <dgm:pt modelId="{C7CEE2ED-7D41-4A90-B82D-284D27F6999D}" type="pres">
      <dgm:prSet presAssocID="{988DCE20-F373-4DD8-ABB2-A25E7E6EB2A7}" presName="parTx" presStyleLbl="revTx" presStyleIdx="1" presStyleCnt="4">
        <dgm:presLayoutVars>
          <dgm:chMax val="0"/>
          <dgm:chPref val="0"/>
        </dgm:presLayoutVars>
      </dgm:prSet>
      <dgm:spPr/>
    </dgm:pt>
    <dgm:pt modelId="{006BE8FB-815A-433B-ABE3-11E2CE86EAA1}" type="pres">
      <dgm:prSet presAssocID="{5F28852A-6D6B-40D4-B759-003D8F288BEF}" presName="sibTrans" presStyleCnt="0"/>
      <dgm:spPr/>
    </dgm:pt>
    <dgm:pt modelId="{C2217634-587B-4DB4-A43D-AD116AA0814D}" type="pres">
      <dgm:prSet presAssocID="{C30C4345-6835-4BE4-BE4D-68BA99F71180}" presName="compNode" presStyleCnt="0"/>
      <dgm:spPr/>
    </dgm:pt>
    <dgm:pt modelId="{03D816F0-FBB4-4F7C-BB2C-1CF2CA4BBFC9}" type="pres">
      <dgm:prSet presAssocID="{C30C4345-6835-4BE4-BE4D-68BA99F71180}" presName="bgRect" presStyleLbl="bgShp" presStyleIdx="2" presStyleCnt="4"/>
      <dgm:spPr/>
    </dgm:pt>
    <dgm:pt modelId="{334CC9B6-D0AA-4B23-AD9A-BCFF9D224332}" type="pres">
      <dgm:prSet presAssocID="{C30C4345-6835-4BE4-BE4D-68BA99F711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D7B1DDDA-3DA3-4E5A-A537-BE34E80270A5}" type="pres">
      <dgm:prSet presAssocID="{C30C4345-6835-4BE4-BE4D-68BA99F71180}" presName="spaceRect" presStyleCnt="0"/>
      <dgm:spPr/>
    </dgm:pt>
    <dgm:pt modelId="{13E6DA1D-22D1-4CE9-A946-353A230058D2}" type="pres">
      <dgm:prSet presAssocID="{C30C4345-6835-4BE4-BE4D-68BA99F71180}" presName="parTx" presStyleLbl="revTx" presStyleIdx="2" presStyleCnt="4">
        <dgm:presLayoutVars>
          <dgm:chMax val="0"/>
          <dgm:chPref val="0"/>
        </dgm:presLayoutVars>
      </dgm:prSet>
      <dgm:spPr/>
    </dgm:pt>
    <dgm:pt modelId="{847ECF59-F176-4544-B0B3-54F1F08FC2CA}" type="pres">
      <dgm:prSet presAssocID="{4BDD12B6-BB94-433D-B86D-B0D450E9419C}" presName="sibTrans" presStyleCnt="0"/>
      <dgm:spPr/>
    </dgm:pt>
    <dgm:pt modelId="{1ADC9D51-C3B4-4D13-8F78-E2800DB05D8E}" type="pres">
      <dgm:prSet presAssocID="{2958E1D7-C043-4576-A9E0-735CF8B15C12}" presName="compNode" presStyleCnt="0"/>
      <dgm:spPr/>
    </dgm:pt>
    <dgm:pt modelId="{0CE6A164-F812-40E6-80BA-4AB158D18D57}" type="pres">
      <dgm:prSet presAssocID="{2958E1D7-C043-4576-A9E0-735CF8B15C12}" presName="bgRect" presStyleLbl="bgShp" presStyleIdx="3" presStyleCnt="4"/>
      <dgm:spPr/>
    </dgm:pt>
    <dgm:pt modelId="{8D582FA0-FA88-42C9-B82D-387C81FF5BA4}" type="pres">
      <dgm:prSet presAssocID="{2958E1D7-C043-4576-A9E0-735CF8B15C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AAE9F590-F54F-4232-BBE5-4A5E5F65C311}" type="pres">
      <dgm:prSet presAssocID="{2958E1D7-C043-4576-A9E0-735CF8B15C12}" presName="spaceRect" presStyleCnt="0"/>
      <dgm:spPr/>
    </dgm:pt>
    <dgm:pt modelId="{83E7EA5C-80F6-4B9C-B921-9D4274382227}" type="pres">
      <dgm:prSet presAssocID="{2958E1D7-C043-4576-A9E0-735CF8B15C12}" presName="parTx" presStyleLbl="revTx" presStyleIdx="3" presStyleCnt="4">
        <dgm:presLayoutVars>
          <dgm:chMax val="0"/>
          <dgm:chPref val="0"/>
        </dgm:presLayoutVars>
      </dgm:prSet>
      <dgm:spPr/>
    </dgm:pt>
  </dgm:ptLst>
  <dgm:cxnLst>
    <dgm:cxn modelId="{F0BF0712-C047-4BE8-9F7D-B3C785F56D1C}" srcId="{64D74C02-F17F-4AE2-825F-3A4A7AC78798}" destId="{2958E1D7-C043-4576-A9E0-735CF8B15C12}" srcOrd="3" destOrd="0" parTransId="{302A133E-00AA-441A-B475-ADFF87DF1F5A}" sibTransId="{8DBD2B74-6092-4A4E-9346-BE8C349007DF}"/>
    <dgm:cxn modelId="{2D18F816-F1B6-474B-AFD5-7491FCF8148B}" srcId="{64D74C02-F17F-4AE2-825F-3A4A7AC78798}" destId="{C30C4345-6835-4BE4-BE4D-68BA99F71180}" srcOrd="2" destOrd="0" parTransId="{4B4529BF-9D3F-401E-A08A-DDBFFBA5AAA2}" sibTransId="{4BDD12B6-BB94-433D-B86D-B0D450E9419C}"/>
    <dgm:cxn modelId="{CCC2D45F-0A73-414A-B584-A1C265670CA1}" type="presOf" srcId="{C30C4345-6835-4BE4-BE4D-68BA99F71180}" destId="{13E6DA1D-22D1-4CE9-A946-353A230058D2}" srcOrd="0" destOrd="0" presId="urn:microsoft.com/office/officeart/2018/2/layout/IconVerticalSolidList"/>
    <dgm:cxn modelId="{8B3FAA41-2237-4D94-994A-E8C00B7267B7}" type="presOf" srcId="{988DCE20-F373-4DD8-ABB2-A25E7E6EB2A7}" destId="{C7CEE2ED-7D41-4A90-B82D-284D27F6999D}" srcOrd="0" destOrd="0" presId="urn:microsoft.com/office/officeart/2018/2/layout/IconVerticalSolidList"/>
    <dgm:cxn modelId="{57804667-6C8D-43DA-9795-0946C658F4B9}" srcId="{64D74C02-F17F-4AE2-825F-3A4A7AC78798}" destId="{988DCE20-F373-4DD8-ABB2-A25E7E6EB2A7}" srcOrd="1" destOrd="0" parTransId="{584BF43B-BB32-48E1-851A-43A0511C0603}" sibTransId="{5F28852A-6D6B-40D4-B759-003D8F288BEF}"/>
    <dgm:cxn modelId="{F2D9B54A-5822-4CE3-BBC1-768011B6158E}" srcId="{64D74C02-F17F-4AE2-825F-3A4A7AC78798}" destId="{61F8B57A-7CEC-4D71-A749-D80EEBA1755A}" srcOrd="0" destOrd="0" parTransId="{F7B3A12A-3951-4326-A980-4FD762E30A15}" sibTransId="{C1F13EA9-645E-42BF-9165-A20FC2030FD9}"/>
    <dgm:cxn modelId="{B149F356-309B-416C-B379-9664F48F47DB}" type="presOf" srcId="{61F8B57A-7CEC-4D71-A749-D80EEBA1755A}" destId="{B5E86A1C-063F-4E04-B978-410411CFBBC4}" srcOrd="0" destOrd="0" presId="urn:microsoft.com/office/officeart/2018/2/layout/IconVerticalSolidList"/>
    <dgm:cxn modelId="{6C258FA2-1D36-4C48-9307-546D4A304EF0}" type="presOf" srcId="{64D74C02-F17F-4AE2-825F-3A4A7AC78798}" destId="{1896B01E-1138-4C89-AFE8-6FA3243841FB}" srcOrd="0" destOrd="0" presId="urn:microsoft.com/office/officeart/2018/2/layout/IconVerticalSolidList"/>
    <dgm:cxn modelId="{4195CED8-D655-48A2-AB4D-3AE296F62668}" type="presOf" srcId="{2958E1D7-C043-4576-A9E0-735CF8B15C12}" destId="{83E7EA5C-80F6-4B9C-B921-9D4274382227}" srcOrd="0" destOrd="0" presId="urn:microsoft.com/office/officeart/2018/2/layout/IconVerticalSolidList"/>
    <dgm:cxn modelId="{4E925553-8E53-4D4E-9D7F-084ED11415AC}" type="presParOf" srcId="{1896B01E-1138-4C89-AFE8-6FA3243841FB}" destId="{634391B5-2FB1-4347-A295-F31EB2F001CA}" srcOrd="0" destOrd="0" presId="urn:microsoft.com/office/officeart/2018/2/layout/IconVerticalSolidList"/>
    <dgm:cxn modelId="{5970060B-9428-4AD5-8083-FF10EAFF40C9}" type="presParOf" srcId="{634391B5-2FB1-4347-A295-F31EB2F001CA}" destId="{2B95898F-9A9B-4B49-ABBA-C483B009BEA6}" srcOrd="0" destOrd="0" presId="urn:microsoft.com/office/officeart/2018/2/layout/IconVerticalSolidList"/>
    <dgm:cxn modelId="{6D8E0FF7-4C16-4B3A-AFC3-7C41A8AB0347}" type="presParOf" srcId="{634391B5-2FB1-4347-A295-F31EB2F001CA}" destId="{FF7DE1AA-81EA-4C9B-AECE-16C3F8CAEBA2}" srcOrd="1" destOrd="0" presId="urn:microsoft.com/office/officeart/2018/2/layout/IconVerticalSolidList"/>
    <dgm:cxn modelId="{A3375FC6-CDA4-459B-B4A6-DAE98CA212F8}" type="presParOf" srcId="{634391B5-2FB1-4347-A295-F31EB2F001CA}" destId="{B56D9737-075A-4646-9DF4-57F97D8EADEB}" srcOrd="2" destOrd="0" presId="urn:microsoft.com/office/officeart/2018/2/layout/IconVerticalSolidList"/>
    <dgm:cxn modelId="{871CF7D8-83AB-4F93-841F-8F9C8154A2C8}" type="presParOf" srcId="{634391B5-2FB1-4347-A295-F31EB2F001CA}" destId="{B5E86A1C-063F-4E04-B978-410411CFBBC4}" srcOrd="3" destOrd="0" presId="urn:microsoft.com/office/officeart/2018/2/layout/IconVerticalSolidList"/>
    <dgm:cxn modelId="{26860CA3-D05D-43D1-94FD-6A983E6645CB}" type="presParOf" srcId="{1896B01E-1138-4C89-AFE8-6FA3243841FB}" destId="{55A1A83B-A44E-4758-94B6-9019F29278B7}" srcOrd="1" destOrd="0" presId="urn:microsoft.com/office/officeart/2018/2/layout/IconVerticalSolidList"/>
    <dgm:cxn modelId="{E36B93FC-B46D-4F81-AF13-2030C888AE34}" type="presParOf" srcId="{1896B01E-1138-4C89-AFE8-6FA3243841FB}" destId="{A4E67832-2763-4474-A266-17CB8B38CAF6}" srcOrd="2" destOrd="0" presId="urn:microsoft.com/office/officeart/2018/2/layout/IconVerticalSolidList"/>
    <dgm:cxn modelId="{98E2771B-D0AC-4D70-8C6C-47D4AD569013}" type="presParOf" srcId="{A4E67832-2763-4474-A266-17CB8B38CAF6}" destId="{224C3D73-BBCB-4206-8F5C-D28BCB70928D}" srcOrd="0" destOrd="0" presId="urn:microsoft.com/office/officeart/2018/2/layout/IconVerticalSolidList"/>
    <dgm:cxn modelId="{B96CE8F3-74C4-413F-977C-C7930E15E735}" type="presParOf" srcId="{A4E67832-2763-4474-A266-17CB8B38CAF6}" destId="{39E476CC-4F43-42AA-AF87-8B8FEEAE3923}" srcOrd="1" destOrd="0" presId="urn:microsoft.com/office/officeart/2018/2/layout/IconVerticalSolidList"/>
    <dgm:cxn modelId="{5DF946E0-813F-49DD-AB9B-694151DF9279}" type="presParOf" srcId="{A4E67832-2763-4474-A266-17CB8B38CAF6}" destId="{446A5C9B-229B-4603-A718-6DA4D63BF1BA}" srcOrd="2" destOrd="0" presId="urn:microsoft.com/office/officeart/2018/2/layout/IconVerticalSolidList"/>
    <dgm:cxn modelId="{13D20763-E613-453E-8CAA-458FF3D74CAF}" type="presParOf" srcId="{A4E67832-2763-4474-A266-17CB8B38CAF6}" destId="{C7CEE2ED-7D41-4A90-B82D-284D27F6999D}" srcOrd="3" destOrd="0" presId="urn:microsoft.com/office/officeart/2018/2/layout/IconVerticalSolidList"/>
    <dgm:cxn modelId="{65A7DD4C-C26E-48B6-8DF5-713D00255EC2}" type="presParOf" srcId="{1896B01E-1138-4C89-AFE8-6FA3243841FB}" destId="{006BE8FB-815A-433B-ABE3-11E2CE86EAA1}" srcOrd="3" destOrd="0" presId="urn:microsoft.com/office/officeart/2018/2/layout/IconVerticalSolidList"/>
    <dgm:cxn modelId="{56DD98CE-6CD0-4D4B-B72E-272F00452DF5}" type="presParOf" srcId="{1896B01E-1138-4C89-AFE8-6FA3243841FB}" destId="{C2217634-587B-4DB4-A43D-AD116AA0814D}" srcOrd="4" destOrd="0" presId="urn:microsoft.com/office/officeart/2018/2/layout/IconVerticalSolidList"/>
    <dgm:cxn modelId="{8DE9B629-34E9-42A6-91B2-7EFF689029A6}" type="presParOf" srcId="{C2217634-587B-4DB4-A43D-AD116AA0814D}" destId="{03D816F0-FBB4-4F7C-BB2C-1CF2CA4BBFC9}" srcOrd="0" destOrd="0" presId="urn:microsoft.com/office/officeart/2018/2/layout/IconVerticalSolidList"/>
    <dgm:cxn modelId="{97062082-2840-4C04-B054-0F0F119C12B0}" type="presParOf" srcId="{C2217634-587B-4DB4-A43D-AD116AA0814D}" destId="{334CC9B6-D0AA-4B23-AD9A-BCFF9D224332}" srcOrd="1" destOrd="0" presId="urn:microsoft.com/office/officeart/2018/2/layout/IconVerticalSolidList"/>
    <dgm:cxn modelId="{C3DC8587-066E-4517-B3E9-B128A63FB1C6}" type="presParOf" srcId="{C2217634-587B-4DB4-A43D-AD116AA0814D}" destId="{D7B1DDDA-3DA3-4E5A-A537-BE34E80270A5}" srcOrd="2" destOrd="0" presId="urn:microsoft.com/office/officeart/2018/2/layout/IconVerticalSolidList"/>
    <dgm:cxn modelId="{B8E8D4D7-30E4-46B7-9CB0-55DFD582A266}" type="presParOf" srcId="{C2217634-587B-4DB4-A43D-AD116AA0814D}" destId="{13E6DA1D-22D1-4CE9-A946-353A230058D2}" srcOrd="3" destOrd="0" presId="urn:microsoft.com/office/officeart/2018/2/layout/IconVerticalSolidList"/>
    <dgm:cxn modelId="{B3CBD229-63A8-4907-B91F-35CEBE05299C}" type="presParOf" srcId="{1896B01E-1138-4C89-AFE8-6FA3243841FB}" destId="{847ECF59-F176-4544-B0B3-54F1F08FC2CA}" srcOrd="5" destOrd="0" presId="urn:microsoft.com/office/officeart/2018/2/layout/IconVerticalSolidList"/>
    <dgm:cxn modelId="{F1A565A0-456B-44FA-B01D-AEDC0E129AB1}" type="presParOf" srcId="{1896B01E-1138-4C89-AFE8-6FA3243841FB}" destId="{1ADC9D51-C3B4-4D13-8F78-E2800DB05D8E}" srcOrd="6" destOrd="0" presId="urn:microsoft.com/office/officeart/2018/2/layout/IconVerticalSolidList"/>
    <dgm:cxn modelId="{D698E099-C240-4374-8639-9B9C88DC00D4}" type="presParOf" srcId="{1ADC9D51-C3B4-4D13-8F78-E2800DB05D8E}" destId="{0CE6A164-F812-40E6-80BA-4AB158D18D57}" srcOrd="0" destOrd="0" presId="urn:microsoft.com/office/officeart/2018/2/layout/IconVerticalSolidList"/>
    <dgm:cxn modelId="{DB9BB58D-F7E5-4504-9738-701FED9E47D3}" type="presParOf" srcId="{1ADC9D51-C3B4-4D13-8F78-E2800DB05D8E}" destId="{8D582FA0-FA88-42C9-B82D-387C81FF5BA4}" srcOrd="1" destOrd="0" presId="urn:microsoft.com/office/officeart/2018/2/layout/IconVerticalSolidList"/>
    <dgm:cxn modelId="{94459A1B-D873-4363-A2EB-BE82A414E33F}" type="presParOf" srcId="{1ADC9D51-C3B4-4D13-8F78-E2800DB05D8E}" destId="{AAE9F590-F54F-4232-BBE5-4A5E5F65C311}" srcOrd="2" destOrd="0" presId="urn:microsoft.com/office/officeart/2018/2/layout/IconVerticalSolidList"/>
    <dgm:cxn modelId="{8A634E19-A571-4738-9FEF-82B01CFA0AB2}" type="presParOf" srcId="{1ADC9D51-C3B4-4D13-8F78-E2800DB05D8E}" destId="{83E7EA5C-80F6-4B9C-B921-9D42743822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790947-23C0-4AFB-A0FC-AC37D381B8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8F2EF3-6062-4DB0-B393-76554202FE88}">
      <dgm:prSet/>
      <dgm:spPr/>
      <dgm:t>
        <a:bodyPr/>
        <a:lstStyle/>
        <a:p>
          <a:pPr>
            <a:lnSpc>
              <a:spcPct val="100000"/>
            </a:lnSpc>
          </a:pPr>
          <a:r>
            <a:rPr lang="en-US"/>
            <a:t>The security construct of our proposed scheme is based on the original CP-ABE construction, and AES symmetric key encryption. Since our scheme </a:t>
          </a:r>
          <a:r>
            <a:rPr lang="en-TH"/>
            <a:t>is</a:t>
          </a:r>
          <a:r>
            <a:rPr lang="en-US"/>
            <a:t> relying on the CP-ABE scheme, the collusion resistance and the standard security model are guaranteed</a:t>
          </a:r>
        </a:p>
      </dgm:t>
    </dgm:pt>
    <dgm:pt modelId="{3C79DA77-98F6-4413-AD6A-C90132D38B0F}" type="parTrans" cxnId="{3D15B868-D51D-4AE2-9EBA-1CB57DBABED6}">
      <dgm:prSet/>
      <dgm:spPr/>
      <dgm:t>
        <a:bodyPr/>
        <a:lstStyle/>
        <a:p>
          <a:endParaRPr lang="en-US"/>
        </a:p>
      </dgm:t>
    </dgm:pt>
    <dgm:pt modelId="{28A59D2D-FB96-4278-96F2-4A219D5D294F}" type="sibTrans" cxnId="{3D15B868-D51D-4AE2-9EBA-1CB57DBABED6}">
      <dgm:prSet/>
      <dgm:spPr/>
      <dgm:t>
        <a:bodyPr/>
        <a:lstStyle/>
        <a:p>
          <a:endParaRPr lang="en-US"/>
        </a:p>
      </dgm:t>
    </dgm:pt>
    <dgm:pt modelId="{8AC7A92E-AAD5-4E00-884E-DDFCC686D682}">
      <dgm:prSet custT="1"/>
      <dgm:spPr/>
      <dgm:t>
        <a:bodyPr/>
        <a:lstStyle/>
        <a:p>
          <a:pPr>
            <a:lnSpc>
              <a:spcPct val="100000"/>
            </a:lnSpc>
          </a:pPr>
          <a:r>
            <a:rPr lang="en-US" sz="1600"/>
            <a:t>Forward and Backward security property is assured by the key update mechanism.  Essentially, the key update done by the AA will not be issued to the revoked user as of the verification of the revocation list and the update parameter verification. In addition, all the ciphertexts accessed by the revoked user will be re-encrypted with a new </a:t>
          </a:r>
          <a:r>
            <a:rPr lang="en-US" sz="1600" i="1"/>
            <a:t>AES key</a:t>
          </a:r>
          <a:r>
            <a:rPr lang="en-US" sz="1600"/>
            <a:t>, and then the new </a:t>
          </a:r>
          <a:r>
            <a:rPr lang="en-US" sz="1600" i="1"/>
            <a:t>AES key</a:t>
          </a:r>
          <a:r>
            <a:rPr lang="en-US" sz="1600"/>
            <a:t> will be encrypted by a new access policy.</a:t>
          </a:r>
        </a:p>
      </dgm:t>
    </dgm:pt>
    <dgm:pt modelId="{BAF5D675-1929-4352-AF20-98C0D2CADD4C}" type="parTrans" cxnId="{2519B62C-1FC0-465E-964B-3A6677C5FA35}">
      <dgm:prSet/>
      <dgm:spPr/>
      <dgm:t>
        <a:bodyPr/>
        <a:lstStyle/>
        <a:p>
          <a:endParaRPr lang="en-US"/>
        </a:p>
      </dgm:t>
    </dgm:pt>
    <dgm:pt modelId="{31B1C42B-4328-4CA0-B36B-7CCC438A06E6}" type="sibTrans" cxnId="{2519B62C-1FC0-465E-964B-3A6677C5FA35}">
      <dgm:prSet/>
      <dgm:spPr/>
      <dgm:t>
        <a:bodyPr/>
        <a:lstStyle/>
        <a:p>
          <a:endParaRPr lang="en-US"/>
        </a:p>
      </dgm:t>
    </dgm:pt>
    <dgm:pt modelId="{AEF01AF2-01FF-4399-9BF0-C717D8838A16}">
      <dgm:prSet custT="1"/>
      <dgm:spPr/>
      <dgm:t>
        <a:bodyPr/>
        <a:lstStyle/>
        <a:p>
          <a:pPr>
            <a:lnSpc>
              <a:spcPct val="100000"/>
            </a:lnSpc>
          </a:pPr>
          <a:r>
            <a:rPr lang="en-US" sz="1600"/>
            <a:t>The proxy's secret key is padded with the 156-bit random number. Even if the attacker can gain the proxy's secret key without padding number knowledge, the attacker cannot use the proxy's secret key.</a:t>
          </a:r>
        </a:p>
      </dgm:t>
    </dgm:pt>
    <dgm:pt modelId="{81E518C6-B1D0-4397-B58E-44BDC7638DAF}" type="parTrans" cxnId="{91534B4B-761C-4919-BBCE-1D4B055CCD8B}">
      <dgm:prSet/>
      <dgm:spPr/>
      <dgm:t>
        <a:bodyPr/>
        <a:lstStyle/>
        <a:p>
          <a:endParaRPr lang="en-US"/>
        </a:p>
      </dgm:t>
    </dgm:pt>
    <dgm:pt modelId="{C94D17DA-33B7-4067-A8BB-B99BC693C77F}" type="sibTrans" cxnId="{91534B4B-761C-4919-BBCE-1D4B055CCD8B}">
      <dgm:prSet/>
      <dgm:spPr/>
      <dgm:t>
        <a:bodyPr/>
        <a:lstStyle/>
        <a:p>
          <a:endParaRPr lang="en-US"/>
        </a:p>
      </dgm:t>
    </dgm:pt>
    <dgm:pt modelId="{CA61C211-906F-48E9-B40C-B564AC34A47B}" type="pres">
      <dgm:prSet presAssocID="{07790947-23C0-4AFB-A0FC-AC37D381B847}" presName="root" presStyleCnt="0">
        <dgm:presLayoutVars>
          <dgm:dir/>
          <dgm:resizeHandles val="exact"/>
        </dgm:presLayoutVars>
      </dgm:prSet>
      <dgm:spPr/>
    </dgm:pt>
    <dgm:pt modelId="{A4B7181F-6D1A-4C05-B5CC-850683EE4AA1}" type="pres">
      <dgm:prSet presAssocID="{348F2EF3-6062-4DB0-B393-76554202FE88}" presName="compNode" presStyleCnt="0"/>
      <dgm:spPr/>
    </dgm:pt>
    <dgm:pt modelId="{1497201C-6243-44BD-9C34-A9DF9E1A3F84}" type="pres">
      <dgm:prSet presAssocID="{348F2EF3-6062-4DB0-B393-76554202FE88}" presName="bgRect" presStyleLbl="bgShp" presStyleIdx="0" presStyleCnt="3"/>
      <dgm:spPr/>
    </dgm:pt>
    <dgm:pt modelId="{62CF22AC-1F85-4FFA-97F1-0E68172227A6}" type="pres">
      <dgm:prSet presAssocID="{348F2EF3-6062-4DB0-B393-76554202FE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E22D9B6D-8FAB-4AC9-A7F7-FD21D7707992}" type="pres">
      <dgm:prSet presAssocID="{348F2EF3-6062-4DB0-B393-76554202FE88}" presName="spaceRect" presStyleCnt="0"/>
      <dgm:spPr/>
    </dgm:pt>
    <dgm:pt modelId="{CDBE8BD2-7F04-49E9-93FC-0DFFD0961230}" type="pres">
      <dgm:prSet presAssocID="{348F2EF3-6062-4DB0-B393-76554202FE88}" presName="parTx" presStyleLbl="revTx" presStyleIdx="0" presStyleCnt="3">
        <dgm:presLayoutVars>
          <dgm:chMax val="0"/>
          <dgm:chPref val="0"/>
        </dgm:presLayoutVars>
      </dgm:prSet>
      <dgm:spPr/>
    </dgm:pt>
    <dgm:pt modelId="{F9661D99-0F0E-4C37-B592-642C3A50E01D}" type="pres">
      <dgm:prSet presAssocID="{28A59D2D-FB96-4278-96F2-4A219D5D294F}" presName="sibTrans" presStyleCnt="0"/>
      <dgm:spPr/>
    </dgm:pt>
    <dgm:pt modelId="{38AC9F19-0EDA-4BF0-A0D2-036D56A621EC}" type="pres">
      <dgm:prSet presAssocID="{8AC7A92E-AAD5-4E00-884E-DDFCC686D682}" presName="compNode" presStyleCnt="0"/>
      <dgm:spPr/>
    </dgm:pt>
    <dgm:pt modelId="{044005E0-01BB-444D-91CA-D84BA46241EA}" type="pres">
      <dgm:prSet presAssocID="{8AC7A92E-AAD5-4E00-884E-DDFCC686D682}" presName="bgRect" presStyleLbl="bgShp" presStyleIdx="1" presStyleCnt="3"/>
      <dgm:spPr/>
    </dgm:pt>
    <dgm:pt modelId="{59FDC226-2668-4661-AEF0-BE9A3F1DDE9E}" type="pres">
      <dgm:prSet presAssocID="{8AC7A92E-AAD5-4E00-884E-DDFCC686D6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7471CF72-EB16-4AAF-9781-68189503F413}" type="pres">
      <dgm:prSet presAssocID="{8AC7A92E-AAD5-4E00-884E-DDFCC686D682}" presName="spaceRect" presStyleCnt="0"/>
      <dgm:spPr/>
    </dgm:pt>
    <dgm:pt modelId="{2ACF52B2-A002-40D9-B04B-1E30D5A3211D}" type="pres">
      <dgm:prSet presAssocID="{8AC7A92E-AAD5-4E00-884E-DDFCC686D682}" presName="parTx" presStyleLbl="revTx" presStyleIdx="1" presStyleCnt="3">
        <dgm:presLayoutVars>
          <dgm:chMax val="0"/>
          <dgm:chPref val="0"/>
        </dgm:presLayoutVars>
      </dgm:prSet>
      <dgm:spPr/>
    </dgm:pt>
    <dgm:pt modelId="{65B9D525-C237-45D1-97B4-15F998D7C7E3}" type="pres">
      <dgm:prSet presAssocID="{31B1C42B-4328-4CA0-B36B-7CCC438A06E6}" presName="sibTrans" presStyleCnt="0"/>
      <dgm:spPr/>
    </dgm:pt>
    <dgm:pt modelId="{280C73DB-8BD2-447E-B2C9-B0CBB586F677}" type="pres">
      <dgm:prSet presAssocID="{AEF01AF2-01FF-4399-9BF0-C717D8838A16}" presName="compNode" presStyleCnt="0"/>
      <dgm:spPr/>
    </dgm:pt>
    <dgm:pt modelId="{8B3FFFD9-7A4B-495B-9571-FC49603714BF}" type="pres">
      <dgm:prSet presAssocID="{AEF01AF2-01FF-4399-9BF0-C717D8838A16}" presName="bgRect" presStyleLbl="bgShp" presStyleIdx="2" presStyleCnt="3" custLinFactNeighborY="-1022"/>
      <dgm:spPr/>
    </dgm:pt>
    <dgm:pt modelId="{159D6F6E-BF7A-430E-B6AB-47047FD72CD4}" type="pres">
      <dgm:prSet presAssocID="{AEF01AF2-01FF-4399-9BF0-C717D8838A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ud"/>
        </a:ext>
      </dgm:extLst>
    </dgm:pt>
    <dgm:pt modelId="{40E13B5F-3CFD-4258-90AA-84361F967D10}" type="pres">
      <dgm:prSet presAssocID="{AEF01AF2-01FF-4399-9BF0-C717D8838A16}" presName="spaceRect" presStyleCnt="0"/>
      <dgm:spPr/>
    </dgm:pt>
    <dgm:pt modelId="{9D54BEC9-A565-4773-9AD1-D0AD3BF14E7C}" type="pres">
      <dgm:prSet presAssocID="{AEF01AF2-01FF-4399-9BF0-C717D8838A16}" presName="parTx" presStyleLbl="revTx" presStyleIdx="2" presStyleCnt="3">
        <dgm:presLayoutVars>
          <dgm:chMax val="0"/>
          <dgm:chPref val="0"/>
        </dgm:presLayoutVars>
      </dgm:prSet>
      <dgm:spPr/>
    </dgm:pt>
  </dgm:ptLst>
  <dgm:cxnLst>
    <dgm:cxn modelId="{C968321E-49C8-47B9-B2F2-9942142B3490}" type="presOf" srcId="{07790947-23C0-4AFB-A0FC-AC37D381B847}" destId="{CA61C211-906F-48E9-B40C-B564AC34A47B}" srcOrd="0" destOrd="0" presId="urn:microsoft.com/office/officeart/2018/2/layout/IconVerticalSolidList"/>
    <dgm:cxn modelId="{0EEF3220-DB75-4709-814C-A5B9EC230930}" type="presOf" srcId="{AEF01AF2-01FF-4399-9BF0-C717D8838A16}" destId="{9D54BEC9-A565-4773-9AD1-D0AD3BF14E7C}" srcOrd="0" destOrd="0" presId="urn:microsoft.com/office/officeart/2018/2/layout/IconVerticalSolidList"/>
    <dgm:cxn modelId="{24AC2722-BC70-43A9-9A55-1B90A5CF1594}" type="presOf" srcId="{8AC7A92E-AAD5-4E00-884E-DDFCC686D682}" destId="{2ACF52B2-A002-40D9-B04B-1E30D5A3211D}" srcOrd="0" destOrd="0" presId="urn:microsoft.com/office/officeart/2018/2/layout/IconVerticalSolidList"/>
    <dgm:cxn modelId="{2519B62C-1FC0-465E-964B-3A6677C5FA35}" srcId="{07790947-23C0-4AFB-A0FC-AC37D381B847}" destId="{8AC7A92E-AAD5-4E00-884E-DDFCC686D682}" srcOrd="1" destOrd="0" parTransId="{BAF5D675-1929-4352-AF20-98C0D2CADD4C}" sibTransId="{31B1C42B-4328-4CA0-B36B-7CCC438A06E6}"/>
    <dgm:cxn modelId="{3D15B868-D51D-4AE2-9EBA-1CB57DBABED6}" srcId="{07790947-23C0-4AFB-A0FC-AC37D381B847}" destId="{348F2EF3-6062-4DB0-B393-76554202FE88}" srcOrd="0" destOrd="0" parTransId="{3C79DA77-98F6-4413-AD6A-C90132D38B0F}" sibTransId="{28A59D2D-FB96-4278-96F2-4A219D5D294F}"/>
    <dgm:cxn modelId="{91534B4B-761C-4919-BBCE-1D4B055CCD8B}" srcId="{07790947-23C0-4AFB-A0FC-AC37D381B847}" destId="{AEF01AF2-01FF-4399-9BF0-C717D8838A16}" srcOrd="2" destOrd="0" parTransId="{81E518C6-B1D0-4397-B58E-44BDC7638DAF}" sibTransId="{C94D17DA-33B7-4067-A8BB-B99BC693C77F}"/>
    <dgm:cxn modelId="{5FD2E593-6F0E-4E00-8946-3BC795D66A14}" type="presOf" srcId="{348F2EF3-6062-4DB0-B393-76554202FE88}" destId="{CDBE8BD2-7F04-49E9-93FC-0DFFD0961230}" srcOrd="0" destOrd="0" presId="urn:microsoft.com/office/officeart/2018/2/layout/IconVerticalSolidList"/>
    <dgm:cxn modelId="{D42295AB-17AC-4058-9CB9-14135E305E45}" type="presParOf" srcId="{CA61C211-906F-48E9-B40C-B564AC34A47B}" destId="{A4B7181F-6D1A-4C05-B5CC-850683EE4AA1}" srcOrd="0" destOrd="0" presId="urn:microsoft.com/office/officeart/2018/2/layout/IconVerticalSolidList"/>
    <dgm:cxn modelId="{DA0833D5-7D55-49C6-80E5-C2250DD46419}" type="presParOf" srcId="{A4B7181F-6D1A-4C05-B5CC-850683EE4AA1}" destId="{1497201C-6243-44BD-9C34-A9DF9E1A3F84}" srcOrd="0" destOrd="0" presId="urn:microsoft.com/office/officeart/2018/2/layout/IconVerticalSolidList"/>
    <dgm:cxn modelId="{0410F483-931D-44A3-8408-5360C6545189}" type="presParOf" srcId="{A4B7181F-6D1A-4C05-B5CC-850683EE4AA1}" destId="{62CF22AC-1F85-4FFA-97F1-0E68172227A6}" srcOrd="1" destOrd="0" presId="urn:microsoft.com/office/officeart/2018/2/layout/IconVerticalSolidList"/>
    <dgm:cxn modelId="{EDA15DA4-0972-41EE-A350-8101D18C8A65}" type="presParOf" srcId="{A4B7181F-6D1A-4C05-B5CC-850683EE4AA1}" destId="{E22D9B6D-8FAB-4AC9-A7F7-FD21D7707992}" srcOrd="2" destOrd="0" presId="urn:microsoft.com/office/officeart/2018/2/layout/IconVerticalSolidList"/>
    <dgm:cxn modelId="{E83E9DAC-8BF8-4A51-8FBE-EDCE31E8BB47}" type="presParOf" srcId="{A4B7181F-6D1A-4C05-B5CC-850683EE4AA1}" destId="{CDBE8BD2-7F04-49E9-93FC-0DFFD0961230}" srcOrd="3" destOrd="0" presId="urn:microsoft.com/office/officeart/2018/2/layout/IconVerticalSolidList"/>
    <dgm:cxn modelId="{EC444746-2C76-42CB-9A7B-8076C14619D8}" type="presParOf" srcId="{CA61C211-906F-48E9-B40C-B564AC34A47B}" destId="{F9661D99-0F0E-4C37-B592-642C3A50E01D}" srcOrd="1" destOrd="0" presId="urn:microsoft.com/office/officeart/2018/2/layout/IconVerticalSolidList"/>
    <dgm:cxn modelId="{D9954730-1367-45CA-A38B-D53D03233438}" type="presParOf" srcId="{CA61C211-906F-48E9-B40C-B564AC34A47B}" destId="{38AC9F19-0EDA-4BF0-A0D2-036D56A621EC}" srcOrd="2" destOrd="0" presId="urn:microsoft.com/office/officeart/2018/2/layout/IconVerticalSolidList"/>
    <dgm:cxn modelId="{C622C8B3-CE42-4B8D-9E77-C74E6C68CBEC}" type="presParOf" srcId="{38AC9F19-0EDA-4BF0-A0D2-036D56A621EC}" destId="{044005E0-01BB-444D-91CA-D84BA46241EA}" srcOrd="0" destOrd="0" presId="urn:microsoft.com/office/officeart/2018/2/layout/IconVerticalSolidList"/>
    <dgm:cxn modelId="{CA7205EA-022F-4ECB-AC8E-2689D5301C16}" type="presParOf" srcId="{38AC9F19-0EDA-4BF0-A0D2-036D56A621EC}" destId="{59FDC226-2668-4661-AEF0-BE9A3F1DDE9E}" srcOrd="1" destOrd="0" presId="urn:microsoft.com/office/officeart/2018/2/layout/IconVerticalSolidList"/>
    <dgm:cxn modelId="{7DEFED47-DF92-49F0-BA57-CCD9224A9DF7}" type="presParOf" srcId="{38AC9F19-0EDA-4BF0-A0D2-036D56A621EC}" destId="{7471CF72-EB16-4AAF-9781-68189503F413}" srcOrd="2" destOrd="0" presId="urn:microsoft.com/office/officeart/2018/2/layout/IconVerticalSolidList"/>
    <dgm:cxn modelId="{7FAB26F4-32FE-4193-B9E6-F324315FC578}" type="presParOf" srcId="{38AC9F19-0EDA-4BF0-A0D2-036D56A621EC}" destId="{2ACF52B2-A002-40D9-B04B-1E30D5A3211D}" srcOrd="3" destOrd="0" presId="urn:microsoft.com/office/officeart/2018/2/layout/IconVerticalSolidList"/>
    <dgm:cxn modelId="{543D9EA6-920A-4012-A029-50DE08C0E089}" type="presParOf" srcId="{CA61C211-906F-48E9-B40C-B564AC34A47B}" destId="{65B9D525-C237-45D1-97B4-15F998D7C7E3}" srcOrd="3" destOrd="0" presId="urn:microsoft.com/office/officeart/2018/2/layout/IconVerticalSolidList"/>
    <dgm:cxn modelId="{73D5FF4E-F610-4F52-ADAA-43B50D2184ED}" type="presParOf" srcId="{CA61C211-906F-48E9-B40C-B564AC34A47B}" destId="{280C73DB-8BD2-447E-B2C9-B0CBB586F677}" srcOrd="4" destOrd="0" presId="urn:microsoft.com/office/officeart/2018/2/layout/IconVerticalSolidList"/>
    <dgm:cxn modelId="{1541E7B3-41E6-42F2-947F-FEAC79D987FA}" type="presParOf" srcId="{280C73DB-8BD2-447E-B2C9-B0CBB586F677}" destId="{8B3FFFD9-7A4B-495B-9571-FC49603714BF}" srcOrd="0" destOrd="0" presId="urn:microsoft.com/office/officeart/2018/2/layout/IconVerticalSolidList"/>
    <dgm:cxn modelId="{9B38037E-F8DC-4C72-9FA5-24C07488CDF3}" type="presParOf" srcId="{280C73DB-8BD2-447E-B2C9-B0CBB586F677}" destId="{159D6F6E-BF7A-430E-B6AB-47047FD72CD4}" srcOrd="1" destOrd="0" presId="urn:microsoft.com/office/officeart/2018/2/layout/IconVerticalSolidList"/>
    <dgm:cxn modelId="{5A24FB01-B85E-43EB-AE00-5B357B2B8D0F}" type="presParOf" srcId="{280C73DB-8BD2-447E-B2C9-B0CBB586F677}" destId="{40E13B5F-3CFD-4258-90AA-84361F967D10}" srcOrd="2" destOrd="0" presId="urn:microsoft.com/office/officeart/2018/2/layout/IconVerticalSolidList"/>
    <dgm:cxn modelId="{326C3D38-5954-4778-915E-5A11C03806A9}" type="presParOf" srcId="{280C73DB-8BD2-447E-B2C9-B0CBB586F677}" destId="{9D54BEC9-A565-4773-9AD1-D0AD3BF14E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F725F-6E79-4B32-9EA4-60F8A89CA43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F9DAD3-7D97-4174-9D4E-D871BEC84A98}">
      <dgm:prSet/>
      <dgm:spPr/>
      <dgm:t>
        <a:bodyPr/>
        <a:lstStyle/>
        <a:p>
          <a:r>
            <a:rPr lang="en-US"/>
            <a:t>Cryptographic Library</a:t>
          </a:r>
        </a:p>
      </dgm:t>
    </dgm:pt>
    <dgm:pt modelId="{05E4085A-06AC-4871-8AAD-351D4BFDEBDA}" type="parTrans" cxnId="{F5F39D55-36BD-4752-8165-63989DEC97AC}">
      <dgm:prSet/>
      <dgm:spPr/>
      <dgm:t>
        <a:bodyPr/>
        <a:lstStyle/>
        <a:p>
          <a:endParaRPr lang="en-US"/>
        </a:p>
      </dgm:t>
    </dgm:pt>
    <dgm:pt modelId="{743E027B-BA05-4A9A-BD67-25B3B163DD5B}" type="sibTrans" cxnId="{F5F39D55-36BD-4752-8165-63989DEC97AC}">
      <dgm:prSet/>
      <dgm:spPr/>
      <dgm:t>
        <a:bodyPr/>
        <a:lstStyle/>
        <a:p>
          <a:endParaRPr lang="en-US"/>
        </a:p>
      </dgm:t>
    </dgm:pt>
    <dgm:pt modelId="{38BBFBEE-1CA7-4320-B5E3-7905F76FD405}">
      <dgm:prSet/>
      <dgm:spPr/>
      <dgm:t>
        <a:bodyPr/>
        <a:lstStyle/>
        <a:p>
          <a:r>
            <a:rPr lang="en-US"/>
            <a:t>CP-ABE Toolkits</a:t>
          </a:r>
        </a:p>
      </dgm:t>
    </dgm:pt>
    <dgm:pt modelId="{7C61ACFB-C119-4B55-A60F-E823F9C34573}" type="parTrans" cxnId="{ABF5ECBE-1147-4CEA-BA5E-816561F2D2BB}">
      <dgm:prSet/>
      <dgm:spPr/>
      <dgm:t>
        <a:bodyPr/>
        <a:lstStyle/>
        <a:p>
          <a:endParaRPr lang="en-US"/>
        </a:p>
      </dgm:t>
    </dgm:pt>
    <dgm:pt modelId="{377CEE23-8CBD-4210-9F3D-EE553EDC3A2B}" type="sibTrans" cxnId="{ABF5ECBE-1147-4CEA-BA5E-816561F2D2BB}">
      <dgm:prSet/>
      <dgm:spPr/>
      <dgm:t>
        <a:bodyPr/>
        <a:lstStyle/>
        <a:p>
          <a:endParaRPr lang="en-US"/>
        </a:p>
      </dgm:t>
    </dgm:pt>
    <dgm:pt modelId="{885C556D-25E9-461C-95B6-8BC137E03D19}">
      <dgm:prSet/>
      <dgm:spPr/>
      <dgm:t>
        <a:bodyPr/>
        <a:lstStyle/>
        <a:p>
          <a:r>
            <a:rPr lang="en-US"/>
            <a:t>AES-Toolkits</a:t>
          </a:r>
        </a:p>
      </dgm:t>
    </dgm:pt>
    <dgm:pt modelId="{8DB09A3C-160E-4F13-8619-0A243D1AA182}" type="parTrans" cxnId="{C7305CEC-96DC-4B61-ADF4-918367CD6429}">
      <dgm:prSet/>
      <dgm:spPr/>
      <dgm:t>
        <a:bodyPr/>
        <a:lstStyle/>
        <a:p>
          <a:endParaRPr lang="en-US"/>
        </a:p>
      </dgm:t>
    </dgm:pt>
    <dgm:pt modelId="{D8711ED4-68C7-4180-AD30-06840362DF30}" type="sibTrans" cxnId="{C7305CEC-96DC-4B61-ADF4-918367CD6429}">
      <dgm:prSet/>
      <dgm:spPr/>
      <dgm:t>
        <a:bodyPr/>
        <a:lstStyle/>
        <a:p>
          <a:endParaRPr lang="en-US"/>
        </a:p>
      </dgm:t>
    </dgm:pt>
    <dgm:pt modelId="{5BC422E6-7CE1-4263-8509-B10FDC7C3CC7}">
      <dgm:prSet/>
      <dgm:spPr/>
      <dgm:t>
        <a:bodyPr/>
        <a:lstStyle/>
        <a:p>
          <a:r>
            <a:rPr lang="en-US"/>
            <a:t>Java-Pairing based Cryptography library </a:t>
          </a:r>
        </a:p>
      </dgm:t>
    </dgm:pt>
    <dgm:pt modelId="{9568E6EE-0192-4A0F-A027-EC606B8005AF}" type="parTrans" cxnId="{4CF23B09-257B-43A6-81AC-A0FF3AF64EEE}">
      <dgm:prSet/>
      <dgm:spPr/>
      <dgm:t>
        <a:bodyPr/>
        <a:lstStyle/>
        <a:p>
          <a:endParaRPr lang="en-US"/>
        </a:p>
      </dgm:t>
    </dgm:pt>
    <dgm:pt modelId="{E29F3E03-FEE4-4112-B5EC-1EFDE8D5937D}" type="sibTrans" cxnId="{4CF23B09-257B-43A6-81AC-A0FF3AF64EEE}">
      <dgm:prSet/>
      <dgm:spPr/>
      <dgm:t>
        <a:bodyPr/>
        <a:lstStyle/>
        <a:p>
          <a:endParaRPr lang="en-US"/>
        </a:p>
      </dgm:t>
    </dgm:pt>
    <dgm:pt modelId="{50A50006-D6DA-499C-88ED-3E1D26D88F26}">
      <dgm:prSet/>
      <dgm:spPr/>
      <dgm:t>
        <a:bodyPr/>
        <a:lstStyle/>
        <a:p>
          <a:r>
            <a:rPr lang="en-US"/>
            <a:t>Computer Specification</a:t>
          </a:r>
        </a:p>
      </dgm:t>
    </dgm:pt>
    <dgm:pt modelId="{761C3AB0-56F5-4B0E-91FF-EB47A4278801}" type="parTrans" cxnId="{7BD0DEDD-BE2A-4786-8A71-DAB62DCA6F26}">
      <dgm:prSet/>
      <dgm:spPr/>
      <dgm:t>
        <a:bodyPr/>
        <a:lstStyle/>
        <a:p>
          <a:endParaRPr lang="en-US"/>
        </a:p>
      </dgm:t>
    </dgm:pt>
    <dgm:pt modelId="{1C53DBEE-47E1-444A-8DBF-F67C631AD130}" type="sibTrans" cxnId="{7BD0DEDD-BE2A-4786-8A71-DAB62DCA6F26}">
      <dgm:prSet/>
      <dgm:spPr/>
      <dgm:t>
        <a:bodyPr/>
        <a:lstStyle/>
        <a:p>
          <a:endParaRPr lang="en-US"/>
        </a:p>
      </dgm:t>
    </dgm:pt>
    <dgm:pt modelId="{0DEDADFC-1430-417C-A4F6-3F1958BDEB3B}">
      <dgm:prSet/>
      <dgm:spPr/>
      <dgm:t>
        <a:bodyPr/>
        <a:lstStyle/>
        <a:p>
          <a:r>
            <a:rPr lang="en-US"/>
            <a:t>AMD Ryzen 5 (3.90 GHz)</a:t>
          </a:r>
        </a:p>
      </dgm:t>
    </dgm:pt>
    <dgm:pt modelId="{D939BE72-7AF7-4093-B46A-62EF0F880FFD}" type="parTrans" cxnId="{1EFEFFE1-0C76-481A-9A66-2C41EFF7DB31}">
      <dgm:prSet/>
      <dgm:spPr/>
      <dgm:t>
        <a:bodyPr/>
        <a:lstStyle/>
        <a:p>
          <a:endParaRPr lang="en-US"/>
        </a:p>
      </dgm:t>
    </dgm:pt>
    <dgm:pt modelId="{5AEA3708-3158-493C-BE4F-42240C2BAF4E}" type="sibTrans" cxnId="{1EFEFFE1-0C76-481A-9A66-2C41EFF7DB31}">
      <dgm:prSet/>
      <dgm:spPr/>
      <dgm:t>
        <a:bodyPr/>
        <a:lstStyle/>
        <a:p>
          <a:endParaRPr lang="en-US"/>
        </a:p>
      </dgm:t>
    </dgm:pt>
    <dgm:pt modelId="{4129FD62-55B4-4BD4-AA34-E3D2D35F698C}">
      <dgm:prSet/>
      <dgm:spPr/>
      <dgm:t>
        <a:bodyPr/>
        <a:lstStyle/>
        <a:p>
          <a:r>
            <a:rPr lang="en-US"/>
            <a:t>16 Gb Ram</a:t>
          </a:r>
        </a:p>
      </dgm:t>
    </dgm:pt>
    <dgm:pt modelId="{35EF4D1D-A359-4370-90A1-0F7D3C6E2563}" type="parTrans" cxnId="{E30E68FC-CE39-4196-B856-8910EBDC6D24}">
      <dgm:prSet/>
      <dgm:spPr/>
      <dgm:t>
        <a:bodyPr/>
        <a:lstStyle/>
        <a:p>
          <a:endParaRPr lang="en-US"/>
        </a:p>
      </dgm:t>
    </dgm:pt>
    <dgm:pt modelId="{ED637C00-CD6D-4024-8F8D-F34192F9AD16}" type="sibTrans" cxnId="{E30E68FC-CE39-4196-B856-8910EBDC6D24}">
      <dgm:prSet/>
      <dgm:spPr/>
      <dgm:t>
        <a:bodyPr/>
        <a:lstStyle/>
        <a:p>
          <a:endParaRPr lang="en-US"/>
        </a:p>
      </dgm:t>
    </dgm:pt>
    <dgm:pt modelId="{C43D0C80-8760-4FCA-83A9-AB93AB68F821}">
      <dgm:prSet/>
      <dgm:spPr/>
      <dgm:t>
        <a:bodyPr/>
        <a:lstStyle/>
        <a:p>
          <a:r>
            <a:rPr lang="en-US"/>
            <a:t>Window 11</a:t>
          </a:r>
        </a:p>
      </dgm:t>
    </dgm:pt>
    <dgm:pt modelId="{34399C36-40B0-4148-95E0-F7499B50039D}" type="parTrans" cxnId="{22A231DA-3912-4ABA-B219-70E7B8B22EE2}">
      <dgm:prSet/>
      <dgm:spPr/>
      <dgm:t>
        <a:bodyPr/>
        <a:lstStyle/>
        <a:p>
          <a:endParaRPr lang="en-US"/>
        </a:p>
      </dgm:t>
    </dgm:pt>
    <dgm:pt modelId="{C6580CBB-FF5F-44C9-AB77-038891E65F7F}" type="sibTrans" cxnId="{22A231DA-3912-4ABA-B219-70E7B8B22EE2}">
      <dgm:prSet/>
      <dgm:spPr/>
      <dgm:t>
        <a:bodyPr/>
        <a:lstStyle/>
        <a:p>
          <a:endParaRPr lang="en-US"/>
        </a:p>
      </dgm:t>
    </dgm:pt>
    <dgm:pt modelId="{6BBE07D0-96F3-44E4-813F-BBDAAB32F7AE}">
      <dgm:prSet/>
      <dgm:spPr/>
      <dgm:t>
        <a:bodyPr/>
        <a:lstStyle/>
        <a:p>
          <a:r>
            <a:rPr lang="en-US"/>
            <a:t>Proxy Specification</a:t>
          </a:r>
        </a:p>
      </dgm:t>
    </dgm:pt>
    <dgm:pt modelId="{8E872BD9-F655-4FC1-9A6B-D66680CDAA8A}" type="parTrans" cxnId="{E8366B90-7A66-41CC-8D16-071640289797}">
      <dgm:prSet/>
      <dgm:spPr/>
      <dgm:t>
        <a:bodyPr/>
        <a:lstStyle/>
        <a:p>
          <a:endParaRPr lang="en-US"/>
        </a:p>
      </dgm:t>
    </dgm:pt>
    <dgm:pt modelId="{FB72460D-CEE4-4CB2-AC23-B7A2A9DD96A0}" type="sibTrans" cxnId="{E8366B90-7A66-41CC-8D16-071640289797}">
      <dgm:prSet/>
      <dgm:spPr/>
      <dgm:t>
        <a:bodyPr/>
        <a:lstStyle/>
        <a:p>
          <a:endParaRPr lang="en-US"/>
        </a:p>
      </dgm:t>
    </dgm:pt>
    <dgm:pt modelId="{89D532D6-151D-440B-97BF-EC9A7CAB8C5F}">
      <dgm:prSet/>
      <dgm:spPr/>
      <dgm:t>
        <a:bodyPr/>
        <a:lstStyle/>
        <a:p>
          <a:r>
            <a:rPr lang="en-US"/>
            <a:t>E2-Micro Computer Engine (Google Cloud)</a:t>
          </a:r>
        </a:p>
      </dgm:t>
    </dgm:pt>
    <dgm:pt modelId="{B90A7D25-3569-4087-803D-4076A10A2960}" type="parTrans" cxnId="{CA930851-2211-41DA-9013-D0DC71701B57}">
      <dgm:prSet/>
      <dgm:spPr/>
      <dgm:t>
        <a:bodyPr/>
        <a:lstStyle/>
        <a:p>
          <a:endParaRPr lang="en-US"/>
        </a:p>
      </dgm:t>
    </dgm:pt>
    <dgm:pt modelId="{9E9442C7-46D6-4576-A522-0D0DC01BFABD}" type="sibTrans" cxnId="{CA930851-2211-41DA-9013-D0DC71701B57}">
      <dgm:prSet/>
      <dgm:spPr/>
      <dgm:t>
        <a:bodyPr/>
        <a:lstStyle/>
        <a:p>
          <a:endParaRPr lang="en-US"/>
        </a:p>
      </dgm:t>
    </dgm:pt>
    <dgm:pt modelId="{BB0D9517-4F18-433D-B969-2F9AEE5005CA}">
      <dgm:prSet/>
      <dgm:spPr/>
      <dgm:t>
        <a:bodyPr/>
        <a:lstStyle/>
        <a:p>
          <a:r>
            <a:rPr lang="en-US"/>
            <a:t>Intel Xeon (2.20 GHz)</a:t>
          </a:r>
        </a:p>
      </dgm:t>
    </dgm:pt>
    <dgm:pt modelId="{A7E188C4-90C6-4ABB-BAAA-ACBC62EE4C41}" type="parTrans" cxnId="{954D3404-B12A-4BEE-ACD6-A04ABCD7F942}">
      <dgm:prSet/>
      <dgm:spPr/>
      <dgm:t>
        <a:bodyPr/>
        <a:lstStyle/>
        <a:p>
          <a:endParaRPr lang="en-US"/>
        </a:p>
      </dgm:t>
    </dgm:pt>
    <dgm:pt modelId="{B5D0D9A2-A968-455A-A05F-1156E3C0523C}" type="sibTrans" cxnId="{954D3404-B12A-4BEE-ACD6-A04ABCD7F942}">
      <dgm:prSet/>
      <dgm:spPr/>
      <dgm:t>
        <a:bodyPr/>
        <a:lstStyle/>
        <a:p>
          <a:endParaRPr lang="en-US"/>
        </a:p>
      </dgm:t>
    </dgm:pt>
    <dgm:pt modelId="{03632AF8-7BDB-479C-8FCC-21F2351570CC}">
      <dgm:prSet/>
      <dgm:spPr/>
      <dgm:t>
        <a:bodyPr/>
        <a:lstStyle/>
        <a:p>
          <a:r>
            <a:rPr lang="en-US"/>
            <a:t>1 Gb Ram</a:t>
          </a:r>
        </a:p>
      </dgm:t>
    </dgm:pt>
    <dgm:pt modelId="{33D16916-2132-4EFA-AAE3-5E46F4A80193}" type="parTrans" cxnId="{E2454880-CADD-498E-BCB6-5A8804453B7F}">
      <dgm:prSet/>
      <dgm:spPr/>
      <dgm:t>
        <a:bodyPr/>
        <a:lstStyle/>
        <a:p>
          <a:endParaRPr lang="en-US"/>
        </a:p>
      </dgm:t>
    </dgm:pt>
    <dgm:pt modelId="{5A61EF33-46ED-483D-B404-AAD38108B8CA}" type="sibTrans" cxnId="{E2454880-CADD-498E-BCB6-5A8804453B7F}">
      <dgm:prSet/>
      <dgm:spPr/>
      <dgm:t>
        <a:bodyPr/>
        <a:lstStyle/>
        <a:p>
          <a:endParaRPr lang="en-US"/>
        </a:p>
      </dgm:t>
    </dgm:pt>
    <dgm:pt modelId="{CD8386FA-475D-4679-800C-0F3EBD18D17B}">
      <dgm:prSet/>
      <dgm:spPr/>
      <dgm:t>
        <a:bodyPr/>
        <a:lstStyle/>
        <a:p>
          <a:r>
            <a:rPr lang="en-US"/>
            <a:t>Ubuntu 20.04 OS</a:t>
          </a:r>
        </a:p>
      </dgm:t>
    </dgm:pt>
    <dgm:pt modelId="{FA9D8FF5-385A-491D-9FA3-5E5C333414B2}" type="parTrans" cxnId="{D55CD156-27C8-4FAA-83E2-FCB3DD5AC3F8}">
      <dgm:prSet/>
      <dgm:spPr/>
      <dgm:t>
        <a:bodyPr/>
        <a:lstStyle/>
        <a:p>
          <a:endParaRPr lang="en-US"/>
        </a:p>
      </dgm:t>
    </dgm:pt>
    <dgm:pt modelId="{9D041C67-8D7D-49F1-8655-5AA69BA8D1A9}" type="sibTrans" cxnId="{D55CD156-27C8-4FAA-83E2-FCB3DD5AC3F8}">
      <dgm:prSet/>
      <dgm:spPr/>
      <dgm:t>
        <a:bodyPr/>
        <a:lstStyle/>
        <a:p>
          <a:endParaRPr lang="en-US"/>
        </a:p>
      </dgm:t>
    </dgm:pt>
    <dgm:pt modelId="{CF4F20ED-5956-4914-B920-7BDD24637900}">
      <dgm:prSet/>
      <dgm:spPr/>
      <dgm:t>
        <a:bodyPr/>
        <a:lstStyle/>
        <a:p>
          <a:r>
            <a:rPr lang="en-US"/>
            <a:t>Blockchain Environment</a:t>
          </a:r>
        </a:p>
      </dgm:t>
    </dgm:pt>
    <dgm:pt modelId="{B4E5B5EC-7ABD-4BF0-B013-E822447C66DB}" type="parTrans" cxnId="{CD82DB80-FEA0-4490-8895-5DE221EDD5C7}">
      <dgm:prSet/>
      <dgm:spPr/>
      <dgm:t>
        <a:bodyPr/>
        <a:lstStyle/>
        <a:p>
          <a:endParaRPr lang="en-US"/>
        </a:p>
      </dgm:t>
    </dgm:pt>
    <dgm:pt modelId="{87287014-8549-4F37-9449-D8E36B35B12C}" type="sibTrans" cxnId="{CD82DB80-FEA0-4490-8895-5DE221EDD5C7}">
      <dgm:prSet/>
      <dgm:spPr/>
      <dgm:t>
        <a:bodyPr/>
        <a:lstStyle/>
        <a:p>
          <a:endParaRPr lang="en-US"/>
        </a:p>
      </dgm:t>
    </dgm:pt>
    <dgm:pt modelId="{E451D127-9A93-41E7-A073-7B9D36A34DAA}">
      <dgm:prSet/>
      <dgm:spPr/>
      <dgm:t>
        <a:bodyPr/>
        <a:lstStyle/>
        <a:p>
          <a:r>
            <a:rPr lang="en-US"/>
            <a:t>Ethereum Blockchain system</a:t>
          </a:r>
        </a:p>
      </dgm:t>
    </dgm:pt>
    <dgm:pt modelId="{E9599A5B-CE0F-456D-A150-8FBFC64BAEDF}" type="parTrans" cxnId="{CF855416-AC38-4A6A-B97B-47B1551B409B}">
      <dgm:prSet/>
      <dgm:spPr/>
      <dgm:t>
        <a:bodyPr/>
        <a:lstStyle/>
        <a:p>
          <a:endParaRPr lang="en-US"/>
        </a:p>
      </dgm:t>
    </dgm:pt>
    <dgm:pt modelId="{3EBBD74B-0B96-47F3-8717-7759DAABE31B}" type="sibTrans" cxnId="{CF855416-AC38-4A6A-B97B-47B1551B409B}">
      <dgm:prSet/>
      <dgm:spPr/>
      <dgm:t>
        <a:bodyPr/>
        <a:lstStyle/>
        <a:p>
          <a:endParaRPr lang="en-US"/>
        </a:p>
      </dgm:t>
    </dgm:pt>
    <dgm:pt modelId="{521321A1-2053-4571-9610-4F822308DF7A}">
      <dgm:prSet/>
      <dgm:spPr/>
      <dgm:t>
        <a:bodyPr/>
        <a:lstStyle/>
        <a:p>
          <a:r>
            <a:rPr lang="en-US"/>
            <a:t>Ganache Truffle Suite </a:t>
          </a:r>
        </a:p>
      </dgm:t>
    </dgm:pt>
    <dgm:pt modelId="{9B22A2E1-6665-481A-B136-F592D15A9777}" type="parTrans" cxnId="{0FB65AD9-A327-42AB-9E30-9F9350FBE778}">
      <dgm:prSet/>
      <dgm:spPr/>
      <dgm:t>
        <a:bodyPr/>
        <a:lstStyle/>
        <a:p>
          <a:endParaRPr lang="en-US"/>
        </a:p>
      </dgm:t>
    </dgm:pt>
    <dgm:pt modelId="{6B366FAE-D475-4F54-9AF7-657F51DE5FBA}" type="sibTrans" cxnId="{0FB65AD9-A327-42AB-9E30-9F9350FBE778}">
      <dgm:prSet/>
      <dgm:spPr/>
      <dgm:t>
        <a:bodyPr/>
        <a:lstStyle/>
        <a:p>
          <a:endParaRPr lang="en-US"/>
        </a:p>
      </dgm:t>
    </dgm:pt>
    <dgm:pt modelId="{12FA79AE-C557-4424-A31B-844AEAEBEBC9}" type="pres">
      <dgm:prSet presAssocID="{F12F725F-6E79-4B32-9EA4-60F8A89CA432}" presName="Name0" presStyleCnt="0">
        <dgm:presLayoutVars>
          <dgm:dir/>
          <dgm:animLvl val="lvl"/>
          <dgm:resizeHandles val="exact"/>
        </dgm:presLayoutVars>
      </dgm:prSet>
      <dgm:spPr/>
    </dgm:pt>
    <dgm:pt modelId="{9A36461F-7B27-4EDA-BBB8-D01EA6A6B230}" type="pres">
      <dgm:prSet presAssocID="{33F9DAD3-7D97-4174-9D4E-D871BEC84A98}" presName="composite" presStyleCnt="0"/>
      <dgm:spPr/>
    </dgm:pt>
    <dgm:pt modelId="{D7A8B6AE-1DCB-41E0-8E69-0613828CF0F3}" type="pres">
      <dgm:prSet presAssocID="{33F9DAD3-7D97-4174-9D4E-D871BEC84A98}" presName="parTx" presStyleLbl="alignNode1" presStyleIdx="0" presStyleCnt="4">
        <dgm:presLayoutVars>
          <dgm:chMax val="0"/>
          <dgm:chPref val="0"/>
          <dgm:bulletEnabled val="1"/>
        </dgm:presLayoutVars>
      </dgm:prSet>
      <dgm:spPr/>
    </dgm:pt>
    <dgm:pt modelId="{B7B1B970-8F68-4ECE-AE48-101A95C0CB77}" type="pres">
      <dgm:prSet presAssocID="{33F9DAD3-7D97-4174-9D4E-D871BEC84A98}" presName="desTx" presStyleLbl="alignAccFollowNode1" presStyleIdx="0" presStyleCnt="4">
        <dgm:presLayoutVars>
          <dgm:bulletEnabled val="1"/>
        </dgm:presLayoutVars>
      </dgm:prSet>
      <dgm:spPr/>
    </dgm:pt>
    <dgm:pt modelId="{C0F36701-F28F-4D9E-96CD-92692DB093F1}" type="pres">
      <dgm:prSet presAssocID="{743E027B-BA05-4A9A-BD67-25B3B163DD5B}" presName="space" presStyleCnt="0"/>
      <dgm:spPr/>
    </dgm:pt>
    <dgm:pt modelId="{79523BB1-9823-4FBD-83A6-ABC0D4E12DA0}" type="pres">
      <dgm:prSet presAssocID="{50A50006-D6DA-499C-88ED-3E1D26D88F26}" presName="composite" presStyleCnt="0"/>
      <dgm:spPr/>
    </dgm:pt>
    <dgm:pt modelId="{011A025A-0C8B-4970-B6BA-4D7625E4C55D}" type="pres">
      <dgm:prSet presAssocID="{50A50006-D6DA-499C-88ED-3E1D26D88F26}" presName="parTx" presStyleLbl="alignNode1" presStyleIdx="1" presStyleCnt="4">
        <dgm:presLayoutVars>
          <dgm:chMax val="0"/>
          <dgm:chPref val="0"/>
          <dgm:bulletEnabled val="1"/>
        </dgm:presLayoutVars>
      </dgm:prSet>
      <dgm:spPr/>
    </dgm:pt>
    <dgm:pt modelId="{544907D0-DB74-4009-AF9A-3D9D6CA4C3E9}" type="pres">
      <dgm:prSet presAssocID="{50A50006-D6DA-499C-88ED-3E1D26D88F26}" presName="desTx" presStyleLbl="alignAccFollowNode1" presStyleIdx="1" presStyleCnt="4">
        <dgm:presLayoutVars>
          <dgm:bulletEnabled val="1"/>
        </dgm:presLayoutVars>
      </dgm:prSet>
      <dgm:spPr/>
    </dgm:pt>
    <dgm:pt modelId="{88E79ADE-0999-4D97-9766-547D4977584D}" type="pres">
      <dgm:prSet presAssocID="{1C53DBEE-47E1-444A-8DBF-F67C631AD130}" presName="space" presStyleCnt="0"/>
      <dgm:spPr/>
    </dgm:pt>
    <dgm:pt modelId="{C10DC0C1-78F4-4DC3-87FD-3DAD36631489}" type="pres">
      <dgm:prSet presAssocID="{6BBE07D0-96F3-44E4-813F-BBDAAB32F7AE}" presName="composite" presStyleCnt="0"/>
      <dgm:spPr/>
    </dgm:pt>
    <dgm:pt modelId="{14426696-0142-480D-8ABF-7B0FCD8B2DAB}" type="pres">
      <dgm:prSet presAssocID="{6BBE07D0-96F3-44E4-813F-BBDAAB32F7AE}" presName="parTx" presStyleLbl="alignNode1" presStyleIdx="2" presStyleCnt="4">
        <dgm:presLayoutVars>
          <dgm:chMax val="0"/>
          <dgm:chPref val="0"/>
          <dgm:bulletEnabled val="1"/>
        </dgm:presLayoutVars>
      </dgm:prSet>
      <dgm:spPr/>
    </dgm:pt>
    <dgm:pt modelId="{3DDBA283-97A6-4930-B070-A9C0CEED2481}" type="pres">
      <dgm:prSet presAssocID="{6BBE07D0-96F3-44E4-813F-BBDAAB32F7AE}" presName="desTx" presStyleLbl="alignAccFollowNode1" presStyleIdx="2" presStyleCnt="4">
        <dgm:presLayoutVars>
          <dgm:bulletEnabled val="1"/>
        </dgm:presLayoutVars>
      </dgm:prSet>
      <dgm:spPr/>
    </dgm:pt>
    <dgm:pt modelId="{D8596718-6758-4B34-86FB-93E04AB73F88}" type="pres">
      <dgm:prSet presAssocID="{FB72460D-CEE4-4CB2-AC23-B7A2A9DD96A0}" presName="space" presStyleCnt="0"/>
      <dgm:spPr/>
    </dgm:pt>
    <dgm:pt modelId="{6778F6F5-1767-4774-888C-BC6178C2F9FB}" type="pres">
      <dgm:prSet presAssocID="{CF4F20ED-5956-4914-B920-7BDD24637900}" presName="composite" presStyleCnt="0"/>
      <dgm:spPr/>
    </dgm:pt>
    <dgm:pt modelId="{43870DE6-62B8-4689-ACE4-D07BC089742C}" type="pres">
      <dgm:prSet presAssocID="{CF4F20ED-5956-4914-B920-7BDD24637900}" presName="parTx" presStyleLbl="alignNode1" presStyleIdx="3" presStyleCnt="4">
        <dgm:presLayoutVars>
          <dgm:chMax val="0"/>
          <dgm:chPref val="0"/>
          <dgm:bulletEnabled val="1"/>
        </dgm:presLayoutVars>
      </dgm:prSet>
      <dgm:spPr/>
    </dgm:pt>
    <dgm:pt modelId="{FA1F9D5F-D9B0-441B-89BC-5B9BC597A211}" type="pres">
      <dgm:prSet presAssocID="{CF4F20ED-5956-4914-B920-7BDD24637900}" presName="desTx" presStyleLbl="alignAccFollowNode1" presStyleIdx="3" presStyleCnt="4">
        <dgm:presLayoutVars>
          <dgm:bulletEnabled val="1"/>
        </dgm:presLayoutVars>
      </dgm:prSet>
      <dgm:spPr/>
    </dgm:pt>
  </dgm:ptLst>
  <dgm:cxnLst>
    <dgm:cxn modelId="{954D3404-B12A-4BEE-ACD6-A04ABCD7F942}" srcId="{6BBE07D0-96F3-44E4-813F-BBDAAB32F7AE}" destId="{BB0D9517-4F18-433D-B969-2F9AEE5005CA}" srcOrd="1" destOrd="0" parTransId="{A7E188C4-90C6-4ABB-BAAA-ACBC62EE4C41}" sibTransId="{B5D0D9A2-A968-455A-A05F-1156E3C0523C}"/>
    <dgm:cxn modelId="{4CF23B09-257B-43A6-81AC-A0FF3AF64EEE}" srcId="{33F9DAD3-7D97-4174-9D4E-D871BEC84A98}" destId="{5BC422E6-7CE1-4263-8509-B10FDC7C3CC7}" srcOrd="2" destOrd="0" parTransId="{9568E6EE-0192-4A0F-A027-EC606B8005AF}" sibTransId="{E29F3E03-FEE4-4112-B5EC-1EFDE8D5937D}"/>
    <dgm:cxn modelId="{83D33E0D-6DC8-472D-8A38-9C78D7FF733E}" type="presOf" srcId="{4129FD62-55B4-4BD4-AA34-E3D2D35F698C}" destId="{544907D0-DB74-4009-AF9A-3D9D6CA4C3E9}" srcOrd="0" destOrd="1" presId="urn:microsoft.com/office/officeart/2005/8/layout/hList1"/>
    <dgm:cxn modelId="{CF855416-AC38-4A6A-B97B-47B1551B409B}" srcId="{CF4F20ED-5956-4914-B920-7BDD24637900}" destId="{E451D127-9A93-41E7-A073-7B9D36A34DAA}" srcOrd="0" destOrd="0" parTransId="{E9599A5B-CE0F-456D-A150-8FBFC64BAEDF}" sibTransId="{3EBBD74B-0B96-47F3-8717-7759DAABE31B}"/>
    <dgm:cxn modelId="{EB114317-4C34-46A3-A821-139C12C688A4}" type="presOf" srcId="{33F9DAD3-7D97-4174-9D4E-D871BEC84A98}" destId="{D7A8B6AE-1DCB-41E0-8E69-0613828CF0F3}" srcOrd="0" destOrd="0" presId="urn:microsoft.com/office/officeart/2005/8/layout/hList1"/>
    <dgm:cxn modelId="{15187A1B-22C6-4C8B-945C-AAE8F32650AE}" type="presOf" srcId="{0DEDADFC-1430-417C-A4F6-3F1958BDEB3B}" destId="{544907D0-DB74-4009-AF9A-3D9D6CA4C3E9}" srcOrd="0" destOrd="0" presId="urn:microsoft.com/office/officeart/2005/8/layout/hList1"/>
    <dgm:cxn modelId="{EF6CD827-F548-4D98-AB9F-3C65C13ED8B9}" type="presOf" srcId="{5BC422E6-7CE1-4263-8509-B10FDC7C3CC7}" destId="{B7B1B970-8F68-4ECE-AE48-101A95C0CB77}" srcOrd="0" destOrd="2" presId="urn:microsoft.com/office/officeart/2005/8/layout/hList1"/>
    <dgm:cxn modelId="{1330092C-1F8D-4FB1-832C-53271F3C1FED}" type="presOf" srcId="{50A50006-D6DA-499C-88ED-3E1D26D88F26}" destId="{011A025A-0C8B-4970-B6BA-4D7625E4C55D}" srcOrd="0" destOrd="0" presId="urn:microsoft.com/office/officeart/2005/8/layout/hList1"/>
    <dgm:cxn modelId="{C082CB43-C702-4A25-92B1-CC829944FA5A}" type="presOf" srcId="{6BBE07D0-96F3-44E4-813F-BBDAAB32F7AE}" destId="{14426696-0142-480D-8ABF-7B0FCD8B2DAB}" srcOrd="0" destOrd="0" presId="urn:microsoft.com/office/officeart/2005/8/layout/hList1"/>
    <dgm:cxn modelId="{9ED2496D-093F-4064-BC80-6E55099416BF}" type="presOf" srcId="{CF4F20ED-5956-4914-B920-7BDD24637900}" destId="{43870DE6-62B8-4689-ACE4-D07BC089742C}" srcOrd="0" destOrd="0" presId="urn:microsoft.com/office/officeart/2005/8/layout/hList1"/>
    <dgm:cxn modelId="{CA930851-2211-41DA-9013-D0DC71701B57}" srcId="{6BBE07D0-96F3-44E4-813F-BBDAAB32F7AE}" destId="{89D532D6-151D-440B-97BF-EC9A7CAB8C5F}" srcOrd="0" destOrd="0" parTransId="{B90A7D25-3569-4087-803D-4076A10A2960}" sibTransId="{9E9442C7-46D6-4576-A522-0D0DC01BFABD}"/>
    <dgm:cxn modelId="{F2F07273-D9B4-4D2A-82B0-172963D0EABF}" type="presOf" srcId="{C43D0C80-8760-4FCA-83A9-AB93AB68F821}" destId="{544907D0-DB74-4009-AF9A-3D9D6CA4C3E9}" srcOrd="0" destOrd="2" presId="urn:microsoft.com/office/officeart/2005/8/layout/hList1"/>
    <dgm:cxn modelId="{F5F39D55-36BD-4752-8165-63989DEC97AC}" srcId="{F12F725F-6E79-4B32-9EA4-60F8A89CA432}" destId="{33F9DAD3-7D97-4174-9D4E-D871BEC84A98}" srcOrd="0" destOrd="0" parTransId="{05E4085A-06AC-4871-8AAD-351D4BFDEBDA}" sibTransId="{743E027B-BA05-4A9A-BD67-25B3B163DD5B}"/>
    <dgm:cxn modelId="{D1CFC176-3558-46AC-A2DC-9FC497189CB8}" type="presOf" srcId="{CD8386FA-475D-4679-800C-0F3EBD18D17B}" destId="{3DDBA283-97A6-4930-B070-A9C0CEED2481}" srcOrd="0" destOrd="3" presId="urn:microsoft.com/office/officeart/2005/8/layout/hList1"/>
    <dgm:cxn modelId="{D55CD156-27C8-4FAA-83E2-FCB3DD5AC3F8}" srcId="{6BBE07D0-96F3-44E4-813F-BBDAAB32F7AE}" destId="{CD8386FA-475D-4679-800C-0F3EBD18D17B}" srcOrd="3" destOrd="0" parTransId="{FA9D8FF5-385A-491D-9FA3-5E5C333414B2}" sibTransId="{9D041C67-8D7D-49F1-8655-5AA69BA8D1A9}"/>
    <dgm:cxn modelId="{8A0A977B-F825-4EBD-AF05-58D98EDFBB1D}" type="presOf" srcId="{E451D127-9A93-41E7-A073-7B9D36A34DAA}" destId="{FA1F9D5F-D9B0-441B-89BC-5B9BC597A211}" srcOrd="0" destOrd="0" presId="urn:microsoft.com/office/officeart/2005/8/layout/hList1"/>
    <dgm:cxn modelId="{E2454880-CADD-498E-BCB6-5A8804453B7F}" srcId="{6BBE07D0-96F3-44E4-813F-BBDAAB32F7AE}" destId="{03632AF8-7BDB-479C-8FCC-21F2351570CC}" srcOrd="2" destOrd="0" parTransId="{33D16916-2132-4EFA-AAE3-5E46F4A80193}" sibTransId="{5A61EF33-46ED-483D-B404-AAD38108B8CA}"/>
    <dgm:cxn modelId="{CD82DB80-FEA0-4490-8895-5DE221EDD5C7}" srcId="{F12F725F-6E79-4B32-9EA4-60F8A89CA432}" destId="{CF4F20ED-5956-4914-B920-7BDD24637900}" srcOrd="3" destOrd="0" parTransId="{B4E5B5EC-7ABD-4BF0-B013-E822447C66DB}" sibTransId="{87287014-8549-4F37-9449-D8E36B35B12C}"/>
    <dgm:cxn modelId="{E8366B90-7A66-41CC-8D16-071640289797}" srcId="{F12F725F-6E79-4B32-9EA4-60F8A89CA432}" destId="{6BBE07D0-96F3-44E4-813F-BBDAAB32F7AE}" srcOrd="2" destOrd="0" parTransId="{8E872BD9-F655-4FC1-9A6B-D66680CDAA8A}" sibTransId="{FB72460D-CEE4-4CB2-AC23-B7A2A9DD96A0}"/>
    <dgm:cxn modelId="{87A213B0-D5C4-420D-BF69-0D5C629C7863}" type="presOf" srcId="{F12F725F-6E79-4B32-9EA4-60F8A89CA432}" destId="{12FA79AE-C557-4424-A31B-844AEAEBEBC9}" srcOrd="0" destOrd="0" presId="urn:microsoft.com/office/officeart/2005/8/layout/hList1"/>
    <dgm:cxn modelId="{5D3951B2-364A-43F6-932C-03DDC48CD832}" type="presOf" srcId="{521321A1-2053-4571-9610-4F822308DF7A}" destId="{FA1F9D5F-D9B0-441B-89BC-5B9BC597A211}" srcOrd="0" destOrd="1" presId="urn:microsoft.com/office/officeart/2005/8/layout/hList1"/>
    <dgm:cxn modelId="{17780FB5-9266-48DC-9595-98B72703AB46}" type="presOf" srcId="{BB0D9517-4F18-433D-B969-2F9AEE5005CA}" destId="{3DDBA283-97A6-4930-B070-A9C0CEED2481}" srcOrd="0" destOrd="1" presId="urn:microsoft.com/office/officeart/2005/8/layout/hList1"/>
    <dgm:cxn modelId="{ABF5ECBE-1147-4CEA-BA5E-816561F2D2BB}" srcId="{33F9DAD3-7D97-4174-9D4E-D871BEC84A98}" destId="{38BBFBEE-1CA7-4320-B5E3-7905F76FD405}" srcOrd="0" destOrd="0" parTransId="{7C61ACFB-C119-4B55-A60F-E823F9C34573}" sibTransId="{377CEE23-8CBD-4210-9F3D-EE553EDC3A2B}"/>
    <dgm:cxn modelId="{125152BF-DB95-40F1-A629-AC0DAFD49704}" type="presOf" srcId="{885C556D-25E9-461C-95B6-8BC137E03D19}" destId="{B7B1B970-8F68-4ECE-AE48-101A95C0CB77}" srcOrd="0" destOrd="1" presId="urn:microsoft.com/office/officeart/2005/8/layout/hList1"/>
    <dgm:cxn modelId="{6229DDD6-10C9-4C2A-B141-EE1FC38A7AA7}" type="presOf" srcId="{03632AF8-7BDB-479C-8FCC-21F2351570CC}" destId="{3DDBA283-97A6-4930-B070-A9C0CEED2481}" srcOrd="0" destOrd="2" presId="urn:microsoft.com/office/officeart/2005/8/layout/hList1"/>
    <dgm:cxn modelId="{0FB65AD9-A327-42AB-9E30-9F9350FBE778}" srcId="{CF4F20ED-5956-4914-B920-7BDD24637900}" destId="{521321A1-2053-4571-9610-4F822308DF7A}" srcOrd="1" destOrd="0" parTransId="{9B22A2E1-6665-481A-B136-F592D15A9777}" sibTransId="{6B366FAE-D475-4F54-9AF7-657F51DE5FBA}"/>
    <dgm:cxn modelId="{22A231DA-3912-4ABA-B219-70E7B8B22EE2}" srcId="{50A50006-D6DA-499C-88ED-3E1D26D88F26}" destId="{C43D0C80-8760-4FCA-83A9-AB93AB68F821}" srcOrd="2" destOrd="0" parTransId="{34399C36-40B0-4148-95E0-F7499B50039D}" sibTransId="{C6580CBB-FF5F-44C9-AB77-038891E65F7F}"/>
    <dgm:cxn modelId="{7BD0DEDD-BE2A-4786-8A71-DAB62DCA6F26}" srcId="{F12F725F-6E79-4B32-9EA4-60F8A89CA432}" destId="{50A50006-D6DA-499C-88ED-3E1D26D88F26}" srcOrd="1" destOrd="0" parTransId="{761C3AB0-56F5-4B0E-91FF-EB47A4278801}" sibTransId="{1C53DBEE-47E1-444A-8DBF-F67C631AD130}"/>
    <dgm:cxn modelId="{1EFEFFE1-0C76-481A-9A66-2C41EFF7DB31}" srcId="{50A50006-D6DA-499C-88ED-3E1D26D88F26}" destId="{0DEDADFC-1430-417C-A4F6-3F1958BDEB3B}" srcOrd="0" destOrd="0" parTransId="{D939BE72-7AF7-4093-B46A-62EF0F880FFD}" sibTransId="{5AEA3708-3158-493C-BE4F-42240C2BAF4E}"/>
    <dgm:cxn modelId="{9891FDE7-A270-46D1-B127-77D2CF0893F7}" type="presOf" srcId="{89D532D6-151D-440B-97BF-EC9A7CAB8C5F}" destId="{3DDBA283-97A6-4930-B070-A9C0CEED2481}" srcOrd="0" destOrd="0" presId="urn:microsoft.com/office/officeart/2005/8/layout/hList1"/>
    <dgm:cxn modelId="{4BE941EB-3240-4DCD-9229-69E8EE275A07}" type="presOf" srcId="{38BBFBEE-1CA7-4320-B5E3-7905F76FD405}" destId="{B7B1B970-8F68-4ECE-AE48-101A95C0CB77}" srcOrd="0" destOrd="0" presId="urn:microsoft.com/office/officeart/2005/8/layout/hList1"/>
    <dgm:cxn modelId="{C7305CEC-96DC-4B61-ADF4-918367CD6429}" srcId="{33F9DAD3-7D97-4174-9D4E-D871BEC84A98}" destId="{885C556D-25E9-461C-95B6-8BC137E03D19}" srcOrd="1" destOrd="0" parTransId="{8DB09A3C-160E-4F13-8619-0A243D1AA182}" sibTransId="{D8711ED4-68C7-4180-AD30-06840362DF30}"/>
    <dgm:cxn modelId="{E30E68FC-CE39-4196-B856-8910EBDC6D24}" srcId="{50A50006-D6DA-499C-88ED-3E1D26D88F26}" destId="{4129FD62-55B4-4BD4-AA34-E3D2D35F698C}" srcOrd="1" destOrd="0" parTransId="{35EF4D1D-A359-4370-90A1-0F7D3C6E2563}" sibTransId="{ED637C00-CD6D-4024-8F8D-F34192F9AD16}"/>
    <dgm:cxn modelId="{6FD88E10-D073-45B2-9A6E-503AF521B1CD}" type="presParOf" srcId="{12FA79AE-C557-4424-A31B-844AEAEBEBC9}" destId="{9A36461F-7B27-4EDA-BBB8-D01EA6A6B230}" srcOrd="0" destOrd="0" presId="urn:microsoft.com/office/officeart/2005/8/layout/hList1"/>
    <dgm:cxn modelId="{CC549B94-09F1-4883-9539-56F7FAF50129}" type="presParOf" srcId="{9A36461F-7B27-4EDA-BBB8-D01EA6A6B230}" destId="{D7A8B6AE-1DCB-41E0-8E69-0613828CF0F3}" srcOrd="0" destOrd="0" presId="urn:microsoft.com/office/officeart/2005/8/layout/hList1"/>
    <dgm:cxn modelId="{073C68DF-223E-4A8F-B093-DB7D60635748}" type="presParOf" srcId="{9A36461F-7B27-4EDA-BBB8-D01EA6A6B230}" destId="{B7B1B970-8F68-4ECE-AE48-101A95C0CB77}" srcOrd="1" destOrd="0" presId="urn:microsoft.com/office/officeart/2005/8/layout/hList1"/>
    <dgm:cxn modelId="{80ADC277-60B1-4ED3-8CE7-4001EC343AAF}" type="presParOf" srcId="{12FA79AE-C557-4424-A31B-844AEAEBEBC9}" destId="{C0F36701-F28F-4D9E-96CD-92692DB093F1}" srcOrd="1" destOrd="0" presId="urn:microsoft.com/office/officeart/2005/8/layout/hList1"/>
    <dgm:cxn modelId="{1D57BFCF-AAC6-4235-9325-1DFDFACF56F6}" type="presParOf" srcId="{12FA79AE-C557-4424-A31B-844AEAEBEBC9}" destId="{79523BB1-9823-4FBD-83A6-ABC0D4E12DA0}" srcOrd="2" destOrd="0" presId="urn:microsoft.com/office/officeart/2005/8/layout/hList1"/>
    <dgm:cxn modelId="{AE31B445-C0C9-440F-917F-490799E3C739}" type="presParOf" srcId="{79523BB1-9823-4FBD-83A6-ABC0D4E12DA0}" destId="{011A025A-0C8B-4970-B6BA-4D7625E4C55D}" srcOrd="0" destOrd="0" presId="urn:microsoft.com/office/officeart/2005/8/layout/hList1"/>
    <dgm:cxn modelId="{4F42ABF7-57C9-4865-B706-EBE609978337}" type="presParOf" srcId="{79523BB1-9823-4FBD-83A6-ABC0D4E12DA0}" destId="{544907D0-DB74-4009-AF9A-3D9D6CA4C3E9}" srcOrd="1" destOrd="0" presId="urn:microsoft.com/office/officeart/2005/8/layout/hList1"/>
    <dgm:cxn modelId="{3338E8EC-6994-4A01-AF8F-3A1B6D755C9A}" type="presParOf" srcId="{12FA79AE-C557-4424-A31B-844AEAEBEBC9}" destId="{88E79ADE-0999-4D97-9766-547D4977584D}" srcOrd="3" destOrd="0" presId="urn:microsoft.com/office/officeart/2005/8/layout/hList1"/>
    <dgm:cxn modelId="{926D163C-0AF1-40DD-8CE4-96D6AE0C911C}" type="presParOf" srcId="{12FA79AE-C557-4424-A31B-844AEAEBEBC9}" destId="{C10DC0C1-78F4-4DC3-87FD-3DAD36631489}" srcOrd="4" destOrd="0" presId="urn:microsoft.com/office/officeart/2005/8/layout/hList1"/>
    <dgm:cxn modelId="{2C18C63E-4075-42FF-BCEF-EE962433B1DB}" type="presParOf" srcId="{C10DC0C1-78F4-4DC3-87FD-3DAD36631489}" destId="{14426696-0142-480D-8ABF-7B0FCD8B2DAB}" srcOrd="0" destOrd="0" presId="urn:microsoft.com/office/officeart/2005/8/layout/hList1"/>
    <dgm:cxn modelId="{A822B418-E747-41DF-976F-9F3C345BDA55}" type="presParOf" srcId="{C10DC0C1-78F4-4DC3-87FD-3DAD36631489}" destId="{3DDBA283-97A6-4930-B070-A9C0CEED2481}" srcOrd="1" destOrd="0" presId="urn:microsoft.com/office/officeart/2005/8/layout/hList1"/>
    <dgm:cxn modelId="{C03698D5-569F-47A4-B83E-D87AE5EFDB9E}" type="presParOf" srcId="{12FA79AE-C557-4424-A31B-844AEAEBEBC9}" destId="{D8596718-6758-4B34-86FB-93E04AB73F88}" srcOrd="5" destOrd="0" presId="urn:microsoft.com/office/officeart/2005/8/layout/hList1"/>
    <dgm:cxn modelId="{1B9606DA-EB90-4702-8FDD-4FD9AFB5C050}" type="presParOf" srcId="{12FA79AE-C557-4424-A31B-844AEAEBEBC9}" destId="{6778F6F5-1767-4774-888C-BC6178C2F9FB}" srcOrd="6" destOrd="0" presId="urn:microsoft.com/office/officeart/2005/8/layout/hList1"/>
    <dgm:cxn modelId="{22ADDC40-3463-4CE3-AAE7-9C510A2B692E}" type="presParOf" srcId="{6778F6F5-1767-4774-888C-BC6178C2F9FB}" destId="{43870DE6-62B8-4689-ACE4-D07BC089742C}" srcOrd="0" destOrd="0" presId="urn:microsoft.com/office/officeart/2005/8/layout/hList1"/>
    <dgm:cxn modelId="{7C3C3550-639A-4D77-970B-8169F64BC9E4}" type="presParOf" srcId="{6778F6F5-1767-4774-888C-BC6178C2F9FB}" destId="{FA1F9D5F-D9B0-441B-89BC-5B9BC597A2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F0EBC7-1B2F-412C-897E-6008FE68AF7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925A1B9-B9A0-4340-ACDB-6967045CF91E}">
      <dgm:prSet custT="1"/>
      <dgm:spPr/>
      <dgm:t>
        <a:bodyPr/>
        <a:lstStyle/>
        <a:p>
          <a:pPr>
            <a:lnSpc>
              <a:spcPct val="100000"/>
            </a:lnSpc>
          </a:pPr>
          <a:r>
            <a:rPr lang="en-US" sz="1400"/>
            <a:t>We have proposed a revocable CP-ABE protocol supporting proxy re-encryption technique in combination with a blockchain system. </a:t>
          </a:r>
        </a:p>
      </dgm:t>
    </dgm:pt>
    <dgm:pt modelId="{C9130270-F941-496D-A6F9-C2A510C8BE20}" type="parTrans" cxnId="{A607675B-DCA7-47C8-A096-23EE264150CB}">
      <dgm:prSet/>
      <dgm:spPr/>
      <dgm:t>
        <a:bodyPr/>
        <a:lstStyle/>
        <a:p>
          <a:endParaRPr lang="en-US" sz="2400"/>
        </a:p>
      </dgm:t>
    </dgm:pt>
    <dgm:pt modelId="{85A6C166-090C-437F-AF11-B9B8263B6131}" type="sibTrans" cxnId="{A607675B-DCA7-47C8-A096-23EE264150CB}">
      <dgm:prSet/>
      <dgm:spPr/>
      <dgm:t>
        <a:bodyPr/>
        <a:lstStyle/>
        <a:p>
          <a:pPr>
            <a:lnSpc>
              <a:spcPct val="100000"/>
            </a:lnSpc>
          </a:pPr>
          <a:endParaRPr lang="en-US" sz="2400"/>
        </a:p>
      </dgm:t>
    </dgm:pt>
    <dgm:pt modelId="{41B2E762-0247-4223-AC27-AFCE64094A47}">
      <dgm:prSet custT="1"/>
      <dgm:spPr/>
      <dgm:t>
        <a:bodyPr/>
        <a:lstStyle/>
        <a:p>
          <a:pPr>
            <a:lnSpc>
              <a:spcPct val="100000"/>
            </a:lnSpc>
          </a:pPr>
          <a:r>
            <a:rPr lang="en-US" sz="1400"/>
            <a:t>We provided a ciphertext indexing and retrieval protocol using the smart contract operated on the blockchain system. </a:t>
          </a:r>
        </a:p>
      </dgm:t>
    </dgm:pt>
    <dgm:pt modelId="{F79366D7-DA4B-4453-83FD-A82B36184B71}" type="parTrans" cxnId="{22465E1D-17BB-4FFE-BA51-AB5EEC83DCD4}">
      <dgm:prSet/>
      <dgm:spPr/>
      <dgm:t>
        <a:bodyPr/>
        <a:lstStyle/>
        <a:p>
          <a:endParaRPr lang="en-US" sz="2400"/>
        </a:p>
      </dgm:t>
    </dgm:pt>
    <dgm:pt modelId="{A0A54B67-09FE-4E77-840C-205BA3D1ABC4}" type="sibTrans" cxnId="{22465E1D-17BB-4FFE-BA51-AB5EEC83DCD4}">
      <dgm:prSet/>
      <dgm:spPr/>
      <dgm:t>
        <a:bodyPr/>
        <a:lstStyle/>
        <a:p>
          <a:pPr>
            <a:lnSpc>
              <a:spcPct val="100000"/>
            </a:lnSpc>
          </a:pPr>
          <a:endParaRPr lang="en-US" sz="2400"/>
        </a:p>
      </dgm:t>
    </dgm:pt>
    <dgm:pt modelId="{82C480EE-314D-406B-8CA9-B6860DC0A7CF}">
      <dgm:prSet custT="1"/>
      <dgm:spPr/>
      <dgm:t>
        <a:bodyPr/>
        <a:lstStyle/>
        <a:p>
          <a:pPr>
            <a:lnSpc>
              <a:spcPct val="100000"/>
            </a:lnSpc>
          </a:pPr>
          <a:r>
            <a:rPr lang="en-US" sz="1400"/>
            <a:t>Most of the revocation process is offloaded to the proxy server to reduce the computation and communication cost done at the data owner side when there is a revocation case. To optimize the revocation cost, we designed a re-encryption protocol so that the CP-ABE is only used to encrypt the AES key. </a:t>
          </a:r>
        </a:p>
      </dgm:t>
    </dgm:pt>
    <dgm:pt modelId="{74D2CFE0-C996-4C97-96B5-41555DD4C3B7}" type="parTrans" cxnId="{F9B7682D-2AA7-4B34-9ABB-BABD7C5D1E9E}">
      <dgm:prSet/>
      <dgm:spPr/>
      <dgm:t>
        <a:bodyPr/>
        <a:lstStyle/>
        <a:p>
          <a:endParaRPr lang="en-US" sz="2400"/>
        </a:p>
      </dgm:t>
    </dgm:pt>
    <dgm:pt modelId="{9373C8FE-1E56-4933-8611-FA5F87AF6186}" type="sibTrans" cxnId="{F9B7682D-2AA7-4B34-9ABB-BABD7C5D1E9E}">
      <dgm:prSet/>
      <dgm:spPr/>
      <dgm:t>
        <a:bodyPr/>
        <a:lstStyle/>
        <a:p>
          <a:pPr>
            <a:lnSpc>
              <a:spcPct val="100000"/>
            </a:lnSpc>
          </a:pPr>
          <a:endParaRPr lang="en-US" sz="2400"/>
        </a:p>
      </dgm:t>
    </dgm:pt>
    <dgm:pt modelId="{0E0EDD9C-1289-420B-8A1D-1CF83593DE73}">
      <dgm:prSet custT="1"/>
      <dgm:spPr/>
      <dgm:t>
        <a:bodyPr/>
        <a:lstStyle/>
        <a:p>
          <a:pPr>
            <a:lnSpc>
              <a:spcPct val="100000"/>
            </a:lnSpc>
          </a:pPr>
          <a:r>
            <a:rPr lang="en-US" sz="1400"/>
            <a:t>For future work, we will conduct a larger scale of experiments to test the scalability of our proposed system. Also, we will introduce the attribute hiding protocol to the CP-ABE algorithm in the scheme to protect the confidentiality of the policy content.</a:t>
          </a:r>
        </a:p>
      </dgm:t>
    </dgm:pt>
    <dgm:pt modelId="{BA59DBD8-0898-45F6-BE15-0CA0544AB6E3}" type="parTrans" cxnId="{C8804E51-543C-4739-B398-2A0C9AF7E296}">
      <dgm:prSet/>
      <dgm:spPr/>
      <dgm:t>
        <a:bodyPr/>
        <a:lstStyle/>
        <a:p>
          <a:endParaRPr lang="en-US" sz="2400"/>
        </a:p>
      </dgm:t>
    </dgm:pt>
    <dgm:pt modelId="{FA5CAE53-E9C4-4CD5-9A3F-3E222ABF023A}" type="sibTrans" cxnId="{C8804E51-543C-4739-B398-2A0C9AF7E296}">
      <dgm:prSet/>
      <dgm:spPr/>
      <dgm:t>
        <a:bodyPr/>
        <a:lstStyle/>
        <a:p>
          <a:endParaRPr lang="en-US" sz="2400"/>
        </a:p>
      </dgm:t>
    </dgm:pt>
    <dgm:pt modelId="{DB8B6D30-21B9-4A3B-9958-9F386F30A3D0}" type="pres">
      <dgm:prSet presAssocID="{2EF0EBC7-1B2F-412C-897E-6008FE68AF72}" presName="root" presStyleCnt="0">
        <dgm:presLayoutVars>
          <dgm:dir/>
          <dgm:resizeHandles val="exact"/>
        </dgm:presLayoutVars>
      </dgm:prSet>
      <dgm:spPr/>
    </dgm:pt>
    <dgm:pt modelId="{04F931C6-7565-4330-B07C-DE3AFB150B49}" type="pres">
      <dgm:prSet presAssocID="{2EF0EBC7-1B2F-412C-897E-6008FE68AF72}" presName="container" presStyleCnt="0">
        <dgm:presLayoutVars>
          <dgm:dir/>
          <dgm:resizeHandles val="exact"/>
        </dgm:presLayoutVars>
      </dgm:prSet>
      <dgm:spPr/>
    </dgm:pt>
    <dgm:pt modelId="{0AEFB561-6970-4359-8379-89C801930704}" type="pres">
      <dgm:prSet presAssocID="{4925A1B9-B9A0-4340-ACDB-6967045CF91E}" presName="compNode" presStyleCnt="0"/>
      <dgm:spPr/>
    </dgm:pt>
    <dgm:pt modelId="{C2D3E7C7-0F96-4B91-9B47-CAC71D10CC47}" type="pres">
      <dgm:prSet presAssocID="{4925A1B9-B9A0-4340-ACDB-6967045CF91E}" presName="iconBgRect" presStyleLbl="bgShp" presStyleIdx="0" presStyleCnt="4"/>
      <dgm:spPr/>
    </dgm:pt>
    <dgm:pt modelId="{7FB5888D-3821-41ED-87ED-97266BA57207}" type="pres">
      <dgm:prSet presAssocID="{4925A1B9-B9A0-4340-ACDB-6967045CF9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03C4F950-9036-4B37-9724-D94FBD3739A0}" type="pres">
      <dgm:prSet presAssocID="{4925A1B9-B9A0-4340-ACDB-6967045CF91E}" presName="spaceRect" presStyleCnt="0"/>
      <dgm:spPr/>
    </dgm:pt>
    <dgm:pt modelId="{C628BC19-4C75-4DB8-83B6-4C9CFC7EF402}" type="pres">
      <dgm:prSet presAssocID="{4925A1B9-B9A0-4340-ACDB-6967045CF91E}" presName="textRect" presStyleLbl="revTx" presStyleIdx="0" presStyleCnt="4">
        <dgm:presLayoutVars>
          <dgm:chMax val="1"/>
          <dgm:chPref val="1"/>
        </dgm:presLayoutVars>
      </dgm:prSet>
      <dgm:spPr/>
    </dgm:pt>
    <dgm:pt modelId="{C83D332B-0FFE-42F9-B471-398E18863048}" type="pres">
      <dgm:prSet presAssocID="{85A6C166-090C-437F-AF11-B9B8263B6131}" presName="sibTrans" presStyleLbl="sibTrans2D1" presStyleIdx="0" presStyleCnt="0"/>
      <dgm:spPr/>
    </dgm:pt>
    <dgm:pt modelId="{ACD57349-7280-4D4E-B913-C77C07772F19}" type="pres">
      <dgm:prSet presAssocID="{41B2E762-0247-4223-AC27-AFCE64094A47}" presName="compNode" presStyleCnt="0"/>
      <dgm:spPr/>
    </dgm:pt>
    <dgm:pt modelId="{083835C3-AB65-4A58-9CA0-F47D0ED5646F}" type="pres">
      <dgm:prSet presAssocID="{41B2E762-0247-4223-AC27-AFCE64094A47}" presName="iconBgRect" presStyleLbl="bgShp" presStyleIdx="1" presStyleCnt="4"/>
      <dgm:spPr/>
    </dgm:pt>
    <dgm:pt modelId="{3DBD70B9-6BD7-4A06-B108-FEA83B97B810}" type="pres">
      <dgm:prSet presAssocID="{41B2E762-0247-4223-AC27-AFCE64094A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tabase with solid fill"/>
        </a:ext>
      </dgm:extLst>
    </dgm:pt>
    <dgm:pt modelId="{47BCEE41-D343-45C0-BD21-F8CA5DFE637A}" type="pres">
      <dgm:prSet presAssocID="{41B2E762-0247-4223-AC27-AFCE64094A47}" presName="spaceRect" presStyleCnt="0"/>
      <dgm:spPr/>
    </dgm:pt>
    <dgm:pt modelId="{1C069E6D-F5FE-4E1A-8624-D0A9D089BCDC}" type="pres">
      <dgm:prSet presAssocID="{41B2E762-0247-4223-AC27-AFCE64094A47}" presName="textRect" presStyleLbl="revTx" presStyleIdx="1" presStyleCnt="4">
        <dgm:presLayoutVars>
          <dgm:chMax val="1"/>
          <dgm:chPref val="1"/>
        </dgm:presLayoutVars>
      </dgm:prSet>
      <dgm:spPr/>
    </dgm:pt>
    <dgm:pt modelId="{1AD6D266-D44E-49E6-981D-89F494861355}" type="pres">
      <dgm:prSet presAssocID="{A0A54B67-09FE-4E77-840C-205BA3D1ABC4}" presName="sibTrans" presStyleLbl="sibTrans2D1" presStyleIdx="0" presStyleCnt="0"/>
      <dgm:spPr/>
    </dgm:pt>
    <dgm:pt modelId="{127BD8E0-E675-49BA-BAEA-5C1B997289FB}" type="pres">
      <dgm:prSet presAssocID="{82C480EE-314D-406B-8CA9-B6860DC0A7CF}" presName="compNode" presStyleCnt="0"/>
      <dgm:spPr/>
    </dgm:pt>
    <dgm:pt modelId="{9DA672D5-E51C-41BF-B6C8-945E83D36FE6}" type="pres">
      <dgm:prSet presAssocID="{82C480EE-314D-406B-8CA9-B6860DC0A7CF}" presName="iconBgRect" presStyleLbl="bgShp" presStyleIdx="2" presStyleCnt="4"/>
      <dgm:spPr/>
    </dgm:pt>
    <dgm:pt modelId="{A5EC02B3-C3CD-4E2F-9197-FB0EDAFA7357}" type="pres">
      <dgm:prSet presAssocID="{82C480EE-314D-406B-8CA9-B6860DC0A7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6A194966-C72D-406C-92D6-D031E8442BB2}" type="pres">
      <dgm:prSet presAssocID="{82C480EE-314D-406B-8CA9-B6860DC0A7CF}" presName="spaceRect" presStyleCnt="0"/>
      <dgm:spPr/>
    </dgm:pt>
    <dgm:pt modelId="{7DE5AAE9-B65A-4C98-BC2C-D133271B6CAF}" type="pres">
      <dgm:prSet presAssocID="{82C480EE-314D-406B-8CA9-B6860DC0A7CF}" presName="textRect" presStyleLbl="revTx" presStyleIdx="2" presStyleCnt="4">
        <dgm:presLayoutVars>
          <dgm:chMax val="1"/>
          <dgm:chPref val="1"/>
        </dgm:presLayoutVars>
      </dgm:prSet>
      <dgm:spPr/>
    </dgm:pt>
    <dgm:pt modelId="{EDCDFB81-1B74-4096-9AE3-07E33B5AFDBC}" type="pres">
      <dgm:prSet presAssocID="{9373C8FE-1E56-4933-8611-FA5F87AF6186}" presName="sibTrans" presStyleLbl="sibTrans2D1" presStyleIdx="0" presStyleCnt="0"/>
      <dgm:spPr/>
    </dgm:pt>
    <dgm:pt modelId="{50C782BC-A9C6-4EAD-81D1-B7946BEAE110}" type="pres">
      <dgm:prSet presAssocID="{0E0EDD9C-1289-420B-8A1D-1CF83593DE73}" presName="compNode" presStyleCnt="0"/>
      <dgm:spPr/>
    </dgm:pt>
    <dgm:pt modelId="{D769C2B8-D907-43A9-8967-FF8806D2F601}" type="pres">
      <dgm:prSet presAssocID="{0E0EDD9C-1289-420B-8A1D-1CF83593DE73}" presName="iconBgRect" presStyleLbl="bgShp" presStyleIdx="3" presStyleCnt="4"/>
      <dgm:spPr/>
    </dgm:pt>
    <dgm:pt modelId="{012EA328-8A8B-4F05-8067-9BDFF26D9305}" type="pres">
      <dgm:prSet presAssocID="{0E0EDD9C-1289-420B-8A1D-1CF83593DE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ientist"/>
        </a:ext>
      </dgm:extLst>
    </dgm:pt>
    <dgm:pt modelId="{A006E97D-2B6F-42E6-89E7-20D5049A61B3}" type="pres">
      <dgm:prSet presAssocID="{0E0EDD9C-1289-420B-8A1D-1CF83593DE73}" presName="spaceRect" presStyleCnt="0"/>
      <dgm:spPr/>
    </dgm:pt>
    <dgm:pt modelId="{4BF3F0CA-CA36-4F69-845B-47CBA567433B}" type="pres">
      <dgm:prSet presAssocID="{0E0EDD9C-1289-420B-8A1D-1CF83593DE73}" presName="textRect" presStyleLbl="revTx" presStyleIdx="3" presStyleCnt="4">
        <dgm:presLayoutVars>
          <dgm:chMax val="1"/>
          <dgm:chPref val="1"/>
        </dgm:presLayoutVars>
      </dgm:prSet>
      <dgm:spPr/>
    </dgm:pt>
  </dgm:ptLst>
  <dgm:cxnLst>
    <dgm:cxn modelId="{DA035901-8996-4271-BF8B-27886E0244C5}" type="presOf" srcId="{4925A1B9-B9A0-4340-ACDB-6967045CF91E}" destId="{C628BC19-4C75-4DB8-83B6-4C9CFC7EF402}" srcOrd="0" destOrd="0" presId="urn:microsoft.com/office/officeart/2018/2/layout/IconCircleList"/>
    <dgm:cxn modelId="{22465E1D-17BB-4FFE-BA51-AB5EEC83DCD4}" srcId="{2EF0EBC7-1B2F-412C-897E-6008FE68AF72}" destId="{41B2E762-0247-4223-AC27-AFCE64094A47}" srcOrd="1" destOrd="0" parTransId="{F79366D7-DA4B-4453-83FD-A82B36184B71}" sibTransId="{A0A54B67-09FE-4E77-840C-205BA3D1ABC4}"/>
    <dgm:cxn modelId="{45BF781D-4535-4545-90FA-7345C429398A}" type="presOf" srcId="{9373C8FE-1E56-4933-8611-FA5F87AF6186}" destId="{EDCDFB81-1B74-4096-9AE3-07E33B5AFDBC}" srcOrd="0" destOrd="0" presId="urn:microsoft.com/office/officeart/2018/2/layout/IconCircleList"/>
    <dgm:cxn modelId="{F9B7682D-2AA7-4B34-9ABB-BABD7C5D1E9E}" srcId="{2EF0EBC7-1B2F-412C-897E-6008FE68AF72}" destId="{82C480EE-314D-406B-8CA9-B6860DC0A7CF}" srcOrd="2" destOrd="0" parTransId="{74D2CFE0-C996-4C97-96B5-41555DD4C3B7}" sibTransId="{9373C8FE-1E56-4933-8611-FA5F87AF6186}"/>
    <dgm:cxn modelId="{2B1BA240-FB90-4A45-B94F-8ED09C86D285}" type="presOf" srcId="{41B2E762-0247-4223-AC27-AFCE64094A47}" destId="{1C069E6D-F5FE-4E1A-8624-D0A9D089BCDC}" srcOrd="0" destOrd="0" presId="urn:microsoft.com/office/officeart/2018/2/layout/IconCircleList"/>
    <dgm:cxn modelId="{A607675B-DCA7-47C8-A096-23EE264150CB}" srcId="{2EF0EBC7-1B2F-412C-897E-6008FE68AF72}" destId="{4925A1B9-B9A0-4340-ACDB-6967045CF91E}" srcOrd="0" destOrd="0" parTransId="{C9130270-F941-496D-A6F9-C2A510C8BE20}" sibTransId="{85A6C166-090C-437F-AF11-B9B8263B6131}"/>
    <dgm:cxn modelId="{5DEFF966-C768-4AE5-97A7-BC91DD5A56AA}" type="presOf" srcId="{A0A54B67-09FE-4E77-840C-205BA3D1ABC4}" destId="{1AD6D266-D44E-49E6-981D-89F494861355}" srcOrd="0" destOrd="0" presId="urn:microsoft.com/office/officeart/2018/2/layout/IconCircleList"/>
    <dgm:cxn modelId="{C8804E51-543C-4739-B398-2A0C9AF7E296}" srcId="{2EF0EBC7-1B2F-412C-897E-6008FE68AF72}" destId="{0E0EDD9C-1289-420B-8A1D-1CF83593DE73}" srcOrd="3" destOrd="0" parTransId="{BA59DBD8-0898-45F6-BE15-0CA0544AB6E3}" sibTransId="{FA5CAE53-E9C4-4CD5-9A3F-3E222ABF023A}"/>
    <dgm:cxn modelId="{9D97DD7C-684D-4333-8200-E0A9961E8879}" type="presOf" srcId="{82C480EE-314D-406B-8CA9-B6860DC0A7CF}" destId="{7DE5AAE9-B65A-4C98-BC2C-D133271B6CAF}" srcOrd="0" destOrd="0" presId="urn:microsoft.com/office/officeart/2018/2/layout/IconCircleList"/>
    <dgm:cxn modelId="{D4B371C9-0940-4B2D-85A4-F436B43DE4A1}" type="presOf" srcId="{2EF0EBC7-1B2F-412C-897E-6008FE68AF72}" destId="{DB8B6D30-21B9-4A3B-9958-9F386F30A3D0}" srcOrd="0" destOrd="0" presId="urn:microsoft.com/office/officeart/2018/2/layout/IconCircleList"/>
    <dgm:cxn modelId="{A9A337E3-4B14-4B39-B61D-DA7505F05961}" type="presOf" srcId="{85A6C166-090C-437F-AF11-B9B8263B6131}" destId="{C83D332B-0FFE-42F9-B471-398E18863048}" srcOrd="0" destOrd="0" presId="urn:microsoft.com/office/officeart/2018/2/layout/IconCircleList"/>
    <dgm:cxn modelId="{BBFB4FE5-9E70-4399-BFC1-024DDCCF8830}" type="presOf" srcId="{0E0EDD9C-1289-420B-8A1D-1CF83593DE73}" destId="{4BF3F0CA-CA36-4F69-845B-47CBA567433B}" srcOrd="0" destOrd="0" presId="urn:microsoft.com/office/officeart/2018/2/layout/IconCircleList"/>
    <dgm:cxn modelId="{5EFE7FFA-04ED-4EAE-826D-3DAB149EFE1B}" type="presParOf" srcId="{DB8B6D30-21B9-4A3B-9958-9F386F30A3D0}" destId="{04F931C6-7565-4330-B07C-DE3AFB150B49}" srcOrd="0" destOrd="0" presId="urn:microsoft.com/office/officeart/2018/2/layout/IconCircleList"/>
    <dgm:cxn modelId="{1864D46B-D6BE-4458-9323-98DF29724684}" type="presParOf" srcId="{04F931C6-7565-4330-B07C-DE3AFB150B49}" destId="{0AEFB561-6970-4359-8379-89C801930704}" srcOrd="0" destOrd="0" presId="urn:microsoft.com/office/officeart/2018/2/layout/IconCircleList"/>
    <dgm:cxn modelId="{AB1923B6-C1D1-4772-8A2F-27A4F01F07FB}" type="presParOf" srcId="{0AEFB561-6970-4359-8379-89C801930704}" destId="{C2D3E7C7-0F96-4B91-9B47-CAC71D10CC47}" srcOrd="0" destOrd="0" presId="urn:microsoft.com/office/officeart/2018/2/layout/IconCircleList"/>
    <dgm:cxn modelId="{5A004227-AFE3-4D95-92CD-39D046D1CB31}" type="presParOf" srcId="{0AEFB561-6970-4359-8379-89C801930704}" destId="{7FB5888D-3821-41ED-87ED-97266BA57207}" srcOrd="1" destOrd="0" presId="urn:microsoft.com/office/officeart/2018/2/layout/IconCircleList"/>
    <dgm:cxn modelId="{E5CA711F-5A30-455E-8701-0FE6826420DB}" type="presParOf" srcId="{0AEFB561-6970-4359-8379-89C801930704}" destId="{03C4F950-9036-4B37-9724-D94FBD3739A0}" srcOrd="2" destOrd="0" presId="urn:microsoft.com/office/officeart/2018/2/layout/IconCircleList"/>
    <dgm:cxn modelId="{6B55B297-7FD5-430C-AFEF-ED18862C229D}" type="presParOf" srcId="{0AEFB561-6970-4359-8379-89C801930704}" destId="{C628BC19-4C75-4DB8-83B6-4C9CFC7EF402}" srcOrd="3" destOrd="0" presId="urn:microsoft.com/office/officeart/2018/2/layout/IconCircleList"/>
    <dgm:cxn modelId="{7DB3DADA-C66F-43B8-9F40-A844AFB920A0}" type="presParOf" srcId="{04F931C6-7565-4330-B07C-DE3AFB150B49}" destId="{C83D332B-0FFE-42F9-B471-398E18863048}" srcOrd="1" destOrd="0" presId="urn:microsoft.com/office/officeart/2018/2/layout/IconCircleList"/>
    <dgm:cxn modelId="{7231CD95-F9AC-46B8-AE7C-DEB2A052BFED}" type="presParOf" srcId="{04F931C6-7565-4330-B07C-DE3AFB150B49}" destId="{ACD57349-7280-4D4E-B913-C77C07772F19}" srcOrd="2" destOrd="0" presId="urn:microsoft.com/office/officeart/2018/2/layout/IconCircleList"/>
    <dgm:cxn modelId="{6E151CD4-01D1-4324-A9B3-ECDC37D6E5B9}" type="presParOf" srcId="{ACD57349-7280-4D4E-B913-C77C07772F19}" destId="{083835C3-AB65-4A58-9CA0-F47D0ED5646F}" srcOrd="0" destOrd="0" presId="urn:microsoft.com/office/officeart/2018/2/layout/IconCircleList"/>
    <dgm:cxn modelId="{C18D318D-09AC-4D97-B7F8-0F3625F708D3}" type="presParOf" srcId="{ACD57349-7280-4D4E-B913-C77C07772F19}" destId="{3DBD70B9-6BD7-4A06-B108-FEA83B97B810}" srcOrd="1" destOrd="0" presId="urn:microsoft.com/office/officeart/2018/2/layout/IconCircleList"/>
    <dgm:cxn modelId="{BDD70AF4-6E43-462E-A728-C5E0EFE5F267}" type="presParOf" srcId="{ACD57349-7280-4D4E-B913-C77C07772F19}" destId="{47BCEE41-D343-45C0-BD21-F8CA5DFE637A}" srcOrd="2" destOrd="0" presId="urn:microsoft.com/office/officeart/2018/2/layout/IconCircleList"/>
    <dgm:cxn modelId="{6BCA4BB1-8014-4C2F-AA86-FB4B58E01ACC}" type="presParOf" srcId="{ACD57349-7280-4D4E-B913-C77C07772F19}" destId="{1C069E6D-F5FE-4E1A-8624-D0A9D089BCDC}" srcOrd="3" destOrd="0" presId="urn:microsoft.com/office/officeart/2018/2/layout/IconCircleList"/>
    <dgm:cxn modelId="{59B7A0F9-0FD6-4CAE-90A9-BF92AF37B7A9}" type="presParOf" srcId="{04F931C6-7565-4330-B07C-DE3AFB150B49}" destId="{1AD6D266-D44E-49E6-981D-89F494861355}" srcOrd="3" destOrd="0" presId="urn:microsoft.com/office/officeart/2018/2/layout/IconCircleList"/>
    <dgm:cxn modelId="{38ABB53A-4CE1-45C5-A454-B1B85ADFAF39}" type="presParOf" srcId="{04F931C6-7565-4330-B07C-DE3AFB150B49}" destId="{127BD8E0-E675-49BA-BAEA-5C1B997289FB}" srcOrd="4" destOrd="0" presId="urn:microsoft.com/office/officeart/2018/2/layout/IconCircleList"/>
    <dgm:cxn modelId="{5D381DB0-399F-4808-9097-28B8529A25F9}" type="presParOf" srcId="{127BD8E0-E675-49BA-BAEA-5C1B997289FB}" destId="{9DA672D5-E51C-41BF-B6C8-945E83D36FE6}" srcOrd="0" destOrd="0" presId="urn:microsoft.com/office/officeart/2018/2/layout/IconCircleList"/>
    <dgm:cxn modelId="{745E1254-E250-461A-9674-77C017F2FE4D}" type="presParOf" srcId="{127BD8E0-E675-49BA-BAEA-5C1B997289FB}" destId="{A5EC02B3-C3CD-4E2F-9197-FB0EDAFA7357}" srcOrd="1" destOrd="0" presId="urn:microsoft.com/office/officeart/2018/2/layout/IconCircleList"/>
    <dgm:cxn modelId="{6C345B21-9B70-47F0-8860-A6AC26C84F58}" type="presParOf" srcId="{127BD8E0-E675-49BA-BAEA-5C1B997289FB}" destId="{6A194966-C72D-406C-92D6-D031E8442BB2}" srcOrd="2" destOrd="0" presId="urn:microsoft.com/office/officeart/2018/2/layout/IconCircleList"/>
    <dgm:cxn modelId="{51EFC437-66CC-405B-ADFF-F511564CCD1D}" type="presParOf" srcId="{127BD8E0-E675-49BA-BAEA-5C1B997289FB}" destId="{7DE5AAE9-B65A-4C98-BC2C-D133271B6CAF}" srcOrd="3" destOrd="0" presId="urn:microsoft.com/office/officeart/2018/2/layout/IconCircleList"/>
    <dgm:cxn modelId="{D51320AB-1BA9-451F-B988-E4A72A474001}" type="presParOf" srcId="{04F931C6-7565-4330-B07C-DE3AFB150B49}" destId="{EDCDFB81-1B74-4096-9AE3-07E33B5AFDBC}" srcOrd="5" destOrd="0" presId="urn:microsoft.com/office/officeart/2018/2/layout/IconCircleList"/>
    <dgm:cxn modelId="{41E39C76-3547-4229-AAC0-C8B6D55F7E47}" type="presParOf" srcId="{04F931C6-7565-4330-B07C-DE3AFB150B49}" destId="{50C782BC-A9C6-4EAD-81D1-B7946BEAE110}" srcOrd="6" destOrd="0" presId="urn:microsoft.com/office/officeart/2018/2/layout/IconCircleList"/>
    <dgm:cxn modelId="{620F32DC-DD93-4A56-ACB2-3CB4A0318370}" type="presParOf" srcId="{50C782BC-A9C6-4EAD-81D1-B7946BEAE110}" destId="{D769C2B8-D907-43A9-8967-FF8806D2F601}" srcOrd="0" destOrd="0" presId="urn:microsoft.com/office/officeart/2018/2/layout/IconCircleList"/>
    <dgm:cxn modelId="{75B119EB-5E48-4BF2-86DB-0B2732666A13}" type="presParOf" srcId="{50C782BC-A9C6-4EAD-81D1-B7946BEAE110}" destId="{012EA328-8A8B-4F05-8067-9BDFF26D9305}" srcOrd="1" destOrd="0" presId="urn:microsoft.com/office/officeart/2018/2/layout/IconCircleList"/>
    <dgm:cxn modelId="{3F0FDC7C-8B20-4455-9AD9-98F49E28DA6D}" type="presParOf" srcId="{50C782BC-A9C6-4EAD-81D1-B7946BEAE110}" destId="{A006E97D-2B6F-42E6-89E7-20D5049A61B3}" srcOrd="2" destOrd="0" presId="urn:microsoft.com/office/officeart/2018/2/layout/IconCircleList"/>
    <dgm:cxn modelId="{AAAD3C3A-4E9F-4570-BF05-122FD7B735C1}" type="presParOf" srcId="{50C782BC-A9C6-4EAD-81D1-B7946BEAE110}" destId="{4BF3F0CA-CA36-4F69-845B-47CBA567433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F2D5B-7733-4BDB-9C35-4FE02F6D5951}">
      <dsp:nvSpPr>
        <dsp:cNvPr id="0" name=""/>
        <dsp:cNvSpPr/>
      </dsp:nvSpPr>
      <dsp:spPr>
        <a:xfrm>
          <a:off x="438504" y="1295266"/>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11723C-293F-46DD-8FD8-F9757B6C050A}">
      <dsp:nvSpPr>
        <dsp:cNvPr id="0" name=""/>
        <dsp:cNvSpPr/>
      </dsp:nvSpPr>
      <dsp:spPr>
        <a:xfrm>
          <a:off x="1512"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Problem Statement</a:t>
          </a:r>
        </a:p>
      </dsp:txBody>
      <dsp:txXfrm>
        <a:off x="1512" y="2261913"/>
        <a:ext cx="1589062" cy="635625"/>
      </dsp:txXfrm>
    </dsp:sp>
    <dsp:sp modelId="{108AD6EB-CE61-4856-89C0-9CE423754229}">
      <dsp:nvSpPr>
        <dsp:cNvPr id="0" name=""/>
        <dsp:cNvSpPr/>
      </dsp:nvSpPr>
      <dsp:spPr>
        <a:xfrm>
          <a:off x="2305652" y="1295266"/>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AADF22-5EAE-430F-AD2B-6EA77D628E16}">
      <dsp:nvSpPr>
        <dsp:cNvPr id="0" name=""/>
        <dsp:cNvSpPr/>
      </dsp:nvSpPr>
      <dsp:spPr>
        <a:xfrm>
          <a:off x="1868660"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Our Contribution</a:t>
          </a:r>
        </a:p>
      </dsp:txBody>
      <dsp:txXfrm>
        <a:off x="1868660" y="2261913"/>
        <a:ext cx="1589062" cy="635625"/>
      </dsp:txXfrm>
    </dsp:sp>
    <dsp:sp modelId="{5F5F5084-883F-4A7C-A7EA-161065BD6B4C}">
      <dsp:nvSpPr>
        <dsp:cNvPr id="0" name=""/>
        <dsp:cNvSpPr/>
      </dsp:nvSpPr>
      <dsp:spPr>
        <a:xfrm>
          <a:off x="4172801" y="1295266"/>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DE962D-2263-465D-9E5C-A2F8E6CBF4EE}">
      <dsp:nvSpPr>
        <dsp:cNvPr id="0" name=""/>
        <dsp:cNvSpPr/>
      </dsp:nvSpPr>
      <dsp:spPr>
        <a:xfrm>
          <a:off x="3735809"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Our Proposed System</a:t>
          </a:r>
        </a:p>
      </dsp:txBody>
      <dsp:txXfrm>
        <a:off x="3735809" y="2261913"/>
        <a:ext cx="1589062" cy="635625"/>
      </dsp:txXfrm>
    </dsp:sp>
    <dsp:sp modelId="{5A05E111-A1B9-4677-ADDE-F5AE53F20AB5}">
      <dsp:nvSpPr>
        <dsp:cNvPr id="0" name=""/>
        <dsp:cNvSpPr/>
      </dsp:nvSpPr>
      <dsp:spPr>
        <a:xfrm>
          <a:off x="6039949" y="1295266"/>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F467D-7215-44B9-82FB-05FD2D1FC492}">
      <dsp:nvSpPr>
        <dsp:cNvPr id="0" name=""/>
        <dsp:cNvSpPr/>
      </dsp:nvSpPr>
      <dsp:spPr>
        <a:xfrm>
          <a:off x="5602957"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Security Analysis</a:t>
          </a:r>
        </a:p>
      </dsp:txBody>
      <dsp:txXfrm>
        <a:off x="5602957" y="2261913"/>
        <a:ext cx="1589062" cy="635625"/>
      </dsp:txXfrm>
    </dsp:sp>
    <dsp:sp modelId="{78A0CAA6-A9EF-4980-81FA-DBF0FADA1C4A}">
      <dsp:nvSpPr>
        <dsp:cNvPr id="0" name=""/>
        <dsp:cNvSpPr/>
      </dsp:nvSpPr>
      <dsp:spPr>
        <a:xfrm>
          <a:off x="7907098" y="1295266"/>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A762D8-5F4E-4DAF-8AD7-59846310E793}">
      <dsp:nvSpPr>
        <dsp:cNvPr id="0" name=""/>
        <dsp:cNvSpPr/>
      </dsp:nvSpPr>
      <dsp:spPr>
        <a:xfrm>
          <a:off x="7470105"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Evaluation and Experimentation</a:t>
          </a:r>
        </a:p>
      </dsp:txBody>
      <dsp:txXfrm>
        <a:off x="7470105" y="2261913"/>
        <a:ext cx="1589062" cy="635625"/>
      </dsp:txXfrm>
    </dsp:sp>
    <dsp:sp modelId="{543A90D2-C541-40BA-8B5E-2C1E6CB50805}">
      <dsp:nvSpPr>
        <dsp:cNvPr id="0" name=""/>
        <dsp:cNvSpPr/>
      </dsp:nvSpPr>
      <dsp:spPr>
        <a:xfrm>
          <a:off x="9774246" y="1295266"/>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A0630-8B70-46E6-AE56-63615B62B0BF}">
      <dsp:nvSpPr>
        <dsp:cNvPr id="0" name=""/>
        <dsp:cNvSpPr/>
      </dsp:nvSpPr>
      <dsp:spPr>
        <a:xfrm>
          <a:off x="9337254"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Conclusion and Future Work</a:t>
          </a:r>
        </a:p>
      </dsp:txBody>
      <dsp:txXfrm>
        <a:off x="9337254" y="2261913"/>
        <a:ext cx="1589062" cy="63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BC7E-35A9-4645-AD69-BC9FAF5E2B0C}">
      <dsp:nvSpPr>
        <dsp:cNvPr id="0" name=""/>
        <dsp:cNvSpPr/>
      </dsp:nvSpPr>
      <dsp:spPr>
        <a:xfrm>
          <a:off x="591177" y="589419"/>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9C25F-F9CC-4EA9-8A12-676FAE373CBA}">
      <dsp:nvSpPr>
        <dsp:cNvPr id="0" name=""/>
        <dsp:cNvSpPr/>
      </dsp:nvSpPr>
      <dsp:spPr>
        <a:xfrm>
          <a:off x="964115" y="96235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B86CA-C72D-4ECB-8283-5AE6F631EED3}">
      <dsp:nvSpPr>
        <dsp:cNvPr id="0" name=""/>
        <dsp:cNvSpPr/>
      </dsp:nvSpPr>
      <dsp:spPr>
        <a:xfrm>
          <a:off x="31771" y="2884419"/>
          <a:ext cx="28687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Inability to support both users and attribute revocation with revocation transaction traceability</a:t>
          </a:r>
        </a:p>
      </dsp:txBody>
      <dsp:txXfrm>
        <a:off x="31771" y="2884419"/>
        <a:ext cx="2868750" cy="877500"/>
      </dsp:txXfrm>
    </dsp:sp>
    <dsp:sp modelId="{530BE8C5-98B2-4773-8F7E-289620095277}">
      <dsp:nvSpPr>
        <dsp:cNvPr id="0" name=""/>
        <dsp:cNvSpPr/>
      </dsp:nvSpPr>
      <dsp:spPr>
        <a:xfrm>
          <a:off x="3961959" y="589419"/>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945F3-CA8A-45FC-A62C-A66D29CF4DFB}">
      <dsp:nvSpPr>
        <dsp:cNvPr id="0" name=""/>
        <dsp:cNvSpPr/>
      </dsp:nvSpPr>
      <dsp:spPr>
        <a:xfrm>
          <a:off x="4334896" y="96235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81DEE-66C9-4719-AC3A-AE86894FDEE9}">
      <dsp:nvSpPr>
        <dsp:cNvPr id="0" name=""/>
        <dsp:cNvSpPr/>
      </dsp:nvSpPr>
      <dsp:spPr>
        <a:xfrm>
          <a:off x="3402553" y="2884419"/>
          <a:ext cx="28687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Dependency on the data owner and/or data user to generate cryptographic component for revocation process</a:t>
          </a:r>
        </a:p>
      </dsp:txBody>
      <dsp:txXfrm>
        <a:off x="3402553" y="2884419"/>
        <a:ext cx="2868750" cy="877500"/>
      </dsp:txXfrm>
    </dsp:sp>
    <dsp:sp modelId="{59868BB7-BCAB-4108-B8EF-E3D3BECA9733}">
      <dsp:nvSpPr>
        <dsp:cNvPr id="0" name=""/>
        <dsp:cNvSpPr/>
      </dsp:nvSpPr>
      <dsp:spPr>
        <a:xfrm>
          <a:off x="7332740" y="589419"/>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EB3A3-C8EE-4808-9C76-C216EB7575F1}">
      <dsp:nvSpPr>
        <dsp:cNvPr id="0" name=""/>
        <dsp:cNvSpPr/>
      </dsp:nvSpPr>
      <dsp:spPr>
        <a:xfrm>
          <a:off x="7705678" y="962356"/>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607C4-7AE7-4411-BE87-1A71343897E0}">
      <dsp:nvSpPr>
        <dsp:cNvPr id="0" name=""/>
        <dsp:cNvSpPr/>
      </dsp:nvSpPr>
      <dsp:spPr>
        <a:xfrm>
          <a:off x="6773334" y="2884419"/>
          <a:ext cx="28687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Lack of details procedure to invoke the affected ciphertext to be updated or re-encryption</a:t>
          </a:r>
        </a:p>
      </dsp:txBody>
      <dsp:txXfrm>
        <a:off x="6773334" y="2884419"/>
        <a:ext cx="2868750" cy="87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4987F-AE9A-456E-BD89-F8C37DCBDE76}">
      <dsp:nvSpPr>
        <dsp:cNvPr id="0" name=""/>
        <dsp:cNvSpPr/>
      </dsp:nvSpPr>
      <dsp:spPr>
        <a:xfrm>
          <a:off x="0" y="707092"/>
          <a:ext cx="9673856"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119A3-45E4-44A6-8F04-FC6CF4A0A9DB}">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E7F68-ECD7-4E49-97F0-23EEAE8DD93B}">
      <dsp:nvSpPr>
        <dsp:cNvPr id="0" name=""/>
        <dsp:cNvSpPr/>
      </dsp:nvSpPr>
      <dsp:spPr>
        <a:xfrm>
          <a:off x="1507738" y="707092"/>
          <a:ext cx="816611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Introduce a set of cryptographic protocol for revocation that support both user and attribute revocation via proxy re-encryption technique</a:t>
          </a:r>
        </a:p>
      </dsp:txBody>
      <dsp:txXfrm>
        <a:off x="1507738" y="707092"/>
        <a:ext cx="8166117" cy="1305401"/>
      </dsp:txXfrm>
    </dsp:sp>
    <dsp:sp modelId="{C54F95FA-F76A-4465-9531-6CD31C2D0E63}">
      <dsp:nvSpPr>
        <dsp:cNvPr id="0" name=""/>
        <dsp:cNvSpPr/>
      </dsp:nvSpPr>
      <dsp:spPr>
        <a:xfrm>
          <a:off x="0" y="2338844"/>
          <a:ext cx="9673856"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4BF05-B012-4EA8-A712-2903B39016C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7A151-F9B0-4AC0-A40A-BF7C7A336DFF}">
      <dsp:nvSpPr>
        <dsp:cNvPr id="0" name=""/>
        <dsp:cNvSpPr/>
      </dsp:nvSpPr>
      <dsp:spPr>
        <a:xfrm>
          <a:off x="1507738" y="2338844"/>
          <a:ext cx="816611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Applied blockchain and smart contract to support user authentication, ciphertext indexing, events transaction, and cryptographic component for revocation</a:t>
          </a:r>
        </a:p>
      </dsp:txBody>
      <dsp:txXfrm>
        <a:off x="1507738" y="2338844"/>
        <a:ext cx="8166117"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898F-9A9B-4B49-ABBA-C483B009BEA6}">
      <dsp:nvSpPr>
        <dsp:cNvPr id="0" name=""/>
        <dsp:cNvSpPr/>
      </dsp:nvSpPr>
      <dsp:spPr>
        <a:xfrm>
          <a:off x="0" y="1805"/>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DE1AA-81EA-4C9B-AECE-16C3F8CAEBA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E86A1C-063F-4E04-B978-410411CFBBC4}">
      <dsp:nvSpPr>
        <dsp:cNvPr id="0" name=""/>
        <dsp:cNvSpPr/>
      </dsp:nvSpPr>
      <dsp:spPr>
        <a:xfrm>
          <a:off x="1057183" y="1805"/>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Affected CT</a:t>
          </a:r>
          <a:r>
            <a:rPr lang="en-US" sz="2200" kern="1200" baseline="-25000"/>
            <a:t>K</a:t>
          </a:r>
          <a:r>
            <a:rPr lang="en-US" sz="2200" kern="1200"/>
            <a:t> Retrieval</a:t>
          </a:r>
        </a:p>
      </dsp:txBody>
      <dsp:txXfrm>
        <a:off x="1057183" y="1805"/>
        <a:ext cx="4330318" cy="915310"/>
      </dsp:txXfrm>
    </dsp:sp>
    <dsp:sp modelId="{224C3D73-BBCB-4206-8F5C-D28BCB70928D}">
      <dsp:nvSpPr>
        <dsp:cNvPr id="0" name=""/>
        <dsp:cNvSpPr/>
      </dsp:nvSpPr>
      <dsp:spPr>
        <a:xfrm>
          <a:off x="0" y="1145944"/>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476CC-4F43-42AA-AF87-8B8FEEAE392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CEE2ED-7D41-4A90-B82D-284D27F6999D}">
      <dsp:nvSpPr>
        <dsp:cNvPr id="0" name=""/>
        <dsp:cNvSpPr/>
      </dsp:nvSpPr>
      <dsp:spPr>
        <a:xfrm>
          <a:off x="1057183" y="1145944"/>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Re-generate Symmetric Key</a:t>
          </a:r>
        </a:p>
      </dsp:txBody>
      <dsp:txXfrm>
        <a:off x="1057183" y="1145944"/>
        <a:ext cx="4330318" cy="915310"/>
      </dsp:txXfrm>
    </dsp:sp>
    <dsp:sp modelId="{03D816F0-FBB4-4F7C-BB2C-1CF2CA4BBFC9}">
      <dsp:nvSpPr>
        <dsp:cNvPr id="0" name=""/>
        <dsp:cNvSpPr/>
      </dsp:nvSpPr>
      <dsp:spPr>
        <a:xfrm>
          <a:off x="0" y="2290082"/>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CC9B6-D0AA-4B23-AD9A-BCFF9D22433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E6DA1D-22D1-4CE9-A946-353A230058D2}">
      <dsp:nvSpPr>
        <dsp:cNvPr id="0" name=""/>
        <dsp:cNvSpPr/>
      </dsp:nvSpPr>
      <dsp:spPr>
        <a:xfrm>
          <a:off x="1057183" y="2290082"/>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Re-Encrypted Ciphertexts</a:t>
          </a:r>
        </a:p>
      </dsp:txBody>
      <dsp:txXfrm>
        <a:off x="1057183" y="2290082"/>
        <a:ext cx="4330318" cy="915310"/>
      </dsp:txXfrm>
    </dsp:sp>
    <dsp:sp modelId="{0CE6A164-F812-40E6-80BA-4AB158D18D57}">
      <dsp:nvSpPr>
        <dsp:cNvPr id="0" name=""/>
        <dsp:cNvSpPr/>
      </dsp:nvSpPr>
      <dsp:spPr>
        <a:xfrm>
          <a:off x="0" y="3434221"/>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82FA0-FA88-42C9-B82D-387C81FF5BA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7EA5C-80F6-4B9C-B921-9D4274382227}">
      <dsp:nvSpPr>
        <dsp:cNvPr id="0" name=""/>
        <dsp:cNvSpPr/>
      </dsp:nvSpPr>
      <dsp:spPr>
        <a:xfrm>
          <a:off x="1057183" y="3434221"/>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Key Update</a:t>
          </a:r>
        </a:p>
      </dsp:txBody>
      <dsp:txXfrm>
        <a:off x="1057183" y="3434221"/>
        <a:ext cx="4330318"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7201C-6243-44BD-9C34-A9DF9E1A3F84}">
      <dsp:nvSpPr>
        <dsp:cNvPr id="0" name=""/>
        <dsp:cNvSpPr/>
      </dsp:nvSpPr>
      <dsp:spPr>
        <a:xfrm>
          <a:off x="0" y="2794"/>
          <a:ext cx="9673856" cy="12730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F22AC-1F85-4FFA-97F1-0E68172227A6}">
      <dsp:nvSpPr>
        <dsp:cNvPr id="0" name=""/>
        <dsp:cNvSpPr/>
      </dsp:nvSpPr>
      <dsp:spPr>
        <a:xfrm>
          <a:off x="385104" y="289236"/>
          <a:ext cx="700874" cy="7001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8BD2-7F04-49E9-93FC-0DFFD0961230}">
      <dsp:nvSpPr>
        <dsp:cNvPr id="0" name=""/>
        <dsp:cNvSpPr/>
      </dsp:nvSpPr>
      <dsp:spPr>
        <a:xfrm>
          <a:off x="1471083" y="2794"/>
          <a:ext cx="8027113" cy="127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65" tIns="134865" rIns="134865" bIns="134865" numCol="1" spcCol="1270" anchor="ctr" anchorCtr="0">
          <a:noAutofit/>
        </a:bodyPr>
        <a:lstStyle/>
        <a:p>
          <a:pPr marL="0" lvl="0" indent="0" algn="l" defTabSz="711200">
            <a:lnSpc>
              <a:spcPct val="100000"/>
            </a:lnSpc>
            <a:spcBef>
              <a:spcPct val="0"/>
            </a:spcBef>
            <a:spcAft>
              <a:spcPct val="35000"/>
            </a:spcAft>
            <a:buNone/>
          </a:pPr>
          <a:r>
            <a:rPr lang="en-US" sz="1600" kern="1200"/>
            <a:t>The security construct of our proposed scheme is based on the original CP-ABE construction, and AES symmetric key encryption. Since our scheme </a:t>
          </a:r>
          <a:r>
            <a:rPr lang="en-TH" sz="1600" kern="1200"/>
            <a:t>is</a:t>
          </a:r>
          <a:r>
            <a:rPr lang="en-US" sz="1600" kern="1200"/>
            <a:t> relying on the CP-ABE scheme, the collusion resistance and the standard security model are guaranteed</a:t>
          </a:r>
        </a:p>
      </dsp:txBody>
      <dsp:txXfrm>
        <a:off x="1471083" y="2794"/>
        <a:ext cx="8027113" cy="1274317"/>
      </dsp:txXfrm>
    </dsp:sp>
    <dsp:sp modelId="{044005E0-01BB-444D-91CA-D84BA46241EA}">
      <dsp:nvSpPr>
        <dsp:cNvPr id="0" name=""/>
        <dsp:cNvSpPr/>
      </dsp:nvSpPr>
      <dsp:spPr>
        <a:xfrm>
          <a:off x="0" y="1538510"/>
          <a:ext cx="9673856" cy="12730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DC226-2668-4661-AEF0-BE9A3F1DDE9E}">
      <dsp:nvSpPr>
        <dsp:cNvPr id="0" name=""/>
        <dsp:cNvSpPr/>
      </dsp:nvSpPr>
      <dsp:spPr>
        <a:xfrm>
          <a:off x="385104" y="1824951"/>
          <a:ext cx="700874" cy="7001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F52B2-A002-40D9-B04B-1E30D5A3211D}">
      <dsp:nvSpPr>
        <dsp:cNvPr id="0" name=""/>
        <dsp:cNvSpPr/>
      </dsp:nvSpPr>
      <dsp:spPr>
        <a:xfrm>
          <a:off x="1471083" y="1538510"/>
          <a:ext cx="8027113" cy="127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65" tIns="134865" rIns="134865" bIns="134865" numCol="1" spcCol="1270" anchor="ctr" anchorCtr="0">
          <a:noAutofit/>
        </a:bodyPr>
        <a:lstStyle/>
        <a:p>
          <a:pPr marL="0" lvl="0" indent="0" algn="l" defTabSz="711200">
            <a:lnSpc>
              <a:spcPct val="100000"/>
            </a:lnSpc>
            <a:spcBef>
              <a:spcPct val="0"/>
            </a:spcBef>
            <a:spcAft>
              <a:spcPct val="35000"/>
            </a:spcAft>
            <a:buNone/>
          </a:pPr>
          <a:r>
            <a:rPr lang="en-US" sz="1600" kern="1200"/>
            <a:t>Forward and Backward security property is assured by the key update mechanism.  Essentially, the key update done by the AA will not be issued to the revoked user as of the verification of the revocation list and the update parameter verification. In addition, all the ciphertexts accessed by the revoked user will be re-encrypted with a new </a:t>
          </a:r>
          <a:r>
            <a:rPr lang="en-US" sz="1600" i="1" kern="1200"/>
            <a:t>AES key</a:t>
          </a:r>
          <a:r>
            <a:rPr lang="en-US" sz="1600" kern="1200"/>
            <a:t>, and then the new </a:t>
          </a:r>
          <a:r>
            <a:rPr lang="en-US" sz="1600" i="1" kern="1200"/>
            <a:t>AES key</a:t>
          </a:r>
          <a:r>
            <a:rPr lang="en-US" sz="1600" kern="1200"/>
            <a:t> will be encrypted by a new access policy.</a:t>
          </a:r>
        </a:p>
      </dsp:txBody>
      <dsp:txXfrm>
        <a:off x="1471083" y="1538510"/>
        <a:ext cx="8027113" cy="1274317"/>
      </dsp:txXfrm>
    </dsp:sp>
    <dsp:sp modelId="{8B3FFFD9-7A4B-495B-9571-FC49603714BF}">
      <dsp:nvSpPr>
        <dsp:cNvPr id="0" name=""/>
        <dsp:cNvSpPr/>
      </dsp:nvSpPr>
      <dsp:spPr>
        <a:xfrm>
          <a:off x="0" y="3061215"/>
          <a:ext cx="9673856" cy="12730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D6F6E-BF7A-430E-B6AB-47047FD72CD4}">
      <dsp:nvSpPr>
        <dsp:cNvPr id="0" name=""/>
        <dsp:cNvSpPr/>
      </dsp:nvSpPr>
      <dsp:spPr>
        <a:xfrm>
          <a:off x="385104" y="3360667"/>
          <a:ext cx="700874" cy="7001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4BEC9-A565-4773-9AD1-D0AD3BF14E7C}">
      <dsp:nvSpPr>
        <dsp:cNvPr id="0" name=""/>
        <dsp:cNvSpPr/>
      </dsp:nvSpPr>
      <dsp:spPr>
        <a:xfrm>
          <a:off x="1471083" y="3074226"/>
          <a:ext cx="8027113" cy="127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65" tIns="134865" rIns="134865" bIns="134865" numCol="1" spcCol="1270" anchor="ctr" anchorCtr="0">
          <a:noAutofit/>
        </a:bodyPr>
        <a:lstStyle/>
        <a:p>
          <a:pPr marL="0" lvl="0" indent="0" algn="l" defTabSz="711200">
            <a:lnSpc>
              <a:spcPct val="100000"/>
            </a:lnSpc>
            <a:spcBef>
              <a:spcPct val="0"/>
            </a:spcBef>
            <a:spcAft>
              <a:spcPct val="35000"/>
            </a:spcAft>
            <a:buNone/>
          </a:pPr>
          <a:r>
            <a:rPr lang="en-US" sz="1600" kern="1200"/>
            <a:t>The proxy's secret key is padded with the 156-bit random number. Even if the attacker can gain the proxy's secret key without padding number knowledge, the attacker cannot use the proxy's secret key.</a:t>
          </a:r>
        </a:p>
      </dsp:txBody>
      <dsp:txXfrm>
        <a:off x="1471083" y="3074226"/>
        <a:ext cx="8027113" cy="1274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8B6AE-1DCB-41E0-8E69-0613828CF0F3}">
      <dsp:nvSpPr>
        <dsp:cNvPr id="0" name=""/>
        <dsp:cNvSpPr/>
      </dsp:nvSpPr>
      <dsp:spPr>
        <a:xfrm>
          <a:off x="3637" y="257128"/>
          <a:ext cx="2187009" cy="7566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Cryptographic Library</a:t>
          </a:r>
        </a:p>
      </dsp:txBody>
      <dsp:txXfrm>
        <a:off x="3637" y="257128"/>
        <a:ext cx="2187009" cy="756677"/>
      </dsp:txXfrm>
    </dsp:sp>
    <dsp:sp modelId="{B7B1B970-8F68-4ECE-AE48-101A95C0CB77}">
      <dsp:nvSpPr>
        <dsp:cNvPr id="0" name=""/>
        <dsp:cNvSpPr/>
      </dsp:nvSpPr>
      <dsp:spPr>
        <a:xfrm>
          <a:off x="3637" y="1013805"/>
          <a:ext cx="2187009" cy="3080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CP-ABE Toolkits</a:t>
          </a:r>
        </a:p>
        <a:p>
          <a:pPr marL="228600" lvl="1" indent="-228600" algn="l" defTabSz="933450">
            <a:lnSpc>
              <a:spcPct val="90000"/>
            </a:lnSpc>
            <a:spcBef>
              <a:spcPct val="0"/>
            </a:spcBef>
            <a:spcAft>
              <a:spcPct val="15000"/>
            </a:spcAft>
            <a:buChar char="•"/>
          </a:pPr>
          <a:r>
            <a:rPr lang="en-US" sz="2100" kern="1200"/>
            <a:t>AES-Toolkits</a:t>
          </a:r>
        </a:p>
        <a:p>
          <a:pPr marL="228600" lvl="1" indent="-228600" algn="l" defTabSz="933450">
            <a:lnSpc>
              <a:spcPct val="90000"/>
            </a:lnSpc>
            <a:spcBef>
              <a:spcPct val="0"/>
            </a:spcBef>
            <a:spcAft>
              <a:spcPct val="15000"/>
            </a:spcAft>
            <a:buChar char="•"/>
          </a:pPr>
          <a:r>
            <a:rPr lang="en-US" sz="2100" kern="1200"/>
            <a:t>Java-Pairing based Cryptography library </a:t>
          </a:r>
        </a:p>
      </dsp:txBody>
      <dsp:txXfrm>
        <a:off x="3637" y="1013805"/>
        <a:ext cx="2187009" cy="3080404"/>
      </dsp:txXfrm>
    </dsp:sp>
    <dsp:sp modelId="{011A025A-0C8B-4970-B6BA-4D7625E4C55D}">
      <dsp:nvSpPr>
        <dsp:cNvPr id="0" name=""/>
        <dsp:cNvSpPr/>
      </dsp:nvSpPr>
      <dsp:spPr>
        <a:xfrm>
          <a:off x="2496827" y="257128"/>
          <a:ext cx="2187009" cy="7566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Computer Specification</a:t>
          </a:r>
        </a:p>
      </dsp:txBody>
      <dsp:txXfrm>
        <a:off x="2496827" y="257128"/>
        <a:ext cx="2187009" cy="756677"/>
      </dsp:txXfrm>
    </dsp:sp>
    <dsp:sp modelId="{544907D0-DB74-4009-AF9A-3D9D6CA4C3E9}">
      <dsp:nvSpPr>
        <dsp:cNvPr id="0" name=""/>
        <dsp:cNvSpPr/>
      </dsp:nvSpPr>
      <dsp:spPr>
        <a:xfrm>
          <a:off x="2496827" y="1013805"/>
          <a:ext cx="2187009" cy="3080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AMD Ryzen 5 (3.90 GHz)</a:t>
          </a:r>
        </a:p>
        <a:p>
          <a:pPr marL="228600" lvl="1" indent="-228600" algn="l" defTabSz="933450">
            <a:lnSpc>
              <a:spcPct val="90000"/>
            </a:lnSpc>
            <a:spcBef>
              <a:spcPct val="0"/>
            </a:spcBef>
            <a:spcAft>
              <a:spcPct val="15000"/>
            </a:spcAft>
            <a:buChar char="•"/>
          </a:pPr>
          <a:r>
            <a:rPr lang="en-US" sz="2100" kern="1200"/>
            <a:t>16 Gb Ram</a:t>
          </a:r>
        </a:p>
        <a:p>
          <a:pPr marL="228600" lvl="1" indent="-228600" algn="l" defTabSz="933450">
            <a:lnSpc>
              <a:spcPct val="90000"/>
            </a:lnSpc>
            <a:spcBef>
              <a:spcPct val="0"/>
            </a:spcBef>
            <a:spcAft>
              <a:spcPct val="15000"/>
            </a:spcAft>
            <a:buChar char="•"/>
          </a:pPr>
          <a:r>
            <a:rPr lang="en-US" sz="2100" kern="1200"/>
            <a:t>Window 11</a:t>
          </a:r>
        </a:p>
      </dsp:txBody>
      <dsp:txXfrm>
        <a:off x="2496827" y="1013805"/>
        <a:ext cx="2187009" cy="3080404"/>
      </dsp:txXfrm>
    </dsp:sp>
    <dsp:sp modelId="{14426696-0142-480D-8ABF-7B0FCD8B2DAB}">
      <dsp:nvSpPr>
        <dsp:cNvPr id="0" name=""/>
        <dsp:cNvSpPr/>
      </dsp:nvSpPr>
      <dsp:spPr>
        <a:xfrm>
          <a:off x="4990018" y="257128"/>
          <a:ext cx="2187009" cy="7566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Proxy Specification</a:t>
          </a:r>
        </a:p>
      </dsp:txBody>
      <dsp:txXfrm>
        <a:off x="4990018" y="257128"/>
        <a:ext cx="2187009" cy="756677"/>
      </dsp:txXfrm>
    </dsp:sp>
    <dsp:sp modelId="{3DDBA283-97A6-4930-B070-A9C0CEED2481}">
      <dsp:nvSpPr>
        <dsp:cNvPr id="0" name=""/>
        <dsp:cNvSpPr/>
      </dsp:nvSpPr>
      <dsp:spPr>
        <a:xfrm>
          <a:off x="4990018" y="1013805"/>
          <a:ext cx="2187009" cy="3080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E2-Micro Computer Engine (Google Cloud)</a:t>
          </a:r>
        </a:p>
        <a:p>
          <a:pPr marL="228600" lvl="1" indent="-228600" algn="l" defTabSz="933450">
            <a:lnSpc>
              <a:spcPct val="90000"/>
            </a:lnSpc>
            <a:spcBef>
              <a:spcPct val="0"/>
            </a:spcBef>
            <a:spcAft>
              <a:spcPct val="15000"/>
            </a:spcAft>
            <a:buChar char="•"/>
          </a:pPr>
          <a:r>
            <a:rPr lang="en-US" sz="2100" kern="1200"/>
            <a:t>Intel Xeon (2.20 GHz)</a:t>
          </a:r>
        </a:p>
        <a:p>
          <a:pPr marL="228600" lvl="1" indent="-228600" algn="l" defTabSz="933450">
            <a:lnSpc>
              <a:spcPct val="90000"/>
            </a:lnSpc>
            <a:spcBef>
              <a:spcPct val="0"/>
            </a:spcBef>
            <a:spcAft>
              <a:spcPct val="15000"/>
            </a:spcAft>
            <a:buChar char="•"/>
          </a:pPr>
          <a:r>
            <a:rPr lang="en-US" sz="2100" kern="1200"/>
            <a:t>1 Gb Ram</a:t>
          </a:r>
        </a:p>
        <a:p>
          <a:pPr marL="228600" lvl="1" indent="-228600" algn="l" defTabSz="933450">
            <a:lnSpc>
              <a:spcPct val="90000"/>
            </a:lnSpc>
            <a:spcBef>
              <a:spcPct val="0"/>
            </a:spcBef>
            <a:spcAft>
              <a:spcPct val="15000"/>
            </a:spcAft>
            <a:buChar char="•"/>
          </a:pPr>
          <a:r>
            <a:rPr lang="en-US" sz="2100" kern="1200"/>
            <a:t>Ubuntu 20.04 OS</a:t>
          </a:r>
        </a:p>
      </dsp:txBody>
      <dsp:txXfrm>
        <a:off x="4990018" y="1013805"/>
        <a:ext cx="2187009" cy="3080404"/>
      </dsp:txXfrm>
    </dsp:sp>
    <dsp:sp modelId="{43870DE6-62B8-4689-ACE4-D07BC089742C}">
      <dsp:nvSpPr>
        <dsp:cNvPr id="0" name=""/>
        <dsp:cNvSpPr/>
      </dsp:nvSpPr>
      <dsp:spPr>
        <a:xfrm>
          <a:off x="7483209" y="257128"/>
          <a:ext cx="2187009" cy="7566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Blockchain Environment</a:t>
          </a:r>
        </a:p>
      </dsp:txBody>
      <dsp:txXfrm>
        <a:off x="7483209" y="257128"/>
        <a:ext cx="2187009" cy="756677"/>
      </dsp:txXfrm>
    </dsp:sp>
    <dsp:sp modelId="{FA1F9D5F-D9B0-441B-89BC-5B9BC597A211}">
      <dsp:nvSpPr>
        <dsp:cNvPr id="0" name=""/>
        <dsp:cNvSpPr/>
      </dsp:nvSpPr>
      <dsp:spPr>
        <a:xfrm>
          <a:off x="7483209" y="1013805"/>
          <a:ext cx="2187009" cy="3080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Ethereum Blockchain system</a:t>
          </a:r>
        </a:p>
        <a:p>
          <a:pPr marL="228600" lvl="1" indent="-228600" algn="l" defTabSz="933450">
            <a:lnSpc>
              <a:spcPct val="90000"/>
            </a:lnSpc>
            <a:spcBef>
              <a:spcPct val="0"/>
            </a:spcBef>
            <a:spcAft>
              <a:spcPct val="15000"/>
            </a:spcAft>
            <a:buChar char="•"/>
          </a:pPr>
          <a:r>
            <a:rPr lang="en-US" sz="2100" kern="1200"/>
            <a:t>Ganache Truffle Suite </a:t>
          </a:r>
        </a:p>
      </dsp:txBody>
      <dsp:txXfrm>
        <a:off x="7483209" y="1013805"/>
        <a:ext cx="2187009" cy="3080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3E7C7-0F96-4B91-9B47-CAC71D10CC47}">
      <dsp:nvSpPr>
        <dsp:cNvPr id="0" name=""/>
        <dsp:cNvSpPr/>
      </dsp:nvSpPr>
      <dsp:spPr>
        <a:xfrm>
          <a:off x="69633" y="543542"/>
          <a:ext cx="1262262" cy="12622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5888D-3821-41ED-87ED-97266BA57207}">
      <dsp:nvSpPr>
        <dsp:cNvPr id="0" name=""/>
        <dsp:cNvSpPr/>
      </dsp:nvSpPr>
      <dsp:spPr>
        <a:xfrm>
          <a:off x="334708" y="808617"/>
          <a:ext cx="732112" cy="732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8BC19-4C75-4DB8-83B6-4C9CFC7EF402}">
      <dsp:nvSpPr>
        <dsp:cNvPr id="0" name=""/>
        <dsp:cNvSpPr/>
      </dsp:nvSpPr>
      <dsp:spPr>
        <a:xfrm>
          <a:off x="1602380" y="543542"/>
          <a:ext cx="2975332" cy="126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We have proposed a revocable CP-ABE protocol supporting proxy re-encryption technique in combination with a blockchain system. </a:t>
          </a:r>
        </a:p>
      </dsp:txBody>
      <dsp:txXfrm>
        <a:off x="1602380" y="543542"/>
        <a:ext cx="2975332" cy="1262262"/>
      </dsp:txXfrm>
    </dsp:sp>
    <dsp:sp modelId="{083835C3-AB65-4A58-9CA0-F47D0ED5646F}">
      <dsp:nvSpPr>
        <dsp:cNvPr id="0" name=""/>
        <dsp:cNvSpPr/>
      </dsp:nvSpPr>
      <dsp:spPr>
        <a:xfrm>
          <a:off x="5096142" y="543542"/>
          <a:ext cx="1262262" cy="12622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D70B9-6BD7-4A06-B108-FEA83B97B810}">
      <dsp:nvSpPr>
        <dsp:cNvPr id="0" name=""/>
        <dsp:cNvSpPr/>
      </dsp:nvSpPr>
      <dsp:spPr>
        <a:xfrm>
          <a:off x="5361217" y="808617"/>
          <a:ext cx="732112" cy="732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69E6D-F5FE-4E1A-8624-D0A9D089BCDC}">
      <dsp:nvSpPr>
        <dsp:cNvPr id="0" name=""/>
        <dsp:cNvSpPr/>
      </dsp:nvSpPr>
      <dsp:spPr>
        <a:xfrm>
          <a:off x="6628889" y="543542"/>
          <a:ext cx="2975332" cy="126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We provided a ciphertext indexing and retrieval protocol using the smart contract operated on the blockchain system. </a:t>
          </a:r>
        </a:p>
      </dsp:txBody>
      <dsp:txXfrm>
        <a:off x="6628889" y="543542"/>
        <a:ext cx="2975332" cy="1262262"/>
      </dsp:txXfrm>
    </dsp:sp>
    <dsp:sp modelId="{9DA672D5-E51C-41BF-B6C8-945E83D36FE6}">
      <dsp:nvSpPr>
        <dsp:cNvPr id="0" name=""/>
        <dsp:cNvSpPr/>
      </dsp:nvSpPr>
      <dsp:spPr>
        <a:xfrm>
          <a:off x="69633" y="2545532"/>
          <a:ext cx="1262262" cy="12622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C02B3-C3CD-4E2F-9197-FB0EDAFA7357}">
      <dsp:nvSpPr>
        <dsp:cNvPr id="0" name=""/>
        <dsp:cNvSpPr/>
      </dsp:nvSpPr>
      <dsp:spPr>
        <a:xfrm>
          <a:off x="334708" y="2810607"/>
          <a:ext cx="732112" cy="732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5AAE9-B65A-4C98-BC2C-D133271B6CAF}">
      <dsp:nvSpPr>
        <dsp:cNvPr id="0" name=""/>
        <dsp:cNvSpPr/>
      </dsp:nvSpPr>
      <dsp:spPr>
        <a:xfrm>
          <a:off x="1602380" y="2545532"/>
          <a:ext cx="2975332" cy="126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Most of the revocation process is offloaded to the proxy server to reduce the computation and communication cost done at the data owner side when there is a revocation case. To optimize the revocation cost, we designed a re-encryption protocol so that the CP-ABE is only used to encrypt the AES key. </a:t>
          </a:r>
        </a:p>
      </dsp:txBody>
      <dsp:txXfrm>
        <a:off x="1602380" y="2545532"/>
        <a:ext cx="2975332" cy="1262262"/>
      </dsp:txXfrm>
    </dsp:sp>
    <dsp:sp modelId="{D769C2B8-D907-43A9-8967-FF8806D2F601}">
      <dsp:nvSpPr>
        <dsp:cNvPr id="0" name=""/>
        <dsp:cNvSpPr/>
      </dsp:nvSpPr>
      <dsp:spPr>
        <a:xfrm>
          <a:off x="5096142" y="2545532"/>
          <a:ext cx="1262262" cy="12622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EA328-8A8B-4F05-8067-9BDFF26D9305}">
      <dsp:nvSpPr>
        <dsp:cNvPr id="0" name=""/>
        <dsp:cNvSpPr/>
      </dsp:nvSpPr>
      <dsp:spPr>
        <a:xfrm>
          <a:off x="5361217" y="2810607"/>
          <a:ext cx="732112" cy="732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3F0CA-CA36-4F69-845B-47CBA567433B}">
      <dsp:nvSpPr>
        <dsp:cNvPr id="0" name=""/>
        <dsp:cNvSpPr/>
      </dsp:nvSpPr>
      <dsp:spPr>
        <a:xfrm>
          <a:off x="6628889" y="2545532"/>
          <a:ext cx="2975332" cy="126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For future work, we will conduct a larger scale of experiments to test the scalability of our proposed system. Also, we will introduce the attribute hiding protocol to the CP-ABE algorithm in the scheme to protect the confidentiality of the policy content.</a:t>
          </a:r>
        </a:p>
      </dsp:txBody>
      <dsp:txXfrm>
        <a:off x="6628889" y="2545532"/>
        <a:ext cx="2975332" cy="12622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A1F83-DC94-4737-8DA9-73068DFB204E}"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2B88C-A23A-49A7-9C7F-57C29FF83037}" type="slidenum">
              <a:rPr lang="en-US" smtClean="0"/>
              <a:t>‹#›</a:t>
            </a:fld>
            <a:endParaRPr lang="en-US"/>
          </a:p>
        </p:txBody>
      </p:sp>
    </p:spTree>
    <p:extLst>
      <p:ext uri="{BB962C8B-B14F-4D97-AF65-F5344CB8AC3E}">
        <p14:creationId xmlns:p14="http://schemas.microsoft.com/office/powerpoint/2010/main" val="197339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6</a:t>
            </a:fld>
            <a:endParaRPr lang="en-US"/>
          </a:p>
        </p:txBody>
      </p:sp>
    </p:spTree>
    <p:extLst>
      <p:ext uri="{BB962C8B-B14F-4D97-AF65-F5344CB8AC3E}">
        <p14:creationId xmlns:p14="http://schemas.microsoft.com/office/powerpoint/2010/main" val="260365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Times New Roman" panose="02020603050405020304" pitchFamily="18" charset="0"/>
              <a:ea typeface="SimSun" panose="02010600030101010101" pitchFamily="2" charset="-122"/>
            </a:endParaRPr>
          </a:p>
          <a:p>
            <a:r>
              <a:rPr lang="en-US" sz="1800">
                <a:effectLst/>
                <a:latin typeface="Times New Roman" panose="02020603050405020304" pitchFamily="18" charset="0"/>
                <a:ea typeface="SimSun" panose="02010600030101010101" pitchFamily="2" charset="-122"/>
              </a:rPr>
              <a:t>The re-encryption process is including extract the proxy </a:t>
            </a:r>
            <a:r>
              <a:rPr lang="en-US" sz="1800" err="1">
                <a:effectLst/>
                <a:latin typeface="Times New Roman" panose="02020603050405020304" pitchFamily="18" charset="0"/>
                <a:ea typeface="SimSun" panose="02010600030101010101" pitchFamily="2" charset="-122"/>
              </a:rPr>
              <a:t>secretkey</a:t>
            </a:r>
            <a:r>
              <a:rPr lang="en-US" sz="1800">
                <a:effectLst/>
                <a:latin typeface="Times New Roman" panose="02020603050405020304" pitchFamily="18" charset="0"/>
                <a:ea typeface="SimSun" panose="02010600030101010101" pitchFamily="2" charset="-122"/>
              </a:rPr>
              <a:t>,</a:t>
            </a:r>
          </a:p>
          <a:p>
            <a:r>
              <a:rPr lang="en-US" sz="1800">
                <a:effectLst/>
                <a:latin typeface="Times New Roman" panose="02020603050405020304" pitchFamily="18" charset="0"/>
                <a:ea typeface="SimSun" panose="02010600030101010101" pitchFamily="2" charset="-122"/>
              </a:rPr>
              <a:t>Then perform CP-ABE Decryption to get AES key</a:t>
            </a:r>
          </a:p>
          <a:p>
            <a:r>
              <a:rPr lang="en-US" sz="1800" err="1">
                <a:effectLst/>
                <a:latin typeface="Times New Roman" panose="02020603050405020304" pitchFamily="18" charset="0"/>
                <a:ea typeface="SimSun" panose="02010600030101010101" pitchFamily="2" charset="-122"/>
              </a:rPr>
              <a:t>Afterthat</a:t>
            </a:r>
            <a:r>
              <a:rPr lang="en-US" sz="1800">
                <a:effectLst/>
                <a:latin typeface="Times New Roman" panose="02020603050405020304" pitchFamily="18" charset="0"/>
                <a:ea typeface="SimSun" panose="02010600030101010101" pitchFamily="2" charset="-122"/>
              </a:rPr>
              <a:t> the algorithm will check that the AES_KEY array is empty or not the algorithm then download the affect Data ciphertext</a:t>
            </a:r>
          </a:p>
          <a:p>
            <a:r>
              <a:rPr lang="en-US" sz="1800">
                <a:effectLst/>
                <a:latin typeface="Times New Roman" panose="02020603050405020304" pitchFamily="18" charset="0"/>
                <a:ea typeface="SimSun" panose="02010600030101010101" pitchFamily="2" charset="-122"/>
              </a:rPr>
              <a:t>And perform </a:t>
            </a:r>
            <a:r>
              <a:rPr lang="en-US" sz="1800" err="1">
                <a:effectLst/>
                <a:latin typeface="Times New Roman" panose="02020603050405020304" pitchFamily="18" charset="0"/>
                <a:ea typeface="SimSun" panose="02010600030101010101" pitchFamily="2" charset="-122"/>
              </a:rPr>
              <a:t>AES_Decryption</a:t>
            </a:r>
            <a:r>
              <a:rPr lang="en-US" sz="1800">
                <a:effectLst/>
                <a:latin typeface="Times New Roman" panose="02020603050405020304" pitchFamily="18" charset="0"/>
                <a:ea typeface="SimSun" panose="02010600030101010101" pitchFamily="2" charset="-122"/>
              </a:rPr>
              <a:t> with </a:t>
            </a:r>
            <a:r>
              <a:rPr lang="en-US" sz="1800" err="1">
                <a:effectLst/>
                <a:latin typeface="Times New Roman" panose="02020603050405020304" pitchFamily="18" charset="0"/>
                <a:ea typeface="SimSun" panose="02010600030101010101" pitchFamily="2" charset="-122"/>
              </a:rPr>
              <a:t>ol</a:t>
            </a:r>
            <a:r>
              <a:rPr lang="en-US" sz="1800">
                <a:effectLst/>
                <a:latin typeface="Times New Roman" panose="02020603050405020304" pitchFamily="18" charset="0"/>
                <a:ea typeface="SimSun" panose="02010600030101010101" pitchFamily="2" charset="-122"/>
              </a:rPr>
              <a:t> AES key and perform </a:t>
            </a:r>
            <a:r>
              <a:rPr lang="en-US" sz="1800" err="1">
                <a:effectLst/>
                <a:latin typeface="Times New Roman" panose="02020603050405020304" pitchFamily="18" charset="0"/>
                <a:ea typeface="SimSun" panose="02010600030101010101" pitchFamily="2" charset="-122"/>
              </a:rPr>
              <a:t>AES_Decryption</a:t>
            </a:r>
            <a:r>
              <a:rPr lang="en-US" sz="1800">
                <a:effectLst/>
                <a:latin typeface="Times New Roman" panose="02020603050405020304" pitchFamily="18" charset="0"/>
                <a:ea typeface="SimSun" panose="02010600030101010101" pitchFamily="2" charset="-122"/>
              </a:rPr>
              <a:t> with a new AES key</a:t>
            </a:r>
          </a:p>
          <a:p>
            <a:r>
              <a:rPr lang="en-US" sz="1800" err="1">
                <a:effectLst/>
                <a:latin typeface="Times New Roman" panose="02020603050405020304" pitchFamily="18" charset="0"/>
                <a:ea typeface="SimSun" panose="02010600030101010101" pitchFamily="2" charset="-122"/>
              </a:rPr>
              <a:t>Finallt</a:t>
            </a:r>
            <a:r>
              <a:rPr lang="en-US" sz="1800">
                <a:effectLst/>
                <a:latin typeface="Times New Roman" panose="02020603050405020304" pitchFamily="18" charset="0"/>
                <a:ea typeface="SimSun" panose="02010600030101010101" pitchFamily="2" charset="-122"/>
              </a:rPr>
              <a:t> the new AES key will be encrypted with CP-ABE encryption and return to proxy</a:t>
            </a:r>
          </a:p>
          <a:p>
            <a:r>
              <a:rPr lang="en-US" sz="1800">
                <a:effectLst/>
                <a:latin typeface="Times New Roman" panose="02020603050405020304" pitchFamily="18" charset="0"/>
                <a:ea typeface="SimSun" panose="02010600030101010101" pitchFamily="2" charset="-122"/>
              </a:rPr>
              <a:t>After the algorithm returns the array of </a:t>
            </a:r>
            <a:r>
              <a:rPr lang="en-US" sz="1800" i="1" err="1">
                <a:effectLst/>
                <a:latin typeface="Times New Roman" panose="02020603050405020304" pitchFamily="18" charset="0"/>
                <a:ea typeface="SimSun" panose="02010600030101010101" pitchFamily="2" charset="-122"/>
              </a:rPr>
              <a:t>affectedCT</a:t>
            </a:r>
            <a:r>
              <a:rPr lang="en-US" sz="1800" i="1" baseline="-25000" err="1">
                <a:effectLst/>
                <a:latin typeface="Times New Roman" panose="02020603050405020304" pitchFamily="18" charset="0"/>
                <a:ea typeface="SimSun" panose="02010600030101010101" pitchFamily="2" charset="-122"/>
              </a:rPr>
              <a:t>K</a:t>
            </a:r>
            <a:r>
              <a:rPr lang="en-US" sz="1800">
                <a:effectLst/>
                <a:latin typeface="Times New Roman" panose="02020603050405020304" pitchFamily="18" charset="0"/>
                <a:ea typeface="SimSun" panose="02010600030101010101" pitchFamily="2" charset="-122"/>
              </a:rPr>
              <a:t> to the proxy, the proxy runs a recursive function based on the number of ciphertexts in the array. The proxy initiates </a:t>
            </a:r>
            <a:r>
              <a:rPr lang="en-US" sz="1800" i="1">
                <a:effectLst/>
                <a:latin typeface="Times New Roman" panose="02020603050405020304" pitchFamily="18" charset="0"/>
                <a:ea typeface="SimSun" panose="02010600030101010101" pitchFamily="2" charset="-122"/>
              </a:rPr>
              <a:t>Algorithm1</a:t>
            </a:r>
            <a:r>
              <a:rPr lang="en-US" sz="1800">
                <a:effectLst/>
                <a:latin typeface="Times New Roman" panose="02020603050405020304" pitchFamily="18" charset="0"/>
                <a:ea typeface="SimSun" panose="02010600030101010101" pitchFamily="2" charset="-122"/>
              </a:rPr>
              <a:t> from the </a:t>
            </a:r>
            <a:r>
              <a:rPr lang="en-US" sz="1800" i="1">
                <a:effectLst/>
                <a:latin typeface="Times New Roman" panose="02020603050405020304" pitchFamily="18" charset="0"/>
                <a:ea typeface="SimSun" panose="02010600030101010101" pitchFamily="2" charset="-122"/>
              </a:rPr>
              <a:t>CT</a:t>
            </a:r>
            <a:r>
              <a:rPr lang="en-US" sz="1800" i="1" baseline="-25000">
                <a:effectLst/>
                <a:latin typeface="Times New Roman" panose="02020603050405020304" pitchFamily="18" charset="0"/>
                <a:ea typeface="SimSun" panose="02010600030101010101" pitchFamily="2" charset="-122"/>
              </a:rPr>
              <a:t>K</a:t>
            </a:r>
            <a:r>
              <a:rPr lang="en-US" sz="1800" i="1">
                <a:effectLst/>
                <a:latin typeface="Times New Roman" panose="02020603050405020304" pitchFamily="18" charset="0"/>
                <a:ea typeface="SimSun" panose="02010600030101010101" pitchFamily="2" charset="-122"/>
              </a:rPr>
              <a:t> Management contract</a:t>
            </a:r>
            <a:r>
              <a:rPr lang="en-US" sz="1800">
                <a:effectLst/>
                <a:latin typeface="Times New Roman" panose="02020603050405020304" pitchFamily="18" charset="0"/>
                <a:ea typeface="SimSun" panose="02010600030101010101" pitchFamily="2" charset="-122"/>
              </a:rPr>
              <a:t> to update their respective value.</a:t>
            </a:r>
          </a:p>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14</a:t>
            </a:fld>
            <a:endParaRPr lang="en-US"/>
          </a:p>
        </p:txBody>
      </p:sp>
    </p:spTree>
    <p:extLst>
      <p:ext uri="{BB962C8B-B14F-4D97-AF65-F5344CB8AC3E}">
        <p14:creationId xmlns:p14="http://schemas.microsoft.com/office/powerpoint/2010/main" val="324638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Times New Roman" panose="02020603050405020304" pitchFamily="18" charset="0"/>
              <a:ea typeface="SimSun" panose="02010600030101010101" pitchFamily="2" charset="-122"/>
            </a:endParaRPr>
          </a:p>
          <a:p>
            <a:endParaRPr lang="en-US" sz="1800">
              <a:effectLst/>
              <a:latin typeface="Times New Roman" panose="02020603050405020304" pitchFamily="18" charset="0"/>
              <a:ea typeface="SimSun" panose="02010600030101010101" pitchFamily="2" charset="-122"/>
            </a:endParaRPr>
          </a:p>
          <a:p>
            <a:r>
              <a:rPr lang="en-US" sz="1800">
                <a:effectLst/>
                <a:latin typeface="Times New Roman" panose="02020603050405020304" pitchFamily="18" charset="0"/>
                <a:ea typeface="SimSun" panose="02010600030101010101" pitchFamily="2" charset="-122"/>
              </a:rPr>
              <a:t>After the algorithm returns the array of </a:t>
            </a:r>
            <a:r>
              <a:rPr lang="en-US" sz="1800" i="1" err="1">
                <a:effectLst/>
                <a:latin typeface="Times New Roman" panose="02020603050405020304" pitchFamily="18" charset="0"/>
                <a:ea typeface="SimSun" panose="02010600030101010101" pitchFamily="2" charset="-122"/>
              </a:rPr>
              <a:t>affectedCT</a:t>
            </a:r>
            <a:r>
              <a:rPr lang="en-US" sz="1800" i="1" baseline="-25000" err="1">
                <a:effectLst/>
                <a:latin typeface="Times New Roman" panose="02020603050405020304" pitchFamily="18" charset="0"/>
                <a:ea typeface="SimSun" panose="02010600030101010101" pitchFamily="2" charset="-122"/>
              </a:rPr>
              <a:t>K</a:t>
            </a:r>
            <a:r>
              <a:rPr lang="en-US" sz="1800">
                <a:effectLst/>
                <a:latin typeface="Times New Roman" panose="02020603050405020304" pitchFamily="18" charset="0"/>
                <a:ea typeface="SimSun" panose="02010600030101010101" pitchFamily="2" charset="-122"/>
              </a:rPr>
              <a:t> to the proxy, the proxy runs a recursive function based on the number of ciphertexts in the array. The proxy initiates </a:t>
            </a:r>
            <a:r>
              <a:rPr lang="en-US" sz="1800" i="1">
                <a:effectLst/>
                <a:latin typeface="Times New Roman" panose="02020603050405020304" pitchFamily="18" charset="0"/>
                <a:ea typeface="SimSun" panose="02010600030101010101" pitchFamily="2" charset="-122"/>
              </a:rPr>
              <a:t>Algorithm1</a:t>
            </a:r>
            <a:r>
              <a:rPr lang="en-US" sz="1800">
                <a:effectLst/>
                <a:latin typeface="Times New Roman" panose="02020603050405020304" pitchFamily="18" charset="0"/>
                <a:ea typeface="SimSun" panose="02010600030101010101" pitchFamily="2" charset="-122"/>
              </a:rPr>
              <a:t> from the </a:t>
            </a:r>
            <a:r>
              <a:rPr lang="en-US" sz="1800" i="1">
                <a:effectLst/>
                <a:latin typeface="Times New Roman" panose="02020603050405020304" pitchFamily="18" charset="0"/>
                <a:ea typeface="SimSun" panose="02010600030101010101" pitchFamily="2" charset="-122"/>
              </a:rPr>
              <a:t>CT</a:t>
            </a:r>
            <a:r>
              <a:rPr lang="en-US" sz="1800" i="1" baseline="-25000">
                <a:effectLst/>
                <a:latin typeface="Times New Roman" panose="02020603050405020304" pitchFamily="18" charset="0"/>
                <a:ea typeface="SimSun" panose="02010600030101010101" pitchFamily="2" charset="-122"/>
              </a:rPr>
              <a:t>K</a:t>
            </a:r>
            <a:r>
              <a:rPr lang="en-US" sz="1800" i="1">
                <a:effectLst/>
                <a:latin typeface="Times New Roman" panose="02020603050405020304" pitchFamily="18" charset="0"/>
                <a:ea typeface="SimSun" panose="02010600030101010101" pitchFamily="2" charset="-122"/>
              </a:rPr>
              <a:t> Management contract</a:t>
            </a:r>
            <a:r>
              <a:rPr lang="en-US" sz="1800">
                <a:effectLst/>
                <a:latin typeface="Times New Roman" panose="02020603050405020304" pitchFamily="18" charset="0"/>
                <a:ea typeface="SimSun" panose="02010600030101010101" pitchFamily="2" charset="-122"/>
              </a:rPr>
              <a:t> to update their respective value.</a:t>
            </a:r>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17</a:t>
            </a:fld>
            <a:endParaRPr lang="en-US"/>
          </a:p>
        </p:txBody>
      </p:sp>
    </p:spTree>
    <p:extLst>
      <p:ext uri="{BB962C8B-B14F-4D97-AF65-F5344CB8AC3E}">
        <p14:creationId xmlns:p14="http://schemas.microsoft.com/office/powerpoint/2010/main" val="452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19</a:t>
            </a:fld>
            <a:endParaRPr lang="en-US"/>
          </a:p>
        </p:txBody>
      </p:sp>
    </p:spTree>
    <p:extLst>
      <p:ext uri="{BB962C8B-B14F-4D97-AF65-F5344CB8AC3E}">
        <p14:creationId xmlns:p14="http://schemas.microsoft.com/office/powerpoint/2010/main" val="78656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Times New Roman" panose="02020603050405020304" pitchFamily="18" charset="0"/>
                <a:ea typeface="SimSun" panose="02010600030101010101" pitchFamily="2" charset="-122"/>
              </a:rPr>
              <a:t>In general, our scheme, [1], and [2] employed blockchain to support access control functions. For the revocation aspect, [1] only supports user revocation, while [2] and [4] only support attribute revocation. In [1] and [2], the cost of the key update is on the data user, while in [4], the cost of the key update is on the data owner. In our proposed scheme, we support both user and attribute revocation levels. And the key update cost is offloaded to the proxy server. And for the indexing aspect, our proposed schemes</a:t>
            </a:r>
            <a:r>
              <a:rPr lang="ar-SA" sz="1800">
                <a:solidFill>
                  <a:srgbClr val="000000"/>
                </a:solidFill>
                <a:effectLst/>
                <a:latin typeface="Times New Roman" panose="02020603050405020304" pitchFamily="18" charset="0"/>
                <a:ea typeface="SimSun" panose="02010600030101010101" pitchFamily="2" charset="-122"/>
              </a:rPr>
              <a:t>, [1], </a:t>
            </a:r>
            <a:r>
              <a:rPr lang="en-US" sz="1800">
                <a:solidFill>
                  <a:srgbClr val="000000"/>
                </a:solidFill>
                <a:effectLst/>
                <a:latin typeface="Times New Roman" panose="02020603050405020304" pitchFamily="18" charset="0"/>
                <a:ea typeface="SimSun" panose="02010600030101010101" pitchFamily="2" charset="-122"/>
              </a:rPr>
              <a:t>and</a:t>
            </a:r>
            <a:r>
              <a:rPr lang="ar-SA" sz="1800">
                <a:solidFill>
                  <a:srgbClr val="000000"/>
                </a:solidFill>
                <a:effectLst/>
                <a:latin typeface="Times New Roman" panose="02020603050405020304" pitchFamily="18" charset="0"/>
                <a:ea typeface="SimSun" panose="02010600030101010101" pitchFamily="2" charset="-122"/>
              </a:rPr>
              <a:t> [2]</a:t>
            </a:r>
            <a:r>
              <a:rPr lang="en-US" sz="1800">
                <a:solidFill>
                  <a:srgbClr val="000000"/>
                </a:solidFill>
                <a:effectLst/>
                <a:latin typeface="Times New Roman" panose="02020603050405020304" pitchFamily="18" charset="0"/>
                <a:ea typeface="SimSun" panose="02010600030101010101" pitchFamily="2" charset="-122"/>
              </a:rPr>
              <a:t> provide ciphertext indexing functionality</a:t>
            </a:r>
            <a:r>
              <a:rPr lang="th-TH" sz="1800">
                <a:solidFill>
                  <a:srgbClr val="000000"/>
                </a:solidFill>
                <a:effectLst/>
                <a:latin typeface="Times New Roman" panose="02020603050405020304" pitchFamily="18" charset="0"/>
                <a:ea typeface="SimSun" panose="02010600030101010101" pitchFamily="2" charset="-122"/>
              </a:rPr>
              <a:t> </a:t>
            </a:r>
            <a:r>
              <a:rPr lang="en-US" sz="1800">
                <a:solidFill>
                  <a:srgbClr val="000000"/>
                </a:solidFill>
                <a:effectLst/>
                <a:latin typeface="Times New Roman" panose="02020603050405020304" pitchFamily="18" charset="0"/>
                <a:ea typeface="SimSun" panose="02010600030101010101" pitchFamily="2" charset="-122"/>
              </a:rPr>
              <a:t>on the blockchain</a:t>
            </a:r>
            <a:r>
              <a:rPr lang="ar-SA" sz="1800">
                <a:solidFill>
                  <a:srgbClr val="000000"/>
                </a:solidFill>
                <a:effectLst/>
                <a:latin typeface="Times New Roman" panose="02020603050405020304" pitchFamily="18" charset="0"/>
                <a:ea typeface="SimSun" panose="02010600030101010101" pitchFamily="2" charset="-122"/>
              </a:rPr>
              <a:t>. </a:t>
            </a:r>
            <a:r>
              <a:rPr lang="en-US" sz="1800">
                <a:solidFill>
                  <a:srgbClr val="000000"/>
                </a:solidFill>
                <a:effectLst/>
                <a:latin typeface="Times New Roman" panose="02020603050405020304" pitchFamily="18" charset="0"/>
                <a:ea typeface="SimSun" panose="02010600030101010101" pitchFamily="2" charset="-122"/>
              </a:rPr>
              <a:t>Lastly</a:t>
            </a:r>
            <a:r>
              <a:rPr lang="ar-SA" sz="1800">
                <a:solidFill>
                  <a:srgbClr val="000000"/>
                </a:solidFill>
                <a:effectLst/>
                <a:latin typeface="Times New Roman" panose="02020603050405020304" pitchFamily="18" charset="0"/>
                <a:ea typeface="SimSun" panose="02010600030101010101" pitchFamily="2" charset="-122"/>
              </a:rPr>
              <a:t>, </a:t>
            </a:r>
            <a:r>
              <a:rPr lang="en-US" sz="1800">
                <a:solidFill>
                  <a:srgbClr val="000000"/>
                </a:solidFill>
                <a:effectLst/>
                <a:latin typeface="Times New Roman" panose="02020603050405020304" pitchFamily="18" charset="0"/>
                <a:ea typeface="SimSun" panose="02010600030101010101" pitchFamily="2" charset="-122"/>
              </a:rPr>
              <a:t>our scheme also provides the formal method for ciphertext retrieval based on the indexing with their respective elements on the blockchain system upon the user or attribute revocation. </a:t>
            </a:r>
          </a:p>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20</a:t>
            </a:fld>
            <a:endParaRPr lang="en-US"/>
          </a:p>
        </p:txBody>
      </p:sp>
    </p:spTree>
    <p:extLst>
      <p:ext uri="{BB962C8B-B14F-4D97-AF65-F5344CB8AC3E}">
        <p14:creationId xmlns:p14="http://schemas.microsoft.com/office/powerpoint/2010/main" val="363342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21</a:t>
            </a:fld>
            <a:endParaRPr lang="en-US"/>
          </a:p>
        </p:txBody>
      </p:sp>
    </p:spTree>
    <p:extLst>
      <p:ext uri="{BB962C8B-B14F-4D97-AF65-F5344CB8AC3E}">
        <p14:creationId xmlns:p14="http://schemas.microsoft.com/office/powerpoint/2010/main" val="272420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Times New Roman" panose="02020603050405020304" pitchFamily="18" charset="0"/>
                <a:ea typeface="SimSun" panose="02010600030101010101" pitchFamily="2" charset="-122"/>
              </a:rPr>
              <a:t>For the user revocation case, scheme [1] requires the transformation of the ciphertext based on the policy update for re-encryption.</a:t>
            </a:r>
            <a:r>
              <a:rPr lang="th-TH" sz="1800">
                <a:solidFill>
                  <a:srgbClr val="000000"/>
                </a:solidFill>
                <a:effectLst/>
                <a:latin typeface="Times New Roman" panose="02020603050405020304" pitchFamily="18" charset="0"/>
                <a:ea typeface="SimSun" panose="02010600030101010101" pitchFamily="2" charset="-122"/>
              </a:rPr>
              <a:t> </a:t>
            </a:r>
            <a:r>
              <a:rPr lang="en-US" sz="1800">
                <a:solidFill>
                  <a:srgbClr val="000000"/>
                </a:solidFill>
                <a:effectLst/>
                <a:latin typeface="Times New Roman" panose="02020603050405020304" pitchFamily="18" charset="0"/>
                <a:ea typeface="SimSun" panose="02010600030101010101" pitchFamily="2" charset="-122"/>
              </a:rPr>
              <a:t>The operations related to exponential and bilinear pairing operation of CP-ABE</a:t>
            </a:r>
            <a:r>
              <a:rPr lang="th-TH" sz="1800">
                <a:solidFill>
                  <a:srgbClr val="000000"/>
                </a:solidFill>
                <a:effectLst/>
                <a:latin typeface="Times New Roman" panose="02020603050405020304" pitchFamily="18" charset="0"/>
                <a:ea typeface="SimSun" panose="02010600030101010101" pitchFamily="2" charset="-122"/>
              </a:rPr>
              <a:t> </a:t>
            </a:r>
            <a:r>
              <a:rPr lang="en-US" sz="1800">
                <a:solidFill>
                  <a:srgbClr val="000000"/>
                </a:solidFill>
                <a:effectLst/>
                <a:latin typeface="Times New Roman" panose="02020603050405020304" pitchFamily="18" charset="0"/>
                <a:ea typeface="SimSun" panose="02010600030101010101" pitchFamily="2" charset="-122"/>
              </a:rPr>
              <a:t>and user secret key transformation generation were major overheads. In our scheme, the number of attributes that need to be updated is subject to an exponential with constant pairing and AES encryption. As shown in Fig.4, our scheme delivered the processing time used for the user revocation on par with [1]. However, when we increase the number of attributes contained in the access policy, our scheme delivers a lower processing time than [1].</a:t>
            </a:r>
          </a:p>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22</a:t>
            </a:fld>
            <a:endParaRPr lang="en-US"/>
          </a:p>
        </p:txBody>
      </p:sp>
    </p:spTree>
    <p:extLst>
      <p:ext uri="{BB962C8B-B14F-4D97-AF65-F5344CB8AC3E}">
        <p14:creationId xmlns:p14="http://schemas.microsoft.com/office/powerpoint/2010/main" val="135931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Times New Roman" panose="02020603050405020304" pitchFamily="18" charset="0"/>
                <a:ea typeface="SimSun" panose="02010600030101010101" pitchFamily="2" charset="-122"/>
              </a:rPr>
              <a:t>In the attribute revocation case, scheme [2] relied on the policy update protocol, which reduces the cost of re-encryption of the entire ciphertexts. However, the proxy also needs to perform partial decryption for each user whose attributes were removed. As shown in Fig.5, the performance of [2] contains both policy update protocol and partial decryption, which are used to update the revocation attributes. In our scheme, we only require to re-encrypt the AES key which is technically smaller in size compared to the ciphertext. In [4], it required two encryption steps, including AES and CP-ABE. Thus, their re-encryption cost was higher than the partial re-encryption of ciphertext [2], and ours required the re-encryption of the AES key. </a:t>
            </a:r>
          </a:p>
          <a:p>
            <a:endParaRPr lang="en-US"/>
          </a:p>
        </p:txBody>
      </p:sp>
      <p:sp>
        <p:nvSpPr>
          <p:cNvPr id="4" name="Slide Number Placeholder 3"/>
          <p:cNvSpPr>
            <a:spLocks noGrp="1"/>
          </p:cNvSpPr>
          <p:nvPr>
            <p:ph type="sldNum" sz="quarter" idx="5"/>
          </p:nvPr>
        </p:nvSpPr>
        <p:spPr/>
        <p:txBody>
          <a:bodyPr/>
          <a:lstStyle/>
          <a:p>
            <a:fld id="{EEE2B88C-A23A-49A7-9C7F-57C29FF83037}" type="slidenum">
              <a:rPr lang="en-US" smtClean="0"/>
              <a:t>23</a:t>
            </a:fld>
            <a:endParaRPr lang="en-US"/>
          </a:p>
        </p:txBody>
      </p:sp>
    </p:spTree>
    <p:extLst>
      <p:ext uri="{BB962C8B-B14F-4D97-AF65-F5344CB8AC3E}">
        <p14:creationId xmlns:p14="http://schemas.microsoft.com/office/powerpoint/2010/main" val="412013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hyperlink" Target="https://trufflesuite.com/ganache/" TargetMode="External"/><Relationship Id="rId2" Type="http://schemas.openxmlformats.org/officeDocument/2006/relationships/hyperlink" Target="https://crypto.stanford.edu/pb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350372" y="-165668"/>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43274" y="5454416"/>
            <a:ext cx="12269867" cy="299056"/>
          </a:xfrm>
          <a:prstGeom prst="rect">
            <a:avLst/>
          </a:prstGeom>
        </p:spPr>
        <p:txBody>
          <a:bodyPr lIns="0" tIns="0" rIns="0" bIns="0" rtlCol="0" anchor="t">
            <a:spAutoFit/>
          </a:bodyPr>
          <a:lstStyle/>
          <a:p>
            <a:pPr algn="ctr">
              <a:lnSpc>
                <a:spcPts val="2300"/>
              </a:lnSpc>
              <a:spcBef>
                <a:spcPct val="0"/>
              </a:spcBef>
            </a:pPr>
            <a:r>
              <a:rPr lang="en-US" sz="200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53904" y="1705896"/>
            <a:ext cx="12191999" cy="430887"/>
          </a:xfrm>
          <a:prstGeom prst="rect">
            <a:avLst/>
          </a:prstGeom>
        </p:spPr>
        <p:txBody>
          <a:bodyPr wrap="square" lIns="0" tIns="0" rIns="0" bIns="0" rtlCol="0" anchor="t">
            <a:spAutoFit/>
          </a:bodyPr>
          <a:lstStyle/>
          <a:p>
            <a:pPr algn="ctr"/>
            <a:r>
              <a:rPr lang="en-US" sz="2800">
                <a:solidFill>
                  <a:srgbClr val="2B4A9D"/>
                </a:solidFill>
                <a:latin typeface="Arial Bold"/>
              </a:rPr>
              <a:t>An Efficiently Revocable Cloud-based Access Control</a:t>
            </a:r>
          </a:p>
        </p:txBody>
      </p:sp>
      <p:sp>
        <p:nvSpPr>
          <p:cNvPr id="11" name="TextBox 10">
            <a:extLst>
              <a:ext uri="{FF2B5EF4-FFF2-40B4-BE49-F238E27FC236}">
                <a16:creationId xmlns:a16="http://schemas.microsoft.com/office/drawing/2014/main" id="{69F43A58-E8D6-D49B-FDDB-E6049DB745FD}"/>
              </a:ext>
            </a:extLst>
          </p:cNvPr>
          <p:cNvSpPr txBox="1"/>
          <p:nvPr/>
        </p:nvSpPr>
        <p:spPr>
          <a:xfrm>
            <a:off x="-1" y="3032064"/>
            <a:ext cx="12191999" cy="770788"/>
          </a:xfrm>
          <a:prstGeom prst="rect">
            <a:avLst/>
          </a:prstGeom>
        </p:spPr>
        <p:txBody>
          <a:bodyPr wrap="square" lIns="0" tIns="0" rIns="0" bIns="0" rtlCol="0" anchor="t">
            <a:spAutoFit/>
          </a:bodyPr>
          <a:lstStyle/>
          <a:p>
            <a:pPr algn="ctr">
              <a:lnSpc>
                <a:spcPts val="6826"/>
              </a:lnSpc>
            </a:pPr>
            <a:r>
              <a:rPr lang="en-US" sz="4000">
                <a:solidFill>
                  <a:srgbClr val="DB5300"/>
                </a:solidFill>
                <a:latin typeface="Arial Bold"/>
              </a:rPr>
              <a:t>Khanadech Worapaluk</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615553"/>
          </a:xfrm>
          <a:prstGeom prst="rect">
            <a:avLst/>
          </a:prstGeom>
        </p:spPr>
        <p:txBody>
          <a:bodyPr lIns="0" tIns="0" rIns="0" bIns="0" rtlCol="0" anchor="t">
            <a:spAutoFit/>
          </a:bodyPr>
          <a:lstStyle/>
          <a:p>
            <a:pPr algn="ctr">
              <a:spcBef>
                <a:spcPct val="0"/>
              </a:spcBef>
            </a:pPr>
            <a:r>
              <a:rPr lang="en-US" sz="2000">
                <a:latin typeface="Arial Bold"/>
              </a:rPr>
              <a:t>28</a:t>
            </a:r>
            <a:r>
              <a:rPr lang="en-US" sz="2000" baseline="30000">
                <a:latin typeface="Arial Bold"/>
              </a:rPr>
              <a:t>th</a:t>
            </a:r>
            <a:r>
              <a:rPr lang="en-US" sz="2000">
                <a:latin typeface="Arial Bold"/>
              </a:rPr>
              <a:t> June-1</a:t>
            </a:r>
            <a:r>
              <a:rPr lang="en-US" sz="2000" baseline="30000">
                <a:latin typeface="Arial Bold"/>
              </a:rPr>
              <a:t>st</a:t>
            </a:r>
            <a:r>
              <a:rPr lang="en-US" sz="2000">
                <a:latin typeface="Arial Bold"/>
              </a:rPr>
              <a:t> July 2023</a:t>
            </a:r>
          </a:p>
          <a:p>
            <a:pPr algn="ctr"/>
            <a:r>
              <a:rPr lang="en-US" sz="2000" err="1">
                <a:latin typeface="Arial Bold"/>
              </a:rPr>
              <a:t>Naresuan</a:t>
            </a:r>
            <a:r>
              <a:rPr lang="en-US" sz="2000">
                <a:latin typeface="Arial Bold"/>
              </a:rPr>
              <a:t> University </a:t>
            </a:r>
            <a:r>
              <a:rPr lang="en-US" sz="2000" err="1">
                <a:latin typeface="Arial Bold"/>
              </a:rPr>
              <a:t>Phitsanulok</a:t>
            </a:r>
            <a:r>
              <a:rPr lang="en-US" sz="200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908619" y="4026471"/>
            <a:ext cx="6374758" cy="961802"/>
          </a:xfrm>
          <a:prstGeom prst="rect">
            <a:avLst/>
          </a:prstGeom>
        </p:spPr>
        <p:txBody>
          <a:bodyPr wrap="square" lIns="0" tIns="0" rIns="0" bIns="0" rtlCol="0" anchor="t">
            <a:spAutoFit/>
          </a:bodyPr>
          <a:lstStyle/>
          <a:p>
            <a:pPr algn="ctr">
              <a:lnSpc>
                <a:spcPts val="2499"/>
              </a:lnSpc>
              <a:spcBef>
                <a:spcPct val="0"/>
              </a:spcBef>
            </a:pPr>
            <a:r>
              <a:rPr lang="en-US" sz="2499" i="1" dirty="0">
                <a:solidFill>
                  <a:srgbClr val="000000"/>
                </a:solidFill>
                <a:latin typeface="Arial Italics"/>
              </a:rPr>
              <a:t>Sirindhorn International Institute of Technology (SIIT)</a:t>
            </a:r>
          </a:p>
          <a:p>
            <a:pPr algn="ctr">
              <a:lnSpc>
                <a:spcPts val="2499"/>
              </a:lnSpc>
              <a:spcBef>
                <a:spcPct val="0"/>
              </a:spcBef>
            </a:pPr>
            <a:r>
              <a:rPr lang="en-US" sz="2499" i="1" dirty="0">
                <a:solidFill>
                  <a:srgbClr val="000000"/>
                </a:solidFill>
                <a:latin typeface="Arial Italics"/>
              </a:rPr>
              <a:t>Thammasat University, Bangkok, Thailand</a:t>
            </a:r>
          </a:p>
        </p:txBody>
      </p:sp>
      <p:sp>
        <p:nvSpPr>
          <p:cNvPr id="2" name="TextBox 1">
            <a:extLst>
              <a:ext uri="{FF2B5EF4-FFF2-40B4-BE49-F238E27FC236}">
                <a16:creationId xmlns:a16="http://schemas.microsoft.com/office/drawing/2014/main" id="{D9AE1102-A286-6798-2112-148FE13A4CBB}"/>
              </a:ext>
            </a:extLst>
          </p:cNvPr>
          <p:cNvSpPr txBox="1"/>
          <p:nvPr/>
        </p:nvSpPr>
        <p:spPr>
          <a:xfrm>
            <a:off x="117692" y="2372204"/>
            <a:ext cx="12191999" cy="430887"/>
          </a:xfrm>
          <a:prstGeom prst="rect">
            <a:avLst/>
          </a:prstGeom>
        </p:spPr>
        <p:txBody>
          <a:bodyPr wrap="square" lIns="0" tIns="0" rIns="0" bIns="0" rtlCol="0" anchor="t">
            <a:spAutoFit/>
          </a:bodyPr>
          <a:lstStyle/>
          <a:p>
            <a:pPr algn="ctr"/>
            <a:r>
              <a:rPr lang="en-US" sz="2800">
                <a:solidFill>
                  <a:srgbClr val="2B4A9D"/>
                </a:solidFill>
                <a:latin typeface="Arial Bold"/>
              </a:rPr>
              <a:t>Using Proxy Re-encryption and Blockchain</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169AF-85E3-9C1A-B0B0-89C37FB365F4}"/>
              </a:ext>
            </a:extLst>
          </p:cNvPr>
          <p:cNvSpPr>
            <a:spLocks noGrp="1"/>
          </p:cNvSpPr>
          <p:nvPr>
            <p:ph type="title"/>
          </p:nvPr>
        </p:nvSpPr>
        <p:spPr>
          <a:xfrm>
            <a:off x="5894962" y="479493"/>
            <a:ext cx="5458838" cy="1325563"/>
          </a:xfrm>
        </p:spPr>
        <p:txBody>
          <a:bodyPr>
            <a:normAutofit/>
          </a:bodyPr>
          <a:lstStyle/>
          <a:p>
            <a:r>
              <a:rPr lang="en-US"/>
              <a:t>Decryption</a:t>
            </a:r>
          </a:p>
        </p:txBody>
      </p:sp>
      <p:sp>
        <p:nvSpPr>
          <p:cNvPr id="17"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10619B-C8B4-F3C7-45FB-08E48C149174}"/>
              </a:ext>
            </a:extLst>
          </p:cNvPr>
          <p:cNvSpPr>
            <a:spLocks noGrp="1"/>
          </p:cNvSpPr>
          <p:nvPr>
            <p:ph idx="1"/>
          </p:nvPr>
        </p:nvSpPr>
        <p:spPr>
          <a:xfrm>
            <a:off x="5894962" y="1984443"/>
            <a:ext cx="5458838" cy="4192520"/>
          </a:xfrm>
        </p:spPr>
        <p:txBody>
          <a:bodyPr>
            <a:normAutofit/>
          </a:bodyPr>
          <a:lstStyle/>
          <a:p>
            <a:r>
              <a:rPr lang="en-US" sz="2000" dirty="0">
                <a:effectLst/>
                <a:latin typeface="+mn-lt"/>
                <a:ea typeface="SimSun" panose="02010600030101010101" pitchFamily="2" charset="-122"/>
              </a:rPr>
              <a:t>The DU does the decryption after the successful authentication via the </a:t>
            </a:r>
            <a:r>
              <a:rPr lang="en-US" sz="2000" i="1" dirty="0">
                <a:solidFill>
                  <a:srgbClr val="0E101A"/>
                </a:solidFill>
                <a:effectLst/>
                <a:latin typeface="+mn-lt"/>
                <a:ea typeface="SimSun" panose="02010600030101010101" pitchFamily="2" charset="-122"/>
              </a:rPr>
              <a:t>Authentication Contract </a:t>
            </a:r>
            <a:r>
              <a:rPr lang="en-US" sz="2000" dirty="0">
                <a:solidFill>
                  <a:srgbClr val="0E101A"/>
                </a:solidFill>
                <a:effectLst/>
                <a:latin typeface="+mn-lt"/>
                <a:ea typeface="SimSun" panose="02010600030101010101" pitchFamily="2" charset="-122"/>
              </a:rPr>
              <a:t>and retrieves the ciphertext</a:t>
            </a:r>
            <a:r>
              <a:rPr lang="en-US" sz="2000" dirty="0">
                <a:effectLst/>
                <a:latin typeface="+mn-lt"/>
                <a:ea typeface="SimSun" panose="02010600030101010101" pitchFamily="2" charset="-122"/>
              </a:rPr>
              <a:t>. Here, the blockchain returns the </a:t>
            </a:r>
            <a:r>
              <a:rPr lang="en-US" sz="2000" i="1" dirty="0" err="1">
                <a:effectLst/>
                <a:latin typeface="+mn-lt"/>
                <a:ea typeface="SimSun" panose="02010600030101010101" pitchFamily="2" charset="-122"/>
              </a:rPr>
              <a:t>CT</a:t>
            </a:r>
            <a:r>
              <a:rPr lang="en-US" sz="2000" i="1" baseline="-25000" dirty="0" err="1">
                <a:effectLst/>
                <a:latin typeface="+mn-lt"/>
                <a:ea typeface="SimSun" panose="02010600030101010101" pitchFamily="2" charset="-122"/>
              </a:rPr>
              <a:t>k</a:t>
            </a:r>
            <a:r>
              <a:rPr lang="en-US" sz="2000" dirty="0">
                <a:effectLst/>
                <a:latin typeface="+mn-lt"/>
                <a:ea typeface="SimSun" panose="02010600030101010101" pitchFamily="2" charset="-122"/>
              </a:rPr>
              <a:t> and their corresponding </a:t>
            </a:r>
            <a:r>
              <a:rPr lang="en-US" sz="2000" i="1" dirty="0">
                <a:effectLst/>
                <a:latin typeface="+mn-lt"/>
                <a:ea typeface="SimSun" panose="02010600030101010101" pitchFamily="2" charset="-122"/>
              </a:rPr>
              <a:t>URL</a:t>
            </a:r>
            <a:r>
              <a:rPr lang="en-US" sz="2000" dirty="0">
                <a:effectLst/>
                <a:latin typeface="+mn-lt"/>
                <a:ea typeface="SimSun" panose="02010600030101010101" pitchFamily="2" charset="-122"/>
              </a:rPr>
              <a:t> to the DU and records the access transaction.</a:t>
            </a:r>
            <a:endParaRPr lang="en-US" sz="2000" dirty="0">
              <a:latin typeface="+mn-lt"/>
            </a:endParaRPr>
          </a:p>
          <a:p>
            <a:r>
              <a:rPr lang="en-US" sz="2000" dirty="0">
                <a:latin typeface="+mn-lt"/>
              </a:rPr>
              <a:t>CP-ABE Decryption:</a:t>
            </a:r>
          </a:p>
          <a:p>
            <a:pPr lvl="1"/>
            <a:r>
              <a:rPr lang="en-US" sz="2000" i="1" dirty="0">
                <a:effectLst/>
                <a:latin typeface="+mn-lt"/>
              </a:rPr>
              <a:t>DEC</a:t>
            </a:r>
            <a:r>
              <a:rPr lang="en-US" sz="2000" i="1" baseline="-25000" dirty="0">
                <a:latin typeface="+mn-lt"/>
                <a:cs typeface="Angsana New" panose="02020603050405020304" pitchFamily="18" charset="-34"/>
              </a:rPr>
              <a:t>CP-ABE</a:t>
            </a:r>
            <a:r>
              <a:rPr lang="en-US" sz="2000" dirty="0">
                <a:effectLst/>
                <a:latin typeface="+mn-lt"/>
              </a:rPr>
              <a:t>(SK</a:t>
            </a:r>
            <a:r>
              <a:rPr lang="en-US" sz="2000" baseline="-25000" dirty="0">
                <a:effectLst/>
                <a:latin typeface="+mn-lt"/>
              </a:rPr>
              <a:t>DU</a:t>
            </a:r>
            <a:r>
              <a:rPr lang="en-US" sz="2000" dirty="0">
                <a:effectLst/>
                <a:latin typeface="+mn-lt"/>
              </a:rPr>
              <a:t>, CT</a:t>
            </a:r>
            <a:r>
              <a:rPr lang="en-US" sz="2000" baseline="-25000" dirty="0">
                <a:effectLst/>
                <a:latin typeface="+mn-lt"/>
              </a:rPr>
              <a:t>K</a:t>
            </a:r>
            <a:r>
              <a:rPr lang="en-US" sz="2000" dirty="0">
                <a:effectLst/>
                <a:latin typeface="+mn-lt"/>
              </a:rPr>
              <a:t>) → </a:t>
            </a:r>
            <a:r>
              <a:rPr lang="en-US" sz="2000" i="1" dirty="0">
                <a:effectLst/>
                <a:latin typeface="+mn-lt"/>
              </a:rPr>
              <a:t>AES_Key</a:t>
            </a:r>
            <a:endParaRPr lang="en-US" sz="2000" i="1" dirty="0">
              <a:latin typeface="+mn-lt"/>
            </a:endParaRPr>
          </a:p>
          <a:p>
            <a:r>
              <a:rPr lang="en-US" sz="2000" dirty="0">
                <a:latin typeface="+mn-lt"/>
              </a:rPr>
              <a:t>AES symmetric key Decryption:</a:t>
            </a:r>
          </a:p>
          <a:p>
            <a:pPr lvl="1"/>
            <a:r>
              <a:rPr lang="en-US" sz="2000" i="1" dirty="0">
                <a:effectLst/>
                <a:latin typeface="+mn-lt"/>
              </a:rPr>
              <a:t>DEC</a:t>
            </a:r>
            <a:r>
              <a:rPr lang="en-US" sz="2000" i="1" baseline="-25000" dirty="0">
                <a:effectLst/>
                <a:latin typeface="+mn-lt"/>
                <a:cs typeface="Angsana New" panose="02020603050405020304" pitchFamily="18" charset="-34"/>
              </a:rPr>
              <a:t>AES</a:t>
            </a:r>
            <a:r>
              <a:rPr lang="en-US" sz="2000" dirty="0">
                <a:effectLst/>
                <a:latin typeface="+mn-lt"/>
              </a:rPr>
              <a:t>(AES_Key,</a:t>
            </a:r>
            <a:r>
              <a:rPr lang="en-US" sz="2000" baseline="-25000" dirty="0">
                <a:effectLst/>
                <a:latin typeface="+mn-lt"/>
              </a:rPr>
              <a:t> </a:t>
            </a:r>
            <a:r>
              <a:rPr lang="en-US" sz="2000" dirty="0">
                <a:effectLst/>
                <a:latin typeface="+mn-lt"/>
              </a:rPr>
              <a:t>CT</a:t>
            </a:r>
            <a:r>
              <a:rPr lang="en-US" sz="2000" baseline="-25000" dirty="0">
                <a:effectLst/>
                <a:latin typeface="+mn-lt"/>
              </a:rPr>
              <a:t>M</a:t>
            </a:r>
            <a:r>
              <a:rPr lang="en-US" sz="2000" dirty="0">
                <a:effectLst/>
                <a:latin typeface="+mn-lt"/>
              </a:rPr>
              <a:t> ) → </a:t>
            </a:r>
            <a:r>
              <a:rPr lang="en-US" sz="2000" i="1" dirty="0">
                <a:effectLst/>
                <a:latin typeface="+mn-lt"/>
              </a:rPr>
              <a:t>M</a:t>
            </a:r>
          </a:p>
          <a:p>
            <a:endParaRPr lang="en-US" sz="2000" dirty="0">
              <a:latin typeface="+mn-lt"/>
            </a:endParaRPr>
          </a:p>
        </p:txBody>
      </p:sp>
      <p:graphicFrame>
        <p:nvGraphicFramePr>
          <p:cNvPr id="19" name="Table 18">
            <a:extLst>
              <a:ext uri="{FF2B5EF4-FFF2-40B4-BE49-F238E27FC236}">
                <a16:creationId xmlns:a16="http://schemas.microsoft.com/office/drawing/2014/main" id="{04C62B6E-53F6-83AF-9C72-946ED7E2AE14}"/>
              </a:ext>
            </a:extLst>
          </p:cNvPr>
          <p:cNvGraphicFramePr>
            <a:graphicFrameLocks noGrp="1"/>
          </p:cNvGraphicFramePr>
          <p:nvPr>
            <p:extLst>
              <p:ext uri="{D42A27DB-BD31-4B8C-83A1-F6EECF244321}">
                <p14:modId xmlns:p14="http://schemas.microsoft.com/office/powerpoint/2010/main" val="205230762"/>
              </p:ext>
            </p:extLst>
          </p:nvPr>
        </p:nvGraphicFramePr>
        <p:xfrm>
          <a:off x="592569" y="3233172"/>
          <a:ext cx="4782312" cy="1920240"/>
        </p:xfrm>
        <a:graphic>
          <a:graphicData uri="http://schemas.openxmlformats.org/drawingml/2006/table">
            <a:tbl>
              <a:tblPr firstRow="1" firstCol="1" bandRow="1">
                <a:tableStyleId>{9D7B26C5-4107-4FEC-AEDC-1716B250A1EF}</a:tableStyleId>
              </a:tblPr>
              <a:tblGrid>
                <a:gridCol w="4782312">
                  <a:extLst>
                    <a:ext uri="{9D8B030D-6E8A-4147-A177-3AD203B41FA5}">
                      <a16:colId xmlns:a16="http://schemas.microsoft.com/office/drawing/2014/main" val="466867875"/>
                    </a:ext>
                  </a:extLst>
                </a:gridCol>
              </a:tblGrid>
              <a:tr h="0">
                <a:tc>
                  <a:txBody>
                    <a:bodyPr/>
                    <a:lstStyle/>
                    <a:p>
                      <a:pPr algn="l"/>
                      <a:r>
                        <a:rPr lang="en-US" sz="1800">
                          <a:effectLst/>
                        </a:rPr>
                        <a:t>Algorithm 3: Authentication( )</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2758862880"/>
                  </a:ext>
                </a:extLst>
              </a:tr>
              <a:tr h="45088">
                <a:tc>
                  <a:txBody>
                    <a:bodyPr/>
                    <a:lstStyle/>
                    <a:p>
                      <a:pPr algn="l"/>
                      <a:r>
                        <a:rPr lang="en-US" sz="1800">
                          <a:effectLst/>
                        </a:rPr>
                        <a:t>Input: null</a:t>
                      </a:r>
                    </a:p>
                    <a:p>
                      <a:pPr algn="l"/>
                      <a:r>
                        <a:rPr lang="en-US" sz="1800">
                          <a:effectLst/>
                        </a:rPr>
                        <a:t>Output: Bool</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1424820818"/>
                  </a:ext>
                </a:extLst>
              </a:tr>
              <a:tr h="0">
                <a:tc>
                  <a:txBody>
                    <a:bodyPr/>
                    <a:lstStyle/>
                    <a:p>
                      <a:pPr algn="l"/>
                      <a:r>
                        <a:rPr lang="en-US" sz="1800">
                          <a:effectLst/>
                        </a:rPr>
                        <a:t>If </a:t>
                      </a:r>
                      <a:r>
                        <a:rPr lang="en-US" sz="1800" i="1">
                          <a:effectLst/>
                        </a:rPr>
                        <a:t>USER</a:t>
                      </a:r>
                      <a:r>
                        <a:rPr lang="en-US" sz="1800">
                          <a:effectLst/>
                        </a:rPr>
                        <a:t> is in </a:t>
                      </a:r>
                      <a:r>
                        <a:rPr lang="en-US" sz="1800" i="1">
                          <a:effectLst/>
                        </a:rPr>
                        <a:t>Revocation List[] </a:t>
                      </a:r>
                      <a:r>
                        <a:rPr lang="en-US" sz="1800">
                          <a:effectLst/>
                        </a:rPr>
                        <a:t>then</a:t>
                      </a:r>
                    </a:p>
                    <a:p>
                      <a:pPr algn="l"/>
                      <a:r>
                        <a:rPr lang="en-US" sz="1800">
                          <a:effectLst/>
                        </a:rPr>
                        <a:t>      Return false and terminate connection;</a:t>
                      </a:r>
                    </a:p>
                    <a:p>
                      <a:pPr algn="l"/>
                      <a:r>
                        <a:rPr lang="en-US" sz="1800">
                          <a:effectLst/>
                        </a:rPr>
                        <a:t> Else</a:t>
                      </a:r>
                    </a:p>
                    <a:p>
                      <a:pPr algn="l"/>
                      <a:r>
                        <a:rPr lang="en-US" sz="1800">
                          <a:effectLst/>
                        </a:rPr>
                        <a:t> Return true</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487087306"/>
                  </a:ext>
                </a:extLst>
              </a:tr>
            </a:tbl>
          </a:graphicData>
        </a:graphic>
      </p:graphicFrame>
      <p:graphicFrame>
        <p:nvGraphicFramePr>
          <p:cNvPr id="21" name="Table 20">
            <a:extLst>
              <a:ext uri="{FF2B5EF4-FFF2-40B4-BE49-F238E27FC236}">
                <a16:creationId xmlns:a16="http://schemas.microsoft.com/office/drawing/2014/main" id="{E0FAAF82-E979-49D4-E736-1835609A3AAA}"/>
              </a:ext>
            </a:extLst>
          </p:cNvPr>
          <p:cNvGraphicFramePr>
            <a:graphicFrameLocks noGrp="1"/>
          </p:cNvGraphicFramePr>
          <p:nvPr>
            <p:extLst>
              <p:ext uri="{D42A27DB-BD31-4B8C-83A1-F6EECF244321}">
                <p14:modId xmlns:p14="http://schemas.microsoft.com/office/powerpoint/2010/main" val="562373109"/>
              </p:ext>
            </p:extLst>
          </p:nvPr>
        </p:nvGraphicFramePr>
        <p:xfrm>
          <a:off x="592569" y="707776"/>
          <a:ext cx="4782312" cy="2194560"/>
        </p:xfrm>
        <a:graphic>
          <a:graphicData uri="http://schemas.openxmlformats.org/drawingml/2006/table">
            <a:tbl>
              <a:tblPr firstRow="1" firstCol="1" bandRow="1">
                <a:tableStyleId>{9D7B26C5-4107-4FEC-AEDC-1716B250A1EF}</a:tableStyleId>
              </a:tblPr>
              <a:tblGrid>
                <a:gridCol w="4782312">
                  <a:extLst>
                    <a:ext uri="{9D8B030D-6E8A-4147-A177-3AD203B41FA5}">
                      <a16:colId xmlns:a16="http://schemas.microsoft.com/office/drawing/2014/main" val="1508360769"/>
                    </a:ext>
                  </a:extLst>
                </a:gridCol>
              </a:tblGrid>
              <a:tr h="0">
                <a:tc>
                  <a:txBody>
                    <a:bodyPr/>
                    <a:lstStyle/>
                    <a:p>
                      <a:pPr algn="l"/>
                      <a:r>
                        <a:rPr lang="en-US" sz="1800">
                          <a:effectLst/>
                        </a:rPr>
                        <a:t>Algorithm 2: CT</a:t>
                      </a:r>
                      <a:r>
                        <a:rPr lang="en-US" sz="1800" baseline="-25000">
                          <a:effectLst/>
                        </a:rPr>
                        <a:t>K</a:t>
                      </a:r>
                      <a:r>
                        <a:rPr lang="en-US" sz="1800">
                          <a:effectLst/>
                        </a:rPr>
                        <a:t> Query(Index)</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4010130094"/>
                  </a:ext>
                </a:extLst>
              </a:tr>
              <a:tr h="0">
                <a:tc>
                  <a:txBody>
                    <a:bodyPr/>
                    <a:lstStyle/>
                    <a:p>
                      <a:pPr algn="l"/>
                      <a:r>
                        <a:rPr lang="en-US" sz="1800">
                          <a:effectLst/>
                        </a:rPr>
                        <a:t>Input: Index</a:t>
                      </a:r>
                    </a:p>
                    <a:p>
                      <a:pPr algn="l"/>
                      <a:r>
                        <a:rPr lang="en-US" sz="1800">
                          <a:effectLst/>
                        </a:rPr>
                        <a:t>Output: CT</a:t>
                      </a:r>
                      <a:r>
                        <a:rPr lang="en-US" sz="1800" baseline="-25000">
                          <a:effectLst/>
                        </a:rPr>
                        <a:t>K</a:t>
                      </a:r>
                      <a:r>
                        <a:rPr lang="en-US" sz="1800">
                          <a:effectLst/>
                        </a:rPr>
                        <a:t> and URL or NULL</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258121803"/>
                  </a:ext>
                </a:extLst>
              </a:tr>
              <a:tr h="0">
                <a:tc>
                  <a:txBody>
                    <a:bodyPr/>
                    <a:lstStyle/>
                    <a:p>
                      <a:pPr algn="l"/>
                      <a:r>
                        <a:rPr lang="th-TH" sz="1800">
                          <a:effectLst/>
                        </a:rPr>
                        <a:t> </a:t>
                      </a:r>
                      <a:r>
                        <a:rPr lang="en-US" sz="1800">
                          <a:effectLst/>
                        </a:rPr>
                        <a:t>If </a:t>
                      </a:r>
                      <a:r>
                        <a:rPr lang="en-US" sz="1800" err="1">
                          <a:effectLst/>
                        </a:rPr>
                        <a:t>CT</a:t>
                      </a:r>
                      <a:r>
                        <a:rPr lang="en-US" sz="1800" baseline="-25000" err="1">
                          <a:effectLst/>
                        </a:rPr>
                        <a:t>K</a:t>
                      </a:r>
                      <a:r>
                        <a:rPr lang="en-US" sz="1800" err="1">
                          <a:effectLst/>
                        </a:rPr>
                        <a:t>Index</a:t>
                      </a:r>
                      <a:r>
                        <a:rPr lang="en-US" sz="1800">
                          <a:effectLst/>
                        </a:rPr>
                        <a:t>[Index].CT</a:t>
                      </a:r>
                      <a:r>
                        <a:rPr lang="en-US" sz="1800" baseline="-25000">
                          <a:effectLst/>
                        </a:rPr>
                        <a:t>K  </a:t>
                      </a:r>
                      <a:r>
                        <a:rPr lang="en-US" sz="1800">
                          <a:effectLst/>
                        </a:rPr>
                        <a:t>is not exist then</a:t>
                      </a:r>
                    </a:p>
                    <a:p>
                      <a:pPr algn="l"/>
                      <a:r>
                        <a:rPr lang="en-US" sz="1800">
                          <a:effectLst/>
                        </a:rPr>
                        <a:t>      Return NULL </a:t>
                      </a:r>
                    </a:p>
                    <a:p>
                      <a:pPr algn="l"/>
                      <a:r>
                        <a:rPr lang="th-TH" sz="1800">
                          <a:effectLst/>
                        </a:rPr>
                        <a:t> </a:t>
                      </a:r>
                      <a:r>
                        <a:rPr lang="en-US" sz="1800">
                          <a:effectLst/>
                        </a:rPr>
                        <a:t>Else</a:t>
                      </a:r>
                    </a:p>
                    <a:p>
                      <a:pPr algn="l"/>
                      <a:r>
                        <a:rPr lang="en-US" sz="1800">
                          <a:effectLst/>
                        </a:rPr>
                        <a:t>       Return </a:t>
                      </a:r>
                      <a:r>
                        <a:rPr lang="en-US" sz="1800" err="1">
                          <a:effectLst/>
                        </a:rPr>
                        <a:t>CT</a:t>
                      </a:r>
                      <a:r>
                        <a:rPr lang="en-US" sz="1800" baseline="-25000" err="1">
                          <a:effectLst/>
                        </a:rPr>
                        <a:t>K</a:t>
                      </a:r>
                      <a:r>
                        <a:rPr lang="en-US" sz="1800" err="1">
                          <a:effectLst/>
                        </a:rPr>
                        <a:t>Index</a:t>
                      </a:r>
                      <a:r>
                        <a:rPr lang="en-US" sz="1800">
                          <a:effectLst/>
                        </a:rPr>
                        <a:t>[Index].CT</a:t>
                      </a:r>
                      <a:r>
                        <a:rPr lang="en-US" sz="1800" baseline="-25000">
                          <a:effectLst/>
                        </a:rPr>
                        <a:t>K </a:t>
                      </a:r>
                      <a:r>
                        <a:rPr lang="en-US" sz="1800">
                          <a:effectLst/>
                        </a:rPr>
                        <a:t>and                                                                            </a:t>
                      </a:r>
                      <a:r>
                        <a:rPr lang="en-US" sz="1800" err="1">
                          <a:effectLst/>
                        </a:rPr>
                        <a:t>CT</a:t>
                      </a:r>
                      <a:r>
                        <a:rPr lang="en-US" sz="1800" baseline="-25000" err="1">
                          <a:effectLst/>
                        </a:rPr>
                        <a:t>K</a:t>
                      </a:r>
                      <a:r>
                        <a:rPr lang="en-US" sz="1800" err="1">
                          <a:effectLst/>
                        </a:rPr>
                        <a:t>Index</a:t>
                      </a:r>
                      <a:r>
                        <a:rPr lang="en-US" sz="1800">
                          <a:effectLst/>
                        </a:rPr>
                        <a:t>[Index].CT</a:t>
                      </a:r>
                      <a:r>
                        <a:rPr lang="en-US" sz="1800" baseline="-25000">
                          <a:effectLst/>
                        </a:rPr>
                        <a:t>K</a:t>
                      </a:r>
                      <a:r>
                        <a:rPr lang="en-US" sz="1800">
                          <a:effectLst/>
                        </a:rPr>
                        <a:t>_URL</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728681959"/>
                  </a:ext>
                </a:extLst>
              </a:tr>
            </a:tbl>
          </a:graphicData>
        </a:graphic>
      </p:graphicFrame>
    </p:spTree>
    <p:extLst>
      <p:ext uri="{BB962C8B-B14F-4D97-AF65-F5344CB8AC3E}">
        <p14:creationId xmlns:p14="http://schemas.microsoft.com/office/powerpoint/2010/main" val="127989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2EB41A1-1C4F-A1E7-6C77-1D9459D708AD}"/>
              </a:ext>
            </a:extLst>
          </p:cNvPr>
          <p:cNvSpPr>
            <a:spLocks noGrp="1"/>
          </p:cNvSpPr>
          <p:nvPr>
            <p:ph type="title"/>
          </p:nvPr>
        </p:nvSpPr>
        <p:spPr>
          <a:xfrm>
            <a:off x="838200" y="365125"/>
            <a:ext cx="5387502" cy="1325563"/>
          </a:xfrm>
        </p:spPr>
        <p:txBody>
          <a:bodyPr>
            <a:normAutofit/>
          </a:bodyPr>
          <a:lstStyle/>
          <a:p>
            <a:r>
              <a:rPr lang="en-US"/>
              <a:t>Revocation</a:t>
            </a:r>
            <a:r>
              <a:rPr lang="en-TH"/>
              <a:t> </a:t>
            </a:r>
            <a:br>
              <a:rPr lang="en-TH"/>
            </a:br>
            <a:r>
              <a:rPr lang="en-TH"/>
              <a:t>(User &amp; Attribute)</a:t>
            </a:r>
            <a:endParaRPr lang="en-US"/>
          </a:p>
        </p:txBody>
      </p:sp>
      <p:pic>
        <p:nvPicPr>
          <p:cNvPr id="6" name="Picture 5">
            <a:extLst>
              <a:ext uri="{FF2B5EF4-FFF2-40B4-BE49-F238E27FC236}">
                <a16:creationId xmlns:a16="http://schemas.microsoft.com/office/drawing/2014/main" id="{570C21F7-FA10-8D3C-B43A-11334EF06428}"/>
              </a:ext>
            </a:extLst>
          </p:cNvPr>
          <p:cNvPicPr>
            <a:picLocks noChangeAspect="1"/>
          </p:cNvPicPr>
          <p:nvPr/>
        </p:nvPicPr>
        <p:blipFill rotWithShape="1">
          <a:blip r:embed="rId2"/>
          <a:srcRect l="24228" r="2094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1CE43D8-7756-B316-4AF7-51CC775783A5}"/>
              </a:ext>
            </a:extLst>
          </p:cNvPr>
          <p:cNvGraphicFramePr>
            <a:graphicFrameLocks noGrp="1"/>
          </p:cNvGraphicFramePr>
          <p:nvPr>
            <p:ph idx="1"/>
            <p:extLst>
              <p:ext uri="{D42A27DB-BD31-4B8C-83A1-F6EECF244321}">
                <p14:modId xmlns:p14="http://schemas.microsoft.com/office/powerpoint/2010/main" val="1627283357"/>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Down 3">
            <a:extLst>
              <a:ext uri="{FF2B5EF4-FFF2-40B4-BE49-F238E27FC236}">
                <a16:creationId xmlns:a16="http://schemas.microsoft.com/office/drawing/2014/main" id="{DC7829C7-7D8B-FC4D-06EC-EC4E949638A4}"/>
              </a:ext>
            </a:extLst>
          </p:cNvPr>
          <p:cNvSpPr/>
          <p:nvPr/>
        </p:nvSpPr>
        <p:spPr>
          <a:xfrm>
            <a:off x="5423026" y="2616451"/>
            <a:ext cx="461726" cy="64279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F10C909-E635-4B09-26C8-8C795522ED1F}"/>
              </a:ext>
            </a:extLst>
          </p:cNvPr>
          <p:cNvSpPr/>
          <p:nvPr/>
        </p:nvSpPr>
        <p:spPr>
          <a:xfrm>
            <a:off x="5423026" y="3734214"/>
            <a:ext cx="461726" cy="64279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9459F0D-9A41-E292-4049-8052611FB574}"/>
              </a:ext>
            </a:extLst>
          </p:cNvPr>
          <p:cNvSpPr/>
          <p:nvPr/>
        </p:nvSpPr>
        <p:spPr>
          <a:xfrm>
            <a:off x="5423026" y="4928429"/>
            <a:ext cx="461726" cy="64279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Callout: Left Arrow 2">
            <a:extLst>
              <a:ext uri="{FF2B5EF4-FFF2-40B4-BE49-F238E27FC236}">
                <a16:creationId xmlns:a16="http://schemas.microsoft.com/office/drawing/2014/main" id="{C05856F7-2BEB-D297-CE00-45B9DA639C36}"/>
              </a:ext>
            </a:extLst>
          </p:cNvPr>
          <p:cNvSpPr/>
          <p:nvPr/>
        </p:nvSpPr>
        <p:spPr>
          <a:xfrm>
            <a:off x="6225701" y="2880814"/>
            <a:ext cx="3271383" cy="1035120"/>
          </a:xfrm>
          <a:prstGeom prst="left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This step only required for User Revocation</a:t>
            </a:r>
          </a:p>
        </p:txBody>
      </p:sp>
    </p:spTree>
    <p:extLst>
      <p:ext uri="{BB962C8B-B14F-4D97-AF65-F5344CB8AC3E}">
        <p14:creationId xmlns:p14="http://schemas.microsoft.com/office/powerpoint/2010/main" val="348170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FB1C8-8E0C-6AD6-F8C5-0EDD221739A1}"/>
              </a:ext>
            </a:extLst>
          </p:cNvPr>
          <p:cNvSpPr>
            <a:spLocks noGrp="1"/>
          </p:cNvSpPr>
          <p:nvPr>
            <p:ph type="title"/>
          </p:nvPr>
        </p:nvSpPr>
        <p:spPr>
          <a:xfrm>
            <a:off x="793662" y="386930"/>
            <a:ext cx="10066122" cy="1298448"/>
          </a:xfrm>
        </p:spPr>
        <p:txBody>
          <a:bodyPr anchor="b">
            <a:normAutofit fontScale="90000"/>
          </a:bodyPr>
          <a:lstStyle/>
          <a:p>
            <a:r>
              <a:rPr lang="en-US" sz="4800"/>
              <a:t>Affected CT</a:t>
            </a:r>
            <a:r>
              <a:rPr lang="en-US" sz="4800" baseline="-25000"/>
              <a:t>K</a:t>
            </a:r>
            <a:r>
              <a:rPr lang="en-US" sz="4800"/>
              <a:t> Retrieval </a:t>
            </a:r>
            <a:br>
              <a:rPr lang="en-US" sz="4800"/>
            </a:br>
            <a:r>
              <a:rPr lang="en-US" sz="4800"/>
              <a:t>(User Revocation)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9E5A76-AB42-4119-A282-E8086D34A32F}"/>
              </a:ext>
            </a:extLst>
          </p:cNvPr>
          <p:cNvSpPr>
            <a:spLocks noGrp="1"/>
          </p:cNvSpPr>
          <p:nvPr>
            <p:ph idx="1"/>
          </p:nvPr>
        </p:nvSpPr>
        <p:spPr>
          <a:xfrm>
            <a:off x="793661" y="2599509"/>
            <a:ext cx="4530898" cy="3639450"/>
          </a:xfrm>
        </p:spPr>
        <p:txBody>
          <a:bodyPr anchor="ctr">
            <a:normAutofit/>
          </a:bodyPr>
          <a:lstStyle/>
          <a:p>
            <a:r>
              <a:rPr lang="en-US" sz="2000">
                <a:latin typeface="+mn-lt"/>
                <a:ea typeface="SimSun" panose="02010600030101010101" pitchFamily="2" charset="-122"/>
              </a:rPr>
              <a:t>Proxy </a:t>
            </a:r>
            <a:r>
              <a:rPr lang="en-US" sz="2000">
                <a:effectLst/>
                <a:latin typeface="+mn-lt"/>
                <a:ea typeface="SimSun" panose="02010600030101010101" pitchFamily="2" charset="-122"/>
              </a:rPr>
              <a:t>connects to the blockchain and checks what ciphertexts the revoked user can access. Then, the blockchain retrieves the </a:t>
            </a:r>
            <a:r>
              <a:rPr lang="en-US" sz="2000" i="1">
                <a:effectLst/>
                <a:latin typeface="+mn-lt"/>
                <a:ea typeface="SimSun" panose="02010600030101010101" pitchFamily="2" charset="-122"/>
              </a:rPr>
              <a:t>CT</a:t>
            </a:r>
            <a:r>
              <a:rPr lang="en-US" sz="2000" i="1" baseline="-25000">
                <a:effectLst/>
                <a:latin typeface="+mn-lt"/>
                <a:ea typeface="SimSun" panose="02010600030101010101" pitchFamily="2" charset="-122"/>
              </a:rPr>
              <a:t>K</a:t>
            </a:r>
            <a:r>
              <a:rPr lang="en-US" sz="2000" i="1">
                <a:effectLst/>
                <a:latin typeface="+mn-lt"/>
                <a:ea typeface="SimSun" panose="02010600030101010101" pitchFamily="2" charset="-122"/>
              </a:rPr>
              <a:t>, Index, </a:t>
            </a:r>
            <a:r>
              <a:rPr lang="en-US" sz="2000">
                <a:effectLst/>
                <a:latin typeface="+mn-lt"/>
                <a:ea typeface="SimSun" panose="02010600030101010101" pitchFamily="2" charset="-122"/>
              </a:rPr>
              <a:t>and </a:t>
            </a:r>
            <a:r>
              <a:rPr lang="en-US" sz="2000" i="1">
                <a:effectLst/>
                <a:latin typeface="+mn-lt"/>
                <a:ea typeface="SimSun" panose="02010600030101010101" pitchFamily="2" charset="-122"/>
              </a:rPr>
              <a:t>URL</a:t>
            </a:r>
            <a:r>
              <a:rPr lang="en-US" sz="2000">
                <a:effectLst/>
                <a:latin typeface="+mn-lt"/>
                <a:ea typeface="SimSun" panose="02010600030101010101" pitchFamily="2" charset="-122"/>
              </a:rPr>
              <a:t> for the affected ciphertexts by running </a:t>
            </a:r>
            <a:r>
              <a:rPr lang="en-US" sz="2000" i="1">
                <a:effectLst/>
                <a:latin typeface="+mn-lt"/>
                <a:ea typeface="SimSun" panose="02010600030101010101" pitchFamily="2" charset="-122"/>
              </a:rPr>
              <a:t>Algorithm2</a:t>
            </a:r>
            <a:r>
              <a:rPr lang="en-US" sz="2000">
                <a:effectLst/>
                <a:latin typeface="+mn-lt"/>
                <a:ea typeface="SimSun" panose="02010600030101010101" pitchFamily="2" charset="-122"/>
              </a:rPr>
              <a:t> and returning them to the proxy. </a:t>
            </a:r>
          </a:p>
          <a:p>
            <a:endParaRPr lang="en-US" sz="2000">
              <a:latin typeface="+mn-lt"/>
            </a:endParaRPr>
          </a:p>
        </p:txBody>
      </p:sp>
      <p:pic>
        <p:nvPicPr>
          <p:cNvPr id="4" name="Picture 3" descr="Diagram&#10;&#10;Description automatically generated">
            <a:extLst>
              <a:ext uri="{FF2B5EF4-FFF2-40B4-BE49-F238E27FC236}">
                <a16:creationId xmlns:a16="http://schemas.microsoft.com/office/drawing/2014/main" id="{DF7FF83E-93FF-20A0-2333-3F5A8859E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1532" y="3124624"/>
            <a:ext cx="5150277" cy="2433506"/>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80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7C5E8-CF4F-ACC8-8E88-1CB0CA3E456B}"/>
              </a:ext>
            </a:extLst>
          </p:cNvPr>
          <p:cNvSpPr>
            <a:spLocks noGrp="1"/>
          </p:cNvSpPr>
          <p:nvPr>
            <p:ph type="title"/>
          </p:nvPr>
        </p:nvSpPr>
        <p:spPr>
          <a:xfrm>
            <a:off x="808638" y="386930"/>
            <a:ext cx="9236700" cy="1188950"/>
          </a:xfrm>
        </p:spPr>
        <p:txBody>
          <a:bodyPr anchor="b">
            <a:normAutofit/>
          </a:bodyPr>
          <a:lstStyle/>
          <a:p>
            <a:r>
              <a:rPr lang="en-US" sz="5400"/>
              <a:t>Re-Generate Symmetric Key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3E9D26-D1F2-3A56-73AD-F1758EEABD2D}"/>
              </a:ext>
            </a:extLst>
          </p:cNvPr>
          <p:cNvSpPr>
            <a:spLocks noGrp="1"/>
          </p:cNvSpPr>
          <p:nvPr>
            <p:ph idx="1"/>
          </p:nvPr>
        </p:nvSpPr>
        <p:spPr>
          <a:xfrm>
            <a:off x="793660" y="2599509"/>
            <a:ext cx="10143668" cy="3435531"/>
          </a:xfrm>
        </p:spPr>
        <p:txBody>
          <a:bodyPr anchor="ctr">
            <a:normAutofit/>
          </a:bodyPr>
          <a:lstStyle/>
          <a:p>
            <a:r>
              <a:rPr lang="en-US" sz="2400">
                <a:latin typeface="+mn-lt"/>
              </a:rPr>
              <a:t>Re-</a:t>
            </a:r>
            <a:r>
              <a:rPr lang="en-US" sz="2400" err="1">
                <a:latin typeface="+mn-lt"/>
              </a:rPr>
              <a:t>GenSymKey</a:t>
            </a:r>
            <a:r>
              <a:rPr lang="en-US" sz="2400">
                <a:latin typeface="+mn-lt"/>
              </a:rPr>
              <a:t>(</a:t>
            </a:r>
            <a:r>
              <a:rPr lang="en-US" sz="2400" i="1">
                <a:latin typeface="+mn-lt"/>
              </a:rPr>
              <a:t>Rs, r</a:t>
            </a:r>
            <a:r>
              <a:rPr lang="en-US" sz="2400">
                <a:latin typeface="+mn-lt"/>
              </a:rPr>
              <a:t>) </a:t>
            </a:r>
            <a:r>
              <a:rPr lang="en-US" sz="2400" b="1">
                <a:effectLst/>
                <a:latin typeface="+mn-lt"/>
                <a:ea typeface="Times New Roman" panose="02020603050405020304" pitchFamily="18" charset="0"/>
                <a:cs typeface="Angsana New" panose="02020603050405020304" pitchFamily="18" charset="-34"/>
              </a:rPr>
              <a:t>→</a:t>
            </a:r>
            <a:r>
              <a:rPr lang="en-US" sz="2400">
                <a:effectLst/>
                <a:latin typeface="+mn-lt"/>
                <a:ea typeface="Times New Roman" panose="02020603050405020304" pitchFamily="18" charset="0"/>
                <a:cs typeface="Angsana New" panose="02020603050405020304" pitchFamily="18" charset="-34"/>
              </a:rPr>
              <a:t> (</a:t>
            </a:r>
            <a:r>
              <a:rPr lang="en-US" sz="2400" i="1" err="1">
                <a:effectLst/>
                <a:latin typeface="+mn-lt"/>
                <a:ea typeface="Times New Roman" panose="02020603050405020304" pitchFamily="18" charset="0"/>
                <a:cs typeface="Angsana New" panose="02020603050405020304" pitchFamily="18" charset="-34"/>
              </a:rPr>
              <a:t>AES_Key</a:t>
            </a:r>
            <a:r>
              <a:rPr lang="en-US" sz="2400" i="1" baseline="-25000" err="1">
                <a:effectLst/>
                <a:latin typeface="+mn-lt"/>
                <a:ea typeface="Times New Roman" panose="02020603050405020304" pitchFamily="18" charset="0"/>
                <a:cs typeface="Angsana New" panose="02020603050405020304" pitchFamily="18" charset="-34"/>
              </a:rPr>
              <a:t>R</a:t>
            </a:r>
            <a:r>
              <a:rPr lang="en-US" sz="2400">
                <a:effectLst/>
                <a:latin typeface="+mn-lt"/>
                <a:ea typeface="Times New Roman" panose="02020603050405020304" pitchFamily="18" charset="0"/>
                <a:cs typeface="Angsana New" panose="02020603050405020304" pitchFamily="18" charset="-34"/>
              </a:rPr>
              <a:t>) </a:t>
            </a:r>
          </a:p>
          <a:p>
            <a:pPr lvl="1"/>
            <a:r>
              <a:rPr lang="en-US">
                <a:effectLst/>
                <a:latin typeface="+mn-lt"/>
                <a:ea typeface="Times New Roman" panose="02020603050405020304" pitchFamily="18" charset="0"/>
                <a:cs typeface="Angsana New" panose="02020603050405020304" pitchFamily="18" charset="-34"/>
              </a:rPr>
              <a:t>The algorithm takes random string </a:t>
            </a:r>
            <a:r>
              <a:rPr lang="en-US" i="1">
                <a:effectLst/>
                <a:latin typeface="+mn-lt"/>
                <a:ea typeface="Times New Roman" panose="02020603050405020304" pitchFamily="18" charset="0"/>
                <a:cs typeface="Angsana New" panose="02020603050405020304" pitchFamily="18" charset="-34"/>
              </a:rPr>
              <a:t>Rs </a:t>
            </a:r>
            <a:r>
              <a:rPr lang="en-US">
                <a:effectLst/>
                <a:latin typeface="+mn-lt"/>
                <a:ea typeface="Times New Roman" panose="02020603050405020304" pitchFamily="18" charset="0"/>
                <a:cs typeface="Angsana New" panose="02020603050405020304" pitchFamily="18" charset="-34"/>
              </a:rPr>
              <a:t>and a random parameter </a:t>
            </a:r>
            <a:r>
              <a:rPr lang="en-US" i="1">
                <a:effectLst/>
                <a:latin typeface="+mn-lt"/>
                <a:ea typeface="Times New Roman" panose="02020603050405020304" pitchFamily="18" charset="0"/>
                <a:cs typeface="Angsana New" panose="02020603050405020304" pitchFamily="18" charset="-34"/>
              </a:rPr>
              <a:t>r </a:t>
            </a:r>
            <a:r>
              <a:rPr lang="en-US">
                <a:effectLst/>
                <a:latin typeface="+mn-lt"/>
                <a:ea typeface="Times New Roman" panose="02020603050405020304" pitchFamily="18" charset="0"/>
                <a:cs typeface="Angsana New" panose="02020603050405020304" pitchFamily="18" charset="-34"/>
              </a:rPr>
              <a:t>as an input. Then the algorithm generates</a:t>
            </a:r>
            <a:r>
              <a:rPr lang="th-TH">
                <a:effectLst/>
                <a:latin typeface="+mn-lt"/>
                <a:ea typeface="Times New Roman" panose="02020603050405020304" pitchFamily="18" charset="0"/>
                <a:cs typeface="Angsana New" panose="02020603050405020304" pitchFamily="18" charset="-34"/>
              </a:rPr>
              <a:t> </a:t>
            </a:r>
            <a:r>
              <a:rPr lang="en-US">
                <a:effectLst/>
                <a:latin typeface="+mn-lt"/>
                <a:ea typeface="Times New Roman" panose="02020603050405020304" pitchFamily="18" charset="0"/>
                <a:cs typeface="Angsana New" panose="02020603050405020304" pitchFamily="18" charset="-34"/>
              </a:rPr>
              <a:t>a new </a:t>
            </a:r>
            <a:r>
              <a:rPr lang="en-US" i="1" err="1">
                <a:effectLst/>
                <a:latin typeface="+mn-lt"/>
                <a:ea typeface="Times New Roman" panose="02020603050405020304" pitchFamily="18" charset="0"/>
                <a:cs typeface="Angsana New" panose="02020603050405020304" pitchFamily="18" charset="-34"/>
              </a:rPr>
              <a:t>AES_Key</a:t>
            </a:r>
            <a:r>
              <a:rPr lang="en-US" i="1" baseline="-25000" err="1">
                <a:effectLst/>
                <a:latin typeface="+mn-lt"/>
                <a:ea typeface="Times New Roman" panose="02020603050405020304" pitchFamily="18" charset="0"/>
                <a:cs typeface="Angsana New" panose="02020603050405020304" pitchFamily="18" charset="-34"/>
              </a:rPr>
              <a:t>R</a:t>
            </a:r>
            <a:r>
              <a:rPr lang="en-US">
                <a:effectLst/>
                <a:latin typeface="+mn-lt"/>
                <a:ea typeface="Times New Roman" panose="02020603050405020304" pitchFamily="18" charset="0"/>
                <a:cs typeface="Angsana New" panose="02020603050405020304" pitchFamily="18" charset="-34"/>
              </a:rPr>
              <a:t> which is a symmetric key with random parameter attach to it.</a:t>
            </a:r>
          </a:p>
          <a:p>
            <a:endParaRPr lang="en-US" sz="2400">
              <a:latin typeface="+mn-lt"/>
            </a:endParaRPr>
          </a:p>
        </p:txBody>
      </p:sp>
    </p:spTree>
    <p:extLst>
      <p:ext uri="{BB962C8B-B14F-4D97-AF65-F5344CB8AC3E}">
        <p14:creationId xmlns:p14="http://schemas.microsoft.com/office/powerpoint/2010/main" val="8771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EE193-7A19-1AF5-4C0C-B6D17EF189C2}"/>
              </a:ext>
            </a:extLst>
          </p:cNvPr>
          <p:cNvSpPr>
            <a:spLocks noGrp="1"/>
          </p:cNvSpPr>
          <p:nvPr>
            <p:ph type="title"/>
          </p:nvPr>
        </p:nvSpPr>
        <p:spPr>
          <a:xfrm>
            <a:off x="645065" y="1463040"/>
            <a:ext cx="3796306" cy="2690949"/>
          </a:xfrm>
        </p:spPr>
        <p:txBody>
          <a:bodyPr anchor="t">
            <a:normAutofit/>
          </a:bodyPr>
          <a:lstStyle/>
          <a:p>
            <a:r>
              <a:rPr lang="en-US" sz="4800"/>
              <a:t>Re-Encrypted Ciphertexts</a:t>
            </a:r>
          </a:p>
        </p:txBody>
      </p:sp>
      <p:grpSp>
        <p:nvGrpSpPr>
          <p:cNvPr id="2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4924B-7B59-E6E6-7EEA-9E4CC32950EB}"/>
              </a:ext>
            </a:extLst>
          </p:cNvPr>
          <p:cNvSpPr>
            <a:spLocks noGrp="1"/>
          </p:cNvSpPr>
          <p:nvPr>
            <p:ph idx="1"/>
          </p:nvPr>
        </p:nvSpPr>
        <p:spPr>
          <a:xfrm>
            <a:off x="5261768" y="481597"/>
            <a:ext cx="6424677" cy="5763174"/>
          </a:xfrm>
        </p:spPr>
        <p:txBody>
          <a:bodyPr anchor="t">
            <a:noAutofit/>
          </a:bodyPr>
          <a:lstStyle/>
          <a:p>
            <a:pPr marL="0" indent="0">
              <a:buNone/>
            </a:pPr>
            <a:r>
              <a:rPr lang="en-US" sz="1200" i="1" dirty="0">
                <a:effectLst/>
                <a:latin typeface="+mn-lt"/>
                <a:ea typeface="Times New Roman" panose="02020603050405020304" pitchFamily="18" charset="0"/>
                <a:cs typeface="Times New Roman" panose="02020603050405020304" pitchFamily="18" charset="0"/>
              </a:rPr>
              <a:t>Re-Encryption</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SK</a:t>
            </a:r>
            <a:r>
              <a:rPr lang="en-US" sz="1200" i="1" baseline="-25000" dirty="0">
                <a:effectLst/>
                <a:latin typeface="+mn-lt"/>
                <a:ea typeface="Times New Roman" panose="02020603050405020304" pitchFamily="18" charset="0"/>
                <a:cs typeface="Times New Roman" panose="02020603050405020304" pitchFamily="18" charset="0"/>
              </a:rPr>
              <a:t>Proxy+Random</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AES_Key</a:t>
            </a:r>
            <a:r>
              <a:rPr lang="en-US" sz="1200" i="1" baseline="-25000" dirty="0" err="1">
                <a:effectLst/>
                <a:latin typeface="+mn-lt"/>
                <a:ea typeface="Times New Roman" panose="02020603050405020304" pitchFamily="18" charset="0"/>
                <a:cs typeface="Times New Roman" panose="02020603050405020304" pitchFamily="18" charset="0"/>
              </a:rPr>
              <a:t>R</a:t>
            </a:r>
            <a:r>
              <a:rPr lang="en-US" sz="1200" i="1" dirty="0">
                <a:effectLst/>
                <a:latin typeface="+mn-lt"/>
                <a:ea typeface="Times New Roman" panose="02020603050405020304" pitchFamily="18" charset="0"/>
                <a:cs typeface="Times New Roman" panose="02020603050405020304" pitchFamily="18" charset="0"/>
              </a:rPr>
              <a:t>[ ], PK, T’</a:t>
            </a:r>
            <a:r>
              <a:rPr lang="en-US" sz="1200" dirty="0">
                <a:effectLst/>
                <a:latin typeface="+mn-lt"/>
                <a:ea typeface="Times New Roman" panose="02020603050405020304" pitchFamily="18" charset="0"/>
                <a:cs typeface="Times New Roman" panose="02020603050405020304" pitchFamily="18" charset="0"/>
              </a:rPr>
              <a:t>) return (Array[</a:t>
            </a:r>
            <a:r>
              <a:rPr lang="en-US" sz="1200" i="1" dirty="0" err="1">
                <a:effectLst/>
                <a:latin typeface="+mn-lt"/>
                <a:ea typeface="Times New Roman" panose="02020603050405020304" pitchFamily="18" charset="0"/>
                <a:cs typeface="Times New Roman" panose="02020603050405020304" pitchFamily="18" charset="0"/>
              </a:rPr>
              <a:t>CT’</a:t>
            </a:r>
            <a:r>
              <a:rPr lang="en-US" sz="1200" i="1" baseline="-25000" dirty="0" err="1">
                <a:effectLst/>
                <a:latin typeface="+mn-lt"/>
                <a:ea typeface="Times New Roman" panose="02020603050405020304" pitchFamily="18" charset="0"/>
                <a:cs typeface="Times New Roman" panose="02020603050405020304" pitchFamily="18" charset="0"/>
              </a:rPr>
              <a:t>Ki</a:t>
            </a:r>
            <a:r>
              <a:rPr lang="en-US" sz="1200" dirty="0">
                <a:effectLst/>
                <a:latin typeface="+mn-lt"/>
                <a:ea typeface="Times New Roman" panose="02020603050405020304" pitchFamily="18" charset="0"/>
                <a:cs typeface="Times New Roman" panose="02020603050405020304" pitchFamily="18" charset="0"/>
              </a:rPr>
              <a:t>,</a:t>
            </a:r>
            <a:r>
              <a:rPr lang="en-US" sz="1200" i="1"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Index</a:t>
            </a:r>
            <a:r>
              <a:rPr lang="en-US" sz="1200" i="1" baseline="-25000" dirty="0" err="1">
                <a:effectLst/>
                <a:latin typeface="+mn-lt"/>
                <a:ea typeface="Times New Roman" panose="02020603050405020304" pitchFamily="18" charset="0"/>
                <a:cs typeface="Times New Roman" panose="02020603050405020304" pitchFamily="18" charset="0"/>
              </a:rPr>
              <a:t>i</a:t>
            </a:r>
            <a:r>
              <a:rPr lang="en-US" sz="1200" i="1" dirty="0">
                <a:effectLst/>
                <a:latin typeface="+mn-lt"/>
                <a:ea typeface="Times New Roman" panose="02020603050405020304" pitchFamily="18" charset="0"/>
                <a:cs typeface="Times New Roman" panose="02020603050405020304" pitchFamily="18" charset="0"/>
              </a:rPr>
              <a:t>,</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URL</a:t>
            </a:r>
            <a:r>
              <a:rPr lang="en-US" sz="1200" i="1" baseline="-25000" dirty="0" err="1">
                <a:effectLst/>
                <a:latin typeface="+mn-lt"/>
                <a:ea typeface="Times New Roman" panose="02020603050405020304" pitchFamily="18" charset="0"/>
                <a:cs typeface="Times New Roman" panose="02020603050405020304" pitchFamily="18" charset="0"/>
              </a:rPr>
              <a:t>CTMi</a:t>
            </a:r>
            <a:r>
              <a:rPr lang="en-US" sz="1200" dirty="0">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err="1">
                <a:effectLst/>
                <a:latin typeface="+mn-lt"/>
                <a:ea typeface="Times New Roman" panose="02020603050405020304" pitchFamily="18" charset="0"/>
                <a:cs typeface="Times New Roman" panose="02020603050405020304" pitchFamily="18" charset="0"/>
              </a:rPr>
              <a:t>SK</a:t>
            </a:r>
            <a:r>
              <a:rPr lang="en-US" sz="1200" i="1" baseline="-25000" dirty="0" err="1">
                <a:effectLst/>
                <a:latin typeface="+mn-lt"/>
                <a:ea typeface="Times New Roman" panose="02020603050405020304" pitchFamily="18" charset="0"/>
                <a:cs typeface="Times New Roman" panose="02020603050405020304" pitchFamily="18" charset="0"/>
              </a:rPr>
              <a:t>Proxy</a:t>
            </a:r>
            <a:r>
              <a:rPr lang="en-US" sz="1200" dirty="0">
                <a:effectLst/>
                <a:latin typeface="+mn-lt"/>
                <a:ea typeface="Times New Roman" panose="02020603050405020304" pitchFamily="18" charset="0"/>
                <a:cs typeface="Times New Roman" panose="02020603050405020304" pitchFamily="18" charset="0"/>
              </a:rPr>
              <a:t> = </a:t>
            </a:r>
            <a:r>
              <a:rPr lang="en-US" sz="1200" dirty="0" err="1">
                <a:effectLst/>
                <a:latin typeface="+mn-lt"/>
                <a:ea typeface="Times New Roman" panose="02020603050405020304" pitchFamily="18" charset="0"/>
                <a:cs typeface="Times New Roman" panose="02020603050405020304" pitchFamily="18" charset="0"/>
              </a:rPr>
              <a:t>ExtractRandom</a:t>
            </a:r>
            <a:r>
              <a:rPr lang="en-US" sz="1200" dirty="0">
                <a:effectLst/>
                <a:latin typeface="+mn-lt"/>
                <a:ea typeface="Times New Roman" panose="02020603050405020304" pitchFamily="18" charset="0"/>
                <a:cs typeface="Times New Roman" panose="02020603050405020304" pitchFamily="18" charset="0"/>
              </a:rPr>
              <a:t>(</a:t>
            </a:r>
            <a:r>
              <a:rPr lang="en-US" sz="1200" i="1" dirty="0">
                <a:effectLst/>
                <a:latin typeface="+mn-lt"/>
                <a:ea typeface="Times New Roman" panose="02020603050405020304" pitchFamily="18" charset="0"/>
                <a:cs typeface="Times New Roman" panose="02020603050405020304" pitchFamily="18" charset="0"/>
              </a:rPr>
              <a:t>SK</a:t>
            </a:r>
            <a:r>
              <a:rPr lang="en-US" sz="1200" i="1" baseline="-25000" dirty="0">
                <a:effectLst/>
                <a:latin typeface="+mn-lt"/>
                <a:ea typeface="Times New Roman" panose="02020603050405020304" pitchFamily="18" charset="0"/>
                <a:cs typeface="Times New Roman" panose="02020603050405020304" pitchFamily="18" charset="0"/>
              </a:rPr>
              <a:t>Proxy+Random</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0" indent="0">
              <a:buNone/>
            </a:pPr>
            <a:r>
              <a:rPr lang="en-US" sz="1200" dirty="0">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For ( i = 0 ; i &lt;= len(</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 i++){</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K</a:t>
            </a:r>
            <a:r>
              <a:rPr lang="en-TH" sz="1200" i="1" baseline="-25000" dirty="0">
                <a:effectLst/>
                <a:latin typeface="+mn-lt"/>
                <a:ea typeface="Times New Roman" panose="02020603050405020304" pitchFamily="18" charset="0"/>
                <a:cs typeface="Times New Roman" panose="02020603050405020304" pitchFamily="18" charset="0"/>
              </a:rPr>
              <a:t>i</a:t>
            </a:r>
            <a:r>
              <a:rPr lang="en-US" sz="1200" dirty="0">
                <a:effectLst/>
                <a:latin typeface="+mn-lt"/>
                <a:ea typeface="Times New Roman" panose="02020603050405020304" pitchFamily="18" charset="0"/>
                <a:cs typeface="Times New Roman" panose="02020603050405020304" pitchFamily="18" charset="0"/>
              </a:rPr>
              <a:t> =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[i][0]; </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a:effectLst/>
                <a:latin typeface="+mn-lt"/>
                <a:ea typeface="Times New Roman" panose="02020603050405020304" pitchFamily="18" charset="0"/>
                <a:cs typeface="Times New Roman" panose="02020603050405020304" pitchFamily="18" charset="0"/>
              </a:rPr>
              <a:t>    AES = </a:t>
            </a:r>
            <a:r>
              <a:rPr lang="en-US" sz="1200" dirty="0">
                <a:effectLst/>
                <a:latin typeface="+mn-lt"/>
                <a:ea typeface="Times New Roman" panose="02020603050405020304" pitchFamily="18" charset="0"/>
                <a:cs typeface="Times New Roman" panose="02020603050405020304" pitchFamily="18" charset="0"/>
              </a:rPr>
              <a:t>DEC</a:t>
            </a:r>
            <a:r>
              <a:rPr lang="en-US" sz="1200" baseline="-25000" dirty="0">
                <a:effectLst/>
                <a:latin typeface="+mn-lt"/>
                <a:ea typeface="Times New Roman" panose="02020603050405020304" pitchFamily="18" charset="0"/>
                <a:cs typeface="Times New Roman" panose="02020603050405020304" pitchFamily="18" charset="0"/>
              </a:rPr>
              <a:t>CP-ABE­</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SK</a:t>
            </a:r>
            <a:r>
              <a:rPr lang="en-US" sz="1200" i="1" baseline="-25000" dirty="0" err="1">
                <a:effectLst/>
                <a:latin typeface="+mn-lt"/>
                <a:ea typeface="Times New Roman" panose="02020603050405020304" pitchFamily="18" charset="0"/>
                <a:cs typeface="Times New Roman" panose="02020603050405020304" pitchFamily="18" charset="0"/>
              </a:rPr>
              <a:t>Proxy</a:t>
            </a:r>
            <a:r>
              <a:rPr lang="en-US" sz="1200" i="1" dirty="0">
                <a:effectLst/>
                <a:latin typeface="+mn-lt"/>
                <a:ea typeface="Times New Roman" panose="02020603050405020304" pitchFamily="18" charset="0"/>
                <a:cs typeface="Times New Roman" panose="02020603050405020304" pitchFamily="18" charset="0"/>
              </a:rPr>
              <a:t>, CT</a:t>
            </a:r>
            <a:r>
              <a:rPr lang="en-US" sz="1200" i="1" baseline="-25000" dirty="0">
                <a:effectLst/>
                <a:latin typeface="+mn-lt"/>
                <a:ea typeface="Times New Roman" panose="02020603050405020304" pitchFamily="18" charset="0"/>
                <a:cs typeface="Times New Roman" panose="02020603050405020304" pitchFamily="18" charset="0"/>
              </a:rPr>
              <a:t>Ki</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if (len (</a:t>
            </a:r>
            <a:r>
              <a:rPr lang="en-US" sz="1200" i="1" dirty="0" err="1">
                <a:effectLst/>
                <a:latin typeface="+mn-lt"/>
                <a:ea typeface="Times New Roman" panose="02020603050405020304" pitchFamily="18" charset="0"/>
                <a:cs typeface="Times New Roman" panose="02020603050405020304" pitchFamily="18" charset="0"/>
              </a:rPr>
              <a:t>AES_Key</a:t>
            </a:r>
            <a:r>
              <a:rPr lang="en-US" sz="1200" i="1" baseline="-25000" dirty="0" err="1">
                <a:effectLst/>
                <a:latin typeface="+mn-lt"/>
                <a:ea typeface="Times New Roman" panose="02020603050405020304" pitchFamily="18" charset="0"/>
                <a:cs typeface="Times New Roman" panose="02020603050405020304" pitchFamily="18" charset="0"/>
              </a:rPr>
              <a:t>R</a:t>
            </a:r>
            <a:r>
              <a:rPr lang="en-US" sz="1200" dirty="0">
                <a:effectLst/>
                <a:latin typeface="+mn-lt"/>
                <a:ea typeface="Times New Roman" panose="02020603050405020304" pitchFamily="18" charset="0"/>
                <a:cs typeface="Times New Roman" panose="02020603050405020304" pitchFamily="18" charset="0"/>
              </a:rPr>
              <a:t>) != 0) {</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dirty="0">
                <a:effectLst/>
                <a:latin typeface="+mn-lt"/>
                <a:ea typeface="Times New Roman" panose="02020603050405020304" pitchFamily="18" charset="0"/>
                <a:cs typeface="Times New Roman" panose="02020603050405020304" pitchFamily="18" charset="0"/>
              </a:rPr>
              <a:t> = download(</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[i][2]) </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M = DEC</a:t>
            </a:r>
            <a:r>
              <a:rPr lang="en-US" sz="1200" i="1" baseline="-25000" dirty="0">
                <a:effectLst/>
                <a:latin typeface="+mn-lt"/>
                <a:ea typeface="Times New Roman" panose="02020603050405020304" pitchFamily="18" charset="0"/>
                <a:cs typeface="Times New Roman" panose="02020603050405020304" pitchFamily="18" charset="0"/>
              </a:rPr>
              <a:t>AES</a:t>
            </a:r>
            <a:r>
              <a:rPr lang="en-US" sz="1200" i="1" dirty="0">
                <a:effectLst/>
                <a:latin typeface="+mn-lt"/>
                <a:ea typeface="Times New Roman" panose="02020603050405020304" pitchFamily="18" charset="0"/>
                <a:cs typeface="Times New Roman" panose="02020603050405020304" pitchFamily="18" charset="0"/>
              </a:rPr>
              <a:t> (AES, 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AES’ = </a:t>
            </a:r>
            <a:r>
              <a:rPr lang="en-US" sz="1200" i="1" dirty="0" err="1">
                <a:effectLst/>
                <a:latin typeface="+mn-lt"/>
                <a:ea typeface="Times New Roman" panose="02020603050405020304" pitchFamily="18" charset="0"/>
                <a:cs typeface="Times New Roman" panose="02020603050405020304" pitchFamily="18" charset="0"/>
              </a:rPr>
              <a:t>AES_Key</a:t>
            </a:r>
            <a:r>
              <a:rPr lang="en-US" sz="1200" i="1" baseline="-25000" dirty="0" err="1">
                <a:effectLst/>
                <a:latin typeface="+mn-lt"/>
                <a:ea typeface="Times New Roman" panose="02020603050405020304" pitchFamily="18" charset="0"/>
                <a:cs typeface="Times New Roman" panose="02020603050405020304" pitchFamily="18" charset="0"/>
              </a:rPr>
              <a:t>R</a:t>
            </a:r>
            <a:r>
              <a:rPr lang="en-US" sz="1200" i="1" dirty="0">
                <a:effectLst/>
                <a:latin typeface="+mn-lt"/>
                <a:ea typeface="Times New Roman" panose="02020603050405020304" pitchFamily="18" charset="0"/>
                <a:cs typeface="Times New Roman" panose="02020603050405020304" pitchFamily="18" charset="0"/>
              </a:rPr>
              <a:t>[i] – r;</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 = ENC</a:t>
            </a:r>
            <a:r>
              <a:rPr lang="en-US" sz="1200" i="1" baseline="-25000" dirty="0">
                <a:effectLst/>
                <a:latin typeface="+mn-lt"/>
                <a:ea typeface="Times New Roman" panose="02020603050405020304" pitchFamily="18" charset="0"/>
                <a:cs typeface="Times New Roman" panose="02020603050405020304" pitchFamily="18" charset="0"/>
              </a:rPr>
              <a:t>AES</a:t>
            </a:r>
            <a:r>
              <a:rPr lang="en-US" sz="1200" i="1" dirty="0">
                <a:effectLst/>
                <a:latin typeface="+mn-lt"/>
                <a:ea typeface="Times New Roman" panose="02020603050405020304" pitchFamily="18" charset="0"/>
                <a:cs typeface="Times New Roman" panose="02020603050405020304" pitchFamily="18" charset="0"/>
              </a:rPr>
              <a:t> (AES’, M);</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’URL </a:t>
            </a:r>
            <a:r>
              <a:rPr lang="en-US" sz="1200" dirty="0">
                <a:effectLst/>
                <a:latin typeface="+mn-lt"/>
                <a:ea typeface="Times New Roman" panose="02020603050405020304" pitchFamily="18" charset="0"/>
                <a:cs typeface="Times New Roman" panose="02020603050405020304" pitchFamily="18" charset="0"/>
              </a:rPr>
              <a:t>= Upload (</a:t>
            </a: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[i][2] = </a:t>
            </a: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’URL</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AES = AES’;</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CT’</a:t>
            </a:r>
            <a:r>
              <a:rPr lang="en-US" sz="1200" i="1" baseline="-25000" dirty="0" err="1">
                <a:effectLst/>
                <a:latin typeface="+mn-lt"/>
                <a:ea typeface="Times New Roman" panose="02020603050405020304" pitchFamily="18" charset="0"/>
                <a:cs typeface="Times New Roman" panose="02020603050405020304" pitchFamily="18" charset="0"/>
              </a:rPr>
              <a:t>Ki</a:t>
            </a:r>
            <a:r>
              <a:rPr lang="en-US" sz="1200" i="1"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ENC</a:t>
            </a:r>
            <a:r>
              <a:rPr lang="en-US" sz="1200" i="1" baseline="-25000" dirty="0">
                <a:effectLst/>
                <a:latin typeface="+mn-lt"/>
                <a:ea typeface="Times New Roman" panose="02020603050405020304" pitchFamily="18" charset="0"/>
                <a:cs typeface="Times New Roman" panose="02020603050405020304" pitchFamily="18" charset="0"/>
              </a:rPr>
              <a:t>CP-ABE</a:t>
            </a:r>
            <a:r>
              <a:rPr lang="en-US" sz="1200" dirty="0">
                <a:effectLst/>
                <a:latin typeface="+mn-lt"/>
                <a:ea typeface="Times New Roman" panose="02020603050405020304" pitchFamily="18" charset="0"/>
                <a:cs typeface="Times New Roman" panose="02020603050405020304" pitchFamily="18" charset="0"/>
              </a:rPr>
              <a:t>(</a:t>
            </a:r>
            <a:r>
              <a:rPr lang="en-US" sz="1200" i="1" dirty="0">
                <a:effectLst/>
                <a:latin typeface="+mn-lt"/>
                <a:ea typeface="Times New Roman" panose="02020603050405020304" pitchFamily="18" charset="0"/>
                <a:cs typeface="Times New Roman" panose="02020603050405020304" pitchFamily="18" charset="0"/>
              </a:rPr>
              <a:t>PK, T’, AES</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[i][0] = </a:t>
            </a:r>
            <a:r>
              <a:rPr lang="en-US" sz="1200" i="1" dirty="0" err="1">
                <a:effectLst/>
                <a:latin typeface="+mn-lt"/>
                <a:ea typeface="Times New Roman" panose="02020603050405020304" pitchFamily="18" charset="0"/>
                <a:cs typeface="Times New Roman" panose="02020603050405020304" pitchFamily="18" charset="0"/>
              </a:rPr>
              <a:t>CT’</a:t>
            </a:r>
            <a:r>
              <a:rPr lang="en-US" sz="1200" i="1" baseline="-25000" dirty="0" err="1">
                <a:effectLst/>
                <a:latin typeface="+mn-lt"/>
                <a:ea typeface="Times New Roman" panose="02020603050405020304" pitchFamily="18" charset="0"/>
                <a:cs typeface="Times New Roman" panose="02020603050405020304" pitchFamily="18" charset="0"/>
              </a:rPr>
              <a:t>Ki</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err="1">
                <a:effectLst/>
                <a:latin typeface="+mn-lt"/>
                <a:ea typeface="Times New Roman" panose="02020603050405020304" pitchFamily="18" charset="0"/>
                <a:cs typeface="Times New Roman" panose="02020603050405020304" pitchFamily="18" charset="0"/>
              </a:rPr>
              <a:t>SK</a:t>
            </a:r>
            <a:r>
              <a:rPr lang="en-US" sz="1200" i="1" baseline="-25000" dirty="0" err="1">
                <a:effectLst/>
                <a:latin typeface="+mn-lt"/>
                <a:ea typeface="Times New Roman" panose="02020603050405020304" pitchFamily="18" charset="0"/>
                <a:cs typeface="Times New Roman" panose="02020603050405020304" pitchFamily="18" charset="0"/>
              </a:rPr>
              <a:t>Proxy</a:t>
            </a:r>
            <a:r>
              <a:rPr lang="en-US" sz="1200" baseline="-2500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 “0”;</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Return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0" indent="0">
              <a:buNone/>
            </a:pPr>
            <a:r>
              <a:rPr lang="en-US" sz="1200" dirty="0">
                <a:effectLst/>
                <a:latin typeface="+mn-lt"/>
                <a:ea typeface="SimSun" panose="02010600030101010101" pitchFamily="2" charset="-122"/>
              </a:rPr>
              <a:t>}</a:t>
            </a:r>
            <a:endParaRPr lang="en-US" sz="1200" dirty="0">
              <a:latin typeface="+mn-lt"/>
            </a:endParaRPr>
          </a:p>
        </p:txBody>
      </p:sp>
      <p:sp>
        <p:nvSpPr>
          <p:cNvPr id="5" name="Rectangle 4">
            <a:extLst>
              <a:ext uri="{FF2B5EF4-FFF2-40B4-BE49-F238E27FC236}">
                <a16:creationId xmlns:a16="http://schemas.microsoft.com/office/drawing/2014/main" id="{1CDA093F-2C81-9ED1-80E3-9BAE04E96606}"/>
              </a:ext>
            </a:extLst>
          </p:cNvPr>
          <p:cNvSpPr/>
          <p:nvPr/>
        </p:nvSpPr>
        <p:spPr>
          <a:xfrm>
            <a:off x="5450186" y="787651"/>
            <a:ext cx="3277355" cy="2625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2575E8-44FD-B02E-046A-B755B2B11B6F}"/>
              </a:ext>
            </a:extLst>
          </p:cNvPr>
          <p:cNvSpPr/>
          <p:nvPr/>
        </p:nvSpPr>
        <p:spPr>
          <a:xfrm>
            <a:off x="5450186" y="1050208"/>
            <a:ext cx="3277355" cy="8600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03E526-C143-BCB5-F3C3-B8EAB0941731}"/>
              </a:ext>
            </a:extLst>
          </p:cNvPr>
          <p:cNvSpPr/>
          <p:nvPr/>
        </p:nvSpPr>
        <p:spPr>
          <a:xfrm>
            <a:off x="5450185" y="1910281"/>
            <a:ext cx="3277355" cy="25983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382CA2-C6B1-348D-DC1C-2969549520ED}"/>
              </a:ext>
            </a:extLst>
          </p:cNvPr>
          <p:cNvSpPr/>
          <p:nvPr/>
        </p:nvSpPr>
        <p:spPr>
          <a:xfrm>
            <a:off x="5450184" y="4516625"/>
            <a:ext cx="3277355" cy="8600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42FA6E93-7EF5-5A17-44AD-02D20D6EAD17}"/>
              </a:ext>
            </a:extLst>
          </p:cNvPr>
          <p:cNvSpPr/>
          <p:nvPr/>
        </p:nvSpPr>
        <p:spPr>
          <a:xfrm>
            <a:off x="5450183" y="5376698"/>
            <a:ext cx="3277355" cy="5878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29E30C5-A5A0-3471-151B-024E9FA982CB}"/>
              </a:ext>
            </a:extLst>
          </p:cNvPr>
          <p:cNvGrpSpPr/>
          <p:nvPr/>
        </p:nvGrpSpPr>
        <p:grpSpPr>
          <a:xfrm>
            <a:off x="8727538" y="1167897"/>
            <a:ext cx="968723" cy="3775295"/>
            <a:chOff x="8727538" y="1167897"/>
            <a:chExt cx="968723" cy="3775295"/>
          </a:xfrm>
        </p:grpSpPr>
        <p:cxnSp>
          <p:nvCxnSpPr>
            <p:cNvPr id="16" name="Straight Connector 15">
              <a:extLst>
                <a:ext uri="{FF2B5EF4-FFF2-40B4-BE49-F238E27FC236}">
                  <a16:creationId xmlns:a16="http://schemas.microsoft.com/office/drawing/2014/main" id="{8998FE4A-4559-30F9-0980-34326B11D566}"/>
                </a:ext>
              </a:extLst>
            </p:cNvPr>
            <p:cNvCxnSpPr/>
            <p:nvPr/>
          </p:nvCxnSpPr>
          <p:spPr>
            <a:xfrm>
              <a:off x="8727538" y="4943192"/>
              <a:ext cx="9687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CF485B-19F2-1BC9-4BD0-56CD999675EB}"/>
                </a:ext>
              </a:extLst>
            </p:cNvPr>
            <p:cNvCxnSpPr/>
            <p:nvPr/>
          </p:nvCxnSpPr>
          <p:spPr>
            <a:xfrm flipV="1">
              <a:off x="9687208" y="1167897"/>
              <a:ext cx="0" cy="3766242"/>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AEF36DE5-D4B2-BD9B-AE3F-F94B31316F36}"/>
                </a:ext>
              </a:extLst>
            </p:cNvPr>
            <p:cNvCxnSpPr/>
            <p:nvPr/>
          </p:nvCxnSpPr>
          <p:spPr>
            <a:xfrm flipH="1">
              <a:off x="8836182" y="1167897"/>
              <a:ext cx="85102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59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0" grpId="0" animBg="1"/>
      <p:bldP spid="10" grpId="1" animBg="1"/>
      <p:bldP spid="13" grpId="0" animBg="1"/>
      <p:bldP spid="13"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B6511-38EA-199E-2F71-8A72A0D0C2D1}"/>
              </a:ext>
            </a:extLst>
          </p:cNvPr>
          <p:cNvSpPr>
            <a:spLocks noGrp="1"/>
          </p:cNvSpPr>
          <p:nvPr>
            <p:ph type="title"/>
          </p:nvPr>
        </p:nvSpPr>
        <p:spPr>
          <a:xfrm>
            <a:off x="808638" y="386930"/>
            <a:ext cx="9236700" cy="1188950"/>
          </a:xfrm>
        </p:spPr>
        <p:txBody>
          <a:bodyPr anchor="b">
            <a:normAutofit fontScale="90000"/>
          </a:bodyPr>
          <a:lstStyle/>
          <a:p>
            <a:r>
              <a:rPr lang="en-US" sz="5400"/>
              <a:t>Key Update (User Revocation)</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E2FF2F-5F9A-2B4D-5C81-E5EF1D53DFF8}"/>
              </a:ext>
            </a:extLst>
          </p:cNvPr>
          <p:cNvSpPr>
            <a:spLocks noGrp="1"/>
          </p:cNvSpPr>
          <p:nvPr>
            <p:ph idx="1"/>
          </p:nvPr>
        </p:nvSpPr>
        <p:spPr>
          <a:xfrm>
            <a:off x="793660" y="2599509"/>
            <a:ext cx="10143668" cy="3435531"/>
          </a:xfrm>
        </p:spPr>
        <p:txBody>
          <a:bodyPr anchor="ctr">
            <a:normAutofit/>
          </a:bodyPr>
          <a:lstStyle/>
          <a:p>
            <a:pPr>
              <a:buFont typeface="+mj-lt"/>
              <a:buAutoNum type="arabicPeriod"/>
            </a:pPr>
            <a:r>
              <a:rPr lang="en-US" sz="2200">
                <a:effectLst/>
                <a:latin typeface="+mn-lt"/>
                <a:ea typeface="Times New Roman" panose="02020603050405020304" pitchFamily="18" charset="0"/>
              </a:rPr>
              <a:t> AA generates an update parameter </a:t>
            </a:r>
            <a:r>
              <a:rPr lang="en-US" sz="2200" i="1">
                <a:effectLst/>
                <a:latin typeface="+mn-lt"/>
                <a:ea typeface="Times New Roman" panose="02020603050405020304" pitchFamily="18" charset="0"/>
              </a:rPr>
              <a:t>UP</a:t>
            </a:r>
            <a:r>
              <a:rPr lang="en-US" sz="2200">
                <a:effectLst/>
                <a:latin typeface="+mn-lt"/>
                <a:ea typeface="Times New Roman" panose="02020603050405020304" pitchFamily="18" charset="0"/>
              </a:rPr>
              <a:t> based on Ver’ parameter. </a:t>
            </a:r>
          </a:p>
          <a:p>
            <a:pPr marL="457200" lvl="1" indent="0">
              <a:buNone/>
            </a:pPr>
            <a:r>
              <a:rPr lang="en-US" sz="2200" i="1">
                <a:effectLst/>
                <a:latin typeface="+mn-lt"/>
                <a:ea typeface="Times New Roman" panose="02020603050405020304" pitchFamily="18" charset="0"/>
              </a:rPr>
              <a:t>UP</a:t>
            </a:r>
            <a:r>
              <a:rPr lang="en-US" sz="2200" b="1">
                <a:effectLst/>
                <a:latin typeface="+mn-lt"/>
                <a:ea typeface="Times New Roman" panose="02020603050405020304" pitchFamily="18" charset="0"/>
              </a:rPr>
              <a:t> =</a:t>
            </a:r>
            <a:r>
              <a:rPr lang="en-US" sz="2200">
                <a:effectLst/>
                <a:latin typeface="+mn-lt"/>
                <a:ea typeface="Times New Roman" panose="02020603050405020304" pitchFamily="18" charset="0"/>
              </a:rPr>
              <a:t> g</a:t>
            </a:r>
            <a:r>
              <a:rPr lang="en-US" sz="2200" baseline="30000">
                <a:effectLst/>
                <a:latin typeface="+mn-lt"/>
                <a:ea typeface="Times New Roman" panose="02020603050405020304" pitchFamily="18" charset="0"/>
              </a:rPr>
              <a:t>(</a:t>
            </a:r>
            <a:r>
              <a:rPr lang="en-US" sz="2200" baseline="30000" err="1">
                <a:effectLst/>
                <a:latin typeface="+mn-lt"/>
                <a:ea typeface="Times New Roman" panose="02020603050405020304" pitchFamily="18" charset="0"/>
              </a:rPr>
              <a:t>rj</a:t>
            </a:r>
            <a:r>
              <a:rPr lang="en-US" sz="2200" baseline="30000">
                <a:effectLst/>
                <a:latin typeface="+mn-lt"/>
                <a:ea typeface="Times New Roman" panose="02020603050405020304" pitchFamily="18" charset="0"/>
              </a:rPr>
              <a:t>’ - </a:t>
            </a:r>
            <a:r>
              <a:rPr lang="en-US" sz="2200" baseline="30000" err="1">
                <a:effectLst/>
                <a:latin typeface="+mn-lt"/>
                <a:ea typeface="Times New Roman" panose="02020603050405020304" pitchFamily="18" charset="0"/>
              </a:rPr>
              <a:t>rj</a:t>
            </a:r>
            <a:r>
              <a:rPr lang="en-US" sz="2200" baseline="30000">
                <a:effectLst/>
                <a:latin typeface="+mn-lt"/>
                <a:ea typeface="Times New Roman" panose="02020603050405020304" pitchFamily="18" charset="0"/>
              </a:rPr>
              <a:t>)/</a:t>
            </a:r>
            <a:r>
              <a:rPr lang="en-US" sz="2200" i="1" baseline="30000">
                <a:effectLst/>
                <a:latin typeface="+mn-lt"/>
                <a:ea typeface="Calibri" panose="020F0502020204030204" pitchFamily="34" charset="0"/>
              </a:rPr>
              <a:t>β</a:t>
            </a:r>
            <a:r>
              <a:rPr lang="en-US" sz="2200">
                <a:effectLst/>
                <a:latin typeface="+mn-lt"/>
                <a:ea typeface="Times New Roman" panose="02020603050405020304" pitchFamily="18" charset="0"/>
              </a:rPr>
              <a:t> where</a:t>
            </a:r>
            <a:r>
              <a:rPr lang="en-US" sz="2200" i="1">
                <a:effectLst/>
                <a:latin typeface="+mn-lt"/>
                <a:ea typeface="Times New Roman" panose="02020603050405020304" pitchFamily="18" charset="0"/>
              </a:rPr>
              <a:t> </a:t>
            </a:r>
            <a:r>
              <a:rPr lang="en-US" sz="2200" i="1" err="1">
                <a:effectLst/>
                <a:latin typeface="+mn-lt"/>
                <a:ea typeface="Times New Roman" panose="02020603050405020304" pitchFamily="18" charset="0"/>
              </a:rPr>
              <a:t>rj</a:t>
            </a:r>
            <a:r>
              <a:rPr lang="en-US" sz="2200">
                <a:effectLst/>
                <a:latin typeface="+mn-lt"/>
                <a:ea typeface="Times New Roman" panose="02020603050405020304" pitchFamily="18" charset="0"/>
              </a:rPr>
              <a:t> = </a:t>
            </a:r>
            <a:r>
              <a:rPr lang="en-US" sz="2200" i="1">
                <a:effectLst/>
                <a:latin typeface="+mn-lt"/>
                <a:ea typeface="Times New Roman" panose="02020603050405020304" pitchFamily="18" charset="0"/>
              </a:rPr>
              <a:t>Ver</a:t>
            </a:r>
            <a:endParaRPr lang="en-US" sz="2200">
              <a:effectLst/>
              <a:latin typeface="+mn-lt"/>
              <a:ea typeface="Times New Roman" panose="02020603050405020304" pitchFamily="18" charset="0"/>
            </a:endParaRPr>
          </a:p>
          <a:p>
            <a:pPr>
              <a:buFont typeface="+mj-lt"/>
              <a:buAutoNum type="arabicPeriod"/>
            </a:pPr>
            <a:r>
              <a:rPr lang="en-US" sz="2200">
                <a:effectLst/>
                <a:latin typeface="+mn-lt"/>
                <a:ea typeface="Times New Roman" panose="02020603050405020304" pitchFamily="18" charset="0"/>
              </a:rPr>
              <a:t>AA applies an UP to all non-revoked users in the system. The update secret key function is as follows:</a:t>
            </a:r>
          </a:p>
          <a:p>
            <a:pPr marL="457200" lvl="1" indent="0">
              <a:buNone/>
            </a:pPr>
            <a:r>
              <a:rPr lang="en-US" sz="2200" i="1">
                <a:effectLst/>
                <a:latin typeface="+mn-lt"/>
                <a:ea typeface="Times New Roman" panose="02020603050405020304" pitchFamily="18" charset="0"/>
              </a:rPr>
              <a:t>SK’</a:t>
            </a:r>
            <a:r>
              <a:rPr lang="en-US" sz="2200" i="1" baseline="-25000">
                <a:effectLst/>
                <a:latin typeface="+mn-lt"/>
                <a:ea typeface="Times New Roman" panose="02020603050405020304" pitchFamily="18" charset="0"/>
              </a:rPr>
              <a:t>DU</a:t>
            </a:r>
            <a:r>
              <a:rPr lang="en-US" sz="2200" i="1">
                <a:effectLst/>
                <a:latin typeface="+mn-lt"/>
                <a:ea typeface="Times New Roman" panose="02020603050405020304" pitchFamily="18" charset="0"/>
              </a:rPr>
              <a:t>  = (</a:t>
            </a:r>
            <a:r>
              <a:rPr lang="en-US" sz="2200" i="1">
                <a:effectLst/>
                <a:latin typeface="+mn-lt"/>
                <a:ea typeface="Calibri" panose="020F0502020204030204" pitchFamily="34" charset="0"/>
              </a:rPr>
              <a:t>D = g</a:t>
            </a:r>
            <a:r>
              <a:rPr lang="en-US" sz="2200" i="1" baseline="30000">
                <a:effectLst/>
                <a:latin typeface="+mn-lt"/>
                <a:ea typeface="Calibri" panose="020F0502020204030204" pitchFamily="34" charset="0"/>
              </a:rPr>
              <a:t>(α+r)/β</a:t>
            </a:r>
            <a:r>
              <a:rPr lang="en-US" sz="2200" i="1">
                <a:effectLst/>
                <a:latin typeface="+mn-lt"/>
                <a:ea typeface="Calibri" panose="020F0502020204030204" pitchFamily="34" charset="0"/>
              </a:rPr>
              <a:t>, </a:t>
            </a:r>
            <a:r>
              <a:rPr lang="en-US" sz="2200" i="1">
                <a:effectLst/>
                <a:latin typeface="+mn-lt"/>
                <a:ea typeface="Calibri" panose="020F0502020204030204" pitchFamily="34" charset="0"/>
                <a:cs typeface="Cambria Math" panose="02040503050406030204" pitchFamily="18" charset="0"/>
              </a:rPr>
              <a:t>∀</a:t>
            </a:r>
            <a:r>
              <a:rPr lang="en-US" sz="2200" i="1">
                <a:effectLst/>
                <a:latin typeface="+mn-lt"/>
                <a:ea typeface="Times New Roman" panose="02020603050405020304" pitchFamily="18" charset="0"/>
              </a:rPr>
              <a:t> </a:t>
            </a:r>
            <a:r>
              <a:rPr lang="en-US" sz="2200" i="1">
                <a:effectLst/>
                <a:latin typeface="+mn-lt"/>
                <a:ea typeface="Calibri" panose="020F0502020204030204" pitchFamily="34" charset="0"/>
              </a:rPr>
              <a:t>j </a:t>
            </a:r>
            <a:r>
              <a:rPr lang="en-US" sz="2200" i="1">
                <a:effectLst/>
                <a:latin typeface="+mn-lt"/>
                <a:ea typeface="Calibri" panose="020F0502020204030204" pitchFamily="34" charset="0"/>
                <a:cs typeface="Cambria Math" panose="02040503050406030204" pitchFamily="18" charset="0"/>
              </a:rPr>
              <a:t>∈</a:t>
            </a:r>
            <a:r>
              <a:rPr lang="en-US" sz="2200" i="1">
                <a:effectLst/>
                <a:latin typeface="+mn-lt"/>
                <a:ea typeface="Calibri" panose="020F0502020204030204" pitchFamily="34" charset="0"/>
              </a:rPr>
              <a:t> S : </a:t>
            </a:r>
            <a:r>
              <a:rPr lang="en-US" sz="2200" i="1" err="1">
                <a:effectLst/>
                <a:latin typeface="+mn-lt"/>
                <a:ea typeface="Calibri" panose="020F0502020204030204" pitchFamily="34" charset="0"/>
              </a:rPr>
              <a:t>Dj</a:t>
            </a:r>
            <a:r>
              <a:rPr lang="en-US" sz="2200" i="1">
                <a:effectLst/>
                <a:latin typeface="+mn-lt"/>
                <a:ea typeface="Calibri" panose="020F0502020204030204" pitchFamily="34" charset="0"/>
              </a:rPr>
              <a:t> = g</a:t>
            </a:r>
            <a:r>
              <a:rPr lang="en-US" sz="2200" i="1" baseline="30000">
                <a:effectLst/>
                <a:latin typeface="+mn-lt"/>
                <a:ea typeface="Calibri" panose="020F0502020204030204" pitchFamily="34" charset="0"/>
              </a:rPr>
              <a:t>r</a:t>
            </a:r>
            <a:r>
              <a:rPr lang="en-US" sz="2200" i="1">
                <a:effectLst/>
                <a:latin typeface="+mn-lt"/>
                <a:ea typeface="Calibri" panose="020F0502020204030204" pitchFamily="34" charset="0"/>
              </a:rPr>
              <a:t> . H(j)</a:t>
            </a:r>
            <a:r>
              <a:rPr lang="en-US" sz="2200" i="1" baseline="30000" err="1">
                <a:effectLst/>
                <a:latin typeface="+mn-lt"/>
                <a:ea typeface="Calibri" panose="020F0502020204030204" pitchFamily="34" charset="0"/>
              </a:rPr>
              <a:t>rj</a:t>
            </a:r>
            <a:r>
              <a:rPr lang="en-US" sz="2200" i="1" baseline="30000">
                <a:effectLst/>
                <a:latin typeface="+mn-lt"/>
                <a:ea typeface="Calibri" panose="020F0502020204030204" pitchFamily="34" charset="0"/>
              </a:rPr>
              <a:t> </a:t>
            </a:r>
            <a:r>
              <a:rPr lang="en-US" sz="2200" i="1">
                <a:effectLst/>
                <a:latin typeface="+mn-lt"/>
                <a:ea typeface="Calibri" panose="020F0502020204030204" pitchFamily="34" charset="0"/>
              </a:rPr>
              <a:t>,</a:t>
            </a:r>
            <a:r>
              <a:rPr lang="en-US" sz="2200" i="1" err="1">
                <a:effectLst/>
                <a:latin typeface="+mn-lt"/>
                <a:ea typeface="Calibri" panose="020F0502020204030204" pitchFamily="34" charset="0"/>
              </a:rPr>
              <a:t>D</a:t>
            </a:r>
            <a:r>
              <a:rPr lang="en-US" sz="2200" i="1" baseline="30000" err="1">
                <a:effectLst/>
                <a:latin typeface="+mn-lt"/>
                <a:ea typeface="Calibri" panose="020F0502020204030204" pitchFamily="34" charset="0"/>
              </a:rPr>
              <a:t>′</a:t>
            </a:r>
            <a:r>
              <a:rPr lang="en-US" sz="2200" i="1" err="1">
                <a:effectLst/>
                <a:latin typeface="+mn-lt"/>
                <a:ea typeface="Calibri" panose="020F0502020204030204" pitchFamily="34" charset="0"/>
              </a:rPr>
              <a:t>j</a:t>
            </a:r>
            <a:r>
              <a:rPr lang="en-US" sz="2200" i="1">
                <a:effectLst/>
                <a:latin typeface="+mn-lt"/>
                <a:ea typeface="Calibri" panose="020F0502020204030204" pitchFamily="34" charset="0"/>
              </a:rPr>
              <a:t> = </a:t>
            </a:r>
            <a:r>
              <a:rPr lang="en-US" sz="2200" i="1" err="1">
                <a:effectLst/>
                <a:latin typeface="+mn-lt"/>
                <a:ea typeface="Calibri" panose="020F0502020204030204" pitchFamily="34" charset="0"/>
              </a:rPr>
              <a:t>g</a:t>
            </a:r>
            <a:r>
              <a:rPr lang="en-US" sz="2200" i="1" baseline="30000" err="1">
                <a:effectLst/>
                <a:latin typeface="+mn-lt"/>
                <a:ea typeface="Calibri" panose="020F0502020204030204" pitchFamily="34" charset="0"/>
              </a:rPr>
              <a:t>rj</a:t>
            </a:r>
            <a:r>
              <a:rPr lang="en-US" sz="2200" i="1">
                <a:effectLst/>
                <a:latin typeface="+mn-lt"/>
                <a:ea typeface="Times New Roman" panose="02020603050405020304" pitchFamily="18" charset="0"/>
              </a:rPr>
              <a:t>,</a:t>
            </a:r>
            <a:r>
              <a:rPr lang="en-US" sz="2200" i="1">
                <a:effectLst/>
                <a:latin typeface="+mn-lt"/>
                <a:ea typeface="Calibri" panose="020F0502020204030204" pitchFamily="34" charset="0"/>
              </a:rPr>
              <a:t> </a:t>
            </a:r>
            <a:r>
              <a:rPr lang="en-US" sz="2200" i="1" err="1">
                <a:effectLst/>
                <a:latin typeface="+mn-lt"/>
                <a:ea typeface="Times New Roman" panose="02020603050405020304" pitchFamily="18" charset="0"/>
              </a:rPr>
              <a:t>D’j</a:t>
            </a:r>
            <a:r>
              <a:rPr lang="en-US" sz="2200" i="1">
                <a:effectLst/>
                <a:latin typeface="+mn-lt"/>
                <a:ea typeface="Times New Roman" panose="02020603050405020304" pitchFamily="18" charset="0"/>
              </a:rPr>
              <a:t>’ = </a:t>
            </a:r>
            <a:r>
              <a:rPr lang="en-US" sz="2200" i="1" err="1">
                <a:effectLst/>
                <a:latin typeface="+mn-lt"/>
                <a:ea typeface="Times New Roman" panose="02020603050405020304" pitchFamily="18" charset="0"/>
              </a:rPr>
              <a:t>D’j</a:t>
            </a:r>
            <a:r>
              <a:rPr lang="en-US" sz="2200" i="1">
                <a:effectLst/>
                <a:latin typeface="+mn-lt"/>
                <a:ea typeface="Times New Roman" panose="02020603050405020304" pitchFamily="18" charset="0"/>
              </a:rPr>
              <a:t> </a:t>
            </a:r>
            <a:r>
              <a:rPr lang="en-US" sz="2200" b="1" i="1">
                <a:effectLst/>
                <a:latin typeface="+mn-lt"/>
                <a:ea typeface="Times New Roman" panose="02020603050405020304" pitchFamily="18" charset="0"/>
              </a:rPr>
              <a:t>∙</a:t>
            </a:r>
            <a:r>
              <a:rPr lang="en-US" sz="2200" i="1">
                <a:effectLst/>
                <a:latin typeface="+mn-lt"/>
                <a:ea typeface="Times New Roman" panose="02020603050405020304" pitchFamily="18" charset="0"/>
              </a:rPr>
              <a:t> UP where </a:t>
            </a:r>
            <a:r>
              <a:rPr lang="en-US" sz="2200" i="1" err="1">
                <a:effectLst/>
                <a:latin typeface="+mn-lt"/>
                <a:ea typeface="Times New Roman" panose="02020603050405020304" pitchFamily="18" charset="0"/>
              </a:rPr>
              <a:t>rj</a:t>
            </a:r>
            <a:r>
              <a:rPr lang="en-US" sz="2200" i="1">
                <a:effectLst/>
                <a:latin typeface="+mn-lt"/>
                <a:ea typeface="Times New Roman" panose="02020603050405020304" pitchFamily="18" charset="0"/>
              </a:rPr>
              <a:t> = Ver)</a:t>
            </a:r>
            <a:endParaRPr lang="en-US" sz="2200">
              <a:effectLst/>
              <a:latin typeface="+mn-lt"/>
              <a:ea typeface="Times New Roman" panose="02020603050405020304" pitchFamily="18" charset="0"/>
            </a:endParaRPr>
          </a:p>
          <a:p>
            <a:pPr>
              <a:buFont typeface="+mj-lt"/>
              <a:buAutoNum type="arabicPeriod"/>
            </a:pPr>
            <a:r>
              <a:rPr lang="en-US" sz="2200">
                <a:effectLst/>
                <a:latin typeface="+mn-lt"/>
                <a:ea typeface="Times New Roman" panose="02020603050405020304" pitchFamily="18" charset="0"/>
              </a:rPr>
              <a:t>AA then encrypts the new SK’</a:t>
            </a:r>
            <a:r>
              <a:rPr lang="en-US" sz="2200" baseline="-25000">
                <a:effectLst/>
                <a:latin typeface="+mn-lt"/>
                <a:ea typeface="Times New Roman" panose="02020603050405020304" pitchFamily="18" charset="0"/>
              </a:rPr>
              <a:t>DU</a:t>
            </a:r>
            <a:r>
              <a:rPr lang="en-US" sz="2200">
                <a:effectLst/>
                <a:latin typeface="+mn-lt"/>
                <a:ea typeface="Times New Roman" panose="02020603050405020304" pitchFamily="18" charset="0"/>
              </a:rPr>
              <a:t> with user’s public key and sends to the users. </a:t>
            </a:r>
          </a:p>
          <a:p>
            <a:pPr>
              <a:buFont typeface="+mj-lt"/>
              <a:buAutoNum type="arabicPeriod"/>
            </a:pPr>
            <a:r>
              <a:rPr lang="en-US" sz="2200">
                <a:latin typeface="+mn-lt"/>
              </a:rPr>
              <a:t>Proxy update revocation list on the blockchain system to prevent revoked user from access to the data.</a:t>
            </a:r>
          </a:p>
        </p:txBody>
      </p:sp>
    </p:spTree>
    <p:extLst>
      <p:ext uri="{BB962C8B-B14F-4D97-AF65-F5344CB8AC3E}">
        <p14:creationId xmlns:p14="http://schemas.microsoft.com/office/powerpoint/2010/main" val="277052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FB1C8-8E0C-6AD6-F8C5-0EDD221739A1}"/>
              </a:ext>
            </a:extLst>
          </p:cNvPr>
          <p:cNvSpPr>
            <a:spLocks noGrp="1"/>
          </p:cNvSpPr>
          <p:nvPr>
            <p:ph type="title"/>
          </p:nvPr>
        </p:nvSpPr>
        <p:spPr>
          <a:xfrm>
            <a:off x="793662" y="386930"/>
            <a:ext cx="10066122" cy="1298448"/>
          </a:xfrm>
        </p:spPr>
        <p:txBody>
          <a:bodyPr anchor="b">
            <a:normAutofit fontScale="90000"/>
          </a:bodyPr>
          <a:lstStyle/>
          <a:p>
            <a:r>
              <a:rPr lang="en-US" sz="4800"/>
              <a:t>Affected CT</a:t>
            </a:r>
            <a:r>
              <a:rPr lang="en-US" sz="4800" baseline="-25000"/>
              <a:t>K</a:t>
            </a:r>
            <a:r>
              <a:rPr lang="en-US" sz="4800"/>
              <a:t> Retrieval </a:t>
            </a:r>
            <a:br>
              <a:rPr lang="en-US" sz="4800"/>
            </a:br>
            <a:r>
              <a:rPr lang="en-US" sz="4800"/>
              <a:t>(Attribute Revocation)</a:t>
            </a:r>
          </a:p>
        </p:txBody>
      </p:sp>
      <p:sp>
        <p:nvSpPr>
          <p:cNvPr id="23"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9E5A76-AB42-4119-A282-E8086D34A32F}"/>
              </a:ext>
            </a:extLst>
          </p:cNvPr>
          <p:cNvSpPr>
            <a:spLocks noGrp="1"/>
          </p:cNvSpPr>
          <p:nvPr>
            <p:ph idx="1"/>
          </p:nvPr>
        </p:nvSpPr>
        <p:spPr>
          <a:xfrm>
            <a:off x="793661" y="2599509"/>
            <a:ext cx="4530898" cy="3639450"/>
          </a:xfrm>
        </p:spPr>
        <p:txBody>
          <a:bodyPr anchor="ctr">
            <a:normAutofit/>
          </a:bodyPr>
          <a:lstStyle/>
          <a:p>
            <a:pPr indent="0">
              <a:spcAft>
                <a:spcPts val="600"/>
              </a:spcAft>
              <a:buNone/>
            </a:pPr>
            <a:r>
              <a:rPr lang="en-US" sz="2000">
                <a:effectLst/>
                <a:latin typeface="+mn-lt"/>
                <a:ea typeface="SimSun" panose="02010600030101010101" pitchFamily="2" charset="-122"/>
              </a:rPr>
              <a:t>Proxy connects to the blockchain and runs </a:t>
            </a:r>
            <a:r>
              <a:rPr lang="en-US" sz="2000" i="1">
                <a:effectLst/>
                <a:latin typeface="+mn-lt"/>
                <a:ea typeface="SimSun" panose="02010600030101010101" pitchFamily="2" charset="-122"/>
              </a:rPr>
              <a:t>Algorithm2 </a:t>
            </a:r>
            <a:r>
              <a:rPr lang="en-US" sz="2000">
                <a:effectLst/>
                <a:latin typeface="+mn-lt"/>
                <a:ea typeface="SimSun" panose="02010600030101010101" pitchFamily="2" charset="-122"/>
              </a:rPr>
              <a:t>based on the revoked attribute </a:t>
            </a:r>
            <a:r>
              <a:rPr lang="en-US" sz="2000" i="1">
                <a:effectLst/>
                <a:latin typeface="+mn-lt"/>
                <a:ea typeface="SimSun" panose="02010600030101010101" pitchFamily="2" charset="-122"/>
              </a:rPr>
              <a:t>CT</a:t>
            </a:r>
            <a:r>
              <a:rPr lang="en-US" sz="2000" i="1" baseline="-25000">
                <a:effectLst/>
                <a:latin typeface="+mn-lt"/>
                <a:ea typeface="SimSun" panose="02010600030101010101" pitchFamily="2" charset="-122"/>
              </a:rPr>
              <a:t>K </a:t>
            </a:r>
            <a:r>
              <a:rPr lang="en-US" sz="2000" i="1">
                <a:effectLst/>
                <a:latin typeface="+mn-lt"/>
                <a:ea typeface="SimSun" panose="02010600030101010101" pitchFamily="2" charset="-122"/>
              </a:rPr>
              <a:t>Index</a:t>
            </a:r>
            <a:r>
              <a:rPr lang="en-US" sz="2000">
                <a:effectLst/>
                <a:latin typeface="+mn-lt"/>
                <a:ea typeface="SimSun" panose="02010600030101010101" pitchFamily="2" charset="-122"/>
              </a:rPr>
              <a:t> array. The blockchain then returns </a:t>
            </a:r>
            <a:r>
              <a:rPr lang="en-US" sz="2000" i="1">
                <a:effectLst/>
                <a:latin typeface="+mn-lt"/>
                <a:ea typeface="SimSun" panose="02010600030101010101" pitchFamily="2" charset="-122"/>
              </a:rPr>
              <a:t>CT</a:t>
            </a:r>
            <a:r>
              <a:rPr lang="en-US" sz="2000" i="1" baseline="-25000">
                <a:effectLst/>
                <a:latin typeface="+mn-lt"/>
                <a:ea typeface="SimSun" panose="02010600030101010101" pitchFamily="2" charset="-122"/>
              </a:rPr>
              <a:t>K</a:t>
            </a:r>
            <a:r>
              <a:rPr lang="en-US" sz="2000" i="1">
                <a:effectLst/>
                <a:latin typeface="+mn-lt"/>
                <a:ea typeface="SimSun" panose="02010600030101010101" pitchFamily="2" charset="-122"/>
              </a:rPr>
              <a:t> </a:t>
            </a:r>
            <a:r>
              <a:rPr lang="en-US" sz="2000">
                <a:effectLst/>
                <a:latin typeface="+mn-lt"/>
                <a:ea typeface="SimSun" panose="02010600030101010101" pitchFamily="2" charset="-122"/>
              </a:rPr>
              <a:t>for the affected ciphertexts to the proxy based on the order of revoked </a:t>
            </a:r>
            <a:r>
              <a:rPr lang="en-US" sz="2000" i="1">
                <a:effectLst/>
                <a:latin typeface="+mn-lt"/>
                <a:ea typeface="SimSun" panose="02010600030101010101" pitchFamily="2" charset="-122"/>
              </a:rPr>
              <a:t>CT</a:t>
            </a:r>
            <a:r>
              <a:rPr lang="en-US" sz="2000" i="1" baseline="-25000">
                <a:effectLst/>
                <a:latin typeface="+mn-lt"/>
                <a:ea typeface="SimSun" panose="02010600030101010101" pitchFamily="2" charset="-122"/>
              </a:rPr>
              <a:t>K</a:t>
            </a:r>
            <a:r>
              <a:rPr lang="en-US" sz="2000" i="1">
                <a:effectLst/>
                <a:latin typeface="+mn-lt"/>
                <a:ea typeface="SimSun" panose="02010600030101010101" pitchFamily="2" charset="-122"/>
              </a:rPr>
              <a:t> Index</a:t>
            </a:r>
            <a:r>
              <a:rPr lang="en-US" sz="2000">
                <a:effectLst/>
                <a:latin typeface="+mn-lt"/>
                <a:ea typeface="SimSun" panose="02010600030101010101" pitchFamily="2" charset="-122"/>
              </a:rPr>
              <a:t>.</a:t>
            </a:r>
          </a:p>
        </p:txBody>
      </p:sp>
      <p:pic>
        <p:nvPicPr>
          <p:cNvPr id="4" name="Picture 3">
            <a:extLst>
              <a:ext uri="{FF2B5EF4-FFF2-40B4-BE49-F238E27FC236}">
                <a16:creationId xmlns:a16="http://schemas.microsoft.com/office/drawing/2014/main" id="{DF7FF83E-93FF-20A0-2333-3F5A8859E5EB}"/>
              </a:ext>
            </a:extLst>
          </p:cNvPr>
          <p:cNvPicPr>
            <a:picLocks noChangeAspect="1"/>
          </p:cNvPicPr>
          <p:nvPr/>
        </p:nvPicPr>
        <p:blipFill>
          <a:blip r:embed="rId2"/>
          <a:stretch/>
        </p:blipFill>
        <p:spPr>
          <a:xfrm>
            <a:off x="5911532" y="3201878"/>
            <a:ext cx="5150277" cy="2278998"/>
          </a:xfrm>
          <a:prstGeom prst="rect">
            <a:avLst/>
          </a:prstGeom>
        </p:spPr>
      </p:pic>
      <p:sp>
        <p:nvSpPr>
          <p:cNvPr id="2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2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EE193-7A19-1AF5-4C0C-B6D17EF189C2}"/>
              </a:ext>
            </a:extLst>
          </p:cNvPr>
          <p:cNvSpPr>
            <a:spLocks noGrp="1"/>
          </p:cNvSpPr>
          <p:nvPr>
            <p:ph type="title"/>
          </p:nvPr>
        </p:nvSpPr>
        <p:spPr>
          <a:xfrm>
            <a:off x="645065" y="1463040"/>
            <a:ext cx="3796306" cy="2690949"/>
          </a:xfrm>
        </p:spPr>
        <p:txBody>
          <a:bodyPr anchor="t">
            <a:normAutofit/>
          </a:bodyPr>
          <a:lstStyle/>
          <a:p>
            <a:r>
              <a:rPr lang="en-US" sz="4800"/>
              <a:t>Re-Encrypted Ciphertexts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4924B-7B59-E6E6-7EEA-9E4CC32950EB}"/>
              </a:ext>
            </a:extLst>
          </p:cNvPr>
          <p:cNvSpPr>
            <a:spLocks noGrp="1"/>
          </p:cNvSpPr>
          <p:nvPr>
            <p:ph idx="1"/>
          </p:nvPr>
        </p:nvSpPr>
        <p:spPr>
          <a:xfrm>
            <a:off x="5223850" y="461729"/>
            <a:ext cx="6544202" cy="5265545"/>
          </a:xfrm>
        </p:spPr>
        <p:txBody>
          <a:bodyPr anchor="t">
            <a:noAutofit/>
          </a:bodyPr>
          <a:lstStyle/>
          <a:p>
            <a:pPr marL="0" indent="0">
              <a:buNone/>
            </a:pPr>
            <a:r>
              <a:rPr lang="en-US" sz="1200" i="1" dirty="0">
                <a:effectLst/>
                <a:latin typeface="+mn-lt"/>
                <a:ea typeface="Times New Roman" panose="02020603050405020304" pitchFamily="18" charset="0"/>
                <a:cs typeface="Times New Roman" panose="02020603050405020304" pitchFamily="18" charset="0"/>
              </a:rPr>
              <a:t>Re-Encryption</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SK</a:t>
            </a:r>
            <a:r>
              <a:rPr lang="en-US" sz="1200" i="1" baseline="-25000" dirty="0">
                <a:effectLst/>
                <a:latin typeface="+mn-lt"/>
                <a:ea typeface="Times New Roman" panose="02020603050405020304" pitchFamily="18" charset="0"/>
                <a:cs typeface="Times New Roman" panose="02020603050405020304" pitchFamily="18" charset="0"/>
              </a:rPr>
              <a:t>Proxy+Random</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AES_Key</a:t>
            </a:r>
            <a:r>
              <a:rPr lang="en-US" sz="1200" i="1" baseline="-25000" dirty="0" err="1">
                <a:effectLst/>
                <a:latin typeface="+mn-lt"/>
                <a:ea typeface="Times New Roman" panose="02020603050405020304" pitchFamily="18" charset="0"/>
                <a:cs typeface="Times New Roman" panose="02020603050405020304" pitchFamily="18" charset="0"/>
              </a:rPr>
              <a:t>R</a:t>
            </a:r>
            <a:r>
              <a:rPr lang="en-US" sz="1200" i="1" dirty="0">
                <a:effectLst/>
                <a:latin typeface="+mn-lt"/>
                <a:ea typeface="Times New Roman" panose="02020603050405020304" pitchFamily="18" charset="0"/>
                <a:cs typeface="Times New Roman" panose="02020603050405020304" pitchFamily="18" charset="0"/>
              </a:rPr>
              <a:t>[ ], PK, T’</a:t>
            </a:r>
            <a:r>
              <a:rPr lang="en-US" sz="1200" dirty="0">
                <a:effectLst/>
                <a:latin typeface="+mn-lt"/>
                <a:ea typeface="Times New Roman" panose="02020603050405020304" pitchFamily="18" charset="0"/>
                <a:cs typeface="Times New Roman" panose="02020603050405020304" pitchFamily="18" charset="0"/>
              </a:rPr>
              <a:t>) return (Array[</a:t>
            </a:r>
            <a:r>
              <a:rPr lang="en-US" sz="1200" i="1" dirty="0" err="1">
                <a:effectLst/>
                <a:latin typeface="+mn-lt"/>
                <a:ea typeface="Times New Roman" panose="02020603050405020304" pitchFamily="18" charset="0"/>
                <a:cs typeface="Times New Roman" panose="02020603050405020304" pitchFamily="18" charset="0"/>
              </a:rPr>
              <a:t>CT’</a:t>
            </a:r>
            <a:r>
              <a:rPr lang="en-US" sz="1200" i="1" baseline="-25000" dirty="0" err="1">
                <a:effectLst/>
                <a:latin typeface="+mn-lt"/>
                <a:ea typeface="Times New Roman" panose="02020603050405020304" pitchFamily="18" charset="0"/>
                <a:cs typeface="Times New Roman" panose="02020603050405020304" pitchFamily="18" charset="0"/>
              </a:rPr>
              <a:t>Ki</a:t>
            </a:r>
            <a:r>
              <a:rPr lang="en-US" sz="1200" dirty="0">
                <a:effectLst/>
                <a:latin typeface="+mn-lt"/>
                <a:ea typeface="Times New Roman" panose="02020603050405020304" pitchFamily="18" charset="0"/>
                <a:cs typeface="Times New Roman" panose="02020603050405020304" pitchFamily="18" charset="0"/>
              </a:rPr>
              <a:t>,</a:t>
            </a:r>
            <a:r>
              <a:rPr lang="en-US" sz="1200" i="1"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Index</a:t>
            </a:r>
            <a:r>
              <a:rPr lang="en-US" sz="1200" i="1" baseline="-25000" dirty="0" err="1">
                <a:effectLst/>
                <a:latin typeface="+mn-lt"/>
                <a:ea typeface="Times New Roman" panose="02020603050405020304" pitchFamily="18" charset="0"/>
                <a:cs typeface="Times New Roman" panose="02020603050405020304" pitchFamily="18" charset="0"/>
              </a:rPr>
              <a:t>i</a:t>
            </a:r>
            <a:r>
              <a:rPr lang="en-US" sz="1200" i="1" dirty="0">
                <a:effectLst/>
                <a:latin typeface="+mn-lt"/>
                <a:ea typeface="Times New Roman" panose="02020603050405020304" pitchFamily="18" charset="0"/>
                <a:cs typeface="Times New Roman" panose="02020603050405020304" pitchFamily="18" charset="0"/>
              </a:rPr>
              <a:t>,</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URL</a:t>
            </a:r>
            <a:r>
              <a:rPr lang="en-US" sz="1200" i="1" baseline="-25000" dirty="0" err="1">
                <a:effectLst/>
                <a:latin typeface="+mn-lt"/>
                <a:ea typeface="Times New Roman" panose="02020603050405020304" pitchFamily="18" charset="0"/>
                <a:cs typeface="Times New Roman" panose="02020603050405020304" pitchFamily="18" charset="0"/>
              </a:rPr>
              <a:t>CTMi</a:t>
            </a:r>
            <a:r>
              <a:rPr lang="en-US" sz="1200" dirty="0">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err="1">
                <a:effectLst/>
                <a:latin typeface="+mn-lt"/>
                <a:ea typeface="Times New Roman" panose="02020603050405020304" pitchFamily="18" charset="0"/>
                <a:cs typeface="Times New Roman" panose="02020603050405020304" pitchFamily="18" charset="0"/>
              </a:rPr>
              <a:t>SK</a:t>
            </a:r>
            <a:r>
              <a:rPr lang="en-US" sz="1200" i="1" baseline="-25000" dirty="0" err="1">
                <a:effectLst/>
                <a:latin typeface="+mn-lt"/>
                <a:ea typeface="Times New Roman" panose="02020603050405020304" pitchFamily="18" charset="0"/>
                <a:cs typeface="Times New Roman" panose="02020603050405020304" pitchFamily="18" charset="0"/>
              </a:rPr>
              <a:t>Proxy</a:t>
            </a:r>
            <a:r>
              <a:rPr lang="en-US" sz="1200" dirty="0">
                <a:effectLst/>
                <a:latin typeface="+mn-lt"/>
                <a:ea typeface="Times New Roman" panose="02020603050405020304" pitchFamily="18" charset="0"/>
                <a:cs typeface="Times New Roman" panose="02020603050405020304" pitchFamily="18" charset="0"/>
              </a:rPr>
              <a:t> = </a:t>
            </a:r>
            <a:r>
              <a:rPr lang="en-US" sz="1200" dirty="0" err="1">
                <a:effectLst/>
                <a:latin typeface="+mn-lt"/>
                <a:ea typeface="Times New Roman" panose="02020603050405020304" pitchFamily="18" charset="0"/>
                <a:cs typeface="Times New Roman" panose="02020603050405020304" pitchFamily="18" charset="0"/>
              </a:rPr>
              <a:t>ExtractRandom</a:t>
            </a:r>
            <a:r>
              <a:rPr lang="en-US" sz="1200" dirty="0">
                <a:effectLst/>
                <a:latin typeface="+mn-lt"/>
                <a:ea typeface="Times New Roman" panose="02020603050405020304" pitchFamily="18" charset="0"/>
                <a:cs typeface="Times New Roman" panose="02020603050405020304" pitchFamily="18" charset="0"/>
              </a:rPr>
              <a:t>(</a:t>
            </a:r>
            <a:r>
              <a:rPr lang="en-US" sz="1200" i="1" dirty="0">
                <a:effectLst/>
                <a:latin typeface="+mn-lt"/>
                <a:ea typeface="Times New Roman" panose="02020603050405020304" pitchFamily="18" charset="0"/>
                <a:cs typeface="Times New Roman" panose="02020603050405020304" pitchFamily="18" charset="0"/>
              </a:rPr>
              <a:t>SK</a:t>
            </a:r>
            <a:r>
              <a:rPr lang="en-US" sz="1200" i="1" baseline="-25000" dirty="0">
                <a:effectLst/>
                <a:latin typeface="+mn-lt"/>
                <a:ea typeface="Times New Roman" panose="02020603050405020304" pitchFamily="18" charset="0"/>
                <a:cs typeface="Times New Roman" panose="02020603050405020304" pitchFamily="18" charset="0"/>
              </a:rPr>
              <a:t>Proxy+Random</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0" indent="0">
              <a:buNone/>
            </a:pPr>
            <a:r>
              <a:rPr lang="en-US" sz="1200" dirty="0">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For ( i = 0 ; i &lt;= len(</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 i++){</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K</a:t>
            </a:r>
            <a:r>
              <a:rPr lang="en-TH" sz="1200" i="1" baseline="-25000" dirty="0">
                <a:effectLst/>
                <a:latin typeface="+mn-lt"/>
                <a:ea typeface="Times New Roman" panose="02020603050405020304" pitchFamily="18" charset="0"/>
                <a:cs typeface="Times New Roman" panose="02020603050405020304" pitchFamily="18" charset="0"/>
              </a:rPr>
              <a:t>i</a:t>
            </a:r>
            <a:r>
              <a:rPr lang="en-US" sz="1200" dirty="0">
                <a:effectLst/>
                <a:latin typeface="+mn-lt"/>
                <a:ea typeface="Times New Roman" panose="02020603050405020304" pitchFamily="18" charset="0"/>
                <a:cs typeface="Times New Roman" panose="02020603050405020304" pitchFamily="18" charset="0"/>
              </a:rPr>
              <a:t> =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[i][0]; </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a:effectLst/>
                <a:latin typeface="+mn-lt"/>
                <a:ea typeface="Times New Roman" panose="02020603050405020304" pitchFamily="18" charset="0"/>
                <a:cs typeface="Times New Roman" panose="02020603050405020304" pitchFamily="18" charset="0"/>
              </a:rPr>
              <a:t>    AES = </a:t>
            </a:r>
            <a:r>
              <a:rPr lang="en-US" sz="1200" dirty="0">
                <a:effectLst/>
                <a:latin typeface="+mn-lt"/>
                <a:ea typeface="Times New Roman" panose="02020603050405020304" pitchFamily="18" charset="0"/>
                <a:cs typeface="Times New Roman" panose="02020603050405020304" pitchFamily="18" charset="0"/>
              </a:rPr>
              <a:t>DEC</a:t>
            </a:r>
            <a:r>
              <a:rPr lang="en-US" sz="1200" baseline="-25000" dirty="0">
                <a:effectLst/>
                <a:latin typeface="+mn-lt"/>
                <a:ea typeface="Times New Roman" panose="02020603050405020304" pitchFamily="18" charset="0"/>
                <a:cs typeface="Times New Roman" panose="02020603050405020304" pitchFamily="18" charset="0"/>
              </a:rPr>
              <a:t>CP-ABE­</a:t>
            </a: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SK</a:t>
            </a:r>
            <a:r>
              <a:rPr lang="en-US" sz="1200" i="1" baseline="-25000" dirty="0" err="1">
                <a:effectLst/>
                <a:latin typeface="+mn-lt"/>
                <a:ea typeface="Times New Roman" panose="02020603050405020304" pitchFamily="18" charset="0"/>
                <a:cs typeface="Times New Roman" panose="02020603050405020304" pitchFamily="18" charset="0"/>
              </a:rPr>
              <a:t>Proxy</a:t>
            </a:r>
            <a:r>
              <a:rPr lang="en-US" sz="1200" i="1" dirty="0">
                <a:effectLst/>
                <a:latin typeface="+mn-lt"/>
                <a:ea typeface="Times New Roman" panose="02020603050405020304" pitchFamily="18" charset="0"/>
                <a:cs typeface="Times New Roman" panose="02020603050405020304" pitchFamily="18" charset="0"/>
              </a:rPr>
              <a:t>, CT</a:t>
            </a:r>
            <a:r>
              <a:rPr lang="en-US" sz="1200" i="1" baseline="-25000" dirty="0">
                <a:effectLst/>
                <a:latin typeface="+mn-lt"/>
                <a:ea typeface="Times New Roman" panose="02020603050405020304" pitchFamily="18" charset="0"/>
                <a:cs typeface="Times New Roman" panose="02020603050405020304" pitchFamily="18" charset="0"/>
              </a:rPr>
              <a:t>Ki</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if (len (</a:t>
            </a:r>
            <a:r>
              <a:rPr lang="en-US" sz="1200" i="1" dirty="0" err="1">
                <a:effectLst/>
                <a:latin typeface="+mn-lt"/>
                <a:ea typeface="Times New Roman" panose="02020603050405020304" pitchFamily="18" charset="0"/>
                <a:cs typeface="Times New Roman" panose="02020603050405020304" pitchFamily="18" charset="0"/>
              </a:rPr>
              <a:t>AES_Key</a:t>
            </a:r>
            <a:r>
              <a:rPr lang="en-US" sz="1200" i="1" baseline="-25000" dirty="0" err="1">
                <a:effectLst/>
                <a:latin typeface="+mn-lt"/>
                <a:ea typeface="Times New Roman" panose="02020603050405020304" pitchFamily="18" charset="0"/>
                <a:cs typeface="Times New Roman" panose="02020603050405020304" pitchFamily="18" charset="0"/>
              </a:rPr>
              <a:t>R</a:t>
            </a:r>
            <a:r>
              <a:rPr lang="en-US" sz="1200" dirty="0">
                <a:effectLst/>
                <a:latin typeface="+mn-lt"/>
                <a:ea typeface="Times New Roman" panose="02020603050405020304" pitchFamily="18" charset="0"/>
                <a:cs typeface="Times New Roman" panose="02020603050405020304" pitchFamily="18" charset="0"/>
              </a:rPr>
              <a:t>) != 0) {</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dirty="0">
                <a:effectLst/>
                <a:latin typeface="+mn-lt"/>
                <a:ea typeface="Times New Roman" panose="02020603050405020304" pitchFamily="18" charset="0"/>
                <a:cs typeface="Times New Roman" panose="02020603050405020304" pitchFamily="18" charset="0"/>
              </a:rPr>
              <a:t> = download(</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[i][2]) </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M = DEC</a:t>
            </a:r>
            <a:r>
              <a:rPr lang="en-US" sz="1200" i="1" baseline="-25000" dirty="0">
                <a:effectLst/>
                <a:latin typeface="+mn-lt"/>
                <a:ea typeface="Times New Roman" panose="02020603050405020304" pitchFamily="18" charset="0"/>
                <a:cs typeface="Times New Roman" panose="02020603050405020304" pitchFamily="18" charset="0"/>
              </a:rPr>
              <a:t>AES</a:t>
            </a:r>
            <a:r>
              <a:rPr lang="en-US" sz="1200" i="1" dirty="0">
                <a:effectLst/>
                <a:latin typeface="+mn-lt"/>
                <a:ea typeface="Times New Roman" panose="02020603050405020304" pitchFamily="18" charset="0"/>
                <a:cs typeface="Times New Roman" panose="02020603050405020304" pitchFamily="18" charset="0"/>
              </a:rPr>
              <a:t> (AES, 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AES’ = </a:t>
            </a:r>
            <a:r>
              <a:rPr lang="en-US" sz="1200" i="1" dirty="0" err="1">
                <a:effectLst/>
                <a:latin typeface="+mn-lt"/>
                <a:ea typeface="Times New Roman" panose="02020603050405020304" pitchFamily="18" charset="0"/>
                <a:cs typeface="Times New Roman" panose="02020603050405020304" pitchFamily="18" charset="0"/>
              </a:rPr>
              <a:t>AES_Key</a:t>
            </a:r>
            <a:r>
              <a:rPr lang="en-US" sz="1200" i="1" baseline="-25000" dirty="0" err="1">
                <a:effectLst/>
                <a:latin typeface="+mn-lt"/>
                <a:ea typeface="Times New Roman" panose="02020603050405020304" pitchFamily="18" charset="0"/>
                <a:cs typeface="Times New Roman" panose="02020603050405020304" pitchFamily="18" charset="0"/>
              </a:rPr>
              <a:t>R</a:t>
            </a:r>
            <a:r>
              <a:rPr lang="en-US" sz="1200" i="1" dirty="0">
                <a:effectLst/>
                <a:latin typeface="+mn-lt"/>
                <a:ea typeface="Times New Roman" panose="02020603050405020304" pitchFamily="18" charset="0"/>
                <a:cs typeface="Times New Roman" panose="02020603050405020304" pitchFamily="18" charset="0"/>
              </a:rPr>
              <a:t>[i] – r;</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 = ENC</a:t>
            </a:r>
            <a:r>
              <a:rPr lang="en-US" sz="1200" i="1" baseline="-25000" dirty="0">
                <a:effectLst/>
                <a:latin typeface="+mn-lt"/>
                <a:ea typeface="Times New Roman" panose="02020603050405020304" pitchFamily="18" charset="0"/>
                <a:cs typeface="Times New Roman" panose="02020603050405020304" pitchFamily="18" charset="0"/>
              </a:rPr>
              <a:t>AES</a:t>
            </a:r>
            <a:r>
              <a:rPr lang="en-US" sz="1200" i="1" dirty="0">
                <a:effectLst/>
                <a:latin typeface="+mn-lt"/>
                <a:ea typeface="Times New Roman" panose="02020603050405020304" pitchFamily="18" charset="0"/>
                <a:cs typeface="Times New Roman" panose="02020603050405020304" pitchFamily="18" charset="0"/>
              </a:rPr>
              <a:t> (AES’, M);</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’URL </a:t>
            </a:r>
            <a:r>
              <a:rPr lang="en-US" sz="1200" dirty="0">
                <a:effectLst/>
                <a:latin typeface="+mn-lt"/>
                <a:ea typeface="Times New Roman" panose="02020603050405020304" pitchFamily="18" charset="0"/>
                <a:cs typeface="Times New Roman" panose="02020603050405020304" pitchFamily="18" charset="0"/>
              </a:rPr>
              <a:t>= Upload (</a:t>
            </a: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[i][2] = </a:t>
            </a:r>
            <a:r>
              <a:rPr lang="en-US" sz="1200" i="1" dirty="0">
                <a:effectLst/>
                <a:latin typeface="+mn-lt"/>
                <a:ea typeface="Times New Roman" panose="02020603050405020304" pitchFamily="18" charset="0"/>
                <a:cs typeface="Times New Roman" panose="02020603050405020304" pitchFamily="18" charset="0"/>
              </a:rPr>
              <a:t>CT</a:t>
            </a:r>
            <a:r>
              <a:rPr lang="en-US" sz="1200" i="1" baseline="-25000" dirty="0">
                <a:effectLst/>
                <a:latin typeface="+mn-lt"/>
                <a:ea typeface="Times New Roman" panose="02020603050405020304" pitchFamily="18" charset="0"/>
                <a:cs typeface="Times New Roman" panose="02020603050405020304" pitchFamily="18" charset="0"/>
              </a:rPr>
              <a:t>M</a:t>
            </a:r>
            <a:r>
              <a:rPr lang="en-US" sz="1200" i="1" dirty="0">
                <a:effectLst/>
                <a:latin typeface="+mn-lt"/>
                <a:ea typeface="Times New Roman" panose="02020603050405020304" pitchFamily="18" charset="0"/>
                <a:cs typeface="Times New Roman" panose="02020603050405020304" pitchFamily="18" charset="0"/>
              </a:rPr>
              <a:t>’URL</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457200" indent="0">
              <a:buNone/>
            </a:pPr>
            <a:r>
              <a:rPr lang="en-US" sz="1200" i="1" dirty="0">
                <a:effectLst/>
                <a:latin typeface="+mn-lt"/>
                <a:ea typeface="Times New Roman" panose="02020603050405020304" pitchFamily="18" charset="0"/>
                <a:cs typeface="Times New Roman" panose="02020603050405020304" pitchFamily="18" charset="0"/>
              </a:rPr>
              <a:t>AES = AES’;</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CT’</a:t>
            </a:r>
            <a:r>
              <a:rPr lang="en-US" sz="1200" i="1" baseline="-25000" dirty="0" err="1">
                <a:effectLst/>
                <a:latin typeface="+mn-lt"/>
                <a:ea typeface="Times New Roman" panose="02020603050405020304" pitchFamily="18" charset="0"/>
                <a:cs typeface="Times New Roman" panose="02020603050405020304" pitchFamily="18" charset="0"/>
              </a:rPr>
              <a:t>Ki</a:t>
            </a:r>
            <a:r>
              <a:rPr lang="en-US" sz="1200" i="1"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ENC</a:t>
            </a:r>
            <a:r>
              <a:rPr lang="en-US" sz="1200" i="1" baseline="-25000" dirty="0">
                <a:effectLst/>
                <a:latin typeface="+mn-lt"/>
                <a:ea typeface="Times New Roman" panose="02020603050405020304" pitchFamily="18" charset="0"/>
                <a:cs typeface="Times New Roman" panose="02020603050405020304" pitchFamily="18" charset="0"/>
              </a:rPr>
              <a:t>CP-ABE</a:t>
            </a:r>
            <a:r>
              <a:rPr lang="en-US" sz="1200" dirty="0">
                <a:effectLst/>
                <a:latin typeface="+mn-lt"/>
                <a:ea typeface="Times New Roman" panose="02020603050405020304" pitchFamily="18" charset="0"/>
                <a:cs typeface="Times New Roman" panose="02020603050405020304" pitchFamily="18" charset="0"/>
              </a:rPr>
              <a:t>(</a:t>
            </a:r>
            <a:r>
              <a:rPr lang="en-US" sz="1200" i="1" dirty="0">
                <a:effectLst/>
                <a:latin typeface="+mn-lt"/>
                <a:ea typeface="Times New Roman" panose="02020603050405020304" pitchFamily="18" charset="0"/>
                <a:cs typeface="Times New Roman" panose="02020603050405020304" pitchFamily="18" charset="0"/>
              </a:rPr>
              <a:t>PK</a:t>
            </a:r>
            <a:r>
              <a:rPr lang="en-US" sz="1200" i="1">
                <a:effectLst/>
                <a:latin typeface="+mn-lt"/>
                <a:ea typeface="Times New Roman" panose="02020603050405020304" pitchFamily="18" charset="0"/>
                <a:cs typeface="Times New Roman" panose="02020603050405020304" pitchFamily="18" charset="0"/>
              </a:rPr>
              <a:t>, </a:t>
            </a:r>
            <a:r>
              <a:rPr lang="en-US" sz="1200" i="1">
                <a:latin typeface="+mn-lt"/>
                <a:ea typeface="Times New Roman" panose="02020603050405020304" pitchFamily="18" charset="0"/>
                <a:cs typeface="Times New Roman" panose="02020603050405020304" pitchFamily="18" charset="0"/>
              </a:rPr>
              <a:t>T</a:t>
            </a:r>
            <a:r>
              <a:rPr lang="en-US" sz="1200" i="1">
                <a:effectLst/>
                <a:latin typeface="+mn-lt"/>
                <a:ea typeface="Times New Roman" panose="02020603050405020304" pitchFamily="18"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AES</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 [i][0] = </a:t>
            </a:r>
            <a:r>
              <a:rPr lang="en-US" sz="1200" i="1" dirty="0" err="1">
                <a:effectLst/>
                <a:latin typeface="+mn-lt"/>
                <a:ea typeface="Times New Roman" panose="02020603050405020304" pitchFamily="18" charset="0"/>
                <a:cs typeface="Times New Roman" panose="02020603050405020304" pitchFamily="18" charset="0"/>
              </a:rPr>
              <a:t>CT’</a:t>
            </a:r>
            <a:r>
              <a:rPr lang="en-US" sz="1200" i="1" baseline="-25000" dirty="0" err="1">
                <a:effectLst/>
                <a:latin typeface="+mn-lt"/>
                <a:ea typeface="Times New Roman" panose="02020603050405020304" pitchFamily="18" charset="0"/>
                <a:cs typeface="Times New Roman" panose="02020603050405020304" pitchFamily="18" charset="0"/>
              </a:rPr>
              <a:t>Ki</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i="1" dirty="0" err="1">
                <a:effectLst/>
                <a:latin typeface="+mn-lt"/>
                <a:ea typeface="Times New Roman" panose="02020603050405020304" pitchFamily="18" charset="0"/>
                <a:cs typeface="Times New Roman" panose="02020603050405020304" pitchFamily="18" charset="0"/>
              </a:rPr>
              <a:t>SK</a:t>
            </a:r>
            <a:r>
              <a:rPr lang="en-US" sz="1200" i="1" baseline="-25000" dirty="0" err="1">
                <a:effectLst/>
                <a:latin typeface="+mn-lt"/>
                <a:ea typeface="Times New Roman" panose="02020603050405020304" pitchFamily="18" charset="0"/>
                <a:cs typeface="Times New Roman" panose="02020603050405020304" pitchFamily="18" charset="0"/>
              </a:rPr>
              <a:t>Proxy</a:t>
            </a:r>
            <a:r>
              <a:rPr lang="en-US" sz="1200" baseline="-2500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 “0”;</a:t>
            </a:r>
            <a:endParaRPr lang="en-US" sz="1200" dirty="0">
              <a:effectLst/>
              <a:latin typeface="+mn-lt"/>
              <a:ea typeface="Times New Roman" panose="02020603050405020304" pitchFamily="18" charset="0"/>
              <a:cs typeface="Angsana New" panose="02020603050405020304" pitchFamily="18" charset="-34"/>
            </a:endParaRPr>
          </a:p>
          <a:p>
            <a:pPr indent="0">
              <a:buNone/>
            </a:pPr>
            <a:r>
              <a:rPr lang="en-US" sz="1200" dirty="0">
                <a:effectLst/>
                <a:latin typeface="+mn-lt"/>
                <a:ea typeface="Times New Roman" panose="02020603050405020304" pitchFamily="18" charset="0"/>
                <a:cs typeface="Times New Roman" panose="02020603050405020304" pitchFamily="18" charset="0"/>
              </a:rPr>
              <a:t>Return </a:t>
            </a:r>
            <a:r>
              <a:rPr lang="en-US" sz="1200" i="1" dirty="0" err="1">
                <a:effectLst/>
                <a:latin typeface="+mn-lt"/>
                <a:ea typeface="Times New Roman" panose="02020603050405020304" pitchFamily="18" charset="0"/>
                <a:cs typeface="Times New Roman" panose="02020603050405020304" pitchFamily="18" charset="0"/>
              </a:rPr>
              <a:t>affectedCT</a:t>
            </a:r>
            <a:r>
              <a:rPr lang="en-US" sz="1200" i="1" baseline="-25000" dirty="0" err="1">
                <a:effectLst/>
                <a:latin typeface="+mn-lt"/>
                <a:ea typeface="Times New Roman" panose="02020603050405020304" pitchFamily="18" charset="0"/>
                <a:cs typeface="Times New Roman" panose="02020603050405020304" pitchFamily="18" charset="0"/>
              </a:rPr>
              <a:t>k</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Angsana New" panose="02020603050405020304" pitchFamily="18" charset="-34"/>
            </a:endParaRPr>
          </a:p>
          <a:p>
            <a:pPr marL="0" indent="0">
              <a:buNone/>
            </a:pPr>
            <a:r>
              <a:rPr lang="en-US" sz="1200" dirty="0">
                <a:effectLst/>
                <a:latin typeface="+mn-lt"/>
                <a:ea typeface="SimSun" panose="02010600030101010101" pitchFamily="2" charset="-122"/>
              </a:rPr>
              <a:t>}</a:t>
            </a:r>
            <a:endParaRPr lang="en-US" sz="1200" dirty="0">
              <a:latin typeface="+mn-lt"/>
            </a:endParaRPr>
          </a:p>
        </p:txBody>
      </p:sp>
      <p:sp>
        <p:nvSpPr>
          <p:cNvPr id="4" name="Rectangle 3">
            <a:extLst>
              <a:ext uri="{FF2B5EF4-FFF2-40B4-BE49-F238E27FC236}">
                <a16:creationId xmlns:a16="http://schemas.microsoft.com/office/drawing/2014/main" id="{BF5BF0AF-F59E-C91C-6CA9-2FE6F08709CA}"/>
              </a:ext>
            </a:extLst>
          </p:cNvPr>
          <p:cNvSpPr/>
          <p:nvPr/>
        </p:nvSpPr>
        <p:spPr>
          <a:xfrm>
            <a:off x="5450186" y="787651"/>
            <a:ext cx="3277355" cy="2625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9EBEEA-7B9A-523F-3B73-1310827610A2}"/>
              </a:ext>
            </a:extLst>
          </p:cNvPr>
          <p:cNvSpPr/>
          <p:nvPr/>
        </p:nvSpPr>
        <p:spPr>
          <a:xfrm>
            <a:off x="5450186" y="1050208"/>
            <a:ext cx="3277355" cy="8600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4D6B8F-E338-3DE3-1DE0-FB008FDDEC7D}"/>
              </a:ext>
            </a:extLst>
          </p:cNvPr>
          <p:cNvSpPr/>
          <p:nvPr/>
        </p:nvSpPr>
        <p:spPr>
          <a:xfrm>
            <a:off x="5450184" y="4516625"/>
            <a:ext cx="3277355" cy="8600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ectangle 6">
            <a:extLst>
              <a:ext uri="{FF2B5EF4-FFF2-40B4-BE49-F238E27FC236}">
                <a16:creationId xmlns:a16="http://schemas.microsoft.com/office/drawing/2014/main" id="{34032F03-89BA-A057-9098-A09BBDC0DA31}"/>
              </a:ext>
            </a:extLst>
          </p:cNvPr>
          <p:cNvSpPr/>
          <p:nvPr/>
        </p:nvSpPr>
        <p:spPr>
          <a:xfrm>
            <a:off x="5450183" y="5376698"/>
            <a:ext cx="3277355" cy="5878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3478054-68F5-F12E-2E45-A1100033DF57}"/>
              </a:ext>
            </a:extLst>
          </p:cNvPr>
          <p:cNvGrpSpPr/>
          <p:nvPr/>
        </p:nvGrpSpPr>
        <p:grpSpPr>
          <a:xfrm>
            <a:off x="8727538" y="1167897"/>
            <a:ext cx="968723" cy="3775295"/>
            <a:chOff x="8727538" y="1167897"/>
            <a:chExt cx="968723" cy="3775295"/>
          </a:xfrm>
        </p:grpSpPr>
        <p:cxnSp>
          <p:nvCxnSpPr>
            <p:cNvPr id="13" name="Straight Connector 12">
              <a:extLst>
                <a:ext uri="{FF2B5EF4-FFF2-40B4-BE49-F238E27FC236}">
                  <a16:creationId xmlns:a16="http://schemas.microsoft.com/office/drawing/2014/main" id="{CF515B70-ED12-915A-AC8C-C8AC2E4F6CAF}"/>
                </a:ext>
              </a:extLst>
            </p:cNvPr>
            <p:cNvCxnSpPr/>
            <p:nvPr/>
          </p:nvCxnSpPr>
          <p:spPr>
            <a:xfrm>
              <a:off x="8727538" y="4943192"/>
              <a:ext cx="9687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9DB310-27A3-742C-31A2-C2423AABB4F1}"/>
                </a:ext>
              </a:extLst>
            </p:cNvPr>
            <p:cNvCxnSpPr/>
            <p:nvPr/>
          </p:nvCxnSpPr>
          <p:spPr>
            <a:xfrm flipV="1">
              <a:off x="9687208" y="1167897"/>
              <a:ext cx="0" cy="3766242"/>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E75AAD1E-FF42-9D64-1125-D3793BAB166C}"/>
                </a:ext>
              </a:extLst>
            </p:cNvPr>
            <p:cNvCxnSpPr/>
            <p:nvPr/>
          </p:nvCxnSpPr>
          <p:spPr>
            <a:xfrm flipH="1">
              <a:off x="8836182" y="1167897"/>
              <a:ext cx="85102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13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B6511-38EA-199E-2F71-8A72A0D0C2D1}"/>
              </a:ext>
            </a:extLst>
          </p:cNvPr>
          <p:cNvSpPr>
            <a:spLocks noGrp="1"/>
          </p:cNvSpPr>
          <p:nvPr>
            <p:ph type="title"/>
          </p:nvPr>
        </p:nvSpPr>
        <p:spPr>
          <a:xfrm>
            <a:off x="808638" y="386930"/>
            <a:ext cx="9236700" cy="1188950"/>
          </a:xfrm>
        </p:spPr>
        <p:txBody>
          <a:bodyPr anchor="b">
            <a:normAutofit fontScale="90000"/>
          </a:bodyPr>
          <a:lstStyle/>
          <a:p>
            <a:r>
              <a:rPr lang="en-US" sz="5400"/>
              <a:t>Key Update </a:t>
            </a:r>
            <a:br>
              <a:rPr lang="en-US" sz="5400"/>
            </a:br>
            <a:r>
              <a:rPr lang="en-US" sz="5400"/>
              <a:t>(Attribute Revocation)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E2FF2F-5F9A-2B4D-5C81-E5EF1D53DFF8}"/>
              </a:ext>
            </a:extLst>
          </p:cNvPr>
          <p:cNvSpPr>
            <a:spLocks noGrp="1"/>
          </p:cNvSpPr>
          <p:nvPr>
            <p:ph idx="1"/>
          </p:nvPr>
        </p:nvSpPr>
        <p:spPr>
          <a:xfrm>
            <a:off x="793660" y="2599509"/>
            <a:ext cx="10143668" cy="3435531"/>
          </a:xfrm>
        </p:spPr>
        <p:txBody>
          <a:bodyPr anchor="ctr">
            <a:normAutofit/>
          </a:bodyPr>
          <a:lstStyle/>
          <a:p>
            <a:pPr>
              <a:buFont typeface="+mj-lt"/>
              <a:buAutoNum type="arabicPeriod"/>
            </a:pPr>
            <a:r>
              <a:rPr lang="en-US" sz="2200">
                <a:effectLst/>
                <a:latin typeface="+mn-lt"/>
                <a:ea typeface="Times New Roman" panose="02020603050405020304" pitchFamily="18" charset="0"/>
              </a:rPr>
              <a:t> AA generates an update parameter </a:t>
            </a:r>
            <a:r>
              <a:rPr lang="en-US" sz="2200" i="1">
                <a:effectLst/>
                <a:latin typeface="+mn-lt"/>
                <a:ea typeface="Times New Roman" panose="02020603050405020304" pitchFamily="18" charset="0"/>
              </a:rPr>
              <a:t>UP</a:t>
            </a:r>
            <a:r>
              <a:rPr lang="en-US" sz="2200">
                <a:effectLst/>
                <a:latin typeface="+mn-lt"/>
                <a:ea typeface="Times New Roman" panose="02020603050405020304" pitchFamily="18" charset="0"/>
              </a:rPr>
              <a:t> based on </a:t>
            </a:r>
            <a:r>
              <a:rPr lang="en-US" sz="2200" i="1">
                <a:effectLst/>
                <a:latin typeface="+mn-lt"/>
                <a:ea typeface="Times New Roman" panose="02020603050405020304" pitchFamily="18" charset="0"/>
              </a:rPr>
              <a:t>Attr</a:t>
            </a:r>
            <a:r>
              <a:rPr lang="en-US" sz="2200">
                <a:effectLst/>
                <a:latin typeface="+mn-lt"/>
                <a:ea typeface="Times New Roman" panose="02020603050405020304" pitchFamily="18" charset="0"/>
              </a:rPr>
              <a:t> parameter. </a:t>
            </a:r>
          </a:p>
          <a:p>
            <a:pPr marL="457200" lvl="1" indent="0">
              <a:buNone/>
            </a:pPr>
            <a:r>
              <a:rPr lang="en-US" sz="2200" i="1">
                <a:effectLst/>
                <a:latin typeface="+mn-lt"/>
                <a:ea typeface="Times New Roman" panose="02020603050405020304" pitchFamily="18" charset="0"/>
              </a:rPr>
              <a:t>UP</a:t>
            </a:r>
            <a:r>
              <a:rPr lang="en-US" sz="2200" b="1">
                <a:effectLst/>
                <a:latin typeface="+mn-lt"/>
                <a:ea typeface="Times New Roman" panose="02020603050405020304" pitchFamily="18" charset="0"/>
              </a:rPr>
              <a:t> =</a:t>
            </a:r>
            <a:r>
              <a:rPr lang="en-US" sz="2200">
                <a:effectLst/>
                <a:latin typeface="+mn-lt"/>
                <a:ea typeface="Times New Roman" panose="02020603050405020304" pitchFamily="18" charset="0"/>
              </a:rPr>
              <a:t> g</a:t>
            </a:r>
            <a:r>
              <a:rPr lang="en-US" sz="2200" baseline="30000">
                <a:effectLst/>
                <a:latin typeface="+mn-lt"/>
                <a:ea typeface="Times New Roman" panose="02020603050405020304" pitchFamily="18" charset="0"/>
              </a:rPr>
              <a:t>(</a:t>
            </a:r>
            <a:r>
              <a:rPr lang="en-US" sz="2200" baseline="30000" err="1">
                <a:effectLst/>
                <a:latin typeface="+mn-lt"/>
                <a:ea typeface="Times New Roman" panose="02020603050405020304" pitchFamily="18" charset="0"/>
              </a:rPr>
              <a:t>rj</a:t>
            </a:r>
            <a:r>
              <a:rPr lang="en-US" sz="2200" baseline="30000">
                <a:effectLst/>
                <a:latin typeface="+mn-lt"/>
                <a:ea typeface="Times New Roman" panose="02020603050405020304" pitchFamily="18" charset="0"/>
              </a:rPr>
              <a:t>’ - </a:t>
            </a:r>
            <a:r>
              <a:rPr lang="en-US" sz="2200" baseline="30000" err="1">
                <a:effectLst/>
                <a:latin typeface="+mn-lt"/>
                <a:ea typeface="Times New Roman" panose="02020603050405020304" pitchFamily="18" charset="0"/>
              </a:rPr>
              <a:t>rj</a:t>
            </a:r>
            <a:r>
              <a:rPr lang="en-US" sz="2200" baseline="30000">
                <a:effectLst/>
                <a:latin typeface="+mn-lt"/>
                <a:ea typeface="Times New Roman" panose="02020603050405020304" pitchFamily="18" charset="0"/>
              </a:rPr>
              <a:t>)/</a:t>
            </a:r>
            <a:r>
              <a:rPr lang="en-US" sz="2200" i="1" baseline="30000">
                <a:effectLst/>
                <a:latin typeface="+mn-lt"/>
                <a:ea typeface="Calibri" panose="020F0502020204030204" pitchFamily="34" charset="0"/>
              </a:rPr>
              <a:t>β</a:t>
            </a:r>
            <a:r>
              <a:rPr lang="en-US" sz="2200">
                <a:effectLst/>
                <a:latin typeface="+mn-lt"/>
                <a:ea typeface="Times New Roman" panose="02020603050405020304" pitchFamily="18" charset="0"/>
              </a:rPr>
              <a:t> where</a:t>
            </a:r>
            <a:r>
              <a:rPr lang="en-US" sz="2200" i="1">
                <a:effectLst/>
                <a:latin typeface="+mn-lt"/>
                <a:ea typeface="Times New Roman" panose="02020603050405020304" pitchFamily="18" charset="0"/>
              </a:rPr>
              <a:t> </a:t>
            </a:r>
            <a:r>
              <a:rPr lang="en-US" sz="2200" i="1" err="1">
                <a:effectLst/>
                <a:latin typeface="+mn-lt"/>
                <a:ea typeface="Times New Roman" panose="02020603050405020304" pitchFamily="18" charset="0"/>
              </a:rPr>
              <a:t>rj</a:t>
            </a:r>
            <a:r>
              <a:rPr lang="en-US" sz="2200">
                <a:effectLst/>
                <a:latin typeface="+mn-lt"/>
                <a:ea typeface="Times New Roman" panose="02020603050405020304" pitchFamily="18" charset="0"/>
              </a:rPr>
              <a:t> = </a:t>
            </a:r>
            <a:r>
              <a:rPr lang="en-US" sz="2200" i="1">
                <a:effectLst/>
                <a:latin typeface="+mn-lt"/>
                <a:ea typeface="Times New Roman" panose="02020603050405020304" pitchFamily="18" charset="0"/>
              </a:rPr>
              <a:t>Attr</a:t>
            </a:r>
            <a:endParaRPr lang="en-US" sz="2200">
              <a:effectLst/>
              <a:latin typeface="+mn-lt"/>
              <a:ea typeface="Times New Roman" panose="02020603050405020304" pitchFamily="18" charset="0"/>
            </a:endParaRPr>
          </a:p>
          <a:p>
            <a:pPr>
              <a:buFont typeface="+mj-lt"/>
              <a:buAutoNum type="arabicPeriod"/>
            </a:pPr>
            <a:r>
              <a:rPr lang="en-US" sz="2200">
                <a:effectLst/>
                <a:latin typeface="+mn-lt"/>
                <a:ea typeface="Times New Roman" panose="02020603050405020304" pitchFamily="18" charset="0"/>
              </a:rPr>
              <a:t>AA applies an UP to all non-revoked users in the system. The update secret key function is as follows:</a:t>
            </a:r>
          </a:p>
          <a:p>
            <a:pPr marL="457200" lvl="1" indent="0">
              <a:buNone/>
            </a:pPr>
            <a:r>
              <a:rPr lang="en-US" sz="2200" i="1">
                <a:effectLst/>
                <a:latin typeface="+mn-lt"/>
                <a:ea typeface="Times New Roman" panose="02020603050405020304" pitchFamily="18" charset="0"/>
              </a:rPr>
              <a:t>SK’</a:t>
            </a:r>
            <a:r>
              <a:rPr lang="en-US" sz="2200" i="1" baseline="-25000">
                <a:effectLst/>
                <a:latin typeface="+mn-lt"/>
                <a:ea typeface="Times New Roman" panose="02020603050405020304" pitchFamily="18" charset="0"/>
              </a:rPr>
              <a:t>DU</a:t>
            </a:r>
            <a:r>
              <a:rPr lang="en-US" sz="2200" i="1">
                <a:effectLst/>
                <a:latin typeface="+mn-lt"/>
                <a:ea typeface="Times New Roman" panose="02020603050405020304" pitchFamily="18" charset="0"/>
              </a:rPr>
              <a:t>  = (</a:t>
            </a:r>
            <a:r>
              <a:rPr lang="en-US" sz="2200" i="1">
                <a:effectLst/>
                <a:latin typeface="+mn-lt"/>
                <a:ea typeface="Calibri" panose="020F0502020204030204" pitchFamily="34" charset="0"/>
              </a:rPr>
              <a:t>D = g</a:t>
            </a:r>
            <a:r>
              <a:rPr lang="en-US" sz="2200" i="1" baseline="30000">
                <a:effectLst/>
                <a:latin typeface="+mn-lt"/>
                <a:ea typeface="Calibri" panose="020F0502020204030204" pitchFamily="34" charset="0"/>
              </a:rPr>
              <a:t>(α+r)/β</a:t>
            </a:r>
            <a:r>
              <a:rPr lang="en-US" sz="2200" i="1">
                <a:effectLst/>
                <a:latin typeface="+mn-lt"/>
                <a:ea typeface="Calibri" panose="020F0502020204030204" pitchFamily="34" charset="0"/>
              </a:rPr>
              <a:t>, </a:t>
            </a:r>
            <a:r>
              <a:rPr lang="en-US" sz="2200" i="1">
                <a:effectLst/>
                <a:latin typeface="+mn-lt"/>
                <a:ea typeface="Calibri" panose="020F0502020204030204" pitchFamily="34" charset="0"/>
                <a:cs typeface="Cambria Math" panose="02040503050406030204" pitchFamily="18" charset="0"/>
              </a:rPr>
              <a:t>∀</a:t>
            </a:r>
            <a:r>
              <a:rPr lang="en-US" sz="2200" i="1">
                <a:effectLst/>
                <a:latin typeface="+mn-lt"/>
                <a:ea typeface="Times New Roman" panose="02020603050405020304" pitchFamily="18" charset="0"/>
              </a:rPr>
              <a:t> </a:t>
            </a:r>
            <a:r>
              <a:rPr lang="en-US" sz="2200" i="1">
                <a:effectLst/>
                <a:latin typeface="+mn-lt"/>
                <a:ea typeface="Calibri" panose="020F0502020204030204" pitchFamily="34" charset="0"/>
              </a:rPr>
              <a:t>j </a:t>
            </a:r>
            <a:r>
              <a:rPr lang="en-US" sz="2200" i="1">
                <a:effectLst/>
                <a:latin typeface="+mn-lt"/>
                <a:ea typeface="Calibri" panose="020F0502020204030204" pitchFamily="34" charset="0"/>
                <a:cs typeface="Cambria Math" panose="02040503050406030204" pitchFamily="18" charset="0"/>
              </a:rPr>
              <a:t>∈</a:t>
            </a:r>
            <a:r>
              <a:rPr lang="en-US" sz="2200" i="1">
                <a:effectLst/>
                <a:latin typeface="+mn-lt"/>
                <a:ea typeface="Calibri" panose="020F0502020204030204" pitchFamily="34" charset="0"/>
              </a:rPr>
              <a:t> S : </a:t>
            </a:r>
            <a:r>
              <a:rPr lang="en-US" sz="2200" i="1" err="1">
                <a:effectLst/>
                <a:latin typeface="+mn-lt"/>
                <a:ea typeface="Calibri" panose="020F0502020204030204" pitchFamily="34" charset="0"/>
              </a:rPr>
              <a:t>Dj</a:t>
            </a:r>
            <a:r>
              <a:rPr lang="en-US" sz="2200" i="1">
                <a:effectLst/>
                <a:latin typeface="+mn-lt"/>
                <a:ea typeface="Calibri" panose="020F0502020204030204" pitchFamily="34" charset="0"/>
              </a:rPr>
              <a:t> = g</a:t>
            </a:r>
            <a:r>
              <a:rPr lang="en-US" sz="2200" i="1" baseline="30000">
                <a:effectLst/>
                <a:latin typeface="+mn-lt"/>
                <a:ea typeface="Calibri" panose="020F0502020204030204" pitchFamily="34" charset="0"/>
              </a:rPr>
              <a:t>r</a:t>
            </a:r>
            <a:r>
              <a:rPr lang="en-US" sz="2200" i="1">
                <a:effectLst/>
                <a:latin typeface="+mn-lt"/>
                <a:ea typeface="Calibri" panose="020F0502020204030204" pitchFamily="34" charset="0"/>
              </a:rPr>
              <a:t> . H(j)</a:t>
            </a:r>
            <a:r>
              <a:rPr lang="en-US" sz="2200" i="1" baseline="30000" err="1">
                <a:effectLst/>
                <a:latin typeface="+mn-lt"/>
                <a:ea typeface="Calibri" panose="020F0502020204030204" pitchFamily="34" charset="0"/>
              </a:rPr>
              <a:t>rj</a:t>
            </a:r>
            <a:r>
              <a:rPr lang="en-US" sz="2200" i="1" baseline="30000">
                <a:effectLst/>
                <a:latin typeface="+mn-lt"/>
                <a:ea typeface="Calibri" panose="020F0502020204030204" pitchFamily="34" charset="0"/>
              </a:rPr>
              <a:t> </a:t>
            </a:r>
            <a:r>
              <a:rPr lang="en-US" sz="2200" i="1">
                <a:effectLst/>
                <a:latin typeface="+mn-lt"/>
                <a:ea typeface="Calibri" panose="020F0502020204030204" pitchFamily="34" charset="0"/>
              </a:rPr>
              <a:t>,</a:t>
            </a:r>
            <a:r>
              <a:rPr lang="en-US" sz="2200" i="1" err="1">
                <a:effectLst/>
                <a:latin typeface="+mn-lt"/>
                <a:ea typeface="Calibri" panose="020F0502020204030204" pitchFamily="34" charset="0"/>
              </a:rPr>
              <a:t>D</a:t>
            </a:r>
            <a:r>
              <a:rPr lang="en-US" sz="2200" i="1" baseline="30000" err="1">
                <a:effectLst/>
                <a:latin typeface="+mn-lt"/>
                <a:ea typeface="Calibri" panose="020F0502020204030204" pitchFamily="34" charset="0"/>
              </a:rPr>
              <a:t>′</a:t>
            </a:r>
            <a:r>
              <a:rPr lang="en-US" sz="2200" i="1" err="1">
                <a:effectLst/>
                <a:latin typeface="+mn-lt"/>
                <a:ea typeface="Calibri" panose="020F0502020204030204" pitchFamily="34" charset="0"/>
              </a:rPr>
              <a:t>j</a:t>
            </a:r>
            <a:r>
              <a:rPr lang="en-US" sz="2200" i="1">
                <a:effectLst/>
                <a:latin typeface="+mn-lt"/>
                <a:ea typeface="Calibri" panose="020F0502020204030204" pitchFamily="34" charset="0"/>
              </a:rPr>
              <a:t> = </a:t>
            </a:r>
            <a:r>
              <a:rPr lang="en-US" sz="2200" i="1" err="1">
                <a:effectLst/>
                <a:latin typeface="+mn-lt"/>
                <a:ea typeface="Calibri" panose="020F0502020204030204" pitchFamily="34" charset="0"/>
              </a:rPr>
              <a:t>g</a:t>
            </a:r>
            <a:r>
              <a:rPr lang="en-US" sz="2200" i="1" baseline="30000" err="1">
                <a:effectLst/>
                <a:latin typeface="+mn-lt"/>
                <a:ea typeface="Calibri" panose="020F0502020204030204" pitchFamily="34" charset="0"/>
              </a:rPr>
              <a:t>rj</a:t>
            </a:r>
            <a:r>
              <a:rPr lang="en-US" sz="2200" i="1">
                <a:effectLst/>
                <a:latin typeface="+mn-lt"/>
                <a:ea typeface="Times New Roman" panose="02020603050405020304" pitchFamily="18" charset="0"/>
              </a:rPr>
              <a:t>,</a:t>
            </a:r>
            <a:r>
              <a:rPr lang="en-US" sz="2200" i="1">
                <a:effectLst/>
                <a:latin typeface="+mn-lt"/>
                <a:ea typeface="Calibri" panose="020F0502020204030204" pitchFamily="34" charset="0"/>
              </a:rPr>
              <a:t> </a:t>
            </a:r>
            <a:r>
              <a:rPr lang="en-US" sz="2200" i="1" err="1">
                <a:effectLst/>
                <a:latin typeface="+mn-lt"/>
                <a:ea typeface="Times New Roman" panose="02020603050405020304" pitchFamily="18" charset="0"/>
              </a:rPr>
              <a:t>D’j</a:t>
            </a:r>
            <a:r>
              <a:rPr lang="en-US" sz="2200" i="1">
                <a:effectLst/>
                <a:latin typeface="+mn-lt"/>
                <a:ea typeface="Times New Roman" panose="02020603050405020304" pitchFamily="18" charset="0"/>
              </a:rPr>
              <a:t>’ = </a:t>
            </a:r>
            <a:r>
              <a:rPr lang="en-US" sz="2200" i="1" err="1">
                <a:effectLst/>
                <a:latin typeface="+mn-lt"/>
                <a:ea typeface="Times New Roman" panose="02020603050405020304" pitchFamily="18" charset="0"/>
              </a:rPr>
              <a:t>D’j</a:t>
            </a:r>
            <a:r>
              <a:rPr lang="en-US" sz="2200" i="1">
                <a:effectLst/>
                <a:latin typeface="+mn-lt"/>
                <a:ea typeface="Times New Roman" panose="02020603050405020304" pitchFamily="18" charset="0"/>
              </a:rPr>
              <a:t> </a:t>
            </a:r>
            <a:r>
              <a:rPr lang="en-US" sz="2200" b="1" i="1">
                <a:effectLst/>
                <a:latin typeface="+mn-lt"/>
                <a:ea typeface="Times New Roman" panose="02020603050405020304" pitchFamily="18" charset="0"/>
              </a:rPr>
              <a:t>∙</a:t>
            </a:r>
            <a:r>
              <a:rPr lang="en-US" sz="2200" i="1">
                <a:effectLst/>
                <a:latin typeface="+mn-lt"/>
                <a:ea typeface="Times New Roman" panose="02020603050405020304" pitchFamily="18" charset="0"/>
              </a:rPr>
              <a:t> UP where </a:t>
            </a:r>
            <a:r>
              <a:rPr lang="en-US" sz="2200" i="1" err="1">
                <a:effectLst/>
                <a:latin typeface="+mn-lt"/>
                <a:ea typeface="Times New Roman" panose="02020603050405020304" pitchFamily="18" charset="0"/>
              </a:rPr>
              <a:t>rj</a:t>
            </a:r>
            <a:r>
              <a:rPr lang="en-US" sz="2200" i="1">
                <a:effectLst/>
                <a:latin typeface="+mn-lt"/>
                <a:ea typeface="Times New Roman" panose="02020603050405020304" pitchFamily="18" charset="0"/>
              </a:rPr>
              <a:t> = Attr)</a:t>
            </a:r>
            <a:endParaRPr lang="en-US" sz="2200">
              <a:effectLst/>
              <a:latin typeface="+mn-lt"/>
              <a:ea typeface="Times New Roman" panose="02020603050405020304" pitchFamily="18" charset="0"/>
            </a:endParaRPr>
          </a:p>
          <a:p>
            <a:pPr>
              <a:buFont typeface="+mj-lt"/>
              <a:buAutoNum type="arabicPeriod"/>
            </a:pPr>
            <a:r>
              <a:rPr lang="en-US" sz="2200">
                <a:effectLst/>
                <a:latin typeface="+mn-lt"/>
                <a:ea typeface="Times New Roman" panose="02020603050405020304" pitchFamily="18" charset="0"/>
              </a:rPr>
              <a:t>AA then encrypts the new SK’</a:t>
            </a:r>
            <a:r>
              <a:rPr lang="en-US" sz="2200" baseline="-25000">
                <a:effectLst/>
                <a:latin typeface="+mn-lt"/>
                <a:ea typeface="Times New Roman" panose="02020603050405020304" pitchFamily="18" charset="0"/>
              </a:rPr>
              <a:t>DU</a:t>
            </a:r>
            <a:r>
              <a:rPr lang="en-US" sz="2200">
                <a:effectLst/>
                <a:latin typeface="+mn-lt"/>
                <a:ea typeface="Times New Roman" panose="02020603050405020304" pitchFamily="18" charset="0"/>
              </a:rPr>
              <a:t> with user’s public key and sends to the users.</a:t>
            </a:r>
          </a:p>
        </p:txBody>
      </p:sp>
    </p:spTree>
    <p:extLst>
      <p:ext uri="{BB962C8B-B14F-4D97-AF65-F5344CB8AC3E}">
        <p14:creationId xmlns:p14="http://schemas.microsoft.com/office/powerpoint/2010/main" val="399986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12D4-23FB-925B-8EE2-227A81EF4AC2}"/>
              </a:ext>
            </a:extLst>
          </p:cNvPr>
          <p:cNvSpPr>
            <a:spLocks noGrp="1"/>
          </p:cNvSpPr>
          <p:nvPr>
            <p:ph type="title"/>
          </p:nvPr>
        </p:nvSpPr>
        <p:spPr/>
        <p:txBody>
          <a:bodyPr/>
          <a:lstStyle/>
          <a:p>
            <a:r>
              <a:rPr lang="en-US"/>
              <a:t>Security Analysis</a:t>
            </a:r>
          </a:p>
        </p:txBody>
      </p:sp>
      <p:graphicFrame>
        <p:nvGraphicFramePr>
          <p:cNvPr id="5" name="Content Placeholder 2">
            <a:extLst>
              <a:ext uri="{FF2B5EF4-FFF2-40B4-BE49-F238E27FC236}">
                <a16:creationId xmlns:a16="http://schemas.microsoft.com/office/drawing/2014/main" id="{B7BCC644-BEDC-9356-AC11-383024E0955E}"/>
              </a:ext>
            </a:extLst>
          </p:cNvPr>
          <p:cNvGraphicFramePr>
            <a:graphicFrameLocks noGrp="1"/>
          </p:cNvGraphicFramePr>
          <p:nvPr>
            <p:ph idx="1"/>
            <p:extLst>
              <p:ext uri="{D42A27DB-BD31-4B8C-83A1-F6EECF244321}">
                <p14:modId xmlns:p14="http://schemas.microsoft.com/office/powerpoint/2010/main" val="1885069390"/>
              </p:ext>
            </p:extLst>
          </p:nvPr>
        </p:nvGraphicFramePr>
        <p:xfrm>
          <a:off x="1679944" y="1825625"/>
          <a:ext cx="967385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0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5D682-57D6-182D-5809-8C8920DAD23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Agenda</a:t>
            </a:r>
          </a:p>
        </p:txBody>
      </p:sp>
      <p:graphicFrame>
        <p:nvGraphicFramePr>
          <p:cNvPr id="23" name="Content Placeholder 2">
            <a:extLst>
              <a:ext uri="{FF2B5EF4-FFF2-40B4-BE49-F238E27FC236}">
                <a16:creationId xmlns:a16="http://schemas.microsoft.com/office/drawing/2014/main" id="{BB6A7D1E-5FBD-D45C-5D03-07B443A2C2C6}"/>
              </a:ext>
            </a:extLst>
          </p:cNvPr>
          <p:cNvGraphicFramePr>
            <a:graphicFrameLocks noGrp="1"/>
          </p:cNvGraphicFramePr>
          <p:nvPr>
            <p:ph idx="1"/>
            <p:extLst>
              <p:ext uri="{D42A27DB-BD31-4B8C-83A1-F6EECF244321}">
                <p14:modId xmlns:p14="http://schemas.microsoft.com/office/powerpoint/2010/main" val="27466762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0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4A412E-05D8-94B6-7C55-FCD74AC3F3E9}"/>
              </a:ext>
            </a:extLst>
          </p:cNvPr>
          <p:cNvSpPr>
            <a:spLocks noGrp="1"/>
          </p:cNvSpPr>
          <p:nvPr>
            <p:ph type="title"/>
          </p:nvPr>
        </p:nvSpPr>
        <p:spPr>
          <a:xfrm>
            <a:off x="838200" y="365125"/>
            <a:ext cx="10515600" cy="1325563"/>
          </a:xfrm>
        </p:spPr>
        <p:txBody>
          <a:bodyPr>
            <a:normAutofit/>
          </a:bodyPr>
          <a:lstStyle/>
          <a:p>
            <a:r>
              <a:rPr lang="en-US"/>
              <a:t>Functional Comparison</a:t>
            </a:r>
          </a:p>
        </p:txBody>
      </p:sp>
      <p:graphicFrame>
        <p:nvGraphicFramePr>
          <p:cNvPr id="4" name="Content Placeholder 3">
            <a:extLst>
              <a:ext uri="{FF2B5EF4-FFF2-40B4-BE49-F238E27FC236}">
                <a16:creationId xmlns:a16="http://schemas.microsoft.com/office/drawing/2014/main" id="{A408547F-9DF9-1D10-C958-126196696272}"/>
              </a:ext>
            </a:extLst>
          </p:cNvPr>
          <p:cNvGraphicFramePr>
            <a:graphicFrameLocks noGrp="1"/>
          </p:cNvGraphicFramePr>
          <p:nvPr>
            <p:ph idx="1"/>
            <p:extLst>
              <p:ext uri="{D42A27DB-BD31-4B8C-83A1-F6EECF244321}">
                <p14:modId xmlns:p14="http://schemas.microsoft.com/office/powerpoint/2010/main" val="4235123716"/>
              </p:ext>
            </p:extLst>
          </p:nvPr>
        </p:nvGraphicFramePr>
        <p:xfrm>
          <a:off x="838200" y="2282723"/>
          <a:ext cx="10515602" cy="3437143"/>
        </p:xfrm>
        <a:graphic>
          <a:graphicData uri="http://schemas.openxmlformats.org/drawingml/2006/table">
            <a:tbl>
              <a:tblPr>
                <a:tableStyleId>{5C22544A-7EE6-4342-B048-85BDC9FD1C3A}</a:tableStyleId>
              </a:tblPr>
              <a:tblGrid>
                <a:gridCol w="1283338">
                  <a:extLst>
                    <a:ext uri="{9D8B030D-6E8A-4147-A177-3AD203B41FA5}">
                      <a16:colId xmlns:a16="http://schemas.microsoft.com/office/drawing/2014/main" val="257360663"/>
                    </a:ext>
                  </a:extLst>
                </a:gridCol>
                <a:gridCol w="2410651">
                  <a:extLst>
                    <a:ext uri="{9D8B030D-6E8A-4147-A177-3AD203B41FA5}">
                      <a16:colId xmlns:a16="http://schemas.microsoft.com/office/drawing/2014/main" val="3535010901"/>
                    </a:ext>
                  </a:extLst>
                </a:gridCol>
                <a:gridCol w="1535854">
                  <a:extLst>
                    <a:ext uri="{9D8B030D-6E8A-4147-A177-3AD203B41FA5}">
                      <a16:colId xmlns:a16="http://schemas.microsoft.com/office/drawing/2014/main" val="349081184"/>
                    </a:ext>
                  </a:extLst>
                </a:gridCol>
                <a:gridCol w="1332939">
                  <a:extLst>
                    <a:ext uri="{9D8B030D-6E8A-4147-A177-3AD203B41FA5}">
                      <a16:colId xmlns:a16="http://schemas.microsoft.com/office/drawing/2014/main" val="4180447409"/>
                    </a:ext>
                  </a:extLst>
                </a:gridCol>
                <a:gridCol w="3952820">
                  <a:extLst>
                    <a:ext uri="{9D8B030D-6E8A-4147-A177-3AD203B41FA5}">
                      <a16:colId xmlns:a16="http://schemas.microsoft.com/office/drawing/2014/main" val="28421473"/>
                    </a:ext>
                  </a:extLst>
                </a:gridCol>
              </a:tblGrid>
              <a:tr h="536783">
                <a:tc rowSpan="2">
                  <a:txBody>
                    <a:bodyPr/>
                    <a:lstStyle/>
                    <a:p>
                      <a:pPr algn="ctr"/>
                      <a:r>
                        <a:rPr lang="en-US" sz="2800">
                          <a:effectLst/>
                        </a:rPr>
                        <a:t> </a:t>
                      </a:r>
                      <a:endParaRPr lang="en-US" sz="2600" b="1">
                        <a:effectLst/>
                        <a:latin typeface="Times New Roman" panose="02020603050405020304" pitchFamily="18" charset="0"/>
                        <a:ea typeface="SimSun" panose="02010600030101010101" pitchFamily="2" charset="-122"/>
                      </a:endParaRPr>
                    </a:p>
                  </a:txBody>
                  <a:tcPr marL="194800" marR="194800" marT="0" marB="0" anchor="ctr"/>
                </a:tc>
                <a:tc rowSpan="2">
                  <a:txBody>
                    <a:bodyPr/>
                    <a:lstStyle/>
                    <a:p>
                      <a:pPr algn="ctr"/>
                      <a:r>
                        <a:rPr lang="en-US" sz="2800">
                          <a:effectLst/>
                        </a:rPr>
                        <a:t>Blockchain</a:t>
                      </a:r>
                      <a:endParaRPr lang="en-US" sz="2600" b="1">
                        <a:effectLst/>
                        <a:latin typeface="Times New Roman" panose="02020603050405020304" pitchFamily="18" charset="0"/>
                        <a:ea typeface="SimSun" panose="02010600030101010101" pitchFamily="2" charset="-122"/>
                      </a:endParaRPr>
                    </a:p>
                  </a:txBody>
                  <a:tcPr marL="194800" marR="194800" marT="0" marB="0" anchor="ctr"/>
                </a:tc>
                <a:tc gridSpan="2">
                  <a:txBody>
                    <a:bodyPr/>
                    <a:lstStyle/>
                    <a:p>
                      <a:pPr algn="ctr"/>
                      <a:r>
                        <a:rPr lang="en-US" sz="2800">
                          <a:effectLst/>
                        </a:rPr>
                        <a:t>Revocation</a:t>
                      </a:r>
                      <a:endParaRPr lang="en-US" sz="2600" b="1">
                        <a:effectLst/>
                        <a:latin typeface="Times New Roman" panose="02020603050405020304" pitchFamily="18" charset="0"/>
                        <a:ea typeface="SimSun" panose="02010600030101010101" pitchFamily="2" charset="-122"/>
                      </a:endParaRPr>
                    </a:p>
                  </a:txBody>
                  <a:tcPr marL="194800" marR="194800" marT="0" marB="0"/>
                </a:tc>
                <a:tc hMerge="1">
                  <a:txBody>
                    <a:bodyPr/>
                    <a:lstStyle/>
                    <a:p>
                      <a:endParaRPr lang="en-US"/>
                    </a:p>
                  </a:txBody>
                  <a:tcPr/>
                </a:tc>
                <a:tc rowSpan="2">
                  <a:txBody>
                    <a:bodyPr/>
                    <a:lstStyle/>
                    <a:p>
                      <a:pPr algn="ctr"/>
                      <a:r>
                        <a:rPr lang="en-US" sz="2800">
                          <a:effectLst/>
                        </a:rPr>
                        <a:t>Ciphertexts Indexing Functionality</a:t>
                      </a:r>
                      <a:endParaRPr lang="en-US" sz="2600" b="1">
                        <a:effectLst/>
                        <a:latin typeface="Times New Roman" panose="02020603050405020304" pitchFamily="18" charset="0"/>
                        <a:ea typeface="SimSun" panose="02010600030101010101" pitchFamily="2" charset="-122"/>
                      </a:endParaRPr>
                    </a:p>
                  </a:txBody>
                  <a:tcPr marL="194800" marR="194800" marT="0" marB="0"/>
                </a:tc>
                <a:extLst>
                  <a:ext uri="{0D108BD9-81ED-4DB2-BD59-A6C34878D82A}">
                    <a16:rowId xmlns:a16="http://schemas.microsoft.com/office/drawing/2014/main" val="2793158287"/>
                  </a:ext>
                </a:extLst>
              </a:tr>
              <a:tr h="536783">
                <a:tc vMerge="1">
                  <a:txBody>
                    <a:bodyPr/>
                    <a:lstStyle/>
                    <a:p>
                      <a:endParaRPr lang="en-US"/>
                    </a:p>
                  </a:txBody>
                  <a:tcPr/>
                </a:tc>
                <a:tc vMerge="1">
                  <a:txBody>
                    <a:bodyPr/>
                    <a:lstStyle/>
                    <a:p>
                      <a:endParaRPr lang="en-US"/>
                    </a:p>
                  </a:txBody>
                  <a:tcPr/>
                </a:tc>
                <a:tc>
                  <a:txBody>
                    <a:bodyPr/>
                    <a:lstStyle/>
                    <a:p>
                      <a:pPr algn="ctr"/>
                      <a:r>
                        <a:rPr lang="en-US" sz="2800">
                          <a:effectLst/>
                        </a:rPr>
                        <a:t>User.</a:t>
                      </a:r>
                      <a:endParaRPr lang="en-US" sz="2300" b="1" i="1">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Attr.</a:t>
                      </a:r>
                      <a:endParaRPr lang="en-US" sz="2300" b="1" i="1">
                        <a:effectLst/>
                        <a:latin typeface="Times New Roman" panose="02020603050405020304" pitchFamily="18" charset="0"/>
                        <a:ea typeface="SimSun" panose="02010600030101010101" pitchFamily="2" charset="-122"/>
                      </a:endParaRPr>
                    </a:p>
                  </a:txBody>
                  <a:tcPr marL="194800" marR="194800" marT="0" marB="0"/>
                </a:tc>
                <a:tc vMerge="1">
                  <a:txBody>
                    <a:bodyPr/>
                    <a:lstStyle/>
                    <a:p>
                      <a:endParaRPr lang="en-US"/>
                    </a:p>
                  </a:txBody>
                  <a:tcPr/>
                </a:tc>
                <a:extLst>
                  <a:ext uri="{0D108BD9-81ED-4DB2-BD59-A6C34878D82A}">
                    <a16:rowId xmlns:a16="http://schemas.microsoft.com/office/drawing/2014/main" val="2426386337"/>
                  </a:ext>
                </a:extLst>
              </a:tr>
              <a:tr h="580072">
                <a:tc>
                  <a:txBody>
                    <a:bodyPr/>
                    <a:lstStyle/>
                    <a:p>
                      <a:pPr algn="ctr"/>
                      <a:r>
                        <a:rPr lang="en-US" sz="2600">
                          <a:effectLst/>
                        </a:rPr>
                        <a:t>[1]</a:t>
                      </a:r>
                      <a:endParaRPr lang="en-US" sz="2600">
                        <a:effectLst/>
                        <a:latin typeface="Times New Roman" panose="02020603050405020304" pitchFamily="18" charset="0"/>
                        <a:ea typeface="SimSun" panose="02010600030101010101" pitchFamily="2" charset="-122"/>
                      </a:endParaRPr>
                    </a:p>
                  </a:txBody>
                  <a:tcPr marL="194800" marR="194800" marT="0" marB="0" anchor="ctr"/>
                </a:tc>
                <a:tc>
                  <a:txBody>
                    <a:bodyPr/>
                    <a:lstStyle/>
                    <a:p>
                      <a:pPr algn="ctr"/>
                      <a:r>
                        <a:rPr lang="en-US" sz="2800">
                          <a:effectLst/>
                        </a:rPr>
                        <a:t>✓</a:t>
                      </a:r>
                      <a:endParaRPr lang="en-US" sz="2800" b="1" i="1">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x</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b="1" i="1">
                        <a:effectLst/>
                        <a:latin typeface="Times New Roman" panose="02020603050405020304" pitchFamily="18" charset="0"/>
                        <a:ea typeface="SimSun" panose="02010600030101010101" pitchFamily="2" charset="-122"/>
                      </a:endParaRPr>
                    </a:p>
                  </a:txBody>
                  <a:tcPr marL="194800" marR="194800" marT="0" marB="0"/>
                </a:tc>
                <a:extLst>
                  <a:ext uri="{0D108BD9-81ED-4DB2-BD59-A6C34878D82A}">
                    <a16:rowId xmlns:a16="http://schemas.microsoft.com/office/drawing/2014/main" val="380464740"/>
                  </a:ext>
                </a:extLst>
              </a:tr>
              <a:tr h="580072">
                <a:tc>
                  <a:txBody>
                    <a:bodyPr/>
                    <a:lstStyle/>
                    <a:p>
                      <a:pPr algn="ctr"/>
                      <a:r>
                        <a:rPr lang="en-US" sz="2600">
                          <a:effectLst/>
                        </a:rPr>
                        <a:t>[2]</a:t>
                      </a:r>
                      <a:endParaRPr lang="en-US" sz="2600">
                        <a:effectLst/>
                        <a:latin typeface="Times New Roman" panose="02020603050405020304" pitchFamily="18" charset="0"/>
                        <a:ea typeface="SimSun" panose="02010600030101010101" pitchFamily="2" charset="-122"/>
                      </a:endParaRPr>
                    </a:p>
                  </a:txBody>
                  <a:tcPr marL="194800" marR="194800" marT="0" marB="0" anchor="ctr"/>
                </a:tc>
                <a:tc>
                  <a:txBody>
                    <a:bodyPr/>
                    <a:lstStyle/>
                    <a:p>
                      <a:pPr algn="ctr"/>
                      <a:r>
                        <a:rPr lang="en-US" sz="2800">
                          <a:effectLst/>
                        </a:rPr>
                        <a:t>✓</a:t>
                      </a:r>
                      <a:endParaRPr lang="en-US" sz="2800" b="1" i="1">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x</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b="1" i="1">
                        <a:effectLst/>
                        <a:latin typeface="Times New Roman" panose="02020603050405020304" pitchFamily="18" charset="0"/>
                        <a:ea typeface="SimSun" panose="02010600030101010101" pitchFamily="2" charset="-122"/>
                      </a:endParaRPr>
                    </a:p>
                  </a:txBody>
                  <a:tcPr marL="194800" marR="194800" marT="0" marB="0"/>
                </a:tc>
                <a:extLst>
                  <a:ext uri="{0D108BD9-81ED-4DB2-BD59-A6C34878D82A}">
                    <a16:rowId xmlns:a16="http://schemas.microsoft.com/office/drawing/2014/main" val="592259786"/>
                  </a:ext>
                </a:extLst>
              </a:tr>
              <a:tr h="666650">
                <a:tc>
                  <a:txBody>
                    <a:bodyPr/>
                    <a:lstStyle/>
                    <a:p>
                      <a:pPr algn="ctr"/>
                      <a:r>
                        <a:rPr lang="en-US" sz="2600">
                          <a:effectLst/>
                        </a:rPr>
                        <a:t>[4]</a:t>
                      </a:r>
                      <a:endParaRPr lang="en-US" sz="2600">
                        <a:effectLst/>
                        <a:latin typeface="Times New Roman" panose="02020603050405020304" pitchFamily="18" charset="0"/>
                        <a:ea typeface="SimSun" panose="02010600030101010101" pitchFamily="2" charset="-122"/>
                      </a:endParaRPr>
                    </a:p>
                  </a:txBody>
                  <a:tcPr marL="194800" marR="194800" marT="0" marB="0" anchor="ctr"/>
                </a:tc>
                <a:tc>
                  <a:txBody>
                    <a:bodyPr/>
                    <a:lstStyle/>
                    <a:p>
                      <a:pPr algn="ctr"/>
                      <a:r>
                        <a:rPr lang="en-US" sz="2800">
                          <a:effectLst/>
                        </a:rPr>
                        <a:t>x</a:t>
                      </a:r>
                      <a:endParaRPr lang="en-US" sz="2800" b="1" i="1">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x</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x</a:t>
                      </a:r>
                      <a:endParaRPr lang="en-US" sz="2800" b="1" i="1">
                        <a:effectLst/>
                        <a:latin typeface="Times New Roman" panose="02020603050405020304" pitchFamily="18" charset="0"/>
                        <a:ea typeface="SimSun" panose="02010600030101010101" pitchFamily="2" charset="-122"/>
                      </a:endParaRPr>
                    </a:p>
                  </a:txBody>
                  <a:tcPr marL="194800" marR="194800" marT="0" marB="0"/>
                </a:tc>
                <a:extLst>
                  <a:ext uri="{0D108BD9-81ED-4DB2-BD59-A6C34878D82A}">
                    <a16:rowId xmlns:a16="http://schemas.microsoft.com/office/drawing/2014/main" val="4071453136"/>
                  </a:ext>
                </a:extLst>
              </a:tr>
              <a:tr h="536783">
                <a:tc>
                  <a:txBody>
                    <a:bodyPr/>
                    <a:lstStyle/>
                    <a:p>
                      <a:pPr algn="ctr"/>
                      <a:r>
                        <a:rPr lang="en-US" sz="2300">
                          <a:effectLst/>
                        </a:rPr>
                        <a:t>Ours</a:t>
                      </a:r>
                      <a:endParaRPr lang="en-US" sz="2600">
                        <a:effectLst/>
                        <a:latin typeface="Times New Roman" panose="02020603050405020304" pitchFamily="18" charset="0"/>
                        <a:ea typeface="SimSun" panose="02010600030101010101" pitchFamily="2" charset="-122"/>
                      </a:endParaRPr>
                    </a:p>
                  </a:txBody>
                  <a:tcPr marL="194800" marR="194800" marT="0" marB="0" anchor="ctr"/>
                </a:tc>
                <a:tc>
                  <a:txBody>
                    <a:bodyPr/>
                    <a:lstStyle/>
                    <a:p>
                      <a:pPr algn="ctr"/>
                      <a:r>
                        <a:rPr lang="en-US" sz="2800">
                          <a:effectLst/>
                        </a:rPr>
                        <a:t>✓</a:t>
                      </a:r>
                      <a:endParaRPr lang="en-US" sz="2800" b="1" i="1">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b="1" i="1">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a:effectLst/>
                        <a:latin typeface="Times New Roman" panose="02020603050405020304" pitchFamily="18" charset="0"/>
                        <a:ea typeface="SimSun" panose="02010600030101010101" pitchFamily="2" charset="-122"/>
                      </a:endParaRPr>
                    </a:p>
                  </a:txBody>
                  <a:tcPr marL="194800" marR="194800" marT="0" marB="0"/>
                </a:tc>
                <a:tc>
                  <a:txBody>
                    <a:bodyPr/>
                    <a:lstStyle/>
                    <a:p>
                      <a:pPr algn="ctr"/>
                      <a:r>
                        <a:rPr lang="en-US" sz="2800">
                          <a:effectLst/>
                        </a:rPr>
                        <a:t>✓</a:t>
                      </a:r>
                      <a:endParaRPr lang="en-US" sz="2800">
                        <a:effectLst/>
                        <a:latin typeface="Times New Roman" panose="02020603050405020304" pitchFamily="18" charset="0"/>
                        <a:ea typeface="SimSun" panose="02010600030101010101" pitchFamily="2" charset="-122"/>
                      </a:endParaRPr>
                    </a:p>
                  </a:txBody>
                  <a:tcPr marL="194800" marR="194800" marT="0" marB="0"/>
                </a:tc>
                <a:extLst>
                  <a:ext uri="{0D108BD9-81ED-4DB2-BD59-A6C34878D82A}">
                    <a16:rowId xmlns:a16="http://schemas.microsoft.com/office/drawing/2014/main" val="3746246069"/>
                  </a:ext>
                </a:extLst>
              </a:tr>
            </a:tbl>
          </a:graphicData>
        </a:graphic>
      </p:graphicFrame>
      <p:sp>
        <p:nvSpPr>
          <p:cNvPr id="3" name="TextBox 2">
            <a:extLst>
              <a:ext uri="{FF2B5EF4-FFF2-40B4-BE49-F238E27FC236}">
                <a16:creationId xmlns:a16="http://schemas.microsoft.com/office/drawing/2014/main" id="{6F22DFBD-61A3-CC22-8199-9A519E4BDD4B}"/>
              </a:ext>
            </a:extLst>
          </p:cNvPr>
          <p:cNvSpPr txBox="1"/>
          <p:nvPr/>
        </p:nvSpPr>
        <p:spPr>
          <a:xfrm>
            <a:off x="838200" y="5874336"/>
            <a:ext cx="2833789" cy="1200329"/>
          </a:xfrm>
          <a:prstGeom prst="rect">
            <a:avLst/>
          </a:prstGeom>
          <a:noFill/>
        </p:spPr>
        <p:txBody>
          <a:bodyPr wrap="none" rtlCol="0">
            <a:spAutoFit/>
          </a:bodyPr>
          <a:lstStyle/>
          <a:p>
            <a:r>
              <a:rPr lang="en-US"/>
              <a:t>[1] R. Guo </a:t>
            </a:r>
            <a:r>
              <a:rPr lang="en-US" i="1"/>
              <a:t>et al. </a:t>
            </a:r>
            <a:r>
              <a:rPr lang="en-US"/>
              <a:t>scheme</a:t>
            </a:r>
          </a:p>
          <a:p>
            <a:r>
              <a:rPr lang="en-US"/>
              <a:t>[2] Y. Jiang </a:t>
            </a:r>
            <a:r>
              <a:rPr lang="en-US" i="1"/>
              <a:t>et al. </a:t>
            </a:r>
            <a:r>
              <a:rPr lang="en-US"/>
              <a:t>scheme</a:t>
            </a:r>
          </a:p>
          <a:p>
            <a:r>
              <a:rPr lang="en-US"/>
              <a:t>[4] S. </a:t>
            </a:r>
            <a:r>
              <a:rPr lang="en-US" err="1"/>
              <a:t>Fugkeaw</a:t>
            </a:r>
            <a:r>
              <a:rPr lang="en-US"/>
              <a:t> </a:t>
            </a:r>
            <a:r>
              <a:rPr lang="en-US" i="1"/>
              <a:t>et al. </a:t>
            </a:r>
            <a:r>
              <a:rPr lang="en-US"/>
              <a:t>scheme</a:t>
            </a:r>
          </a:p>
          <a:p>
            <a:endParaRPr lang="en-US"/>
          </a:p>
        </p:txBody>
      </p:sp>
    </p:spTree>
    <p:extLst>
      <p:ext uri="{BB962C8B-B14F-4D97-AF65-F5344CB8AC3E}">
        <p14:creationId xmlns:p14="http://schemas.microsoft.com/office/powerpoint/2010/main" val="25811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73C5-04C0-E8D1-4BD2-7AA0507C59AE}"/>
              </a:ext>
            </a:extLst>
          </p:cNvPr>
          <p:cNvSpPr>
            <a:spLocks noGrp="1"/>
          </p:cNvSpPr>
          <p:nvPr>
            <p:ph type="title"/>
          </p:nvPr>
        </p:nvSpPr>
        <p:spPr/>
        <p:txBody>
          <a:bodyPr/>
          <a:lstStyle/>
          <a:p>
            <a:r>
              <a:rPr lang="en-US"/>
              <a:t>Experimentation Setting</a:t>
            </a:r>
          </a:p>
        </p:txBody>
      </p:sp>
      <p:graphicFrame>
        <p:nvGraphicFramePr>
          <p:cNvPr id="5" name="Content Placeholder 2">
            <a:extLst>
              <a:ext uri="{FF2B5EF4-FFF2-40B4-BE49-F238E27FC236}">
                <a16:creationId xmlns:a16="http://schemas.microsoft.com/office/drawing/2014/main" id="{EE07C9E5-2C68-028B-B20D-CC5B6E7BAFF9}"/>
              </a:ext>
            </a:extLst>
          </p:cNvPr>
          <p:cNvGraphicFramePr>
            <a:graphicFrameLocks noGrp="1"/>
          </p:cNvGraphicFramePr>
          <p:nvPr>
            <p:ph idx="1"/>
            <p:extLst>
              <p:ext uri="{D42A27DB-BD31-4B8C-83A1-F6EECF244321}">
                <p14:modId xmlns:p14="http://schemas.microsoft.com/office/powerpoint/2010/main" val="3771718392"/>
              </p:ext>
            </p:extLst>
          </p:nvPr>
        </p:nvGraphicFramePr>
        <p:xfrm>
          <a:off x="1679944" y="1825625"/>
          <a:ext cx="967385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5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6EC37-23BB-4634-78C7-DA189D4881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User Revocation Performance</a:t>
            </a:r>
          </a:p>
        </p:txBody>
      </p:sp>
      <p:pic>
        <p:nvPicPr>
          <p:cNvPr id="4" name="Content Placeholder 3">
            <a:extLst>
              <a:ext uri="{FF2B5EF4-FFF2-40B4-BE49-F238E27FC236}">
                <a16:creationId xmlns:a16="http://schemas.microsoft.com/office/drawing/2014/main" id="{87E623BA-72E0-0377-422E-0A5E531E40A2}"/>
              </a:ext>
            </a:extLst>
          </p:cNvPr>
          <p:cNvPicPr>
            <a:picLocks noGrp="1" noChangeAspect="1"/>
          </p:cNvPicPr>
          <p:nvPr>
            <p:ph idx="1"/>
          </p:nvPr>
        </p:nvPicPr>
        <p:blipFill>
          <a:blip r:embed="rId3"/>
          <a:srcRect/>
          <a:stretch/>
        </p:blipFill>
        <p:spPr>
          <a:xfrm>
            <a:off x="4777316" y="1444481"/>
            <a:ext cx="6780700" cy="3966708"/>
          </a:xfrm>
          <a:prstGeom prst="rect">
            <a:avLst/>
          </a:prstGeom>
        </p:spPr>
      </p:pic>
      <p:sp>
        <p:nvSpPr>
          <p:cNvPr id="3" name="TextBox 2">
            <a:extLst>
              <a:ext uri="{FF2B5EF4-FFF2-40B4-BE49-F238E27FC236}">
                <a16:creationId xmlns:a16="http://schemas.microsoft.com/office/drawing/2014/main" id="{6E293D83-E06E-6895-BE00-176CA62FD6C7}"/>
              </a:ext>
            </a:extLst>
          </p:cNvPr>
          <p:cNvSpPr txBox="1"/>
          <p:nvPr/>
        </p:nvSpPr>
        <p:spPr>
          <a:xfrm>
            <a:off x="6957270" y="5667470"/>
            <a:ext cx="2420791" cy="369332"/>
          </a:xfrm>
          <a:prstGeom prst="rect">
            <a:avLst/>
          </a:prstGeom>
          <a:noFill/>
        </p:spPr>
        <p:txBody>
          <a:bodyPr wrap="none" rtlCol="0">
            <a:spAutoFit/>
          </a:bodyPr>
          <a:lstStyle/>
          <a:p>
            <a:r>
              <a:rPr lang="en-US"/>
              <a:t>[1] R. Guo </a:t>
            </a:r>
            <a:r>
              <a:rPr lang="en-US" i="1"/>
              <a:t>et al. </a:t>
            </a:r>
            <a:r>
              <a:rPr lang="en-US"/>
              <a:t>scheme</a:t>
            </a:r>
          </a:p>
        </p:txBody>
      </p:sp>
    </p:spTree>
    <p:extLst>
      <p:ext uri="{BB962C8B-B14F-4D97-AF65-F5344CB8AC3E}">
        <p14:creationId xmlns:p14="http://schemas.microsoft.com/office/powerpoint/2010/main" val="1047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19357-B077-CBCB-C901-E3349B9532E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Attribute Revocation Performance</a:t>
            </a:r>
          </a:p>
        </p:txBody>
      </p:sp>
      <p:pic>
        <p:nvPicPr>
          <p:cNvPr id="4" name="Content Placeholder 3" descr="Chart, line chart&#10;&#10;Description automatically generated">
            <a:extLst>
              <a:ext uri="{FF2B5EF4-FFF2-40B4-BE49-F238E27FC236}">
                <a16:creationId xmlns:a16="http://schemas.microsoft.com/office/drawing/2014/main" id="{B189469A-CF9E-01EA-AAD4-A0CD0ADA31A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77316" y="1495336"/>
            <a:ext cx="6780700" cy="3864999"/>
          </a:xfrm>
          <a:prstGeom prst="rect">
            <a:avLst/>
          </a:prstGeom>
        </p:spPr>
      </p:pic>
      <p:sp>
        <p:nvSpPr>
          <p:cNvPr id="3" name="TextBox 2">
            <a:extLst>
              <a:ext uri="{FF2B5EF4-FFF2-40B4-BE49-F238E27FC236}">
                <a16:creationId xmlns:a16="http://schemas.microsoft.com/office/drawing/2014/main" id="{46CB7650-78D3-8CE1-B1CE-2C57B60BBA3F}"/>
              </a:ext>
            </a:extLst>
          </p:cNvPr>
          <p:cNvSpPr txBox="1"/>
          <p:nvPr/>
        </p:nvSpPr>
        <p:spPr>
          <a:xfrm>
            <a:off x="6957270" y="5667470"/>
            <a:ext cx="2833789" cy="646331"/>
          </a:xfrm>
          <a:prstGeom prst="rect">
            <a:avLst/>
          </a:prstGeom>
          <a:noFill/>
        </p:spPr>
        <p:txBody>
          <a:bodyPr wrap="none" rtlCol="0">
            <a:spAutoFit/>
          </a:bodyPr>
          <a:lstStyle/>
          <a:p>
            <a:r>
              <a:rPr lang="en-US"/>
              <a:t>[2] Y. Jiang </a:t>
            </a:r>
            <a:r>
              <a:rPr lang="en-US" i="1"/>
              <a:t>et al. </a:t>
            </a:r>
            <a:r>
              <a:rPr lang="en-US"/>
              <a:t>scheme</a:t>
            </a:r>
          </a:p>
          <a:p>
            <a:r>
              <a:rPr lang="en-US"/>
              <a:t>[4] S. </a:t>
            </a:r>
            <a:r>
              <a:rPr lang="en-US" err="1"/>
              <a:t>Fugkeaw</a:t>
            </a:r>
            <a:r>
              <a:rPr lang="en-US"/>
              <a:t> </a:t>
            </a:r>
            <a:r>
              <a:rPr lang="en-US" i="1"/>
              <a:t>et al. </a:t>
            </a:r>
            <a:r>
              <a:rPr lang="en-US"/>
              <a:t>scheme</a:t>
            </a:r>
          </a:p>
        </p:txBody>
      </p:sp>
    </p:spTree>
    <p:extLst>
      <p:ext uri="{BB962C8B-B14F-4D97-AF65-F5344CB8AC3E}">
        <p14:creationId xmlns:p14="http://schemas.microsoft.com/office/powerpoint/2010/main" val="42025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D7DE-E730-E912-3A3C-D5247341C12D}"/>
              </a:ext>
            </a:extLst>
          </p:cNvPr>
          <p:cNvSpPr>
            <a:spLocks noGrp="1"/>
          </p:cNvSpPr>
          <p:nvPr>
            <p:ph type="title"/>
          </p:nvPr>
        </p:nvSpPr>
        <p:spPr/>
        <p:txBody>
          <a:bodyPr/>
          <a:lstStyle/>
          <a:p>
            <a:r>
              <a:rPr lang="en-US"/>
              <a:t>Conclusion &amp; Future Work</a:t>
            </a:r>
          </a:p>
        </p:txBody>
      </p:sp>
      <p:graphicFrame>
        <p:nvGraphicFramePr>
          <p:cNvPr id="15" name="Content Placeholder 2">
            <a:extLst>
              <a:ext uri="{FF2B5EF4-FFF2-40B4-BE49-F238E27FC236}">
                <a16:creationId xmlns:a16="http://schemas.microsoft.com/office/drawing/2014/main" id="{089540F3-B5A3-A7DE-1D88-6AEB31D9DA44}"/>
              </a:ext>
            </a:extLst>
          </p:cNvPr>
          <p:cNvGraphicFramePr>
            <a:graphicFrameLocks noGrp="1"/>
          </p:cNvGraphicFramePr>
          <p:nvPr>
            <p:ph idx="1"/>
            <p:extLst>
              <p:ext uri="{D42A27DB-BD31-4B8C-83A1-F6EECF244321}">
                <p14:modId xmlns:p14="http://schemas.microsoft.com/office/powerpoint/2010/main" val="1946580247"/>
              </p:ext>
            </p:extLst>
          </p:nvPr>
        </p:nvGraphicFramePr>
        <p:xfrm>
          <a:off x="1679944" y="1825625"/>
          <a:ext cx="96738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11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40CFA-A92E-ABF8-0A91-6E429C4E1B9F}"/>
              </a:ext>
            </a:extLst>
          </p:cNvPr>
          <p:cNvSpPr>
            <a:spLocks noGrp="1"/>
          </p:cNvSpPr>
          <p:nvPr>
            <p:ph type="title"/>
          </p:nvPr>
        </p:nvSpPr>
        <p:spPr>
          <a:xfrm>
            <a:off x="838200" y="365125"/>
            <a:ext cx="10515600" cy="1325563"/>
          </a:xfrm>
        </p:spPr>
        <p:txBody>
          <a:bodyPr>
            <a:normAutofit/>
          </a:bodyPr>
          <a:lstStyle/>
          <a:p>
            <a:r>
              <a:rPr lang="en-US" sz="5400"/>
              <a:t>Reference</a:t>
            </a: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DE93E3-11D0-D007-98C7-E791B36C0089}"/>
              </a:ext>
            </a:extLst>
          </p:cNvPr>
          <p:cNvSpPr>
            <a:spLocks noGrp="1"/>
          </p:cNvSpPr>
          <p:nvPr>
            <p:ph idx="1"/>
          </p:nvPr>
        </p:nvSpPr>
        <p:spPr>
          <a:xfrm>
            <a:off x="838200" y="1929384"/>
            <a:ext cx="10515600" cy="4651942"/>
          </a:xfrm>
        </p:spPr>
        <p:txBody>
          <a:bodyPr>
            <a:normAutofit/>
          </a:bodyPr>
          <a:lstStyle/>
          <a:p>
            <a:pPr marL="0" indent="0">
              <a:buNone/>
              <a:tabLst>
                <a:tab pos="742950" algn="l"/>
              </a:tabLst>
            </a:pPr>
            <a:r>
              <a:rPr lang="en-US" sz="1050">
                <a:effectLst/>
                <a:latin typeface="+mn-lt"/>
                <a:ea typeface="Times New Roman" panose="02020603050405020304" pitchFamily="18" charset="0"/>
              </a:rPr>
              <a:t>[1] R. Guo, G. Yang, H. Shi, Y. Zhang and D. Zheng, "O3-R-CP-ABE: An Efficient and Revocable Attribute-Based Encryption Scheme in the Cloud-Assisted IoMT System," in IEEE Internet of Things Journal, vol. 8, no. 11, pp. 8949-8963, 1 June1, 2021,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10.1109/JIOT.2021.3055541.</a:t>
            </a:r>
          </a:p>
          <a:p>
            <a:pPr marL="0" indent="0">
              <a:buNone/>
              <a:tabLst>
                <a:tab pos="742950" algn="l"/>
              </a:tabLst>
            </a:pPr>
            <a:r>
              <a:rPr lang="en-US" sz="1050">
                <a:effectLst/>
                <a:latin typeface="+mn-lt"/>
                <a:ea typeface="Times New Roman" panose="02020603050405020304" pitchFamily="18" charset="0"/>
              </a:rPr>
              <a:t>[2] Y. Jiang, X. Xu and F. Xiao, "Attribute-based Encryption with Blockchain Protection Scheme for Electronic Health Records," in IEEE Transactions on Network and Service Management, 2022,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10.1109/TNSM.2022.3193707.</a:t>
            </a:r>
          </a:p>
          <a:p>
            <a:pPr marL="0" indent="0">
              <a:buNone/>
              <a:tabLst>
                <a:tab pos="742950" algn="l"/>
              </a:tabLst>
            </a:pPr>
            <a:r>
              <a:rPr lang="en-US" sz="1050">
                <a:effectLst/>
                <a:latin typeface="+mn-lt"/>
                <a:ea typeface="Times New Roman" panose="02020603050405020304" pitchFamily="18" charset="0"/>
              </a:rPr>
              <a:t>[3] X. Liu, Y. Zheng and X. Li, “A revocable attribute-based access control system using blockchain.”, Journal of Physics: Conference Series, Bristol Vol. 1971, Issue 1, 2021,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10.1088/1742-6596/1971/1/012058</a:t>
            </a:r>
          </a:p>
          <a:p>
            <a:pPr marL="0" indent="0">
              <a:buNone/>
              <a:tabLst>
                <a:tab pos="742950" algn="l"/>
              </a:tabLst>
            </a:pPr>
            <a:r>
              <a:rPr lang="en-US" sz="1050">
                <a:effectLst/>
                <a:latin typeface="+mn-lt"/>
                <a:ea typeface="Times New Roman" panose="02020603050405020304" pitchFamily="18" charset="0"/>
              </a:rPr>
              <a:t>[4] S. </a:t>
            </a:r>
            <a:r>
              <a:rPr lang="en-US" sz="1050" err="1">
                <a:effectLst/>
                <a:latin typeface="+mn-lt"/>
                <a:ea typeface="Times New Roman" panose="02020603050405020304" pitchFamily="18" charset="0"/>
              </a:rPr>
              <a:t>Fugkeaw</a:t>
            </a:r>
            <a:r>
              <a:rPr lang="en-US" sz="1050">
                <a:effectLst/>
                <a:latin typeface="+mn-lt"/>
                <a:ea typeface="Times New Roman" panose="02020603050405020304" pitchFamily="18" charset="0"/>
              </a:rPr>
              <a:t> and S. Sato, “Achieving Scalable and Optimized Attribute Revocation in Cloud Computing”, IEICE Transactions on Information and Systems, 2017, Volume E100.D, Issue 5, Pages 973-983</a:t>
            </a:r>
          </a:p>
          <a:p>
            <a:pPr marL="0" indent="0">
              <a:buNone/>
              <a:tabLst>
                <a:tab pos="742950" algn="l"/>
              </a:tabLst>
            </a:pPr>
            <a:r>
              <a:rPr lang="en-US" sz="1050">
                <a:effectLst/>
                <a:latin typeface="+mn-lt"/>
                <a:ea typeface="Times New Roman" panose="02020603050405020304" pitchFamily="18" charset="0"/>
              </a:rPr>
              <a:t>[5] S. </a:t>
            </a:r>
            <a:r>
              <a:rPr lang="en-US" sz="1050" err="1">
                <a:effectLst/>
                <a:latin typeface="+mn-lt"/>
                <a:ea typeface="Times New Roman" panose="02020603050405020304" pitchFamily="18" charset="0"/>
              </a:rPr>
              <a:t>Maiti</a:t>
            </a:r>
            <a:r>
              <a:rPr lang="en-US" sz="1050">
                <a:effectLst/>
                <a:latin typeface="+mn-lt"/>
                <a:ea typeface="Times New Roman" panose="02020603050405020304" pitchFamily="18" charset="0"/>
              </a:rPr>
              <a:t> and S. Misra, "P2B: Privacy Preserving Identity-Based Broadcast Proxy Re-Encryption," in IEEE Transactions on Vehicular Technology, vol. 69, no. 5, pp. 5610-5617, May 2020,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10.1109/TVT.2020.2982422.</a:t>
            </a:r>
          </a:p>
          <a:p>
            <a:pPr marL="0" indent="0">
              <a:buNone/>
              <a:tabLst>
                <a:tab pos="742950" algn="l"/>
              </a:tabLst>
            </a:pPr>
            <a:r>
              <a:rPr lang="en-US" sz="1050">
                <a:effectLst/>
                <a:latin typeface="+mn-lt"/>
                <a:ea typeface="Times New Roman" panose="02020603050405020304" pitchFamily="18" charset="0"/>
              </a:rPr>
              <a:t>[6] D. </a:t>
            </a:r>
            <a:r>
              <a:rPr lang="en-US" sz="1050" err="1">
                <a:effectLst/>
                <a:latin typeface="+mn-lt"/>
                <a:ea typeface="Times New Roman" panose="02020603050405020304" pitchFamily="18" charset="0"/>
              </a:rPr>
              <a:t>Sethia</a:t>
            </a:r>
            <a:r>
              <a:rPr lang="en-US" sz="1050">
                <a:effectLst/>
                <a:latin typeface="+mn-lt"/>
                <a:ea typeface="Times New Roman" panose="02020603050405020304" pitchFamily="18" charset="0"/>
              </a:rPr>
              <a:t>, A. Shakya, R. Aggarwal and S. Bhayana, "Constant Size CP-ABE with Scalable Revocation for Resource-Constrained IoT Devices," 2019 IEEE 10th Annual Ubiquitous Computing, Electronics &amp; Mobile Communication Conference (UEMCON), 2019, pp. 0951-0957,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10.1109/UEMCON47517.2019.8993103.</a:t>
            </a:r>
          </a:p>
          <a:p>
            <a:pPr marL="0" indent="0">
              <a:buNone/>
              <a:tabLst>
                <a:tab pos="742950" algn="l"/>
              </a:tabLst>
            </a:pPr>
            <a:r>
              <a:rPr lang="en-US" sz="1050">
                <a:effectLst/>
                <a:latin typeface="+mn-lt"/>
                <a:ea typeface="Times New Roman" panose="02020603050405020304" pitchFamily="18" charset="0"/>
              </a:rPr>
              <a:t>[7] V. </a:t>
            </a:r>
            <a:r>
              <a:rPr lang="en-US" sz="1050" err="1">
                <a:effectLst/>
                <a:latin typeface="+mn-lt"/>
                <a:ea typeface="Times New Roman" panose="02020603050405020304" pitchFamily="18" charset="0"/>
              </a:rPr>
              <a:t>Malamas</a:t>
            </a:r>
            <a:r>
              <a:rPr lang="en-US" sz="1050">
                <a:effectLst/>
                <a:latin typeface="+mn-lt"/>
                <a:ea typeface="Times New Roman" panose="02020603050405020304" pitchFamily="18" charset="0"/>
              </a:rPr>
              <a:t>, P. </a:t>
            </a:r>
            <a:r>
              <a:rPr lang="en-US" sz="1050" err="1">
                <a:effectLst/>
                <a:latin typeface="+mn-lt"/>
                <a:ea typeface="Times New Roman" panose="02020603050405020304" pitchFamily="18" charset="0"/>
              </a:rPr>
              <a:t>Kotzanikolaou</a:t>
            </a:r>
            <a:r>
              <a:rPr lang="en-US" sz="1050">
                <a:effectLst/>
                <a:latin typeface="+mn-lt"/>
                <a:ea typeface="Times New Roman" panose="02020603050405020304" pitchFamily="18" charset="0"/>
              </a:rPr>
              <a:t>, T. K. </a:t>
            </a:r>
            <a:r>
              <a:rPr lang="en-US" sz="1050" err="1">
                <a:effectLst/>
                <a:latin typeface="+mn-lt"/>
                <a:ea typeface="Times New Roman" panose="02020603050405020304" pitchFamily="18" charset="0"/>
              </a:rPr>
              <a:t>Dasaklis</a:t>
            </a:r>
            <a:r>
              <a:rPr lang="en-US" sz="1050">
                <a:effectLst/>
                <a:latin typeface="+mn-lt"/>
                <a:ea typeface="Times New Roman" panose="02020603050405020304" pitchFamily="18" charset="0"/>
              </a:rPr>
              <a:t> and M. </a:t>
            </a:r>
            <a:r>
              <a:rPr lang="en-US" sz="1050" err="1">
                <a:effectLst/>
                <a:latin typeface="+mn-lt"/>
                <a:ea typeface="Times New Roman" panose="02020603050405020304" pitchFamily="18" charset="0"/>
              </a:rPr>
              <a:t>Burmester</a:t>
            </a:r>
            <a:r>
              <a:rPr lang="en-US" sz="1050">
                <a:effectLst/>
                <a:latin typeface="+mn-lt"/>
                <a:ea typeface="Times New Roman" panose="02020603050405020304" pitchFamily="18" charset="0"/>
              </a:rPr>
              <a:t>, "A Hierarchical Multi Blockchain for Fine Grained Access to Medical Data," in </a:t>
            </a:r>
            <a:r>
              <a:rPr lang="en-US" sz="1050" i="1">
                <a:effectLst/>
                <a:latin typeface="+mn-lt"/>
                <a:ea typeface="Times New Roman" panose="02020603050405020304" pitchFamily="18" charset="0"/>
              </a:rPr>
              <a:t>IEEE Access</a:t>
            </a:r>
            <a:r>
              <a:rPr lang="en-US" sz="1050">
                <a:effectLst/>
                <a:latin typeface="+mn-lt"/>
                <a:ea typeface="Times New Roman" panose="02020603050405020304" pitchFamily="18" charset="0"/>
              </a:rPr>
              <a:t>, vol. 8, pp. 134393-134412, 2020,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10.1109/ACCESS.2020.3011201.</a:t>
            </a:r>
          </a:p>
          <a:p>
            <a:pPr marL="0" indent="0">
              <a:buNone/>
              <a:tabLst>
                <a:tab pos="742950" algn="l"/>
              </a:tabLst>
            </a:pPr>
            <a:r>
              <a:rPr lang="en-US" sz="1050">
                <a:effectLst/>
                <a:latin typeface="+mn-lt"/>
                <a:ea typeface="Times New Roman" panose="02020603050405020304" pitchFamily="18" charset="0"/>
              </a:rPr>
              <a:t>[8] M. </a:t>
            </a:r>
            <a:r>
              <a:rPr lang="en-US" sz="1050" err="1">
                <a:effectLst/>
                <a:latin typeface="+mn-lt"/>
                <a:ea typeface="Times New Roman" panose="02020603050405020304" pitchFamily="18" charset="0"/>
              </a:rPr>
              <a:t>Jemel</a:t>
            </a:r>
            <a:r>
              <a:rPr lang="en-US" sz="1050">
                <a:effectLst/>
                <a:latin typeface="+mn-lt"/>
                <a:ea typeface="Times New Roman" panose="02020603050405020304" pitchFamily="18" charset="0"/>
              </a:rPr>
              <a:t> and A. </a:t>
            </a:r>
            <a:r>
              <a:rPr lang="en-US" sz="1050" err="1">
                <a:effectLst/>
                <a:latin typeface="+mn-lt"/>
                <a:ea typeface="Times New Roman" panose="02020603050405020304" pitchFamily="18" charset="0"/>
              </a:rPr>
              <a:t>Serhrouchni</a:t>
            </a:r>
            <a:r>
              <a:rPr lang="en-US" sz="1050">
                <a:effectLst/>
                <a:latin typeface="+mn-lt"/>
                <a:ea typeface="Times New Roman" panose="02020603050405020304" pitchFamily="18" charset="0"/>
              </a:rPr>
              <a:t>, "Decentralized Access Control Mechanism with Temporal Dimension Based on Blockchain," </a:t>
            </a:r>
            <a:r>
              <a:rPr lang="en-US" sz="1050" i="1">
                <a:effectLst/>
                <a:latin typeface="+mn-lt"/>
                <a:ea typeface="Times New Roman" panose="02020603050405020304" pitchFamily="18" charset="0"/>
              </a:rPr>
              <a:t>2017 IEEE 14th International Conference on e-Business Engineering</a:t>
            </a:r>
            <a:r>
              <a:rPr lang="en-US" sz="1050">
                <a:effectLst/>
                <a:latin typeface="+mn-lt"/>
                <a:ea typeface="Times New Roman" panose="02020603050405020304" pitchFamily="18" charset="0"/>
              </a:rPr>
              <a:t> (ICEBE), 2017, pp. 177-182, </a:t>
            </a:r>
            <a:r>
              <a:rPr lang="en-US" sz="1050" err="1">
                <a:effectLst/>
                <a:latin typeface="+mn-lt"/>
                <a:ea typeface="Times New Roman" panose="02020603050405020304" pitchFamily="18" charset="0"/>
              </a:rPr>
              <a:t>doi</a:t>
            </a:r>
            <a:r>
              <a:rPr lang="en-US" sz="1050">
                <a:effectLst/>
                <a:latin typeface="+mn-lt"/>
                <a:ea typeface="Times New Roman" panose="02020603050405020304" pitchFamily="18" charset="0"/>
              </a:rPr>
              <a:t>: 10.1109/ICEBE.2017.35.</a:t>
            </a:r>
          </a:p>
          <a:p>
            <a:pPr marL="0" indent="0">
              <a:buNone/>
              <a:tabLst>
                <a:tab pos="742950" algn="l"/>
              </a:tabLst>
            </a:pPr>
            <a:r>
              <a:rPr lang="en-US" sz="1050">
                <a:effectLst/>
                <a:latin typeface="+mn-lt"/>
                <a:ea typeface="Times New Roman" panose="02020603050405020304" pitchFamily="18" charset="0"/>
                <a:cs typeface="Angsana New" panose="02020603050405020304" pitchFamily="18" charset="-34"/>
              </a:rPr>
              <a:t>[9] M. Xu, X. Chen and G. Kou, “A systematic review of blockchain.”, </a:t>
            </a:r>
            <a:r>
              <a:rPr lang="en-US" sz="1050" err="1">
                <a:effectLst/>
                <a:latin typeface="+mn-lt"/>
                <a:ea typeface="Times New Roman" panose="02020603050405020304" pitchFamily="18" charset="0"/>
                <a:cs typeface="Angsana New" panose="02020603050405020304" pitchFamily="18" charset="-34"/>
              </a:rPr>
              <a:t>Financ</a:t>
            </a:r>
            <a:r>
              <a:rPr lang="en-US" sz="1050">
                <a:effectLst/>
                <a:latin typeface="+mn-lt"/>
                <a:ea typeface="Times New Roman" panose="02020603050405020304" pitchFamily="18" charset="0"/>
                <a:cs typeface="Angsana New" panose="02020603050405020304" pitchFamily="18" charset="-34"/>
              </a:rPr>
              <a:t> </a:t>
            </a:r>
            <a:r>
              <a:rPr lang="en-US" sz="1050" err="1">
                <a:effectLst/>
                <a:latin typeface="+mn-lt"/>
                <a:ea typeface="Times New Roman" panose="02020603050405020304" pitchFamily="18" charset="0"/>
                <a:cs typeface="Angsana New" panose="02020603050405020304" pitchFamily="18" charset="-34"/>
              </a:rPr>
              <a:t>Innov</a:t>
            </a:r>
            <a:r>
              <a:rPr lang="en-US" sz="1050">
                <a:effectLst/>
                <a:latin typeface="+mn-lt"/>
                <a:ea typeface="Times New Roman" panose="02020603050405020304" pitchFamily="18" charset="0"/>
                <a:cs typeface="Angsana New" panose="02020603050405020304" pitchFamily="18" charset="-34"/>
              </a:rPr>
              <a:t> 5, 27, 2019. https://doi.org/10.1186/s40854-019-0147-z</a:t>
            </a:r>
            <a:endParaRPr lang="en-US" sz="1050">
              <a:effectLst/>
              <a:latin typeface="+mn-lt"/>
              <a:ea typeface="Times New Roman" panose="02020603050405020304" pitchFamily="18" charset="0"/>
            </a:endParaRPr>
          </a:p>
          <a:p>
            <a:pPr marL="0" indent="0">
              <a:buNone/>
              <a:tabLst>
                <a:tab pos="742950" algn="l"/>
              </a:tabLst>
            </a:pPr>
            <a:r>
              <a:rPr lang="en-US" sz="1050">
                <a:effectLst/>
                <a:latin typeface="+mn-lt"/>
                <a:ea typeface="Times New Roman" panose="02020603050405020304" pitchFamily="18" charset="0"/>
              </a:rPr>
              <a:t>[10] J. </a:t>
            </a:r>
            <a:r>
              <a:rPr lang="en-US" sz="1050" err="1">
                <a:effectLst/>
                <a:latin typeface="+mn-lt"/>
                <a:ea typeface="Times New Roman" panose="02020603050405020304" pitchFamily="18" charset="0"/>
              </a:rPr>
              <a:t>Bethencourt</a:t>
            </a:r>
            <a:r>
              <a:rPr lang="en-US" sz="1050">
                <a:effectLst/>
                <a:latin typeface="+mn-lt"/>
                <a:ea typeface="Times New Roman" panose="02020603050405020304" pitchFamily="18" charset="0"/>
              </a:rPr>
              <a:t>, A. Sahai, and </a:t>
            </a:r>
            <a:r>
              <a:rPr lang="en-US" sz="1050" err="1">
                <a:effectLst/>
                <a:latin typeface="+mn-lt"/>
                <a:ea typeface="Times New Roman" panose="02020603050405020304" pitchFamily="18" charset="0"/>
              </a:rPr>
              <a:t>B.Waters</a:t>
            </a:r>
            <a:r>
              <a:rPr lang="en-US" sz="1050">
                <a:effectLst/>
                <a:latin typeface="+mn-lt"/>
                <a:ea typeface="Times New Roman" panose="02020603050405020304" pitchFamily="18" charset="0"/>
              </a:rPr>
              <a:t>. Ciphertext-policy attribute-based encryption. Proc. of IEEE Symposium on Security and Privacy, pp. 321–334. IEEE, 2007.</a:t>
            </a:r>
          </a:p>
          <a:p>
            <a:pPr marL="0" indent="0">
              <a:buNone/>
              <a:tabLst>
                <a:tab pos="742950" algn="l"/>
              </a:tabLst>
            </a:pPr>
            <a:r>
              <a:rPr lang="en-US" sz="1050">
                <a:effectLst/>
                <a:latin typeface="+mn-lt"/>
                <a:ea typeface="SimSun" panose="02010600030101010101" pitchFamily="2" charset="-122"/>
              </a:rPr>
              <a:t>[11] PBC (Pairing-Based Cryptography) library. Accessed: Oct. 14, 2022. [Online]. Available: </a:t>
            </a:r>
            <a:r>
              <a:rPr lang="en-US" sz="1050" u="sng">
                <a:effectLst/>
                <a:latin typeface="+mn-lt"/>
                <a:ea typeface="SimSun" panose="02010600030101010101" pitchFamily="2" charset="-122"/>
                <a:hlinkClick r:id="rId2"/>
              </a:rPr>
              <a:t>https://crypto.stanford.edu/pbc/</a:t>
            </a:r>
            <a:endParaRPr lang="en-US" sz="1050">
              <a:effectLst/>
              <a:latin typeface="+mn-lt"/>
              <a:ea typeface="SimSun" panose="02010600030101010101" pitchFamily="2" charset="-122"/>
            </a:endParaRPr>
          </a:p>
          <a:p>
            <a:pPr marL="0" indent="0">
              <a:buNone/>
              <a:tabLst>
                <a:tab pos="742950" algn="l"/>
              </a:tabLst>
            </a:pPr>
            <a:r>
              <a:rPr lang="en-US" sz="1050">
                <a:effectLst/>
                <a:latin typeface="+mn-lt"/>
                <a:ea typeface="Times New Roman" panose="02020603050405020304" pitchFamily="18" charset="0"/>
              </a:rPr>
              <a:t>[12] A. De Caro and V. Iovino, “</a:t>
            </a:r>
            <a:r>
              <a:rPr lang="en-US" sz="1050" err="1">
                <a:effectLst/>
                <a:latin typeface="+mn-lt"/>
                <a:ea typeface="Times New Roman" panose="02020603050405020304" pitchFamily="18" charset="0"/>
              </a:rPr>
              <a:t>jPBC:Java</a:t>
            </a:r>
            <a:r>
              <a:rPr lang="en-US" sz="1050">
                <a:effectLst/>
                <a:latin typeface="+mn-lt"/>
                <a:ea typeface="Times New Roman" panose="02020603050405020304" pitchFamily="18" charset="0"/>
              </a:rPr>
              <a:t> pairing based cryptography”, 2011, </a:t>
            </a:r>
            <a:r>
              <a:rPr lang="en-US" sz="1050" i="1">
                <a:effectLst/>
                <a:latin typeface="+mn-lt"/>
                <a:ea typeface="Times New Roman" panose="02020603050405020304" pitchFamily="18" charset="0"/>
              </a:rPr>
              <a:t>IEEE Symposium on Computers and Communication (ISCC),</a:t>
            </a:r>
            <a:r>
              <a:rPr lang="en-US" sz="1050">
                <a:effectLst/>
                <a:latin typeface="+mn-lt"/>
                <a:ea typeface="Times New Roman" panose="02020603050405020304" pitchFamily="18" charset="0"/>
              </a:rPr>
              <a:t> 2011, pp.850-855, doi:10.1109/ISCC.2011.59883948</a:t>
            </a:r>
          </a:p>
          <a:p>
            <a:pPr marL="0" indent="0">
              <a:buNone/>
              <a:tabLst>
                <a:tab pos="742950" algn="l"/>
              </a:tabLst>
            </a:pPr>
            <a:r>
              <a:rPr lang="en-US" sz="1050">
                <a:effectLst/>
                <a:latin typeface="+mn-lt"/>
                <a:ea typeface="Times New Roman" panose="02020603050405020304" pitchFamily="18" charset="0"/>
              </a:rPr>
              <a:t>[13] Ganache Truffle Suite (Personal Blockchain Environment). Accessed: Jan. 27, 2023, [Online] Available: </a:t>
            </a:r>
            <a:r>
              <a:rPr lang="en-US" sz="1050" u="sng">
                <a:effectLst/>
                <a:latin typeface="+mn-lt"/>
                <a:ea typeface="Times New Roman" panose="02020603050405020304" pitchFamily="18" charset="0"/>
                <a:hlinkClick r:id="rId3"/>
              </a:rPr>
              <a:t>https://trufflesuite.com/ganache/</a:t>
            </a:r>
            <a:endParaRPr lang="en-US" sz="1050">
              <a:effectLst/>
              <a:latin typeface="+mn-lt"/>
              <a:ea typeface="Times New Roman" panose="02020603050405020304" pitchFamily="18" charset="0"/>
            </a:endParaRPr>
          </a:p>
          <a:p>
            <a:pPr marL="0" indent="0">
              <a:buNone/>
            </a:pPr>
            <a:endParaRPr lang="en-US" sz="1050">
              <a:latin typeface="+mn-lt"/>
            </a:endParaRPr>
          </a:p>
        </p:txBody>
      </p:sp>
    </p:spTree>
    <p:extLst>
      <p:ext uri="{BB962C8B-B14F-4D97-AF65-F5344CB8AC3E}">
        <p14:creationId xmlns:p14="http://schemas.microsoft.com/office/powerpoint/2010/main" val="87579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a:t>THANK YOU</a:t>
            </a:r>
            <a:endParaRPr lang="en-TH"/>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A843-5906-0FE6-91FA-72DC9B3FF633}"/>
              </a:ext>
            </a:extLst>
          </p:cNvPr>
          <p:cNvSpPr>
            <a:spLocks noGrp="1"/>
          </p:cNvSpPr>
          <p:nvPr>
            <p:ph type="title"/>
          </p:nvPr>
        </p:nvSpPr>
        <p:spPr/>
        <p:txBody>
          <a:bodyPr/>
          <a:lstStyle/>
          <a:p>
            <a:r>
              <a:rPr lang="en-US"/>
              <a:t>Problem Statement</a:t>
            </a:r>
          </a:p>
        </p:txBody>
      </p:sp>
      <p:graphicFrame>
        <p:nvGraphicFramePr>
          <p:cNvPr id="16" name="Content Placeholder 2">
            <a:extLst>
              <a:ext uri="{FF2B5EF4-FFF2-40B4-BE49-F238E27FC236}">
                <a16:creationId xmlns:a16="http://schemas.microsoft.com/office/drawing/2014/main" id="{0267E543-FEAB-F24E-1EFD-6086E3BA47D9}"/>
              </a:ext>
            </a:extLst>
          </p:cNvPr>
          <p:cNvGraphicFramePr>
            <a:graphicFrameLocks noGrp="1"/>
          </p:cNvGraphicFramePr>
          <p:nvPr>
            <p:ph idx="1"/>
            <p:extLst>
              <p:ext uri="{D42A27DB-BD31-4B8C-83A1-F6EECF244321}">
                <p14:modId xmlns:p14="http://schemas.microsoft.com/office/powerpoint/2010/main" val="3840341098"/>
              </p:ext>
            </p:extLst>
          </p:nvPr>
        </p:nvGraphicFramePr>
        <p:xfrm>
          <a:off x="1679944" y="1825625"/>
          <a:ext cx="96738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3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91CF-90A9-3B28-3819-427EBC28760F}"/>
              </a:ext>
            </a:extLst>
          </p:cNvPr>
          <p:cNvSpPr>
            <a:spLocks noGrp="1"/>
          </p:cNvSpPr>
          <p:nvPr>
            <p:ph type="title"/>
          </p:nvPr>
        </p:nvSpPr>
        <p:spPr/>
        <p:txBody>
          <a:bodyPr/>
          <a:lstStyle/>
          <a:p>
            <a:r>
              <a:rPr lang="en-US"/>
              <a:t>Our contribution</a:t>
            </a:r>
          </a:p>
        </p:txBody>
      </p:sp>
      <p:graphicFrame>
        <p:nvGraphicFramePr>
          <p:cNvPr id="10" name="Content Placeholder 2">
            <a:extLst>
              <a:ext uri="{FF2B5EF4-FFF2-40B4-BE49-F238E27FC236}">
                <a16:creationId xmlns:a16="http://schemas.microsoft.com/office/drawing/2014/main" id="{05B322AA-764C-C4EB-2B80-1FA7C2E9D958}"/>
              </a:ext>
            </a:extLst>
          </p:cNvPr>
          <p:cNvGraphicFramePr>
            <a:graphicFrameLocks noGrp="1"/>
          </p:cNvGraphicFramePr>
          <p:nvPr>
            <p:ph idx="1"/>
          </p:nvPr>
        </p:nvGraphicFramePr>
        <p:xfrm>
          <a:off x="1679944" y="1825625"/>
          <a:ext cx="96738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34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2A6093-14CF-1A76-FC61-AFD0DB4263D9}"/>
              </a:ext>
            </a:extLst>
          </p:cNvPr>
          <p:cNvSpPr>
            <a:spLocks noGrp="1"/>
          </p:cNvSpPr>
          <p:nvPr>
            <p:ph type="title"/>
          </p:nvPr>
        </p:nvSpPr>
        <p:spPr>
          <a:xfrm>
            <a:off x="5894962" y="479493"/>
            <a:ext cx="5458838" cy="1325563"/>
          </a:xfrm>
        </p:spPr>
        <p:txBody>
          <a:bodyPr>
            <a:normAutofit/>
          </a:bodyPr>
          <a:lstStyle/>
          <a:p>
            <a:r>
              <a:rPr lang="en-US"/>
              <a:t>Proposed System</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Diagram&#10;&#10;Description automatically generated">
            <a:extLst>
              <a:ext uri="{FF2B5EF4-FFF2-40B4-BE49-F238E27FC236}">
                <a16:creationId xmlns:a16="http://schemas.microsoft.com/office/drawing/2014/main" id="{2C274F47-5923-0B1F-94C9-F3F6A7B352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8" r="3343"/>
          <a:stretch/>
        </p:blipFill>
        <p:spPr bwMode="auto">
          <a:xfrm>
            <a:off x="298264" y="603849"/>
            <a:ext cx="5298434" cy="47013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97D01E41-4632-C8AE-6194-0883767BF1EF}"/>
              </a:ext>
            </a:extLst>
          </p:cNvPr>
          <p:cNvSpPr>
            <a:spLocks noGrp="1"/>
          </p:cNvSpPr>
          <p:nvPr>
            <p:ph idx="1"/>
          </p:nvPr>
        </p:nvSpPr>
        <p:spPr>
          <a:xfrm>
            <a:off x="5894962" y="1587500"/>
            <a:ext cx="5585838" cy="5098337"/>
          </a:xfrm>
        </p:spPr>
        <p:txBody>
          <a:bodyPr>
            <a:normAutofit lnSpcReduction="10000"/>
          </a:bodyPr>
          <a:lstStyle/>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DO (Data Owner) </a:t>
            </a:r>
            <a:r>
              <a:rPr lang="en-US" sz="1400">
                <a:effectLst/>
                <a:latin typeface="+mn-lt"/>
                <a:ea typeface="Times New Roman" panose="02020603050405020304" pitchFamily="18" charset="0"/>
              </a:rPr>
              <a:t>refers to the owner of the data outsourced in the cloud. </a:t>
            </a:r>
          </a:p>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DU (Data User) </a:t>
            </a:r>
            <a:r>
              <a:rPr lang="en-US" sz="1400">
                <a:effectLst/>
                <a:latin typeface="+mn-lt"/>
                <a:ea typeface="Times New Roman" panose="02020603050405020304" pitchFamily="18" charset="0"/>
              </a:rPr>
              <a:t>is a user who is authorized to access shared data. DU has a secret key issued by the AA, and their identity is registered in the blockchain and has a valid Ethereum account.</a:t>
            </a:r>
          </a:p>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AA (Attribute Authority) </a:t>
            </a:r>
            <a:r>
              <a:rPr lang="en-US" sz="1400">
                <a:effectLst/>
                <a:latin typeface="+mn-lt"/>
                <a:ea typeface="Times New Roman" panose="02020603050405020304" pitchFamily="18" charset="0"/>
              </a:rPr>
              <a:t>generates the user’s secret key based on their attributes. Then, the key is broadcast based on public key encryption to users in the system.</a:t>
            </a:r>
          </a:p>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IPFS (Interplanetary File System) </a:t>
            </a:r>
            <a:r>
              <a:rPr lang="en-US" sz="1400">
                <a:effectLst/>
                <a:latin typeface="+mn-lt"/>
                <a:ea typeface="Times New Roman" panose="02020603050405020304" pitchFamily="18" charset="0"/>
              </a:rPr>
              <a:t>is used to store encrypted data from the DO and can communicate with the proxy directly when the revocation request occurs in the system. </a:t>
            </a:r>
          </a:p>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Blockchain </a:t>
            </a:r>
            <a:r>
              <a:rPr lang="en-US" sz="1400">
                <a:effectLst/>
                <a:latin typeface="+mn-lt"/>
                <a:ea typeface="Times New Roman" panose="02020603050405020304" pitchFamily="18" charset="0"/>
              </a:rPr>
              <a:t>is an immutable, distributed, transparent, and traceable ledger that records the provenance of digital data</a:t>
            </a:r>
            <a:r>
              <a:rPr lang="th-TH" sz="1400">
                <a:effectLst/>
                <a:latin typeface="+mn-lt"/>
                <a:ea typeface="Times New Roman" panose="02020603050405020304" pitchFamily="18" charset="0"/>
              </a:rPr>
              <a:t>.</a:t>
            </a:r>
            <a:r>
              <a:rPr lang="en-US" sz="1400">
                <a:effectLst/>
                <a:latin typeface="+mn-lt"/>
                <a:ea typeface="Times New Roman" panose="02020603050405020304" pitchFamily="18" charset="0"/>
              </a:rPr>
              <a:t> Blockchain stores encrypted symmetric keys, indexes, the URL of the data, and all transactions that occur in the system. Blockchain also contains the validity status of each user for authentication purposes. </a:t>
            </a:r>
          </a:p>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Smart contracts</a:t>
            </a:r>
            <a:r>
              <a:rPr lang="en-US" sz="1400" b="1" i="1">
                <a:effectLst/>
                <a:latin typeface="+mn-lt"/>
                <a:ea typeface="Times New Roman" panose="02020603050405020304" pitchFamily="18" charset="0"/>
              </a:rPr>
              <a:t> </a:t>
            </a:r>
            <a:r>
              <a:rPr lang="en-US" sz="1400">
                <a:effectLst/>
                <a:latin typeface="+mn-lt"/>
                <a:ea typeface="Times New Roman" panose="02020603050405020304" pitchFamily="18" charset="0"/>
              </a:rPr>
              <a:t>are programmable objects that operate on the blockchain. In our system, there are two major contracts:</a:t>
            </a:r>
            <a:r>
              <a:rPr lang="en-US" sz="1400" i="1">
                <a:effectLst/>
                <a:latin typeface="+mn-lt"/>
                <a:ea typeface="Times New Roman" panose="02020603050405020304" pitchFamily="18" charset="0"/>
              </a:rPr>
              <a:t> The authentication contract </a:t>
            </a:r>
            <a:r>
              <a:rPr lang="en-US" sz="1400">
                <a:effectLst/>
                <a:latin typeface="+mn-lt"/>
                <a:ea typeface="Times New Roman" panose="02020603050405020304" pitchFamily="18" charset="0"/>
              </a:rPr>
              <a:t>used for user authentication and </a:t>
            </a:r>
            <a:r>
              <a:rPr lang="en-US" sz="1400" i="1">
                <a:effectLst/>
                <a:latin typeface="+mn-lt"/>
                <a:ea typeface="Times New Roman" panose="02020603050405020304" pitchFamily="18" charset="0"/>
              </a:rPr>
              <a:t>the</a:t>
            </a:r>
            <a:r>
              <a:rPr lang="en-US" sz="1400">
                <a:effectLst/>
                <a:latin typeface="+mn-lt"/>
                <a:ea typeface="Times New Roman" panose="02020603050405020304" pitchFamily="18" charset="0"/>
              </a:rPr>
              <a:t> </a:t>
            </a:r>
            <a:r>
              <a:rPr lang="en-US" sz="1400" i="1">
                <a:effectLst/>
                <a:latin typeface="+mn-lt"/>
                <a:ea typeface="Times New Roman" panose="02020603050405020304" pitchFamily="18" charset="0"/>
              </a:rPr>
              <a:t>CT</a:t>
            </a:r>
            <a:r>
              <a:rPr lang="en-US" sz="1400" i="1" baseline="-25000">
                <a:effectLst/>
                <a:latin typeface="+mn-lt"/>
                <a:ea typeface="Times New Roman" panose="02020603050405020304" pitchFamily="18" charset="0"/>
              </a:rPr>
              <a:t>K</a:t>
            </a:r>
            <a:r>
              <a:rPr lang="en-US" sz="1400" i="1">
                <a:effectLst/>
                <a:latin typeface="+mn-lt"/>
                <a:ea typeface="Times New Roman" panose="02020603050405020304" pitchFamily="18" charset="0"/>
              </a:rPr>
              <a:t> Management contract</a:t>
            </a:r>
            <a:r>
              <a:rPr lang="en-US" sz="1400">
                <a:effectLst/>
                <a:latin typeface="+mn-lt"/>
                <a:ea typeface="Times New Roman" panose="02020603050405020304" pitchFamily="18" charset="0"/>
              </a:rPr>
              <a:t> used for </a:t>
            </a:r>
            <a:r>
              <a:rPr lang="en-US" sz="1400" i="1">
                <a:effectLst/>
                <a:latin typeface="+mn-lt"/>
                <a:ea typeface="Times New Roman" panose="02020603050405020304" pitchFamily="18" charset="0"/>
              </a:rPr>
              <a:t>CT</a:t>
            </a:r>
            <a:r>
              <a:rPr lang="en-US" sz="1400" i="1" baseline="-25000">
                <a:effectLst/>
                <a:latin typeface="+mn-lt"/>
                <a:ea typeface="Times New Roman" panose="02020603050405020304" pitchFamily="18" charset="0"/>
              </a:rPr>
              <a:t>K</a:t>
            </a:r>
            <a:r>
              <a:rPr lang="en-US" sz="1400" baseline="-25000">
                <a:effectLst/>
                <a:latin typeface="+mn-lt"/>
                <a:ea typeface="Times New Roman" panose="02020603050405020304" pitchFamily="18" charset="0"/>
              </a:rPr>
              <a:t> </a:t>
            </a:r>
            <a:r>
              <a:rPr lang="en-US" sz="1400">
                <a:effectLst/>
                <a:latin typeface="+mn-lt"/>
                <a:ea typeface="Times New Roman" panose="02020603050405020304" pitchFamily="18" charset="0"/>
              </a:rPr>
              <a:t>upload and query.</a:t>
            </a:r>
          </a:p>
          <a:p>
            <a:pPr marL="342900" lvl="0" indent="-342900" fontAlgn="base">
              <a:buSzPts val="1000"/>
              <a:buFont typeface="Symbol" panose="05050102010706020507" pitchFamily="18" charset="2"/>
              <a:buChar char=""/>
              <a:tabLst>
                <a:tab pos="228600" algn="l"/>
              </a:tabLst>
            </a:pPr>
            <a:r>
              <a:rPr lang="en-US" sz="1400" b="1">
                <a:effectLst/>
                <a:latin typeface="+mn-lt"/>
                <a:ea typeface="Times New Roman" panose="02020603050405020304" pitchFamily="18" charset="0"/>
              </a:rPr>
              <a:t>Proxy </a:t>
            </a:r>
            <a:r>
              <a:rPr lang="en-US" sz="1400">
                <a:effectLst/>
                <a:latin typeface="+mn-lt"/>
                <a:ea typeface="Times New Roman" panose="02020603050405020304" pitchFamily="18" charset="0"/>
              </a:rPr>
              <a:t>is a semi-trusted server located on the cloud. It is responsible for supporting the revocation process by the means of re-encryption of the affected ciphertext. </a:t>
            </a:r>
            <a:endParaRPr lang="en-US" sz="1400">
              <a:latin typeface="+mn-lt"/>
            </a:endParaRPr>
          </a:p>
        </p:txBody>
      </p:sp>
    </p:spTree>
    <p:extLst>
      <p:ext uri="{BB962C8B-B14F-4D97-AF65-F5344CB8AC3E}">
        <p14:creationId xmlns:p14="http://schemas.microsoft.com/office/powerpoint/2010/main" val="32646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2D448B-F6D8-F954-58FD-0C134822A6B0}"/>
              </a:ext>
            </a:extLst>
          </p:cNvPr>
          <p:cNvSpPr>
            <a:spLocks noGrp="1"/>
          </p:cNvSpPr>
          <p:nvPr>
            <p:ph type="ctrTitle"/>
          </p:nvPr>
        </p:nvSpPr>
        <p:spPr>
          <a:xfrm>
            <a:off x="1524003" y="1999615"/>
            <a:ext cx="9144000" cy="2764028"/>
          </a:xfrm>
        </p:spPr>
        <p:txBody>
          <a:bodyPr anchor="ctr">
            <a:normAutofit/>
          </a:bodyPr>
          <a:lstStyle/>
          <a:p>
            <a:r>
              <a:rPr lang="en-US" sz="7200"/>
              <a:t>Cryptographic Process</a:t>
            </a:r>
          </a:p>
        </p:txBody>
      </p:sp>
      <p:sp>
        <p:nvSpPr>
          <p:cNvPr id="4" name="Subtitle 3">
            <a:extLst>
              <a:ext uri="{FF2B5EF4-FFF2-40B4-BE49-F238E27FC236}">
                <a16:creationId xmlns:a16="http://schemas.microsoft.com/office/drawing/2014/main" id="{E88C04D3-23AD-4216-98A3-1209FC44B1A6}"/>
              </a:ext>
            </a:extLst>
          </p:cNvPr>
          <p:cNvSpPr>
            <a:spLocks noGrp="1"/>
          </p:cNvSpPr>
          <p:nvPr>
            <p:ph type="subTitle" idx="1"/>
          </p:nvPr>
        </p:nvSpPr>
        <p:spPr>
          <a:xfrm>
            <a:off x="1966912" y="5645150"/>
            <a:ext cx="8258176" cy="631825"/>
          </a:xfrm>
        </p:spPr>
        <p:txBody>
          <a:bodyPr anchor="ctr">
            <a:normAutofit/>
          </a:bodyPr>
          <a:lstStyle/>
          <a:p>
            <a:endParaRPr lang="en-US" sz="2800"/>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4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714FD-64B3-9C8B-A935-B95119F0FA02}"/>
              </a:ext>
            </a:extLst>
          </p:cNvPr>
          <p:cNvSpPr>
            <a:spLocks noGrp="1"/>
          </p:cNvSpPr>
          <p:nvPr>
            <p:ph type="title"/>
          </p:nvPr>
        </p:nvSpPr>
        <p:spPr>
          <a:xfrm>
            <a:off x="841248" y="548640"/>
            <a:ext cx="3600860" cy="5431536"/>
          </a:xfrm>
        </p:spPr>
        <p:txBody>
          <a:bodyPr>
            <a:normAutofit/>
          </a:bodyPr>
          <a:lstStyle/>
          <a:p>
            <a:r>
              <a:rPr lang="en-US" sz="5000"/>
              <a:t>System Initialization</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926499-C972-22AC-9B2E-45389A6D4228}"/>
                  </a:ext>
                </a:extLst>
              </p:cNvPr>
              <p:cNvSpPr>
                <a:spLocks noGrp="1"/>
              </p:cNvSpPr>
              <p:nvPr>
                <p:ph idx="1"/>
              </p:nvPr>
            </p:nvSpPr>
            <p:spPr>
              <a:xfrm>
                <a:off x="5126418" y="552091"/>
                <a:ext cx="6224335" cy="5431536"/>
              </a:xfrm>
            </p:spPr>
            <p:txBody>
              <a:bodyPr anchor="ctr">
                <a:normAutofit/>
              </a:bodyPr>
              <a:lstStyle/>
              <a:p>
                <a:pPr indent="151130"/>
                <a:r>
                  <a:rPr lang="en-US" sz="2200">
                    <a:effectLst/>
                    <a:latin typeface="+mn-lt"/>
                    <a:ea typeface="Calibri" panose="020F0502020204030204" pitchFamily="34" charset="0"/>
                    <a:cs typeface="Times New Roman" panose="02020603050405020304" pitchFamily="18" charset="0"/>
                  </a:rPr>
                  <a:t>CreateAttributeAuthority</a:t>
                </a:r>
                <a:r>
                  <a:rPr lang="en-US" sz="2200" b="1">
                    <a:effectLst/>
                    <a:latin typeface="+mn-lt"/>
                    <a:ea typeface="Calibri" panose="020F0502020204030204" pitchFamily="34" charset="0"/>
                    <a:cs typeface="Times New Roman" panose="02020603050405020304" pitchFamily="18" charset="0"/>
                  </a:rPr>
                  <a:t>(</a:t>
                </a:r>
                <a:r>
                  <a:rPr lang="en-US" sz="2200" i="1">
                    <a:effectLst/>
                    <a:latin typeface="+mn-lt"/>
                    <a:ea typeface="Calibri" panose="020F0502020204030204" pitchFamily="34" charset="0"/>
                    <a:cs typeface="Times New Roman" panose="02020603050405020304" pitchFamily="18" charset="0"/>
                  </a:rPr>
                  <a:t>λ</a:t>
                </a:r>
                <a:r>
                  <a:rPr lang="en-US" sz="2200" b="1">
                    <a:effectLst/>
                    <a:latin typeface="+mn-lt"/>
                    <a:ea typeface="Calibri" panose="020F0502020204030204" pitchFamily="34" charset="0"/>
                    <a:cs typeface="Times New Roman" panose="02020603050405020304" pitchFamily="18" charset="0"/>
                  </a:rPr>
                  <a:t>) → </a:t>
                </a:r>
                <a:r>
                  <a:rPr lang="en-US" sz="2200" i="1">
                    <a:effectLst/>
                    <a:latin typeface="+mn-lt"/>
                    <a:ea typeface="Calibri" panose="020F0502020204030204" pitchFamily="34" charset="0"/>
                    <a:cs typeface="Times New Roman" panose="02020603050405020304" pitchFamily="18" charset="0"/>
                  </a:rPr>
                  <a:t>PK, MSK</a:t>
                </a:r>
                <a:r>
                  <a:rPr lang="en-US" sz="2200">
                    <a:effectLst/>
                    <a:latin typeface="+mn-lt"/>
                    <a:ea typeface="Calibri" panose="020F0502020204030204" pitchFamily="34" charset="0"/>
                    <a:cs typeface="Times New Roman" panose="02020603050405020304" pitchFamily="18" charset="0"/>
                  </a:rPr>
                  <a:t>. </a:t>
                </a:r>
              </a:p>
              <a:p>
                <a:pPr lvl="1" indent="151130"/>
                <a:r>
                  <a:rPr lang="en-US" sz="2200">
                    <a:effectLst/>
                    <a:latin typeface="+mn-lt"/>
                    <a:ea typeface="Calibri" panose="020F0502020204030204" pitchFamily="34" charset="0"/>
                    <a:cs typeface="Times New Roman" panose="02020603050405020304" pitchFamily="18" charset="0"/>
                  </a:rPr>
                  <a:t>The algorithm selects a bilinear group G­</a:t>
                </a:r>
                <a:r>
                  <a:rPr lang="en-US" sz="2200" baseline="-25000">
                    <a:effectLst/>
                    <a:latin typeface="+mn-lt"/>
                    <a:ea typeface="Calibri" panose="020F0502020204030204" pitchFamily="34" charset="0"/>
                    <a:cs typeface="Times New Roman" panose="02020603050405020304" pitchFamily="18" charset="0"/>
                  </a:rPr>
                  <a:t>0</a:t>
                </a:r>
                <a:r>
                  <a:rPr lang="en-US" sz="2200">
                    <a:effectLst/>
                    <a:latin typeface="+mn-lt"/>
                    <a:ea typeface="Calibri" panose="020F0502020204030204" pitchFamily="34" charset="0"/>
                    <a:cs typeface="Times New Roman" panose="02020603050405020304" pitchFamily="18" charset="0"/>
                  </a:rPr>
                  <a:t> of prime order </a:t>
                </a:r>
                <a:r>
                  <a:rPr lang="en-US" sz="2200" i="1">
                    <a:effectLst/>
                    <a:latin typeface="+mn-lt"/>
                    <a:ea typeface="Calibri" panose="020F0502020204030204" pitchFamily="34" charset="0"/>
                    <a:cs typeface="Times New Roman" panose="02020603050405020304" pitchFamily="18" charset="0"/>
                  </a:rPr>
                  <a:t>p</a:t>
                </a:r>
                <a:r>
                  <a:rPr lang="en-US" sz="2200">
                    <a:effectLst/>
                    <a:latin typeface="+mn-lt"/>
                    <a:ea typeface="Calibri" panose="020F0502020204030204" pitchFamily="34" charset="0"/>
                    <a:cs typeface="Times New Roman" panose="02020603050405020304" pitchFamily="18" charset="0"/>
                  </a:rPr>
                  <a:t> with generator </a:t>
                </a:r>
                <a:r>
                  <a:rPr lang="en-US" sz="2200" i="1">
                    <a:effectLst/>
                    <a:latin typeface="+mn-lt"/>
                    <a:ea typeface="Calibri" panose="020F0502020204030204" pitchFamily="34" charset="0"/>
                    <a:cs typeface="Times New Roman" panose="02020603050405020304" pitchFamily="18" charset="0"/>
                  </a:rPr>
                  <a:t>g</a:t>
                </a:r>
                <a:r>
                  <a:rPr lang="en-US" sz="2200">
                    <a:effectLst/>
                    <a:latin typeface="+mn-lt"/>
                    <a:ea typeface="Calibri" panose="020F0502020204030204" pitchFamily="34" charset="0"/>
                    <a:cs typeface="Times New Roman" panose="02020603050405020304" pitchFamily="18" charset="0"/>
                  </a:rPr>
                  <a:t>. After that, the algorithm then chooses two random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20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𝛽</m:t>
                    </m:r>
                  </m:oMath>
                </a14:m>
                <a:r>
                  <a:rPr lang="en-US" sz="2200">
                    <a:effectLst/>
                    <a:latin typeface="+mn-lt"/>
                    <a:ea typeface="Calibri" panose="020F0502020204030204" pitchFamily="34" charset="0"/>
                    <a:cs typeface="Times New Roman" panose="02020603050405020304" pitchFamily="18" charset="0"/>
                    <a:sym typeface="Symbol" panose="05050102010706020507" pitchFamily="18" charset="2"/>
                  </a:rPr>
                  <a:t></a:t>
                </a:r>
                <a14:m>
                  <m:oMath xmlns:m="http://schemas.openxmlformats.org/officeDocument/2006/math">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2200">
                    <a:effectLst/>
                    <a:latin typeface="+mn-lt"/>
                    <a:ea typeface="Times New Roman" panose="02020603050405020304" pitchFamily="18" charset="0"/>
                    <a:cs typeface="Times New Roman" panose="02020603050405020304" pitchFamily="18" charset="0"/>
                  </a:rPr>
                  <a:t> and compute a public key and master secret key as:</a:t>
                </a:r>
              </a:p>
              <a:p>
                <a:pPr lvl="1" indent="151130"/>
                <a:endParaRPr lang="en-US" sz="2200">
                  <a:latin typeface="+mn-lt"/>
                  <a:ea typeface="Times New Roman" panose="02020603050405020304" pitchFamily="18" charset="0"/>
                  <a:cs typeface="Times New Roman" panose="02020603050405020304" pitchFamily="18" charset="0"/>
                </a:endParaRPr>
              </a:p>
              <a:p>
                <a:pPr lvl="1" indent="151130"/>
                <a:endParaRPr lang="en-US" sz="2200">
                  <a:effectLst/>
                  <a:latin typeface="+mn-lt"/>
                  <a:ea typeface="Times New Roman" panose="02020603050405020304" pitchFamily="18" charset="0"/>
                  <a:cs typeface="Times New Roman" panose="02020603050405020304" pitchFamily="18" charset="0"/>
                </a:endParaRPr>
              </a:p>
              <a:p>
                <a:pPr marL="31750" indent="0">
                  <a:buNone/>
                </a:pPr>
                <a:r>
                  <a:rPr lang="en-US" sz="2200" i="1">
                    <a:effectLst/>
                    <a:latin typeface="+mn-lt"/>
                    <a:ea typeface="Times New Roman" panose="02020603050405020304" pitchFamily="18" charset="0"/>
                  </a:rPr>
                  <a:t>PK</a:t>
                </a:r>
                <a:r>
                  <a:rPr lang="en-US" sz="2200" i="1" baseline="-25000">
                    <a:effectLst/>
                    <a:latin typeface="+mn-lt"/>
                    <a:ea typeface="Times New Roman" panose="02020603050405020304" pitchFamily="18" charset="0"/>
                  </a:rPr>
                  <a:t> </a:t>
                </a:r>
                <a:r>
                  <a:rPr lang="en-US" sz="2200">
                    <a:effectLst/>
                    <a:latin typeface="+mn-lt"/>
                    <a:ea typeface="Times New Roman" panose="02020603050405020304" pitchFamily="18" charset="0"/>
                  </a:rPr>
                  <a:t> = </a:t>
                </a:r>
                <a14:m>
                  <m:oMath xmlns:m="http://schemas.openxmlformats.org/officeDocument/2006/math">
                    <m:d>
                      <m:dPr>
                        <m:begChr m:val="{"/>
                        <m:endChr m:val="}"/>
                        <m:ctrlPr>
                          <a:rPr lang="en-US" sz="2200" i="1">
                            <a:effectLst/>
                            <a:latin typeface="Cambria Math" panose="02040503050406030204" pitchFamily="18" charset="0"/>
                            <a:ea typeface="Times New Roman" panose="02020603050405020304" pitchFamily="18" charset="0"/>
                          </a:rPr>
                        </m:ctrlPr>
                      </m:dPr>
                      <m:e>
                        <m:sSub>
                          <m:sSubPr>
                            <m:ctrlPr>
                              <a:rPr lang="en-US" sz="2200" i="1">
                                <a:effectLst/>
                                <a:latin typeface="Cambria Math" panose="02040503050406030204" pitchFamily="18" charset="0"/>
                                <a:ea typeface="Times New Roman" panose="02020603050405020304" pitchFamily="18" charset="0"/>
                              </a:rPr>
                            </m:ctrlPr>
                          </m:sSubPr>
                          <m:e>
                            <m:r>
                              <a:rPr lang="en-US" sz="2200" i="1">
                                <a:effectLst/>
                                <a:latin typeface="Cambria Math" panose="02040503050406030204" pitchFamily="18" charset="0"/>
                                <a:ea typeface="Times New Roman" panose="02020603050405020304" pitchFamily="18" charset="0"/>
                              </a:rPr>
                              <m:t>𝐺</m:t>
                            </m:r>
                          </m:e>
                          <m:sub>
                            <m:r>
                              <a:rPr lang="en-US" sz="2200">
                                <a:effectLst/>
                                <a:latin typeface="Cambria Math" panose="02040503050406030204" pitchFamily="18" charset="0"/>
                                <a:ea typeface="Times New Roman" panose="02020603050405020304" pitchFamily="18" charset="0"/>
                              </a:rPr>
                              <m:t>0</m:t>
                            </m:r>
                          </m:sub>
                        </m:sSub>
                        <m:r>
                          <a:rPr lang="en-US" sz="2200">
                            <a:effectLst/>
                            <a:latin typeface="Cambria Math" panose="02040503050406030204" pitchFamily="18" charset="0"/>
                            <a:ea typeface="Times New Roman" panose="02020603050405020304" pitchFamily="18" charset="0"/>
                          </a:rPr>
                          <m:t>, </m:t>
                        </m:r>
                        <m:r>
                          <a:rPr lang="en-US" sz="2200" i="1">
                            <a:effectLst/>
                            <a:latin typeface="Cambria Math" panose="02040503050406030204" pitchFamily="18" charset="0"/>
                            <a:ea typeface="Times New Roman" panose="02020603050405020304" pitchFamily="18" charset="0"/>
                          </a:rPr>
                          <m:t>𝑔</m:t>
                        </m:r>
                        <m:r>
                          <a:rPr lang="en-US" sz="2200">
                            <a:effectLst/>
                            <a:latin typeface="Cambria Math" panose="02040503050406030204" pitchFamily="18" charset="0"/>
                            <a:ea typeface="Times New Roman" panose="02020603050405020304" pitchFamily="18" charset="0"/>
                          </a:rPr>
                          <m:t>, </m:t>
                        </m:r>
                        <m:r>
                          <a:rPr lang="en-US" sz="2200" i="1">
                            <a:effectLst/>
                            <a:latin typeface="Cambria Math" panose="02040503050406030204" pitchFamily="18" charset="0"/>
                            <a:ea typeface="Times New Roman" panose="02020603050405020304" pitchFamily="18" charset="0"/>
                          </a:rPr>
                          <m:t>h</m:t>
                        </m:r>
                        <m:r>
                          <a:rPr lang="en-US" sz="2200">
                            <a:effectLst/>
                            <a:latin typeface="Cambria Math" panose="02040503050406030204" pitchFamily="18" charset="0"/>
                            <a:ea typeface="Times New Roman" panose="02020603050405020304" pitchFamily="18" charset="0"/>
                          </a:rPr>
                          <m:t>= </m:t>
                        </m:r>
                        <m:sSup>
                          <m:sSupPr>
                            <m:ctrlPr>
                              <a:rPr lang="en-US" sz="2200" i="1">
                                <a:effectLst/>
                                <a:latin typeface="Cambria Math" panose="02040503050406030204" pitchFamily="18" charset="0"/>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𝑔</m:t>
                            </m:r>
                          </m:e>
                          <m:sup>
                            <m:r>
                              <a:rPr lang="en-US" sz="2200" i="1">
                                <a:effectLst/>
                                <a:latin typeface="Cambria Math" panose="02040503050406030204" pitchFamily="18" charset="0"/>
                                <a:ea typeface="Times New Roman" panose="02020603050405020304" pitchFamily="18" charset="0"/>
                              </a:rPr>
                              <m:t>𝛽</m:t>
                            </m:r>
                          </m:sup>
                        </m:sSup>
                        <m:r>
                          <a:rPr lang="en-US" sz="2200">
                            <a:effectLst/>
                            <a:latin typeface="Cambria Math" panose="02040503050406030204" pitchFamily="18" charset="0"/>
                            <a:ea typeface="Times New Roman" panose="02020603050405020304" pitchFamily="18" charset="0"/>
                          </a:rPr>
                          <m:t>, </m:t>
                        </m:r>
                        <m:r>
                          <a:rPr lang="en-US" sz="2200" i="1">
                            <a:effectLst/>
                            <a:latin typeface="Cambria Math" panose="02040503050406030204" pitchFamily="18" charset="0"/>
                            <a:ea typeface="Times New Roman" panose="02020603050405020304" pitchFamily="18" charset="0"/>
                          </a:rPr>
                          <m:t>𝑓</m:t>
                        </m:r>
                        <m:r>
                          <a:rPr lang="en-US" sz="2200">
                            <a:effectLst/>
                            <a:latin typeface="Cambria Math" panose="02040503050406030204" pitchFamily="18" charset="0"/>
                            <a:ea typeface="Times New Roman" panose="02020603050405020304" pitchFamily="18" charset="0"/>
                          </a:rPr>
                          <m:t>=</m:t>
                        </m:r>
                        <m:sSup>
                          <m:sSupPr>
                            <m:ctrlPr>
                              <a:rPr lang="en-US" sz="2200" i="1">
                                <a:effectLst/>
                                <a:latin typeface="Cambria Math" panose="02040503050406030204" pitchFamily="18" charset="0"/>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𝑔</m:t>
                            </m:r>
                          </m:e>
                          <m:sup>
                            <m:f>
                              <m:fPr>
                                <m:ctrlPr>
                                  <a:rPr lang="en-US" sz="2200" i="1">
                                    <a:effectLst/>
                                    <a:latin typeface="Cambria Math" panose="02040503050406030204" pitchFamily="18" charset="0"/>
                                    <a:ea typeface="Times New Roman" panose="02020603050405020304" pitchFamily="18" charset="0"/>
                                  </a:rPr>
                                </m:ctrlPr>
                              </m:fPr>
                              <m:num>
                                <m:r>
                                  <a:rPr lang="en-US" sz="2200">
                                    <a:effectLst/>
                                    <a:latin typeface="Cambria Math" panose="02040503050406030204" pitchFamily="18" charset="0"/>
                                    <a:ea typeface="Times New Roman" panose="02020603050405020304" pitchFamily="18" charset="0"/>
                                  </a:rPr>
                                  <m:t>1</m:t>
                                </m:r>
                              </m:num>
                              <m:den>
                                <m:r>
                                  <a:rPr lang="en-US" sz="2200" i="1">
                                    <a:effectLst/>
                                    <a:latin typeface="Cambria Math" panose="02040503050406030204" pitchFamily="18" charset="0"/>
                                    <a:ea typeface="Times New Roman" panose="02020603050405020304" pitchFamily="18" charset="0"/>
                                  </a:rPr>
                                  <m:t>𝛽</m:t>
                                </m:r>
                              </m:den>
                            </m:f>
                          </m:sup>
                        </m:sSup>
                        <m:r>
                          <a:rPr lang="en-US" sz="2200">
                            <a:effectLst/>
                            <a:latin typeface="Cambria Math" panose="02040503050406030204" pitchFamily="18" charset="0"/>
                            <a:ea typeface="Times New Roman" panose="02020603050405020304" pitchFamily="18" charset="0"/>
                          </a:rPr>
                          <m:t>, </m:t>
                        </m:r>
                        <m:sSup>
                          <m:sSupPr>
                            <m:ctrlPr>
                              <a:rPr lang="en-US" sz="2200" i="1">
                                <a:effectLst/>
                                <a:latin typeface="Cambria Math" panose="02040503050406030204" pitchFamily="18" charset="0"/>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𝑒</m:t>
                            </m:r>
                            <m:d>
                              <m:dPr>
                                <m:ctrlPr>
                                  <a:rPr lang="en-US" sz="2200" i="1">
                                    <a:effectLst/>
                                    <a:latin typeface="Cambria Math" panose="02040503050406030204" pitchFamily="18" charset="0"/>
                                    <a:ea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rPr>
                                  <m:t>𝑔</m:t>
                                </m:r>
                                <m:r>
                                  <a:rPr lang="en-US" sz="2200">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𝑔</m:t>
                                </m:r>
                              </m:e>
                            </m:d>
                          </m:e>
                          <m:sup>
                            <m:r>
                              <a:rPr lang="en-US" sz="2200" i="1">
                                <a:effectLst/>
                                <a:latin typeface="Cambria Math" panose="02040503050406030204" pitchFamily="18" charset="0"/>
                                <a:ea typeface="Times New Roman" panose="02020603050405020304" pitchFamily="18" charset="0"/>
                              </a:rPr>
                              <m:t>𝛼</m:t>
                            </m:r>
                          </m:sup>
                        </m:sSup>
                      </m:e>
                    </m:d>
                    <m:r>
                      <a:rPr lang="en-US" sz="2200">
                        <a:effectLst/>
                        <a:latin typeface="Cambria Math" panose="02040503050406030204" pitchFamily="18" charset="0"/>
                        <a:ea typeface="Times New Roman" panose="02020603050405020304" pitchFamily="18" charset="0"/>
                      </a:rPr>
                      <m:t>.</m:t>
                    </m:r>
                  </m:oMath>
                </a14:m>
                <a:endParaRPr lang="en-US" sz="2200">
                  <a:effectLst/>
                  <a:latin typeface="+mn-lt"/>
                  <a:ea typeface="Times New Roman" panose="02020603050405020304" pitchFamily="18" charset="0"/>
                </a:endParaRPr>
              </a:p>
              <a:p>
                <a:pPr marL="31750" indent="0">
                  <a:buNone/>
                </a:pPr>
                <a:r>
                  <a:rPr lang="en-US" sz="2200" i="1">
                    <a:latin typeface="+mn-lt"/>
                  </a:rPr>
                  <a:t>MSK</a:t>
                </a:r>
                <a:r>
                  <a:rPr lang="en-US" sz="2200">
                    <a:latin typeface="+mn-lt"/>
                  </a:rPr>
                  <a:t> = </a:t>
                </a:r>
                <a:r>
                  <a:rPr lang="en-US" sz="2200" i="1">
                    <a:latin typeface="+mn-lt"/>
                  </a:rPr>
                  <a:t>(β, g</a:t>
                </a:r>
                <a:r>
                  <a:rPr lang="en-US" sz="2200" i="1" baseline="30000">
                    <a:latin typeface="+mn-lt"/>
                  </a:rPr>
                  <a:t>α</a:t>
                </a:r>
                <a:r>
                  <a:rPr lang="en-US" sz="2200" i="1">
                    <a:latin typeface="+mn-lt"/>
                  </a:rPr>
                  <a:t>)</a:t>
                </a:r>
                <a:endParaRPr lang="en-TH" sz="2200">
                  <a:latin typeface="+mn-lt"/>
                </a:endParaRPr>
              </a:p>
              <a:p>
                <a:endParaRPr lang="en-US" sz="2200">
                  <a:latin typeface="+mn-lt"/>
                </a:endParaRPr>
              </a:p>
            </p:txBody>
          </p:sp>
        </mc:Choice>
        <mc:Fallback xmlns="">
          <p:sp>
            <p:nvSpPr>
              <p:cNvPr id="3" name="Content Placeholder 2">
                <a:extLst>
                  <a:ext uri="{FF2B5EF4-FFF2-40B4-BE49-F238E27FC236}">
                    <a16:creationId xmlns:a16="http://schemas.microsoft.com/office/drawing/2014/main" id="{74926499-C972-22AC-9B2E-45389A6D4228}"/>
                  </a:ext>
                </a:extLst>
              </p:cNvPr>
              <p:cNvSpPr>
                <a:spLocks noGrp="1" noRot="1" noChangeAspect="1" noMove="1" noResize="1" noEditPoints="1" noAdjustHandles="1" noChangeArrowheads="1" noChangeShapeType="1" noTextEdit="1"/>
              </p:cNvSpPr>
              <p:nvPr>
                <p:ph idx="1"/>
              </p:nvPr>
            </p:nvSpPr>
            <p:spPr>
              <a:xfrm>
                <a:off x="5126418" y="552091"/>
                <a:ext cx="6224335" cy="5431536"/>
              </a:xfrm>
              <a:blipFill>
                <a:blip r:embed="rId2"/>
                <a:stretch>
                  <a:fillRect l="-784" r="-784"/>
                </a:stretch>
              </a:blipFill>
            </p:spPr>
            <p:txBody>
              <a:bodyPr/>
              <a:lstStyle/>
              <a:p>
                <a:r>
                  <a:rPr lang="en-US">
                    <a:noFill/>
                  </a:rPr>
                  <a:t> </a:t>
                </a:r>
              </a:p>
            </p:txBody>
          </p:sp>
        </mc:Fallback>
      </mc:AlternateContent>
    </p:spTree>
    <p:extLst>
      <p:ext uri="{BB962C8B-B14F-4D97-AF65-F5344CB8AC3E}">
        <p14:creationId xmlns:p14="http://schemas.microsoft.com/office/powerpoint/2010/main" val="337650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C6E5A-1D64-92D0-2FF0-B88717BE791A}"/>
              </a:ext>
            </a:extLst>
          </p:cNvPr>
          <p:cNvSpPr>
            <a:spLocks noGrp="1"/>
          </p:cNvSpPr>
          <p:nvPr>
            <p:ph type="title"/>
          </p:nvPr>
        </p:nvSpPr>
        <p:spPr>
          <a:xfrm>
            <a:off x="841248" y="548640"/>
            <a:ext cx="3600860" cy="5431536"/>
          </a:xfrm>
        </p:spPr>
        <p:txBody>
          <a:bodyPr>
            <a:normAutofit/>
          </a:bodyPr>
          <a:lstStyle/>
          <a:p>
            <a:r>
              <a:rPr lang="en-US" sz="5400"/>
              <a:t>Key Generation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88D027-BA7E-C554-9806-DD10603412B8}"/>
              </a:ext>
            </a:extLst>
          </p:cNvPr>
          <p:cNvSpPr>
            <a:spLocks noGrp="1"/>
          </p:cNvSpPr>
          <p:nvPr>
            <p:ph idx="1"/>
          </p:nvPr>
        </p:nvSpPr>
        <p:spPr>
          <a:xfrm>
            <a:off x="5126418" y="552091"/>
            <a:ext cx="6224335" cy="5431536"/>
          </a:xfrm>
        </p:spPr>
        <p:txBody>
          <a:bodyPr anchor="ctr">
            <a:normAutofit/>
          </a:bodyPr>
          <a:lstStyle/>
          <a:p>
            <a:pPr>
              <a:buFont typeface="+mj-lt"/>
              <a:buAutoNum type="arabicPeriod"/>
            </a:pPr>
            <a:r>
              <a:rPr lang="en-US" sz="2000" i="1" dirty="0" err="1">
                <a:latin typeface="+mn-lt"/>
              </a:rPr>
              <a:t>AESKeyGen</a:t>
            </a:r>
            <a:r>
              <a:rPr lang="en-US" sz="2000" i="1" dirty="0">
                <a:latin typeface="+mn-lt"/>
              </a:rPr>
              <a:t>(</a:t>
            </a:r>
            <a:r>
              <a:rPr lang="en-US" sz="2000" i="1" dirty="0" err="1">
                <a:latin typeface="+mn-lt"/>
              </a:rPr>
              <a:t>RandomString</a:t>
            </a:r>
            <a:r>
              <a:rPr lang="en-US" sz="2000" i="1" dirty="0">
                <a:latin typeface="+mn-lt"/>
              </a:rPr>
              <a:t>)</a:t>
            </a:r>
            <a:r>
              <a:rPr lang="en-US" sz="2000" dirty="0">
                <a:effectLst/>
                <a:latin typeface="+mn-lt"/>
                <a:ea typeface="Times New Roman" panose="02020603050405020304" pitchFamily="18" charset="0"/>
              </a:rPr>
              <a:t> → AES_Key </a:t>
            </a:r>
            <a:endParaRPr lang="en-US" sz="2000" i="1" dirty="0">
              <a:latin typeface="+mn-lt"/>
            </a:endParaRPr>
          </a:p>
          <a:p>
            <a:pPr lvl="1"/>
            <a:r>
              <a:rPr lang="en-US" sz="2000" i="0" dirty="0">
                <a:effectLst/>
                <a:latin typeface="+mn-lt"/>
                <a:cs typeface="Angsana New" panose="02020603050405020304" pitchFamily="18" charset="-34"/>
              </a:rPr>
              <a:t>The algorithm</a:t>
            </a:r>
            <a:r>
              <a:rPr lang="en-US" sz="2000" i="0" dirty="0">
                <a:effectLst/>
                <a:latin typeface="+mn-lt"/>
              </a:rPr>
              <a:t> takes random string as an input to generate 256-bit AES_key. DO uses </a:t>
            </a:r>
            <a:r>
              <a:rPr lang="en-US" sz="2000" i="1" dirty="0">
                <a:effectLst/>
                <a:latin typeface="+mn-lt"/>
              </a:rPr>
              <a:t>AES_key</a:t>
            </a:r>
            <a:r>
              <a:rPr lang="en-US" sz="2000" i="0" dirty="0">
                <a:effectLst/>
                <a:latin typeface="+mn-lt"/>
              </a:rPr>
              <a:t> to encrypt the data before uploading them to cloud storage. </a:t>
            </a:r>
            <a:endParaRPr lang="en-US" sz="2000" i="1" dirty="0">
              <a:latin typeface="+mn-lt"/>
            </a:endParaRPr>
          </a:p>
          <a:p>
            <a:pPr>
              <a:buFont typeface="+mj-lt"/>
              <a:buAutoNum type="arabicPeriod"/>
            </a:pPr>
            <a:r>
              <a:rPr lang="en-US" sz="2000" i="1" dirty="0" err="1">
                <a:latin typeface="+mn-lt"/>
              </a:rPr>
              <a:t>RSAKeyGen</a:t>
            </a:r>
            <a:r>
              <a:rPr lang="en-US" sz="2000" i="1" dirty="0">
                <a:latin typeface="+mn-lt"/>
              </a:rPr>
              <a:t>(2 Random Large Prime Number) </a:t>
            </a:r>
            <a:r>
              <a:rPr lang="en-US" sz="2000" b="1"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RSA</a:t>
            </a:r>
            <a:r>
              <a:rPr lang="en-US" sz="2000" baseline="-25000" dirty="0" err="1">
                <a:effectLst/>
                <a:latin typeface="+mn-lt"/>
                <a:ea typeface="Times New Roman" panose="02020603050405020304" pitchFamily="18" charset="0"/>
              </a:rPr>
              <a:t>DU,PubK</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RSA</a:t>
            </a:r>
            <a:r>
              <a:rPr lang="en-US" sz="2000" baseline="-25000" dirty="0" err="1">
                <a:effectLst/>
                <a:latin typeface="+mn-lt"/>
                <a:ea typeface="Times New Roman" panose="02020603050405020304" pitchFamily="18" charset="0"/>
              </a:rPr>
              <a:t>DU,PrivK</a:t>
            </a:r>
            <a:endParaRPr lang="en-US" sz="2000" baseline="-25000" dirty="0">
              <a:effectLst/>
              <a:latin typeface="+mn-lt"/>
              <a:ea typeface="Times New Roman" panose="02020603050405020304" pitchFamily="18" charset="0"/>
            </a:endParaRPr>
          </a:p>
          <a:p>
            <a:pPr>
              <a:buFont typeface="+mj-lt"/>
              <a:buAutoNum type="arabicPeriod"/>
            </a:pPr>
            <a:r>
              <a:rPr lang="en-US" sz="2000" i="1" dirty="0" err="1">
                <a:effectLst/>
                <a:latin typeface="+mn-lt"/>
                <a:ea typeface="Times New Roman" panose="02020603050405020304" pitchFamily="18" charset="0"/>
              </a:rPr>
              <a:t>UserKeyGeneration</a:t>
            </a:r>
            <a:r>
              <a:rPr lang="en-US" sz="2000" i="1" dirty="0">
                <a:effectLst/>
                <a:latin typeface="+mn-lt"/>
                <a:ea typeface="Times New Roman" panose="02020603050405020304" pitchFamily="18" charset="0"/>
              </a:rPr>
              <a:t> (PK, MSK, S</a:t>
            </a:r>
            <a:r>
              <a:rPr lang="en-US" sz="2000" i="1" baseline="-25000" dirty="0">
                <a:effectLst/>
                <a:latin typeface="+mn-lt"/>
                <a:ea typeface="Times New Roman" panose="02020603050405020304" pitchFamily="18" charset="0"/>
              </a:rPr>
              <a:t>DU</a:t>
            </a:r>
            <a:r>
              <a:rPr lang="en-US" sz="2000" b="1" i="1" dirty="0">
                <a:effectLst/>
                <a:latin typeface="+mn-lt"/>
                <a:ea typeface="Times New Roman" panose="02020603050405020304" pitchFamily="18" charset="0"/>
              </a:rPr>
              <a:t>,VER)</a:t>
            </a:r>
            <a:r>
              <a:rPr lang="en-US" sz="2000" b="1" dirty="0">
                <a:effectLst/>
                <a:latin typeface="+mn-lt"/>
                <a:ea typeface="Times New Roman" panose="02020603050405020304" pitchFamily="18" charset="0"/>
              </a:rPr>
              <a:t>→</a:t>
            </a:r>
            <a:r>
              <a:rPr lang="en-US" sz="2000" dirty="0">
                <a:effectLst/>
                <a:latin typeface="+mn-lt"/>
                <a:ea typeface="Calibri" panose="020F0502020204030204" pitchFamily="34" charset="0"/>
              </a:rPr>
              <a:t> </a:t>
            </a:r>
            <a:r>
              <a:rPr lang="en-US" sz="2000" i="1" dirty="0">
                <a:effectLst/>
                <a:latin typeface="+mn-lt"/>
                <a:ea typeface="Calibri" panose="020F0502020204030204" pitchFamily="34" charset="0"/>
              </a:rPr>
              <a:t>SK</a:t>
            </a:r>
            <a:r>
              <a:rPr lang="en-US" sz="2000" i="1" baseline="-25000" dirty="0">
                <a:effectLst/>
                <a:latin typeface="+mn-lt"/>
                <a:ea typeface="Times New Roman" panose="02020603050405020304" pitchFamily="18" charset="0"/>
              </a:rPr>
              <a:t>DU</a:t>
            </a:r>
          </a:p>
          <a:p>
            <a:pPr lvl="1"/>
            <a:r>
              <a:rPr lang="en-US" sz="2000" dirty="0">
                <a:effectLst/>
                <a:latin typeface="+mn-lt"/>
                <a:ea typeface="Times New Roman" panose="02020603050405020304" pitchFamily="18" charset="0"/>
              </a:rPr>
              <a:t>The algorithm first chooses a random r and </a:t>
            </a:r>
            <a:r>
              <a:rPr lang="en-US" sz="2000" dirty="0" err="1">
                <a:effectLst/>
                <a:latin typeface="+mn-lt"/>
                <a:ea typeface="Times New Roman" panose="02020603050405020304" pitchFamily="18" charset="0"/>
              </a:rPr>
              <a:t>r</a:t>
            </a:r>
            <a:r>
              <a:rPr lang="en-US" sz="2000" baseline="-25000" dirty="0" err="1">
                <a:effectLst/>
                <a:latin typeface="+mn-lt"/>
                <a:ea typeface="Times New Roman" panose="02020603050405020304" pitchFamily="18" charset="0"/>
              </a:rPr>
              <a:t>j</a:t>
            </a:r>
            <a:r>
              <a:rPr lang="en-US" sz="2000" dirty="0">
                <a:effectLst/>
                <a:latin typeface="+mn-lt"/>
                <a:ea typeface="Times New Roman" panose="02020603050405020304" pitchFamily="18" charset="0"/>
              </a:rPr>
              <a:t> </a:t>
            </a:r>
            <a:r>
              <a:rPr lang="en-US" sz="2000" dirty="0">
                <a:effectLst/>
                <a:latin typeface="+mn-lt"/>
                <a:ea typeface="Calibri" panose="020F0502020204030204" pitchFamily="34" charset="0"/>
                <a:cs typeface="Cambria Math" panose="02040503050406030204" pitchFamily="18" charset="0"/>
              </a:rPr>
              <a:t>∈</a:t>
            </a:r>
            <a:r>
              <a:rPr lang="en-US" sz="2000" dirty="0">
                <a:effectLst/>
                <a:latin typeface="+mn-lt"/>
                <a:ea typeface="Calibri" panose="020F0502020204030204" pitchFamily="34" charset="0"/>
              </a:rPr>
              <a:t> Zp</a:t>
            </a:r>
            <a:r>
              <a:rPr lang="en-US" sz="2000" dirty="0">
                <a:effectLst/>
                <a:latin typeface="+mn-lt"/>
                <a:ea typeface="Times New Roman" panose="02020603050405020304" pitchFamily="18" charset="0"/>
              </a:rPr>
              <a:t> for each attributes j </a:t>
            </a:r>
            <a:r>
              <a:rPr lang="en-US" sz="2000" dirty="0">
                <a:effectLst/>
                <a:latin typeface="+mn-lt"/>
                <a:ea typeface="Calibri" panose="020F0502020204030204" pitchFamily="34" charset="0"/>
                <a:cs typeface="Cambria Math" panose="02040503050406030204" pitchFamily="18" charset="0"/>
              </a:rPr>
              <a:t>∈</a:t>
            </a:r>
            <a:r>
              <a:rPr lang="en-US" sz="2000" dirty="0">
                <a:effectLst/>
                <a:latin typeface="+mn-lt"/>
                <a:ea typeface="Times New Roman" panose="02020603050405020304" pitchFamily="18" charset="0"/>
              </a:rPr>
              <a:t> S. Then the algorithm compute SK</a:t>
            </a:r>
            <a:r>
              <a:rPr lang="en-US" sz="2000" baseline="-25000" dirty="0">
                <a:effectLst/>
                <a:latin typeface="+mn-lt"/>
                <a:ea typeface="Times New Roman" panose="02020603050405020304" pitchFamily="18" charset="0"/>
              </a:rPr>
              <a:t>DU</a:t>
            </a:r>
            <a:r>
              <a:rPr lang="en-US" sz="2000" dirty="0">
                <a:effectLst/>
                <a:latin typeface="+mn-lt"/>
                <a:ea typeface="Times New Roman" panose="02020603050405020304" pitchFamily="18" charset="0"/>
              </a:rPr>
              <a:t> as:</a:t>
            </a:r>
          </a:p>
          <a:p>
            <a:pPr marL="457200" lvl="1" indent="0">
              <a:buNone/>
            </a:pPr>
            <a:r>
              <a:rPr lang="en-US" sz="2000" i="1" dirty="0">
                <a:effectLst/>
                <a:latin typeface="+mn-lt"/>
                <a:ea typeface="Calibri" panose="020F0502020204030204" pitchFamily="34" charset="0"/>
              </a:rPr>
              <a:t>SK</a:t>
            </a:r>
            <a:r>
              <a:rPr lang="en-US" sz="2000" i="1" baseline="-25000" dirty="0">
                <a:effectLst/>
                <a:latin typeface="+mn-lt"/>
                <a:ea typeface="Times New Roman" panose="02020603050405020304" pitchFamily="18" charset="0"/>
              </a:rPr>
              <a:t>DU</a:t>
            </a:r>
            <a:r>
              <a:rPr lang="en-US" sz="2000" i="1" dirty="0">
                <a:effectLst/>
                <a:latin typeface="+mn-lt"/>
                <a:ea typeface="Calibri" panose="020F0502020204030204" pitchFamily="34" charset="0"/>
              </a:rPr>
              <a:t> = (D = g</a:t>
            </a:r>
            <a:r>
              <a:rPr lang="en-US" sz="2000" i="1" baseline="30000" dirty="0">
                <a:effectLst/>
                <a:latin typeface="+mn-lt"/>
                <a:ea typeface="Calibri" panose="020F0502020204030204" pitchFamily="34" charset="0"/>
              </a:rPr>
              <a:t>(α+r)/β</a:t>
            </a:r>
            <a:r>
              <a:rPr lang="en-US" sz="2000" i="1" dirty="0">
                <a:effectLst/>
                <a:latin typeface="+mn-lt"/>
                <a:ea typeface="Calibri" panose="020F0502020204030204" pitchFamily="34" charset="0"/>
              </a:rPr>
              <a:t>, </a:t>
            </a:r>
            <a:r>
              <a:rPr lang="en-US" sz="2000" i="1" dirty="0">
                <a:effectLst/>
                <a:latin typeface="+mn-lt"/>
                <a:ea typeface="Calibri" panose="020F0502020204030204" pitchFamily="34" charset="0"/>
                <a:cs typeface="Cambria Math" panose="02040503050406030204" pitchFamily="18" charset="0"/>
              </a:rPr>
              <a:t>∀</a:t>
            </a:r>
            <a:r>
              <a:rPr lang="en-US" sz="2000" i="1" dirty="0">
                <a:effectLst/>
                <a:latin typeface="+mn-lt"/>
                <a:ea typeface="Times New Roman" panose="02020603050405020304" pitchFamily="18" charset="0"/>
                <a:cs typeface="Cambria Math" panose="02040503050406030204" pitchFamily="18" charset="0"/>
              </a:rPr>
              <a:t> </a:t>
            </a:r>
            <a:r>
              <a:rPr lang="en-US" sz="2000" i="1" dirty="0">
                <a:effectLst/>
                <a:latin typeface="+mn-lt"/>
                <a:ea typeface="Calibri" panose="020F0502020204030204" pitchFamily="34" charset="0"/>
              </a:rPr>
              <a:t>j </a:t>
            </a:r>
            <a:r>
              <a:rPr lang="en-US" sz="2000" i="1" dirty="0">
                <a:effectLst/>
                <a:latin typeface="+mn-lt"/>
                <a:ea typeface="Calibri" panose="020F0502020204030204" pitchFamily="34" charset="0"/>
                <a:cs typeface="Cambria Math" panose="02040503050406030204" pitchFamily="18" charset="0"/>
              </a:rPr>
              <a:t>∈</a:t>
            </a:r>
            <a:r>
              <a:rPr lang="en-US" sz="2000" i="1" dirty="0">
                <a:effectLst/>
                <a:latin typeface="+mn-lt"/>
                <a:ea typeface="Calibri" panose="020F0502020204030204" pitchFamily="34" charset="0"/>
              </a:rPr>
              <a:t> S : </a:t>
            </a:r>
            <a:r>
              <a:rPr lang="en-US" sz="2000" i="1" dirty="0" err="1">
                <a:effectLst/>
                <a:latin typeface="+mn-lt"/>
                <a:ea typeface="Calibri" panose="020F0502020204030204" pitchFamily="34" charset="0"/>
              </a:rPr>
              <a:t>Dj</a:t>
            </a:r>
            <a:r>
              <a:rPr lang="en-US" sz="2000" i="1" dirty="0">
                <a:effectLst/>
                <a:latin typeface="+mn-lt"/>
                <a:ea typeface="Calibri" panose="020F0502020204030204" pitchFamily="34" charset="0"/>
              </a:rPr>
              <a:t> = g</a:t>
            </a:r>
            <a:r>
              <a:rPr lang="en-US" sz="2000" i="1" baseline="30000" dirty="0">
                <a:effectLst/>
                <a:latin typeface="+mn-lt"/>
                <a:ea typeface="Calibri" panose="020F0502020204030204" pitchFamily="34" charset="0"/>
              </a:rPr>
              <a:t>r</a:t>
            </a:r>
            <a:r>
              <a:rPr lang="en-US" sz="2000" i="1" dirty="0">
                <a:effectLst/>
                <a:latin typeface="+mn-lt"/>
                <a:ea typeface="Calibri" panose="020F0502020204030204" pitchFamily="34" charset="0"/>
              </a:rPr>
              <a:t> . H(j)</a:t>
            </a:r>
            <a:r>
              <a:rPr lang="en-US" sz="2000" i="1" baseline="30000" dirty="0" err="1">
                <a:effectLst/>
                <a:latin typeface="+mn-lt"/>
                <a:ea typeface="Calibri" panose="020F0502020204030204" pitchFamily="34" charset="0"/>
              </a:rPr>
              <a:t>rj</a:t>
            </a:r>
            <a:r>
              <a:rPr lang="en-US" sz="2000" i="1" baseline="30000" dirty="0">
                <a:effectLst/>
                <a:latin typeface="+mn-lt"/>
                <a:ea typeface="Calibri" panose="020F0502020204030204" pitchFamily="34" charset="0"/>
              </a:rPr>
              <a:t> </a:t>
            </a:r>
            <a:r>
              <a:rPr lang="en-US" sz="2000" i="1" dirty="0">
                <a:effectLst/>
                <a:latin typeface="+mn-lt"/>
                <a:ea typeface="Calibri" panose="020F0502020204030204" pitchFamily="34" charset="0"/>
              </a:rPr>
              <a:t>,</a:t>
            </a:r>
            <a:r>
              <a:rPr lang="en-US" sz="2000" i="1" dirty="0" err="1">
                <a:effectLst/>
                <a:latin typeface="+mn-lt"/>
                <a:ea typeface="Calibri" panose="020F0502020204030204" pitchFamily="34" charset="0"/>
              </a:rPr>
              <a:t>D</a:t>
            </a:r>
            <a:r>
              <a:rPr lang="en-US" sz="2000" i="1" baseline="30000" dirty="0" err="1">
                <a:effectLst/>
                <a:latin typeface="+mn-lt"/>
                <a:ea typeface="Calibri" panose="020F0502020204030204" pitchFamily="34" charset="0"/>
              </a:rPr>
              <a:t>′</a:t>
            </a:r>
            <a:r>
              <a:rPr lang="en-US" sz="2000" i="1" dirty="0" err="1">
                <a:effectLst/>
                <a:latin typeface="+mn-lt"/>
                <a:ea typeface="Calibri" panose="020F0502020204030204" pitchFamily="34" charset="0"/>
              </a:rPr>
              <a:t>j</a:t>
            </a:r>
            <a:r>
              <a:rPr lang="en-US" sz="2000" i="1" dirty="0">
                <a:effectLst/>
                <a:latin typeface="+mn-lt"/>
                <a:ea typeface="Calibri" panose="020F0502020204030204" pitchFamily="34" charset="0"/>
              </a:rPr>
              <a:t> = </a:t>
            </a:r>
            <a:r>
              <a:rPr lang="en-US" sz="2000" i="1" dirty="0" err="1">
                <a:effectLst/>
                <a:latin typeface="+mn-lt"/>
                <a:ea typeface="Calibri" panose="020F0502020204030204" pitchFamily="34" charset="0"/>
              </a:rPr>
              <a:t>g</a:t>
            </a:r>
            <a:r>
              <a:rPr lang="en-US" sz="2000" i="1" baseline="30000" dirty="0" err="1">
                <a:effectLst/>
                <a:latin typeface="+mn-lt"/>
                <a:ea typeface="Calibri" panose="020F0502020204030204" pitchFamily="34" charset="0"/>
              </a:rPr>
              <a:t>rj</a:t>
            </a:r>
            <a:r>
              <a:rPr lang="en-US" sz="2000" i="1" dirty="0">
                <a:effectLst/>
                <a:latin typeface="+mn-lt"/>
                <a:ea typeface="Calibri" panose="020F0502020204030204" pitchFamily="34" charset="0"/>
              </a:rPr>
              <a:t> ).</a:t>
            </a:r>
            <a:endParaRPr lang="en-US" sz="2000" dirty="0">
              <a:effectLst/>
              <a:latin typeface="+mn-lt"/>
              <a:ea typeface="Times New Roman" panose="02020603050405020304" pitchFamily="18" charset="0"/>
            </a:endParaRPr>
          </a:p>
          <a:p>
            <a:pPr lvl="1"/>
            <a:r>
              <a:rPr lang="en-US" sz="2000" dirty="0">
                <a:latin typeface="+mn-lt"/>
                <a:ea typeface="Times New Roman" panose="02020603050405020304" pitchFamily="18" charset="0"/>
              </a:rPr>
              <a:t>As for proxy’s key, the procedure follows </a:t>
            </a:r>
            <a:r>
              <a:rPr lang="en-US" sz="2000" dirty="0" err="1">
                <a:latin typeface="+mn-lt"/>
                <a:ea typeface="Times New Roman" panose="02020603050405020304" pitchFamily="18" charset="0"/>
              </a:rPr>
              <a:t>UserKeyGeneration</a:t>
            </a:r>
            <a:r>
              <a:rPr lang="en-US" sz="2000" dirty="0">
                <a:latin typeface="+mn-lt"/>
                <a:ea typeface="Times New Roman" panose="02020603050405020304" pitchFamily="18" charset="0"/>
              </a:rPr>
              <a:t>. But after the key generation, the key will be appended by 156-bit random number. To prevent key leakage problem</a:t>
            </a:r>
            <a:endParaRPr lang="en-US" sz="2000" dirty="0">
              <a:latin typeface="+mn-lt"/>
            </a:endParaRPr>
          </a:p>
        </p:txBody>
      </p:sp>
    </p:spTree>
    <p:extLst>
      <p:ext uri="{BB962C8B-B14F-4D97-AF65-F5344CB8AC3E}">
        <p14:creationId xmlns:p14="http://schemas.microsoft.com/office/powerpoint/2010/main" val="15742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CF735A-AFCE-92A6-1D06-49A009AEA936}"/>
              </a:ext>
            </a:extLst>
          </p:cNvPr>
          <p:cNvSpPr>
            <a:spLocks noGrp="1"/>
          </p:cNvSpPr>
          <p:nvPr>
            <p:ph type="title"/>
          </p:nvPr>
        </p:nvSpPr>
        <p:spPr>
          <a:xfrm>
            <a:off x="5894962" y="479493"/>
            <a:ext cx="5458838" cy="1325563"/>
          </a:xfrm>
        </p:spPr>
        <p:txBody>
          <a:bodyPr>
            <a:normAutofit/>
          </a:bodyPr>
          <a:lstStyle/>
          <a:p>
            <a:r>
              <a:rPr lang="en-US"/>
              <a:t>Encryption</a:t>
            </a:r>
          </a:p>
        </p:txBody>
      </p:sp>
      <p:sp>
        <p:nvSpPr>
          <p:cNvPr id="38"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0A007DB-B5DC-A0A0-D95B-02EDFA6DF2E5}"/>
              </a:ext>
            </a:extLst>
          </p:cNvPr>
          <p:cNvSpPr>
            <a:spLocks noGrp="1"/>
          </p:cNvSpPr>
          <p:nvPr>
            <p:ph idx="1"/>
          </p:nvPr>
        </p:nvSpPr>
        <p:spPr>
          <a:xfrm>
            <a:off x="5894962" y="1984443"/>
            <a:ext cx="5458838" cy="4192520"/>
          </a:xfrm>
        </p:spPr>
        <p:txBody>
          <a:bodyPr>
            <a:normAutofit/>
          </a:bodyPr>
          <a:lstStyle/>
          <a:p>
            <a:pPr marL="0" indent="0">
              <a:buNone/>
            </a:pPr>
            <a:r>
              <a:rPr lang="en-US" sz="2000">
                <a:latin typeface="+mn-lt"/>
              </a:rPr>
              <a:t>2-Step Encryption</a:t>
            </a:r>
          </a:p>
          <a:p>
            <a:r>
              <a:rPr lang="en-US" sz="2000">
                <a:latin typeface="+mn-lt"/>
              </a:rPr>
              <a:t>AES Symmetric Key Encryption</a:t>
            </a:r>
          </a:p>
          <a:p>
            <a:pPr lvl="1"/>
            <a:r>
              <a:rPr lang="en-US" sz="2000" i="1">
                <a:latin typeface="+mn-lt"/>
              </a:rPr>
              <a:t>ENC</a:t>
            </a:r>
            <a:r>
              <a:rPr lang="en-US" sz="2000" i="1" baseline="-25000">
                <a:latin typeface="+mn-lt"/>
              </a:rPr>
              <a:t>AES</a:t>
            </a:r>
            <a:r>
              <a:rPr lang="en-US" sz="2000" i="1">
                <a:latin typeface="+mn-lt"/>
              </a:rPr>
              <a:t>(AES_Key, M)</a:t>
            </a:r>
            <a:r>
              <a:rPr lang="en-US" sz="2000" b="1" i="1">
                <a:latin typeface="+mn-lt"/>
                <a:ea typeface="Calibri" panose="020F0502020204030204" pitchFamily="34" charset="0"/>
                <a:cs typeface="Times New Roman" panose="02020603050405020304" pitchFamily="18" charset="0"/>
              </a:rPr>
              <a:t> → </a:t>
            </a:r>
            <a:r>
              <a:rPr lang="en-US" sz="2000" i="1">
                <a:latin typeface="+mn-lt"/>
              </a:rPr>
              <a:t>CT</a:t>
            </a:r>
            <a:r>
              <a:rPr lang="en-US" sz="2000" i="1" baseline="-25000">
                <a:latin typeface="+mn-lt"/>
              </a:rPr>
              <a:t>M</a:t>
            </a:r>
            <a:endParaRPr lang="en-US" sz="2000" i="1">
              <a:latin typeface="+mn-lt"/>
            </a:endParaRPr>
          </a:p>
          <a:p>
            <a:r>
              <a:rPr lang="en-US" sz="2000">
                <a:latin typeface="+mn-lt"/>
              </a:rPr>
              <a:t>CP-ABE Encryption</a:t>
            </a:r>
          </a:p>
          <a:p>
            <a:pPr lvl="1"/>
            <a:r>
              <a:rPr lang="en-US" sz="2000" i="1">
                <a:latin typeface="+mn-lt"/>
              </a:rPr>
              <a:t>ENC</a:t>
            </a:r>
            <a:r>
              <a:rPr lang="en-US" sz="2000" i="1" baseline="-25000">
                <a:latin typeface="+mn-lt"/>
              </a:rPr>
              <a:t>CP-ABE</a:t>
            </a:r>
            <a:r>
              <a:rPr lang="en-US" sz="2000" i="1">
                <a:latin typeface="+mn-lt"/>
              </a:rPr>
              <a:t>(PK, T, AES_Key)</a:t>
            </a:r>
            <a:r>
              <a:rPr lang="en-US" sz="2000" b="1" i="1">
                <a:latin typeface="+mn-lt"/>
              </a:rPr>
              <a:t> →</a:t>
            </a:r>
            <a:r>
              <a:rPr lang="en-US" sz="2000" i="1">
                <a:latin typeface="+mn-lt"/>
              </a:rPr>
              <a:t> CT</a:t>
            </a:r>
            <a:r>
              <a:rPr lang="en-US" sz="2000" i="1" baseline="-25000">
                <a:latin typeface="+mn-lt"/>
              </a:rPr>
              <a:t>K</a:t>
            </a:r>
          </a:p>
          <a:p>
            <a:endParaRPr lang="en-US" sz="2000">
              <a:latin typeface="+mn-lt"/>
            </a:endParaRPr>
          </a:p>
          <a:p>
            <a:pPr marL="0" indent="0">
              <a:buNone/>
            </a:pPr>
            <a:endParaRPr lang="en-US" sz="2000" i="1">
              <a:latin typeface="+mn-lt"/>
              <a:ea typeface="Calibri" panose="020F0502020204030204" pitchFamily="34" charset="0"/>
            </a:endParaRPr>
          </a:p>
          <a:p>
            <a:r>
              <a:rPr lang="en-US" sz="2000">
                <a:latin typeface="+mn-lt"/>
              </a:rPr>
              <a:t>Then the </a:t>
            </a:r>
            <a:r>
              <a:rPr lang="en-US" sz="2000" i="1">
                <a:latin typeface="+mn-lt"/>
              </a:rPr>
              <a:t>CT</a:t>
            </a:r>
            <a:r>
              <a:rPr lang="en-US" sz="2000" i="1" baseline="-25000">
                <a:latin typeface="+mn-lt"/>
              </a:rPr>
              <a:t>M</a:t>
            </a:r>
            <a:r>
              <a:rPr lang="en-US" sz="2000" i="1">
                <a:latin typeface="+mn-lt"/>
              </a:rPr>
              <a:t> </a:t>
            </a:r>
            <a:r>
              <a:rPr lang="en-US" sz="2000">
                <a:latin typeface="+mn-lt"/>
              </a:rPr>
              <a:t>is uploaded to IPFS while </a:t>
            </a:r>
            <a:r>
              <a:rPr lang="en-US" sz="2000" i="1">
                <a:latin typeface="+mn-lt"/>
              </a:rPr>
              <a:t>CT</a:t>
            </a:r>
            <a:r>
              <a:rPr lang="en-US" sz="2000" i="1" baseline="-25000">
                <a:latin typeface="+mn-lt"/>
              </a:rPr>
              <a:t>K</a:t>
            </a:r>
            <a:r>
              <a:rPr lang="en-US" sz="2000" i="1">
                <a:latin typeface="+mn-lt"/>
              </a:rPr>
              <a:t> </a:t>
            </a:r>
            <a:r>
              <a:rPr lang="en-US" sz="2000">
                <a:latin typeface="+mn-lt"/>
              </a:rPr>
              <a:t>stored in the blockchain system via </a:t>
            </a:r>
            <a:r>
              <a:rPr lang="en-US" sz="2000" i="1">
                <a:latin typeface="+mn-lt"/>
              </a:rPr>
              <a:t>Algorithm1</a:t>
            </a:r>
            <a:endParaRPr lang="en-US" sz="2000">
              <a:effectLst/>
              <a:latin typeface="+mn-lt"/>
              <a:ea typeface="Times New Roman" panose="02020603050405020304" pitchFamily="18" charset="0"/>
            </a:endParaRPr>
          </a:p>
          <a:p>
            <a:endParaRPr lang="en-US" sz="2000">
              <a:latin typeface="+mn-lt"/>
            </a:endParaRPr>
          </a:p>
          <a:p>
            <a:pPr marL="457200" lvl="1" indent="0">
              <a:buNone/>
            </a:pPr>
            <a:endParaRPr lang="en-US" sz="2000" baseline="-25000">
              <a:latin typeface="+mn-lt"/>
            </a:endParaRPr>
          </a:p>
          <a:p>
            <a:pPr marL="457200" lvl="1" indent="0">
              <a:buNone/>
            </a:pPr>
            <a:endParaRPr lang="en-US" sz="2000">
              <a:latin typeface="+mn-lt"/>
            </a:endParaRPr>
          </a:p>
        </p:txBody>
      </p:sp>
      <p:graphicFrame>
        <p:nvGraphicFramePr>
          <p:cNvPr id="4" name="Table 3">
            <a:extLst>
              <a:ext uri="{FF2B5EF4-FFF2-40B4-BE49-F238E27FC236}">
                <a16:creationId xmlns:a16="http://schemas.microsoft.com/office/drawing/2014/main" id="{DE8CE013-12FA-AAAF-D6EA-D80DFF5E2162}"/>
              </a:ext>
            </a:extLst>
          </p:cNvPr>
          <p:cNvGraphicFramePr>
            <a:graphicFrameLocks noGrp="1"/>
          </p:cNvGraphicFramePr>
          <p:nvPr>
            <p:extLst>
              <p:ext uri="{D42A27DB-BD31-4B8C-83A1-F6EECF244321}">
                <p14:modId xmlns:p14="http://schemas.microsoft.com/office/powerpoint/2010/main" val="2370320222"/>
              </p:ext>
            </p:extLst>
          </p:nvPr>
        </p:nvGraphicFramePr>
        <p:xfrm>
          <a:off x="703182" y="1424028"/>
          <a:ext cx="4777381" cy="3437682"/>
        </p:xfrm>
        <a:graphic>
          <a:graphicData uri="http://schemas.openxmlformats.org/drawingml/2006/table">
            <a:tbl>
              <a:tblPr firstRow="1" firstCol="1" bandRow="1">
                <a:tableStyleId>{9D7B26C5-4107-4FEC-AEDC-1716B250A1EF}</a:tableStyleId>
              </a:tblPr>
              <a:tblGrid>
                <a:gridCol w="4777381">
                  <a:extLst>
                    <a:ext uri="{9D8B030D-6E8A-4147-A177-3AD203B41FA5}">
                      <a16:colId xmlns:a16="http://schemas.microsoft.com/office/drawing/2014/main" val="1865863163"/>
                    </a:ext>
                  </a:extLst>
                </a:gridCol>
              </a:tblGrid>
              <a:tr h="605378">
                <a:tc>
                  <a:txBody>
                    <a:bodyPr/>
                    <a:lstStyle/>
                    <a:p>
                      <a:pPr algn="l"/>
                      <a:r>
                        <a:rPr lang="en-US" sz="1800">
                          <a:effectLst/>
                        </a:rPr>
                        <a:t>Algorithm 1:  CT</a:t>
                      </a:r>
                      <a:r>
                        <a:rPr lang="en-US" sz="1800" baseline="-25000">
                          <a:effectLst/>
                        </a:rPr>
                        <a:t>K</a:t>
                      </a:r>
                      <a:r>
                        <a:rPr lang="en-US" sz="1800">
                          <a:effectLst/>
                        </a:rPr>
                        <a:t> Upload (CT</a:t>
                      </a:r>
                      <a:r>
                        <a:rPr lang="en-US" sz="1800" baseline="-25000">
                          <a:effectLst/>
                        </a:rPr>
                        <a:t>K</a:t>
                      </a:r>
                      <a:r>
                        <a:rPr lang="en-US" sz="1800">
                          <a:effectLst/>
                        </a:rPr>
                        <a:t>, URL, Index)</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160784" marR="160784" marT="0" marB="0"/>
                </a:tc>
                <a:extLst>
                  <a:ext uri="{0D108BD9-81ED-4DB2-BD59-A6C34878D82A}">
                    <a16:rowId xmlns:a16="http://schemas.microsoft.com/office/drawing/2014/main" val="609299688"/>
                  </a:ext>
                </a:extLst>
              </a:tr>
              <a:tr h="605378">
                <a:tc>
                  <a:txBody>
                    <a:bodyPr/>
                    <a:lstStyle/>
                    <a:p>
                      <a:pPr algn="l"/>
                      <a:r>
                        <a:rPr lang="en-US" sz="1800">
                          <a:effectLst/>
                        </a:rPr>
                        <a:t>Input: CT</a:t>
                      </a:r>
                      <a:r>
                        <a:rPr lang="en-US" sz="1800" baseline="-25000">
                          <a:effectLst/>
                        </a:rPr>
                        <a:t>K</a:t>
                      </a:r>
                      <a:r>
                        <a:rPr lang="en-US" sz="1800">
                          <a:effectLst/>
                        </a:rPr>
                        <a:t>, URL, Index</a:t>
                      </a:r>
                    </a:p>
                    <a:p>
                      <a:pPr algn="l"/>
                      <a:r>
                        <a:rPr lang="en-US" sz="1800">
                          <a:effectLst/>
                        </a:rPr>
                        <a:t>Output: Bool</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160784" marR="160784" marT="0" marB="0"/>
                </a:tc>
                <a:extLst>
                  <a:ext uri="{0D108BD9-81ED-4DB2-BD59-A6C34878D82A}">
                    <a16:rowId xmlns:a16="http://schemas.microsoft.com/office/drawing/2014/main" val="4249458344"/>
                  </a:ext>
                </a:extLst>
              </a:tr>
              <a:tr h="2226926">
                <a:tc>
                  <a:txBody>
                    <a:bodyPr/>
                    <a:lstStyle/>
                    <a:p>
                      <a:pPr algn="l"/>
                      <a:r>
                        <a:rPr lang="en-US" sz="1800">
                          <a:effectLst/>
                        </a:rPr>
                        <a:t>If </a:t>
                      </a:r>
                      <a:r>
                        <a:rPr lang="en-US" sz="1800" i="1" err="1">
                          <a:effectLst/>
                        </a:rPr>
                        <a:t>msg.sender</a:t>
                      </a:r>
                      <a:r>
                        <a:rPr lang="en-US" sz="1800" i="1">
                          <a:effectLst/>
                        </a:rPr>
                        <a:t> </a:t>
                      </a:r>
                      <a:r>
                        <a:rPr lang="en-US" sz="1800">
                          <a:effectLst/>
                        </a:rPr>
                        <a:t>is not (</a:t>
                      </a:r>
                      <a:r>
                        <a:rPr lang="en-US" sz="1800" i="1" err="1">
                          <a:effectLst/>
                        </a:rPr>
                        <a:t>dataOwner</a:t>
                      </a:r>
                      <a:r>
                        <a:rPr lang="en-US" sz="1800" i="1">
                          <a:effectLst/>
                        </a:rPr>
                        <a:t> or Proxy</a:t>
                      </a:r>
                      <a:r>
                        <a:rPr lang="en-US" sz="1800">
                          <a:effectLst/>
                        </a:rPr>
                        <a:t>) then</a:t>
                      </a:r>
                    </a:p>
                    <a:p>
                      <a:pPr algn="l"/>
                      <a:r>
                        <a:rPr lang="en-US" sz="1600">
                          <a:effectLst/>
                        </a:rPr>
                        <a:t> </a:t>
                      </a:r>
                      <a:r>
                        <a:rPr lang="en-US" sz="1800">
                          <a:effectLst/>
                        </a:rPr>
                        <a:t>   Return </a:t>
                      </a:r>
                      <a:r>
                        <a:rPr lang="en-US" sz="1800" i="1">
                          <a:effectLst/>
                        </a:rPr>
                        <a:t>false</a:t>
                      </a:r>
                    </a:p>
                    <a:p>
                      <a:pPr algn="l"/>
                      <a:r>
                        <a:rPr lang="en-US" sz="1800">
                          <a:effectLst/>
                        </a:rPr>
                        <a:t>End if</a:t>
                      </a:r>
                    </a:p>
                    <a:p>
                      <a:pPr algn="l"/>
                      <a:r>
                        <a:rPr lang="en-US" sz="1800">
                          <a:effectLst/>
                        </a:rPr>
                        <a:t>Set </a:t>
                      </a:r>
                      <a:r>
                        <a:rPr lang="en-US" sz="1800" err="1">
                          <a:effectLst/>
                        </a:rPr>
                        <a:t>CT</a:t>
                      </a:r>
                      <a:r>
                        <a:rPr lang="en-US" sz="1800" baseline="-25000" err="1">
                          <a:effectLst/>
                        </a:rPr>
                        <a:t>K</a:t>
                      </a:r>
                      <a:r>
                        <a:rPr lang="en-US" sz="1800" err="1">
                          <a:effectLst/>
                        </a:rPr>
                        <a:t>Index</a:t>
                      </a:r>
                      <a:r>
                        <a:rPr lang="en-US" sz="1800">
                          <a:effectLst/>
                        </a:rPr>
                        <a:t>[Index].CT</a:t>
                      </a:r>
                      <a:r>
                        <a:rPr lang="en-US" sz="1800" baseline="-25000">
                          <a:effectLst/>
                        </a:rPr>
                        <a:t>K</a:t>
                      </a:r>
                      <a:r>
                        <a:rPr lang="en-US" sz="1800">
                          <a:effectLst/>
                        </a:rPr>
                        <a:t> = CT</a:t>
                      </a:r>
                      <a:r>
                        <a:rPr lang="en-US" sz="1800" baseline="-25000">
                          <a:effectLst/>
                        </a:rPr>
                        <a:t>K</a:t>
                      </a:r>
                      <a:endParaRPr lang="en-US" sz="1800">
                        <a:effectLst/>
                      </a:endParaRPr>
                    </a:p>
                    <a:p>
                      <a:pPr algn="l"/>
                      <a:r>
                        <a:rPr lang="en-US" sz="1800">
                          <a:effectLst/>
                        </a:rPr>
                        <a:t>Set </a:t>
                      </a:r>
                      <a:r>
                        <a:rPr lang="en-US" sz="1800" err="1">
                          <a:effectLst/>
                        </a:rPr>
                        <a:t>CT</a:t>
                      </a:r>
                      <a:r>
                        <a:rPr lang="en-US" sz="1800" baseline="-25000" err="1">
                          <a:effectLst/>
                        </a:rPr>
                        <a:t>K</a:t>
                      </a:r>
                      <a:r>
                        <a:rPr lang="en-US" sz="1800" err="1">
                          <a:effectLst/>
                        </a:rPr>
                        <a:t>Index</a:t>
                      </a:r>
                      <a:r>
                        <a:rPr lang="en-US" sz="1800">
                          <a:effectLst/>
                        </a:rPr>
                        <a:t>[Index].CT</a:t>
                      </a:r>
                      <a:r>
                        <a:rPr lang="en-US" sz="1800" baseline="-25000">
                          <a:effectLst/>
                        </a:rPr>
                        <a:t>K</a:t>
                      </a:r>
                      <a:r>
                        <a:rPr lang="en-US" sz="1800">
                          <a:effectLst/>
                        </a:rPr>
                        <a:t>_URL = URL</a:t>
                      </a:r>
                    </a:p>
                    <a:p>
                      <a:pPr algn="l"/>
                      <a:r>
                        <a:rPr lang="en-US" sz="1800">
                          <a:effectLst/>
                        </a:rPr>
                        <a:t>Return true</a:t>
                      </a:r>
                      <a:endParaRPr lang="en-US" sz="1800">
                        <a:effectLst/>
                        <a:latin typeface="Times New Roman" panose="02020603050405020304" pitchFamily="18" charset="0"/>
                        <a:ea typeface="SimSun" panose="02010600030101010101" pitchFamily="2" charset="-122"/>
                        <a:cs typeface="Cordia New" panose="020B0304020202020204" pitchFamily="34" charset="-34"/>
                      </a:endParaRPr>
                    </a:p>
                  </a:txBody>
                  <a:tcPr marL="160784" marR="160784" marT="0" marB="0"/>
                </a:tc>
                <a:extLst>
                  <a:ext uri="{0D108BD9-81ED-4DB2-BD59-A6C34878D82A}">
                    <a16:rowId xmlns:a16="http://schemas.microsoft.com/office/drawing/2014/main" val="2766379489"/>
                  </a:ext>
                </a:extLst>
              </a:tr>
            </a:tbl>
          </a:graphicData>
        </a:graphic>
      </p:graphicFrame>
    </p:spTree>
    <p:extLst>
      <p:ext uri="{BB962C8B-B14F-4D97-AF65-F5344CB8AC3E}">
        <p14:creationId xmlns:p14="http://schemas.microsoft.com/office/powerpoint/2010/main" val="120922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3312</Words>
  <Application>Microsoft Office PowerPoint</Application>
  <PresentationFormat>Widescreen</PresentationFormat>
  <Paragraphs>251</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Bold</vt:lpstr>
      <vt:lpstr>Arial Italics</vt:lpstr>
      <vt:lpstr>Calibri</vt:lpstr>
      <vt:lpstr>Calibri Light</vt:lpstr>
      <vt:lpstr>Cambria Math</vt:lpstr>
      <vt:lpstr>Symbol</vt:lpstr>
      <vt:lpstr>Times New Roman</vt:lpstr>
      <vt:lpstr>Office Theme</vt:lpstr>
      <vt:lpstr>PowerPoint Presentation</vt:lpstr>
      <vt:lpstr>Agenda</vt:lpstr>
      <vt:lpstr>Problem Statement</vt:lpstr>
      <vt:lpstr>Our contribution</vt:lpstr>
      <vt:lpstr>Proposed System</vt:lpstr>
      <vt:lpstr>Cryptographic Process</vt:lpstr>
      <vt:lpstr>System Initialization</vt:lpstr>
      <vt:lpstr>Key Generation</vt:lpstr>
      <vt:lpstr>Encryption</vt:lpstr>
      <vt:lpstr>Decryption</vt:lpstr>
      <vt:lpstr>Revocation  (User &amp; Attribute)</vt:lpstr>
      <vt:lpstr>Affected CTK Retrieval  (User Revocation)</vt:lpstr>
      <vt:lpstr>Re-Generate Symmetric Key</vt:lpstr>
      <vt:lpstr>Re-Encrypted Ciphertexts</vt:lpstr>
      <vt:lpstr>Key Update (User Revocation)</vt:lpstr>
      <vt:lpstr>Affected CTK Retrieval  (Attribute Revocation)</vt:lpstr>
      <vt:lpstr>Re-Encrypted Ciphertexts</vt:lpstr>
      <vt:lpstr>Key Update  (Attribute Revocation)</vt:lpstr>
      <vt:lpstr>Security Analysis</vt:lpstr>
      <vt:lpstr>Functional Comparison</vt:lpstr>
      <vt:lpstr>Experimentation Setting</vt:lpstr>
      <vt:lpstr>User Revocation Performance</vt:lpstr>
      <vt:lpstr>Attribute Revocation Performance</vt:lpstr>
      <vt:lpstr>Conclusion &amp; Future Work</vt:lpstr>
      <vt:lpstr>Reference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Khanadech Worapaluk</cp:lastModifiedBy>
  <cp:revision>7</cp:revision>
  <dcterms:created xsi:type="dcterms:W3CDTF">2023-05-16T14:53:12Z</dcterms:created>
  <dcterms:modified xsi:type="dcterms:W3CDTF">2023-06-24T02:45:28Z</dcterms:modified>
</cp:coreProperties>
</file>